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437" r:id="rId2"/>
    <p:sldId id="422" r:id="rId3"/>
    <p:sldId id="421" r:id="rId4"/>
    <p:sldId id="258" r:id="rId5"/>
    <p:sldId id="299" r:id="rId6"/>
    <p:sldId id="278" r:id="rId7"/>
    <p:sldId id="355" r:id="rId8"/>
    <p:sldId id="340" r:id="rId9"/>
    <p:sldId id="425" r:id="rId10"/>
    <p:sldId id="357" r:id="rId11"/>
    <p:sldId id="358" r:id="rId12"/>
    <p:sldId id="359" r:id="rId13"/>
    <p:sldId id="426" r:id="rId14"/>
    <p:sldId id="351" r:id="rId15"/>
    <p:sldId id="423" r:id="rId16"/>
    <p:sldId id="324" r:id="rId17"/>
    <p:sldId id="284" r:id="rId18"/>
    <p:sldId id="325" r:id="rId19"/>
    <p:sldId id="326" r:id="rId20"/>
    <p:sldId id="327" r:id="rId21"/>
    <p:sldId id="342" r:id="rId22"/>
    <p:sldId id="360" r:id="rId23"/>
    <p:sldId id="329" r:id="rId24"/>
    <p:sldId id="427" r:id="rId25"/>
    <p:sldId id="331" r:id="rId26"/>
    <p:sldId id="428" r:id="rId27"/>
    <p:sldId id="361" r:id="rId28"/>
    <p:sldId id="362" r:id="rId29"/>
    <p:sldId id="429" r:id="rId30"/>
    <p:sldId id="332" r:id="rId31"/>
    <p:sldId id="430" r:id="rId32"/>
    <p:sldId id="431" r:id="rId33"/>
    <p:sldId id="333" r:id="rId34"/>
    <p:sldId id="363" r:id="rId35"/>
    <p:sldId id="334" r:id="rId36"/>
    <p:sldId id="432" r:id="rId37"/>
    <p:sldId id="350" r:id="rId38"/>
    <p:sldId id="411" r:id="rId39"/>
    <p:sldId id="433" r:id="rId40"/>
    <p:sldId id="434" r:id="rId41"/>
    <p:sldId id="435" r:id="rId42"/>
    <p:sldId id="367" r:id="rId43"/>
    <p:sldId id="369" r:id="rId44"/>
    <p:sldId id="413" r:id="rId45"/>
    <p:sldId id="370" r:id="rId46"/>
    <p:sldId id="371" r:id="rId47"/>
    <p:sldId id="378" r:id="rId48"/>
    <p:sldId id="379" r:id="rId49"/>
    <p:sldId id="380" r:id="rId50"/>
    <p:sldId id="395" r:id="rId51"/>
    <p:sldId id="414" r:id="rId52"/>
    <p:sldId id="415" r:id="rId53"/>
    <p:sldId id="436" r:id="rId54"/>
    <p:sldId id="424" r:id="rId5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CCC"/>
    <a:srgbClr val="CC0000"/>
    <a:srgbClr val="006600"/>
    <a:srgbClr val="5600AC"/>
    <a:srgbClr val="F9EFA5"/>
    <a:srgbClr val="E5E5FF"/>
    <a:srgbClr val="FEFEF0"/>
    <a:srgbClr val="FAF9CE"/>
    <a:srgbClr val="F7F5B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5600" autoAdjust="0"/>
  </p:normalViewPr>
  <p:slideViewPr>
    <p:cSldViewPr>
      <p:cViewPr>
        <p:scale>
          <a:sx n="80" d="100"/>
          <a:sy n="80" d="100"/>
        </p:scale>
        <p:origin x="-816" y="-75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2442" y="-2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3" Type="http://schemas.openxmlformats.org/officeDocument/2006/relationships/slide" Target="slides/slide5.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3.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8" Type="http://schemas.openxmlformats.org/officeDocument/2006/relationships/slide" Target="slides/slide10.xml"/><Relationship Id="rId5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85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434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44024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428293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5917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4877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1144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2679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8997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4856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0576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xfrm>
            <a:off x="1150938" y="692150"/>
            <a:ext cx="4556125" cy="3416300"/>
          </a:xfrm>
          <a:ln/>
        </p:spPr>
      </p:sp>
      <p:sp>
        <p:nvSpPr>
          <p:cNvPr id="84995" name="Rectangle 1027"/>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3281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0"/>
          <p:cNvSpPr>
            <a:spLocks noGrp="1" noRot="1" noChangeAspect="1" noChangeArrowheads="1" noTextEdit="1"/>
          </p:cNvSpPr>
          <p:nvPr>
            <p:ph type="sldImg"/>
          </p:nvPr>
        </p:nvSpPr>
        <p:spPr>
          <a:xfrm>
            <a:off x="1150938" y="692150"/>
            <a:ext cx="4556125" cy="3416300"/>
          </a:xfrm>
          <a:ln/>
        </p:spPr>
      </p:sp>
      <p:sp>
        <p:nvSpPr>
          <p:cNvPr id="86019" name="Rectangle 2051"/>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463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9607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7948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4967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6773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3572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14566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5105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9309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96784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ln/>
        </p:spPr>
      </p:sp>
      <p:sp>
        <p:nvSpPr>
          <p:cNvPr id="9728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84414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4965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3442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99292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67103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99273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22180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36700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84145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47086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21706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xfrm>
            <a:off x="381000" y="4343400"/>
            <a:ext cx="6172200" cy="4113213"/>
          </a:xfrm>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23141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xfrm>
            <a:off x="381000" y="4343400"/>
            <a:ext cx="6172200" cy="4113213"/>
          </a:xfrm>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5422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xfrm>
            <a:off x="381000" y="4343400"/>
            <a:ext cx="6172200" cy="4113213"/>
          </a:xfrm>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0558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58410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xfrm>
            <a:off x="381000" y="4343400"/>
            <a:ext cx="6172200" cy="4113213"/>
          </a:xfrm>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79962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85938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93104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23729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19002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43699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11619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36845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71775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3011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864536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02454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2525" y="692150"/>
            <a:ext cx="4554538" cy="3416300"/>
          </a:xfrm>
          <a:ln/>
        </p:spPr>
      </p:sp>
      <p:sp>
        <p:nvSpPr>
          <p:cNvPr id="12390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86942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6798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116585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379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1341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4092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7882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157097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7596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301240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74205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251740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66682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44971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26863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5296592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33449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335467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31307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4008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Arial" panose="020B0604020202020204" pitchFamily="34" charset="0"/>
              </a:rPr>
              <a:t>1-</a:t>
            </a:r>
            <a:fld id="{1D3D3AA2-E18C-4FD9-9CF5-BCAB384BB0AB}" type="slidenum">
              <a:rPr lang="en-US" altLang="en-US" sz="1200" b="1">
                <a:latin typeface="Arial" panose="020B0604020202020204" pitchFamily="34" charset="0"/>
              </a:rPr>
              <a:pPr>
                <a:spcBef>
                  <a:spcPct val="50000"/>
                </a:spcBef>
              </a:pPr>
              <a:t>‹#›</a:t>
            </a:fld>
            <a:endParaRPr lang="en-US" altLang="en-US" sz="1200" b="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sec.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cp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fasb.org/" TargetMode="External"/><Relationship Id="rId4" Type="http://schemas.openxmlformats.org/officeDocument/2006/relationships/hyperlink" Target="http://www.sec.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iosco.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iasb.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366583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panose="020B0604020202020204"/>
            </a:endParaRPr>
          </a:p>
        </p:txBody>
      </p:sp>
      <p:sp>
        <p:nvSpPr>
          <p:cNvPr id="13316" name="Rectangle 5"/>
          <p:cNvSpPr>
            <a:spLocks noChangeArrowheads="1"/>
          </p:cNvSpPr>
          <p:nvPr/>
        </p:nvSpPr>
        <p:spPr bwMode="auto">
          <a:xfrm>
            <a:off x="533400" y="1981200"/>
            <a:ext cx="81534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30000"/>
              </a:lnSpc>
              <a:spcBef>
                <a:spcPct val="35000"/>
              </a:spcBef>
            </a:pPr>
            <a:r>
              <a:rPr lang="en-US" altLang="en-US" sz="2200" dirty="0">
                <a:latin typeface="Liberation Sans" panose="020B0604020202020204"/>
              </a:rPr>
              <a:t>Provide financial information about the reporting entity that is </a:t>
            </a:r>
            <a:r>
              <a:rPr lang="en-US" altLang="en-US" sz="2200" b="1" u="sng" dirty="0">
                <a:latin typeface="Liberation Sans" panose="020B0604020202020204"/>
              </a:rPr>
              <a:t>useful</a:t>
            </a:r>
            <a:r>
              <a:rPr lang="en-US" altLang="en-US" sz="2200" dirty="0">
                <a:latin typeface="Liberation Sans" panose="020B0604020202020204"/>
              </a:rPr>
              <a:t> to </a:t>
            </a:r>
          </a:p>
          <a:p>
            <a:pPr lvl="1" algn="l">
              <a:lnSpc>
                <a:spcPct val="130000"/>
              </a:lnSpc>
              <a:spcBef>
                <a:spcPct val="35000"/>
              </a:spcBef>
              <a:buClr>
                <a:srgbClr val="CC0000"/>
              </a:buClr>
              <a:buSzPct val="80000"/>
              <a:buFont typeface="Wingdings" panose="05000000000000000000" pitchFamily="2" charset="2"/>
              <a:buChar char="u"/>
            </a:pPr>
            <a:r>
              <a:rPr lang="en-US" altLang="en-US" sz="2100" dirty="0">
                <a:latin typeface="Liberation Sans" panose="020B0604020202020204"/>
              </a:rPr>
              <a:t>present and potential equity investors, </a:t>
            </a:r>
          </a:p>
          <a:p>
            <a:pPr lvl="1" algn="l">
              <a:lnSpc>
                <a:spcPct val="130000"/>
              </a:lnSpc>
              <a:spcBef>
                <a:spcPct val="35000"/>
              </a:spcBef>
              <a:buClr>
                <a:srgbClr val="CC0000"/>
              </a:buClr>
              <a:buSzPct val="80000"/>
              <a:buFont typeface="Wingdings" panose="05000000000000000000" pitchFamily="2" charset="2"/>
              <a:buChar char="u"/>
            </a:pPr>
            <a:r>
              <a:rPr lang="en-US" altLang="en-US" sz="2100" dirty="0">
                <a:latin typeface="Liberation Sans" panose="020B0604020202020204"/>
              </a:rPr>
              <a:t>lenders, and </a:t>
            </a:r>
          </a:p>
          <a:p>
            <a:pPr lvl="1" algn="l">
              <a:lnSpc>
                <a:spcPct val="130000"/>
              </a:lnSpc>
              <a:spcBef>
                <a:spcPct val="35000"/>
              </a:spcBef>
              <a:buClr>
                <a:srgbClr val="CC0000"/>
              </a:buClr>
              <a:buSzPct val="80000"/>
              <a:buFont typeface="Wingdings" panose="05000000000000000000" pitchFamily="2" charset="2"/>
              <a:buChar char="u"/>
            </a:pPr>
            <a:r>
              <a:rPr lang="en-US" altLang="en-US" sz="2100" dirty="0">
                <a:latin typeface="Liberation Sans" panose="020B0604020202020204"/>
              </a:rPr>
              <a:t>other creditors </a:t>
            </a:r>
          </a:p>
          <a:p>
            <a:pPr lvl="1" algn="l">
              <a:lnSpc>
                <a:spcPct val="130000"/>
              </a:lnSpc>
              <a:spcBef>
                <a:spcPct val="35000"/>
              </a:spcBef>
              <a:buSzPct val="75000"/>
            </a:pPr>
            <a:r>
              <a:rPr lang="en-US" altLang="en-US" sz="2200" dirty="0">
                <a:latin typeface="Liberation Sans" panose="020B0604020202020204"/>
              </a:rPr>
              <a:t>in making decisions in their capacity as capital providers.</a:t>
            </a:r>
            <a:endParaRPr lang="en-US" altLang="en-US" sz="2200" dirty="0">
              <a:solidFill>
                <a:srgbClr val="006600"/>
              </a:solidFill>
              <a:latin typeface="Liberation Sans" panose="020B0604020202020204"/>
            </a:endParaRPr>
          </a:p>
        </p:txBody>
      </p:sp>
      <p:sp>
        <p:nvSpPr>
          <p:cNvPr id="13317" name="Rectangle 7"/>
          <p:cNvSpPr>
            <a:spLocks noChangeArrowheads="1"/>
          </p:cNvSpPr>
          <p:nvPr/>
        </p:nvSpPr>
        <p:spPr bwMode="auto">
          <a:xfrm>
            <a:off x="533400" y="1371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panose="020B0604020202020204"/>
              </a:rPr>
              <a:t>Objectives of Financial Reporting</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10"/>
          <p:cNvSpPr txBox="1">
            <a:spLocks noChangeArrowheads="1"/>
          </p:cNvSpPr>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kern="1200" smtClean="0">
                <a:solidFill>
                  <a:schemeClr val="tx2">
                    <a:lumMod val="50000"/>
                  </a:schemeClr>
                </a:solidFill>
                <a:effectLst/>
                <a:latin typeface="Liberation Sans" panose="020B0604020202020204"/>
                <a:ea typeface="+mn-ea"/>
                <a:cs typeface="+mn-cs"/>
              </a:rPr>
              <a:t>FINANCIAL REPORTING ENVIRONMENT</a:t>
            </a:r>
            <a:endParaRPr lang="en-US" sz="3200" kern="1200" dirty="0" smtClean="0">
              <a:solidFill>
                <a:schemeClr val="tx2">
                  <a:lumMod val="50000"/>
                </a:schemeClr>
              </a:solidFill>
              <a:effectLst/>
              <a:latin typeface="Liberation Sans" panose="020B0604020202020204"/>
              <a:ea typeface="+mn-ea"/>
              <a:cs typeface="+mn-c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4306888"/>
            <a:ext cx="5562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dirty="0">
                <a:solidFill>
                  <a:srgbClr val="006600"/>
                </a:solidFill>
                <a:latin typeface="Liberation Sans"/>
              </a:rPr>
              <a:t>Equity Investors and Creditors</a:t>
            </a:r>
          </a:p>
        </p:txBody>
      </p:sp>
      <p:sp>
        <p:nvSpPr>
          <p:cNvPr id="226308" name="Rectangle 4"/>
          <p:cNvSpPr>
            <a:spLocks noGrp="1" noChangeArrowheads="1"/>
          </p:cNvSpPr>
          <p:nvPr>
            <p:ph type="title" idx="4294967295"/>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defRPr/>
            </a:pPr>
            <a:r>
              <a:rPr lang="en-US" sz="3200" kern="1200" dirty="0" smtClean="0">
                <a:solidFill>
                  <a:srgbClr val="5600AC"/>
                </a:solidFill>
                <a:effectLst/>
                <a:latin typeface="Liberation Sans"/>
                <a:ea typeface="+mn-ea"/>
                <a:cs typeface="+mn-cs"/>
              </a:rPr>
              <a:t>Objective of Financial Accounting</a:t>
            </a:r>
          </a:p>
        </p:txBody>
      </p:sp>
      <p:sp>
        <p:nvSpPr>
          <p:cNvPr id="14340" name="Rectangle 6"/>
          <p:cNvSpPr>
            <a:spLocks noChangeArrowheads="1"/>
          </p:cNvSpPr>
          <p:nvPr/>
        </p:nvSpPr>
        <p:spPr bwMode="auto">
          <a:xfrm>
            <a:off x="533400" y="137160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dirty="0">
                <a:solidFill>
                  <a:srgbClr val="006600"/>
                </a:solidFill>
                <a:latin typeface="Liberation Sans"/>
              </a:rPr>
              <a:t>General-Purpose Financial Statements</a:t>
            </a:r>
          </a:p>
        </p:txBody>
      </p:sp>
      <p:sp>
        <p:nvSpPr>
          <p:cNvPr id="14341" name="Rectangle 7"/>
          <p:cNvSpPr>
            <a:spLocks noChangeArrowheads="1"/>
          </p:cNvSpPr>
          <p:nvPr/>
        </p:nvSpPr>
        <p:spPr bwMode="auto">
          <a:xfrm>
            <a:off x="533400" y="2020888"/>
            <a:ext cx="77724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a:rPr>
              <a:t>Provide financial reporting information to a wide variety of users.  </a:t>
            </a:r>
          </a:p>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a:rPr>
              <a:t>Provide the most useful information possible at  the least cost.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345" name="Rectangle 7"/>
          <p:cNvSpPr>
            <a:spLocks noChangeArrowheads="1"/>
          </p:cNvSpPr>
          <p:nvPr/>
        </p:nvSpPr>
        <p:spPr bwMode="auto">
          <a:xfrm>
            <a:off x="533400" y="4953000"/>
            <a:ext cx="42672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a:rPr>
              <a:t>Investors are the primary user group.</a:t>
            </a:r>
          </a:p>
        </p:txBody>
      </p:sp>
      <p:pic>
        <p:nvPicPr>
          <p:cNvPr id="2" name="Picture 1"/>
          <p:cNvPicPr>
            <a:picLocks noChangeAspect="1"/>
          </p:cNvPicPr>
          <p:nvPr/>
        </p:nvPicPr>
        <p:blipFill>
          <a:blip r:embed="rId3"/>
          <a:stretch>
            <a:fillRect/>
          </a:stretch>
        </p:blipFill>
        <p:spPr>
          <a:xfrm>
            <a:off x="6172200" y="3886200"/>
            <a:ext cx="2355335" cy="2399868"/>
          </a:xfrm>
          <a:prstGeom prst="rect">
            <a:avLst/>
          </a:prstGeom>
        </p:spPr>
      </p:pic>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3197225"/>
            <a:ext cx="655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b="1" dirty="0">
                <a:solidFill>
                  <a:srgbClr val="006600"/>
                </a:solidFill>
                <a:latin typeface="Liberation Sans"/>
              </a:rPr>
              <a:t>Decision-Usefulness</a:t>
            </a:r>
          </a:p>
        </p:txBody>
      </p:sp>
      <p:sp>
        <p:nvSpPr>
          <p:cNvPr id="15363" name="Rectangle 5"/>
          <p:cNvSpPr>
            <a:spLocks noChangeArrowheads="1"/>
          </p:cNvSpPr>
          <p:nvPr/>
        </p:nvSpPr>
        <p:spPr bwMode="auto">
          <a:xfrm>
            <a:off x="533400" y="3762375"/>
            <a:ext cx="7924800" cy="20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50000"/>
              </a:spcBef>
              <a:buClr>
                <a:srgbClr val="800000"/>
              </a:buClr>
              <a:buSzPct val="80000"/>
              <a:buFont typeface="Wingdings" panose="05000000000000000000" pitchFamily="2" charset="2"/>
              <a:buNone/>
            </a:pPr>
            <a:r>
              <a:rPr lang="en-US" altLang="en-US" sz="2200">
                <a:latin typeface="Liberation Sans"/>
              </a:rPr>
              <a:t>Investors are interested in assessing the company’s </a:t>
            </a:r>
          </a:p>
          <a:p>
            <a:pPr lvl="1" algn="l">
              <a:lnSpc>
                <a:spcPct val="125000"/>
              </a:lnSpc>
              <a:spcBef>
                <a:spcPct val="50000"/>
              </a:spcBef>
              <a:buClr>
                <a:schemeClr val="tx1"/>
              </a:buClr>
              <a:buFont typeface="Wingdings" panose="05000000000000000000" pitchFamily="2" charset="2"/>
              <a:buAutoNum type="arabicPeriod"/>
            </a:pPr>
            <a:r>
              <a:rPr lang="en-US" altLang="en-US" sz="2100">
                <a:latin typeface="Liberation Sans"/>
              </a:rPr>
              <a:t>ability to generate net cash inflows and </a:t>
            </a:r>
          </a:p>
          <a:p>
            <a:pPr lvl="1" algn="l">
              <a:lnSpc>
                <a:spcPct val="125000"/>
              </a:lnSpc>
              <a:spcBef>
                <a:spcPct val="50000"/>
              </a:spcBef>
              <a:buClr>
                <a:schemeClr val="tx1"/>
              </a:buClr>
              <a:buFont typeface="Wingdings" panose="05000000000000000000" pitchFamily="2" charset="2"/>
              <a:buAutoNum type="arabicPeriod"/>
            </a:pPr>
            <a:r>
              <a:rPr lang="en-US" altLang="en-US" sz="2100">
                <a:latin typeface="Liberation Sans"/>
              </a:rPr>
              <a:t>management’s ability to protect and enhance the capital providers’ investments.</a:t>
            </a:r>
          </a:p>
        </p:txBody>
      </p:sp>
      <p:sp>
        <p:nvSpPr>
          <p:cNvPr id="15364" name="Rectangle 6"/>
          <p:cNvSpPr>
            <a:spLocks noChangeArrowheads="1"/>
          </p:cNvSpPr>
          <p:nvPr/>
        </p:nvSpPr>
        <p:spPr bwMode="auto">
          <a:xfrm>
            <a:off x="533400" y="137160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b="1" dirty="0">
                <a:solidFill>
                  <a:srgbClr val="006600"/>
                </a:solidFill>
                <a:latin typeface="Liberation Sans"/>
              </a:rPr>
              <a:t>Entity Perspective</a:t>
            </a:r>
          </a:p>
        </p:txBody>
      </p:sp>
      <p:sp>
        <p:nvSpPr>
          <p:cNvPr id="15366" name="Rectangle 7"/>
          <p:cNvSpPr>
            <a:spLocks noChangeArrowheads="1"/>
          </p:cNvSpPr>
          <p:nvPr/>
        </p:nvSpPr>
        <p:spPr bwMode="auto">
          <a:xfrm>
            <a:off x="533400" y="2028825"/>
            <a:ext cx="79248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a:rPr>
              <a:t>Companies viewed as separate and distinct from their owners.</a:t>
            </a:r>
          </a:p>
        </p:txBody>
      </p:sp>
      <p:sp>
        <p:nvSpPr>
          <p:cNvPr id="15367" name="Rectangle 4"/>
          <p:cNvSpPr txBox="1">
            <a:spLocks noChangeArrowheads="1"/>
          </p:cNvSpPr>
          <p:nvPr/>
        </p:nvSpPr>
        <p:spPr bwMode="auto">
          <a:xfrm>
            <a:off x="5334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200" b="1" dirty="0">
                <a:solidFill>
                  <a:srgbClr val="5600AC"/>
                </a:solidFill>
                <a:latin typeface="Liberation Sans"/>
              </a:rPr>
              <a:t>Objective of Financial Accounting</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81000" y="990600"/>
            <a:ext cx="8382000" cy="5243871"/>
          </a:xfrm>
          <a:prstGeom prst="rect">
            <a:avLst/>
          </a:prstGeom>
          <a:solidFill>
            <a:srgbClr val="FDFCCC"/>
          </a:solidFill>
        </p:spPr>
        <p:txBody>
          <a:bodyPr wrap="square" lIns="182880" tIns="137160" rIns="182880" bIns="91440">
            <a:spAutoFit/>
          </a:bodyPr>
          <a:lstStyle/>
          <a:p>
            <a:pPr algn="just">
              <a:lnSpc>
                <a:spcPct val="114000"/>
              </a:lnSpc>
              <a:spcBef>
                <a:spcPts val="600"/>
              </a:spcBef>
              <a:defRPr/>
            </a:pPr>
            <a:r>
              <a:rPr lang="en-US" sz="1900" dirty="0">
                <a:latin typeface="Liberation Sans" panose="020B0604020202020204"/>
              </a:rPr>
              <a:t>In addition to providing decision-useful information about future cash flows, management also is accountable to investors for the custody and safekeeping of the company’s economic resources and for their efficient and profitable use. For example, the management of </a:t>
            </a:r>
            <a:r>
              <a:rPr lang="en-US" sz="1900" b="1" dirty="0">
                <a:solidFill>
                  <a:srgbClr val="CC0000"/>
                </a:solidFill>
                <a:latin typeface="Liberation Sans" panose="020B0604020202020204"/>
              </a:rPr>
              <a:t>The Hershey Company</a:t>
            </a:r>
            <a:r>
              <a:rPr lang="en-US" sz="1900" b="1" dirty="0">
                <a:latin typeface="Liberation Sans" panose="020B0604020202020204"/>
              </a:rPr>
              <a:t> </a:t>
            </a:r>
            <a:r>
              <a:rPr lang="en-US" sz="1900" dirty="0">
                <a:latin typeface="Liberation Sans" panose="020B0604020202020204"/>
              </a:rPr>
              <a:t>has the responsibility for protecting its economic resources from unfavorable effects of economic factors, such as price changes, and technological and social changes. Because Hershey’s performance in discharging its responsibilities (referred to as its </a:t>
            </a:r>
            <a:r>
              <a:rPr lang="en-US" sz="1900" b="1" dirty="0">
                <a:latin typeface="Liberation Sans" panose="020B0604020202020204"/>
              </a:rPr>
              <a:t>stewardship</a:t>
            </a:r>
            <a:r>
              <a:rPr lang="en-US" sz="1900" dirty="0">
                <a:latin typeface="Liberation Sans" panose="020B0604020202020204"/>
              </a:rPr>
              <a:t> responsibilities) usually affects its ability to generate net cash inflows, financial reporting may also provide decision-useful information to assess management performance in this role</a:t>
            </a:r>
            <a:r>
              <a:rPr lang="en-US" sz="1900" dirty="0" smtClean="0">
                <a:latin typeface="Liberation Sans" panose="020B0604020202020204"/>
              </a:rPr>
              <a:t>.</a:t>
            </a:r>
          </a:p>
          <a:p>
            <a:pPr algn="just">
              <a:lnSpc>
                <a:spcPct val="114000"/>
              </a:lnSpc>
              <a:spcBef>
                <a:spcPts val="1200"/>
              </a:spcBef>
              <a:defRPr/>
            </a:pPr>
            <a:r>
              <a:rPr lang="en-US" sz="1700" dirty="0">
                <a:latin typeface="Liberation Sans" panose="020B0604020202020204"/>
              </a:rPr>
              <a:t>Source: Chapter 1, “The Objective of General Purpose Financial Reporting,” and Chapter 3, “Qualitative Characteristics of Useful Financial Information,” Statement of Financial Accounting Concepts No. 8 (Norwalk, Conn.: FASB, September 2010), paras. OB4–OB10</a:t>
            </a:r>
            <a:r>
              <a:rPr lang="en-US" sz="1700" dirty="0" smtClean="0">
                <a:latin typeface="Liberation Sans" panose="020B0604020202020204"/>
              </a:rPr>
              <a:t>.</a:t>
            </a:r>
            <a:endParaRPr lang="en-US" sz="1700" dirty="0">
              <a:latin typeface="Liberation Sans" panose="020B0604020202020204"/>
            </a:endParaRPr>
          </a:p>
        </p:txBody>
      </p:sp>
      <p:sp>
        <p:nvSpPr>
          <p:cNvPr id="9" name="Rectangle 8"/>
          <p:cNvSpPr/>
          <p:nvPr/>
        </p:nvSpPr>
        <p:spPr>
          <a:xfrm>
            <a:off x="457200" y="529372"/>
            <a:ext cx="8305800" cy="415498"/>
          </a:xfrm>
          <a:prstGeom prst="rect">
            <a:avLst/>
          </a:prstGeom>
        </p:spPr>
        <p:txBody>
          <a:bodyPr wrap="square" anchor="ctr" anchorCtr="0">
            <a:spAutoFit/>
          </a:bodyPr>
          <a:lstStyle/>
          <a:p>
            <a:pPr algn="l"/>
            <a:r>
              <a:rPr lang="en-US" sz="2100" b="1" dirty="0">
                <a:solidFill>
                  <a:schemeClr val="tx2">
                    <a:lumMod val="50000"/>
                  </a:schemeClr>
                </a:solidFill>
                <a:latin typeface="Liberation Sans" panose="020B0604020202020204"/>
              </a:rPr>
              <a:t>WHAT DO THE NUMBERS MEAN? </a:t>
            </a:r>
            <a:r>
              <a:rPr lang="en-US" sz="2100" b="1" dirty="0" smtClean="0">
                <a:solidFill>
                  <a:schemeClr val="tx2">
                    <a:lumMod val="50000"/>
                  </a:schemeClr>
                </a:solidFill>
                <a:latin typeface="Liberation Sans" panose="020B0604020202020204"/>
              </a:rPr>
              <a:t> </a:t>
            </a:r>
            <a:r>
              <a:rPr lang="en-US" sz="1800" b="1" dirty="0" smtClean="0">
                <a:solidFill>
                  <a:srgbClr val="660066"/>
                </a:solidFill>
                <a:latin typeface="Liberation Sans" panose="020B0604020202020204"/>
              </a:rPr>
              <a:t>DON’T FORGET STEWARDSHIP</a:t>
            </a:r>
            <a:endParaRPr lang="en-US" b="1" dirty="0">
              <a:solidFill>
                <a:srgbClr val="660066"/>
              </a:solidFill>
              <a:latin typeface="Liberation Sans" panose="020B0604020202020204"/>
            </a:endParaRPr>
          </a:p>
        </p:txBody>
      </p:sp>
      <p:sp>
        <p:nvSpPr>
          <p:cNvPr id="10"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1"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93765006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2"/>
          <p:cNvSpPr>
            <a:spLocks noChangeArrowheads="1"/>
          </p:cNvSpPr>
          <p:nvPr/>
        </p:nvSpPr>
        <p:spPr bwMode="auto">
          <a:xfrm rot="-5400000">
            <a:off x="6343650" y="3714750"/>
            <a:ext cx="571500" cy="304800"/>
          </a:xfrm>
          <a:custGeom>
            <a:avLst/>
            <a:gdLst>
              <a:gd name="T0" fmla="*/ 428625 w 21600"/>
              <a:gd name="T1" fmla="*/ 0 h 21600"/>
              <a:gd name="T2" fmla="*/ 0 w 21600"/>
              <a:gd name="T3" fmla="*/ 152400 h 21600"/>
              <a:gd name="T4" fmla="*/ 428625 w 21600"/>
              <a:gd name="T5" fmla="*/ 304800 h 21600"/>
              <a:gd name="T6" fmla="*/ 5715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a:endParaRPr>
          </a:p>
        </p:txBody>
      </p:sp>
      <p:sp>
        <p:nvSpPr>
          <p:cNvPr id="18435" name="AutoShape 11"/>
          <p:cNvSpPr>
            <a:spLocks noChangeArrowheads="1"/>
          </p:cNvSpPr>
          <p:nvPr/>
        </p:nvSpPr>
        <p:spPr bwMode="auto">
          <a:xfrm>
            <a:off x="3962400" y="4787900"/>
            <a:ext cx="838200" cy="304800"/>
          </a:xfrm>
          <a:custGeom>
            <a:avLst/>
            <a:gdLst>
              <a:gd name="T0" fmla="*/ 628650 w 21600"/>
              <a:gd name="T1" fmla="*/ 0 h 21600"/>
              <a:gd name="T2" fmla="*/ 0 w 21600"/>
              <a:gd name="T3" fmla="*/ 152400 h 21600"/>
              <a:gd name="T4" fmla="*/ 628650 w 21600"/>
              <a:gd name="T5" fmla="*/ 304800 h 21600"/>
              <a:gd name="T6" fmla="*/ 8382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a:endParaRPr>
          </a:p>
        </p:txBody>
      </p:sp>
      <p:sp>
        <p:nvSpPr>
          <p:cNvPr id="18436" name="Text Box 3"/>
          <p:cNvSpPr txBox="1">
            <a:spLocks noChangeArrowheads="1"/>
          </p:cNvSpPr>
          <p:nvPr/>
        </p:nvSpPr>
        <p:spPr bwMode="auto">
          <a:xfrm>
            <a:off x="838200" y="1524000"/>
            <a:ext cx="2362200" cy="1125538"/>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a:latin typeface="Liberation Sans"/>
              </a:rPr>
              <a:t>Various users need financial information</a:t>
            </a:r>
          </a:p>
        </p:txBody>
      </p:sp>
      <p:sp>
        <p:nvSpPr>
          <p:cNvPr id="18437" name="Text Box 4"/>
          <p:cNvSpPr txBox="1">
            <a:spLocks noChangeArrowheads="1"/>
          </p:cNvSpPr>
          <p:nvPr/>
        </p:nvSpPr>
        <p:spPr bwMode="auto">
          <a:xfrm>
            <a:off x="228600" y="4025900"/>
            <a:ext cx="3657600"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000">
                <a:latin typeface="Liberation Sans"/>
              </a:rPr>
              <a:t>The accounting profession has attempted to develop a set of standards that are generally accepted and universally practiced.</a:t>
            </a:r>
          </a:p>
        </p:txBody>
      </p:sp>
      <p:sp>
        <p:nvSpPr>
          <p:cNvPr id="18438" name="AutoShape 5"/>
          <p:cNvSpPr>
            <a:spLocks noChangeArrowheads="1"/>
          </p:cNvSpPr>
          <p:nvPr/>
        </p:nvSpPr>
        <p:spPr bwMode="auto">
          <a:xfrm>
            <a:off x="3657600" y="1981200"/>
            <a:ext cx="838200" cy="304800"/>
          </a:xfrm>
          <a:custGeom>
            <a:avLst/>
            <a:gdLst>
              <a:gd name="T0" fmla="*/ 628650 w 21600"/>
              <a:gd name="T1" fmla="*/ 0 h 21600"/>
              <a:gd name="T2" fmla="*/ 0 w 21600"/>
              <a:gd name="T3" fmla="*/ 152400 h 21600"/>
              <a:gd name="T4" fmla="*/ 628650 w 21600"/>
              <a:gd name="T5" fmla="*/ 304800 h 21600"/>
              <a:gd name="T6" fmla="*/ 8382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a:endParaRPr>
          </a:p>
        </p:txBody>
      </p:sp>
      <p:sp>
        <p:nvSpPr>
          <p:cNvPr id="18439" name="Text Box 6"/>
          <p:cNvSpPr txBox="1">
            <a:spLocks noChangeArrowheads="1"/>
          </p:cNvSpPr>
          <p:nvPr/>
        </p:nvSpPr>
        <p:spPr bwMode="auto">
          <a:xfrm>
            <a:off x="4953000" y="1524000"/>
            <a:ext cx="3733800" cy="1846263"/>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marL="346075" indent="-2349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10000"/>
              </a:spcBef>
            </a:pPr>
            <a:r>
              <a:rPr lang="en-US" altLang="en-US" sz="2200">
                <a:latin typeface="Liberation Sans"/>
              </a:rPr>
              <a:t>Financial Statements</a:t>
            </a:r>
          </a:p>
          <a:p>
            <a:pPr algn="l">
              <a:lnSpc>
                <a:spcPct val="110000"/>
              </a:lnSpc>
              <a:spcBef>
                <a:spcPct val="20000"/>
              </a:spcBef>
              <a:buSzPct val="90000"/>
              <a:buFontTx/>
              <a:buBlip>
                <a:blip r:embed="rId3"/>
              </a:buBlip>
            </a:pPr>
            <a:r>
              <a:rPr lang="en-US" altLang="en-US" sz="1600">
                <a:latin typeface="Liberation Sans"/>
              </a:rPr>
              <a:t>Balance Sheet</a:t>
            </a:r>
          </a:p>
          <a:p>
            <a:pPr algn="l">
              <a:lnSpc>
                <a:spcPct val="110000"/>
              </a:lnSpc>
              <a:buSzPct val="90000"/>
              <a:buFontTx/>
              <a:buBlip>
                <a:blip r:embed="rId3"/>
              </a:buBlip>
            </a:pPr>
            <a:r>
              <a:rPr lang="en-US" altLang="en-US" sz="1600">
                <a:latin typeface="Liberation Sans"/>
              </a:rPr>
              <a:t>Income Statement</a:t>
            </a:r>
          </a:p>
          <a:p>
            <a:pPr algn="l">
              <a:lnSpc>
                <a:spcPct val="110000"/>
              </a:lnSpc>
              <a:buSzPct val="90000"/>
              <a:buFontTx/>
              <a:buBlip>
                <a:blip r:embed="rId3"/>
              </a:buBlip>
            </a:pPr>
            <a:r>
              <a:rPr lang="en-US" altLang="en-US" sz="1600">
                <a:latin typeface="Liberation Sans"/>
              </a:rPr>
              <a:t>Statement of Stockholders’ Equity</a:t>
            </a:r>
          </a:p>
          <a:p>
            <a:pPr algn="l">
              <a:lnSpc>
                <a:spcPct val="110000"/>
              </a:lnSpc>
              <a:buSzPct val="90000"/>
              <a:buFontTx/>
              <a:buBlip>
                <a:blip r:embed="rId3"/>
              </a:buBlip>
            </a:pPr>
            <a:r>
              <a:rPr lang="en-US" altLang="en-US" sz="1600">
                <a:latin typeface="Liberation Sans"/>
              </a:rPr>
              <a:t>Statement of Cash Flows</a:t>
            </a:r>
          </a:p>
          <a:p>
            <a:pPr algn="l">
              <a:lnSpc>
                <a:spcPct val="110000"/>
              </a:lnSpc>
              <a:spcAft>
                <a:spcPct val="5000"/>
              </a:spcAft>
              <a:buSzPct val="90000"/>
              <a:buFontTx/>
              <a:buBlip>
                <a:blip r:embed="rId3"/>
              </a:buBlip>
            </a:pPr>
            <a:r>
              <a:rPr lang="en-US" altLang="en-US" sz="1600">
                <a:latin typeface="Liberation Sans"/>
              </a:rPr>
              <a:t>Note Disclosure</a:t>
            </a:r>
          </a:p>
        </p:txBody>
      </p:sp>
      <p:sp>
        <p:nvSpPr>
          <p:cNvPr id="211975" name="Rectangle 7"/>
          <p:cNvSpPr>
            <a:spLocks noChangeArrowheads="1"/>
          </p:cNvSpPr>
          <p:nvPr/>
        </p:nvSpPr>
        <p:spPr bwMode="auto">
          <a:xfrm>
            <a:off x="5105400" y="4406900"/>
            <a:ext cx="3200400" cy="1447800"/>
          </a:xfrm>
          <a:prstGeom prst="rect">
            <a:avLst/>
          </a:prstGeom>
          <a:solidFill>
            <a:srgbClr val="E5E5FF"/>
          </a:solidFill>
          <a:ln w="38100" cap="sq">
            <a:solidFill>
              <a:schemeClr val="tx1"/>
            </a:solidFill>
            <a:miter lim="800000"/>
            <a:headEnd type="none" w="sm" len="sm"/>
            <a:tailEnd type="none" w="sm" len="sm"/>
          </a:ln>
          <a:effectLst>
            <a:outerShdw dist="35921" dir="2700000" algn="ctr" rotWithShape="0">
              <a:schemeClr val="bg2"/>
            </a:outerShdw>
          </a:effectLst>
        </p:spPr>
        <p:txBody>
          <a:bodyPr anchor="ctr"/>
          <a:lstStyle/>
          <a:p>
            <a:pPr>
              <a:lnSpc>
                <a:spcPct val="115000"/>
              </a:lnSpc>
              <a:defRPr/>
            </a:pPr>
            <a:r>
              <a:rPr lang="en-US" sz="2000" b="1" dirty="0">
                <a:latin typeface="Liberation Sans"/>
              </a:rPr>
              <a:t>Generally Accepted Accounting Principles (GAAP)</a:t>
            </a:r>
          </a:p>
        </p:txBody>
      </p:sp>
      <p:sp>
        <p:nvSpPr>
          <p:cNvPr id="18442" name="Rectangle 4"/>
          <p:cNvSpPr txBox="1">
            <a:spLocks noChangeArrowheads="1"/>
          </p:cNvSpPr>
          <p:nvPr/>
        </p:nvSpPr>
        <p:spPr bwMode="auto">
          <a:xfrm>
            <a:off x="5334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200" b="1" dirty="0">
                <a:solidFill>
                  <a:srgbClr val="5600AC"/>
                </a:solidFill>
                <a:latin typeface="Liberation Sans"/>
              </a:rPr>
              <a:t>The Need To Develop Standards</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dirty="0" smtClean="0">
                <a:effectLst/>
                <a:latin typeface="Liberation Sans" panose="020B0604020202020204" pitchFamily="34" charset="0"/>
              </a:rPr>
              <a:t>Understand the financial reporting environment. </a:t>
            </a:r>
          </a:p>
          <a:p>
            <a:pPr marL="341313" indent="-341313">
              <a:lnSpc>
                <a:spcPct val="115000"/>
              </a:lnSpc>
              <a:spcBef>
                <a:spcPct val="45000"/>
              </a:spcBef>
              <a:buClr>
                <a:srgbClr val="CC0000"/>
              </a:buClr>
              <a:buSzTx/>
              <a:buAutoNum type="arabicPlain" startAt="2"/>
            </a:pPr>
            <a:r>
              <a:rPr lang="en-US" sz="1900" dirty="0" smtClean="0">
                <a:solidFill>
                  <a:srgbClr val="CC0000"/>
                </a:solidFill>
                <a:effectLst/>
                <a:latin typeface="Liberation Sans" panose="020B0604020202020204" pitchFamily="34" charset="0"/>
              </a:rPr>
              <a:t>Identify the major policy-setting bodies and their role in the standard-setting process.</a:t>
            </a:r>
          </a:p>
        </p:txBody>
      </p:sp>
      <p:sp>
        <p:nvSpPr>
          <p:cNvPr id="3075" name="Rectangle 15"/>
          <p:cNvSpPr>
            <a:spLocks noGrp="1" noChangeArrowheads="1"/>
          </p:cNvSpPr>
          <p:nvPr>
            <p:ph type="title"/>
          </p:nvPr>
        </p:nvSpPr>
        <p:spPr bwMode="auto">
          <a:xfrm>
            <a:off x="560696" y="1828800"/>
            <a:ext cx="3886200" cy="484909"/>
          </a:xfrm>
          <a:noFill/>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3"/>
            </a:pPr>
            <a:r>
              <a:rPr lang="en-US" sz="1900" b="0" dirty="0" smtClean="0">
                <a:solidFill>
                  <a:schemeClr val="bg2"/>
                </a:solidFill>
                <a:latin typeface="Liberation Sans" panose="020B0604020202020204" pitchFamily="34" charset="0"/>
              </a:rPr>
              <a:t>Explain the meaning of generally accepted accounting principles (GAAP) and the role of the Codification for GAAP. </a:t>
            </a:r>
          </a:p>
          <a:p>
            <a:pPr marL="341313" indent="-341313" algn="l">
              <a:lnSpc>
                <a:spcPct val="115000"/>
              </a:lnSpc>
              <a:spcBef>
                <a:spcPct val="45000"/>
              </a:spcBef>
              <a:buClr>
                <a:srgbClr val="CC0000"/>
              </a:buClr>
              <a:buAutoNum type="arabicPlain" startAt="3"/>
            </a:pPr>
            <a:r>
              <a:rPr lang="en-US" sz="1900" b="0" dirty="0" smtClean="0">
                <a:solidFill>
                  <a:schemeClr val="bg2"/>
                </a:solidFill>
                <a:latin typeface="Liberation Sans" panose="020B0604020202020204" pitchFamily="34" charset="0"/>
              </a:rPr>
              <a:t>Describe major challenges in the financial reporting environment.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3716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Financial Accounting and Accounting Standards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3810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83524752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bwMode="auto">
          <a:xfrm>
            <a:off x="5334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defRPr/>
            </a:pPr>
            <a:r>
              <a:rPr lang="en-US" sz="3200" kern="1200" dirty="0" smtClean="0">
                <a:solidFill>
                  <a:schemeClr val="tx2">
                    <a:lumMod val="50000"/>
                  </a:schemeClr>
                </a:solidFill>
                <a:effectLst/>
                <a:latin typeface="Liberation Sans"/>
                <a:ea typeface="+mn-ea"/>
                <a:cs typeface="+mn-cs"/>
              </a:rPr>
              <a:t>PARTIES INVOLVED IN STANDARD SETTING</a:t>
            </a:r>
          </a:p>
        </p:txBody>
      </p:sp>
      <p:sp>
        <p:nvSpPr>
          <p:cNvPr id="20483" name="Text Box 3"/>
          <p:cNvSpPr txBox="1">
            <a:spLocks noChangeArrowheads="1"/>
          </p:cNvSpPr>
          <p:nvPr/>
        </p:nvSpPr>
        <p:spPr bwMode="auto">
          <a:xfrm>
            <a:off x="533400" y="1807028"/>
            <a:ext cx="8229600" cy="2350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50000"/>
              </a:spcBef>
              <a:buSzPct val="75000"/>
            </a:pPr>
            <a:r>
              <a:rPr lang="en-US" altLang="en-US" sz="2500" b="1" dirty="0">
                <a:latin typeface="Liberation Sans"/>
              </a:rPr>
              <a:t>Three organizations:</a:t>
            </a:r>
          </a:p>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a:rPr>
              <a:t>Securities and Exchange Commission (SEC).</a:t>
            </a:r>
          </a:p>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a:rPr>
              <a:t>American Institute of Certified Public Accountants (AICPA).</a:t>
            </a:r>
          </a:p>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a:rPr>
              <a:t>Financial Accounting Standards Board (FASB).</a:t>
            </a:r>
          </a:p>
        </p:txBody>
      </p:sp>
      <p:sp>
        <p:nvSpPr>
          <p:cNvPr id="5"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2150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21508" name="Rectangle 1031"/>
          <p:cNvSpPr>
            <a:spLocks noChangeArrowheads="1"/>
          </p:cNvSpPr>
          <p:nvPr/>
        </p:nvSpPr>
        <p:spPr bwMode="auto">
          <a:xfrm>
            <a:off x="1219200" y="3252788"/>
            <a:ext cx="2590800" cy="838200"/>
          </a:xfrm>
          <a:prstGeom prst="rect">
            <a:avLst/>
          </a:prstGeom>
          <a:solidFill>
            <a:srgbClr val="F9EFA5"/>
          </a:solidFill>
          <a:ln w="12700">
            <a:solidFill>
              <a:schemeClr val="tx1"/>
            </a:solidFill>
            <a:miter lim="800000"/>
            <a:headEnd/>
            <a:tailEnd/>
          </a:ln>
          <a:effectLst>
            <a:outerShdw dist="107763" dir="2700000" algn="ctr" rotWithShape="0">
              <a:schemeClr val="bg2"/>
            </a:outerShdw>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75000"/>
              <a:buFont typeface="Wingdings" panose="05000000000000000000" pitchFamily="2" charset="2"/>
              <a:buNone/>
            </a:pPr>
            <a:r>
              <a:rPr lang="en-US" altLang="en-US" dirty="0">
                <a:latin typeface="Liberation Sans"/>
              </a:rPr>
              <a:t>Securities Act of 1933</a:t>
            </a:r>
          </a:p>
        </p:txBody>
      </p:sp>
      <p:sp>
        <p:nvSpPr>
          <p:cNvPr id="21509" name="Rectangle 1032"/>
          <p:cNvSpPr>
            <a:spLocks noChangeArrowheads="1"/>
          </p:cNvSpPr>
          <p:nvPr/>
        </p:nvSpPr>
        <p:spPr bwMode="auto">
          <a:xfrm>
            <a:off x="4114800" y="3252788"/>
            <a:ext cx="2590800" cy="838200"/>
          </a:xfrm>
          <a:prstGeom prst="rect">
            <a:avLst/>
          </a:prstGeom>
          <a:solidFill>
            <a:srgbClr val="F9EFA5"/>
          </a:solidFill>
          <a:ln w="12700">
            <a:solidFill>
              <a:schemeClr val="tx1"/>
            </a:solidFill>
            <a:miter lim="800000"/>
            <a:headEnd/>
            <a:tailEnd/>
          </a:ln>
          <a:effectLst>
            <a:outerShdw dist="107763" dir="2700000" algn="ctr" rotWithShape="0">
              <a:schemeClr val="bg2"/>
            </a:outerShdw>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75000"/>
              <a:buFont typeface="Wingdings" panose="05000000000000000000" pitchFamily="2" charset="2"/>
              <a:buNone/>
            </a:pPr>
            <a:r>
              <a:rPr lang="en-US" altLang="en-US">
                <a:latin typeface="Liberation Sans"/>
              </a:rPr>
              <a:t>Securities Act of 1934</a:t>
            </a:r>
          </a:p>
        </p:txBody>
      </p:sp>
      <p:sp>
        <p:nvSpPr>
          <p:cNvPr id="21510" name="Text Box 1035"/>
          <p:cNvSpPr txBox="1">
            <a:spLocks noChangeArrowheads="1"/>
          </p:cNvSpPr>
          <p:nvPr/>
        </p:nvSpPr>
        <p:spPr bwMode="auto">
          <a:xfrm>
            <a:off x="762000" y="1979613"/>
            <a:ext cx="82296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Established by federal government.</a:t>
            </a:r>
          </a:p>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Accounting and reporting for public companies.</a:t>
            </a:r>
          </a:p>
        </p:txBody>
      </p:sp>
      <p:sp>
        <p:nvSpPr>
          <p:cNvPr id="21511" name="Text Box 1037"/>
          <p:cNvSpPr txBox="1">
            <a:spLocks noChangeArrowheads="1"/>
          </p:cNvSpPr>
          <p:nvPr/>
        </p:nvSpPr>
        <p:spPr bwMode="auto">
          <a:xfrm>
            <a:off x="762000" y="4310063"/>
            <a:ext cx="8229600" cy="1908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Encouraged private standard-setting body.</a:t>
            </a:r>
          </a:p>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SEC requires public companies to adhere to GAAP.</a:t>
            </a:r>
          </a:p>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SEC Oversight.</a:t>
            </a:r>
          </a:p>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Enforcement Authority.</a:t>
            </a:r>
          </a:p>
        </p:txBody>
      </p:sp>
      <p:sp>
        <p:nvSpPr>
          <p:cNvPr id="21513" name="Rectangle 1043"/>
          <p:cNvSpPr>
            <a:spLocks noChangeArrowheads="1"/>
          </p:cNvSpPr>
          <p:nvPr/>
        </p:nvSpPr>
        <p:spPr bwMode="auto">
          <a:xfrm>
            <a:off x="533400" y="1371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a:rPr>
              <a:t>Securities and Exchange Commission (SEC)</a:t>
            </a:r>
          </a:p>
        </p:txBody>
      </p:sp>
      <p:pic>
        <p:nvPicPr>
          <p:cNvPr id="21514" name="Picture 1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057400"/>
            <a:ext cx="123190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5" name="Rectangle 1047">
            <a:hlinkClick r:id="rId4"/>
          </p:cNvPr>
          <p:cNvSpPr>
            <a:spLocks noChangeArrowheads="1"/>
          </p:cNvSpPr>
          <p:nvPr/>
        </p:nvSpPr>
        <p:spPr bwMode="auto">
          <a:xfrm>
            <a:off x="7162800" y="3429000"/>
            <a:ext cx="1846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Liberation Sans"/>
                <a:hlinkClick r:id="rId4"/>
              </a:rPr>
              <a:t>http://www.sec.gov/</a:t>
            </a:r>
            <a:endParaRPr lang="en-US" altLang="en-US" sz="1400" b="1">
              <a:latin typeface="Liberation Sans"/>
            </a:endParaRPr>
          </a:p>
        </p:txBody>
      </p:sp>
      <p:sp>
        <p:nvSpPr>
          <p:cNvPr id="21516" name="Rectangle 2"/>
          <p:cNvSpPr txBox="1">
            <a:spLocks noChangeArrowheads="1"/>
          </p:cNvSpPr>
          <p:nvPr/>
        </p:nvSpPr>
        <p:spPr bwMode="auto">
          <a:xfrm>
            <a:off x="533400" y="3810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200" b="1" dirty="0">
                <a:solidFill>
                  <a:schemeClr val="tx2">
                    <a:lumMod val="50000"/>
                  </a:schemeClr>
                </a:solidFill>
                <a:latin typeface="Liberation Sans"/>
              </a:rPr>
              <a:t>Parties Involved In Standard Setting</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3"/>
          <p:cNvSpPr>
            <a:spLocks noChangeArrowheads="1"/>
          </p:cNvSpPr>
          <p:nvPr/>
        </p:nvSpPr>
        <p:spPr bwMode="auto">
          <a:xfrm>
            <a:off x="609600" y="3276600"/>
            <a:ext cx="3810000" cy="838200"/>
          </a:xfrm>
          <a:prstGeom prst="rect">
            <a:avLst/>
          </a:prstGeom>
          <a:solidFill>
            <a:srgbClr val="F9EFA5"/>
          </a:solidFill>
          <a:ln w="28575" algn="ctr">
            <a:solidFill>
              <a:schemeClr val="tx1"/>
            </a:solidFill>
            <a:miter lim="800000"/>
            <a:headEnd/>
            <a:tailEnd/>
          </a:ln>
          <a:effectLst/>
          <a:extLst/>
        </p:spPr>
        <p:txBody>
          <a:bodyPr lIns="182562" tIns="46038" rIns="182562" bIns="46038"/>
          <a:lstStyle/>
          <a:p>
            <a:pPr>
              <a:spcBef>
                <a:spcPct val="20000"/>
              </a:spcBef>
              <a:buClr>
                <a:schemeClr val="accent2"/>
              </a:buClr>
              <a:buSzPct val="75000"/>
              <a:buFont typeface="Wingdings" panose="05000000000000000000" pitchFamily="2" charset="2"/>
              <a:buNone/>
            </a:pPr>
            <a:r>
              <a:rPr lang="en-US" altLang="en-US" sz="2200" b="1" dirty="0">
                <a:latin typeface="Liberation Sans"/>
              </a:rPr>
              <a:t>Committee on Accounting Procedures</a:t>
            </a:r>
          </a:p>
        </p:txBody>
      </p:sp>
      <p:sp>
        <p:nvSpPr>
          <p:cNvPr id="22532" name="Rectangle 14"/>
          <p:cNvSpPr>
            <a:spLocks noChangeArrowheads="1"/>
          </p:cNvSpPr>
          <p:nvPr/>
        </p:nvSpPr>
        <p:spPr bwMode="auto">
          <a:xfrm>
            <a:off x="4800600" y="3276600"/>
            <a:ext cx="3810000" cy="838200"/>
          </a:xfrm>
          <a:prstGeom prst="rect">
            <a:avLst/>
          </a:prstGeom>
          <a:solidFill>
            <a:srgbClr val="F9EFA5"/>
          </a:solidFill>
          <a:ln w="28575" algn="ctr">
            <a:solidFill>
              <a:schemeClr val="tx1"/>
            </a:solidFill>
            <a:miter lim="800000"/>
            <a:headEnd/>
            <a:tailEnd/>
          </a:ln>
          <a:effectLst/>
          <a:ex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75000"/>
              <a:buFont typeface="Wingdings" panose="05000000000000000000" pitchFamily="2" charset="2"/>
              <a:buNone/>
            </a:pPr>
            <a:r>
              <a:rPr lang="en-US" altLang="en-US" sz="2200" b="1" dirty="0">
                <a:latin typeface="Liberation Sans"/>
              </a:rPr>
              <a:t>Accounting Principles Board</a:t>
            </a:r>
          </a:p>
        </p:txBody>
      </p:sp>
      <p:sp>
        <p:nvSpPr>
          <p:cNvPr id="166927" name="Rectangle 15"/>
          <p:cNvSpPr>
            <a:spLocks noChangeArrowheads="1"/>
          </p:cNvSpPr>
          <p:nvPr/>
        </p:nvSpPr>
        <p:spPr bwMode="auto">
          <a:xfrm>
            <a:off x="609600" y="4114800"/>
            <a:ext cx="3810000" cy="1905000"/>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234950" indent="-2349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5000"/>
              </a:spcBef>
              <a:buClr>
                <a:srgbClr val="CC0000"/>
              </a:buClr>
              <a:buSzPct val="80000"/>
              <a:buFont typeface="Wingdings" panose="05000000000000000000" pitchFamily="2" charset="2"/>
              <a:buNone/>
            </a:pPr>
            <a:endParaRPr lang="en-US" altLang="en-US" sz="800" b="1" dirty="0">
              <a:latin typeface="Liberation Sans"/>
            </a:endParaRPr>
          </a:p>
          <a:p>
            <a:pPr algn="l">
              <a:buClr>
                <a:srgbClr val="CC0000"/>
              </a:buClr>
              <a:buSzPct val="80000"/>
              <a:buFont typeface="Wingdings" panose="05000000000000000000" pitchFamily="2" charset="2"/>
              <a:buChar char="l"/>
            </a:pPr>
            <a:r>
              <a:rPr lang="en-US" altLang="en-US" sz="1600" b="1" dirty="0">
                <a:latin typeface="Liberation Sans"/>
              </a:rPr>
              <a:t>1939 to 1959</a:t>
            </a:r>
          </a:p>
          <a:p>
            <a:pPr algn="l">
              <a:spcBef>
                <a:spcPct val="25000"/>
              </a:spcBef>
              <a:buClr>
                <a:srgbClr val="CC0000"/>
              </a:buClr>
              <a:buSzPct val="80000"/>
              <a:buFont typeface="Wingdings" panose="05000000000000000000" pitchFamily="2" charset="2"/>
              <a:buChar char="l"/>
            </a:pPr>
            <a:r>
              <a:rPr lang="en-US" altLang="en-US" sz="1600" b="1" dirty="0">
                <a:latin typeface="Liberation Sans"/>
              </a:rPr>
              <a:t>Issued 51 Accounting Research Bulletins (ARBs)</a:t>
            </a:r>
          </a:p>
          <a:p>
            <a:pPr algn="l">
              <a:spcBef>
                <a:spcPct val="25000"/>
              </a:spcBef>
              <a:buClr>
                <a:srgbClr val="CC0000"/>
              </a:buClr>
              <a:buSzPct val="80000"/>
              <a:buFont typeface="Wingdings" panose="05000000000000000000" pitchFamily="2" charset="2"/>
              <a:buChar char="l"/>
            </a:pPr>
            <a:r>
              <a:rPr lang="en-US" altLang="en-US" sz="1600" b="1" dirty="0">
                <a:latin typeface="Liberation Sans"/>
              </a:rPr>
              <a:t>Problem-by-problem approach failed</a:t>
            </a:r>
          </a:p>
          <a:p>
            <a:pPr algn="l">
              <a:spcBef>
                <a:spcPct val="25000"/>
              </a:spcBef>
              <a:buClr>
                <a:srgbClr val="CC0000"/>
              </a:buClr>
              <a:buSzPct val="80000"/>
              <a:buFont typeface="Wingdings" panose="05000000000000000000" pitchFamily="2" charset="2"/>
              <a:buChar char="l"/>
            </a:pPr>
            <a:endParaRPr lang="en-US" altLang="en-US" sz="1600" b="1" dirty="0">
              <a:latin typeface="Liberation Sans"/>
            </a:endParaRPr>
          </a:p>
        </p:txBody>
      </p:sp>
      <p:sp>
        <p:nvSpPr>
          <p:cNvPr id="166928" name="Rectangle 16"/>
          <p:cNvSpPr>
            <a:spLocks noChangeArrowheads="1"/>
          </p:cNvSpPr>
          <p:nvPr/>
        </p:nvSpPr>
        <p:spPr bwMode="auto">
          <a:xfrm>
            <a:off x="4800600" y="4114800"/>
            <a:ext cx="3810000" cy="1905000"/>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234950" indent="-2349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Clr>
                <a:srgbClr val="CC0000"/>
              </a:buClr>
              <a:buSzPct val="80000"/>
              <a:buFont typeface="Wingdings" panose="05000000000000000000" pitchFamily="2" charset="2"/>
              <a:buNone/>
            </a:pPr>
            <a:endParaRPr lang="en-US" altLang="en-US" sz="800" b="1">
              <a:latin typeface="Liberation Sans"/>
            </a:endParaRPr>
          </a:p>
          <a:p>
            <a:pPr algn="l">
              <a:buClr>
                <a:srgbClr val="CC0000"/>
              </a:buClr>
              <a:buSzPct val="80000"/>
              <a:buFont typeface="Wingdings" panose="05000000000000000000" pitchFamily="2" charset="2"/>
              <a:buChar char="l"/>
            </a:pPr>
            <a:r>
              <a:rPr lang="en-US" altLang="en-US" sz="1600" b="1">
                <a:latin typeface="Liberation Sans"/>
              </a:rPr>
              <a:t>1959 to 1973</a:t>
            </a:r>
          </a:p>
          <a:p>
            <a:pPr algn="l">
              <a:spcBef>
                <a:spcPct val="25000"/>
              </a:spcBef>
              <a:buClr>
                <a:srgbClr val="CC0000"/>
              </a:buClr>
              <a:buSzPct val="80000"/>
              <a:buFont typeface="Wingdings" panose="05000000000000000000" pitchFamily="2" charset="2"/>
              <a:buChar char="l"/>
            </a:pPr>
            <a:r>
              <a:rPr lang="en-US" altLang="en-US" sz="1600" b="1">
                <a:latin typeface="Liberation Sans"/>
              </a:rPr>
              <a:t>Issued 31 Accounting Principle Board Opinions (APBOs)</a:t>
            </a:r>
          </a:p>
          <a:p>
            <a:pPr algn="l">
              <a:spcBef>
                <a:spcPct val="25000"/>
              </a:spcBef>
              <a:buClr>
                <a:srgbClr val="CC0000"/>
              </a:buClr>
              <a:buSzPct val="80000"/>
              <a:buFont typeface="Wingdings" panose="05000000000000000000" pitchFamily="2" charset="2"/>
              <a:buChar char="l"/>
            </a:pPr>
            <a:r>
              <a:rPr lang="en-US" altLang="en-US" sz="1600" b="1">
                <a:latin typeface="Liberation Sans"/>
              </a:rPr>
              <a:t>Wheat Committee recommendations adopted in 1973</a:t>
            </a:r>
          </a:p>
        </p:txBody>
      </p:sp>
      <p:sp>
        <p:nvSpPr>
          <p:cNvPr id="22535" name="Text Box 17"/>
          <p:cNvSpPr txBox="1">
            <a:spLocks noChangeArrowheads="1"/>
          </p:cNvSpPr>
          <p:nvPr/>
        </p:nvSpPr>
        <p:spPr bwMode="auto">
          <a:xfrm>
            <a:off x="6553200" y="2590800"/>
            <a:ext cx="21336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chemeClr val="bg1"/>
                </a:solidFill>
                <a:latin typeface="Liberation Sans"/>
                <a:hlinkClick r:id="rId3"/>
              </a:rPr>
              <a:t>http://www.aicpa.org/</a:t>
            </a:r>
            <a:endParaRPr lang="en-US" altLang="en-US" sz="1400">
              <a:solidFill>
                <a:schemeClr val="bg1"/>
              </a:solidFill>
              <a:latin typeface="Liberation Sans"/>
            </a:endParaRPr>
          </a:p>
        </p:txBody>
      </p:sp>
      <p:pic>
        <p:nvPicPr>
          <p:cNvPr id="2253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011363"/>
            <a:ext cx="1143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Rectangle 20"/>
          <p:cNvSpPr>
            <a:spLocks noChangeArrowheads="1"/>
          </p:cNvSpPr>
          <p:nvPr/>
        </p:nvSpPr>
        <p:spPr bwMode="auto">
          <a:xfrm>
            <a:off x="533400" y="1371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rgbClr val="5600AC"/>
                </a:solidFill>
                <a:latin typeface="Liberation Sans"/>
              </a:rPr>
              <a:t>American Institute of CPAs (AICPA)</a:t>
            </a:r>
          </a:p>
        </p:txBody>
      </p:sp>
      <p:sp>
        <p:nvSpPr>
          <p:cNvPr id="22538" name="Text Box 21"/>
          <p:cNvSpPr txBox="1">
            <a:spLocks noChangeArrowheads="1"/>
          </p:cNvSpPr>
          <p:nvPr/>
        </p:nvSpPr>
        <p:spPr bwMode="auto">
          <a:xfrm>
            <a:off x="762000" y="1979613"/>
            <a:ext cx="82296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National professional organization</a:t>
            </a:r>
          </a:p>
          <a:p>
            <a:pPr algn="l">
              <a:lnSpc>
                <a:spcPct val="125000"/>
              </a:lnSpc>
              <a:spcBef>
                <a:spcPct val="30000"/>
              </a:spcBef>
              <a:buClr>
                <a:srgbClr val="CC0000"/>
              </a:buClr>
              <a:buSzPct val="80000"/>
              <a:buFont typeface="Wingdings" panose="05000000000000000000" pitchFamily="2" charset="2"/>
              <a:buChar char="u"/>
            </a:pPr>
            <a:r>
              <a:rPr lang="en-US" altLang="en-US" sz="2000" dirty="0">
                <a:latin typeface="Liberation Sans"/>
              </a:rPr>
              <a:t>Established the following:</a:t>
            </a:r>
          </a:p>
        </p:txBody>
      </p:sp>
      <p:sp>
        <p:nvSpPr>
          <p:cNvPr id="22539" name="Rectangle 2"/>
          <p:cNvSpPr txBox="1">
            <a:spLocks noChangeArrowheads="1"/>
          </p:cNvSpPr>
          <p:nvPr/>
        </p:nvSpPr>
        <p:spPr bwMode="auto">
          <a:xfrm>
            <a:off x="533400" y="3810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200" b="1" dirty="0">
                <a:solidFill>
                  <a:schemeClr val="tx2">
                    <a:lumMod val="50000"/>
                  </a:schemeClr>
                </a:solidFill>
                <a:latin typeface="Liberation Sans"/>
              </a:rPr>
              <a:t>Parties Involved In Standard Setting</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6927"/>
                                        </p:tgtEl>
                                        <p:attrNameLst>
                                          <p:attrName>style.visibility</p:attrName>
                                        </p:attrNameLst>
                                      </p:cBhvr>
                                      <p:to>
                                        <p:strVal val="visible"/>
                                      </p:to>
                                    </p:set>
                                    <p:animEffect transition="in" filter="wipe(up)">
                                      <p:cBhvr>
                                        <p:cTn id="7" dur="500"/>
                                        <p:tgtEl>
                                          <p:spTgt spid="1669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6928"/>
                                        </p:tgtEl>
                                        <p:attrNameLst>
                                          <p:attrName>style.visibility</p:attrName>
                                        </p:attrNameLst>
                                      </p:cBhvr>
                                      <p:to>
                                        <p:strVal val="visible"/>
                                      </p:to>
                                    </p:set>
                                    <p:animEffect transition="in" filter="wipe(up)">
                                      <p:cBhvr>
                                        <p:cTn id="12" dur="500"/>
                                        <p:tgtEl>
                                          <p:spTgt spid="166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7" grpId="0" animBg="1" autoUpdateAnimBg="0"/>
      <p:bldP spid="16692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15"/>
          <p:cNvSpPr>
            <a:spLocks noChangeShapeType="1"/>
          </p:cNvSpPr>
          <p:nvPr/>
        </p:nvSpPr>
        <p:spPr bwMode="auto">
          <a:xfrm>
            <a:off x="2209800" y="5029200"/>
            <a:ext cx="0" cy="228600"/>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a:endParaRPr>
          </a:p>
        </p:txBody>
      </p:sp>
      <p:sp>
        <p:nvSpPr>
          <p:cNvPr id="23555" name="Line 12"/>
          <p:cNvSpPr>
            <a:spLocks noChangeShapeType="1"/>
          </p:cNvSpPr>
          <p:nvPr/>
        </p:nvSpPr>
        <p:spPr bwMode="auto">
          <a:xfrm>
            <a:off x="2209800" y="3733800"/>
            <a:ext cx="0" cy="228600"/>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a:endParaRPr>
          </a:p>
        </p:txBody>
      </p:sp>
      <p:sp>
        <p:nvSpPr>
          <p:cNvPr id="23556" name="Text Box 3"/>
          <p:cNvSpPr txBox="1">
            <a:spLocks noChangeArrowheads="1"/>
          </p:cNvSpPr>
          <p:nvPr/>
        </p:nvSpPr>
        <p:spPr bwMode="auto">
          <a:xfrm>
            <a:off x="533400" y="1981200"/>
            <a:ext cx="82296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30000"/>
              </a:spcBef>
              <a:buSzPct val="80000"/>
            </a:pPr>
            <a:r>
              <a:rPr lang="en-US" altLang="en-US" sz="2000">
                <a:latin typeface="Liberation Sans"/>
              </a:rPr>
              <a:t>Wheat Committee’s recommendations resulted in creation of FASB.</a:t>
            </a:r>
          </a:p>
        </p:txBody>
      </p:sp>
      <p:sp>
        <p:nvSpPr>
          <p:cNvPr id="23557" name="Rectangle 6"/>
          <p:cNvSpPr>
            <a:spLocks noChangeArrowheads="1"/>
          </p:cNvSpPr>
          <p:nvPr/>
        </p:nvSpPr>
        <p:spPr bwMode="auto">
          <a:xfrm>
            <a:off x="914400" y="2667000"/>
            <a:ext cx="2590800" cy="10668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5000"/>
              </a:spcBef>
              <a:buClr>
                <a:schemeClr val="accent2"/>
              </a:buClr>
              <a:buSzPct val="75000"/>
              <a:buFont typeface="Wingdings" panose="05000000000000000000" pitchFamily="2" charset="2"/>
              <a:buNone/>
            </a:pPr>
            <a:r>
              <a:rPr lang="en-US" altLang="en-US" sz="2000">
                <a:latin typeface="Liberation Sans"/>
              </a:rPr>
              <a:t>Financial Accounting Foundation</a:t>
            </a:r>
          </a:p>
        </p:txBody>
      </p:sp>
      <p:sp>
        <p:nvSpPr>
          <p:cNvPr id="168968" name="Rectangle 8"/>
          <p:cNvSpPr>
            <a:spLocks noChangeArrowheads="1"/>
          </p:cNvSpPr>
          <p:nvPr/>
        </p:nvSpPr>
        <p:spPr bwMode="auto">
          <a:xfrm>
            <a:off x="4572000" y="2743200"/>
            <a:ext cx="4191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Clr>
                <a:srgbClr val="CC0000"/>
              </a:buClr>
              <a:buSzPct val="80000"/>
              <a:buFont typeface="Wingdings" panose="05000000000000000000" pitchFamily="2" charset="2"/>
              <a:buChar char="u"/>
            </a:pPr>
            <a:r>
              <a:rPr lang="en-US" altLang="en-US" sz="1800" dirty="0">
                <a:latin typeface="Liberation Sans"/>
              </a:rPr>
              <a:t>Selects members of the FASB. </a:t>
            </a:r>
          </a:p>
          <a:p>
            <a:pPr algn="l">
              <a:buClr>
                <a:srgbClr val="CC0000"/>
              </a:buClr>
              <a:buSzPct val="80000"/>
              <a:buFont typeface="Wingdings" panose="05000000000000000000" pitchFamily="2" charset="2"/>
              <a:buChar char="u"/>
            </a:pPr>
            <a:r>
              <a:rPr lang="en-US" altLang="en-US" sz="1800" dirty="0">
                <a:latin typeface="Liberation Sans"/>
              </a:rPr>
              <a:t>Funds their activities. </a:t>
            </a:r>
          </a:p>
          <a:p>
            <a:pPr algn="l">
              <a:buClr>
                <a:srgbClr val="CC0000"/>
              </a:buClr>
              <a:buSzPct val="80000"/>
              <a:buFont typeface="Wingdings" panose="05000000000000000000" pitchFamily="2" charset="2"/>
              <a:buChar char="u"/>
            </a:pPr>
            <a:r>
              <a:rPr lang="en-US" altLang="en-US" sz="1800" dirty="0">
                <a:latin typeface="Liberation Sans"/>
              </a:rPr>
              <a:t>Exercises general oversight.</a:t>
            </a:r>
          </a:p>
        </p:txBody>
      </p:sp>
      <p:sp>
        <p:nvSpPr>
          <p:cNvPr id="168970" name="AutoShape 10"/>
          <p:cNvSpPr>
            <a:spLocks noChangeArrowheads="1"/>
          </p:cNvSpPr>
          <p:nvPr/>
        </p:nvSpPr>
        <p:spPr bwMode="auto">
          <a:xfrm>
            <a:off x="3810000" y="31242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a:endParaRPr>
          </a:p>
        </p:txBody>
      </p:sp>
      <p:sp>
        <p:nvSpPr>
          <p:cNvPr id="23560" name="Rectangle 13"/>
          <p:cNvSpPr>
            <a:spLocks noChangeArrowheads="1"/>
          </p:cNvSpPr>
          <p:nvPr/>
        </p:nvSpPr>
        <p:spPr bwMode="auto">
          <a:xfrm>
            <a:off x="914400" y="3962400"/>
            <a:ext cx="2590800" cy="10668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5000"/>
              </a:spcBef>
              <a:buClr>
                <a:schemeClr val="accent2"/>
              </a:buClr>
              <a:buSzPct val="75000"/>
              <a:buFont typeface="Wingdings" panose="05000000000000000000" pitchFamily="2" charset="2"/>
              <a:buNone/>
            </a:pPr>
            <a:r>
              <a:rPr lang="en-US" altLang="en-US" sz="2000">
                <a:latin typeface="Liberation Sans"/>
              </a:rPr>
              <a:t>Financial Accounting Standards Board</a:t>
            </a:r>
          </a:p>
        </p:txBody>
      </p:sp>
      <p:sp>
        <p:nvSpPr>
          <p:cNvPr id="23561" name="Rectangle 14"/>
          <p:cNvSpPr>
            <a:spLocks noChangeArrowheads="1"/>
          </p:cNvSpPr>
          <p:nvPr/>
        </p:nvSpPr>
        <p:spPr bwMode="auto">
          <a:xfrm>
            <a:off x="914400" y="5257800"/>
            <a:ext cx="2590800" cy="10668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0000"/>
              </a:lnSpc>
              <a:spcBef>
                <a:spcPct val="35000"/>
              </a:spcBef>
              <a:buClr>
                <a:schemeClr val="accent2"/>
              </a:buClr>
              <a:buSzPct val="75000"/>
              <a:buFont typeface="Wingdings" panose="05000000000000000000" pitchFamily="2" charset="2"/>
              <a:buNone/>
            </a:pPr>
            <a:r>
              <a:rPr lang="en-US" altLang="en-US" sz="1800">
                <a:latin typeface="Liberation Sans"/>
              </a:rPr>
              <a:t>Financial Accounting Standards Advisory Council</a:t>
            </a:r>
          </a:p>
        </p:txBody>
      </p:sp>
      <p:sp>
        <p:nvSpPr>
          <p:cNvPr id="168976" name="Rectangle 16"/>
          <p:cNvSpPr>
            <a:spLocks noChangeArrowheads="1"/>
          </p:cNvSpPr>
          <p:nvPr/>
        </p:nvSpPr>
        <p:spPr bwMode="auto">
          <a:xfrm>
            <a:off x="4572000" y="4038600"/>
            <a:ext cx="41910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Clr>
                <a:srgbClr val="CC0000"/>
              </a:buClr>
              <a:buSzPct val="80000"/>
              <a:buFont typeface="Wingdings" panose="05000000000000000000" pitchFamily="2" charset="2"/>
              <a:buChar char="u"/>
            </a:pPr>
            <a:r>
              <a:rPr lang="en-US" altLang="en-US" sz="1800" dirty="0">
                <a:latin typeface="Liberation Sans"/>
              </a:rPr>
              <a:t>Mission to establish and improve standards of financial accounting and reporting.</a:t>
            </a:r>
          </a:p>
        </p:txBody>
      </p:sp>
      <p:sp>
        <p:nvSpPr>
          <p:cNvPr id="168977" name="AutoShape 17"/>
          <p:cNvSpPr>
            <a:spLocks noChangeArrowheads="1"/>
          </p:cNvSpPr>
          <p:nvPr/>
        </p:nvSpPr>
        <p:spPr bwMode="auto">
          <a:xfrm>
            <a:off x="3810000" y="43434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a:endParaRPr>
          </a:p>
        </p:txBody>
      </p:sp>
      <p:sp>
        <p:nvSpPr>
          <p:cNvPr id="168978" name="Rectangle 18"/>
          <p:cNvSpPr>
            <a:spLocks noChangeArrowheads="1"/>
          </p:cNvSpPr>
          <p:nvPr/>
        </p:nvSpPr>
        <p:spPr bwMode="auto">
          <a:xfrm>
            <a:off x="4572000" y="5562600"/>
            <a:ext cx="419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Clr>
                <a:srgbClr val="CC0000"/>
              </a:buClr>
              <a:buSzPct val="80000"/>
              <a:buFont typeface="Wingdings" panose="05000000000000000000" pitchFamily="2" charset="2"/>
              <a:buChar char="u"/>
            </a:pPr>
            <a:r>
              <a:rPr lang="en-US" altLang="en-US" sz="1800" dirty="0">
                <a:latin typeface="Liberation Sans"/>
              </a:rPr>
              <a:t>Consult on major policy issues.</a:t>
            </a:r>
          </a:p>
        </p:txBody>
      </p:sp>
      <p:sp>
        <p:nvSpPr>
          <p:cNvPr id="168979" name="AutoShape 19"/>
          <p:cNvSpPr>
            <a:spLocks noChangeArrowheads="1"/>
          </p:cNvSpPr>
          <p:nvPr/>
        </p:nvSpPr>
        <p:spPr bwMode="auto">
          <a:xfrm>
            <a:off x="3810000" y="56388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a:endParaRPr>
          </a:p>
        </p:txBody>
      </p:sp>
      <p:sp>
        <p:nvSpPr>
          <p:cNvPr id="23567" name="Rectangle 24"/>
          <p:cNvSpPr>
            <a:spLocks noChangeArrowheads="1"/>
          </p:cNvSpPr>
          <p:nvPr/>
        </p:nvSpPr>
        <p:spPr bwMode="auto">
          <a:xfrm>
            <a:off x="533400" y="1371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rgbClr val="5600AC"/>
                </a:solidFill>
                <a:latin typeface="Liberation Sans"/>
              </a:rPr>
              <a:t>Financial Accounting Standards Board (FASB)</a:t>
            </a:r>
          </a:p>
        </p:txBody>
      </p:sp>
      <p:sp>
        <p:nvSpPr>
          <p:cNvPr id="23568" name="Rectangle 2"/>
          <p:cNvSpPr txBox="1">
            <a:spLocks noChangeArrowheads="1"/>
          </p:cNvSpPr>
          <p:nvPr/>
        </p:nvSpPr>
        <p:spPr bwMode="auto">
          <a:xfrm>
            <a:off x="533400" y="3810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200" b="1">
                <a:solidFill>
                  <a:schemeClr val="tx2">
                    <a:lumMod val="50000"/>
                  </a:schemeClr>
                </a:solidFill>
                <a:latin typeface="Liberation Sans"/>
              </a:rPr>
              <a:t>Parties Involved In Standard Setting</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970"/>
                                        </p:tgtEl>
                                        <p:attrNameLst>
                                          <p:attrName>style.visibility</p:attrName>
                                        </p:attrNameLst>
                                      </p:cBhvr>
                                      <p:to>
                                        <p:strVal val="visible"/>
                                      </p:to>
                                    </p:set>
                                    <p:animEffect transition="in" filter="wipe(left)">
                                      <p:cBhvr>
                                        <p:cTn id="7" dur="500"/>
                                        <p:tgtEl>
                                          <p:spTgt spid="16897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8968"/>
                                        </p:tgtEl>
                                        <p:attrNameLst>
                                          <p:attrName>style.visibility</p:attrName>
                                        </p:attrNameLst>
                                      </p:cBhvr>
                                      <p:to>
                                        <p:strVal val="visible"/>
                                      </p:to>
                                    </p:set>
                                    <p:animEffect transition="in" filter="wipe(left)">
                                      <p:cBhvr>
                                        <p:cTn id="11" dur="500"/>
                                        <p:tgtEl>
                                          <p:spTgt spid="1689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8977"/>
                                        </p:tgtEl>
                                        <p:attrNameLst>
                                          <p:attrName>style.visibility</p:attrName>
                                        </p:attrNameLst>
                                      </p:cBhvr>
                                      <p:to>
                                        <p:strVal val="visible"/>
                                      </p:to>
                                    </p:set>
                                    <p:animEffect transition="in" filter="wipe(left)">
                                      <p:cBhvr>
                                        <p:cTn id="16" dur="500"/>
                                        <p:tgtEl>
                                          <p:spTgt spid="16897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8976"/>
                                        </p:tgtEl>
                                        <p:attrNameLst>
                                          <p:attrName>style.visibility</p:attrName>
                                        </p:attrNameLst>
                                      </p:cBhvr>
                                      <p:to>
                                        <p:strVal val="visible"/>
                                      </p:to>
                                    </p:set>
                                    <p:animEffect transition="in" filter="wipe(left)">
                                      <p:cBhvr>
                                        <p:cTn id="20" dur="500"/>
                                        <p:tgtEl>
                                          <p:spTgt spid="1689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8979"/>
                                        </p:tgtEl>
                                        <p:attrNameLst>
                                          <p:attrName>style.visibility</p:attrName>
                                        </p:attrNameLst>
                                      </p:cBhvr>
                                      <p:to>
                                        <p:strVal val="visible"/>
                                      </p:to>
                                    </p:set>
                                    <p:animEffect transition="in" filter="wipe(left)">
                                      <p:cBhvr>
                                        <p:cTn id="25" dur="500"/>
                                        <p:tgtEl>
                                          <p:spTgt spid="16897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8978"/>
                                        </p:tgtEl>
                                        <p:attrNameLst>
                                          <p:attrName>style.visibility</p:attrName>
                                        </p:attrNameLst>
                                      </p:cBhvr>
                                      <p:to>
                                        <p:strVal val="visible"/>
                                      </p:to>
                                    </p:set>
                                    <p:animEffect transition="in" filter="wipe(left)">
                                      <p:cBhvr>
                                        <p:cTn id="29" dur="500"/>
                                        <p:tgtEl>
                                          <p:spTgt spid="168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utoUpdateAnimBg="0"/>
      <p:bldP spid="168970" grpId="0" animBg="1"/>
      <p:bldP spid="168976" grpId="0" autoUpdateAnimBg="0"/>
      <p:bldP spid="168977" grpId="0" animBg="1"/>
      <p:bldP spid="168978" grpId="0" autoUpdateAnimBg="0"/>
      <p:bldP spid="1689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1</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2" name="Picture 1"/>
          <p:cNvPicPr>
            <a:picLocks noChangeAspect="1"/>
          </p:cNvPicPr>
          <p:nvPr/>
        </p:nvPicPr>
        <p:blipFill>
          <a:blip r:embed="rId3"/>
          <a:stretch>
            <a:fillRect/>
          </a:stretch>
        </p:blipFill>
        <p:spPr>
          <a:xfrm>
            <a:off x="231096" y="1600200"/>
            <a:ext cx="8681809" cy="2482269"/>
          </a:xfrm>
          <a:prstGeom prst="rect">
            <a:avLst/>
          </a:prstGeom>
        </p:spPr>
      </p:pic>
    </p:spTree>
    <p:extLst>
      <p:ext uri="{BB962C8B-B14F-4D97-AF65-F5344CB8AC3E}">
        <p14:creationId xmlns:p14="http://schemas.microsoft.com/office/powerpoint/2010/main" val="360404378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533400" y="1365250"/>
            <a:ext cx="8229600"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buSzPct val="80000"/>
            </a:pPr>
            <a:r>
              <a:rPr lang="en-US" altLang="en-US" sz="2200">
                <a:latin typeface="Liberation Sans"/>
              </a:rPr>
              <a:t>Missions is to establish and improve standards of financial accounting and reporting.  Differences between FASB and APB include:</a:t>
            </a:r>
          </a:p>
        </p:txBody>
      </p:sp>
      <p:sp>
        <p:nvSpPr>
          <p:cNvPr id="171014" name="Rectangle 6"/>
          <p:cNvSpPr>
            <a:spLocks noGrp="1" noChangeArrowheads="1"/>
          </p:cNvSpPr>
          <p:nvPr>
            <p:ph type="title" idx="4294967295"/>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defRPr/>
            </a:pPr>
            <a:r>
              <a:rPr lang="en-US" sz="3200" kern="1200" dirty="0" smtClean="0">
                <a:solidFill>
                  <a:srgbClr val="5600AC"/>
                </a:solidFill>
                <a:effectLst/>
                <a:latin typeface="Liberation Sans"/>
                <a:ea typeface="+mn-ea"/>
                <a:cs typeface="+mn-cs"/>
              </a:rPr>
              <a:t>Financial Accounting Standards Board</a:t>
            </a:r>
          </a:p>
        </p:txBody>
      </p:sp>
      <p:sp>
        <p:nvSpPr>
          <p:cNvPr id="24580" name="Text Box 7"/>
          <p:cNvSpPr txBox="1">
            <a:spLocks noChangeArrowheads="1"/>
          </p:cNvSpPr>
          <p:nvPr/>
        </p:nvSpPr>
        <p:spPr bwMode="auto">
          <a:xfrm>
            <a:off x="533400" y="2778125"/>
            <a:ext cx="8229600" cy="2758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5000"/>
              </a:lnSpc>
              <a:spcBef>
                <a:spcPct val="50000"/>
              </a:spcBef>
              <a:buClr>
                <a:srgbClr val="CC0000"/>
              </a:buClr>
              <a:buSzPct val="80000"/>
              <a:buFont typeface="Wingdings" panose="05000000000000000000" pitchFamily="2" charset="2"/>
              <a:buChar char="u"/>
            </a:pPr>
            <a:r>
              <a:rPr lang="en-US" altLang="en-US" sz="2100" dirty="0">
                <a:latin typeface="Liberation Sans"/>
              </a:rPr>
              <a:t>Smaller Membership.</a:t>
            </a:r>
          </a:p>
          <a:p>
            <a:pPr lvl="1" algn="l">
              <a:lnSpc>
                <a:spcPct val="125000"/>
              </a:lnSpc>
              <a:spcBef>
                <a:spcPct val="50000"/>
              </a:spcBef>
              <a:buClr>
                <a:srgbClr val="CC0000"/>
              </a:buClr>
              <a:buSzPct val="80000"/>
              <a:buFont typeface="Wingdings" panose="05000000000000000000" pitchFamily="2" charset="2"/>
              <a:buChar char="u"/>
            </a:pPr>
            <a:r>
              <a:rPr lang="en-US" altLang="en-US" sz="2100" dirty="0">
                <a:latin typeface="Liberation Sans"/>
              </a:rPr>
              <a:t>Full-time, Remunerated Membership.</a:t>
            </a:r>
          </a:p>
          <a:p>
            <a:pPr lvl="1" algn="l">
              <a:lnSpc>
                <a:spcPct val="125000"/>
              </a:lnSpc>
              <a:spcBef>
                <a:spcPct val="50000"/>
              </a:spcBef>
              <a:buClr>
                <a:srgbClr val="CC0000"/>
              </a:buClr>
              <a:buSzPct val="80000"/>
              <a:buFont typeface="Wingdings" panose="05000000000000000000" pitchFamily="2" charset="2"/>
              <a:buChar char="u"/>
            </a:pPr>
            <a:r>
              <a:rPr lang="en-US" altLang="en-US" sz="2100" dirty="0">
                <a:latin typeface="Liberation Sans"/>
              </a:rPr>
              <a:t>Greater Autonomy.</a:t>
            </a:r>
          </a:p>
          <a:p>
            <a:pPr lvl="1" algn="l">
              <a:lnSpc>
                <a:spcPct val="125000"/>
              </a:lnSpc>
              <a:spcBef>
                <a:spcPct val="50000"/>
              </a:spcBef>
              <a:buClr>
                <a:srgbClr val="CC0000"/>
              </a:buClr>
              <a:buSzPct val="80000"/>
              <a:buFont typeface="Wingdings" panose="05000000000000000000" pitchFamily="2" charset="2"/>
              <a:buChar char="u"/>
            </a:pPr>
            <a:r>
              <a:rPr lang="en-US" altLang="en-US" sz="2100" dirty="0">
                <a:latin typeface="Liberation Sans"/>
              </a:rPr>
              <a:t>Increased Independence.</a:t>
            </a:r>
          </a:p>
          <a:p>
            <a:pPr lvl="1" algn="l">
              <a:lnSpc>
                <a:spcPct val="125000"/>
              </a:lnSpc>
              <a:spcBef>
                <a:spcPct val="50000"/>
              </a:spcBef>
              <a:buClr>
                <a:srgbClr val="CC0000"/>
              </a:buClr>
              <a:buSzPct val="80000"/>
              <a:buFont typeface="Wingdings" panose="05000000000000000000" pitchFamily="2" charset="2"/>
              <a:buChar char="u"/>
            </a:pPr>
            <a:r>
              <a:rPr lang="en-US" altLang="en-US" sz="2100" dirty="0">
                <a:latin typeface="Liberation Sans"/>
              </a:rPr>
              <a:t>Broader Representation.</a:t>
            </a:r>
          </a:p>
        </p:txBody>
      </p:sp>
      <p:pic>
        <p:nvPicPr>
          <p:cNvPr id="2458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4267200"/>
            <a:ext cx="10906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Rectangle 18">
            <a:hlinkClick r:id="rId4"/>
          </p:cNvPr>
          <p:cNvSpPr>
            <a:spLocks noChangeArrowheads="1"/>
          </p:cNvSpPr>
          <p:nvPr/>
        </p:nvSpPr>
        <p:spPr bwMode="auto">
          <a:xfrm>
            <a:off x="6629400" y="4724400"/>
            <a:ext cx="1885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Liberation Sans"/>
                <a:hlinkClick r:id="rId5"/>
              </a:rPr>
              <a:t>http://www.fasb.org/</a:t>
            </a:r>
            <a:endParaRPr lang="en-US" altLang="en-US" sz="1400" b="1" dirty="0">
              <a:latin typeface="Liberation San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25603"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25604" name="Rectangle 1028"/>
          <p:cNvSpPr>
            <a:spLocks noGrp="1" noChangeArrowheads="1"/>
          </p:cNvSpPr>
          <p:nvPr>
            <p:ph type="body" idx="1"/>
          </p:nvPr>
        </p:nvSpPr>
        <p:spPr>
          <a:xfrm>
            <a:off x="457200" y="1981200"/>
            <a:ext cx="8153400" cy="838200"/>
          </a:xfrm>
          <a:solidFill>
            <a:schemeClr val="bg1"/>
          </a:solidFill>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marL="0" indent="0">
              <a:lnSpc>
                <a:spcPct val="120000"/>
              </a:lnSpc>
              <a:spcBef>
                <a:spcPct val="50000"/>
              </a:spcBef>
              <a:buFont typeface="Wingdings" panose="05000000000000000000" pitchFamily="2" charset="2"/>
              <a:buNone/>
            </a:pPr>
            <a:r>
              <a:rPr lang="en-US" altLang="en-US" sz="2200" b="0" smtClean="0">
                <a:solidFill>
                  <a:schemeClr val="tx1"/>
                </a:solidFill>
                <a:effectLst/>
                <a:latin typeface="Liberation Sans"/>
              </a:rPr>
              <a:t>The first step taken in the establishment of a typical FASB statement is </a:t>
            </a:r>
          </a:p>
        </p:txBody>
      </p:sp>
      <p:sp>
        <p:nvSpPr>
          <p:cNvPr id="25605" name="Rectangle 1029"/>
          <p:cNvSpPr>
            <a:spLocks noChangeArrowheads="1"/>
          </p:cNvSpPr>
          <p:nvPr/>
        </p:nvSpPr>
        <p:spPr bwMode="auto">
          <a:xfrm>
            <a:off x="762000" y="2895600"/>
            <a:ext cx="8001000" cy="3200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517525" indent="-5175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a.	The board conducts research and analysis and a discussion memorandum is issued.</a:t>
            </a:r>
          </a:p>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b.	A public hearing on the proposed standard is held.</a:t>
            </a:r>
          </a:p>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c.	The board evaluates the research and public response and issues an exposure draft.</a:t>
            </a:r>
          </a:p>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d.	Topics are identified and placed on the board’s agenda.</a:t>
            </a:r>
          </a:p>
        </p:txBody>
      </p:sp>
      <p:sp>
        <p:nvSpPr>
          <p:cNvPr id="25607" name="Rectangle 6"/>
          <p:cNvSpPr txBox="1">
            <a:spLocks noChangeArrowheads="1"/>
          </p:cNvSpPr>
          <p:nvPr/>
        </p:nvSpPr>
        <p:spPr bwMode="auto">
          <a:xfrm>
            <a:off x="5334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200" b="1">
                <a:solidFill>
                  <a:srgbClr val="5600AC"/>
                </a:solidFill>
                <a:latin typeface="Liberation Sans"/>
              </a:rPr>
              <a:t>Financial Accounting Standards Board</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5609" name="Rectangle 1039"/>
          <p:cNvSpPr>
            <a:spLocks noChangeArrowheads="1"/>
          </p:cNvSpPr>
          <p:nvPr/>
        </p:nvSpPr>
        <p:spPr bwMode="auto">
          <a:xfrm>
            <a:off x="533400" y="1371600"/>
            <a:ext cx="36576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900" b="1" dirty="0">
                <a:solidFill>
                  <a:srgbClr val="C00000"/>
                </a:solidFill>
                <a:latin typeface="Liberation Sans"/>
              </a:rPr>
              <a:t>Question</a:t>
            </a:r>
          </a:p>
        </p:txBody>
      </p:sp>
      <p:sp>
        <p:nvSpPr>
          <p:cNvPr id="12" name="Notched Right Arrow 11"/>
          <p:cNvSpPr/>
          <p:nvPr/>
        </p:nvSpPr>
        <p:spPr bwMode="auto">
          <a:xfrm>
            <a:off x="228600" y="54506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4746" y="1340031"/>
            <a:ext cx="7472054" cy="5193754"/>
          </a:xfrm>
          <a:prstGeom prst="rect">
            <a:avLst/>
          </a:prstGeom>
        </p:spPr>
      </p:pic>
      <p:sp>
        <p:nvSpPr>
          <p:cNvPr id="26627" name="Rectangle 4"/>
          <p:cNvSpPr>
            <a:spLocks noChangeArrowheads="1"/>
          </p:cNvSpPr>
          <p:nvPr/>
        </p:nvSpPr>
        <p:spPr bwMode="auto">
          <a:xfrm>
            <a:off x="533400" y="5410200"/>
            <a:ext cx="1600200" cy="646331"/>
          </a:xfrm>
          <a:prstGeom prst="rect">
            <a:avLst/>
          </a:prstGeom>
          <a:solidFill>
            <a:schemeClr val="accent3"/>
          </a:solidFill>
          <a:ln w="19050">
            <a:solidFill>
              <a:srgbClr val="0070C0"/>
            </a:solid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200" b="1" dirty="0">
                <a:solidFill>
                  <a:srgbClr val="006600"/>
                </a:solidFill>
                <a:latin typeface="Liberation Sans"/>
              </a:rPr>
              <a:t>ILLUSTRATION 1-3</a:t>
            </a:r>
          </a:p>
          <a:p>
            <a:pPr algn="l"/>
            <a:r>
              <a:rPr lang="en-US" altLang="en-US" sz="1200" dirty="0">
                <a:solidFill>
                  <a:srgbClr val="000000"/>
                </a:solidFill>
                <a:latin typeface="Liberation Sans"/>
              </a:rPr>
              <a:t>The Due Process System of the FASB</a:t>
            </a:r>
          </a:p>
        </p:txBody>
      </p:sp>
      <p:sp>
        <p:nvSpPr>
          <p:cNvPr id="26629" name="Rectangle 6"/>
          <p:cNvSpPr txBox="1">
            <a:spLocks noChangeArrowheads="1"/>
          </p:cNvSpPr>
          <p:nvPr/>
        </p:nvSpPr>
        <p:spPr bwMode="auto">
          <a:xfrm>
            <a:off x="5334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200" b="1" dirty="0">
                <a:solidFill>
                  <a:srgbClr val="5600AC"/>
                </a:solidFill>
                <a:latin typeface="Liberation Sans"/>
              </a:rPr>
              <a:t>Financial Accounting Standards Board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5214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19734" y="1355167"/>
            <a:ext cx="2514666" cy="4000605"/>
          </a:xfrm>
          <a:prstGeom prst="rect">
            <a:avLst/>
          </a:prstGeom>
        </p:spPr>
      </p:pic>
      <p:sp>
        <p:nvSpPr>
          <p:cNvPr id="27650" name="Text Box 1026"/>
          <p:cNvSpPr txBox="1">
            <a:spLocks noChangeArrowheads="1"/>
          </p:cNvSpPr>
          <p:nvPr/>
        </p:nvSpPr>
        <p:spPr bwMode="auto">
          <a:xfrm>
            <a:off x="5334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a:latin typeface="Arial" panose="020B0604020202020204" pitchFamily="34" charset="0"/>
              </a:rPr>
              <a:t>Types of Pronouncements</a:t>
            </a:r>
          </a:p>
        </p:txBody>
      </p:sp>
      <p:sp>
        <p:nvSpPr>
          <p:cNvPr id="27651" name="Text Box 1031"/>
          <p:cNvSpPr txBox="1">
            <a:spLocks noChangeArrowheads="1"/>
          </p:cNvSpPr>
          <p:nvPr/>
        </p:nvSpPr>
        <p:spPr bwMode="auto">
          <a:xfrm>
            <a:off x="533400" y="1981200"/>
            <a:ext cx="8229600" cy="989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5000"/>
              </a:lnSpc>
              <a:spcBef>
                <a:spcPct val="40000"/>
              </a:spcBef>
              <a:buClr>
                <a:srgbClr val="CC0000"/>
              </a:buClr>
              <a:buSzPct val="80000"/>
              <a:buFont typeface="Wingdings" panose="05000000000000000000" pitchFamily="2" charset="2"/>
              <a:buChar char="u"/>
            </a:pPr>
            <a:r>
              <a:rPr lang="en-US" altLang="en-US" sz="2100" dirty="0">
                <a:latin typeface="Arial" panose="020B0604020202020204" pitchFamily="34" charset="0"/>
              </a:rPr>
              <a:t>Accounting Standards Updates.</a:t>
            </a:r>
          </a:p>
          <a:p>
            <a:pPr lvl="1" algn="l">
              <a:lnSpc>
                <a:spcPct val="125000"/>
              </a:lnSpc>
              <a:spcBef>
                <a:spcPct val="40000"/>
              </a:spcBef>
              <a:buClr>
                <a:srgbClr val="CC0000"/>
              </a:buClr>
              <a:buSzPct val="80000"/>
              <a:buFont typeface="Wingdings" panose="05000000000000000000" pitchFamily="2" charset="2"/>
              <a:buChar char="u"/>
            </a:pPr>
            <a:r>
              <a:rPr lang="en-US" altLang="en-US" sz="2100" dirty="0">
                <a:latin typeface="Arial" panose="020B0604020202020204" pitchFamily="34" charset="0"/>
              </a:rPr>
              <a:t>Financial Accounting Concepts.</a:t>
            </a:r>
          </a:p>
        </p:txBody>
      </p:sp>
      <p:pic>
        <p:nvPicPr>
          <p:cNvPr id="27652" name="Picture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320" y="3517265"/>
            <a:ext cx="2346960" cy="273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5334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rgbClr val="5600AC"/>
                </a:solidFill>
                <a:effectLst/>
                <a:ea typeface="+mn-ea"/>
                <a:cs typeface="+mn-cs"/>
              </a:rPr>
              <a:t>Financial Accounting Standards Board</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cxnSp>
        <p:nvCxnSpPr>
          <p:cNvPr id="27657" name="Straight Arrow Connector 2"/>
          <p:cNvCxnSpPr>
            <a:cxnSpLocks noChangeShapeType="1"/>
          </p:cNvCxnSpPr>
          <p:nvPr/>
        </p:nvCxnSpPr>
        <p:spPr bwMode="auto">
          <a:xfrm>
            <a:off x="5181600" y="2242456"/>
            <a:ext cx="533400" cy="0"/>
          </a:xfrm>
          <a:prstGeom prst="straightConnector1">
            <a:avLst/>
          </a:prstGeom>
          <a:noFill/>
          <a:ln w="38100" cap="sq" algn="ctr">
            <a:solidFill>
              <a:srgbClr val="C00000"/>
            </a:solidFill>
            <a:round/>
            <a:headEnd type="none" w="sm" len="sm"/>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8" name="Straight Arrow Connector 12"/>
          <p:cNvCxnSpPr>
            <a:cxnSpLocks noChangeShapeType="1"/>
          </p:cNvCxnSpPr>
          <p:nvPr/>
        </p:nvCxnSpPr>
        <p:spPr bwMode="auto">
          <a:xfrm>
            <a:off x="2971800" y="2978150"/>
            <a:ext cx="0" cy="374650"/>
          </a:xfrm>
          <a:prstGeom prst="straightConnector1">
            <a:avLst/>
          </a:prstGeom>
          <a:noFill/>
          <a:ln w="38100" cap="sq" algn="ctr">
            <a:solidFill>
              <a:srgbClr val="800000"/>
            </a:solidFill>
            <a:round/>
            <a:headEnd type="none" w="sm" len="sm"/>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dirty="0" smtClean="0">
                <a:effectLst/>
                <a:latin typeface="Liberation Sans" panose="020B0604020202020204" pitchFamily="34" charset="0"/>
              </a:rPr>
              <a:t>Understand the financial reporting environment. </a:t>
            </a:r>
          </a:p>
          <a:p>
            <a:pPr marL="341313" indent="-341313">
              <a:lnSpc>
                <a:spcPct val="115000"/>
              </a:lnSpc>
              <a:spcBef>
                <a:spcPct val="45000"/>
              </a:spcBef>
              <a:buClr>
                <a:srgbClr val="CC0000"/>
              </a:buClr>
              <a:buSzTx/>
              <a:buAutoNum type="arabicPlain" startAt="2"/>
            </a:pPr>
            <a:r>
              <a:rPr lang="en-US" sz="1900" b="0" dirty="0">
                <a:effectLst/>
                <a:latin typeface="Liberation Sans" panose="020B0604020202020204" pitchFamily="34" charset="0"/>
              </a:rPr>
              <a:t>Identify the major policy-setting bodies and their role in the standard-setting process.</a:t>
            </a:r>
          </a:p>
        </p:txBody>
      </p:sp>
      <p:sp>
        <p:nvSpPr>
          <p:cNvPr id="3075" name="Rectangle 15"/>
          <p:cNvSpPr>
            <a:spLocks noGrp="1" noChangeArrowheads="1"/>
          </p:cNvSpPr>
          <p:nvPr>
            <p:ph type="title"/>
          </p:nvPr>
        </p:nvSpPr>
        <p:spPr bwMode="auto">
          <a:xfrm>
            <a:off x="560696" y="1828800"/>
            <a:ext cx="3886200" cy="484909"/>
          </a:xfrm>
          <a:noFill/>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3"/>
            </a:pPr>
            <a:r>
              <a:rPr lang="en-US" sz="1900" b="1" dirty="0">
                <a:solidFill>
                  <a:srgbClr val="CC0000"/>
                </a:solidFill>
                <a:latin typeface="Liberation Sans" panose="020B0604020202020204" pitchFamily="34" charset="0"/>
              </a:rPr>
              <a:t>Explain the meaning of generally accepted accounting principles (GAAP) and the role of the Codification for GAAP. </a:t>
            </a:r>
          </a:p>
          <a:p>
            <a:pPr marL="341313" indent="-341313" algn="l">
              <a:lnSpc>
                <a:spcPct val="115000"/>
              </a:lnSpc>
              <a:spcBef>
                <a:spcPct val="45000"/>
              </a:spcBef>
              <a:buClr>
                <a:srgbClr val="CC0000"/>
              </a:buClr>
              <a:buAutoNum type="arabicPlain" startAt="3"/>
            </a:pPr>
            <a:r>
              <a:rPr lang="en-US" sz="1900" b="0" dirty="0" smtClean="0">
                <a:solidFill>
                  <a:schemeClr val="bg2"/>
                </a:solidFill>
                <a:latin typeface="Liberation Sans" panose="020B0604020202020204" pitchFamily="34" charset="0"/>
              </a:rPr>
              <a:t>Describe major challenges in the financial reporting environment.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3716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Financial Accounting and Accounting Standards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3810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250615614"/>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055"/>
          <p:cNvSpPr txBox="1">
            <a:spLocks noChangeArrowheads="1"/>
          </p:cNvSpPr>
          <p:nvPr/>
        </p:nvSpPr>
        <p:spPr bwMode="auto">
          <a:xfrm>
            <a:off x="533400" y="1801585"/>
            <a:ext cx="82296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30000"/>
              </a:spcBef>
              <a:buSzPct val="80000"/>
            </a:pPr>
            <a:r>
              <a:rPr lang="en-US" altLang="en-US" sz="2300">
                <a:latin typeface="Arial" panose="020B0604020202020204" pitchFamily="34" charset="0"/>
              </a:rPr>
              <a:t>Principles that have </a:t>
            </a:r>
            <a:r>
              <a:rPr lang="en-US" altLang="en-US" sz="2300" b="1">
                <a:latin typeface="Arial" panose="020B0604020202020204" pitchFamily="34" charset="0"/>
              </a:rPr>
              <a:t>substantial authoritative support</a:t>
            </a:r>
            <a:r>
              <a:rPr lang="en-US" altLang="en-US" sz="2300">
                <a:latin typeface="Arial" panose="020B0604020202020204" pitchFamily="34" charset="0"/>
              </a:rPr>
              <a:t>. </a:t>
            </a:r>
          </a:p>
        </p:txBody>
      </p:sp>
      <p:sp>
        <p:nvSpPr>
          <p:cNvPr id="29699" name="Text Box 2066"/>
          <p:cNvSpPr txBox="1">
            <a:spLocks noChangeArrowheads="1"/>
          </p:cNvSpPr>
          <p:nvPr/>
        </p:nvSpPr>
        <p:spPr bwMode="auto">
          <a:xfrm>
            <a:off x="533400" y="2395310"/>
            <a:ext cx="8229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buSzPct val="80000"/>
            </a:pPr>
            <a:r>
              <a:rPr lang="en-US" altLang="en-US" sz="2300">
                <a:latin typeface="Arial" panose="020B0604020202020204" pitchFamily="34" charset="0"/>
              </a:rPr>
              <a:t>Major sources of GAAP:</a:t>
            </a:r>
          </a:p>
        </p:txBody>
      </p:sp>
      <p:sp>
        <p:nvSpPr>
          <p:cNvPr id="29700" name="Text Box 2067"/>
          <p:cNvSpPr txBox="1">
            <a:spLocks noChangeArrowheads="1"/>
          </p:cNvSpPr>
          <p:nvPr/>
        </p:nvSpPr>
        <p:spPr bwMode="auto">
          <a:xfrm>
            <a:off x="533400" y="2971800"/>
            <a:ext cx="82296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5000"/>
              </a:lnSpc>
              <a:spcBef>
                <a:spcPct val="40000"/>
              </a:spcBef>
              <a:buClr>
                <a:srgbClr val="CC0000"/>
              </a:buClr>
              <a:buSzPct val="80000"/>
              <a:buFont typeface="Wingdings" panose="05000000000000000000" pitchFamily="2" charset="2"/>
              <a:buChar char="u"/>
            </a:pPr>
            <a:r>
              <a:rPr lang="en-US" altLang="en-US" sz="2100" dirty="0">
                <a:latin typeface="Arial" panose="020B0604020202020204" pitchFamily="34" charset="0"/>
              </a:rPr>
              <a:t>FASB Standards, Interpretations, and Staff Positions.</a:t>
            </a:r>
          </a:p>
          <a:p>
            <a:pPr lvl="1" algn="l">
              <a:lnSpc>
                <a:spcPct val="125000"/>
              </a:lnSpc>
              <a:spcBef>
                <a:spcPct val="40000"/>
              </a:spcBef>
              <a:buClr>
                <a:srgbClr val="CC0000"/>
              </a:buClr>
              <a:buSzPct val="80000"/>
              <a:buFont typeface="Wingdings" panose="05000000000000000000" pitchFamily="2" charset="2"/>
              <a:buChar char="u"/>
            </a:pPr>
            <a:r>
              <a:rPr lang="en-US" altLang="en-US" sz="2100" dirty="0">
                <a:latin typeface="Arial" panose="020B0604020202020204" pitchFamily="34" charset="0"/>
              </a:rPr>
              <a:t>APB Opinions.</a:t>
            </a:r>
          </a:p>
          <a:p>
            <a:pPr lvl="1" algn="l">
              <a:lnSpc>
                <a:spcPct val="125000"/>
              </a:lnSpc>
              <a:spcBef>
                <a:spcPct val="40000"/>
              </a:spcBef>
              <a:buClr>
                <a:srgbClr val="CC0000"/>
              </a:buClr>
              <a:buSzPct val="80000"/>
              <a:buFont typeface="Wingdings" panose="05000000000000000000" pitchFamily="2" charset="2"/>
              <a:buChar char="u"/>
            </a:pPr>
            <a:r>
              <a:rPr lang="en-US" altLang="en-US" sz="2100" dirty="0">
                <a:latin typeface="Arial" panose="020B0604020202020204" pitchFamily="34" charset="0"/>
              </a:rPr>
              <a:t>AICPA  Accounting Research Bulletins.</a:t>
            </a:r>
          </a:p>
        </p:txBody>
      </p:sp>
      <p:sp>
        <p:nvSpPr>
          <p:cNvPr id="9" name="Rectangle 6"/>
          <p:cNvSpPr txBox="1">
            <a:spLocks noChangeArrowheads="1"/>
          </p:cNvSpPr>
          <p:nvPr/>
        </p:nvSpPr>
        <p:spPr bwMode="auto">
          <a:xfrm>
            <a:off x="533400" y="3810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ea typeface="+mn-ea"/>
                <a:cs typeface="+mn-cs"/>
              </a:rPr>
              <a:t>GENERALLY ACCEPTED ACCOUNTING PRINCIPLES</a:t>
            </a:r>
          </a:p>
        </p:txBody>
      </p:sp>
      <p:sp>
        <p:nvSpPr>
          <p:cNvPr id="10"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81000" y="990600"/>
            <a:ext cx="8382000" cy="5384359"/>
          </a:xfrm>
          <a:prstGeom prst="rect">
            <a:avLst/>
          </a:prstGeom>
          <a:solidFill>
            <a:srgbClr val="FDFCCC"/>
          </a:solidFill>
        </p:spPr>
        <p:txBody>
          <a:bodyPr wrap="square" lIns="182880" tIns="137160" rIns="182880" bIns="91440">
            <a:spAutoFit/>
          </a:bodyPr>
          <a:lstStyle/>
          <a:p>
            <a:pPr algn="just">
              <a:lnSpc>
                <a:spcPct val="114000"/>
              </a:lnSpc>
              <a:spcBef>
                <a:spcPts val="600"/>
              </a:spcBef>
              <a:defRPr/>
            </a:pPr>
            <a:r>
              <a:rPr lang="en-US" sz="1700" dirty="0" smtClean="0">
                <a:latin typeface="Liberation Sans" panose="020B0604020202020204"/>
              </a:rPr>
              <a:t>Should </a:t>
            </a:r>
            <a:r>
              <a:rPr lang="en-US" sz="1700" dirty="0">
                <a:latin typeface="Liberation Sans" panose="020B0604020202020204"/>
              </a:rPr>
              <a:t>the accounting profession have principles-based standards or rules-based standards? Critics of the profession today say that over the past three decades, standard-setters have moved away from broad accounting principles aimed at ensuring that companies’ </a:t>
            </a:r>
            <a:r>
              <a:rPr lang="en-US" sz="1700" dirty="0" smtClean="0">
                <a:latin typeface="Liberation Sans" panose="020B0604020202020204"/>
              </a:rPr>
              <a:t>ﬁnancial </a:t>
            </a:r>
            <a:r>
              <a:rPr lang="en-US" sz="1700" dirty="0">
                <a:latin typeface="Liberation Sans" panose="020B0604020202020204"/>
              </a:rPr>
              <a:t>statements are fairly presented. Instead, these critics say, standard-setters have moved toward drafting voluminous rules that, if technically followed in “check-box” fashion, may shield auditors and companies from legal liability. That has resulted in companies creating complex capital structures that comply with GAAP but hide billions of dollars of debt and other obligations. To add fuel to the ﬁ re, the chief accountant of the enforcement division of the SEC noted, “One can violate SEC laws and still comply with GAAP.”</a:t>
            </a:r>
          </a:p>
          <a:p>
            <a:pPr algn="just">
              <a:lnSpc>
                <a:spcPct val="114000"/>
              </a:lnSpc>
              <a:spcBef>
                <a:spcPts val="600"/>
              </a:spcBef>
              <a:defRPr/>
            </a:pPr>
            <a:r>
              <a:rPr lang="en-US" sz="1700" dirty="0">
                <a:latin typeface="Liberation Sans" panose="020B0604020202020204"/>
              </a:rPr>
              <a:t>In short, what he is saying is that it is not enough just to check the boxes. This point was reinforced by the chief accountant of the SEC, who remarked that judgments should result in “accounting that </a:t>
            </a:r>
            <a:r>
              <a:rPr lang="en-US" sz="1700" dirty="0" err="1">
                <a:latin typeface="Liberation Sans" panose="020B0604020202020204"/>
              </a:rPr>
              <a:t>reﬂ</a:t>
            </a:r>
            <a:r>
              <a:rPr lang="en-US" sz="1700" dirty="0">
                <a:latin typeface="Liberation Sans" panose="020B0604020202020204"/>
              </a:rPr>
              <a:t> </a:t>
            </a:r>
            <a:r>
              <a:rPr lang="en-US" sz="1700" dirty="0" err="1">
                <a:latin typeface="Liberation Sans" panose="020B0604020202020204"/>
              </a:rPr>
              <a:t>ects</a:t>
            </a:r>
            <a:r>
              <a:rPr lang="en-US" sz="1700" dirty="0">
                <a:latin typeface="Liberation Sans" panose="020B0604020202020204"/>
              </a:rPr>
              <a:t> the substance of the transaction, as well as being in accordance with the literature.” That is, you have to exercise judgment in applying GAAP to achieve high-quality reporting.</a:t>
            </a:r>
          </a:p>
          <a:p>
            <a:pPr algn="just">
              <a:lnSpc>
                <a:spcPct val="114000"/>
              </a:lnSpc>
              <a:spcBef>
                <a:spcPts val="600"/>
              </a:spcBef>
              <a:defRPr/>
            </a:pPr>
            <a:r>
              <a:rPr lang="en-US" sz="1500" dirty="0">
                <a:latin typeface="Liberation Sans" panose="020B0604020202020204"/>
              </a:rPr>
              <a:t>Sources: Adapted from S. </a:t>
            </a:r>
            <a:r>
              <a:rPr lang="en-US" sz="1500" dirty="0" err="1">
                <a:latin typeface="Liberation Sans" panose="020B0604020202020204"/>
              </a:rPr>
              <a:t>Liesman</a:t>
            </a:r>
            <a:r>
              <a:rPr lang="en-US" sz="1500" dirty="0">
                <a:latin typeface="Liberation Sans" panose="020B0604020202020204"/>
              </a:rPr>
              <a:t>, “SEC Accounting Cop’s Warning: Playing by the Rules May Not Head Off Fraud Issues,” Wall Street Journal (February 12, 2002), p. C7. </a:t>
            </a:r>
          </a:p>
        </p:txBody>
      </p:sp>
      <p:sp>
        <p:nvSpPr>
          <p:cNvPr id="9" name="Rectangle 8"/>
          <p:cNvSpPr/>
          <p:nvPr/>
        </p:nvSpPr>
        <p:spPr>
          <a:xfrm>
            <a:off x="457200" y="529372"/>
            <a:ext cx="8305800" cy="415498"/>
          </a:xfrm>
          <a:prstGeom prst="rect">
            <a:avLst/>
          </a:prstGeom>
        </p:spPr>
        <p:txBody>
          <a:bodyPr wrap="square" anchor="ctr" anchorCtr="0">
            <a:spAutoFit/>
          </a:bodyPr>
          <a:lstStyle/>
          <a:p>
            <a:pPr algn="l"/>
            <a:r>
              <a:rPr lang="en-US" sz="2100" b="1" dirty="0">
                <a:solidFill>
                  <a:schemeClr val="tx2">
                    <a:lumMod val="50000"/>
                  </a:schemeClr>
                </a:solidFill>
                <a:latin typeface="Liberation Sans" panose="020B0604020202020204"/>
              </a:rPr>
              <a:t>WHAT DO THE NUMBERS MEAN? </a:t>
            </a:r>
            <a:r>
              <a:rPr lang="en-US" sz="2100" b="1" dirty="0" smtClean="0">
                <a:solidFill>
                  <a:schemeClr val="tx2">
                    <a:lumMod val="50000"/>
                  </a:schemeClr>
                </a:solidFill>
                <a:latin typeface="Liberation Sans" panose="020B0604020202020204"/>
              </a:rPr>
              <a:t> </a:t>
            </a:r>
            <a:r>
              <a:rPr lang="en-US" sz="1800" b="1" dirty="0" smtClean="0">
                <a:solidFill>
                  <a:srgbClr val="660066"/>
                </a:solidFill>
                <a:latin typeface="Liberation Sans" panose="020B0604020202020204"/>
              </a:rPr>
              <a:t>YOU HAVE TO STEP BACK</a:t>
            </a:r>
            <a:endParaRPr lang="en-US" b="1" dirty="0">
              <a:solidFill>
                <a:srgbClr val="660066"/>
              </a:solidFill>
              <a:latin typeface="Liberation Sans" panose="020B0604020202020204"/>
            </a:endParaRPr>
          </a:p>
        </p:txBody>
      </p:sp>
      <p:sp>
        <p:nvSpPr>
          <p:cNvPr id="10"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1"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98945506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992313"/>
            <a:ext cx="8229600" cy="187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2625" indent="-4508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Bef>
                <a:spcPct val="50000"/>
              </a:spcBef>
              <a:buClr>
                <a:srgbClr val="CC0000"/>
              </a:buClr>
              <a:buSzPct val="80000"/>
              <a:buFont typeface="Wingdings" panose="05000000000000000000" pitchFamily="2" charset="2"/>
              <a:buChar char="u"/>
            </a:pPr>
            <a:r>
              <a:rPr lang="en-US" altLang="en-US" sz="2000" dirty="0">
                <a:latin typeface="Liberation Sans"/>
              </a:rPr>
              <a:t>Goal in developing the Codification is to provide in one place all the authoritative literature related to a particular topic.</a:t>
            </a:r>
          </a:p>
          <a:p>
            <a:pPr lvl="1" algn="l">
              <a:lnSpc>
                <a:spcPct val="120000"/>
              </a:lnSpc>
              <a:spcBef>
                <a:spcPct val="50000"/>
              </a:spcBef>
              <a:buClr>
                <a:srgbClr val="CC0000"/>
              </a:buClr>
              <a:buSzPct val="80000"/>
              <a:buFont typeface="Wingdings" panose="05000000000000000000" pitchFamily="2" charset="2"/>
              <a:buChar char="u"/>
            </a:pPr>
            <a:r>
              <a:rPr lang="en-US" altLang="en-US" sz="2000" dirty="0">
                <a:latin typeface="Liberation Sans"/>
              </a:rPr>
              <a:t>Creates one level of GAAP, which is considered authoritative.</a:t>
            </a:r>
          </a:p>
          <a:p>
            <a:pPr lvl="1" algn="l">
              <a:lnSpc>
                <a:spcPct val="120000"/>
              </a:lnSpc>
              <a:spcBef>
                <a:spcPct val="50000"/>
              </a:spcBef>
              <a:buClr>
                <a:srgbClr val="CC0000"/>
              </a:buClr>
              <a:buSzPct val="80000"/>
              <a:buFont typeface="Wingdings" panose="05000000000000000000" pitchFamily="2" charset="2"/>
              <a:buChar char="u"/>
            </a:pPr>
            <a:r>
              <a:rPr lang="en-US" altLang="en-US" sz="2000" dirty="0">
                <a:latin typeface="Liberation Sans"/>
              </a:rPr>
              <a:t>All other accounting literature is considered non-authoritative.</a:t>
            </a:r>
          </a:p>
        </p:txBody>
      </p:sp>
      <p:sp>
        <p:nvSpPr>
          <p:cNvPr id="33795" name="Rectangle 6"/>
          <p:cNvSpPr>
            <a:spLocks noChangeArrowheads="1"/>
          </p:cNvSpPr>
          <p:nvPr/>
        </p:nvSpPr>
        <p:spPr bwMode="auto">
          <a:xfrm>
            <a:off x="533400" y="1371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a:rPr>
              <a:t>FASB Codification</a:t>
            </a:r>
          </a:p>
        </p:txBody>
      </p:sp>
      <p:sp>
        <p:nvSpPr>
          <p:cNvPr id="33798" name="Rectangle 10"/>
          <p:cNvSpPr>
            <a:spLocks noChangeArrowheads="1"/>
          </p:cNvSpPr>
          <p:nvPr/>
        </p:nvSpPr>
        <p:spPr bwMode="auto">
          <a:xfrm>
            <a:off x="533400" y="4069013"/>
            <a:ext cx="8229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pPr>
            <a:r>
              <a:rPr lang="en-US" altLang="en-US" sz="2000" dirty="0">
                <a:latin typeface="Liberation Sans"/>
              </a:rPr>
              <a:t>FASB has developed the </a:t>
            </a:r>
            <a:r>
              <a:rPr lang="en-US" altLang="en-US" sz="2000" b="1" dirty="0">
                <a:latin typeface="Liberation Sans"/>
              </a:rPr>
              <a:t>Financial Accounting Standards Board Codification Research System (CRS)</a:t>
            </a:r>
            <a:r>
              <a:rPr lang="en-US" altLang="en-US" sz="2000" dirty="0">
                <a:latin typeface="Liberation Sans"/>
              </a:rPr>
              <a:t>. The FASB’s primary goal in developing the Codification is to provide in one place all the authoritative literature related to a particular topic.</a:t>
            </a:r>
          </a:p>
        </p:txBody>
      </p:sp>
      <p:sp>
        <p:nvSpPr>
          <p:cNvPr id="8" name="Rectangle 6"/>
          <p:cNvSpPr txBox="1">
            <a:spLocks noChangeArrowheads="1"/>
          </p:cNvSpPr>
          <p:nvPr/>
        </p:nvSpPr>
        <p:spPr bwMode="auto">
          <a:xfrm>
            <a:off x="533400" y="3810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a:ea typeface="+mn-ea"/>
                <a:cs typeface="+mn-cs"/>
              </a:rPr>
              <a:t>Generally Accepted Accounting Principles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292340" cy="509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9"/>
          <p:cNvSpPr>
            <a:spLocks noChangeArrowheads="1"/>
          </p:cNvSpPr>
          <p:nvPr/>
        </p:nvSpPr>
        <p:spPr bwMode="auto">
          <a:xfrm>
            <a:off x="5486400" y="6226629"/>
            <a:ext cx="2286000" cy="461665"/>
          </a:xfrm>
          <a:prstGeom prst="rect">
            <a:avLst/>
          </a:prstGeom>
          <a:solidFill>
            <a:schemeClr val="accent3"/>
          </a:solidFill>
          <a:ln>
            <a:solidFill>
              <a:srgbClr val="0070C0"/>
            </a:solid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200" b="1" dirty="0">
                <a:solidFill>
                  <a:srgbClr val="006600"/>
                </a:solidFill>
                <a:latin typeface="Liberation Sans"/>
              </a:rPr>
              <a:t>ILLUSTRATION </a:t>
            </a:r>
            <a:r>
              <a:rPr lang="en-US" altLang="en-US" sz="1200" b="1" dirty="0" smtClean="0">
                <a:solidFill>
                  <a:srgbClr val="006600"/>
                </a:solidFill>
                <a:latin typeface="Liberation Sans"/>
              </a:rPr>
              <a:t>1-4</a:t>
            </a:r>
            <a:endParaRPr lang="en-US" altLang="en-US" sz="1200" b="1" dirty="0">
              <a:solidFill>
                <a:srgbClr val="006600"/>
              </a:solidFill>
              <a:latin typeface="Liberation Sans"/>
            </a:endParaRPr>
          </a:p>
          <a:p>
            <a:pPr algn="l"/>
            <a:r>
              <a:rPr lang="en-US" altLang="en-US" sz="1200" dirty="0">
                <a:latin typeface="Liberation Sans"/>
              </a:rPr>
              <a:t>FASB Codification </a:t>
            </a:r>
            <a:r>
              <a:rPr lang="en-US" altLang="en-US" sz="1200" dirty="0" smtClean="0">
                <a:latin typeface="Liberation Sans"/>
              </a:rPr>
              <a:t>Framework</a:t>
            </a:r>
            <a:endParaRPr lang="en-US" altLang="en-US" sz="1200" dirty="0">
              <a:latin typeface="Liberation Sans"/>
            </a:endParaRPr>
          </a:p>
        </p:txBody>
      </p:sp>
      <p:sp>
        <p:nvSpPr>
          <p:cNvPr id="6" name="Rectangle 6"/>
          <p:cNvSpPr txBox="1">
            <a:spLocks noChangeArrowheads="1"/>
          </p:cNvSpPr>
          <p:nvPr/>
        </p:nvSpPr>
        <p:spPr bwMode="auto">
          <a:xfrm>
            <a:off x="533400" y="3810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a:ea typeface="+mn-ea"/>
                <a:cs typeface="+mn-cs"/>
              </a:rPr>
              <a:t>Generally Accepted Accounting Principles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dirty="0" smtClean="0">
                <a:effectLst/>
                <a:latin typeface="Liberation Sans" panose="020B0604020202020204" pitchFamily="34" charset="0"/>
              </a:rPr>
              <a:t>Understand the financial reporting environment. </a:t>
            </a:r>
          </a:p>
          <a:p>
            <a:pPr marL="341313" indent="-341313">
              <a:lnSpc>
                <a:spcPct val="115000"/>
              </a:lnSpc>
              <a:spcBef>
                <a:spcPct val="45000"/>
              </a:spcBef>
              <a:buClr>
                <a:srgbClr val="CC0000"/>
              </a:buClr>
              <a:buSzTx/>
              <a:buAutoNum type="arabicPlain" startAt="2"/>
            </a:pPr>
            <a:r>
              <a:rPr lang="en-US" sz="1900" b="0" dirty="0">
                <a:effectLst/>
                <a:latin typeface="Liberation Sans" panose="020B0604020202020204" pitchFamily="34" charset="0"/>
              </a:rPr>
              <a:t>Identify the major policy-setting bodies and their role in the standard-setting process.</a:t>
            </a:r>
          </a:p>
        </p:txBody>
      </p:sp>
      <p:sp>
        <p:nvSpPr>
          <p:cNvPr id="3075" name="Rectangle 15"/>
          <p:cNvSpPr>
            <a:spLocks noGrp="1" noChangeArrowheads="1"/>
          </p:cNvSpPr>
          <p:nvPr>
            <p:ph type="title"/>
          </p:nvPr>
        </p:nvSpPr>
        <p:spPr bwMode="auto">
          <a:xfrm>
            <a:off x="560696" y="1828800"/>
            <a:ext cx="3886200" cy="484909"/>
          </a:xfrm>
          <a:noFill/>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3"/>
            </a:pPr>
            <a:r>
              <a:rPr lang="en-US" sz="1900" dirty="0">
                <a:solidFill>
                  <a:schemeClr val="bg2"/>
                </a:solidFill>
                <a:latin typeface="Liberation Sans" panose="020B0604020202020204" pitchFamily="34" charset="0"/>
              </a:rPr>
              <a:t>Explain the meaning of generally accepted accounting principles (GAAP) and the role of the Codification for GAAP. </a:t>
            </a:r>
          </a:p>
          <a:p>
            <a:pPr marL="341313" indent="-341313" algn="l">
              <a:lnSpc>
                <a:spcPct val="115000"/>
              </a:lnSpc>
              <a:spcBef>
                <a:spcPct val="45000"/>
              </a:spcBef>
              <a:buClr>
                <a:srgbClr val="CC0000"/>
              </a:buClr>
              <a:buAutoNum type="arabicPlain" startAt="3"/>
            </a:pPr>
            <a:r>
              <a:rPr lang="en-US" sz="1900" b="1" dirty="0">
                <a:solidFill>
                  <a:srgbClr val="CC0000"/>
                </a:solidFill>
                <a:latin typeface="Liberation Sans" panose="020B0604020202020204" pitchFamily="34" charset="0"/>
              </a:rPr>
              <a:t>Describe major challenges in the financial reporting environment.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3716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Financial Accounting and Accounting Standards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3810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08455514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Understand the financial reporting environment. </a:t>
            </a:r>
          </a:p>
          <a:p>
            <a:pPr marL="341313" indent="-341313">
              <a:lnSpc>
                <a:spcPct val="115000"/>
              </a:lnSpc>
              <a:spcBef>
                <a:spcPct val="45000"/>
              </a:spcBef>
              <a:buClr>
                <a:srgbClr val="CC0000"/>
              </a:buClr>
              <a:buSzTx/>
              <a:buAutoNum type="arabicPlain" startAt="2"/>
            </a:pPr>
            <a:r>
              <a:rPr lang="en-US" sz="1900" b="0" dirty="0" smtClean="0">
                <a:effectLst/>
                <a:latin typeface="Liberation Sans" panose="020B0604020202020204" pitchFamily="34" charset="0"/>
              </a:rPr>
              <a:t>Identify the major policy-setting bodies and their role in the standard-setting process.</a:t>
            </a:r>
          </a:p>
        </p:txBody>
      </p:sp>
      <p:sp>
        <p:nvSpPr>
          <p:cNvPr id="3075" name="Rectangle 15"/>
          <p:cNvSpPr>
            <a:spLocks noGrp="1" noChangeArrowheads="1"/>
          </p:cNvSpPr>
          <p:nvPr>
            <p:ph type="title"/>
          </p:nvPr>
        </p:nvSpPr>
        <p:spPr bwMode="auto">
          <a:xfrm>
            <a:off x="560696" y="1828800"/>
            <a:ext cx="3886200" cy="484909"/>
          </a:xfrm>
          <a:noFill/>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3"/>
            </a:pPr>
            <a:r>
              <a:rPr lang="en-US" sz="1900" b="0" dirty="0" smtClean="0">
                <a:solidFill>
                  <a:schemeClr val="bg2"/>
                </a:solidFill>
                <a:latin typeface="Liberation Sans" panose="020B0604020202020204" pitchFamily="34" charset="0"/>
              </a:rPr>
              <a:t>Explain the meaning of generally accepted accounting principles (GAAP) and the role of the Codification for GAAP. </a:t>
            </a:r>
          </a:p>
          <a:p>
            <a:pPr marL="341313" indent="-341313" algn="l">
              <a:lnSpc>
                <a:spcPct val="115000"/>
              </a:lnSpc>
              <a:spcBef>
                <a:spcPct val="45000"/>
              </a:spcBef>
              <a:buClr>
                <a:srgbClr val="CC0000"/>
              </a:buClr>
              <a:buAutoNum type="arabicPlain" startAt="3"/>
            </a:pPr>
            <a:r>
              <a:rPr lang="en-US" sz="1900" b="0" dirty="0" smtClean="0">
                <a:solidFill>
                  <a:schemeClr val="bg2"/>
                </a:solidFill>
                <a:latin typeface="Liberation Sans" panose="020B0604020202020204" pitchFamily="34" charset="0"/>
              </a:rPr>
              <a:t>Describe major challenges in the financial reporting environment.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3716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Financial Accounting and Accounting Standards</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3810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48322028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defRPr/>
            </a:pPr>
            <a:r>
              <a:rPr lang="en-US" sz="3200" kern="1200" dirty="0" smtClean="0">
                <a:solidFill>
                  <a:schemeClr val="tx2">
                    <a:lumMod val="50000"/>
                  </a:schemeClr>
                </a:solidFill>
                <a:effectLst/>
                <a:latin typeface="Liberation Sans"/>
                <a:ea typeface="+mn-ea"/>
                <a:cs typeface="+mn-cs"/>
              </a:rPr>
              <a:t>MAJOR CHALLENGES IN FINANCIAL REPORTING</a:t>
            </a:r>
          </a:p>
        </p:txBody>
      </p:sp>
      <p:sp>
        <p:nvSpPr>
          <p:cNvPr id="36867" name="Text Box 3"/>
          <p:cNvSpPr txBox="1">
            <a:spLocks noChangeArrowheads="1"/>
          </p:cNvSpPr>
          <p:nvPr/>
        </p:nvSpPr>
        <p:spPr bwMode="auto">
          <a:xfrm>
            <a:off x="381000" y="2692400"/>
            <a:ext cx="220980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30000"/>
              </a:spcBef>
              <a:buSzPct val="80000"/>
            </a:pPr>
            <a:r>
              <a:rPr lang="en-US" altLang="en-US" sz="2000" b="1" dirty="0">
                <a:latin typeface="Liberation Sans"/>
              </a:rPr>
              <a:t>GAAP is as much a product of political action as </a:t>
            </a:r>
            <a:r>
              <a:rPr lang="en-US" altLang="en-US" sz="2000" b="1" dirty="0" smtClean="0">
                <a:latin typeface="Liberation Sans"/>
              </a:rPr>
              <a:t>it is of </a:t>
            </a:r>
            <a:r>
              <a:rPr lang="en-US" altLang="en-US" sz="2000" b="1" dirty="0">
                <a:latin typeface="Liberation Sans"/>
              </a:rPr>
              <a:t>careful logic or empirical findings. </a:t>
            </a:r>
          </a:p>
        </p:txBody>
      </p:sp>
      <p:sp>
        <p:nvSpPr>
          <p:cNvPr id="36869" name="Rectangle 8"/>
          <p:cNvSpPr>
            <a:spLocks noChangeArrowheads="1"/>
          </p:cNvSpPr>
          <p:nvPr/>
        </p:nvSpPr>
        <p:spPr bwMode="auto">
          <a:xfrm>
            <a:off x="609600" y="1806575"/>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a:rPr>
              <a:t>GAAP in a Political Environment</a:t>
            </a:r>
          </a:p>
        </p:txBody>
      </p:sp>
      <p:pic>
        <p:nvPicPr>
          <p:cNvPr id="3687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14600"/>
            <a:ext cx="61722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Rectangle 10"/>
          <p:cNvSpPr>
            <a:spLocks noChangeArrowheads="1"/>
          </p:cNvSpPr>
          <p:nvPr/>
        </p:nvSpPr>
        <p:spPr bwMode="auto">
          <a:xfrm>
            <a:off x="2688772" y="5905499"/>
            <a:ext cx="54864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200" b="1" dirty="0">
                <a:solidFill>
                  <a:srgbClr val="006600"/>
                </a:solidFill>
                <a:latin typeface="Liberation Sans"/>
              </a:rPr>
              <a:t>ILLUSTRATION </a:t>
            </a:r>
            <a:r>
              <a:rPr lang="en-US" altLang="en-US" sz="1200" b="1" dirty="0" smtClean="0">
                <a:solidFill>
                  <a:srgbClr val="006600"/>
                </a:solidFill>
                <a:latin typeface="Liberation Sans"/>
              </a:rPr>
              <a:t>1-5</a:t>
            </a:r>
            <a:endParaRPr lang="en-US" altLang="en-US" sz="1200" b="1" dirty="0">
              <a:solidFill>
                <a:srgbClr val="006600"/>
              </a:solidFill>
              <a:latin typeface="Liberation Sans"/>
            </a:endParaRPr>
          </a:p>
          <a:p>
            <a:pPr algn="l"/>
            <a:r>
              <a:rPr lang="en-US" altLang="en-US" sz="1200" dirty="0">
                <a:latin typeface="Liberation Sans"/>
              </a:rPr>
              <a:t>User Groups that Influence the Formulation of Accounting Standards</a:t>
            </a:r>
          </a:p>
        </p:txBody>
      </p:sp>
      <p:sp>
        <p:nvSpPr>
          <p:cNvPr id="8"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81000" y="990600"/>
            <a:ext cx="8382000" cy="5283754"/>
          </a:xfrm>
          <a:prstGeom prst="rect">
            <a:avLst/>
          </a:prstGeom>
          <a:solidFill>
            <a:srgbClr val="FDFCCC"/>
          </a:solidFill>
        </p:spPr>
        <p:txBody>
          <a:bodyPr wrap="square" lIns="182880" tIns="137160" rIns="182880" bIns="91440">
            <a:spAutoFit/>
          </a:bodyPr>
          <a:lstStyle/>
          <a:p>
            <a:pPr algn="just">
              <a:lnSpc>
                <a:spcPct val="114000"/>
              </a:lnSpc>
              <a:spcBef>
                <a:spcPts val="600"/>
              </a:spcBef>
              <a:defRPr/>
            </a:pPr>
            <a:r>
              <a:rPr lang="en-US" sz="1600" dirty="0">
                <a:latin typeface="Liberation Sans" panose="020B0604020202020204"/>
              </a:rPr>
              <a:t>No recent accounting issue better illustrates the economic consequences of accounting than the current debate over the use of fair value accounting for </a:t>
            </a:r>
            <a:r>
              <a:rPr lang="en-US" sz="1600" dirty="0" smtClean="0">
                <a:latin typeface="Liberation Sans" panose="020B0604020202020204"/>
              </a:rPr>
              <a:t>ﬁnancial </a:t>
            </a:r>
            <a:r>
              <a:rPr lang="en-US" sz="1600" dirty="0">
                <a:latin typeface="Liberation Sans" panose="020B0604020202020204"/>
              </a:rPr>
              <a:t>assets. Both the FASB and the International Accounting Standards Board (IASB) have standards requiring the use of fair value accounting for </a:t>
            </a:r>
            <a:r>
              <a:rPr lang="en-US" sz="1600" dirty="0" smtClean="0">
                <a:latin typeface="Liberation Sans" panose="020B0604020202020204"/>
              </a:rPr>
              <a:t>ﬁnancial </a:t>
            </a:r>
            <a:r>
              <a:rPr lang="en-US" sz="1600" dirty="0">
                <a:latin typeface="Liberation Sans" panose="020B0604020202020204"/>
              </a:rPr>
              <a:t>assets, such as investments and other </a:t>
            </a:r>
            <a:r>
              <a:rPr lang="en-US" sz="1600" dirty="0" smtClean="0">
                <a:latin typeface="Liberation Sans" panose="020B0604020202020204"/>
              </a:rPr>
              <a:t>ﬁnancial </a:t>
            </a:r>
            <a:r>
              <a:rPr lang="en-US" sz="1600" dirty="0">
                <a:latin typeface="Liberation Sans" panose="020B0604020202020204"/>
              </a:rPr>
              <a:t>instruments. Fair value provides the most relevant and reliable information for investors about these assets and liabilities. However, in the wake of the recent credit crisis, some countries, their central banks, and bank regulators want to suspend fair value accounting, based on concerns that use of fair value accounting, which calls for recording </a:t>
            </a:r>
            <a:r>
              <a:rPr lang="en-US" sz="1600" dirty="0" smtClean="0">
                <a:latin typeface="Liberation Sans" panose="020B0604020202020204"/>
              </a:rPr>
              <a:t>signiﬁcant </a:t>
            </a:r>
            <a:r>
              <a:rPr lang="en-US" sz="1600" dirty="0">
                <a:latin typeface="Liberation Sans" panose="020B0604020202020204"/>
              </a:rPr>
              <a:t>losses on poorly performing loans and investments, could scare investors and depositors and lead to a “run on the bank.” For example, in 2009, Congress ordered the FASB to change its accounting rules so as to reduce the losses banks reported, as the values of their securities had crumbled. These changes were generally supported by banks. But these changes produced a strong reaction from some investors, with one investor group complaining that the changes would “effectively gut the transparent application of fair value measurement.” The group also says suspending fair value accounting would delay the recovery of the banking system. Such political pressure on accounting standard-setters is not </a:t>
            </a:r>
            <a:r>
              <a:rPr lang="en-US" sz="1600" dirty="0" smtClean="0">
                <a:latin typeface="Liberation Sans" panose="020B0604020202020204"/>
              </a:rPr>
              <a:t>conﬁned </a:t>
            </a:r>
            <a:r>
              <a:rPr lang="en-US" sz="1600" dirty="0">
                <a:latin typeface="Liberation Sans" panose="020B0604020202020204"/>
              </a:rPr>
              <a:t>to the United States. For example, French President Nicolas Sarkozy urged his European Union counterparts </a:t>
            </a:r>
            <a:r>
              <a:rPr lang="en-US" sz="1600" dirty="0" smtClean="0">
                <a:latin typeface="Liberation Sans" panose="020B0604020202020204"/>
              </a:rPr>
              <a:t>to</a:t>
            </a:r>
            <a:endParaRPr lang="en-US" sz="1600" dirty="0">
              <a:latin typeface="Liberation Sans" panose="020B0604020202020204"/>
            </a:endParaRPr>
          </a:p>
        </p:txBody>
      </p:sp>
      <p:sp>
        <p:nvSpPr>
          <p:cNvPr id="9" name="Rectangle 8"/>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smtClean="0">
                <a:solidFill>
                  <a:schemeClr val="tx2">
                    <a:lumMod val="50000"/>
                  </a:schemeClr>
                </a:solidFill>
                <a:latin typeface="Liberation Sans" panose="020B0604020202020204"/>
              </a:rPr>
              <a:t>EVOLVING ISSUES  	</a:t>
            </a:r>
            <a:r>
              <a:rPr lang="en-US" sz="1800" b="1" dirty="0" smtClean="0">
                <a:latin typeface="Liberation Sans" panose="020B0604020202020204"/>
              </a:rPr>
              <a:t>FAIR VALUE, FAIR CONSEQUENCES</a:t>
            </a:r>
            <a:endParaRPr lang="en-US" b="1" dirty="0">
              <a:latin typeface="Liberation Sans" panose="020B0604020202020204"/>
            </a:endParaRPr>
          </a:p>
        </p:txBody>
      </p:sp>
      <p:sp>
        <p:nvSpPr>
          <p:cNvPr id="10"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1"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 name="TextBox 1"/>
          <p:cNvSpPr txBox="1"/>
          <p:nvPr/>
        </p:nvSpPr>
        <p:spPr>
          <a:xfrm>
            <a:off x="7035065" y="6397823"/>
            <a:ext cx="1118335" cy="307777"/>
          </a:xfrm>
          <a:prstGeom prst="rect">
            <a:avLst/>
          </a:prstGeom>
          <a:noFill/>
        </p:spPr>
        <p:txBody>
          <a:bodyPr wrap="square" rtlCol="0">
            <a:spAutoFit/>
          </a:bodyPr>
          <a:lstStyle/>
          <a:p>
            <a:r>
              <a:rPr lang="en-US" sz="1400" dirty="0" smtClean="0">
                <a:latin typeface="Liberation Sans" panose="020B0604020202020204"/>
              </a:rPr>
              <a:t> continued</a:t>
            </a:r>
            <a:endParaRPr lang="en-US" sz="1400" dirty="0">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64594786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81000" y="990600"/>
            <a:ext cx="8382000" cy="5290359"/>
          </a:xfrm>
          <a:prstGeom prst="rect">
            <a:avLst/>
          </a:prstGeom>
          <a:solidFill>
            <a:srgbClr val="FDFCCC"/>
          </a:solidFill>
        </p:spPr>
        <p:txBody>
          <a:bodyPr wrap="square" lIns="182880" tIns="137160" rIns="182880" bIns="91440">
            <a:spAutoFit/>
          </a:bodyPr>
          <a:lstStyle/>
          <a:p>
            <a:pPr algn="just">
              <a:lnSpc>
                <a:spcPct val="114000"/>
              </a:lnSpc>
              <a:spcBef>
                <a:spcPts val="600"/>
              </a:spcBef>
              <a:defRPr/>
            </a:pPr>
            <a:r>
              <a:rPr lang="en-US" sz="1600" dirty="0">
                <a:latin typeface="Liberation Sans" panose="020B0604020202020204"/>
              </a:rPr>
              <a:t>back changes to accounting rules and give banks and </a:t>
            </a:r>
            <a:r>
              <a:rPr lang="en-US" sz="1600" dirty="0" smtClean="0">
                <a:latin typeface="Liberation Sans" panose="020B0604020202020204"/>
              </a:rPr>
              <a:t>insurers </a:t>
            </a:r>
            <a:r>
              <a:rPr lang="en-US" sz="1600" dirty="0">
                <a:latin typeface="Liberation Sans" panose="020B0604020202020204"/>
              </a:rPr>
              <a:t>some breathing space amid the market turmoil. And more recently, international </a:t>
            </a:r>
            <a:r>
              <a:rPr lang="en-US" sz="1600" dirty="0" smtClean="0">
                <a:latin typeface="Liberation Sans" panose="020B0604020202020204"/>
              </a:rPr>
              <a:t>ﬁnance </a:t>
            </a:r>
            <a:r>
              <a:rPr lang="en-US" sz="1600" dirty="0">
                <a:latin typeface="Liberation Sans" panose="020B0604020202020204"/>
              </a:rPr>
              <a:t>ministers are urging the FASB and IASB to accelerate their work on accounting  standards, including the fair value guidance for </a:t>
            </a:r>
            <a:r>
              <a:rPr lang="en-US" sz="1600" dirty="0" smtClean="0">
                <a:latin typeface="Liberation Sans" panose="020B0604020202020204"/>
              </a:rPr>
              <a:t>ﬁnancial </a:t>
            </a:r>
            <a:r>
              <a:rPr lang="en-US" sz="1600" dirty="0">
                <a:latin typeface="Liberation Sans" panose="020B0604020202020204"/>
              </a:rPr>
              <a:t>instruments. Most recently, IASB chair Hans </a:t>
            </a:r>
            <a:r>
              <a:rPr lang="en-US" sz="1600" dirty="0" err="1">
                <a:latin typeface="Liberation Sans" panose="020B0604020202020204"/>
              </a:rPr>
              <a:t>Hoogervorst</a:t>
            </a:r>
            <a:r>
              <a:rPr lang="en-US" sz="1600" dirty="0">
                <a:latin typeface="Liberation Sans" panose="020B0604020202020204"/>
              </a:rPr>
              <a:t> indicated that work remains to be done in the fair value debate and that “the dichotomy between historical cost and fair value is not as stark as one would expect.” Mr. </a:t>
            </a:r>
            <a:r>
              <a:rPr lang="en-US" sz="1600" dirty="0" err="1">
                <a:latin typeface="Liberation Sans" panose="020B0604020202020204"/>
              </a:rPr>
              <a:t>Hoogervorst</a:t>
            </a:r>
            <a:r>
              <a:rPr lang="en-US" sz="1600" dirty="0">
                <a:latin typeface="Liberation Sans" panose="020B0604020202020204"/>
              </a:rPr>
              <a:t> noted that while historical cost is to some extent based on fair value, it needs a degree of current measurement to maintain its relevance. It is not free from subjective updating requirements, and it is not necessarily stable. Moreover, historical cost is also vulnerable to abuse. In sum, all the vulnerabilities that are often attributed to fair value accounting can be equally pertinent to historical cost. It is unclear whether these political pressures will have an effect on fair value accounting, but there is no question that the issue has stirred </a:t>
            </a:r>
            <a:r>
              <a:rPr lang="en-US" sz="1600" dirty="0" err="1">
                <a:latin typeface="Liberation Sans" panose="020B0604020202020204"/>
              </a:rPr>
              <a:t>signiﬁ</a:t>
            </a:r>
            <a:r>
              <a:rPr lang="en-US" sz="1600" dirty="0">
                <a:latin typeface="Liberation Sans" panose="020B0604020202020204"/>
              </a:rPr>
              <a:t> cant worldwide political debate. In short, the numbers have consequences.</a:t>
            </a:r>
          </a:p>
          <a:p>
            <a:pPr algn="just">
              <a:lnSpc>
                <a:spcPct val="114000"/>
              </a:lnSpc>
              <a:spcBef>
                <a:spcPts val="600"/>
              </a:spcBef>
              <a:defRPr/>
            </a:pPr>
            <a:r>
              <a:rPr lang="en-US" sz="1200" dirty="0">
                <a:latin typeface="Liberation Sans" panose="020B0604020202020204"/>
              </a:rPr>
              <a:t>Sources: Adapted from Ben Hall and Nikki Tait, “Sarkozy Seeks EU Accounting Change,” The Financial Times Limited (September 30, 2008); Floyd Norris, “Banks Are Set to Receive More Leeway on Asset Values,” The New York Times (March 31, 2009); E. Orenstein, “G20 Finance Ministers Urge FASB, IASB Converge Key Standards by Mid-2013 at the Latest,” FEI Financial Reporting Blog (April 2012); and Speech at the Paris IFRS Conference, http://www.ifrs.org/Alerts/ Conference/Documents/2015/Hans-Hoogervorst-speech-ParisJune-2015.pdf (June 2015).</a:t>
            </a:r>
          </a:p>
        </p:txBody>
      </p:sp>
      <p:sp>
        <p:nvSpPr>
          <p:cNvPr id="9" name="Rectangle 8"/>
          <p:cNvSpPr/>
          <p:nvPr/>
        </p:nvSpPr>
        <p:spPr>
          <a:xfrm>
            <a:off x="457200" y="529372"/>
            <a:ext cx="8305800" cy="415498"/>
          </a:xfrm>
          <a:prstGeom prst="rect">
            <a:avLst/>
          </a:prstGeom>
        </p:spPr>
        <p:txBody>
          <a:bodyPr wrap="square" anchor="ctr" anchorCtr="0">
            <a:spAutoFit/>
          </a:bodyPr>
          <a:lstStyle/>
          <a:p>
            <a:pPr algn="l"/>
            <a:r>
              <a:rPr lang="en-US" sz="2100" b="1" dirty="0" smtClean="0">
                <a:solidFill>
                  <a:schemeClr val="tx2">
                    <a:lumMod val="50000"/>
                  </a:schemeClr>
                </a:solidFill>
                <a:latin typeface="Liberation Sans" panose="020B0604020202020204"/>
              </a:rPr>
              <a:t>EVOLVING ISSUES  </a:t>
            </a:r>
            <a:r>
              <a:rPr lang="en-US" sz="1800" b="1" dirty="0" smtClean="0">
                <a:latin typeface="Liberation Sans" panose="020B0604020202020204"/>
              </a:rPr>
              <a:t>FAIR VALUE, FAIR CONSEQUENCES</a:t>
            </a:r>
            <a:endParaRPr lang="en-US" b="1" dirty="0">
              <a:latin typeface="Liberation Sans" panose="020B0604020202020204"/>
            </a:endParaRPr>
          </a:p>
        </p:txBody>
      </p:sp>
      <p:sp>
        <p:nvSpPr>
          <p:cNvPr id="10"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1"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946207116"/>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609600" y="1958282"/>
            <a:ext cx="82296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50000"/>
              </a:spcBef>
              <a:buSzPct val="80000"/>
            </a:pPr>
            <a:r>
              <a:rPr lang="en-US" altLang="en-US" sz="2200" dirty="0">
                <a:latin typeface="Liberation Sans"/>
              </a:rPr>
              <a:t>What the public thinks accountants should do </a:t>
            </a:r>
            <a:r>
              <a:rPr lang="en-US" altLang="en-US" sz="2200" dirty="0">
                <a:solidFill>
                  <a:srgbClr val="800000"/>
                </a:solidFill>
                <a:latin typeface="Liberation Sans"/>
              </a:rPr>
              <a:t>vs.</a:t>
            </a:r>
            <a:r>
              <a:rPr lang="en-US" altLang="en-US" sz="2200" dirty="0">
                <a:latin typeface="Liberation Sans"/>
              </a:rPr>
              <a:t> what accountants think they can do.</a:t>
            </a:r>
          </a:p>
        </p:txBody>
      </p:sp>
      <p:sp>
        <p:nvSpPr>
          <p:cNvPr id="39939" name="Text Box 5"/>
          <p:cNvSpPr txBox="1">
            <a:spLocks noChangeArrowheads="1"/>
          </p:cNvSpPr>
          <p:nvPr/>
        </p:nvSpPr>
        <p:spPr bwMode="auto">
          <a:xfrm>
            <a:off x="609600" y="2906020"/>
            <a:ext cx="7924800" cy="1578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Times New Roman" panose="02020603050405020304" pitchFamily="18" charset="0"/>
              </a:defRPr>
            </a:lvl1pPr>
            <a:lvl2pPr marL="682625" indent="-4508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a:rPr>
              <a:t>Difficult to close in light of accounting scandals.</a:t>
            </a:r>
          </a:p>
          <a:p>
            <a:pPr lvl="1" algn="l">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a:rPr>
              <a:t>Sarbanes-Oxley </a:t>
            </a:r>
            <a:r>
              <a:rPr lang="en-US" altLang="en-US" sz="2100" dirty="0" smtClean="0">
                <a:latin typeface="Liberation Sans"/>
              </a:rPr>
              <a:t>Act.</a:t>
            </a:r>
            <a:endParaRPr lang="en-US" altLang="en-US" sz="2100" dirty="0">
              <a:latin typeface="Liberation Sans"/>
            </a:endParaRPr>
          </a:p>
          <a:p>
            <a:pPr lvl="1" algn="l">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a:rPr>
              <a:t>Public Company Accounting Oversight Board (PCAOB).</a:t>
            </a:r>
          </a:p>
        </p:txBody>
      </p:sp>
      <p:sp>
        <p:nvSpPr>
          <p:cNvPr id="39940" name="Rectangle 8"/>
          <p:cNvSpPr>
            <a:spLocks noChangeArrowheads="1"/>
          </p:cNvSpPr>
          <p:nvPr/>
        </p:nvSpPr>
        <p:spPr bwMode="auto">
          <a:xfrm>
            <a:off x="609600" y="1348682"/>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a:rPr>
              <a:t>Expectation GAAP</a:t>
            </a:r>
          </a:p>
        </p:txBody>
      </p:sp>
      <p:sp>
        <p:nvSpPr>
          <p:cNvPr id="11"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a:rPr>
              <a:t>Major Challenges In Financial Reporting</a:t>
            </a:r>
            <a:endParaRPr lang="en-US" sz="3200" dirty="0">
              <a:solidFill>
                <a:schemeClr val="tx2">
                  <a:lumMod val="50000"/>
                </a:schemeClr>
              </a:solidFill>
              <a:effectLst/>
              <a:latin typeface="Liberation Sans"/>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609600" y="1939698"/>
            <a:ext cx="72390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2625" indent="-4508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Bef>
                <a:spcPct val="50000"/>
              </a:spcBef>
              <a:buClr>
                <a:srgbClr val="CC0000"/>
              </a:buClr>
              <a:buSzPct val="80000"/>
              <a:buFont typeface="Wingdings" panose="05000000000000000000" pitchFamily="2" charset="2"/>
              <a:buChar char="u"/>
            </a:pPr>
            <a:r>
              <a:rPr lang="en-US" altLang="en-US" sz="2200" dirty="0" smtClean="0">
                <a:latin typeface="Liberation Sans"/>
              </a:rPr>
              <a:t>Nonfinancial </a:t>
            </a:r>
            <a:r>
              <a:rPr lang="en-US" altLang="en-US" sz="2200" dirty="0">
                <a:latin typeface="Liberation Sans"/>
              </a:rPr>
              <a:t>measurements.</a:t>
            </a:r>
          </a:p>
          <a:p>
            <a:pPr lvl="1" algn="l">
              <a:lnSpc>
                <a:spcPct val="120000"/>
              </a:lnSpc>
              <a:spcBef>
                <a:spcPct val="50000"/>
              </a:spcBef>
              <a:buClr>
                <a:srgbClr val="CC0000"/>
              </a:buClr>
              <a:buSzPct val="80000"/>
              <a:buFont typeface="Wingdings" panose="05000000000000000000" pitchFamily="2" charset="2"/>
              <a:buChar char="u"/>
            </a:pPr>
            <a:r>
              <a:rPr lang="en-US" altLang="en-US" sz="2200" dirty="0">
                <a:latin typeface="Liberation Sans"/>
              </a:rPr>
              <a:t>Forward-looking information.</a:t>
            </a:r>
          </a:p>
          <a:p>
            <a:pPr lvl="1" algn="l">
              <a:lnSpc>
                <a:spcPct val="120000"/>
              </a:lnSpc>
              <a:spcBef>
                <a:spcPct val="50000"/>
              </a:spcBef>
              <a:buClr>
                <a:srgbClr val="CC0000"/>
              </a:buClr>
              <a:buSzPct val="80000"/>
              <a:buFont typeface="Wingdings" panose="05000000000000000000" pitchFamily="2" charset="2"/>
              <a:buChar char="u"/>
            </a:pPr>
            <a:r>
              <a:rPr lang="en-US" altLang="en-US" sz="2200" dirty="0">
                <a:latin typeface="Liberation Sans"/>
              </a:rPr>
              <a:t>Soft assets.</a:t>
            </a:r>
          </a:p>
          <a:p>
            <a:pPr lvl="1" algn="l">
              <a:lnSpc>
                <a:spcPct val="120000"/>
              </a:lnSpc>
              <a:spcBef>
                <a:spcPct val="50000"/>
              </a:spcBef>
              <a:buClr>
                <a:srgbClr val="CC0000"/>
              </a:buClr>
              <a:buSzPct val="80000"/>
              <a:buFont typeface="Wingdings" panose="05000000000000000000" pitchFamily="2" charset="2"/>
              <a:buChar char="u"/>
            </a:pPr>
            <a:r>
              <a:rPr lang="en-US" altLang="en-US" sz="2200" dirty="0" smtClean="0">
                <a:latin typeface="Liberation Sans"/>
              </a:rPr>
              <a:t>Timeliness.</a:t>
            </a:r>
            <a:endParaRPr lang="en-US" altLang="en-US" sz="2200" dirty="0">
              <a:latin typeface="Liberation Sans"/>
            </a:endParaRPr>
          </a:p>
          <a:p>
            <a:pPr lvl="1" algn="l">
              <a:lnSpc>
                <a:spcPct val="120000"/>
              </a:lnSpc>
              <a:spcBef>
                <a:spcPct val="50000"/>
              </a:spcBef>
              <a:buClr>
                <a:srgbClr val="CC0000"/>
              </a:buClr>
              <a:buSzPct val="80000"/>
              <a:buFont typeface="Wingdings" panose="05000000000000000000" pitchFamily="2" charset="2"/>
              <a:buChar char="u"/>
            </a:pPr>
            <a:r>
              <a:rPr lang="en-US" altLang="en-US" sz="2200" dirty="0" smtClean="0">
                <a:latin typeface="Liberation Sans"/>
              </a:rPr>
              <a:t>Understandability.</a:t>
            </a:r>
            <a:endParaRPr lang="en-US" altLang="en-US" sz="2200" dirty="0">
              <a:latin typeface="Liberation Sans"/>
            </a:endParaRPr>
          </a:p>
        </p:txBody>
      </p:sp>
      <p:sp>
        <p:nvSpPr>
          <p:cNvPr id="41987" name="Rectangle 5"/>
          <p:cNvSpPr>
            <a:spLocks noChangeArrowheads="1"/>
          </p:cNvSpPr>
          <p:nvPr/>
        </p:nvSpPr>
        <p:spPr bwMode="auto">
          <a:xfrm>
            <a:off x="609600" y="1344385"/>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a:rPr>
              <a:t>Financial Reporting Challenges</a:t>
            </a:r>
          </a:p>
        </p:txBody>
      </p:sp>
      <p:sp>
        <p:nvSpPr>
          <p:cNvPr id="6"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a:rPr>
              <a:t>Major Challenges In Financial Reporting</a:t>
            </a:r>
            <a:endParaRPr lang="en-US" sz="3200" dirty="0">
              <a:solidFill>
                <a:schemeClr val="tx2">
                  <a:lumMod val="50000"/>
                </a:schemeClr>
              </a:solidFill>
              <a:effectLst/>
              <a:latin typeface="Liberation San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027"/>
          <p:cNvSpPr txBox="1">
            <a:spLocks noChangeArrowheads="1"/>
          </p:cNvSpPr>
          <p:nvPr/>
        </p:nvSpPr>
        <p:spPr bwMode="auto">
          <a:xfrm>
            <a:off x="609600" y="1960335"/>
            <a:ext cx="82296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30000"/>
              </a:spcBef>
              <a:buSzPct val="80000"/>
            </a:pPr>
            <a:r>
              <a:rPr lang="en-US" altLang="en-US" sz="2300">
                <a:latin typeface="Liberation Sans"/>
              </a:rPr>
              <a:t>Two sets of standards accepted for international use:</a:t>
            </a:r>
          </a:p>
        </p:txBody>
      </p:sp>
      <p:sp>
        <p:nvSpPr>
          <p:cNvPr id="43011" name="Text Box 1029"/>
          <p:cNvSpPr txBox="1">
            <a:spLocks noChangeArrowheads="1"/>
          </p:cNvSpPr>
          <p:nvPr/>
        </p:nvSpPr>
        <p:spPr bwMode="auto">
          <a:xfrm>
            <a:off x="609600" y="2549298"/>
            <a:ext cx="701040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2625" indent="-4508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Bef>
                <a:spcPct val="40000"/>
              </a:spcBef>
              <a:buClr>
                <a:srgbClr val="CC0000"/>
              </a:buClr>
              <a:buSzPct val="80000"/>
              <a:buFont typeface="Wingdings" panose="05000000000000000000" pitchFamily="2" charset="2"/>
              <a:buChar char="u"/>
            </a:pPr>
            <a:r>
              <a:rPr lang="en-US" altLang="en-US" sz="2100" dirty="0">
                <a:latin typeface="Liberation Sans"/>
              </a:rPr>
              <a:t>U.S. GAAP, issued by the FASB.</a:t>
            </a:r>
          </a:p>
          <a:p>
            <a:pPr lvl="1" algn="l">
              <a:lnSpc>
                <a:spcPct val="120000"/>
              </a:lnSpc>
              <a:spcBef>
                <a:spcPct val="40000"/>
              </a:spcBef>
              <a:buClr>
                <a:srgbClr val="CC0000"/>
              </a:buClr>
              <a:buSzPct val="80000"/>
              <a:buFont typeface="Wingdings" panose="05000000000000000000" pitchFamily="2" charset="2"/>
              <a:buChar char="u"/>
            </a:pPr>
            <a:r>
              <a:rPr lang="en-US" altLang="en-US" sz="2100" dirty="0">
                <a:latin typeface="Liberation Sans"/>
              </a:rPr>
              <a:t>International Financial Reporting Standards (IFRS), issued by the IASB.</a:t>
            </a:r>
          </a:p>
        </p:txBody>
      </p:sp>
      <p:sp>
        <p:nvSpPr>
          <p:cNvPr id="43012" name="Rectangle 1035"/>
          <p:cNvSpPr>
            <a:spLocks noChangeArrowheads="1"/>
          </p:cNvSpPr>
          <p:nvPr/>
        </p:nvSpPr>
        <p:spPr bwMode="auto">
          <a:xfrm>
            <a:off x="609600" y="1344385"/>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a:rPr>
              <a:t>International Accounting Standards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1"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a:rPr>
              <a:t>Major Challenges In Financial Reporting</a:t>
            </a:r>
            <a:endParaRPr lang="en-US" sz="3200" dirty="0">
              <a:solidFill>
                <a:schemeClr val="tx2">
                  <a:lumMod val="50000"/>
                </a:schemeClr>
              </a:solidFill>
              <a:effectLst/>
              <a:latin typeface="Liberation Sans"/>
            </a:endParaRPr>
          </a:p>
        </p:txBody>
      </p:sp>
      <p:pic>
        <p:nvPicPr>
          <p:cNvPr id="2" name="Picture 1"/>
          <p:cNvPicPr>
            <a:picLocks noChangeAspect="1"/>
          </p:cNvPicPr>
          <p:nvPr/>
        </p:nvPicPr>
        <p:blipFill>
          <a:blip r:embed="rId3"/>
          <a:stretch>
            <a:fillRect/>
          </a:stretch>
        </p:blipFill>
        <p:spPr>
          <a:xfrm>
            <a:off x="5007360" y="3810000"/>
            <a:ext cx="2607197" cy="2590868"/>
          </a:xfrm>
          <a:prstGeom prst="rect">
            <a:avLst/>
          </a:prstGeom>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81000" y="990600"/>
            <a:ext cx="8382000" cy="5103641"/>
          </a:xfrm>
          <a:prstGeom prst="rect">
            <a:avLst/>
          </a:prstGeom>
          <a:solidFill>
            <a:srgbClr val="FDFCCC"/>
          </a:solidFill>
        </p:spPr>
        <p:txBody>
          <a:bodyPr wrap="square" lIns="182880" tIns="137160" rIns="182880" bIns="91440">
            <a:spAutoFit/>
          </a:bodyPr>
          <a:lstStyle/>
          <a:p>
            <a:pPr algn="just">
              <a:lnSpc>
                <a:spcPct val="114000"/>
              </a:lnSpc>
              <a:spcBef>
                <a:spcPts val="600"/>
              </a:spcBef>
              <a:defRPr/>
            </a:pPr>
            <a:r>
              <a:rPr lang="en-US" sz="1900" dirty="0">
                <a:latin typeface="Liberation Sans" panose="020B0604020202020204"/>
              </a:rPr>
              <a:t>One of the more </a:t>
            </a:r>
            <a:r>
              <a:rPr lang="en-US" sz="1900" dirty="0" smtClean="0">
                <a:latin typeface="Liberation Sans" panose="020B0604020202020204"/>
              </a:rPr>
              <a:t>difﬁcult </a:t>
            </a:r>
            <a:r>
              <a:rPr lang="en-US" sz="1900" dirty="0">
                <a:latin typeface="Liberation Sans" panose="020B0604020202020204"/>
              </a:rPr>
              <a:t>issues related to convergence and international accounting standards is that countries have different cultures and customs. For example, the former chair of the IASB explained it this way regarding Europe:</a:t>
            </a:r>
          </a:p>
          <a:p>
            <a:pPr marL="228600" algn="just">
              <a:lnSpc>
                <a:spcPct val="114000"/>
              </a:lnSpc>
              <a:spcBef>
                <a:spcPts val="600"/>
              </a:spcBef>
              <a:defRPr/>
            </a:pPr>
            <a:r>
              <a:rPr lang="en-US" sz="1900" dirty="0">
                <a:latin typeface="Liberation Sans" panose="020B0604020202020204"/>
              </a:rPr>
              <a:t>“In the U.K. everything is permitted unless it is prohibited. In Germany, it is the other way around; everything is prohibited unless it is permitted. In the Netherlands, everything is prohibited even if it is permitted. And in France, everything is permitted even if it is </a:t>
            </a:r>
            <a:r>
              <a:rPr lang="en-US" sz="1900" dirty="0" smtClean="0">
                <a:latin typeface="Liberation Sans" panose="020B0604020202020204"/>
              </a:rPr>
              <a:t>prohibited</a:t>
            </a:r>
            <a:r>
              <a:rPr lang="en-US" sz="1900" dirty="0">
                <a:latin typeface="Liberation Sans" panose="020B0604020202020204"/>
              </a:rPr>
              <a:t>. Add in countries like Japan, the United States and China, it becomes very </a:t>
            </a:r>
            <a:r>
              <a:rPr lang="en-US" sz="1900" dirty="0" smtClean="0">
                <a:latin typeface="Liberation Sans" panose="020B0604020202020204"/>
              </a:rPr>
              <a:t>difﬁcult </a:t>
            </a:r>
            <a:r>
              <a:rPr lang="en-US" sz="1900" dirty="0">
                <a:latin typeface="Liberation Sans" panose="020B0604020202020204"/>
              </a:rPr>
              <a:t>to meet the needs of each of these countries.”</a:t>
            </a:r>
          </a:p>
          <a:p>
            <a:pPr algn="just">
              <a:lnSpc>
                <a:spcPct val="114000"/>
              </a:lnSpc>
              <a:spcBef>
                <a:spcPts val="600"/>
              </a:spcBef>
              <a:defRPr/>
            </a:pPr>
            <a:r>
              <a:rPr lang="en-US" sz="1900" dirty="0">
                <a:latin typeface="Liberation Sans" panose="020B0604020202020204"/>
              </a:rPr>
              <a:t>With this diversity of thinking around the world, it understandable why accounting convergence has been so elusive.</a:t>
            </a:r>
          </a:p>
          <a:p>
            <a:pPr algn="just">
              <a:lnSpc>
                <a:spcPct val="114000"/>
              </a:lnSpc>
              <a:spcBef>
                <a:spcPts val="1200"/>
              </a:spcBef>
              <a:defRPr/>
            </a:pPr>
            <a:r>
              <a:rPr lang="en-US" sz="1700" dirty="0">
                <a:latin typeface="Liberation Sans" panose="020B0604020202020204"/>
              </a:rPr>
              <a:t>Source: Sir D. Tweedie, “Remarks at the Robert P. </a:t>
            </a:r>
            <a:r>
              <a:rPr lang="en-US" sz="1700" dirty="0" err="1">
                <a:latin typeface="Liberation Sans" panose="020B0604020202020204"/>
              </a:rPr>
              <a:t>Maxon</a:t>
            </a:r>
            <a:r>
              <a:rPr lang="en-US" sz="1700" dirty="0">
                <a:latin typeface="Liberation Sans" panose="020B0604020202020204"/>
              </a:rPr>
              <a:t> Lectureship,” George Washington University (April 7, 2010).</a:t>
            </a:r>
          </a:p>
        </p:txBody>
      </p:sp>
      <p:sp>
        <p:nvSpPr>
          <p:cNvPr id="9" name="Rectangle 8"/>
          <p:cNvSpPr/>
          <p:nvPr/>
        </p:nvSpPr>
        <p:spPr>
          <a:xfrm>
            <a:off x="457200" y="529372"/>
            <a:ext cx="8305800" cy="415498"/>
          </a:xfrm>
          <a:prstGeom prst="rect">
            <a:avLst/>
          </a:prstGeom>
        </p:spPr>
        <p:txBody>
          <a:bodyPr wrap="square" anchor="ctr" anchorCtr="0">
            <a:spAutoFit/>
          </a:bodyPr>
          <a:lstStyle/>
          <a:p>
            <a:pPr algn="l"/>
            <a:r>
              <a:rPr lang="en-US" sz="2100" b="1" dirty="0">
                <a:solidFill>
                  <a:schemeClr val="tx2">
                    <a:lumMod val="50000"/>
                  </a:schemeClr>
                </a:solidFill>
                <a:latin typeface="Liberation Sans" panose="020B0604020202020204"/>
              </a:rPr>
              <a:t>WHAT DO THE NUMBERS MEAN? </a:t>
            </a:r>
            <a:r>
              <a:rPr lang="en-US" sz="2100" b="1" dirty="0" smtClean="0">
                <a:solidFill>
                  <a:schemeClr val="tx2">
                    <a:lumMod val="50000"/>
                  </a:schemeClr>
                </a:solidFill>
                <a:latin typeface="Liberation Sans" panose="020B0604020202020204"/>
              </a:rPr>
              <a:t> </a:t>
            </a:r>
            <a:r>
              <a:rPr lang="en-US" sz="1800" b="1" dirty="0" smtClean="0">
                <a:solidFill>
                  <a:srgbClr val="660066"/>
                </a:solidFill>
                <a:latin typeface="Liberation Sans" panose="020B0604020202020204"/>
              </a:rPr>
              <a:t>CAN YOU DO THAT?</a:t>
            </a:r>
            <a:endParaRPr lang="en-US" b="1" dirty="0">
              <a:solidFill>
                <a:srgbClr val="660066"/>
              </a:solidFill>
              <a:latin typeface="Liberation Sans" panose="020B0604020202020204"/>
            </a:endParaRPr>
          </a:p>
        </p:txBody>
      </p:sp>
      <p:sp>
        <p:nvSpPr>
          <p:cNvPr id="10"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1"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8677751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609600" y="2424113"/>
            <a:ext cx="8382000" cy="499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30000"/>
              </a:spcBef>
              <a:buSzPct val="80000"/>
            </a:pPr>
            <a:r>
              <a:rPr lang="en-US" altLang="en-US" sz="2300">
                <a:latin typeface="Liberation Sans"/>
              </a:rPr>
              <a:t>In accounting, we frequently encounter ethical dilemmas.</a:t>
            </a:r>
          </a:p>
        </p:txBody>
      </p:sp>
      <p:sp>
        <p:nvSpPr>
          <p:cNvPr id="45059" name="Text Box 4"/>
          <p:cNvSpPr txBox="1">
            <a:spLocks noChangeArrowheads="1"/>
          </p:cNvSpPr>
          <p:nvPr/>
        </p:nvSpPr>
        <p:spPr bwMode="auto">
          <a:xfrm>
            <a:off x="609600" y="3000375"/>
            <a:ext cx="7467600" cy="997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2625" indent="-4508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Bef>
                <a:spcPct val="40000"/>
              </a:spcBef>
              <a:buClr>
                <a:srgbClr val="CC0000"/>
              </a:buClr>
              <a:buSzPct val="80000"/>
              <a:buFont typeface="Wingdings" panose="05000000000000000000" pitchFamily="2" charset="2"/>
              <a:buChar char="u"/>
            </a:pPr>
            <a:r>
              <a:rPr lang="en-US" altLang="en-US" sz="2100" dirty="0">
                <a:latin typeface="Liberation Sans"/>
              </a:rPr>
              <a:t>GAAP does not always provide an answer.</a:t>
            </a:r>
          </a:p>
          <a:p>
            <a:pPr lvl="1" algn="l">
              <a:lnSpc>
                <a:spcPct val="120000"/>
              </a:lnSpc>
              <a:spcBef>
                <a:spcPct val="40000"/>
              </a:spcBef>
              <a:buClr>
                <a:srgbClr val="CC0000"/>
              </a:buClr>
              <a:buSzPct val="80000"/>
              <a:buFont typeface="Wingdings" panose="05000000000000000000" pitchFamily="2" charset="2"/>
              <a:buChar char="u"/>
            </a:pPr>
            <a:r>
              <a:rPr lang="en-US" altLang="en-US" sz="2100" dirty="0">
                <a:latin typeface="Liberation Sans"/>
              </a:rPr>
              <a:t>Doing the right thing is not always easy or obvious.</a:t>
            </a:r>
          </a:p>
        </p:txBody>
      </p:sp>
      <p:sp>
        <p:nvSpPr>
          <p:cNvPr id="45061" name="Rectangle 6"/>
          <p:cNvSpPr>
            <a:spLocks noChangeArrowheads="1"/>
          </p:cNvSpPr>
          <p:nvPr/>
        </p:nvSpPr>
        <p:spPr bwMode="auto">
          <a:xfrm>
            <a:off x="609600" y="13716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a:rPr>
              <a:t>Ethics in the Environment of Financial Accounting</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a:rPr>
              <a:t>Major Challenges In Financial Reporting</a:t>
            </a:r>
            <a:endParaRPr lang="en-US" sz="3200" dirty="0">
              <a:solidFill>
                <a:schemeClr val="tx2">
                  <a:lumMod val="50000"/>
                </a:schemeClr>
              </a:solidFill>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57200" y="2297112"/>
            <a:ext cx="8305800" cy="34532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sz="1600" dirty="0" smtClean="0">
                <a:latin typeface="Arial" panose="020B0604020202020204" pitchFamily="34" charset="0"/>
              </a:rPr>
              <a:t>Generally </a:t>
            </a:r>
            <a:r>
              <a:rPr lang="en-US" altLang="en-US" sz="1600" dirty="0">
                <a:latin typeface="Arial" panose="020B0604020202020204" pitchFamily="34" charset="0"/>
              </a:rPr>
              <a:t>accepted accounting principles (GAAP) for U.S. companies are developed by the Financial Accounting Standards Board (FASB). The FASB is a private organization. The Securities and Exchange Commission (SEC) exercises oversight over the actions of the FASB. The IASB is also a private organization. Oversight over the actions of the IASB is regulated by IOSCO</a:t>
            </a:r>
            <a:r>
              <a:rPr lang="en-US" altLang="en-US" sz="1600" dirty="0" smtClean="0">
                <a:latin typeface="Arial" panose="020B0604020202020204" pitchFamily="34" charset="0"/>
              </a:rPr>
              <a:t>. </a:t>
            </a:r>
          </a:p>
          <a:p>
            <a:pPr lvl="1" algn="l">
              <a:lnSpc>
                <a:spcPct val="115000"/>
              </a:lnSpc>
              <a:spcBef>
                <a:spcPct val="50000"/>
              </a:spcBef>
              <a:buClr>
                <a:srgbClr val="CC0000"/>
              </a:buClr>
              <a:buSzPct val="80000"/>
              <a:buFont typeface="Wingdings" panose="05000000000000000000" pitchFamily="2" charset="2"/>
              <a:buChar char="u"/>
            </a:pPr>
            <a:r>
              <a:rPr lang="en-US" altLang="en-US" sz="1600" dirty="0" smtClean="0">
                <a:latin typeface="Arial" panose="020B0604020202020204" pitchFamily="34" charset="0"/>
              </a:rPr>
              <a:t>Both </a:t>
            </a:r>
            <a:r>
              <a:rPr lang="en-US" altLang="en-US" sz="1600" dirty="0">
                <a:latin typeface="Arial" panose="020B0604020202020204" pitchFamily="34" charset="0"/>
              </a:rPr>
              <a:t>the IASB and the FASB have essentially the same governance structure, that is, a Foundation that provides oversight, a Board, an Advisory Council, and an Interpretations Committee. In addition, a general body that involves the public interest is part of the governance structure</a:t>
            </a:r>
            <a:r>
              <a:rPr lang="en-US" altLang="en-US" sz="1600" dirty="0" smtClean="0">
                <a:latin typeface="Arial" panose="020B0604020202020204" pitchFamily="34" charset="0"/>
              </a:rPr>
              <a:t>.</a:t>
            </a:r>
          </a:p>
          <a:p>
            <a:pPr lvl="1" algn="l">
              <a:lnSpc>
                <a:spcPct val="115000"/>
              </a:lnSpc>
              <a:spcBef>
                <a:spcPct val="50000"/>
              </a:spcBef>
              <a:buClr>
                <a:srgbClr val="CC0000"/>
              </a:buClr>
              <a:buSzPct val="80000"/>
              <a:buFont typeface="Wingdings" panose="05000000000000000000" pitchFamily="2" charset="2"/>
              <a:buChar char="u"/>
            </a:pPr>
            <a:r>
              <a:rPr lang="en-US" altLang="en-US" sz="1600" dirty="0" smtClean="0">
                <a:latin typeface="Arial" panose="020B0604020202020204" pitchFamily="34" charset="0"/>
              </a:rPr>
              <a:t>The </a:t>
            </a:r>
            <a:r>
              <a:rPr lang="en-US" altLang="en-US" sz="1600" dirty="0">
                <a:latin typeface="Arial" panose="020B0604020202020204" pitchFamily="34" charset="0"/>
              </a:rPr>
              <a:t>FASB relies on the SEC for regulation and enforcement of its standards. The IASB relies primarily on IOSCO for regulation and enforcement of its standards. </a:t>
            </a:r>
          </a:p>
        </p:txBody>
      </p:sp>
      <p:sp>
        <p:nvSpPr>
          <p:cNvPr id="46084" name="Text Box 2"/>
          <p:cNvSpPr txBox="1">
            <a:spLocks noChangeArrowheads="1"/>
          </p:cNvSpPr>
          <p:nvPr/>
        </p:nvSpPr>
        <p:spPr bwMode="auto">
          <a:xfrm>
            <a:off x="533400" y="1371600"/>
            <a:ext cx="4267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000" b="1" dirty="0">
                <a:solidFill>
                  <a:schemeClr val="tx2">
                    <a:lumMod val="50000"/>
                  </a:schemeClr>
                </a:solidFill>
                <a:latin typeface="Arial" panose="020B0604020202020204" pitchFamily="34" charset="0"/>
              </a:rPr>
              <a:t>RELEVANT </a:t>
            </a:r>
            <a:r>
              <a:rPr lang="en-US" altLang="en-US" sz="2000" b="1" dirty="0" smtClean="0">
                <a:solidFill>
                  <a:schemeClr val="tx2">
                    <a:lumMod val="50000"/>
                  </a:schemeClr>
                </a:solidFill>
                <a:latin typeface="Arial" panose="020B0604020202020204" pitchFamily="34" charset="0"/>
              </a:rPr>
              <a:t>FACTS</a:t>
            </a:r>
          </a:p>
          <a:p>
            <a:pPr algn="l">
              <a:spcBef>
                <a:spcPct val="50000"/>
              </a:spcBef>
            </a:pPr>
            <a:r>
              <a:rPr lang="en-US" altLang="en-US" sz="2000" b="1" dirty="0" smtClean="0">
                <a:solidFill>
                  <a:schemeClr val="tx2">
                    <a:lumMod val="50000"/>
                  </a:schemeClr>
                </a:solidFill>
                <a:latin typeface="Arial" panose="020B0604020202020204" pitchFamily="34" charset="0"/>
              </a:rPr>
              <a:t>Similarities</a:t>
            </a:r>
            <a:endParaRPr lang="en-US" altLang="en-US" sz="2000" b="1" dirty="0">
              <a:solidFill>
                <a:schemeClr val="tx2">
                  <a:lumMod val="50000"/>
                </a:schemeClr>
              </a:solidFill>
              <a:latin typeface="Arial" panose="020B0604020202020204" pitchFamily="34" charset="0"/>
            </a:endParaRPr>
          </a:p>
        </p:txBody>
      </p:sp>
      <p:sp>
        <p:nvSpPr>
          <p:cNvPr id="46085" name="Text Box 9"/>
          <p:cNvSpPr txBox="1">
            <a:spLocks noChangeArrowheads="1"/>
          </p:cNvSpPr>
          <p:nvPr/>
        </p:nvSpPr>
        <p:spPr bwMode="auto">
          <a:xfrm>
            <a:off x="2400300" y="6197600"/>
            <a:ext cx="65913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Arial" panose="020B0604020202020204" pitchFamily="34" charset="0"/>
              </a:rPr>
              <a:t>LO </a:t>
            </a:r>
            <a:r>
              <a:rPr lang="en-US" altLang="en-US" sz="1600" b="1" i="1" dirty="0" smtClean="0">
                <a:solidFill>
                  <a:schemeClr val="bg2"/>
                </a:solidFill>
                <a:latin typeface="Arial" panose="020B0604020202020204" pitchFamily="34" charset="0"/>
              </a:rPr>
              <a:t>5  </a:t>
            </a:r>
            <a:r>
              <a:rPr lang="en-US" altLang="en-US" sz="1600" b="1" i="1" dirty="0">
                <a:solidFill>
                  <a:schemeClr val="bg2"/>
                </a:solidFill>
                <a:latin typeface="Arial" panose="020B0604020202020204" pitchFamily="34" charset="0"/>
              </a:rPr>
              <a:t>Compare the procedures related to financial accounting and accounting standards under GAAP and IFRS.</a:t>
            </a:r>
          </a:p>
        </p:txBody>
      </p:sp>
      <p:pic>
        <p:nvPicPr>
          <p:cNvPr id="4" name="Picture 3"/>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57200" y="2297112"/>
            <a:ext cx="8305800" cy="29885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sz="1600" dirty="0" smtClean="0">
                <a:latin typeface="Arial" panose="020B0604020202020204" pitchFamily="34" charset="0"/>
              </a:rPr>
              <a:t>Both </a:t>
            </a:r>
            <a:r>
              <a:rPr lang="en-US" altLang="en-US" sz="1600" dirty="0">
                <a:latin typeface="Arial" panose="020B0604020202020204" pitchFamily="34" charset="0"/>
              </a:rPr>
              <a:t>the IASB and the FASB are working together to </a:t>
            </a:r>
            <a:r>
              <a:rPr lang="en-US" altLang="en-US" sz="1600" dirty="0" smtClean="0">
                <a:latin typeface="Arial" panose="020B0604020202020204" pitchFamily="34" charset="0"/>
              </a:rPr>
              <a:t>find </a:t>
            </a:r>
            <a:r>
              <a:rPr lang="en-US" altLang="en-US" sz="1600" dirty="0">
                <a:latin typeface="Arial" panose="020B0604020202020204" pitchFamily="34" charset="0"/>
              </a:rPr>
              <a:t>common grounds for convergence. A good example is the recent issuance of a new standard on revenue recognition that both organizations support. Also, the Boards are working together on other substantial projects, such as the accounting for leases</a:t>
            </a:r>
            <a:r>
              <a:rPr lang="en-US" altLang="en-US" sz="1600" dirty="0" smtClean="0">
                <a:latin typeface="Arial" panose="020B0604020202020204" pitchFamily="34" charset="0"/>
              </a:rPr>
              <a:t>.</a:t>
            </a:r>
          </a:p>
          <a:p>
            <a:pPr marL="60325" lvl="1" indent="0" algn="l">
              <a:lnSpc>
                <a:spcPct val="115000"/>
              </a:lnSpc>
              <a:spcBef>
                <a:spcPct val="50000"/>
              </a:spcBef>
              <a:buClr>
                <a:srgbClr val="CC0000"/>
              </a:buClr>
              <a:buSzPct val="80000"/>
            </a:pPr>
            <a:r>
              <a:rPr lang="en-US" altLang="en-US" sz="2000" b="1" dirty="0">
                <a:solidFill>
                  <a:schemeClr val="tx2">
                    <a:lumMod val="50000"/>
                  </a:schemeClr>
                </a:solidFill>
                <a:latin typeface="Arial" panose="020B0604020202020204" pitchFamily="34" charset="0"/>
              </a:rPr>
              <a:t>Differences</a:t>
            </a:r>
          </a:p>
          <a:p>
            <a:pPr lvl="1" algn="l">
              <a:lnSpc>
                <a:spcPct val="115000"/>
              </a:lnSpc>
              <a:spcBef>
                <a:spcPct val="50000"/>
              </a:spcBef>
              <a:buClr>
                <a:srgbClr val="CC0000"/>
              </a:buClr>
              <a:buSzPct val="80000"/>
              <a:buFont typeface="Wingdings" panose="05000000000000000000" pitchFamily="2" charset="2"/>
              <a:buChar char="u"/>
            </a:pPr>
            <a:r>
              <a:rPr lang="en-US" altLang="en-US" sz="1600" dirty="0" smtClean="0">
                <a:latin typeface="Arial" panose="020B0604020202020204" pitchFamily="34" charset="0"/>
              </a:rPr>
              <a:t>GAAP </a:t>
            </a:r>
            <a:r>
              <a:rPr lang="en-US" altLang="en-US" sz="1600" dirty="0">
                <a:latin typeface="Arial" panose="020B0604020202020204" pitchFamily="34" charset="0"/>
              </a:rPr>
              <a:t>is more detailed or rules-based. IFRS tends to simpler and more </a:t>
            </a:r>
            <a:r>
              <a:rPr lang="en-US" altLang="en-US" sz="1600" dirty="0" smtClean="0">
                <a:latin typeface="Arial" panose="020B0604020202020204" pitchFamily="34" charset="0"/>
              </a:rPr>
              <a:t>flexible </a:t>
            </a:r>
            <a:r>
              <a:rPr lang="en-US" altLang="en-US" sz="1600" dirty="0">
                <a:latin typeface="Arial" panose="020B0604020202020204" pitchFamily="34" charset="0"/>
              </a:rPr>
              <a:t>in its accounting and disclosure requirements. The difference in approach has resulted in a debate about the merits of principles-based versus rules-based standards</a:t>
            </a:r>
            <a:r>
              <a:rPr lang="en-US" altLang="en-US" sz="1600" dirty="0" smtClean="0">
                <a:latin typeface="Arial" panose="020B0604020202020204" pitchFamily="34" charset="0"/>
              </a:rPr>
              <a:t>.</a:t>
            </a:r>
            <a:endParaRPr lang="en-US" altLang="en-US" sz="1600" dirty="0">
              <a:latin typeface="Arial" panose="020B0604020202020204" pitchFamily="34" charset="0"/>
            </a:endParaRPr>
          </a:p>
        </p:txBody>
      </p:sp>
      <p:sp>
        <p:nvSpPr>
          <p:cNvPr id="46084" name="Text Box 2"/>
          <p:cNvSpPr txBox="1">
            <a:spLocks noChangeArrowheads="1"/>
          </p:cNvSpPr>
          <p:nvPr/>
        </p:nvSpPr>
        <p:spPr bwMode="auto">
          <a:xfrm>
            <a:off x="533400" y="1371600"/>
            <a:ext cx="4267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000" b="1" dirty="0">
                <a:solidFill>
                  <a:schemeClr val="tx2">
                    <a:lumMod val="50000"/>
                  </a:schemeClr>
                </a:solidFill>
                <a:latin typeface="Arial" panose="020B0604020202020204" pitchFamily="34" charset="0"/>
              </a:rPr>
              <a:t>RELEVANT </a:t>
            </a:r>
            <a:r>
              <a:rPr lang="en-US" altLang="en-US" sz="2000" b="1" dirty="0" smtClean="0">
                <a:solidFill>
                  <a:schemeClr val="tx2">
                    <a:lumMod val="50000"/>
                  </a:schemeClr>
                </a:solidFill>
                <a:latin typeface="Arial" panose="020B0604020202020204" pitchFamily="34" charset="0"/>
              </a:rPr>
              <a:t>FACTS</a:t>
            </a:r>
          </a:p>
          <a:p>
            <a:pPr algn="l">
              <a:spcBef>
                <a:spcPct val="50000"/>
              </a:spcBef>
            </a:pPr>
            <a:r>
              <a:rPr lang="en-US" altLang="en-US" sz="2000" b="1" dirty="0" smtClean="0">
                <a:solidFill>
                  <a:schemeClr val="tx2">
                    <a:lumMod val="50000"/>
                  </a:schemeClr>
                </a:solidFill>
                <a:latin typeface="Arial" panose="020B0604020202020204" pitchFamily="34" charset="0"/>
              </a:rPr>
              <a:t>Similarities</a:t>
            </a:r>
            <a:endParaRPr lang="en-US" altLang="en-US" sz="2000" b="1" dirty="0">
              <a:solidFill>
                <a:schemeClr val="tx2">
                  <a:lumMod val="50000"/>
                </a:schemeClr>
              </a:solidFill>
              <a:latin typeface="Arial" panose="020B0604020202020204" pitchFamily="34" charset="0"/>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9" name="Picture 8"/>
          <p:cNvPicPr>
            <a:picLocks noChangeAspect="1"/>
          </p:cNvPicPr>
          <p:nvPr/>
        </p:nvPicPr>
        <p:blipFill>
          <a:blip r:embed="rId3"/>
          <a:stretch>
            <a:fillRect/>
          </a:stretch>
        </p:blipFill>
        <p:spPr>
          <a:xfrm>
            <a:off x="-11953" y="397716"/>
            <a:ext cx="9155954" cy="728955"/>
          </a:xfrm>
          <a:prstGeom prst="rect">
            <a:avLst/>
          </a:prstGeom>
        </p:spPr>
      </p:pic>
    </p:spTree>
    <p:extLst>
      <p:ext uri="{BB962C8B-B14F-4D97-AF65-F5344CB8AC3E}">
        <p14:creationId xmlns:p14="http://schemas.microsoft.com/office/powerpoint/2010/main" val="218755058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10"/>
          <p:cNvSpPr>
            <a:spLocks noGrp="1" noChangeArrowheads="1"/>
          </p:cNvSpPr>
          <p:nvPr>
            <p:ph type="title" idx="4294967295"/>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defRPr/>
            </a:pPr>
            <a:r>
              <a:rPr lang="en-US" sz="3200" kern="1200" dirty="0" smtClean="0">
                <a:solidFill>
                  <a:schemeClr val="tx2">
                    <a:lumMod val="50000"/>
                  </a:schemeClr>
                </a:solidFill>
                <a:effectLst/>
                <a:latin typeface="Liberation Sans" panose="020B0604020202020204"/>
                <a:ea typeface="+mn-ea"/>
                <a:cs typeface="+mn-cs"/>
              </a:rPr>
              <a:t>FINANCIAL REPORTING ENVIRONMENT</a:t>
            </a:r>
          </a:p>
        </p:txBody>
      </p:sp>
      <p:sp>
        <p:nvSpPr>
          <p:cNvPr id="5123" name="Rectangle 13"/>
          <p:cNvSpPr>
            <a:spLocks noChangeArrowheads="1"/>
          </p:cNvSpPr>
          <p:nvPr/>
        </p:nvSpPr>
        <p:spPr bwMode="auto">
          <a:xfrm>
            <a:off x="533400" y="1344385"/>
            <a:ext cx="8153400" cy="318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800100" indent="-5715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pPr>
            <a:r>
              <a:rPr lang="en-US" altLang="en-US" sz="2500" b="1" dirty="0">
                <a:latin typeface="Liberation Sans" panose="020B0604020202020204"/>
              </a:rPr>
              <a:t>Essential characteristics</a:t>
            </a:r>
            <a:r>
              <a:rPr lang="en-US" altLang="en-US" sz="2300" b="1" dirty="0">
                <a:latin typeface="Liberation Sans" panose="020B0604020202020204"/>
              </a:rPr>
              <a:t> </a:t>
            </a:r>
            <a:r>
              <a:rPr lang="en-US" altLang="en-US" sz="2300" dirty="0">
                <a:latin typeface="Liberation Sans" panose="020B0604020202020204"/>
              </a:rPr>
              <a:t>of accounting are:</a:t>
            </a:r>
          </a:p>
          <a:p>
            <a:pPr lvl="1" algn="l">
              <a:lnSpc>
                <a:spcPct val="125000"/>
              </a:lnSpc>
              <a:spcBef>
                <a:spcPts val="1200"/>
              </a:spcBef>
              <a:buClr>
                <a:schemeClr val="tx1"/>
              </a:buClr>
              <a:buFontTx/>
              <a:buAutoNum type="arabicParenBoth"/>
            </a:pPr>
            <a:r>
              <a:rPr lang="en-US" altLang="en-US" sz="2200" dirty="0">
                <a:latin typeface="Liberation Sans" panose="020B0604020202020204"/>
              </a:rPr>
              <a:t>the </a:t>
            </a:r>
            <a:r>
              <a:rPr lang="en-US" altLang="en-US" sz="2200" b="1" dirty="0">
                <a:latin typeface="Liberation Sans" panose="020B0604020202020204"/>
              </a:rPr>
              <a:t>identification</a:t>
            </a:r>
            <a:r>
              <a:rPr lang="en-US" altLang="en-US" sz="2200" dirty="0">
                <a:latin typeface="Liberation Sans" panose="020B0604020202020204"/>
              </a:rPr>
              <a:t>, </a:t>
            </a:r>
            <a:r>
              <a:rPr lang="en-US" altLang="en-US" sz="2200" b="1" dirty="0">
                <a:latin typeface="Liberation Sans" panose="020B0604020202020204"/>
              </a:rPr>
              <a:t>measurement</a:t>
            </a:r>
            <a:r>
              <a:rPr lang="en-US" altLang="en-US" sz="2200" dirty="0">
                <a:latin typeface="Liberation Sans" panose="020B0604020202020204"/>
              </a:rPr>
              <a:t>, and </a:t>
            </a:r>
            <a:r>
              <a:rPr lang="en-US" altLang="en-US" sz="2200" b="1" dirty="0">
                <a:latin typeface="Liberation Sans" panose="020B0604020202020204"/>
              </a:rPr>
              <a:t>communication</a:t>
            </a:r>
            <a:r>
              <a:rPr lang="en-US" altLang="en-US" sz="2200" dirty="0">
                <a:latin typeface="Liberation Sans" panose="020B0604020202020204"/>
              </a:rPr>
              <a:t> of financial information about </a:t>
            </a:r>
          </a:p>
          <a:p>
            <a:pPr lvl="1" algn="l">
              <a:lnSpc>
                <a:spcPct val="125000"/>
              </a:lnSpc>
              <a:spcBef>
                <a:spcPts val="1200"/>
              </a:spcBef>
              <a:buClr>
                <a:schemeClr val="tx1"/>
              </a:buClr>
              <a:buFontTx/>
              <a:buAutoNum type="arabicParenBoth"/>
            </a:pPr>
            <a:r>
              <a:rPr lang="en-US" altLang="en-US" sz="2200" dirty="0">
                <a:latin typeface="Liberation Sans" panose="020B0604020202020204"/>
              </a:rPr>
              <a:t>economic entities to </a:t>
            </a:r>
          </a:p>
          <a:p>
            <a:pPr lvl="1" algn="l">
              <a:lnSpc>
                <a:spcPct val="125000"/>
              </a:lnSpc>
              <a:spcBef>
                <a:spcPts val="1200"/>
              </a:spcBef>
              <a:buClr>
                <a:schemeClr val="tx1"/>
              </a:buClr>
              <a:buFontTx/>
              <a:buAutoNum type="arabicParenBoth"/>
            </a:pPr>
            <a:r>
              <a:rPr lang="en-US" altLang="en-US" sz="2200" dirty="0">
                <a:latin typeface="Liberation Sans" panose="020B0604020202020204"/>
              </a:rPr>
              <a:t>interested parties.	</a:t>
            </a:r>
          </a:p>
        </p:txBody>
      </p:sp>
      <p:sp>
        <p:nvSpPr>
          <p:cNvPr id="512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57200" y="2297112"/>
            <a:ext cx="8305800" cy="21734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sz="1600" dirty="0" smtClean="0">
                <a:latin typeface="Arial" panose="020B0604020202020204" pitchFamily="34" charset="0"/>
              </a:rPr>
              <a:t>Differences </a:t>
            </a:r>
            <a:r>
              <a:rPr lang="en-US" altLang="en-US" sz="1600" dirty="0">
                <a:latin typeface="Arial" panose="020B0604020202020204" pitchFamily="34" charset="0"/>
              </a:rPr>
              <a:t>between GAAP and IFRS should not be surprising because standard-setters have developed standards in response to different user needs. In some countries, the primary users of </a:t>
            </a:r>
            <a:r>
              <a:rPr lang="en-US" altLang="en-US" sz="1600" dirty="0" smtClean="0">
                <a:latin typeface="Arial" panose="020B0604020202020204" pitchFamily="34" charset="0"/>
              </a:rPr>
              <a:t>financial </a:t>
            </a:r>
            <a:r>
              <a:rPr lang="en-US" altLang="en-US" sz="1600" dirty="0">
                <a:latin typeface="Arial" panose="020B0604020202020204" pitchFamily="34" charset="0"/>
              </a:rPr>
              <a:t>statements are private investors. In others, the primary users are tax authorities or central government planners. In the United States, investors and creditors have driven </a:t>
            </a:r>
            <a:r>
              <a:rPr lang="en-US" altLang="en-US" sz="1600" dirty="0" smtClean="0">
                <a:latin typeface="Arial" panose="020B0604020202020204" pitchFamily="34" charset="0"/>
              </a:rPr>
              <a:t>accounting-standard </a:t>
            </a:r>
            <a:r>
              <a:rPr lang="en-US" altLang="en-US" sz="1600" dirty="0">
                <a:latin typeface="Arial" panose="020B0604020202020204" pitchFamily="34" charset="0"/>
              </a:rPr>
              <a:t>formulation.</a:t>
            </a:r>
          </a:p>
          <a:p>
            <a:pPr lvl="1" algn="l">
              <a:lnSpc>
                <a:spcPct val="115000"/>
              </a:lnSpc>
              <a:spcBef>
                <a:spcPct val="50000"/>
              </a:spcBef>
              <a:buClr>
                <a:srgbClr val="CC0000"/>
              </a:buClr>
              <a:buSzPct val="80000"/>
              <a:buFont typeface="Wingdings" panose="05000000000000000000" pitchFamily="2" charset="2"/>
              <a:buChar char="u"/>
            </a:pPr>
            <a:endParaRPr lang="en-US" altLang="en-US" sz="1600" dirty="0">
              <a:latin typeface="Arial" panose="020B0604020202020204" pitchFamily="34" charset="0"/>
            </a:endParaRPr>
          </a:p>
        </p:txBody>
      </p:sp>
      <p:sp>
        <p:nvSpPr>
          <p:cNvPr id="46084" name="Text Box 2"/>
          <p:cNvSpPr txBox="1">
            <a:spLocks noChangeArrowheads="1"/>
          </p:cNvSpPr>
          <p:nvPr/>
        </p:nvSpPr>
        <p:spPr bwMode="auto">
          <a:xfrm>
            <a:off x="533400" y="1371600"/>
            <a:ext cx="4267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000" b="1" dirty="0">
                <a:solidFill>
                  <a:schemeClr val="tx2">
                    <a:lumMod val="50000"/>
                  </a:schemeClr>
                </a:solidFill>
                <a:latin typeface="Arial" panose="020B0604020202020204" pitchFamily="34" charset="0"/>
              </a:rPr>
              <a:t>RELEVANT </a:t>
            </a:r>
            <a:r>
              <a:rPr lang="en-US" altLang="en-US" sz="2000" b="1" dirty="0" smtClean="0">
                <a:solidFill>
                  <a:schemeClr val="tx2">
                    <a:lumMod val="50000"/>
                  </a:schemeClr>
                </a:solidFill>
                <a:latin typeface="Arial" panose="020B0604020202020204" pitchFamily="34" charset="0"/>
              </a:rPr>
              <a:t>FACTS</a:t>
            </a:r>
          </a:p>
          <a:p>
            <a:pPr algn="l">
              <a:spcBef>
                <a:spcPct val="50000"/>
              </a:spcBef>
            </a:pPr>
            <a:r>
              <a:rPr lang="en-US" altLang="en-US" sz="2000" b="1" dirty="0" smtClean="0">
                <a:solidFill>
                  <a:schemeClr val="tx2">
                    <a:lumMod val="50000"/>
                  </a:schemeClr>
                </a:solidFill>
                <a:latin typeface="Arial" panose="020B0604020202020204" pitchFamily="34" charset="0"/>
              </a:rPr>
              <a:t>Differences</a:t>
            </a:r>
            <a:endParaRPr lang="en-US" altLang="en-US" sz="2000" b="1" dirty="0">
              <a:solidFill>
                <a:schemeClr val="tx2">
                  <a:lumMod val="50000"/>
                </a:schemeClr>
              </a:solidFill>
              <a:latin typeface="Arial" panose="020B0604020202020204" pitchFamily="34" charset="0"/>
            </a:endParaRPr>
          </a:p>
        </p:txBody>
      </p:sp>
      <p:sp>
        <p:nvSpPr>
          <p:cNvPr id="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6" name="Picture 5"/>
          <p:cNvPicPr>
            <a:picLocks noChangeAspect="1"/>
          </p:cNvPicPr>
          <p:nvPr/>
        </p:nvPicPr>
        <p:blipFill>
          <a:blip r:embed="rId3"/>
          <a:stretch>
            <a:fillRect/>
          </a:stretch>
        </p:blipFill>
        <p:spPr>
          <a:xfrm>
            <a:off x="-11953" y="397716"/>
            <a:ext cx="9155954" cy="728955"/>
          </a:xfrm>
          <a:prstGeom prst="rect">
            <a:avLst/>
          </a:prstGeom>
        </p:spPr>
      </p:pic>
    </p:spTree>
    <p:extLst>
      <p:ext uri="{BB962C8B-B14F-4D97-AF65-F5344CB8AC3E}">
        <p14:creationId xmlns:p14="http://schemas.microsoft.com/office/powerpoint/2010/main" val="2039689167"/>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533400" y="1808166"/>
            <a:ext cx="8153400" cy="27638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lvl="1" indent="0" algn="just">
              <a:lnSpc>
                <a:spcPct val="115000"/>
              </a:lnSpc>
              <a:spcBef>
                <a:spcPct val="50000"/>
              </a:spcBef>
              <a:buClr>
                <a:srgbClr val="CC0000"/>
              </a:buClr>
              <a:buSzPct val="80000"/>
            </a:pPr>
            <a:r>
              <a:rPr lang="en-US" altLang="en-US" sz="1600" dirty="0">
                <a:latin typeface="Liberation Sans"/>
              </a:rPr>
              <a:t>World markets are becoming increasingly intertwined. International consumers drive Japanese cars, wear Italian shoes and Scottish woolens, drink Brazilian coffee and Indian tea, eat Swiss chocolate bars, sit on Danish furniture, watch U.S. movies, and use Arabian oil. The tremendous variety and volume of both exported and imported goods indicates the extensive involvement in international trade—for many companies, the world is their market. To provide some indication of the extent of globalization of economic activity, Illustration IFRS1-1 provides a listing of the top 20 global companies in terms of sales.</a:t>
            </a:r>
          </a:p>
          <a:p>
            <a:pPr lvl="1" algn="just">
              <a:lnSpc>
                <a:spcPct val="115000"/>
              </a:lnSpc>
              <a:spcBef>
                <a:spcPct val="50000"/>
              </a:spcBef>
              <a:buClr>
                <a:srgbClr val="CC0000"/>
              </a:buClr>
              <a:buSzPct val="80000"/>
              <a:buFont typeface="Wingdings" panose="05000000000000000000" pitchFamily="2" charset="2"/>
              <a:buChar char="u"/>
            </a:pPr>
            <a:endParaRPr lang="en-US" altLang="en-US" sz="1600" dirty="0">
              <a:latin typeface="Liberation Sans"/>
            </a:endParaRPr>
          </a:p>
        </p:txBody>
      </p:sp>
      <p:sp>
        <p:nvSpPr>
          <p:cNvPr id="46084" name="Text Box 2"/>
          <p:cNvSpPr txBox="1">
            <a:spLocks noChangeArrowheads="1"/>
          </p:cNvSpPr>
          <p:nvPr/>
        </p:nvSpPr>
        <p:spPr bwMode="auto">
          <a:xfrm>
            <a:off x="533400" y="1371600"/>
            <a:ext cx="426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000" b="1" dirty="0" smtClean="0">
                <a:solidFill>
                  <a:schemeClr val="tx2">
                    <a:lumMod val="50000"/>
                  </a:schemeClr>
                </a:solidFill>
                <a:latin typeface="Liberation Sans"/>
              </a:rPr>
              <a:t>ABOUT THE NUMBERS</a:t>
            </a:r>
          </a:p>
        </p:txBody>
      </p:sp>
      <p:pic>
        <p:nvPicPr>
          <p:cNvPr id="2" name="Picture 1"/>
          <p:cNvPicPr>
            <a:picLocks noChangeAspect="1"/>
          </p:cNvPicPr>
          <p:nvPr/>
        </p:nvPicPr>
        <p:blipFill>
          <a:blip r:embed="rId3"/>
          <a:stretch>
            <a:fillRect/>
          </a:stretch>
        </p:blipFill>
        <p:spPr>
          <a:xfrm>
            <a:off x="429022" y="4267200"/>
            <a:ext cx="8285955" cy="2163705"/>
          </a:xfrm>
          <a:prstGeom prst="rect">
            <a:avLst/>
          </a:prstGeom>
        </p:spPr>
      </p:pic>
      <p:sp>
        <p:nvSpPr>
          <p:cNvPr id="3" name="Rectangle 2"/>
          <p:cNvSpPr/>
          <p:nvPr/>
        </p:nvSpPr>
        <p:spPr>
          <a:xfrm>
            <a:off x="5529942" y="3957935"/>
            <a:ext cx="2209800" cy="461665"/>
          </a:xfrm>
          <a:prstGeom prst="rect">
            <a:avLst/>
          </a:prstGeom>
          <a:solidFill>
            <a:schemeClr val="accent3"/>
          </a:solidFill>
        </p:spPr>
        <p:txBody>
          <a:bodyPr wrap="square">
            <a:spAutoFit/>
          </a:bodyPr>
          <a:lstStyle/>
          <a:p>
            <a:pPr algn="l"/>
            <a:r>
              <a:rPr lang="en-US" sz="1200" b="1" dirty="0" smtClean="0">
                <a:solidFill>
                  <a:srgbClr val="006600"/>
                </a:solidFill>
                <a:latin typeface="Liberation Sans"/>
              </a:rPr>
              <a:t>ILLUSTRATION IFRS 1-1</a:t>
            </a:r>
          </a:p>
          <a:p>
            <a:pPr algn="l"/>
            <a:r>
              <a:rPr lang="en-US" sz="1200" dirty="0" smtClean="0">
                <a:latin typeface="Liberation Sans"/>
              </a:rPr>
              <a:t>Global Companies</a:t>
            </a:r>
            <a:endParaRPr lang="en-US" dirty="0">
              <a:latin typeface="Liberation Sans"/>
            </a:endParaRPr>
          </a:p>
        </p:txBody>
      </p:sp>
      <p:sp>
        <p:nvSpPr>
          <p:cNvPr id="7"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8" name="Picture 7"/>
          <p:cNvPicPr>
            <a:picLocks noChangeAspect="1"/>
          </p:cNvPicPr>
          <p:nvPr/>
        </p:nvPicPr>
        <p:blipFill>
          <a:blip r:embed="rId4"/>
          <a:stretch>
            <a:fillRect/>
          </a:stretch>
        </p:blipFill>
        <p:spPr>
          <a:xfrm>
            <a:off x="-11953" y="397716"/>
            <a:ext cx="9155954" cy="728955"/>
          </a:xfrm>
          <a:prstGeom prst="rect">
            <a:avLst/>
          </a:prstGeom>
        </p:spPr>
      </p:pic>
    </p:spTree>
    <p:extLst>
      <p:ext uri="{BB962C8B-B14F-4D97-AF65-F5344CB8AC3E}">
        <p14:creationId xmlns:p14="http://schemas.microsoft.com/office/powerpoint/2010/main" val="371687860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09600" y="2030413"/>
            <a:ext cx="8229600" cy="3496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40000"/>
              </a:spcBef>
              <a:buSzPct val="75000"/>
            </a:pPr>
            <a:r>
              <a:rPr lang="en-US" altLang="en-US" sz="2300" b="1" dirty="0">
                <a:latin typeface="Liberation Sans"/>
              </a:rPr>
              <a:t>International Accounting Standards Board (IASB)</a:t>
            </a:r>
          </a:p>
          <a:p>
            <a:pPr lvl="1" algn="l">
              <a:lnSpc>
                <a:spcPct val="120000"/>
              </a:lnSpc>
              <a:spcBef>
                <a:spcPct val="40000"/>
              </a:spcBef>
              <a:buClr>
                <a:srgbClr val="CC0000"/>
              </a:buClr>
              <a:buSzPct val="80000"/>
              <a:buFont typeface="Wingdings" panose="05000000000000000000" pitchFamily="2" charset="2"/>
              <a:buChar char="u"/>
            </a:pPr>
            <a:r>
              <a:rPr lang="en-US" altLang="en-US" sz="2200" dirty="0">
                <a:latin typeface="Liberation Sans"/>
              </a:rPr>
              <a:t>Issues </a:t>
            </a:r>
            <a:r>
              <a:rPr lang="en-US" altLang="en-US" sz="2200" b="1" dirty="0">
                <a:latin typeface="Liberation Sans"/>
              </a:rPr>
              <a:t>International Financial Reporting Standards (IFRS)</a:t>
            </a:r>
            <a:r>
              <a:rPr lang="en-US" altLang="en-US" sz="2200" dirty="0">
                <a:latin typeface="Liberation Sans"/>
              </a:rPr>
              <a:t>.</a:t>
            </a:r>
          </a:p>
          <a:p>
            <a:pPr lvl="1" algn="l">
              <a:lnSpc>
                <a:spcPct val="120000"/>
              </a:lnSpc>
              <a:spcBef>
                <a:spcPct val="40000"/>
              </a:spcBef>
              <a:buClr>
                <a:srgbClr val="CC0000"/>
              </a:buClr>
              <a:buSzPct val="80000"/>
              <a:buFont typeface="Wingdings" panose="05000000000000000000" pitchFamily="2" charset="2"/>
              <a:buChar char="u"/>
            </a:pPr>
            <a:r>
              <a:rPr lang="en-US" altLang="en-US" sz="2200" dirty="0">
                <a:latin typeface="Liberation Sans"/>
              </a:rPr>
              <a:t>Standards used on most foreign exchanges. </a:t>
            </a:r>
          </a:p>
          <a:p>
            <a:pPr lvl="1" algn="l">
              <a:lnSpc>
                <a:spcPct val="120000"/>
              </a:lnSpc>
              <a:spcBef>
                <a:spcPct val="40000"/>
              </a:spcBef>
              <a:buClr>
                <a:srgbClr val="CC0000"/>
              </a:buClr>
              <a:buSzPct val="80000"/>
              <a:buFont typeface="Wingdings" panose="05000000000000000000" pitchFamily="2" charset="2"/>
              <a:buChar char="u"/>
            </a:pPr>
            <a:r>
              <a:rPr lang="en-US" altLang="en-US" sz="2200" dirty="0">
                <a:latin typeface="Liberation Sans"/>
              </a:rPr>
              <a:t>Standards used by foreign companies listing on U.S. securities exchanges. </a:t>
            </a:r>
          </a:p>
          <a:p>
            <a:pPr lvl="1" algn="l">
              <a:lnSpc>
                <a:spcPct val="120000"/>
              </a:lnSpc>
              <a:spcBef>
                <a:spcPct val="40000"/>
              </a:spcBef>
              <a:buClr>
                <a:srgbClr val="CC0000"/>
              </a:buClr>
              <a:buSzPct val="80000"/>
              <a:buFont typeface="Wingdings" panose="05000000000000000000" pitchFamily="2" charset="2"/>
              <a:buChar char="u"/>
            </a:pPr>
            <a:r>
              <a:rPr lang="en-US" altLang="en-US" sz="2200" dirty="0">
                <a:latin typeface="Liberation Sans"/>
              </a:rPr>
              <a:t>IFRS used in over 115 countries.</a:t>
            </a:r>
          </a:p>
        </p:txBody>
      </p:sp>
      <p:sp>
        <p:nvSpPr>
          <p:cNvPr id="50179" name="Rectangle 7"/>
          <p:cNvSpPr>
            <a:spLocks noChangeArrowheads="1"/>
          </p:cNvSpPr>
          <p:nvPr/>
        </p:nvSpPr>
        <p:spPr bwMode="auto">
          <a:xfrm>
            <a:off x="609600" y="144780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dirty="0">
                <a:solidFill>
                  <a:schemeClr val="tx2">
                    <a:lumMod val="50000"/>
                  </a:schemeClr>
                </a:solidFill>
                <a:latin typeface="Liberation Sans"/>
              </a:rPr>
              <a:t>International Standard-Setting Organizations: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9" name="Picture 8"/>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09600" y="1447800"/>
            <a:ext cx="8153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a:latin typeface="Liberation Sans"/>
              </a:rPr>
              <a:t>International Organization of Securities Commissions (IOSCO)</a:t>
            </a:r>
          </a:p>
        </p:txBody>
      </p:sp>
      <p:sp>
        <p:nvSpPr>
          <p:cNvPr id="52227" name="Rectangle 5"/>
          <p:cNvSpPr>
            <a:spLocks noChangeArrowheads="1"/>
          </p:cNvSpPr>
          <p:nvPr/>
        </p:nvSpPr>
        <p:spPr bwMode="auto">
          <a:xfrm>
            <a:off x="838200" y="2514600"/>
            <a:ext cx="50292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70000"/>
              </a:spcBef>
              <a:buClr>
                <a:srgbClr val="CC0000"/>
              </a:buClr>
              <a:buSzPct val="80000"/>
              <a:buFont typeface="Wingdings" panose="05000000000000000000" pitchFamily="2" charset="2"/>
              <a:buChar char="u"/>
            </a:pPr>
            <a:r>
              <a:rPr lang="en-US" altLang="en-US" sz="2200" dirty="0">
                <a:latin typeface="Liberation Sans"/>
              </a:rPr>
              <a:t>Does not set accounting standards. </a:t>
            </a:r>
          </a:p>
          <a:p>
            <a:pPr algn="l">
              <a:lnSpc>
                <a:spcPct val="120000"/>
              </a:lnSpc>
              <a:spcBef>
                <a:spcPct val="70000"/>
              </a:spcBef>
              <a:buClr>
                <a:srgbClr val="CC0000"/>
              </a:buClr>
              <a:buSzPct val="80000"/>
              <a:buFont typeface="Wingdings" panose="05000000000000000000" pitchFamily="2" charset="2"/>
              <a:buChar char="u"/>
            </a:pPr>
            <a:r>
              <a:rPr lang="en-US" altLang="en-US" sz="2200" dirty="0">
                <a:latin typeface="Liberation Sans"/>
              </a:rPr>
              <a:t>Dedicated to ensuring that global markets can operate in an efficient and effective basis.</a:t>
            </a:r>
          </a:p>
        </p:txBody>
      </p:sp>
      <p:pic>
        <p:nvPicPr>
          <p:cNvPr id="522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676525"/>
            <a:ext cx="13049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Rectangle 7"/>
          <p:cNvSpPr>
            <a:spLocks noChangeArrowheads="1"/>
          </p:cNvSpPr>
          <p:nvPr/>
        </p:nvSpPr>
        <p:spPr bwMode="auto">
          <a:xfrm>
            <a:off x="5392738" y="4618038"/>
            <a:ext cx="2760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Liberation Sans"/>
                <a:hlinkClick r:id="rId4"/>
              </a:rPr>
              <a:t>http://www.iosco.org/</a:t>
            </a:r>
            <a:endParaRPr lang="en-US" altLang="en-US" sz="2000" b="1">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1" name="Picture 10"/>
          <p:cNvPicPr>
            <a:picLocks noChangeAspect="1"/>
          </p:cNvPicPr>
          <p:nvPr/>
        </p:nvPicPr>
        <p:blipFill>
          <a:blip r:embed="rId5"/>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09600" y="2057400"/>
            <a:ext cx="7620000" cy="279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20000"/>
              </a:spcBef>
            </a:pPr>
            <a:r>
              <a:rPr lang="en-US" altLang="en-US" sz="2300">
                <a:latin typeface="Liberation Sans"/>
              </a:rPr>
              <a:t>The major key players on the international side are the:</a:t>
            </a:r>
          </a:p>
          <a:p>
            <a:pPr lvl="1" algn="l">
              <a:lnSpc>
                <a:spcPct val="125000"/>
              </a:lnSpc>
              <a:spcBef>
                <a:spcPct val="35000"/>
              </a:spcBef>
              <a:buFontTx/>
              <a:buAutoNum type="alphaLcPeriod"/>
            </a:pPr>
            <a:r>
              <a:rPr lang="en-US" altLang="en-US" sz="2300">
                <a:latin typeface="Liberation Sans"/>
              </a:rPr>
              <a:t>IASB and FASB. </a:t>
            </a:r>
          </a:p>
          <a:p>
            <a:pPr lvl="1" algn="l">
              <a:lnSpc>
                <a:spcPct val="125000"/>
              </a:lnSpc>
              <a:spcBef>
                <a:spcPct val="35000"/>
              </a:spcBef>
              <a:buFontTx/>
              <a:buAutoNum type="alphaLcPeriod"/>
            </a:pPr>
            <a:r>
              <a:rPr lang="en-US" altLang="en-US" sz="2300">
                <a:latin typeface="Liberation Sans"/>
              </a:rPr>
              <a:t>SEC and FASB.</a:t>
            </a:r>
          </a:p>
          <a:p>
            <a:pPr lvl="1" algn="l">
              <a:lnSpc>
                <a:spcPct val="125000"/>
              </a:lnSpc>
              <a:spcBef>
                <a:spcPct val="35000"/>
              </a:spcBef>
              <a:buFontTx/>
              <a:buAutoNum type="alphaLcPeriod"/>
            </a:pPr>
            <a:r>
              <a:rPr lang="en-US" altLang="en-US" sz="2300">
                <a:latin typeface="Liberation Sans"/>
              </a:rPr>
              <a:t>IOSCO and the SEC. </a:t>
            </a:r>
          </a:p>
          <a:p>
            <a:pPr lvl="1" algn="l">
              <a:lnSpc>
                <a:spcPct val="125000"/>
              </a:lnSpc>
              <a:spcBef>
                <a:spcPct val="35000"/>
              </a:spcBef>
              <a:buFontTx/>
              <a:buAutoNum type="alphaLcPeriod"/>
            </a:pPr>
            <a:r>
              <a:rPr lang="en-US" altLang="en-US" sz="2300">
                <a:latin typeface="Liberation Sans"/>
              </a:rPr>
              <a:t>IASB and IOSCO.</a:t>
            </a:r>
          </a:p>
        </p:txBody>
      </p:sp>
      <p:sp>
        <p:nvSpPr>
          <p:cNvPr id="53251"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53252"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53257" name="Text Box 2"/>
          <p:cNvSpPr txBox="1">
            <a:spLocks noChangeArrowheads="1"/>
          </p:cNvSpPr>
          <p:nvPr/>
        </p:nvSpPr>
        <p:spPr bwMode="auto">
          <a:xfrm>
            <a:off x="609600" y="14478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b="1" dirty="0">
                <a:solidFill>
                  <a:srgbClr val="C00000"/>
                </a:solidFill>
                <a:latin typeface="Liberation Sans"/>
              </a:rPr>
              <a:t>IFRS SELF-TEST QUESTIONS</a:t>
            </a:r>
          </a:p>
        </p:txBody>
      </p:sp>
      <p:sp>
        <p:nvSpPr>
          <p:cNvPr id="12" name="Notched Right Arrow 11"/>
          <p:cNvSpPr/>
          <p:nvPr/>
        </p:nvSpPr>
        <p:spPr bwMode="auto">
          <a:xfrm>
            <a:off x="228600" y="43838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4" name="Picture 13"/>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609600" y="144780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a:latin typeface="Liberation Sans"/>
              </a:rPr>
              <a:t>International Accounting Standards Board (IASB)</a:t>
            </a:r>
          </a:p>
        </p:txBody>
      </p:sp>
      <p:sp>
        <p:nvSpPr>
          <p:cNvPr id="54275" name="Rectangle 5"/>
          <p:cNvSpPr>
            <a:spLocks noChangeArrowheads="1"/>
          </p:cNvSpPr>
          <p:nvPr/>
        </p:nvSpPr>
        <p:spPr bwMode="auto">
          <a:xfrm>
            <a:off x="609600" y="2057400"/>
            <a:ext cx="5715000" cy="382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rgbClr val="800000"/>
              </a:buClr>
              <a:buSzPct val="80000"/>
              <a:buFont typeface="Wingdings" panose="05000000000000000000" pitchFamily="2" charset="2"/>
              <a:buNone/>
            </a:pPr>
            <a:r>
              <a:rPr lang="en-US" altLang="en-US" sz="2200" dirty="0">
                <a:latin typeface="Liberation Sans"/>
              </a:rPr>
              <a:t>Composed of four organizations—</a:t>
            </a:r>
          </a:p>
          <a:p>
            <a:pPr lvl="1" algn="l">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a:rPr>
              <a:t>International Accounting Standards Committee Foundation (IASCF).</a:t>
            </a:r>
          </a:p>
          <a:p>
            <a:pPr lvl="1" algn="l">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a:rPr>
              <a:t>International Accounting Standards Board (IASB). </a:t>
            </a:r>
          </a:p>
          <a:p>
            <a:pPr lvl="1" algn="l">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a:rPr>
              <a:t>Standards Advisory Council.</a:t>
            </a:r>
          </a:p>
          <a:p>
            <a:pPr lvl="1" algn="l">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a:rPr>
              <a:t>International Financial Reporting Interpretations Committee (IFRIC).</a:t>
            </a:r>
          </a:p>
        </p:txBody>
      </p:sp>
      <p:pic>
        <p:nvPicPr>
          <p:cNvPr id="542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52800"/>
            <a:ext cx="21621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Rectangle 7"/>
          <p:cNvSpPr>
            <a:spLocks noChangeArrowheads="1"/>
          </p:cNvSpPr>
          <p:nvPr/>
        </p:nvSpPr>
        <p:spPr bwMode="auto">
          <a:xfrm>
            <a:off x="6535738" y="4191000"/>
            <a:ext cx="2074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Liberation Sans"/>
                <a:hlinkClick r:id="rId4"/>
              </a:rPr>
              <a:t>http://www.iasb.org</a:t>
            </a:r>
            <a:endParaRPr lang="en-US" altLang="en-US" sz="1600" b="1">
              <a:latin typeface="Liberation Sans"/>
            </a:endParaRPr>
          </a:p>
        </p:txBody>
      </p:sp>
      <p:sp>
        <p:nvSpPr>
          <p:cNvPr id="54278" name="Rectangle 8"/>
          <p:cNvSpPr>
            <a:spLocks noChangeArrowheads="1"/>
          </p:cNvSpPr>
          <p:nvPr/>
        </p:nvSpPr>
        <p:spPr bwMode="auto">
          <a:xfrm>
            <a:off x="6248400" y="3276600"/>
            <a:ext cx="2514600" cy="1447800"/>
          </a:xfrm>
          <a:prstGeom prst="rect">
            <a:avLst/>
          </a:prstGeom>
          <a:noFill/>
          <a:ln w="19050" cap="sq">
            <a:solidFill>
              <a:srgbClr val="CC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2" name="Picture 11"/>
          <p:cNvPicPr>
            <a:picLocks noChangeAspect="1"/>
          </p:cNvPicPr>
          <p:nvPr/>
        </p:nvPicPr>
        <p:blipFill>
          <a:blip r:embed="rId5"/>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381000" y="5671458"/>
            <a:ext cx="3276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200" b="1" smtClean="0">
                <a:solidFill>
                  <a:srgbClr val="006600"/>
                </a:solidFill>
                <a:latin typeface="Liberation Sans"/>
              </a:rPr>
              <a:t>ILLUSTRATION IFRS 1-2</a:t>
            </a:r>
            <a:endParaRPr lang="en-US" altLang="en-US" sz="1200" b="1" dirty="0">
              <a:solidFill>
                <a:srgbClr val="006600"/>
              </a:solidFill>
              <a:latin typeface="Liberation Sans"/>
            </a:endParaRPr>
          </a:p>
          <a:p>
            <a:pPr algn="l"/>
            <a:r>
              <a:rPr lang="en-US" altLang="en-US" sz="1200" dirty="0">
                <a:solidFill>
                  <a:srgbClr val="000000"/>
                </a:solidFill>
                <a:latin typeface="Liberation Sans"/>
              </a:rPr>
              <a:t>International Standard-Setting Structure</a:t>
            </a:r>
          </a:p>
        </p:txBody>
      </p:sp>
      <p:pic>
        <p:nvPicPr>
          <p:cNvPr id="2" name="Picture 1"/>
          <p:cNvPicPr>
            <a:picLocks noChangeAspect="1"/>
          </p:cNvPicPr>
          <p:nvPr/>
        </p:nvPicPr>
        <p:blipFill>
          <a:blip r:embed="rId3"/>
          <a:stretch>
            <a:fillRect/>
          </a:stretch>
        </p:blipFill>
        <p:spPr>
          <a:xfrm>
            <a:off x="427156" y="1567436"/>
            <a:ext cx="8289688" cy="4071364"/>
          </a:xfrm>
          <a:prstGeom prst="rect">
            <a:avLst/>
          </a:prstGeom>
        </p:spPr>
      </p:pic>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0" name="Picture 9"/>
          <p:cNvPicPr>
            <a:picLocks noChangeAspect="1"/>
          </p:cNvPicPr>
          <p:nvPr/>
        </p:nvPicPr>
        <p:blipFill>
          <a:blip r:embed="rId4"/>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609600" y="2027238"/>
            <a:ext cx="8229600" cy="163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9215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40000"/>
              </a:spcBef>
              <a:buClr>
                <a:srgbClr val="CC0000"/>
              </a:buClr>
              <a:buSzPct val="80000"/>
              <a:buFont typeface="Wingdings" panose="05000000000000000000" pitchFamily="2" charset="2"/>
              <a:buChar char="u"/>
            </a:pPr>
            <a:r>
              <a:rPr lang="en-US" altLang="en-US" sz="2200" dirty="0">
                <a:latin typeface="Liberation Sans"/>
              </a:rPr>
              <a:t>International Financial Reporting Standards.</a:t>
            </a:r>
          </a:p>
          <a:p>
            <a:pPr algn="l">
              <a:lnSpc>
                <a:spcPct val="125000"/>
              </a:lnSpc>
              <a:spcBef>
                <a:spcPct val="40000"/>
              </a:spcBef>
              <a:buClr>
                <a:srgbClr val="CC0000"/>
              </a:buClr>
              <a:buSzPct val="80000"/>
              <a:buFont typeface="Wingdings" panose="05000000000000000000" pitchFamily="2" charset="2"/>
              <a:buChar char="u"/>
            </a:pPr>
            <a:r>
              <a:rPr lang="en-US" altLang="en-US" sz="2200" dirty="0">
                <a:latin typeface="Liberation Sans"/>
              </a:rPr>
              <a:t>Framework For Financial Reporting.</a:t>
            </a:r>
          </a:p>
          <a:p>
            <a:pPr algn="l">
              <a:lnSpc>
                <a:spcPct val="125000"/>
              </a:lnSpc>
              <a:spcBef>
                <a:spcPct val="40000"/>
              </a:spcBef>
              <a:buClr>
                <a:srgbClr val="CC0000"/>
              </a:buClr>
              <a:buSzPct val="80000"/>
              <a:buFont typeface="Wingdings" panose="05000000000000000000" pitchFamily="2" charset="2"/>
              <a:buChar char="u"/>
            </a:pPr>
            <a:r>
              <a:rPr lang="en-US" altLang="en-US" sz="2200" dirty="0">
                <a:latin typeface="Liberation Sans"/>
              </a:rPr>
              <a:t>International Financial Reporting Interpretations.</a:t>
            </a:r>
          </a:p>
        </p:txBody>
      </p:sp>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3886200"/>
            <a:ext cx="165258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86200"/>
            <a:ext cx="16589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088" y="3886200"/>
            <a:ext cx="171291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Rectangle 11"/>
          <p:cNvSpPr>
            <a:spLocks noChangeArrowheads="1"/>
          </p:cNvSpPr>
          <p:nvPr/>
        </p:nvSpPr>
        <p:spPr bwMode="auto">
          <a:xfrm>
            <a:off x="609600" y="144780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a:latin typeface="Liberation Sans"/>
              </a:rPr>
              <a:t>Types of Pronouncements</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2" name="Picture 11"/>
          <p:cNvPicPr>
            <a:picLocks noChangeAspect="1"/>
          </p:cNvPicPr>
          <p:nvPr/>
        </p:nvPicPr>
        <p:blipFill>
          <a:blip r:embed="rId6"/>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609600" y="1981200"/>
            <a:ext cx="7772400" cy="3117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60000"/>
              </a:spcBef>
              <a:buClr>
                <a:srgbClr val="800000"/>
              </a:buClr>
              <a:buSzPct val="80000"/>
              <a:buFont typeface="Wingdings" panose="05000000000000000000" pitchFamily="2" charset="2"/>
              <a:buNone/>
            </a:pPr>
            <a:r>
              <a:rPr lang="en-US" altLang="en-US" sz="2200" dirty="0">
                <a:latin typeface="Liberation Sans"/>
              </a:rPr>
              <a:t>Companies first look to:</a:t>
            </a:r>
          </a:p>
          <a:p>
            <a:pPr lvl="1" algn="l">
              <a:lnSpc>
                <a:spcPct val="125000"/>
              </a:lnSpc>
              <a:spcBef>
                <a:spcPct val="60000"/>
              </a:spcBef>
              <a:buClr>
                <a:schemeClr val="tx1"/>
              </a:buClr>
              <a:buFont typeface="Wingdings" panose="05000000000000000000" pitchFamily="2" charset="2"/>
              <a:buAutoNum type="arabicPeriod"/>
            </a:pPr>
            <a:r>
              <a:rPr lang="en-US" altLang="en-US" sz="2100" dirty="0">
                <a:latin typeface="Liberation Sans"/>
              </a:rPr>
              <a:t>International Financial Reporting Standards;</a:t>
            </a:r>
          </a:p>
          <a:p>
            <a:pPr lvl="1" algn="l">
              <a:lnSpc>
                <a:spcPct val="125000"/>
              </a:lnSpc>
              <a:spcBef>
                <a:spcPct val="60000"/>
              </a:spcBef>
              <a:buClr>
                <a:schemeClr val="tx1"/>
              </a:buClr>
              <a:buFont typeface="Wingdings" panose="05000000000000000000" pitchFamily="2" charset="2"/>
              <a:buAutoNum type="arabicPeriod"/>
            </a:pPr>
            <a:r>
              <a:rPr lang="en-US" altLang="en-US" sz="2100" dirty="0">
                <a:latin typeface="Liberation Sans"/>
              </a:rPr>
              <a:t>International Accounting Standards; and</a:t>
            </a:r>
          </a:p>
          <a:p>
            <a:pPr lvl="1" algn="l">
              <a:lnSpc>
                <a:spcPct val="125000"/>
              </a:lnSpc>
              <a:spcBef>
                <a:spcPct val="60000"/>
              </a:spcBef>
              <a:buClr>
                <a:schemeClr val="tx1"/>
              </a:buClr>
              <a:buFont typeface="Wingdings" panose="05000000000000000000" pitchFamily="2" charset="2"/>
              <a:buAutoNum type="arabicPeriod"/>
            </a:pPr>
            <a:r>
              <a:rPr lang="en-US" altLang="en-US" sz="2100" dirty="0">
                <a:latin typeface="Liberation Sans"/>
              </a:rPr>
              <a:t>Interpretations originated by the International Financial Reporting Interpretations Committee (IFRIC) or the former Standing Interpretations Committee (SIC).</a:t>
            </a:r>
          </a:p>
        </p:txBody>
      </p:sp>
      <p:sp>
        <p:nvSpPr>
          <p:cNvPr id="57347" name="Rectangle 8"/>
          <p:cNvSpPr>
            <a:spLocks noChangeArrowheads="1"/>
          </p:cNvSpPr>
          <p:nvPr/>
        </p:nvSpPr>
        <p:spPr bwMode="auto">
          <a:xfrm>
            <a:off x="609600" y="144780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a:latin typeface="Liberation Sans"/>
              </a:rPr>
              <a:t>Hierarchy of IFRS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9" name="Picture 8"/>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09600" y="2089150"/>
            <a:ext cx="8077200" cy="382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0000"/>
              </a:spcBef>
            </a:pPr>
            <a:r>
              <a:rPr lang="en-US" altLang="en-US" sz="2000" dirty="0">
                <a:latin typeface="Liberation Sans"/>
              </a:rPr>
              <a:t>IFRS is comprised of:</a:t>
            </a:r>
          </a:p>
          <a:p>
            <a:pPr lvl="1" algn="l">
              <a:lnSpc>
                <a:spcPct val="110000"/>
              </a:lnSpc>
              <a:spcBef>
                <a:spcPct val="30000"/>
              </a:spcBef>
              <a:buFontTx/>
              <a:buAutoNum type="alphaLcPeriod"/>
            </a:pPr>
            <a:r>
              <a:rPr lang="en-US" altLang="en-US" sz="2000" dirty="0">
                <a:latin typeface="Liberation Sans"/>
              </a:rPr>
              <a:t>International Financial Reporting Standards and FASB financial reporting standards.</a:t>
            </a:r>
          </a:p>
          <a:p>
            <a:pPr lvl="1" algn="l">
              <a:lnSpc>
                <a:spcPct val="110000"/>
              </a:lnSpc>
              <a:spcBef>
                <a:spcPct val="30000"/>
              </a:spcBef>
              <a:buFontTx/>
              <a:buAutoNum type="alphaLcPeriod"/>
            </a:pPr>
            <a:r>
              <a:rPr lang="en-US" altLang="en-US" sz="2000" dirty="0">
                <a:latin typeface="Liberation Sans"/>
              </a:rPr>
              <a:t>International Financial Reporting Standards, International Accounting Standards, and international accounting interpretations.</a:t>
            </a:r>
          </a:p>
          <a:p>
            <a:pPr lvl="1" algn="l">
              <a:lnSpc>
                <a:spcPct val="110000"/>
              </a:lnSpc>
              <a:spcBef>
                <a:spcPct val="30000"/>
              </a:spcBef>
              <a:buFontTx/>
              <a:buAutoNum type="alphaLcPeriod"/>
            </a:pPr>
            <a:r>
              <a:rPr lang="en-US" altLang="en-US" sz="2000" dirty="0">
                <a:latin typeface="Liberation Sans"/>
              </a:rPr>
              <a:t>International Accounting Standards and international accounting interpretations.</a:t>
            </a:r>
          </a:p>
          <a:p>
            <a:pPr lvl="1" algn="l">
              <a:lnSpc>
                <a:spcPct val="110000"/>
              </a:lnSpc>
              <a:spcBef>
                <a:spcPct val="30000"/>
              </a:spcBef>
              <a:buFontTx/>
              <a:buAutoNum type="alphaLcPeriod"/>
            </a:pPr>
            <a:r>
              <a:rPr lang="en-US" altLang="en-US" sz="2000" dirty="0">
                <a:latin typeface="Liberation Sans"/>
              </a:rPr>
              <a:t>FASB financial reporting standards and International Accounting Standards.</a:t>
            </a:r>
          </a:p>
        </p:txBody>
      </p:sp>
      <p:sp>
        <p:nvSpPr>
          <p:cNvPr id="58371"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58372"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a:endParaRPr>
          </a:p>
        </p:txBody>
      </p:sp>
      <p:sp>
        <p:nvSpPr>
          <p:cNvPr id="58377" name="Text Box 2"/>
          <p:cNvSpPr txBox="1">
            <a:spLocks noChangeArrowheads="1"/>
          </p:cNvSpPr>
          <p:nvPr/>
        </p:nvSpPr>
        <p:spPr bwMode="auto">
          <a:xfrm>
            <a:off x="609600" y="14478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b="1" dirty="0">
                <a:solidFill>
                  <a:srgbClr val="C00000"/>
                </a:solidFill>
                <a:latin typeface="Liberation Sans"/>
              </a:rPr>
              <a:t>IFRS SELF-TEST QUESTIONS</a:t>
            </a:r>
          </a:p>
        </p:txBody>
      </p:sp>
      <p:sp>
        <p:nvSpPr>
          <p:cNvPr id="12" name="Notched Right Arrow 11"/>
          <p:cNvSpPr/>
          <p:nvPr/>
        </p:nvSpPr>
        <p:spPr bwMode="auto">
          <a:xfrm>
            <a:off x="228600" y="327660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4" name="Picture 13"/>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34950" y="1987550"/>
            <a:ext cx="2197100" cy="33464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13716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900" b="1" dirty="0">
                <a:latin typeface="Liberation Sans" panose="020B0604020202020204"/>
              </a:rPr>
              <a:t>Financial     Information</a:t>
            </a:r>
          </a:p>
          <a:p>
            <a:pPr>
              <a:spcBef>
                <a:spcPct val="50000"/>
              </a:spcBef>
            </a:pPr>
            <a:r>
              <a:rPr lang="en-US" altLang="en-US" sz="1900" b="1" dirty="0">
                <a:latin typeface="Liberation Sans" panose="020B0604020202020204"/>
              </a:rPr>
              <a:t>Accounting?</a:t>
            </a:r>
          </a:p>
          <a:p>
            <a:pPr>
              <a:lnSpc>
                <a:spcPct val="80000"/>
              </a:lnSpc>
              <a:spcBef>
                <a:spcPct val="80000"/>
              </a:spcBef>
            </a:pPr>
            <a:r>
              <a:rPr lang="en-US" altLang="en-US" sz="1900" b="1" dirty="0">
                <a:latin typeface="Liberation Sans" panose="020B0604020202020204"/>
              </a:rPr>
              <a:t>Identifies</a:t>
            </a:r>
          </a:p>
          <a:p>
            <a:pPr>
              <a:lnSpc>
                <a:spcPct val="80000"/>
              </a:lnSpc>
              <a:spcBef>
                <a:spcPct val="50000"/>
              </a:spcBef>
            </a:pPr>
            <a:r>
              <a:rPr lang="en-US" altLang="en-US" sz="1900" b="1" dirty="0">
                <a:latin typeface="Liberation Sans" panose="020B0604020202020204"/>
              </a:rPr>
              <a:t>and   </a:t>
            </a:r>
          </a:p>
          <a:p>
            <a:pPr>
              <a:lnSpc>
                <a:spcPct val="80000"/>
              </a:lnSpc>
              <a:spcBef>
                <a:spcPct val="50000"/>
              </a:spcBef>
            </a:pPr>
            <a:r>
              <a:rPr lang="en-US" altLang="en-US" sz="1900" b="1" dirty="0">
                <a:latin typeface="Liberation Sans" panose="020B0604020202020204"/>
              </a:rPr>
              <a:t>Measures</a:t>
            </a:r>
          </a:p>
          <a:p>
            <a:pPr>
              <a:lnSpc>
                <a:spcPct val="80000"/>
              </a:lnSpc>
              <a:spcBef>
                <a:spcPct val="50000"/>
              </a:spcBef>
            </a:pPr>
            <a:r>
              <a:rPr lang="en-US" altLang="en-US" sz="1900" b="1" dirty="0">
                <a:latin typeface="Liberation Sans" panose="020B0604020202020204"/>
              </a:rPr>
              <a:t>and</a:t>
            </a:r>
          </a:p>
          <a:p>
            <a:pPr>
              <a:lnSpc>
                <a:spcPct val="80000"/>
              </a:lnSpc>
              <a:spcBef>
                <a:spcPct val="50000"/>
              </a:spcBef>
            </a:pPr>
            <a:r>
              <a:rPr lang="en-US" altLang="en-US" sz="1900" b="1" dirty="0">
                <a:latin typeface="Liberation Sans" panose="020B0604020202020204"/>
              </a:rPr>
              <a:t> Communicates</a:t>
            </a:r>
          </a:p>
        </p:txBody>
      </p:sp>
      <p:sp>
        <p:nvSpPr>
          <p:cNvPr id="6147" name="Line 6"/>
          <p:cNvSpPr>
            <a:spLocks noChangeShapeType="1"/>
          </p:cNvSpPr>
          <p:nvPr/>
        </p:nvSpPr>
        <p:spPr bwMode="auto">
          <a:xfrm>
            <a:off x="255588" y="2743200"/>
            <a:ext cx="21574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a:endParaRPr>
          </a:p>
        </p:txBody>
      </p:sp>
      <p:sp>
        <p:nvSpPr>
          <p:cNvPr id="6148" name="Line 7"/>
          <p:cNvSpPr>
            <a:spLocks noChangeShapeType="1"/>
          </p:cNvSpPr>
          <p:nvPr/>
        </p:nvSpPr>
        <p:spPr bwMode="auto">
          <a:xfrm>
            <a:off x="255588" y="3200400"/>
            <a:ext cx="21574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a:endParaRPr>
          </a:p>
        </p:txBody>
      </p:sp>
      <p:sp>
        <p:nvSpPr>
          <p:cNvPr id="6149" name="Rectangle 8"/>
          <p:cNvSpPr>
            <a:spLocks noChangeArrowheads="1"/>
          </p:cNvSpPr>
          <p:nvPr/>
        </p:nvSpPr>
        <p:spPr bwMode="auto">
          <a:xfrm>
            <a:off x="2978150" y="1987550"/>
            <a:ext cx="2654300" cy="33464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13716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900" b="1">
                <a:latin typeface="Liberation Sans" panose="020B0604020202020204"/>
              </a:rPr>
              <a:t>Balance Sheet</a:t>
            </a:r>
          </a:p>
          <a:p>
            <a:pPr>
              <a:spcBef>
                <a:spcPct val="50000"/>
              </a:spcBef>
            </a:pPr>
            <a:r>
              <a:rPr lang="en-US" altLang="en-US" sz="1900" b="1">
                <a:latin typeface="Liberation Sans" panose="020B0604020202020204"/>
              </a:rPr>
              <a:t>Income Statement</a:t>
            </a:r>
          </a:p>
          <a:p>
            <a:pPr>
              <a:spcBef>
                <a:spcPct val="50000"/>
              </a:spcBef>
            </a:pPr>
            <a:r>
              <a:rPr lang="en-US" altLang="en-US" sz="1900" b="1">
                <a:latin typeface="Liberation Sans" panose="020B0604020202020204"/>
              </a:rPr>
              <a:t>Statement of Cash Flows</a:t>
            </a:r>
          </a:p>
          <a:p>
            <a:pPr>
              <a:spcBef>
                <a:spcPct val="50000"/>
              </a:spcBef>
            </a:pPr>
            <a:r>
              <a:rPr lang="en-US" altLang="en-US" sz="1900" b="1">
                <a:latin typeface="Liberation Sans" panose="020B0604020202020204"/>
              </a:rPr>
              <a:t>Statement of Owners’ or Stockholders’ Equity</a:t>
            </a:r>
          </a:p>
          <a:p>
            <a:pPr>
              <a:spcBef>
                <a:spcPct val="50000"/>
              </a:spcBef>
            </a:pPr>
            <a:r>
              <a:rPr lang="en-US" altLang="en-US" sz="1900" b="1">
                <a:latin typeface="Liberation Sans" panose="020B0604020202020204"/>
              </a:rPr>
              <a:t>Note Disclosures</a:t>
            </a:r>
          </a:p>
        </p:txBody>
      </p:sp>
      <p:sp>
        <p:nvSpPr>
          <p:cNvPr id="6150" name="Rectangle 9"/>
          <p:cNvSpPr>
            <a:spLocks noChangeArrowheads="1"/>
          </p:cNvSpPr>
          <p:nvPr/>
        </p:nvSpPr>
        <p:spPr bwMode="auto">
          <a:xfrm>
            <a:off x="6184900" y="1987550"/>
            <a:ext cx="2654300" cy="40322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13716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900" b="1">
                <a:latin typeface="Liberation Sans" panose="020B0604020202020204"/>
              </a:rPr>
              <a:t>President’s letter </a:t>
            </a:r>
          </a:p>
          <a:p>
            <a:pPr>
              <a:spcBef>
                <a:spcPct val="50000"/>
              </a:spcBef>
            </a:pPr>
            <a:r>
              <a:rPr lang="en-US" altLang="en-US" sz="1900" b="1">
                <a:latin typeface="Liberation Sans" panose="020B0604020202020204"/>
              </a:rPr>
              <a:t>Prospectuses</a:t>
            </a:r>
          </a:p>
          <a:p>
            <a:pPr>
              <a:spcBef>
                <a:spcPct val="50000"/>
              </a:spcBef>
            </a:pPr>
            <a:r>
              <a:rPr lang="en-US" altLang="en-US" sz="1900" b="1">
                <a:latin typeface="Liberation Sans" panose="020B0604020202020204"/>
              </a:rPr>
              <a:t>Reports filed with governmental agencies</a:t>
            </a:r>
          </a:p>
          <a:p>
            <a:pPr>
              <a:spcBef>
                <a:spcPct val="50000"/>
              </a:spcBef>
            </a:pPr>
            <a:r>
              <a:rPr lang="en-US" altLang="en-US" sz="1900" b="1">
                <a:latin typeface="Liberation Sans" panose="020B0604020202020204"/>
              </a:rPr>
              <a:t>News releases</a:t>
            </a:r>
          </a:p>
          <a:p>
            <a:pPr>
              <a:spcBef>
                <a:spcPct val="50000"/>
              </a:spcBef>
            </a:pPr>
            <a:r>
              <a:rPr lang="en-US" altLang="en-US" sz="1900" b="1">
                <a:latin typeface="Liberation Sans" panose="020B0604020202020204"/>
              </a:rPr>
              <a:t>Forecasts </a:t>
            </a:r>
          </a:p>
          <a:p>
            <a:pPr>
              <a:spcBef>
                <a:spcPct val="50000"/>
              </a:spcBef>
            </a:pPr>
            <a:r>
              <a:rPr lang="en-US" altLang="en-US" sz="1900" b="1">
                <a:latin typeface="Liberation Sans" panose="020B0604020202020204"/>
              </a:rPr>
              <a:t>Environmental impact statements         </a:t>
            </a:r>
          </a:p>
          <a:p>
            <a:pPr>
              <a:spcBef>
                <a:spcPct val="50000"/>
              </a:spcBef>
            </a:pPr>
            <a:r>
              <a:rPr lang="en-US" altLang="en-US" sz="1900" b="1">
                <a:latin typeface="Liberation Sans" panose="020B0604020202020204"/>
              </a:rPr>
              <a:t>Etc.</a:t>
            </a:r>
          </a:p>
        </p:txBody>
      </p:sp>
      <p:sp>
        <p:nvSpPr>
          <p:cNvPr id="6151" name="Rectangle 11"/>
          <p:cNvSpPr>
            <a:spLocks noChangeArrowheads="1"/>
          </p:cNvSpPr>
          <p:nvPr/>
        </p:nvSpPr>
        <p:spPr bwMode="auto">
          <a:xfrm>
            <a:off x="2971800" y="5334000"/>
            <a:ext cx="2667000" cy="533400"/>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lIns="90488" tIns="44450" rIns="90488" bIns="44450"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ts val="1200"/>
              </a:spcBef>
            </a:pPr>
            <a:r>
              <a:rPr lang="en-US" altLang="en-US" b="1">
                <a:latin typeface="Liberation Sans" panose="020B0604020202020204"/>
              </a:rPr>
              <a:t>GAAP</a:t>
            </a:r>
          </a:p>
        </p:txBody>
      </p:sp>
      <p:sp>
        <p:nvSpPr>
          <p:cNvPr id="6152" name="AutoShape 14"/>
          <p:cNvSpPr>
            <a:spLocks noChangeArrowheads="1"/>
          </p:cNvSpPr>
          <p:nvPr/>
        </p:nvSpPr>
        <p:spPr bwMode="auto">
          <a:xfrm>
            <a:off x="2514600" y="3587750"/>
            <a:ext cx="368300" cy="374650"/>
          </a:xfrm>
          <a:prstGeom prst="rightArrow">
            <a:avLst>
              <a:gd name="adj1" fmla="val 50000"/>
              <a:gd name="adj2" fmla="val 50014"/>
            </a:avLst>
          </a:prstGeom>
          <a:solidFill>
            <a:schemeClr val="tx2">
              <a:lumMod val="50000"/>
            </a:schemeClr>
          </a:solidFill>
          <a:ln w="12700">
            <a:solidFill>
              <a:schemeClr val="tx1"/>
            </a:solidFill>
            <a:miter lim="800000"/>
            <a:headEnd/>
            <a:tailEnd/>
          </a:ln>
          <a:effectLs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panose="020B0604020202020204"/>
            </a:endParaRPr>
          </a:p>
        </p:txBody>
      </p:sp>
      <p:sp>
        <p:nvSpPr>
          <p:cNvPr id="6153" name="Rectangle 15"/>
          <p:cNvSpPr>
            <a:spLocks noChangeArrowheads="1"/>
          </p:cNvSpPr>
          <p:nvPr/>
        </p:nvSpPr>
        <p:spPr bwMode="auto">
          <a:xfrm>
            <a:off x="2819400" y="1371600"/>
            <a:ext cx="2971800" cy="412934"/>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100" b="1" dirty="0">
                <a:solidFill>
                  <a:schemeClr val="bg2"/>
                </a:solidFill>
                <a:latin typeface="Liberation Sans" panose="020B0604020202020204"/>
              </a:rPr>
              <a:t>Financial Statements</a:t>
            </a:r>
          </a:p>
        </p:txBody>
      </p:sp>
      <p:sp>
        <p:nvSpPr>
          <p:cNvPr id="6154" name="Rectangle 16"/>
          <p:cNvSpPr>
            <a:spLocks noChangeArrowheads="1"/>
          </p:cNvSpPr>
          <p:nvPr/>
        </p:nvSpPr>
        <p:spPr bwMode="auto">
          <a:xfrm>
            <a:off x="5943600" y="1368425"/>
            <a:ext cx="3125788" cy="412934"/>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100" b="1">
                <a:solidFill>
                  <a:schemeClr val="bg2"/>
                </a:solidFill>
                <a:latin typeface="Liberation Sans" panose="020B0604020202020204"/>
              </a:rPr>
              <a:t>Additional Information</a:t>
            </a:r>
          </a:p>
        </p:txBody>
      </p:sp>
      <p:sp>
        <p:nvSpPr>
          <p:cNvPr id="6155" name="Rectangle 17"/>
          <p:cNvSpPr>
            <a:spLocks noChangeArrowheads="1"/>
          </p:cNvSpPr>
          <p:nvPr/>
        </p:nvSpPr>
        <p:spPr bwMode="auto">
          <a:xfrm>
            <a:off x="152400" y="1371600"/>
            <a:ext cx="2362200" cy="412934"/>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100" b="1" dirty="0">
                <a:solidFill>
                  <a:schemeClr val="bg2"/>
                </a:solidFill>
                <a:latin typeface="Liberation Sans" panose="020B0604020202020204"/>
              </a:rPr>
              <a:t>Economic Entity</a:t>
            </a:r>
          </a:p>
        </p:txBody>
      </p:sp>
      <p:sp>
        <p:nvSpPr>
          <p:cNvPr id="6156" name="AutoShape 20"/>
          <p:cNvSpPr>
            <a:spLocks noChangeArrowheads="1"/>
          </p:cNvSpPr>
          <p:nvPr/>
        </p:nvSpPr>
        <p:spPr bwMode="auto">
          <a:xfrm>
            <a:off x="5727700" y="3581400"/>
            <a:ext cx="368300" cy="381000"/>
          </a:xfrm>
          <a:prstGeom prst="rightArrow">
            <a:avLst>
              <a:gd name="adj1" fmla="val 50000"/>
              <a:gd name="adj2" fmla="val 50014"/>
            </a:avLst>
          </a:prstGeom>
          <a:solidFill>
            <a:schemeClr val="tx2">
              <a:lumMod val="50000"/>
            </a:schemeClr>
          </a:solidFill>
          <a:ln w="12700">
            <a:solidFill>
              <a:schemeClr val="tx1"/>
            </a:solidFill>
            <a:miter lim="800000"/>
            <a:headEnd/>
            <a:tailEnd/>
          </a:ln>
          <a:effectLs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Liberation Sans" panose="020B0604020202020204"/>
            </a:endParaRPr>
          </a:p>
        </p:txBody>
      </p:sp>
      <p:sp>
        <p:nvSpPr>
          <p:cNvPr id="1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8" name="Rectangle 10"/>
          <p:cNvSpPr txBox="1">
            <a:spLocks noChangeArrowheads="1"/>
          </p:cNvSpPr>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kern="1200" smtClean="0">
                <a:solidFill>
                  <a:schemeClr val="tx2">
                    <a:lumMod val="50000"/>
                  </a:schemeClr>
                </a:solidFill>
                <a:effectLst/>
                <a:latin typeface="Liberation Sans" panose="020B0604020202020204"/>
                <a:ea typeface="+mn-ea"/>
                <a:cs typeface="+mn-cs"/>
              </a:rPr>
              <a:t>FINANCIAL REPORTING ENVIRONMENT</a:t>
            </a:r>
            <a:endParaRPr lang="en-US" sz="3200" kern="1200" dirty="0" smtClean="0">
              <a:solidFill>
                <a:schemeClr val="tx2">
                  <a:lumMod val="50000"/>
                </a:schemeClr>
              </a:solidFill>
              <a:effectLst/>
              <a:latin typeface="Liberation Sans" panose="020B0604020202020204"/>
              <a:ea typeface="+mn-ea"/>
              <a:cs typeface="+mn-cs"/>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09600" y="2057400"/>
            <a:ext cx="8229600" cy="2537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ts val="1200"/>
              </a:spcBef>
              <a:buSzPct val="80000"/>
            </a:pPr>
            <a:r>
              <a:rPr lang="en-US" altLang="en-US" sz="2100" dirty="0">
                <a:latin typeface="Liberation Sans"/>
              </a:rPr>
              <a:t>The SEC appears committed to move to IFRS, assuming that certain conditions are met</a:t>
            </a:r>
            <a:r>
              <a:rPr lang="en-US" altLang="en-US" sz="2100" dirty="0" smtClean="0">
                <a:latin typeface="Liberation Sans"/>
              </a:rPr>
              <a:t>.</a:t>
            </a:r>
          </a:p>
          <a:p>
            <a:pPr algn="l">
              <a:lnSpc>
                <a:spcPct val="120000"/>
              </a:lnSpc>
              <a:spcBef>
                <a:spcPts val="1200"/>
              </a:spcBef>
              <a:buSzPct val="80000"/>
            </a:pPr>
            <a:r>
              <a:rPr lang="en-US" altLang="en-US" sz="2100" dirty="0">
                <a:latin typeface="Liberation Sans"/>
              </a:rPr>
              <a:t>The FASB and the IASB have been working diligently to (1) make their existing financial reporting standards fully compatible as soon as is practicable, and (2) coordinate their future work programs to ensure that once achieved, compatibility is maintained. </a:t>
            </a:r>
          </a:p>
        </p:txBody>
      </p:sp>
      <p:sp>
        <p:nvSpPr>
          <p:cNvPr id="59396" name="Rectangle 10"/>
          <p:cNvSpPr>
            <a:spLocks noChangeArrowheads="1"/>
          </p:cNvSpPr>
          <p:nvPr/>
        </p:nvSpPr>
        <p:spPr bwMode="auto">
          <a:xfrm>
            <a:off x="609600" y="144780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600" b="1" dirty="0">
                <a:solidFill>
                  <a:schemeClr val="tx2">
                    <a:lumMod val="50000"/>
                  </a:schemeClr>
                </a:solidFill>
                <a:latin typeface="Liberation Sans"/>
              </a:rPr>
              <a:t>International Accounting Convergence</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2" name="Picture 11"/>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609600" y="2057400"/>
            <a:ext cx="7620000" cy="377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gn="l">
              <a:lnSpc>
                <a:spcPct val="125000"/>
              </a:lnSpc>
              <a:spcBef>
                <a:spcPct val="35000"/>
              </a:spcBef>
              <a:defRPr/>
            </a:pPr>
            <a:r>
              <a:rPr lang="en-US" sz="2100" dirty="0">
                <a:latin typeface="Liberation Sans" panose="020B0604020202020204"/>
              </a:rPr>
              <a:t>Which of the following statements is true?</a:t>
            </a:r>
          </a:p>
          <a:p>
            <a:pPr marL="685800" lvl="1" indent="-457200" algn="l">
              <a:lnSpc>
                <a:spcPct val="125000"/>
              </a:lnSpc>
              <a:spcBef>
                <a:spcPct val="35000"/>
              </a:spcBef>
              <a:buFontTx/>
              <a:buAutoNum type="alphaLcPeriod"/>
              <a:defRPr/>
            </a:pPr>
            <a:r>
              <a:rPr lang="en-US" sz="2100" dirty="0">
                <a:latin typeface="Liberation Sans" panose="020B0604020202020204"/>
              </a:rPr>
              <a:t>The IASB has the same number of members as the FASB.</a:t>
            </a:r>
          </a:p>
          <a:p>
            <a:pPr marL="685800" lvl="1" indent="-457200" algn="l">
              <a:lnSpc>
                <a:spcPct val="125000"/>
              </a:lnSpc>
              <a:spcBef>
                <a:spcPct val="35000"/>
              </a:spcBef>
              <a:buFontTx/>
              <a:buAutoNum type="alphaLcPeriod"/>
              <a:defRPr/>
            </a:pPr>
            <a:r>
              <a:rPr lang="en-US" sz="2100" dirty="0">
                <a:latin typeface="Liberation Sans" panose="020B0604020202020204"/>
              </a:rPr>
              <a:t>The IASB structure has both advisory and interpretation functions, but no trustees.</a:t>
            </a:r>
          </a:p>
          <a:p>
            <a:pPr marL="685800" lvl="1" indent="-457200" algn="l">
              <a:lnSpc>
                <a:spcPct val="125000"/>
              </a:lnSpc>
              <a:spcBef>
                <a:spcPct val="35000"/>
              </a:spcBef>
              <a:buFontTx/>
              <a:buAutoNum type="alphaLcPeriod"/>
              <a:defRPr/>
            </a:pPr>
            <a:r>
              <a:rPr lang="en-US" sz="2100" dirty="0">
                <a:latin typeface="Liberation Sans" panose="020B0604020202020204"/>
              </a:rPr>
              <a:t>The IASB has been in existence longer than the FASB.</a:t>
            </a:r>
          </a:p>
          <a:p>
            <a:pPr marL="685800" lvl="1" indent="-457200" algn="l">
              <a:lnSpc>
                <a:spcPct val="125000"/>
              </a:lnSpc>
              <a:spcBef>
                <a:spcPct val="35000"/>
              </a:spcBef>
              <a:buFontTx/>
              <a:buAutoNum type="alphaLcPeriod"/>
              <a:defRPr/>
            </a:pPr>
            <a:r>
              <a:rPr lang="en-US" sz="2100" dirty="0">
                <a:latin typeface="Liberation Sans" panose="020B0604020202020204"/>
              </a:rPr>
              <a:t>The IASB structure is quite similar to the FASB’s, except the IASB has a larger number of board members.</a:t>
            </a:r>
          </a:p>
        </p:txBody>
      </p:sp>
      <p:sp>
        <p:nvSpPr>
          <p:cNvPr id="60425" name="Text Box 2"/>
          <p:cNvSpPr txBox="1">
            <a:spLocks noChangeArrowheads="1"/>
          </p:cNvSpPr>
          <p:nvPr/>
        </p:nvSpPr>
        <p:spPr bwMode="auto">
          <a:xfrm>
            <a:off x="609600" y="14478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b="1" dirty="0">
                <a:solidFill>
                  <a:srgbClr val="CC0000"/>
                </a:solidFill>
                <a:latin typeface="Liberation Sans" panose="020B0604020202020204"/>
              </a:rPr>
              <a:t>IFRS SELF-TEST QUESTIONS</a:t>
            </a:r>
          </a:p>
        </p:txBody>
      </p:sp>
      <p:sp>
        <p:nvSpPr>
          <p:cNvPr id="12" name="Notched Right Arrow 11"/>
          <p:cNvSpPr/>
          <p:nvPr/>
        </p:nvSpPr>
        <p:spPr bwMode="auto">
          <a:xfrm>
            <a:off x="228600" y="4966269"/>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4" name="Picture 13"/>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609600" y="1981200"/>
            <a:ext cx="8077200" cy="40934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dirty="0">
                <a:latin typeface="Liberation Sans"/>
              </a:rPr>
              <a:t>Both the IASB and the FASB are hard at work developing standards that will lead to the elimination of major differences in the way certain transactions are accounted for and reported. In fact, beginning in 2010, the IASB (and the FASB on its joint projects with the IASB) started its policy of phasing in adoption of new major standards over several years. The major reason for this policy is to provide companies time to translate and implement international standards into practice. Much has happened in a very short period of time in the international accounting environment. </a:t>
            </a:r>
            <a:r>
              <a:rPr lang="en-US" altLang="en-US" sz="2000" dirty="0" smtClean="0">
                <a:latin typeface="Liberation Sans"/>
              </a:rPr>
              <a:t>While </a:t>
            </a:r>
            <a:r>
              <a:rPr lang="en-US" altLang="en-US" sz="2000" dirty="0">
                <a:latin typeface="Liberation Sans"/>
              </a:rPr>
              <a:t>adoption of IFRS in the United States is an unlikely avenue to achieve a single set of high-quality accounting standards, there continues to be strong support for the Boards to continue their work to narrow the differences between GAAP and IFRS</a:t>
            </a:r>
            <a:r>
              <a:rPr lang="en-US" altLang="en-US" sz="2000" dirty="0" smtClean="0">
                <a:latin typeface="Liberation Sans"/>
              </a:rPr>
              <a:t>.</a:t>
            </a:r>
            <a:endParaRPr lang="en-US" altLang="en-US" sz="2000" dirty="0">
              <a:latin typeface="Liberation Sans"/>
            </a:endParaRPr>
          </a:p>
        </p:txBody>
      </p:sp>
      <p:sp>
        <p:nvSpPr>
          <p:cNvPr id="61444" name="Text Box 2"/>
          <p:cNvSpPr txBox="1">
            <a:spLocks noChangeArrowheads="1"/>
          </p:cNvSpPr>
          <p:nvPr/>
        </p:nvSpPr>
        <p:spPr bwMode="auto">
          <a:xfrm>
            <a:off x="6096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000" b="1">
                <a:solidFill>
                  <a:schemeClr val="tx2">
                    <a:lumMod val="50000"/>
                  </a:schemeClr>
                </a:solidFill>
                <a:latin typeface="Liberation Sans"/>
              </a:rPr>
              <a:t>ON THE HORIZON</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9" name="Picture 8"/>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09600" y="2057400"/>
            <a:ext cx="7620000" cy="279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35000"/>
              </a:spcBef>
            </a:pPr>
            <a:r>
              <a:rPr lang="en-US" altLang="en-US" sz="2300" dirty="0">
                <a:latin typeface="Liberation Sans" panose="020B0604020202020204"/>
              </a:rPr>
              <a:t>IFRS stands for:</a:t>
            </a:r>
          </a:p>
          <a:p>
            <a:pPr lvl="1" algn="l">
              <a:lnSpc>
                <a:spcPct val="125000"/>
              </a:lnSpc>
              <a:spcBef>
                <a:spcPct val="35000"/>
              </a:spcBef>
              <a:buFontTx/>
              <a:buAutoNum type="alphaLcPeriod"/>
            </a:pPr>
            <a:r>
              <a:rPr lang="en-US" altLang="en-US" sz="2300" dirty="0">
                <a:latin typeface="Liberation Sans" panose="020B0604020202020204"/>
              </a:rPr>
              <a:t>International Federation of Reporting Services.</a:t>
            </a:r>
          </a:p>
          <a:p>
            <a:pPr lvl="1" algn="l">
              <a:lnSpc>
                <a:spcPct val="125000"/>
              </a:lnSpc>
              <a:spcBef>
                <a:spcPct val="35000"/>
              </a:spcBef>
              <a:buFontTx/>
              <a:buAutoNum type="alphaLcPeriod"/>
            </a:pPr>
            <a:r>
              <a:rPr lang="en-US" altLang="en-US" sz="2300" dirty="0">
                <a:latin typeface="Liberation Sans" panose="020B0604020202020204"/>
              </a:rPr>
              <a:t>Independent Financial Reporting Standards.</a:t>
            </a:r>
          </a:p>
          <a:p>
            <a:pPr lvl="1" algn="l">
              <a:lnSpc>
                <a:spcPct val="125000"/>
              </a:lnSpc>
              <a:spcBef>
                <a:spcPct val="35000"/>
              </a:spcBef>
              <a:buFontTx/>
              <a:buAutoNum type="alphaLcPeriod"/>
            </a:pPr>
            <a:r>
              <a:rPr lang="en-US" altLang="en-US" sz="2300" dirty="0">
                <a:latin typeface="Liberation Sans" panose="020B0604020202020204"/>
              </a:rPr>
              <a:t>International Financial Reporting Standards.</a:t>
            </a:r>
          </a:p>
          <a:p>
            <a:pPr lvl="1" algn="l">
              <a:lnSpc>
                <a:spcPct val="125000"/>
              </a:lnSpc>
              <a:spcBef>
                <a:spcPct val="35000"/>
              </a:spcBef>
              <a:buFontTx/>
              <a:buAutoNum type="alphaLcPeriod"/>
            </a:pPr>
            <a:r>
              <a:rPr lang="en-US" altLang="en-US" sz="2300" dirty="0">
                <a:latin typeface="Liberation Sans" panose="020B0604020202020204"/>
              </a:rPr>
              <a:t>Integrated Financial Reporting Services.</a:t>
            </a:r>
          </a:p>
        </p:txBody>
      </p:sp>
      <p:sp>
        <p:nvSpPr>
          <p:cNvPr id="51209" name="Text Box 2"/>
          <p:cNvSpPr txBox="1">
            <a:spLocks noChangeArrowheads="1"/>
          </p:cNvSpPr>
          <p:nvPr/>
        </p:nvSpPr>
        <p:spPr bwMode="auto">
          <a:xfrm>
            <a:off x="609600" y="14478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b="1" dirty="0">
                <a:solidFill>
                  <a:srgbClr val="C00000"/>
                </a:solidFill>
                <a:latin typeface="Liberation Sans" panose="020B0604020202020204"/>
              </a:rPr>
              <a:t>IFRS SELF-TEST QUESTIONS</a:t>
            </a:r>
          </a:p>
        </p:txBody>
      </p:sp>
      <p:sp>
        <p:nvSpPr>
          <p:cNvPr id="12" name="Notched Right Arrow 11"/>
          <p:cNvSpPr/>
          <p:nvPr/>
        </p:nvSpPr>
        <p:spPr bwMode="auto">
          <a:xfrm>
            <a:off x="228600" y="38219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14" name="Picture 13"/>
          <p:cNvPicPr>
            <a:picLocks noChangeAspect="1"/>
          </p:cNvPicPr>
          <p:nvPr/>
        </p:nvPicPr>
        <p:blipFill>
          <a:blip r:embed="rId3"/>
          <a:stretch>
            <a:fillRect/>
          </a:stretch>
        </p:blipFill>
        <p:spPr>
          <a:xfrm>
            <a:off x="-11953" y="397716"/>
            <a:ext cx="9155954" cy="728955"/>
          </a:xfrm>
          <a:prstGeom prst="rect">
            <a:avLst/>
          </a:prstGeom>
        </p:spPr>
      </p:pic>
    </p:spTree>
    <p:extLst>
      <p:ext uri="{BB962C8B-B14F-4D97-AF65-F5344CB8AC3E}">
        <p14:creationId xmlns:p14="http://schemas.microsoft.com/office/powerpoint/2010/main" val="1881319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370388008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457200" y="1981200"/>
            <a:ext cx="7772400" cy="914400"/>
          </a:xfrm>
          <a:solidFill>
            <a:schemeClr val="bg1"/>
          </a:solidFill>
        </p:spPr>
        <p:txBody>
          <a:bodyPr/>
          <a:lstStyle/>
          <a:p>
            <a:pPr marL="0" indent="0">
              <a:lnSpc>
                <a:spcPct val="120000"/>
              </a:lnSpc>
              <a:spcBef>
                <a:spcPct val="50000"/>
              </a:spcBef>
              <a:buFont typeface="Wingdings" panose="05000000000000000000" pitchFamily="2" charset="2"/>
              <a:buNone/>
            </a:pPr>
            <a:r>
              <a:rPr lang="en-US" altLang="en-US" sz="2000" b="0" dirty="0" smtClean="0">
                <a:effectLst/>
                <a:latin typeface="Liberation Sans" panose="020B0604020202020204"/>
              </a:rPr>
              <a:t>What is the purpose of information presented in notes to the financial statements?</a:t>
            </a:r>
          </a:p>
        </p:txBody>
      </p:sp>
      <p:sp>
        <p:nvSpPr>
          <p:cNvPr id="7171" name="Rectangle 9"/>
          <p:cNvSpPr>
            <a:spLocks noChangeArrowheads="1"/>
          </p:cNvSpPr>
          <p:nvPr/>
        </p:nvSpPr>
        <p:spPr bwMode="auto">
          <a:xfrm>
            <a:off x="685800" y="2895600"/>
            <a:ext cx="7924800" cy="3048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517525" indent="-5175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chemeClr val="accent2"/>
              </a:buClr>
              <a:buSzPct val="75000"/>
              <a:buFont typeface="Wingdings" panose="05000000000000000000" pitchFamily="2" charset="2"/>
              <a:buNone/>
            </a:pPr>
            <a:r>
              <a:rPr lang="en-US" altLang="en-US" sz="2000">
                <a:latin typeface="Liberation Sans" panose="020B0604020202020204"/>
              </a:rPr>
              <a:t>a.	To provide disclosure required by generally accepted accounting principles.</a:t>
            </a:r>
          </a:p>
          <a:p>
            <a:pPr algn="l">
              <a:lnSpc>
                <a:spcPct val="120000"/>
              </a:lnSpc>
              <a:spcBef>
                <a:spcPct val="50000"/>
              </a:spcBef>
              <a:buClr>
                <a:schemeClr val="accent2"/>
              </a:buClr>
              <a:buSzPct val="75000"/>
              <a:buFont typeface="Wingdings" panose="05000000000000000000" pitchFamily="2" charset="2"/>
              <a:buNone/>
            </a:pPr>
            <a:r>
              <a:rPr lang="en-US" altLang="en-US" sz="2000">
                <a:latin typeface="Liberation Sans" panose="020B0604020202020204"/>
              </a:rPr>
              <a:t>b.	To correct improper presentation in the financial statements.	</a:t>
            </a:r>
          </a:p>
          <a:p>
            <a:pPr algn="l">
              <a:lnSpc>
                <a:spcPct val="120000"/>
              </a:lnSpc>
              <a:spcBef>
                <a:spcPct val="50000"/>
              </a:spcBef>
              <a:buClr>
                <a:schemeClr val="accent2"/>
              </a:buClr>
              <a:buSzPct val="75000"/>
              <a:buFont typeface="Wingdings" panose="05000000000000000000" pitchFamily="2" charset="2"/>
              <a:buNone/>
            </a:pPr>
            <a:r>
              <a:rPr lang="en-US" altLang="en-US" sz="2000">
                <a:latin typeface="Liberation Sans" panose="020B0604020202020204"/>
              </a:rPr>
              <a:t>c.	To provide recognition of amounts not included in the totals of the financial statements.</a:t>
            </a:r>
          </a:p>
          <a:p>
            <a:pPr algn="l">
              <a:lnSpc>
                <a:spcPct val="120000"/>
              </a:lnSpc>
              <a:spcBef>
                <a:spcPct val="50000"/>
              </a:spcBef>
              <a:buClr>
                <a:schemeClr val="accent2"/>
              </a:buClr>
              <a:buSzPct val="75000"/>
              <a:buFont typeface="Wingdings" panose="05000000000000000000" pitchFamily="2" charset="2"/>
              <a:buNone/>
            </a:pPr>
            <a:r>
              <a:rPr lang="en-US" altLang="en-US" sz="2000">
                <a:latin typeface="Liberation Sans" panose="020B0604020202020204"/>
              </a:rPr>
              <a:t>d.	To present management’s responses to auditor comments.</a:t>
            </a:r>
          </a:p>
        </p:txBody>
      </p:sp>
      <p:sp>
        <p:nvSpPr>
          <p:cNvPr id="7173" name="Rectangle 19"/>
          <p:cNvSpPr>
            <a:spLocks noChangeArrowheads="1"/>
          </p:cNvSpPr>
          <p:nvPr/>
        </p:nvSpPr>
        <p:spPr bwMode="auto">
          <a:xfrm>
            <a:off x="533400" y="1371600"/>
            <a:ext cx="3657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900" b="1" dirty="0">
                <a:solidFill>
                  <a:srgbClr val="CC0000"/>
                </a:solidFill>
                <a:latin typeface="Liberation Sans" panose="020B0604020202020204"/>
              </a:rPr>
              <a:t>Question</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Notched Right Arrow 9"/>
          <p:cNvSpPr/>
          <p:nvPr/>
        </p:nvSpPr>
        <p:spPr bwMode="auto">
          <a:xfrm>
            <a:off x="228600" y="29360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12" name="Rectangle 10"/>
          <p:cNvSpPr txBox="1">
            <a:spLocks noChangeArrowheads="1"/>
          </p:cNvSpPr>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kern="1200" smtClean="0">
                <a:solidFill>
                  <a:schemeClr val="tx2">
                    <a:lumMod val="50000"/>
                  </a:schemeClr>
                </a:solidFill>
                <a:effectLst/>
                <a:latin typeface="Liberation Sans" panose="020B0604020202020204"/>
                <a:ea typeface="+mn-ea"/>
                <a:cs typeface="+mn-cs"/>
              </a:rPr>
              <a:t>FINANCIAL REPORTING ENVIRONMENT</a:t>
            </a:r>
            <a:endParaRPr lang="en-US" sz="3200" kern="1200" dirty="0" smtClean="0">
              <a:solidFill>
                <a:schemeClr val="tx2">
                  <a:lumMod val="50000"/>
                </a:schemeClr>
              </a:solidFill>
              <a:effectLst/>
              <a:latin typeface="Liberation Sans" panose="020B0604020202020204"/>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2181225"/>
            <a:ext cx="8229600" cy="790575"/>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200">
                <a:latin typeface="Liberation Sans" panose="020B0604020202020204"/>
              </a:rPr>
              <a:t>Resources are </a:t>
            </a:r>
            <a:r>
              <a:rPr lang="en-US" altLang="en-US" sz="2200" b="1">
                <a:latin typeface="Liberation Sans" panose="020B0604020202020204"/>
              </a:rPr>
              <a:t>limited</a:t>
            </a:r>
            <a:r>
              <a:rPr lang="en-US" altLang="en-US" sz="2200">
                <a:latin typeface="Liberation Sans" panose="020B0604020202020204"/>
              </a:rPr>
              <a:t>.  Efficient use of resources often determines whether a business thrives.</a:t>
            </a:r>
          </a:p>
        </p:txBody>
      </p:sp>
      <p:sp>
        <p:nvSpPr>
          <p:cNvPr id="9220" name="Text Box 4"/>
          <p:cNvSpPr txBox="1">
            <a:spLocks noChangeArrowheads="1"/>
          </p:cNvSpPr>
          <p:nvPr/>
        </p:nvSpPr>
        <p:spPr bwMode="auto">
          <a:xfrm>
            <a:off x="6858000" y="3124200"/>
            <a:ext cx="228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200" b="1" dirty="0" smtClean="0">
                <a:solidFill>
                  <a:srgbClr val="006600"/>
                </a:solidFill>
                <a:latin typeface="Liberation Sans" panose="020B0604020202020204"/>
              </a:rPr>
              <a:t>ILLUSTRATION 1-1           </a:t>
            </a:r>
            <a:endParaRPr lang="en-US" altLang="en-US" sz="1200" b="1" dirty="0">
              <a:solidFill>
                <a:srgbClr val="006600"/>
              </a:solidFill>
              <a:latin typeface="Liberation Sans" panose="020B0604020202020204"/>
            </a:endParaRPr>
          </a:p>
          <a:p>
            <a:pPr algn="l"/>
            <a:r>
              <a:rPr lang="en-US" altLang="en-US" sz="1200" b="1" dirty="0">
                <a:solidFill>
                  <a:srgbClr val="000000"/>
                </a:solidFill>
                <a:latin typeface="Liberation Sans" panose="020B0604020202020204"/>
              </a:rPr>
              <a:t>Capital Allocation Process</a:t>
            </a:r>
          </a:p>
        </p:txBody>
      </p:sp>
      <p:sp>
        <p:nvSpPr>
          <p:cNvPr id="9221" name="Rectangle 5"/>
          <p:cNvSpPr>
            <a:spLocks noChangeArrowheads="1"/>
          </p:cNvSpPr>
          <p:nvPr/>
        </p:nvSpPr>
        <p:spPr bwMode="auto">
          <a:xfrm>
            <a:off x="533400" y="1371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b="1" dirty="0">
                <a:solidFill>
                  <a:srgbClr val="5600AC"/>
                </a:solidFill>
                <a:latin typeface="Liberation Sans" panose="020B0604020202020204"/>
              </a:rPr>
              <a:t>Accounting and Capital Allocation</a:t>
            </a:r>
          </a:p>
        </p:txBody>
      </p:sp>
      <p:pic>
        <p:nvPicPr>
          <p:cNvPr id="9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25850"/>
            <a:ext cx="8305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10"/>
          <p:cNvSpPr txBox="1">
            <a:spLocks noChangeArrowheads="1"/>
          </p:cNvSpPr>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kern="1200" smtClean="0">
                <a:solidFill>
                  <a:schemeClr val="tx2">
                    <a:lumMod val="50000"/>
                  </a:schemeClr>
                </a:solidFill>
                <a:effectLst/>
                <a:latin typeface="Liberation Sans" panose="020B0604020202020204"/>
                <a:ea typeface="+mn-ea"/>
                <a:cs typeface="+mn-cs"/>
              </a:rPr>
              <a:t>FINANCIAL REPORTING ENVIRONMENT</a:t>
            </a:r>
            <a:endParaRPr lang="en-US" sz="3200" kern="1200" dirty="0" smtClean="0">
              <a:solidFill>
                <a:schemeClr val="tx2">
                  <a:lumMod val="50000"/>
                </a:schemeClr>
              </a:solidFill>
              <a:effectLst/>
              <a:latin typeface="Liberation Sans" panose="020B0604020202020204"/>
              <a:ea typeface="+mn-ea"/>
              <a:cs typeface="+mn-c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8"/>
          <p:cNvSpPr>
            <a:spLocks noGrp="1" noChangeArrowheads="1"/>
          </p:cNvSpPr>
          <p:nvPr>
            <p:ph type="body" idx="1"/>
          </p:nvPr>
        </p:nvSpPr>
        <p:spPr>
          <a:xfrm>
            <a:off x="457200" y="1981200"/>
            <a:ext cx="8534400" cy="838200"/>
          </a:xfrm>
          <a:solidFill>
            <a:schemeClr val="bg1"/>
          </a:solidFill>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marL="0" indent="0">
              <a:lnSpc>
                <a:spcPct val="120000"/>
              </a:lnSpc>
              <a:spcBef>
                <a:spcPct val="50000"/>
              </a:spcBef>
              <a:buFont typeface="Wingdings" panose="05000000000000000000" pitchFamily="2" charset="2"/>
              <a:buNone/>
            </a:pPr>
            <a:r>
              <a:rPr lang="en-US" altLang="en-US" sz="2200" b="0" smtClean="0">
                <a:solidFill>
                  <a:schemeClr val="tx1"/>
                </a:solidFill>
                <a:effectLst/>
                <a:latin typeface="Liberation Sans"/>
              </a:rPr>
              <a:t>An effective process of capital allocation is critical to a healthy economy, which</a:t>
            </a:r>
          </a:p>
        </p:txBody>
      </p:sp>
      <p:sp>
        <p:nvSpPr>
          <p:cNvPr id="10243" name="Rectangle 1029"/>
          <p:cNvSpPr>
            <a:spLocks noChangeArrowheads="1"/>
          </p:cNvSpPr>
          <p:nvPr/>
        </p:nvSpPr>
        <p:spPr bwMode="auto">
          <a:xfrm>
            <a:off x="685800" y="2936874"/>
            <a:ext cx="8001000" cy="27781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marL="517525" indent="-5175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a.	promotes productivity.</a:t>
            </a:r>
          </a:p>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b.	encourages innovation.	</a:t>
            </a:r>
          </a:p>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c.	provides an efficient and liquid market for buying and selling securities.</a:t>
            </a:r>
          </a:p>
          <a:p>
            <a:pPr algn="l">
              <a:lnSpc>
                <a:spcPct val="120000"/>
              </a:lnSpc>
              <a:spcBef>
                <a:spcPct val="50000"/>
              </a:spcBef>
              <a:buClr>
                <a:schemeClr val="accent2"/>
              </a:buClr>
              <a:buSzPct val="75000"/>
              <a:buFont typeface="Wingdings" panose="05000000000000000000" pitchFamily="2" charset="2"/>
              <a:buNone/>
            </a:pPr>
            <a:r>
              <a:rPr lang="en-US" altLang="en-US" sz="2200" dirty="0">
                <a:latin typeface="Liberation Sans"/>
              </a:rPr>
              <a:t>d.	All of the above.</a:t>
            </a:r>
          </a:p>
        </p:txBody>
      </p:sp>
      <p:sp>
        <p:nvSpPr>
          <p:cNvPr id="196617" name="Rectangle 1033"/>
          <p:cNvSpPr>
            <a:spLocks noGrp="1" noChangeArrowheads="1"/>
          </p:cNvSpPr>
          <p:nvPr>
            <p:ph type="title" idx="4294967295"/>
          </p:nvPr>
        </p:nvSpPr>
        <p:spPr bwMode="auto">
          <a:xfrm>
            <a:off x="5334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defRPr/>
            </a:pPr>
            <a:r>
              <a:rPr lang="en-US" sz="3200" kern="1200" dirty="0" smtClean="0">
                <a:solidFill>
                  <a:srgbClr val="5600AC"/>
                </a:solidFill>
                <a:effectLst/>
                <a:latin typeface="Liberation Sans"/>
                <a:ea typeface="+mn-ea"/>
                <a:cs typeface="+mn-cs"/>
              </a:rPr>
              <a:t>Accounting and Capital Allocation</a:t>
            </a:r>
          </a:p>
        </p:txBody>
      </p:sp>
      <p:sp>
        <p:nvSpPr>
          <p:cNvPr id="10245" name="Rectangle 1039"/>
          <p:cNvSpPr>
            <a:spLocks noChangeArrowheads="1"/>
          </p:cNvSpPr>
          <p:nvPr/>
        </p:nvSpPr>
        <p:spPr bwMode="auto">
          <a:xfrm>
            <a:off x="533400" y="1371600"/>
            <a:ext cx="36576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900" b="1" dirty="0">
                <a:solidFill>
                  <a:srgbClr val="C00000"/>
                </a:solidFill>
                <a:latin typeface="Liberation Sans"/>
              </a:rPr>
              <a:t>Question</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Notched Right Arrow 8"/>
          <p:cNvSpPr/>
          <p:nvPr/>
        </p:nvSpPr>
        <p:spPr bwMode="auto">
          <a:xfrm>
            <a:off x="228600" y="510540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990600"/>
            <a:ext cx="8382000" cy="5378450"/>
          </a:xfrm>
          <a:prstGeom prst="rect">
            <a:avLst/>
          </a:prstGeom>
          <a:solidFill>
            <a:srgbClr val="FDFCCC"/>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2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1268" name="Rectangle 4"/>
          <p:cNvSpPr>
            <a:spLocks noChangeArrowheads="1"/>
          </p:cNvSpPr>
          <p:nvPr/>
        </p:nvSpPr>
        <p:spPr bwMode="auto">
          <a:xfrm>
            <a:off x="457200" y="1143000"/>
            <a:ext cx="8229600" cy="52383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0000"/>
              </a:lnSpc>
              <a:tabLst>
                <a:tab pos="342900" algn="l"/>
              </a:tabLst>
            </a:pPr>
            <a:r>
              <a:rPr lang="en-US" sz="1900" dirty="0">
                <a:latin typeface="Liberation Sans" panose="020B0604020202020204" pitchFamily="34" charset="0"/>
              </a:rPr>
              <a:t>“It’s the accounting.” That’s what many investors seem to be saying these days. Even the slightest hint of any accounting irregularity at a company leads to a subsequent pounding of the company’s stock price. For example, the Wall Street Journal has run the following headlines related to accounting and its effects on the economy:</a:t>
            </a:r>
          </a:p>
          <a:p>
            <a:pPr marL="517525" indent="-285750" algn="just">
              <a:lnSpc>
                <a:spcPct val="110000"/>
              </a:lnSpc>
              <a:buFont typeface="Arial" panose="020B0604020202020204" pitchFamily="34" charset="0"/>
              <a:buChar char="•"/>
            </a:pPr>
            <a:r>
              <a:rPr lang="en-US" sz="1900" dirty="0" smtClean="0">
                <a:latin typeface="Liberation Sans" panose="020B0604020202020204" pitchFamily="34" charset="0"/>
              </a:rPr>
              <a:t>Stocks </a:t>
            </a:r>
            <a:r>
              <a:rPr lang="en-US" sz="1900" dirty="0">
                <a:latin typeface="Liberation Sans" panose="020B0604020202020204" pitchFamily="34" charset="0"/>
              </a:rPr>
              <a:t>take a beating as accounting woes spread beyond </a:t>
            </a:r>
            <a:r>
              <a:rPr lang="en-US" sz="1900" b="1" dirty="0">
                <a:solidFill>
                  <a:srgbClr val="C00000"/>
                </a:solidFill>
                <a:latin typeface="Liberation Sans" panose="020B0604020202020204" pitchFamily="34" charset="0"/>
              </a:rPr>
              <a:t>Enron</a:t>
            </a:r>
            <a:r>
              <a:rPr lang="en-US" sz="1900" dirty="0">
                <a:latin typeface="Liberation Sans" panose="020B0604020202020204" pitchFamily="34" charset="0"/>
              </a:rPr>
              <a:t>. </a:t>
            </a:r>
          </a:p>
          <a:p>
            <a:pPr marL="517525" indent="-285750" algn="just">
              <a:lnSpc>
                <a:spcPct val="110000"/>
              </a:lnSpc>
              <a:buFont typeface="Arial" panose="020B0604020202020204" pitchFamily="34" charset="0"/>
              <a:buChar char="•"/>
            </a:pPr>
            <a:r>
              <a:rPr lang="en-US" sz="1900" dirty="0" smtClean="0">
                <a:latin typeface="Liberation Sans" panose="020B0604020202020204" pitchFamily="34" charset="0"/>
              </a:rPr>
              <a:t>Quarterly </a:t>
            </a:r>
            <a:r>
              <a:rPr lang="en-US" sz="1900" dirty="0">
                <a:latin typeface="Liberation Sans" panose="020B0604020202020204" pitchFamily="34" charset="0"/>
              </a:rPr>
              <a:t>reports from </a:t>
            </a:r>
            <a:r>
              <a:rPr lang="en-US" sz="1900" b="1" dirty="0">
                <a:solidFill>
                  <a:srgbClr val="C00000"/>
                </a:solidFill>
                <a:latin typeface="Liberation Sans" panose="020B0604020202020204" pitchFamily="34" charset="0"/>
              </a:rPr>
              <a:t>IBM</a:t>
            </a:r>
            <a:r>
              <a:rPr lang="en-US" sz="1900" dirty="0">
                <a:latin typeface="Liberation Sans" panose="020B0604020202020204" pitchFamily="34" charset="0"/>
              </a:rPr>
              <a:t> and </a:t>
            </a:r>
            <a:r>
              <a:rPr lang="en-US" sz="1900" b="1" dirty="0">
                <a:solidFill>
                  <a:srgbClr val="C00000"/>
                </a:solidFill>
                <a:latin typeface="Liberation Sans" panose="020B0604020202020204" pitchFamily="34" charset="0"/>
              </a:rPr>
              <a:t>Goldman</a:t>
            </a:r>
            <a:r>
              <a:rPr lang="en-US" sz="1900" dirty="0">
                <a:latin typeface="Liberation Sans" panose="020B0604020202020204" pitchFamily="34" charset="0"/>
              </a:rPr>
              <a:t> </a:t>
            </a:r>
            <a:r>
              <a:rPr lang="en-US" sz="1900" b="1" dirty="0">
                <a:solidFill>
                  <a:srgbClr val="C00000"/>
                </a:solidFill>
                <a:latin typeface="Liberation Sans" panose="020B0604020202020204" pitchFamily="34" charset="0"/>
              </a:rPr>
              <a:t>Sachs</a:t>
            </a:r>
            <a:r>
              <a:rPr lang="en-US" sz="1900" dirty="0">
                <a:latin typeface="Liberation Sans" panose="020B0604020202020204" pitchFamily="34" charset="0"/>
              </a:rPr>
              <a:t> sent stocks </a:t>
            </a:r>
            <a:r>
              <a:rPr lang="en-US" sz="1900" dirty="0" smtClean="0">
                <a:latin typeface="Liberation Sans" panose="020B0604020202020204" pitchFamily="34" charset="0"/>
              </a:rPr>
              <a:t>tumbling.</a:t>
            </a:r>
          </a:p>
          <a:p>
            <a:pPr marL="517525" indent="-285750" algn="just">
              <a:lnSpc>
                <a:spcPct val="110000"/>
              </a:lnSpc>
              <a:buFont typeface="Arial" panose="020B0604020202020204" pitchFamily="34" charset="0"/>
              <a:buChar char="•"/>
            </a:pPr>
            <a:r>
              <a:rPr lang="en-US" sz="1900" b="1" dirty="0">
                <a:solidFill>
                  <a:srgbClr val="C00000"/>
                </a:solidFill>
                <a:latin typeface="Liberation Sans" panose="020B0604020202020204" pitchFamily="34" charset="0"/>
              </a:rPr>
              <a:t>VeriFone</a:t>
            </a:r>
            <a:r>
              <a:rPr lang="en-US" sz="1900" dirty="0" smtClean="0">
                <a:latin typeface="Liberation Sans" panose="020B0604020202020204" pitchFamily="34" charset="0"/>
              </a:rPr>
              <a:t> ﬁnds </a:t>
            </a:r>
            <a:r>
              <a:rPr lang="en-US" sz="1900" dirty="0">
                <a:latin typeface="Liberation Sans" panose="020B0604020202020204" pitchFamily="34" charset="0"/>
              </a:rPr>
              <a:t>accounting issues; stock price cut in half</a:t>
            </a:r>
            <a:r>
              <a:rPr lang="en-US" sz="1900" dirty="0" smtClean="0">
                <a:latin typeface="Liberation Sans" panose="020B0604020202020204" pitchFamily="34" charset="0"/>
              </a:rPr>
              <a:t>.</a:t>
            </a:r>
          </a:p>
          <a:p>
            <a:pPr marL="517525" indent="-285750" algn="just">
              <a:lnSpc>
                <a:spcPct val="110000"/>
              </a:lnSpc>
              <a:buFont typeface="Arial" panose="020B0604020202020204" pitchFamily="34" charset="0"/>
              <a:buChar char="•"/>
            </a:pPr>
            <a:r>
              <a:rPr lang="en-US" sz="1900" b="1" dirty="0">
                <a:solidFill>
                  <a:srgbClr val="C00000"/>
                </a:solidFill>
                <a:latin typeface="Liberation Sans" panose="020B0604020202020204" pitchFamily="34" charset="0"/>
              </a:rPr>
              <a:t>Bank</a:t>
            </a:r>
            <a:r>
              <a:rPr lang="en-US" sz="1900" dirty="0" smtClean="0">
                <a:latin typeface="Liberation Sans" panose="020B0604020202020204" pitchFamily="34" charset="0"/>
              </a:rPr>
              <a:t> </a:t>
            </a:r>
            <a:r>
              <a:rPr lang="en-US" sz="1900" b="1" dirty="0">
                <a:solidFill>
                  <a:srgbClr val="C00000"/>
                </a:solidFill>
                <a:latin typeface="Liberation Sans" panose="020B0604020202020204" pitchFamily="34" charset="0"/>
              </a:rPr>
              <a:t>of</a:t>
            </a:r>
            <a:r>
              <a:rPr lang="en-US" sz="1900" dirty="0">
                <a:latin typeface="Liberation Sans" panose="020B0604020202020204" pitchFamily="34" charset="0"/>
              </a:rPr>
              <a:t> </a:t>
            </a:r>
            <a:r>
              <a:rPr lang="en-US" sz="1900" b="1" dirty="0">
                <a:solidFill>
                  <a:srgbClr val="C00000"/>
                </a:solidFill>
                <a:latin typeface="Liberation Sans" panose="020B0604020202020204" pitchFamily="34" charset="0"/>
              </a:rPr>
              <a:t>America</a:t>
            </a:r>
            <a:r>
              <a:rPr lang="en-US" sz="1900" dirty="0">
                <a:latin typeface="Liberation Sans" panose="020B0604020202020204" pitchFamily="34" charset="0"/>
              </a:rPr>
              <a:t> admits hiding debt</a:t>
            </a:r>
            <a:r>
              <a:rPr lang="en-US" sz="1900" dirty="0" smtClean="0">
                <a:latin typeface="Liberation Sans" panose="020B0604020202020204" pitchFamily="34" charset="0"/>
              </a:rPr>
              <a:t>.</a:t>
            </a:r>
          </a:p>
          <a:p>
            <a:pPr marL="517525" indent="-285750" algn="just">
              <a:lnSpc>
                <a:spcPct val="110000"/>
              </a:lnSpc>
              <a:buFont typeface="Arial" panose="020B0604020202020204" pitchFamily="34" charset="0"/>
              <a:buChar char="•"/>
            </a:pPr>
            <a:r>
              <a:rPr lang="en-US" sz="1900" b="1" dirty="0">
                <a:solidFill>
                  <a:srgbClr val="C00000"/>
                </a:solidFill>
                <a:latin typeface="Liberation Sans" panose="020B0604020202020204" pitchFamily="34" charset="0"/>
              </a:rPr>
              <a:t>Facebook</a:t>
            </a:r>
            <a:r>
              <a:rPr lang="en-US" sz="1900" dirty="0">
                <a:latin typeface="Liberation Sans" panose="020B0604020202020204" pitchFamily="34" charset="0"/>
              </a:rPr>
              <a:t>, </a:t>
            </a:r>
            <a:r>
              <a:rPr lang="en-US" sz="1900" b="1" dirty="0">
                <a:solidFill>
                  <a:srgbClr val="C00000"/>
                </a:solidFill>
                <a:latin typeface="Liberation Sans" panose="020B0604020202020204" pitchFamily="34" charset="0"/>
              </a:rPr>
              <a:t>Zynga</a:t>
            </a:r>
            <a:r>
              <a:rPr lang="en-US" sz="1900" dirty="0">
                <a:latin typeface="Liberation Sans" panose="020B0604020202020204" pitchFamily="34" charset="0"/>
              </a:rPr>
              <a:t>, </a:t>
            </a:r>
            <a:r>
              <a:rPr lang="en-US" sz="1900" b="1" dirty="0">
                <a:solidFill>
                  <a:srgbClr val="C00000"/>
                </a:solidFill>
                <a:latin typeface="Liberation Sans" panose="020B0604020202020204" pitchFamily="34" charset="0"/>
              </a:rPr>
              <a:t>Groupon</a:t>
            </a:r>
            <a:r>
              <a:rPr lang="en-US" sz="1900" dirty="0">
                <a:latin typeface="Liberation Sans" panose="020B0604020202020204" pitchFamily="34" charset="0"/>
              </a:rPr>
              <a:t>: IPO drops due to accounting, not valuation. </a:t>
            </a:r>
            <a:endParaRPr lang="en-US" sz="1900" dirty="0" smtClean="0">
              <a:latin typeface="Liberation Sans" panose="020B0604020202020204" pitchFamily="34" charset="0"/>
            </a:endParaRPr>
          </a:p>
          <a:p>
            <a:pPr algn="just">
              <a:lnSpc>
                <a:spcPct val="110000"/>
              </a:lnSpc>
            </a:pPr>
            <a:r>
              <a:rPr lang="en-US" sz="1900" dirty="0" smtClean="0">
                <a:latin typeface="Liberation Sans" panose="020B0604020202020204" pitchFamily="34" charset="0"/>
              </a:rPr>
              <a:t>It </a:t>
            </a:r>
            <a:r>
              <a:rPr lang="en-US" sz="1900" dirty="0">
                <a:latin typeface="Liberation Sans" panose="020B0604020202020204" pitchFamily="34" charset="0"/>
              </a:rPr>
              <a:t>now has become clear that investors must trust the accounting numbers, or they will abandon the market and put their resources elsewhere. With investor uncertainty, the cost of capital increases for companies who need additional resources. In short, relevant and reliable </a:t>
            </a:r>
            <a:r>
              <a:rPr lang="en-US" sz="1900" dirty="0" smtClean="0">
                <a:latin typeface="Liberation Sans" panose="020B0604020202020204" pitchFamily="34" charset="0"/>
              </a:rPr>
              <a:t>ﬁnancial </a:t>
            </a:r>
            <a:r>
              <a:rPr lang="en-US" sz="1900" dirty="0">
                <a:latin typeface="Liberation Sans" panose="020B0604020202020204" pitchFamily="34" charset="0"/>
              </a:rPr>
              <a:t>information is necessary for markets to be </a:t>
            </a:r>
            <a:r>
              <a:rPr lang="en-US" sz="1900" dirty="0" smtClean="0">
                <a:latin typeface="Liberation Sans" panose="020B0604020202020204" pitchFamily="34" charset="0"/>
              </a:rPr>
              <a:t>efﬁcient</a:t>
            </a:r>
            <a:r>
              <a:rPr lang="en-US" sz="1900" dirty="0">
                <a:latin typeface="Liberation Sans" panose="020B0604020202020204" pitchFamily="34" charset="0"/>
              </a:rPr>
              <a:t>. </a:t>
            </a:r>
          </a:p>
        </p:txBody>
      </p:sp>
      <p:sp>
        <p:nvSpPr>
          <p:cNvPr id="2" name="Rectangle 1"/>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IT’S THE ACCOUNTING</a:t>
            </a:r>
            <a:endParaRPr lang="en-US" b="1" dirty="0">
              <a:solidFill>
                <a:srgbClr val="660066"/>
              </a:solidFill>
              <a:latin typeface="Liberation Sans" panose="020B0604020202020204" pitchFamily="34" charset="0"/>
            </a:endParaRPr>
          </a:p>
        </p:txBody>
      </p:sp>
      <p:sp>
        <p:nvSpPr>
          <p:cNvPr id="8"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06260703"/>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3579</TotalTime>
  <Pages>43</Pages>
  <Words>3798</Words>
  <Application>Microsoft Office PowerPoint</Application>
  <PresentationFormat>On-screen Show (4:3)</PresentationFormat>
  <Paragraphs>374</Paragraphs>
  <Slides>54</Slides>
  <Notes>53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movnglnc</vt:lpstr>
      <vt:lpstr>PowerPoint Presentation</vt:lpstr>
      <vt:lpstr>PowerPoint Presentation</vt:lpstr>
      <vt:lpstr>LEARNING OBJECTIVES</vt:lpstr>
      <vt:lpstr>FINANCIAL REPORTING ENVIRONMENT</vt:lpstr>
      <vt:lpstr>PowerPoint Presentation</vt:lpstr>
      <vt:lpstr>PowerPoint Presentation</vt:lpstr>
      <vt:lpstr>PowerPoint Presentation</vt:lpstr>
      <vt:lpstr>Accounting and Capital Allocation</vt:lpstr>
      <vt:lpstr>PowerPoint Presentation</vt:lpstr>
      <vt:lpstr>PowerPoint Presentation</vt:lpstr>
      <vt:lpstr>Objective of Financial Accounting</vt:lpstr>
      <vt:lpstr>PowerPoint Presentation</vt:lpstr>
      <vt:lpstr>PowerPoint Presentation</vt:lpstr>
      <vt:lpstr>PowerPoint Presentation</vt:lpstr>
      <vt:lpstr>LEARNING OBJECTIVES</vt:lpstr>
      <vt:lpstr>PARTIES INVOLVED IN STANDARD SETTING</vt:lpstr>
      <vt:lpstr>PowerPoint Presentation</vt:lpstr>
      <vt:lpstr>PowerPoint Presentation</vt:lpstr>
      <vt:lpstr>PowerPoint Presentation</vt:lpstr>
      <vt:lpstr>Financial Accounting Standards Board</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LEARNING OBJECTIVES</vt:lpstr>
      <vt:lpstr>MAJOR CHALLENGES IN FINANCIAL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Costantini, Rebecca - Hoboken</cp:lastModifiedBy>
  <cp:revision>531</cp:revision>
  <cp:lastPrinted>1999-09-16T17:08:20Z</cp:lastPrinted>
  <dcterms:created xsi:type="dcterms:W3CDTF">1997-03-28T18:03:02Z</dcterms:created>
  <dcterms:modified xsi:type="dcterms:W3CDTF">2016-02-02T19:36:53Z</dcterms:modified>
</cp:coreProperties>
</file>