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6"/>
  </p:notesMasterIdLst>
  <p:sldIdLst>
    <p:sldId id="256" r:id="rId2"/>
    <p:sldId id="327" r:id="rId3"/>
    <p:sldId id="329" r:id="rId4"/>
    <p:sldId id="330" r:id="rId5"/>
    <p:sldId id="331" r:id="rId6"/>
    <p:sldId id="332" r:id="rId7"/>
    <p:sldId id="334" r:id="rId8"/>
    <p:sldId id="335" r:id="rId9"/>
    <p:sldId id="336" r:id="rId10"/>
    <p:sldId id="337" r:id="rId11"/>
    <p:sldId id="338" r:id="rId12"/>
    <p:sldId id="340" r:id="rId13"/>
    <p:sldId id="343" r:id="rId14"/>
    <p:sldId id="344" r:id="rId15"/>
    <p:sldId id="347" r:id="rId16"/>
    <p:sldId id="348" r:id="rId17"/>
    <p:sldId id="350" r:id="rId18"/>
    <p:sldId id="351" r:id="rId19"/>
    <p:sldId id="352" r:id="rId20"/>
    <p:sldId id="353" r:id="rId21"/>
    <p:sldId id="354" r:id="rId22"/>
    <p:sldId id="356" r:id="rId23"/>
    <p:sldId id="357" r:id="rId24"/>
    <p:sldId id="359" r:id="rId25"/>
    <p:sldId id="360" r:id="rId26"/>
    <p:sldId id="361" r:id="rId27"/>
    <p:sldId id="369" r:id="rId28"/>
    <p:sldId id="362" r:id="rId29"/>
    <p:sldId id="363" r:id="rId30"/>
    <p:sldId id="364" r:id="rId31"/>
    <p:sldId id="368" r:id="rId32"/>
    <p:sldId id="365" r:id="rId33"/>
    <p:sldId id="366" r:id="rId34"/>
    <p:sldId id="32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1022" autoAdjust="0"/>
  </p:normalViewPr>
  <p:slideViewPr>
    <p:cSldViewPr>
      <p:cViewPr varScale="1">
        <p:scale>
          <a:sx n="75" d="100"/>
          <a:sy n="75" d="100"/>
        </p:scale>
        <p:origin x="-130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71DE0-34EC-42D4-AC9B-B66632A7AF5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82A2B82-C079-49AB-A369-EE45739DF7D9}">
      <dgm:prSet/>
      <dgm:spPr/>
      <dgm:t>
        <a:bodyPr/>
        <a:lstStyle/>
        <a:p>
          <a:pPr rtl="0"/>
          <a:r>
            <a:rPr lang="en-US" b="1" dirty="0" smtClean="0">
              <a:solidFill>
                <a:schemeClr val="tx1"/>
              </a:solidFill>
            </a:rPr>
            <a:t>Product line pricing</a:t>
          </a:r>
          <a:endParaRPr lang="en-US" b="1" dirty="0">
            <a:solidFill>
              <a:schemeClr val="tx1"/>
            </a:solidFill>
          </a:endParaRPr>
        </a:p>
      </dgm:t>
    </dgm:pt>
    <dgm:pt modelId="{0ACBC9B6-5F86-4EDD-86F2-ED0341EAE3AA}" type="parTrans" cxnId="{72E0CDC7-9074-4F19-995A-1082F0E25F7B}">
      <dgm:prSet/>
      <dgm:spPr/>
      <dgm:t>
        <a:bodyPr/>
        <a:lstStyle/>
        <a:p>
          <a:endParaRPr lang="en-US" b="1">
            <a:solidFill>
              <a:schemeClr val="tx1"/>
            </a:solidFill>
          </a:endParaRPr>
        </a:p>
      </dgm:t>
    </dgm:pt>
    <dgm:pt modelId="{CD85E8D3-DCA7-410D-B758-E65580E5131B}" type="sibTrans" cxnId="{72E0CDC7-9074-4F19-995A-1082F0E25F7B}">
      <dgm:prSet/>
      <dgm:spPr/>
      <dgm:t>
        <a:bodyPr/>
        <a:lstStyle/>
        <a:p>
          <a:endParaRPr lang="en-US" b="1">
            <a:solidFill>
              <a:schemeClr val="tx1"/>
            </a:solidFill>
          </a:endParaRPr>
        </a:p>
      </dgm:t>
    </dgm:pt>
    <dgm:pt modelId="{156E0629-0FEC-41AC-8E40-6C8175D312B3}">
      <dgm:prSet/>
      <dgm:spPr/>
      <dgm:t>
        <a:bodyPr/>
        <a:lstStyle/>
        <a:p>
          <a:pPr rtl="0"/>
          <a:r>
            <a:rPr lang="en-US" b="1" dirty="0" smtClean="0">
              <a:solidFill>
                <a:schemeClr val="tx1"/>
              </a:solidFill>
            </a:rPr>
            <a:t>Optional- product pricing</a:t>
          </a:r>
          <a:endParaRPr lang="en-US" b="1" dirty="0">
            <a:solidFill>
              <a:schemeClr val="tx1"/>
            </a:solidFill>
          </a:endParaRPr>
        </a:p>
      </dgm:t>
    </dgm:pt>
    <dgm:pt modelId="{D49C7E4D-AE8D-4851-B8FA-393C4A2EA3DC}" type="parTrans" cxnId="{96CF6DE3-3C7E-417A-9A2B-1C343AEE2FA6}">
      <dgm:prSet/>
      <dgm:spPr/>
      <dgm:t>
        <a:bodyPr/>
        <a:lstStyle/>
        <a:p>
          <a:endParaRPr lang="en-US" b="1">
            <a:solidFill>
              <a:schemeClr val="tx1"/>
            </a:solidFill>
          </a:endParaRPr>
        </a:p>
      </dgm:t>
    </dgm:pt>
    <dgm:pt modelId="{123DA7B4-FA38-4334-A820-2866A05F35C7}" type="sibTrans" cxnId="{96CF6DE3-3C7E-417A-9A2B-1C343AEE2FA6}">
      <dgm:prSet/>
      <dgm:spPr/>
      <dgm:t>
        <a:bodyPr/>
        <a:lstStyle/>
        <a:p>
          <a:endParaRPr lang="en-US" b="1">
            <a:solidFill>
              <a:schemeClr val="tx1"/>
            </a:solidFill>
          </a:endParaRPr>
        </a:p>
      </dgm:t>
    </dgm:pt>
    <dgm:pt modelId="{D0D99A3D-9542-4EBA-B15B-D543FD995EB3}">
      <dgm:prSet/>
      <dgm:spPr/>
      <dgm:t>
        <a:bodyPr/>
        <a:lstStyle/>
        <a:p>
          <a:pPr rtl="0"/>
          <a:r>
            <a:rPr lang="en-US" b="1" dirty="0" smtClean="0">
              <a:solidFill>
                <a:schemeClr val="tx1"/>
              </a:solidFill>
            </a:rPr>
            <a:t>Captive- product pricing</a:t>
          </a:r>
          <a:endParaRPr lang="en-US" b="1" dirty="0">
            <a:solidFill>
              <a:schemeClr val="tx1"/>
            </a:solidFill>
          </a:endParaRPr>
        </a:p>
      </dgm:t>
    </dgm:pt>
    <dgm:pt modelId="{7F878F12-A112-48C2-9443-BF42FD8242E6}" type="parTrans" cxnId="{C3FE27F1-8794-494B-8C6F-240F91EDDE20}">
      <dgm:prSet/>
      <dgm:spPr/>
      <dgm:t>
        <a:bodyPr/>
        <a:lstStyle/>
        <a:p>
          <a:endParaRPr lang="en-US" b="1">
            <a:solidFill>
              <a:schemeClr val="tx1"/>
            </a:solidFill>
          </a:endParaRPr>
        </a:p>
      </dgm:t>
    </dgm:pt>
    <dgm:pt modelId="{35B7FC83-6136-4707-AAC7-80A2A989894F}" type="sibTrans" cxnId="{C3FE27F1-8794-494B-8C6F-240F91EDDE20}">
      <dgm:prSet/>
      <dgm:spPr/>
      <dgm:t>
        <a:bodyPr/>
        <a:lstStyle/>
        <a:p>
          <a:endParaRPr lang="en-US" b="1">
            <a:solidFill>
              <a:schemeClr val="tx1"/>
            </a:solidFill>
          </a:endParaRPr>
        </a:p>
      </dgm:t>
    </dgm:pt>
    <dgm:pt modelId="{C92B4E72-3FAF-4C45-8495-C4A618F4EC3D}">
      <dgm:prSet/>
      <dgm:spPr/>
      <dgm:t>
        <a:bodyPr/>
        <a:lstStyle/>
        <a:p>
          <a:pPr rtl="0"/>
          <a:r>
            <a:rPr lang="en-US" b="1" dirty="0" smtClean="0">
              <a:solidFill>
                <a:schemeClr val="tx1"/>
              </a:solidFill>
            </a:rPr>
            <a:t>By-product pricing</a:t>
          </a:r>
          <a:endParaRPr lang="en-US" b="1" dirty="0">
            <a:solidFill>
              <a:schemeClr val="tx1"/>
            </a:solidFill>
          </a:endParaRPr>
        </a:p>
      </dgm:t>
    </dgm:pt>
    <dgm:pt modelId="{9643B15F-909D-4610-9239-960B7F5FFF45}" type="parTrans" cxnId="{992719A8-A061-4994-A2BF-5C9841D9419A}">
      <dgm:prSet/>
      <dgm:spPr/>
      <dgm:t>
        <a:bodyPr/>
        <a:lstStyle/>
        <a:p>
          <a:endParaRPr lang="en-US" b="1">
            <a:solidFill>
              <a:schemeClr val="tx1"/>
            </a:solidFill>
          </a:endParaRPr>
        </a:p>
      </dgm:t>
    </dgm:pt>
    <dgm:pt modelId="{F4B2BA87-31A6-4C52-807E-826242CB1976}" type="sibTrans" cxnId="{992719A8-A061-4994-A2BF-5C9841D9419A}">
      <dgm:prSet/>
      <dgm:spPr/>
      <dgm:t>
        <a:bodyPr/>
        <a:lstStyle/>
        <a:p>
          <a:endParaRPr lang="en-US" b="1">
            <a:solidFill>
              <a:schemeClr val="tx1"/>
            </a:solidFill>
          </a:endParaRPr>
        </a:p>
      </dgm:t>
    </dgm:pt>
    <dgm:pt modelId="{7032B9DC-5C73-447E-A20D-34D967353FB0}">
      <dgm:prSet/>
      <dgm:spPr/>
      <dgm:t>
        <a:bodyPr/>
        <a:lstStyle/>
        <a:p>
          <a:pPr rtl="0"/>
          <a:r>
            <a:rPr lang="en-US" b="1" dirty="0" smtClean="0">
              <a:solidFill>
                <a:schemeClr val="tx1"/>
              </a:solidFill>
            </a:rPr>
            <a:t>Product bundle pricing</a:t>
          </a:r>
          <a:endParaRPr lang="en-US" b="1" dirty="0">
            <a:solidFill>
              <a:schemeClr val="tx1"/>
            </a:solidFill>
          </a:endParaRPr>
        </a:p>
      </dgm:t>
    </dgm:pt>
    <dgm:pt modelId="{AD14C660-58DD-4D5F-9846-51E538E56D00}" type="parTrans" cxnId="{7E571D3A-FAA9-4B74-A651-B651E1771064}">
      <dgm:prSet/>
      <dgm:spPr/>
      <dgm:t>
        <a:bodyPr/>
        <a:lstStyle/>
        <a:p>
          <a:endParaRPr lang="en-US" b="1">
            <a:solidFill>
              <a:schemeClr val="tx1"/>
            </a:solidFill>
          </a:endParaRPr>
        </a:p>
      </dgm:t>
    </dgm:pt>
    <dgm:pt modelId="{CEEDBBAE-D117-40D7-A7A7-621FBA0B9A80}" type="sibTrans" cxnId="{7E571D3A-FAA9-4B74-A651-B651E1771064}">
      <dgm:prSet/>
      <dgm:spPr/>
      <dgm:t>
        <a:bodyPr/>
        <a:lstStyle/>
        <a:p>
          <a:endParaRPr lang="en-US" b="1">
            <a:solidFill>
              <a:schemeClr val="tx1"/>
            </a:solidFill>
          </a:endParaRPr>
        </a:p>
      </dgm:t>
    </dgm:pt>
    <dgm:pt modelId="{74053AFE-9CAE-45CA-AA9B-4BAF98E7238A}" type="pres">
      <dgm:prSet presAssocID="{05371DE0-34EC-42D4-AC9B-B66632A7AF55}" presName="diagram" presStyleCnt="0">
        <dgm:presLayoutVars>
          <dgm:dir/>
          <dgm:resizeHandles val="exact"/>
        </dgm:presLayoutVars>
      </dgm:prSet>
      <dgm:spPr/>
      <dgm:t>
        <a:bodyPr/>
        <a:lstStyle/>
        <a:p>
          <a:endParaRPr lang="en-US"/>
        </a:p>
      </dgm:t>
    </dgm:pt>
    <dgm:pt modelId="{88F1BC43-E2C2-41F5-8A04-8F155ABB78EA}" type="pres">
      <dgm:prSet presAssocID="{E82A2B82-C079-49AB-A369-EE45739DF7D9}" presName="node" presStyleLbl="node1" presStyleIdx="0" presStyleCnt="5">
        <dgm:presLayoutVars>
          <dgm:bulletEnabled val="1"/>
        </dgm:presLayoutVars>
      </dgm:prSet>
      <dgm:spPr/>
      <dgm:t>
        <a:bodyPr/>
        <a:lstStyle/>
        <a:p>
          <a:endParaRPr lang="en-US"/>
        </a:p>
      </dgm:t>
    </dgm:pt>
    <dgm:pt modelId="{6C57BBD1-771D-48B2-AE6F-FD8A0F8F0322}" type="pres">
      <dgm:prSet presAssocID="{CD85E8D3-DCA7-410D-B758-E65580E5131B}" presName="sibTrans" presStyleCnt="0"/>
      <dgm:spPr/>
      <dgm:t>
        <a:bodyPr/>
        <a:lstStyle/>
        <a:p>
          <a:endParaRPr lang="en-US"/>
        </a:p>
      </dgm:t>
    </dgm:pt>
    <dgm:pt modelId="{839FD2AA-CEEF-40A5-8046-FCD6066BF506}" type="pres">
      <dgm:prSet presAssocID="{156E0629-0FEC-41AC-8E40-6C8175D312B3}" presName="node" presStyleLbl="node1" presStyleIdx="1" presStyleCnt="5">
        <dgm:presLayoutVars>
          <dgm:bulletEnabled val="1"/>
        </dgm:presLayoutVars>
      </dgm:prSet>
      <dgm:spPr/>
      <dgm:t>
        <a:bodyPr/>
        <a:lstStyle/>
        <a:p>
          <a:endParaRPr lang="en-US"/>
        </a:p>
      </dgm:t>
    </dgm:pt>
    <dgm:pt modelId="{B2F827CF-7FE2-47DA-AA3B-49D7F1126137}" type="pres">
      <dgm:prSet presAssocID="{123DA7B4-FA38-4334-A820-2866A05F35C7}" presName="sibTrans" presStyleCnt="0"/>
      <dgm:spPr/>
      <dgm:t>
        <a:bodyPr/>
        <a:lstStyle/>
        <a:p>
          <a:endParaRPr lang="en-US"/>
        </a:p>
      </dgm:t>
    </dgm:pt>
    <dgm:pt modelId="{878ACB6C-1438-453B-A80D-2E3CA7C15FA6}" type="pres">
      <dgm:prSet presAssocID="{D0D99A3D-9542-4EBA-B15B-D543FD995EB3}" presName="node" presStyleLbl="node1" presStyleIdx="2" presStyleCnt="5">
        <dgm:presLayoutVars>
          <dgm:bulletEnabled val="1"/>
        </dgm:presLayoutVars>
      </dgm:prSet>
      <dgm:spPr/>
      <dgm:t>
        <a:bodyPr/>
        <a:lstStyle/>
        <a:p>
          <a:endParaRPr lang="en-US"/>
        </a:p>
      </dgm:t>
    </dgm:pt>
    <dgm:pt modelId="{B6A4EAA1-B9B6-4EC4-9D13-0DA8087EE003}" type="pres">
      <dgm:prSet presAssocID="{35B7FC83-6136-4707-AAC7-80A2A989894F}" presName="sibTrans" presStyleCnt="0"/>
      <dgm:spPr/>
      <dgm:t>
        <a:bodyPr/>
        <a:lstStyle/>
        <a:p>
          <a:endParaRPr lang="en-US"/>
        </a:p>
      </dgm:t>
    </dgm:pt>
    <dgm:pt modelId="{27B884BD-467D-4155-BA44-C7FC088B268F}" type="pres">
      <dgm:prSet presAssocID="{C92B4E72-3FAF-4C45-8495-C4A618F4EC3D}" presName="node" presStyleLbl="node1" presStyleIdx="3" presStyleCnt="5">
        <dgm:presLayoutVars>
          <dgm:bulletEnabled val="1"/>
        </dgm:presLayoutVars>
      </dgm:prSet>
      <dgm:spPr/>
      <dgm:t>
        <a:bodyPr/>
        <a:lstStyle/>
        <a:p>
          <a:endParaRPr lang="en-US"/>
        </a:p>
      </dgm:t>
    </dgm:pt>
    <dgm:pt modelId="{A52AAD4A-9C59-4C0A-92AE-42EC756374B2}" type="pres">
      <dgm:prSet presAssocID="{F4B2BA87-31A6-4C52-807E-826242CB1976}" presName="sibTrans" presStyleCnt="0"/>
      <dgm:spPr/>
      <dgm:t>
        <a:bodyPr/>
        <a:lstStyle/>
        <a:p>
          <a:endParaRPr lang="en-US"/>
        </a:p>
      </dgm:t>
    </dgm:pt>
    <dgm:pt modelId="{DD39166E-813B-4E8A-A1CC-5B72CA95288C}" type="pres">
      <dgm:prSet presAssocID="{7032B9DC-5C73-447E-A20D-34D967353FB0}" presName="node" presStyleLbl="node1" presStyleIdx="4" presStyleCnt="5">
        <dgm:presLayoutVars>
          <dgm:bulletEnabled val="1"/>
        </dgm:presLayoutVars>
      </dgm:prSet>
      <dgm:spPr/>
      <dgm:t>
        <a:bodyPr/>
        <a:lstStyle/>
        <a:p>
          <a:endParaRPr lang="en-US"/>
        </a:p>
      </dgm:t>
    </dgm:pt>
  </dgm:ptLst>
  <dgm:cxnLst>
    <dgm:cxn modelId="{96CF6DE3-3C7E-417A-9A2B-1C343AEE2FA6}" srcId="{05371DE0-34EC-42D4-AC9B-B66632A7AF55}" destId="{156E0629-0FEC-41AC-8E40-6C8175D312B3}" srcOrd="1" destOrd="0" parTransId="{D49C7E4D-AE8D-4851-B8FA-393C4A2EA3DC}" sibTransId="{123DA7B4-FA38-4334-A820-2866A05F35C7}"/>
    <dgm:cxn modelId="{A7D32D6C-160B-0644-BA15-B621442D3E1E}" type="presOf" srcId="{7032B9DC-5C73-447E-A20D-34D967353FB0}" destId="{DD39166E-813B-4E8A-A1CC-5B72CA95288C}" srcOrd="0" destOrd="0" presId="urn:microsoft.com/office/officeart/2005/8/layout/default"/>
    <dgm:cxn modelId="{7E571D3A-FAA9-4B74-A651-B651E1771064}" srcId="{05371DE0-34EC-42D4-AC9B-B66632A7AF55}" destId="{7032B9DC-5C73-447E-A20D-34D967353FB0}" srcOrd="4" destOrd="0" parTransId="{AD14C660-58DD-4D5F-9846-51E538E56D00}" sibTransId="{CEEDBBAE-D117-40D7-A7A7-621FBA0B9A80}"/>
    <dgm:cxn modelId="{B64D5735-3A1D-4E45-99DF-670D57F387FF}" type="presOf" srcId="{C92B4E72-3FAF-4C45-8495-C4A618F4EC3D}" destId="{27B884BD-467D-4155-BA44-C7FC088B268F}" srcOrd="0" destOrd="0" presId="urn:microsoft.com/office/officeart/2005/8/layout/default"/>
    <dgm:cxn modelId="{992719A8-A061-4994-A2BF-5C9841D9419A}" srcId="{05371DE0-34EC-42D4-AC9B-B66632A7AF55}" destId="{C92B4E72-3FAF-4C45-8495-C4A618F4EC3D}" srcOrd="3" destOrd="0" parTransId="{9643B15F-909D-4610-9239-960B7F5FFF45}" sibTransId="{F4B2BA87-31A6-4C52-807E-826242CB1976}"/>
    <dgm:cxn modelId="{C8E12417-C9A9-1B4A-B753-990A1FE8F38D}" type="presOf" srcId="{D0D99A3D-9542-4EBA-B15B-D543FD995EB3}" destId="{878ACB6C-1438-453B-A80D-2E3CA7C15FA6}" srcOrd="0" destOrd="0" presId="urn:microsoft.com/office/officeart/2005/8/layout/default"/>
    <dgm:cxn modelId="{710E4696-88B3-3940-A64E-F79505AFA139}" type="presOf" srcId="{E82A2B82-C079-49AB-A369-EE45739DF7D9}" destId="{88F1BC43-E2C2-41F5-8A04-8F155ABB78EA}" srcOrd="0" destOrd="0" presId="urn:microsoft.com/office/officeart/2005/8/layout/default"/>
    <dgm:cxn modelId="{710C3E4E-C49C-E245-9F33-84598CF10BDB}" type="presOf" srcId="{05371DE0-34EC-42D4-AC9B-B66632A7AF55}" destId="{74053AFE-9CAE-45CA-AA9B-4BAF98E7238A}" srcOrd="0" destOrd="0" presId="urn:microsoft.com/office/officeart/2005/8/layout/default"/>
    <dgm:cxn modelId="{C3FE27F1-8794-494B-8C6F-240F91EDDE20}" srcId="{05371DE0-34EC-42D4-AC9B-B66632A7AF55}" destId="{D0D99A3D-9542-4EBA-B15B-D543FD995EB3}" srcOrd="2" destOrd="0" parTransId="{7F878F12-A112-48C2-9443-BF42FD8242E6}" sibTransId="{35B7FC83-6136-4707-AAC7-80A2A989894F}"/>
    <dgm:cxn modelId="{72E0CDC7-9074-4F19-995A-1082F0E25F7B}" srcId="{05371DE0-34EC-42D4-AC9B-B66632A7AF55}" destId="{E82A2B82-C079-49AB-A369-EE45739DF7D9}" srcOrd="0" destOrd="0" parTransId="{0ACBC9B6-5F86-4EDD-86F2-ED0341EAE3AA}" sibTransId="{CD85E8D3-DCA7-410D-B758-E65580E5131B}"/>
    <dgm:cxn modelId="{1226B19E-3141-1840-8E3C-53CAC047F230}" type="presOf" srcId="{156E0629-0FEC-41AC-8E40-6C8175D312B3}" destId="{839FD2AA-CEEF-40A5-8046-FCD6066BF506}" srcOrd="0" destOrd="0" presId="urn:microsoft.com/office/officeart/2005/8/layout/default"/>
    <dgm:cxn modelId="{7741F813-9C71-DF4D-80B0-0FD9D8BCBE34}" type="presParOf" srcId="{74053AFE-9CAE-45CA-AA9B-4BAF98E7238A}" destId="{88F1BC43-E2C2-41F5-8A04-8F155ABB78EA}" srcOrd="0" destOrd="0" presId="urn:microsoft.com/office/officeart/2005/8/layout/default"/>
    <dgm:cxn modelId="{30D7D756-1A4F-5148-99FC-AA28D82BA22E}" type="presParOf" srcId="{74053AFE-9CAE-45CA-AA9B-4BAF98E7238A}" destId="{6C57BBD1-771D-48B2-AE6F-FD8A0F8F0322}" srcOrd="1" destOrd="0" presId="urn:microsoft.com/office/officeart/2005/8/layout/default"/>
    <dgm:cxn modelId="{CCF750E6-7F4B-EB48-9755-21EC96DD6B9D}" type="presParOf" srcId="{74053AFE-9CAE-45CA-AA9B-4BAF98E7238A}" destId="{839FD2AA-CEEF-40A5-8046-FCD6066BF506}" srcOrd="2" destOrd="0" presId="urn:microsoft.com/office/officeart/2005/8/layout/default"/>
    <dgm:cxn modelId="{0D4504F1-7CC1-1843-BCB6-ACA0DB47B1AD}" type="presParOf" srcId="{74053AFE-9CAE-45CA-AA9B-4BAF98E7238A}" destId="{B2F827CF-7FE2-47DA-AA3B-49D7F1126137}" srcOrd="3" destOrd="0" presId="urn:microsoft.com/office/officeart/2005/8/layout/default"/>
    <dgm:cxn modelId="{DF648E0E-6259-304D-AF02-4F8BC61541A0}" type="presParOf" srcId="{74053AFE-9CAE-45CA-AA9B-4BAF98E7238A}" destId="{878ACB6C-1438-453B-A80D-2E3CA7C15FA6}" srcOrd="4" destOrd="0" presId="urn:microsoft.com/office/officeart/2005/8/layout/default"/>
    <dgm:cxn modelId="{F06FED20-11AC-A546-9FC4-D64C55F98C5B}" type="presParOf" srcId="{74053AFE-9CAE-45CA-AA9B-4BAF98E7238A}" destId="{B6A4EAA1-B9B6-4EC4-9D13-0DA8087EE003}" srcOrd="5" destOrd="0" presId="urn:microsoft.com/office/officeart/2005/8/layout/default"/>
    <dgm:cxn modelId="{5FF18646-8CD3-214A-8C6C-310CED24DA7E}" type="presParOf" srcId="{74053AFE-9CAE-45CA-AA9B-4BAF98E7238A}" destId="{27B884BD-467D-4155-BA44-C7FC088B268F}" srcOrd="6" destOrd="0" presId="urn:microsoft.com/office/officeart/2005/8/layout/default"/>
    <dgm:cxn modelId="{D8556FE1-5E1F-6E4A-9449-23D4BC31279A}" type="presParOf" srcId="{74053AFE-9CAE-45CA-AA9B-4BAF98E7238A}" destId="{A52AAD4A-9C59-4C0A-92AE-42EC756374B2}" srcOrd="7" destOrd="0" presId="urn:microsoft.com/office/officeart/2005/8/layout/default"/>
    <dgm:cxn modelId="{7CDE56ED-6D14-6645-8C57-2129E12207DA}" type="presParOf" srcId="{74053AFE-9CAE-45CA-AA9B-4BAF98E7238A}" destId="{DD39166E-813B-4E8A-A1CC-5B72CA95288C}"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B7F54-6F2E-4F70-A732-B4C92589295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2C1CBC-CD02-4BCF-A09B-1C39A6049285}">
      <dgm:prSet custT="1"/>
      <dgm:spPr/>
      <dgm:t>
        <a:bodyPr/>
        <a:lstStyle/>
        <a:p>
          <a:pPr rtl="0"/>
          <a:r>
            <a:rPr lang="en-US" sz="2800" b="1" dirty="0" smtClean="0">
              <a:solidFill>
                <a:schemeClr val="tx1"/>
              </a:solidFill>
            </a:rPr>
            <a:t>Discount and allowance pricing</a:t>
          </a:r>
          <a:endParaRPr lang="en-US" sz="2800" b="1" dirty="0">
            <a:solidFill>
              <a:schemeClr val="tx1"/>
            </a:solidFill>
          </a:endParaRPr>
        </a:p>
      </dgm:t>
    </dgm:pt>
    <dgm:pt modelId="{D0966B9F-2703-43A2-9F27-C21128B27CC0}" type="parTrans" cxnId="{12064FC0-3001-404E-BC29-553FEDA038E6}">
      <dgm:prSet/>
      <dgm:spPr/>
      <dgm:t>
        <a:bodyPr/>
        <a:lstStyle/>
        <a:p>
          <a:endParaRPr lang="en-US" sz="2000" b="1">
            <a:solidFill>
              <a:schemeClr val="tx1"/>
            </a:solidFill>
          </a:endParaRPr>
        </a:p>
      </dgm:t>
    </dgm:pt>
    <dgm:pt modelId="{267BFEC8-6112-4252-9F17-84607EB25FA3}" type="sibTrans" cxnId="{12064FC0-3001-404E-BC29-553FEDA038E6}">
      <dgm:prSet/>
      <dgm:spPr/>
      <dgm:t>
        <a:bodyPr/>
        <a:lstStyle/>
        <a:p>
          <a:endParaRPr lang="en-US" sz="2000" b="1">
            <a:solidFill>
              <a:schemeClr val="tx1"/>
            </a:solidFill>
          </a:endParaRPr>
        </a:p>
      </dgm:t>
    </dgm:pt>
    <dgm:pt modelId="{96BED9AE-81A5-42EB-928E-352E29093709}">
      <dgm:prSet custT="1"/>
      <dgm:spPr/>
      <dgm:t>
        <a:bodyPr/>
        <a:lstStyle/>
        <a:p>
          <a:pPr rtl="0"/>
          <a:r>
            <a:rPr lang="en-US" sz="2800" b="1" dirty="0" smtClean="0">
              <a:solidFill>
                <a:schemeClr val="tx1"/>
              </a:solidFill>
            </a:rPr>
            <a:t>Segmented pricing</a:t>
          </a:r>
          <a:endParaRPr lang="en-US" sz="2800" b="1" dirty="0">
            <a:solidFill>
              <a:schemeClr val="tx1"/>
            </a:solidFill>
          </a:endParaRPr>
        </a:p>
      </dgm:t>
    </dgm:pt>
    <dgm:pt modelId="{BCA96B29-C082-42F8-AD98-7C68ECF06597}" type="parTrans" cxnId="{64897552-D2C6-45C7-AB38-22D54B3BE3AF}">
      <dgm:prSet/>
      <dgm:spPr/>
      <dgm:t>
        <a:bodyPr/>
        <a:lstStyle/>
        <a:p>
          <a:endParaRPr lang="en-US" sz="2000" b="1">
            <a:solidFill>
              <a:schemeClr val="tx1"/>
            </a:solidFill>
          </a:endParaRPr>
        </a:p>
      </dgm:t>
    </dgm:pt>
    <dgm:pt modelId="{048F5E2D-1800-4864-9D8F-F5FEAF9F91A1}" type="sibTrans" cxnId="{64897552-D2C6-45C7-AB38-22D54B3BE3AF}">
      <dgm:prSet/>
      <dgm:spPr/>
      <dgm:t>
        <a:bodyPr/>
        <a:lstStyle/>
        <a:p>
          <a:endParaRPr lang="en-US" sz="2000" b="1">
            <a:solidFill>
              <a:schemeClr val="tx1"/>
            </a:solidFill>
          </a:endParaRPr>
        </a:p>
      </dgm:t>
    </dgm:pt>
    <dgm:pt modelId="{D4DD896C-5D23-426F-84C2-ED4A5F5BA356}">
      <dgm:prSet custT="1"/>
      <dgm:spPr/>
      <dgm:t>
        <a:bodyPr/>
        <a:lstStyle/>
        <a:p>
          <a:pPr rtl="0"/>
          <a:r>
            <a:rPr lang="en-US" sz="2800" b="1" dirty="0" smtClean="0">
              <a:solidFill>
                <a:schemeClr val="tx1"/>
              </a:solidFill>
            </a:rPr>
            <a:t>Psychological pricing</a:t>
          </a:r>
          <a:endParaRPr lang="en-US" sz="2800" b="1" dirty="0">
            <a:solidFill>
              <a:schemeClr val="tx1"/>
            </a:solidFill>
          </a:endParaRPr>
        </a:p>
      </dgm:t>
    </dgm:pt>
    <dgm:pt modelId="{A22ACC41-33F7-49E9-AADB-897CDF379D2E}" type="parTrans" cxnId="{66CEF39F-35EE-4391-A4F7-FF532086C9B5}">
      <dgm:prSet/>
      <dgm:spPr/>
      <dgm:t>
        <a:bodyPr/>
        <a:lstStyle/>
        <a:p>
          <a:endParaRPr lang="en-US" sz="2000" b="1">
            <a:solidFill>
              <a:schemeClr val="tx1"/>
            </a:solidFill>
          </a:endParaRPr>
        </a:p>
      </dgm:t>
    </dgm:pt>
    <dgm:pt modelId="{B0EA9851-4969-4F4C-ABAA-4FFCBE021AF0}" type="sibTrans" cxnId="{66CEF39F-35EE-4391-A4F7-FF532086C9B5}">
      <dgm:prSet/>
      <dgm:spPr/>
      <dgm:t>
        <a:bodyPr/>
        <a:lstStyle/>
        <a:p>
          <a:endParaRPr lang="en-US" sz="2000" b="1">
            <a:solidFill>
              <a:schemeClr val="tx1"/>
            </a:solidFill>
          </a:endParaRPr>
        </a:p>
      </dgm:t>
    </dgm:pt>
    <dgm:pt modelId="{6766B810-8650-4879-B968-457C905FF3D5}">
      <dgm:prSet custT="1"/>
      <dgm:spPr/>
      <dgm:t>
        <a:bodyPr/>
        <a:lstStyle/>
        <a:p>
          <a:pPr rtl="0"/>
          <a:r>
            <a:rPr lang="en-US" sz="2800" b="1" dirty="0" smtClean="0">
              <a:solidFill>
                <a:schemeClr val="tx1"/>
              </a:solidFill>
            </a:rPr>
            <a:t>Promotional pricing</a:t>
          </a:r>
          <a:endParaRPr lang="en-US" sz="2800" b="1" dirty="0">
            <a:solidFill>
              <a:schemeClr val="tx1"/>
            </a:solidFill>
          </a:endParaRPr>
        </a:p>
      </dgm:t>
    </dgm:pt>
    <dgm:pt modelId="{1C0131B8-C9C3-4972-85A7-93A4CFA59E5B}" type="parTrans" cxnId="{A5C1960E-B82A-46B6-BF42-2AF3870133D5}">
      <dgm:prSet/>
      <dgm:spPr/>
      <dgm:t>
        <a:bodyPr/>
        <a:lstStyle/>
        <a:p>
          <a:endParaRPr lang="en-US" sz="2000" b="1">
            <a:solidFill>
              <a:schemeClr val="tx1"/>
            </a:solidFill>
          </a:endParaRPr>
        </a:p>
      </dgm:t>
    </dgm:pt>
    <dgm:pt modelId="{544FE6F8-E8FC-4308-8455-A8545931A628}" type="sibTrans" cxnId="{A5C1960E-B82A-46B6-BF42-2AF3870133D5}">
      <dgm:prSet/>
      <dgm:spPr/>
      <dgm:t>
        <a:bodyPr/>
        <a:lstStyle/>
        <a:p>
          <a:endParaRPr lang="en-US" sz="2000" b="1">
            <a:solidFill>
              <a:schemeClr val="tx1"/>
            </a:solidFill>
          </a:endParaRPr>
        </a:p>
      </dgm:t>
    </dgm:pt>
    <dgm:pt modelId="{2B9FC9B2-1C96-44AF-9C90-DF78DE9D4565}">
      <dgm:prSet custT="1"/>
      <dgm:spPr/>
      <dgm:t>
        <a:bodyPr/>
        <a:lstStyle/>
        <a:p>
          <a:pPr rtl="0"/>
          <a:r>
            <a:rPr lang="en-US" sz="2800" b="1" dirty="0" smtClean="0">
              <a:solidFill>
                <a:schemeClr val="tx1"/>
              </a:solidFill>
            </a:rPr>
            <a:t>Geographic pricing</a:t>
          </a:r>
          <a:endParaRPr lang="en-US" sz="2800" b="1" dirty="0">
            <a:solidFill>
              <a:schemeClr val="tx1"/>
            </a:solidFill>
          </a:endParaRPr>
        </a:p>
      </dgm:t>
    </dgm:pt>
    <dgm:pt modelId="{1B2AEF0E-9091-4A1B-A8A1-9E3FFB5CD817}" type="parTrans" cxnId="{BF0D8E0A-AA9B-484D-9F24-E23BDB1DA3EE}">
      <dgm:prSet/>
      <dgm:spPr/>
      <dgm:t>
        <a:bodyPr/>
        <a:lstStyle/>
        <a:p>
          <a:endParaRPr lang="en-US" sz="2000" b="1">
            <a:solidFill>
              <a:schemeClr val="tx1"/>
            </a:solidFill>
          </a:endParaRPr>
        </a:p>
      </dgm:t>
    </dgm:pt>
    <dgm:pt modelId="{982BC40C-41D6-4CF3-8334-339002213D1B}" type="sibTrans" cxnId="{BF0D8E0A-AA9B-484D-9F24-E23BDB1DA3EE}">
      <dgm:prSet/>
      <dgm:spPr/>
      <dgm:t>
        <a:bodyPr/>
        <a:lstStyle/>
        <a:p>
          <a:endParaRPr lang="en-US" sz="2000" b="1">
            <a:solidFill>
              <a:schemeClr val="tx1"/>
            </a:solidFill>
          </a:endParaRPr>
        </a:p>
      </dgm:t>
    </dgm:pt>
    <dgm:pt modelId="{8370295C-07F5-4E1B-8BEF-12BA5E55250E}">
      <dgm:prSet custT="1"/>
      <dgm:spPr/>
      <dgm:t>
        <a:bodyPr/>
        <a:lstStyle/>
        <a:p>
          <a:pPr rtl="0"/>
          <a:r>
            <a:rPr lang="en-US" sz="2800" b="1" dirty="0" smtClean="0">
              <a:solidFill>
                <a:schemeClr val="tx1"/>
              </a:solidFill>
            </a:rPr>
            <a:t>Dynamic pricing</a:t>
          </a:r>
          <a:endParaRPr lang="en-US" sz="2800" b="1" dirty="0">
            <a:solidFill>
              <a:schemeClr val="tx1"/>
            </a:solidFill>
          </a:endParaRPr>
        </a:p>
      </dgm:t>
    </dgm:pt>
    <dgm:pt modelId="{6BFAB1AE-8597-4054-AB30-A9CC114D5BE4}" type="parTrans" cxnId="{13744B3E-4E74-412A-9A8B-9EAEBAC904D8}">
      <dgm:prSet/>
      <dgm:spPr/>
      <dgm:t>
        <a:bodyPr/>
        <a:lstStyle/>
        <a:p>
          <a:endParaRPr lang="en-US" sz="2000" b="1">
            <a:solidFill>
              <a:schemeClr val="tx1"/>
            </a:solidFill>
          </a:endParaRPr>
        </a:p>
      </dgm:t>
    </dgm:pt>
    <dgm:pt modelId="{98448D68-B46F-4C90-9C36-9FE38A043655}" type="sibTrans" cxnId="{13744B3E-4E74-412A-9A8B-9EAEBAC904D8}">
      <dgm:prSet/>
      <dgm:spPr/>
      <dgm:t>
        <a:bodyPr/>
        <a:lstStyle/>
        <a:p>
          <a:endParaRPr lang="en-US" sz="2000" b="1">
            <a:solidFill>
              <a:schemeClr val="tx1"/>
            </a:solidFill>
          </a:endParaRPr>
        </a:p>
      </dgm:t>
    </dgm:pt>
    <dgm:pt modelId="{88CE712A-BC2A-4476-BDDA-C2942F908E2C}">
      <dgm:prSet custT="1"/>
      <dgm:spPr/>
      <dgm:t>
        <a:bodyPr/>
        <a:lstStyle/>
        <a:p>
          <a:pPr rtl="0"/>
          <a:r>
            <a:rPr lang="en-US" sz="2800" b="1" dirty="0" smtClean="0">
              <a:solidFill>
                <a:schemeClr val="tx1"/>
              </a:solidFill>
            </a:rPr>
            <a:t>International pricing</a:t>
          </a:r>
          <a:endParaRPr lang="en-US" sz="2800" b="1" dirty="0">
            <a:solidFill>
              <a:schemeClr val="tx1"/>
            </a:solidFill>
          </a:endParaRPr>
        </a:p>
      </dgm:t>
    </dgm:pt>
    <dgm:pt modelId="{A1997033-D133-49C4-8F68-4F9F504091E8}" type="parTrans" cxnId="{38BF2A42-5DAD-419B-A222-D3BD6BB7C763}">
      <dgm:prSet/>
      <dgm:spPr/>
      <dgm:t>
        <a:bodyPr/>
        <a:lstStyle/>
        <a:p>
          <a:endParaRPr lang="en-US" sz="2000" b="1">
            <a:solidFill>
              <a:schemeClr val="tx1"/>
            </a:solidFill>
          </a:endParaRPr>
        </a:p>
      </dgm:t>
    </dgm:pt>
    <dgm:pt modelId="{5D814566-04CC-404A-8160-10030D83CE30}" type="sibTrans" cxnId="{38BF2A42-5DAD-419B-A222-D3BD6BB7C763}">
      <dgm:prSet/>
      <dgm:spPr/>
      <dgm:t>
        <a:bodyPr/>
        <a:lstStyle/>
        <a:p>
          <a:endParaRPr lang="en-US" sz="2000" b="1">
            <a:solidFill>
              <a:schemeClr val="tx1"/>
            </a:solidFill>
          </a:endParaRPr>
        </a:p>
      </dgm:t>
    </dgm:pt>
    <dgm:pt modelId="{8B00C77A-0F1A-453C-B1AB-3AC42F097A0A}" type="pres">
      <dgm:prSet presAssocID="{12AB7F54-6F2E-4F70-A732-B4C92589295E}" presName="diagram" presStyleCnt="0">
        <dgm:presLayoutVars>
          <dgm:dir/>
          <dgm:resizeHandles val="exact"/>
        </dgm:presLayoutVars>
      </dgm:prSet>
      <dgm:spPr/>
      <dgm:t>
        <a:bodyPr/>
        <a:lstStyle/>
        <a:p>
          <a:endParaRPr lang="en-US"/>
        </a:p>
      </dgm:t>
    </dgm:pt>
    <dgm:pt modelId="{9AA95D6A-C4FB-455A-9954-76F670070021}" type="pres">
      <dgm:prSet presAssocID="{6E2C1CBC-CD02-4BCF-A09B-1C39A6049285}" presName="node" presStyleLbl="node1" presStyleIdx="0" presStyleCnt="7" custScaleX="122371">
        <dgm:presLayoutVars>
          <dgm:bulletEnabled val="1"/>
        </dgm:presLayoutVars>
      </dgm:prSet>
      <dgm:spPr/>
      <dgm:t>
        <a:bodyPr/>
        <a:lstStyle/>
        <a:p>
          <a:endParaRPr lang="en-US"/>
        </a:p>
      </dgm:t>
    </dgm:pt>
    <dgm:pt modelId="{9AA2AC62-6AF3-4913-9391-333B69F67AF7}" type="pres">
      <dgm:prSet presAssocID="{267BFEC8-6112-4252-9F17-84607EB25FA3}" presName="sibTrans" presStyleCnt="0"/>
      <dgm:spPr/>
      <dgm:t>
        <a:bodyPr/>
        <a:lstStyle/>
        <a:p>
          <a:endParaRPr lang="en-US"/>
        </a:p>
      </dgm:t>
    </dgm:pt>
    <dgm:pt modelId="{7CE8B4F6-BB6D-4B2B-8C61-44B809EF2647}" type="pres">
      <dgm:prSet presAssocID="{96BED9AE-81A5-42EB-928E-352E29093709}" presName="node" presStyleLbl="node1" presStyleIdx="1" presStyleCnt="7">
        <dgm:presLayoutVars>
          <dgm:bulletEnabled val="1"/>
        </dgm:presLayoutVars>
      </dgm:prSet>
      <dgm:spPr/>
      <dgm:t>
        <a:bodyPr/>
        <a:lstStyle/>
        <a:p>
          <a:endParaRPr lang="en-US"/>
        </a:p>
      </dgm:t>
    </dgm:pt>
    <dgm:pt modelId="{C9AB963B-12D8-4E6E-9590-BFFC1316A58A}" type="pres">
      <dgm:prSet presAssocID="{048F5E2D-1800-4864-9D8F-F5FEAF9F91A1}" presName="sibTrans" presStyleCnt="0"/>
      <dgm:spPr/>
      <dgm:t>
        <a:bodyPr/>
        <a:lstStyle/>
        <a:p>
          <a:endParaRPr lang="en-US"/>
        </a:p>
      </dgm:t>
    </dgm:pt>
    <dgm:pt modelId="{79E305AF-41E6-4E1F-807B-674516980219}" type="pres">
      <dgm:prSet presAssocID="{D4DD896C-5D23-426F-84C2-ED4A5F5BA356}" presName="node" presStyleLbl="node1" presStyleIdx="2" presStyleCnt="7" custScaleX="119690">
        <dgm:presLayoutVars>
          <dgm:bulletEnabled val="1"/>
        </dgm:presLayoutVars>
      </dgm:prSet>
      <dgm:spPr/>
      <dgm:t>
        <a:bodyPr/>
        <a:lstStyle/>
        <a:p>
          <a:endParaRPr lang="en-US"/>
        </a:p>
      </dgm:t>
    </dgm:pt>
    <dgm:pt modelId="{D56119B7-60B2-48F1-8358-DDB9333840D3}" type="pres">
      <dgm:prSet presAssocID="{B0EA9851-4969-4F4C-ABAA-4FFCBE021AF0}" presName="sibTrans" presStyleCnt="0"/>
      <dgm:spPr/>
      <dgm:t>
        <a:bodyPr/>
        <a:lstStyle/>
        <a:p>
          <a:endParaRPr lang="en-US"/>
        </a:p>
      </dgm:t>
    </dgm:pt>
    <dgm:pt modelId="{FC0A0326-DC1C-497B-BB3E-449F6E235C6A}" type="pres">
      <dgm:prSet presAssocID="{6766B810-8650-4879-B968-457C905FF3D5}" presName="node" presStyleLbl="node1" presStyleIdx="3" presStyleCnt="7" custScaleX="124095">
        <dgm:presLayoutVars>
          <dgm:bulletEnabled val="1"/>
        </dgm:presLayoutVars>
      </dgm:prSet>
      <dgm:spPr/>
      <dgm:t>
        <a:bodyPr/>
        <a:lstStyle/>
        <a:p>
          <a:endParaRPr lang="en-US"/>
        </a:p>
      </dgm:t>
    </dgm:pt>
    <dgm:pt modelId="{5DBF698A-49C4-44A2-83F7-27DE8603D4E2}" type="pres">
      <dgm:prSet presAssocID="{544FE6F8-E8FC-4308-8455-A8545931A628}" presName="sibTrans" presStyleCnt="0"/>
      <dgm:spPr/>
      <dgm:t>
        <a:bodyPr/>
        <a:lstStyle/>
        <a:p>
          <a:endParaRPr lang="en-US"/>
        </a:p>
      </dgm:t>
    </dgm:pt>
    <dgm:pt modelId="{10E0C38D-7787-43A9-8785-8D4ED2BE8E5A}" type="pres">
      <dgm:prSet presAssocID="{2B9FC9B2-1C96-44AF-9C90-DF78DE9D4565}" presName="node" presStyleLbl="node1" presStyleIdx="4" presStyleCnt="7">
        <dgm:presLayoutVars>
          <dgm:bulletEnabled val="1"/>
        </dgm:presLayoutVars>
      </dgm:prSet>
      <dgm:spPr/>
      <dgm:t>
        <a:bodyPr/>
        <a:lstStyle/>
        <a:p>
          <a:endParaRPr lang="en-US"/>
        </a:p>
      </dgm:t>
    </dgm:pt>
    <dgm:pt modelId="{84B0B9A1-0215-4115-B5BA-2904D4FE39E5}" type="pres">
      <dgm:prSet presAssocID="{982BC40C-41D6-4CF3-8334-339002213D1B}" presName="sibTrans" presStyleCnt="0"/>
      <dgm:spPr/>
      <dgm:t>
        <a:bodyPr/>
        <a:lstStyle/>
        <a:p>
          <a:endParaRPr lang="en-US"/>
        </a:p>
      </dgm:t>
    </dgm:pt>
    <dgm:pt modelId="{9AB04465-9EEA-45AB-8337-494A78F1DCB0}" type="pres">
      <dgm:prSet presAssocID="{8370295C-07F5-4E1B-8BEF-12BA5E55250E}" presName="node" presStyleLbl="node1" presStyleIdx="5" presStyleCnt="7">
        <dgm:presLayoutVars>
          <dgm:bulletEnabled val="1"/>
        </dgm:presLayoutVars>
      </dgm:prSet>
      <dgm:spPr/>
      <dgm:t>
        <a:bodyPr/>
        <a:lstStyle/>
        <a:p>
          <a:endParaRPr lang="en-US"/>
        </a:p>
      </dgm:t>
    </dgm:pt>
    <dgm:pt modelId="{9AA19587-5C67-4FA0-9233-714398028610}" type="pres">
      <dgm:prSet presAssocID="{98448D68-B46F-4C90-9C36-9FE38A043655}" presName="sibTrans" presStyleCnt="0"/>
      <dgm:spPr/>
      <dgm:t>
        <a:bodyPr/>
        <a:lstStyle/>
        <a:p>
          <a:endParaRPr lang="en-US"/>
        </a:p>
      </dgm:t>
    </dgm:pt>
    <dgm:pt modelId="{F6EBE5F8-194F-4812-801E-9F957696C9A8}" type="pres">
      <dgm:prSet presAssocID="{88CE712A-BC2A-4476-BDDA-C2942F908E2C}" presName="node" presStyleLbl="node1" presStyleIdx="6" presStyleCnt="7" custScaleX="107602">
        <dgm:presLayoutVars>
          <dgm:bulletEnabled val="1"/>
        </dgm:presLayoutVars>
      </dgm:prSet>
      <dgm:spPr/>
      <dgm:t>
        <a:bodyPr/>
        <a:lstStyle/>
        <a:p>
          <a:endParaRPr lang="en-US"/>
        </a:p>
      </dgm:t>
    </dgm:pt>
  </dgm:ptLst>
  <dgm:cxnLst>
    <dgm:cxn modelId="{A5C1960E-B82A-46B6-BF42-2AF3870133D5}" srcId="{12AB7F54-6F2E-4F70-A732-B4C92589295E}" destId="{6766B810-8650-4879-B968-457C905FF3D5}" srcOrd="3" destOrd="0" parTransId="{1C0131B8-C9C3-4972-85A7-93A4CFA59E5B}" sibTransId="{544FE6F8-E8FC-4308-8455-A8545931A628}"/>
    <dgm:cxn modelId="{D87E6241-165E-E847-8F4B-74A1C076AEF1}" type="presOf" srcId="{6E2C1CBC-CD02-4BCF-A09B-1C39A6049285}" destId="{9AA95D6A-C4FB-455A-9954-76F670070021}" srcOrd="0" destOrd="0" presId="urn:microsoft.com/office/officeart/2005/8/layout/default"/>
    <dgm:cxn modelId="{BF0D8E0A-AA9B-484D-9F24-E23BDB1DA3EE}" srcId="{12AB7F54-6F2E-4F70-A732-B4C92589295E}" destId="{2B9FC9B2-1C96-44AF-9C90-DF78DE9D4565}" srcOrd="4" destOrd="0" parTransId="{1B2AEF0E-9091-4A1B-A8A1-9E3FFB5CD817}" sibTransId="{982BC40C-41D6-4CF3-8334-339002213D1B}"/>
    <dgm:cxn modelId="{13744B3E-4E74-412A-9A8B-9EAEBAC904D8}" srcId="{12AB7F54-6F2E-4F70-A732-B4C92589295E}" destId="{8370295C-07F5-4E1B-8BEF-12BA5E55250E}" srcOrd="5" destOrd="0" parTransId="{6BFAB1AE-8597-4054-AB30-A9CC114D5BE4}" sibTransId="{98448D68-B46F-4C90-9C36-9FE38A043655}"/>
    <dgm:cxn modelId="{6E6B30E9-433B-6A4B-A274-14363F7B834E}" type="presOf" srcId="{12AB7F54-6F2E-4F70-A732-B4C92589295E}" destId="{8B00C77A-0F1A-453C-B1AB-3AC42F097A0A}" srcOrd="0" destOrd="0" presId="urn:microsoft.com/office/officeart/2005/8/layout/default"/>
    <dgm:cxn modelId="{E57E14C3-0FC6-E741-ABF5-4DE44A97EF05}" type="presOf" srcId="{88CE712A-BC2A-4476-BDDA-C2942F908E2C}" destId="{F6EBE5F8-194F-4812-801E-9F957696C9A8}" srcOrd="0" destOrd="0" presId="urn:microsoft.com/office/officeart/2005/8/layout/default"/>
    <dgm:cxn modelId="{66CEF39F-35EE-4391-A4F7-FF532086C9B5}" srcId="{12AB7F54-6F2E-4F70-A732-B4C92589295E}" destId="{D4DD896C-5D23-426F-84C2-ED4A5F5BA356}" srcOrd="2" destOrd="0" parTransId="{A22ACC41-33F7-49E9-AADB-897CDF379D2E}" sibTransId="{B0EA9851-4969-4F4C-ABAA-4FFCBE021AF0}"/>
    <dgm:cxn modelId="{B3C3157A-73B8-C147-A7B0-B3F1DC7C4B92}" type="presOf" srcId="{8370295C-07F5-4E1B-8BEF-12BA5E55250E}" destId="{9AB04465-9EEA-45AB-8337-494A78F1DCB0}" srcOrd="0" destOrd="0" presId="urn:microsoft.com/office/officeart/2005/8/layout/default"/>
    <dgm:cxn modelId="{38BF2A42-5DAD-419B-A222-D3BD6BB7C763}" srcId="{12AB7F54-6F2E-4F70-A732-B4C92589295E}" destId="{88CE712A-BC2A-4476-BDDA-C2942F908E2C}" srcOrd="6" destOrd="0" parTransId="{A1997033-D133-49C4-8F68-4F9F504091E8}" sibTransId="{5D814566-04CC-404A-8160-10030D83CE30}"/>
    <dgm:cxn modelId="{12064FC0-3001-404E-BC29-553FEDA038E6}" srcId="{12AB7F54-6F2E-4F70-A732-B4C92589295E}" destId="{6E2C1CBC-CD02-4BCF-A09B-1C39A6049285}" srcOrd="0" destOrd="0" parTransId="{D0966B9F-2703-43A2-9F27-C21128B27CC0}" sibTransId="{267BFEC8-6112-4252-9F17-84607EB25FA3}"/>
    <dgm:cxn modelId="{C2E2D6E3-ACE7-B14C-B97A-43A7C54A0255}" type="presOf" srcId="{96BED9AE-81A5-42EB-928E-352E29093709}" destId="{7CE8B4F6-BB6D-4B2B-8C61-44B809EF2647}" srcOrd="0" destOrd="0" presId="urn:microsoft.com/office/officeart/2005/8/layout/default"/>
    <dgm:cxn modelId="{64897552-D2C6-45C7-AB38-22D54B3BE3AF}" srcId="{12AB7F54-6F2E-4F70-A732-B4C92589295E}" destId="{96BED9AE-81A5-42EB-928E-352E29093709}" srcOrd="1" destOrd="0" parTransId="{BCA96B29-C082-42F8-AD98-7C68ECF06597}" sibTransId="{048F5E2D-1800-4864-9D8F-F5FEAF9F91A1}"/>
    <dgm:cxn modelId="{63A46233-2025-A147-92B4-B533EE6367F8}" type="presOf" srcId="{2B9FC9B2-1C96-44AF-9C90-DF78DE9D4565}" destId="{10E0C38D-7787-43A9-8785-8D4ED2BE8E5A}" srcOrd="0" destOrd="0" presId="urn:microsoft.com/office/officeart/2005/8/layout/default"/>
    <dgm:cxn modelId="{CA093863-03C9-5B49-986B-22C7EE40768E}" type="presOf" srcId="{D4DD896C-5D23-426F-84C2-ED4A5F5BA356}" destId="{79E305AF-41E6-4E1F-807B-674516980219}" srcOrd="0" destOrd="0" presId="urn:microsoft.com/office/officeart/2005/8/layout/default"/>
    <dgm:cxn modelId="{EBEE66C7-69B5-D244-A8B2-824EACAC5901}" type="presOf" srcId="{6766B810-8650-4879-B968-457C905FF3D5}" destId="{FC0A0326-DC1C-497B-BB3E-449F6E235C6A}" srcOrd="0" destOrd="0" presId="urn:microsoft.com/office/officeart/2005/8/layout/default"/>
    <dgm:cxn modelId="{73F2A3D3-E5C9-7D48-9A94-DEC94BEDB069}" type="presParOf" srcId="{8B00C77A-0F1A-453C-B1AB-3AC42F097A0A}" destId="{9AA95D6A-C4FB-455A-9954-76F670070021}" srcOrd="0" destOrd="0" presId="urn:microsoft.com/office/officeart/2005/8/layout/default"/>
    <dgm:cxn modelId="{66EEC792-321D-FA46-877C-F175F92F89FE}" type="presParOf" srcId="{8B00C77A-0F1A-453C-B1AB-3AC42F097A0A}" destId="{9AA2AC62-6AF3-4913-9391-333B69F67AF7}" srcOrd="1" destOrd="0" presId="urn:microsoft.com/office/officeart/2005/8/layout/default"/>
    <dgm:cxn modelId="{6C4A4E94-80E6-CB40-B544-F31667E1804E}" type="presParOf" srcId="{8B00C77A-0F1A-453C-B1AB-3AC42F097A0A}" destId="{7CE8B4F6-BB6D-4B2B-8C61-44B809EF2647}" srcOrd="2" destOrd="0" presId="urn:microsoft.com/office/officeart/2005/8/layout/default"/>
    <dgm:cxn modelId="{8AFF89A8-C50F-D041-95C2-603F211A7816}" type="presParOf" srcId="{8B00C77A-0F1A-453C-B1AB-3AC42F097A0A}" destId="{C9AB963B-12D8-4E6E-9590-BFFC1316A58A}" srcOrd="3" destOrd="0" presId="urn:microsoft.com/office/officeart/2005/8/layout/default"/>
    <dgm:cxn modelId="{440F092F-ACCF-3542-95AD-B214A9AD84C2}" type="presParOf" srcId="{8B00C77A-0F1A-453C-B1AB-3AC42F097A0A}" destId="{79E305AF-41E6-4E1F-807B-674516980219}" srcOrd="4" destOrd="0" presId="urn:microsoft.com/office/officeart/2005/8/layout/default"/>
    <dgm:cxn modelId="{FF67FC97-FE84-5348-A802-D2CF74936010}" type="presParOf" srcId="{8B00C77A-0F1A-453C-B1AB-3AC42F097A0A}" destId="{D56119B7-60B2-48F1-8358-DDB9333840D3}" srcOrd="5" destOrd="0" presId="urn:microsoft.com/office/officeart/2005/8/layout/default"/>
    <dgm:cxn modelId="{7A075B29-E1EA-0549-8EFA-C8F4D199FFC9}" type="presParOf" srcId="{8B00C77A-0F1A-453C-B1AB-3AC42F097A0A}" destId="{FC0A0326-DC1C-497B-BB3E-449F6E235C6A}" srcOrd="6" destOrd="0" presId="urn:microsoft.com/office/officeart/2005/8/layout/default"/>
    <dgm:cxn modelId="{15530BF8-B56B-E340-8816-AB641AB058EB}" type="presParOf" srcId="{8B00C77A-0F1A-453C-B1AB-3AC42F097A0A}" destId="{5DBF698A-49C4-44A2-83F7-27DE8603D4E2}" srcOrd="7" destOrd="0" presId="urn:microsoft.com/office/officeart/2005/8/layout/default"/>
    <dgm:cxn modelId="{A2E17C2C-77BC-0F4A-A7A1-371DC547C004}" type="presParOf" srcId="{8B00C77A-0F1A-453C-B1AB-3AC42F097A0A}" destId="{10E0C38D-7787-43A9-8785-8D4ED2BE8E5A}" srcOrd="8" destOrd="0" presId="urn:microsoft.com/office/officeart/2005/8/layout/default"/>
    <dgm:cxn modelId="{91127929-2126-4E4A-B724-EA11F60DD9ED}" type="presParOf" srcId="{8B00C77A-0F1A-453C-B1AB-3AC42F097A0A}" destId="{84B0B9A1-0215-4115-B5BA-2904D4FE39E5}" srcOrd="9" destOrd="0" presId="urn:microsoft.com/office/officeart/2005/8/layout/default"/>
    <dgm:cxn modelId="{332B23F8-FC7F-EA48-8801-364BE5B1F925}" type="presParOf" srcId="{8B00C77A-0F1A-453C-B1AB-3AC42F097A0A}" destId="{9AB04465-9EEA-45AB-8337-494A78F1DCB0}" srcOrd="10" destOrd="0" presId="urn:microsoft.com/office/officeart/2005/8/layout/default"/>
    <dgm:cxn modelId="{CFD309CA-09C2-2743-ACB1-345A2E107E05}" type="presParOf" srcId="{8B00C77A-0F1A-453C-B1AB-3AC42F097A0A}" destId="{9AA19587-5C67-4FA0-9233-714398028610}" srcOrd="11" destOrd="0" presId="urn:microsoft.com/office/officeart/2005/8/layout/default"/>
    <dgm:cxn modelId="{25207E13-C705-1B47-93EB-C66E22CA2CDB}" type="presParOf" srcId="{8B00C77A-0F1A-453C-B1AB-3AC42F097A0A}" destId="{F6EBE5F8-194F-4812-801E-9F957696C9A8}" srcOrd="12"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E755B-1A02-4EAF-B146-B8DAC332819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6F8C60C-16BE-40CA-B263-9715D38BC727}">
      <dgm:prSet phldrT="[Text]"/>
      <dgm:spPr/>
      <dgm:t>
        <a:bodyPr/>
        <a:lstStyle/>
        <a:p>
          <a:r>
            <a:rPr lang="en-US" b="1" dirty="0" smtClean="0">
              <a:solidFill>
                <a:schemeClr val="tx1"/>
              </a:solidFill>
            </a:rPr>
            <a:t>Price cuts occur due to:</a:t>
          </a:r>
          <a:endParaRPr lang="en-US" b="1" dirty="0">
            <a:solidFill>
              <a:schemeClr val="tx1"/>
            </a:solidFill>
          </a:endParaRPr>
        </a:p>
      </dgm:t>
    </dgm:pt>
    <dgm:pt modelId="{7334BF97-9BBA-4014-A6DC-2BB1E445FD7B}" type="parTrans" cxnId="{AEE18706-C0E9-40BE-BA02-9EDCF6F82672}">
      <dgm:prSet/>
      <dgm:spPr/>
      <dgm:t>
        <a:bodyPr/>
        <a:lstStyle/>
        <a:p>
          <a:endParaRPr lang="en-US" b="1">
            <a:solidFill>
              <a:schemeClr val="tx1"/>
            </a:solidFill>
          </a:endParaRPr>
        </a:p>
      </dgm:t>
    </dgm:pt>
    <dgm:pt modelId="{AE755D6C-6E42-4690-8059-EE91CF1EE532}" type="sibTrans" cxnId="{AEE18706-C0E9-40BE-BA02-9EDCF6F82672}">
      <dgm:prSet/>
      <dgm:spPr/>
      <dgm:t>
        <a:bodyPr/>
        <a:lstStyle/>
        <a:p>
          <a:endParaRPr lang="en-US" b="1">
            <a:solidFill>
              <a:schemeClr val="tx1"/>
            </a:solidFill>
          </a:endParaRPr>
        </a:p>
      </dgm:t>
    </dgm:pt>
    <dgm:pt modelId="{71DE077F-580B-4AE6-9C75-2BD49B0B82F0}">
      <dgm:prSet phldrT="[Text]"/>
      <dgm:spPr/>
      <dgm:t>
        <a:bodyPr/>
        <a:lstStyle/>
        <a:p>
          <a:r>
            <a:rPr lang="en-US" b="1" dirty="0" smtClean="0">
              <a:solidFill>
                <a:schemeClr val="tx1"/>
              </a:solidFill>
            </a:rPr>
            <a:t>Excess capacity</a:t>
          </a:r>
          <a:endParaRPr lang="en-US" b="1" dirty="0">
            <a:solidFill>
              <a:schemeClr val="tx1"/>
            </a:solidFill>
          </a:endParaRPr>
        </a:p>
      </dgm:t>
    </dgm:pt>
    <dgm:pt modelId="{286353A0-EC1D-4911-B40B-F3BDF122CA94}" type="parTrans" cxnId="{A5129CC0-4106-4BC7-99F6-4A928AC41233}">
      <dgm:prSet/>
      <dgm:spPr/>
      <dgm:t>
        <a:bodyPr/>
        <a:lstStyle/>
        <a:p>
          <a:endParaRPr lang="en-US" b="1">
            <a:solidFill>
              <a:schemeClr val="tx1"/>
            </a:solidFill>
          </a:endParaRPr>
        </a:p>
      </dgm:t>
    </dgm:pt>
    <dgm:pt modelId="{341DB609-16F4-4AEB-A2BF-CC01D97FDD57}" type="sibTrans" cxnId="{A5129CC0-4106-4BC7-99F6-4A928AC41233}">
      <dgm:prSet/>
      <dgm:spPr/>
      <dgm:t>
        <a:bodyPr/>
        <a:lstStyle/>
        <a:p>
          <a:endParaRPr lang="en-US" b="1">
            <a:solidFill>
              <a:schemeClr val="tx1"/>
            </a:solidFill>
          </a:endParaRPr>
        </a:p>
      </dgm:t>
    </dgm:pt>
    <dgm:pt modelId="{6ABDAA0F-DC62-4181-9949-8A2B73DD3978}">
      <dgm:prSet phldrT="[Text]"/>
      <dgm:spPr/>
      <dgm:t>
        <a:bodyPr/>
        <a:lstStyle/>
        <a:p>
          <a:r>
            <a:rPr lang="en-US" b="1" dirty="0" smtClean="0">
              <a:solidFill>
                <a:schemeClr val="tx1"/>
              </a:solidFill>
            </a:rPr>
            <a:t>Price increase from:</a:t>
          </a:r>
          <a:endParaRPr lang="en-US" b="1" dirty="0">
            <a:solidFill>
              <a:schemeClr val="tx1"/>
            </a:solidFill>
          </a:endParaRPr>
        </a:p>
      </dgm:t>
    </dgm:pt>
    <dgm:pt modelId="{3D33D5BB-D00A-4A6B-9109-5560528F7511}" type="parTrans" cxnId="{3DD8197C-EE1A-4956-A869-577C9B8174F6}">
      <dgm:prSet/>
      <dgm:spPr/>
      <dgm:t>
        <a:bodyPr/>
        <a:lstStyle/>
        <a:p>
          <a:endParaRPr lang="en-US" b="1">
            <a:solidFill>
              <a:schemeClr val="tx1"/>
            </a:solidFill>
          </a:endParaRPr>
        </a:p>
      </dgm:t>
    </dgm:pt>
    <dgm:pt modelId="{B40B9BDE-4EBC-47CB-B167-C32A533DCA89}" type="sibTrans" cxnId="{3DD8197C-EE1A-4956-A869-577C9B8174F6}">
      <dgm:prSet/>
      <dgm:spPr/>
      <dgm:t>
        <a:bodyPr/>
        <a:lstStyle/>
        <a:p>
          <a:endParaRPr lang="en-US" b="1">
            <a:solidFill>
              <a:schemeClr val="tx1"/>
            </a:solidFill>
          </a:endParaRPr>
        </a:p>
      </dgm:t>
    </dgm:pt>
    <dgm:pt modelId="{F3F23DDF-A2E8-4D94-A0CA-9D9D8821AC63}">
      <dgm:prSet phldrT="[Text]"/>
      <dgm:spPr/>
      <dgm:t>
        <a:bodyPr/>
        <a:lstStyle/>
        <a:p>
          <a:r>
            <a:rPr lang="en-US" b="1" dirty="0" smtClean="0">
              <a:solidFill>
                <a:schemeClr val="tx1"/>
              </a:solidFill>
            </a:rPr>
            <a:t>Cost inflation</a:t>
          </a:r>
          <a:endParaRPr lang="en-US" b="1" dirty="0">
            <a:solidFill>
              <a:schemeClr val="tx1"/>
            </a:solidFill>
          </a:endParaRPr>
        </a:p>
      </dgm:t>
    </dgm:pt>
    <dgm:pt modelId="{F72FBFBC-F414-410A-A6E8-2E3EF5DC890C}" type="parTrans" cxnId="{F64F4773-9D19-4DC7-AF74-169DE4DCBA53}">
      <dgm:prSet/>
      <dgm:spPr/>
      <dgm:t>
        <a:bodyPr/>
        <a:lstStyle/>
        <a:p>
          <a:endParaRPr lang="en-US" b="1">
            <a:solidFill>
              <a:schemeClr val="tx1"/>
            </a:solidFill>
          </a:endParaRPr>
        </a:p>
      </dgm:t>
    </dgm:pt>
    <dgm:pt modelId="{EED6C6FF-110C-499A-BC29-640D10B9D520}" type="sibTrans" cxnId="{F64F4773-9D19-4DC7-AF74-169DE4DCBA53}">
      <dgm:prSet/>
      <dgm:spPr/>
      <dgm:t>
        <a:bodyPr/>
        <a:lstStyle/>
        <a:p>
          <a:endParaRPr lang="en-US" b="1">
            <a:solidFill>
              <a:schemeClr val="tx1"/>
            </a:solidFill>
          </a:endParaRPr>
        </a:p>
      </dgm:t>
    </dgm:pt>
    <dgm:pt modelId="{1BA70EAE-3C3A-4241-B1D7-7D1803CBE3BA}">
      <dgm:prSet phldrT="[Text]"/>
      <dgm:spPr/>
      <dgm:t>
        <a:bodyPr/>
        <a:lstStyle/>
        <a:p>
          <a:r>
            <a:rPr lang="en-US" b="1" dirty="0" smtClean="0">
              <a:solidFill>
                <a:schemeClr val="tx1"/>
              </a:solidFill>
            </a:rPr>
            <a:t>Increased market share</a:t>
          </a:r>
          <a:endParaRPr lang="en-US" b="1" dirty="0">
            <a:solidFill>
              <a:schemeClr val="tx1"/>
            </a:solidFill>
          </a:endParaRPr>
        </a:p>
      </dgm:t>
    </dgm:pt>
    <dgm:pt modelId="{50C0AF09-92A8-4636-8161-467D202353B4}" type="parTrans" cxnId="{4EF4A801-7B43-465C-BA35-025C371DF45B}">
      <dgm:prSet/>
      <dgm:spPr/>
      <dgm:t>
        <a:bodyPr/>
        <a:lstStyle/>
        <a:p>
          <a:endParaRPr lang="en-US" b="1">
            <a:solidFill>
              <a:schemeClr val="tx1"/>
            </a:solidFill>
          </a:endParaRPr>
        </a:p>
      </dgm:t>
    </dgm:pt>
    <dgm:pt modelId="{032D9CD9-5097-4006-9A42-69B9581A3047}" type="sibTrans" cxnId="{4EF4A801-7B43-465C-BA35-025C371DF45B}">
      <dgm:prSet/>
      <dgm:spPr/>
      <dgm:t>
        <a:bodyPr/>
        <a:lstStyle/>
        <a:p>
          <a:endParaRPr lang="en-US" b="1">
            <a:solidFill>
              <a:schemeClr val="tx1"/>
            </a:solidFill>
          </a:endParaRPr>
        </a:p>
      </dgm:t>
    </dgm:pt>
    <dgm:pt modelId="{380EED7A-733A-490A-9DAA-4BEB3AE7B87E}">
      <dgm:prSet phldrT="[Text]"/>
      <dgm:spPr/>
      <dgm:t>
        <a:bodyPr/>
        <a:lstStyle/>
        <a:p>
          <a:r>
            <a:rPr lang="en-US" b="1" dirty="0" smtClean="0">
              <a:solidFill>
                <a:schemeClr val="tx1"/>
              </a:solidFill>
            </a:rPr>
            <a:t>Increased demand</a:t>
          </a:r>
          <a:endParaRPr lang="en-US" b="1" dirty="0">
            <a:solidFill>
              <a:schemeClr val="tx1"/>
            </a:solidFill>
          </a:endParaRPr>
        </a:p>
      </dgm:t>
    </dgm:pt>
    <dgm:pt modelId="{3733570A-E30F-45D4-B2D1-2818C4A7F02A}" type="parTrans" cxnId="{43504095-F3F2-485F-AA9A-B79913DF95BB}">
      <dgm:prSet/>
      <dgm:spPr/>
      <dgm:t>
        <a:bodyPr/>
        <a:lstStyle/>
        <a:p>
          <a:endParaRPr lang="en-US" b="1">
            <a:solidFill>
              <a:schemeClr val="tx1"/>
            </a:solidFill>
          </a:endParaRPr>
        </a:p>
      </dgm:t>
    </dgm:pt>
    <dgm:pt modelId="{7B36CF68-8FA5-4BA2-A116-F521BBE223E8}" type="sibTrans" cxnId="{43504095-F3F2-485F-AA9A-B79913DF95BB}">
      <dgm:prSet/>
      <dgm:spPr/>
      <dgm:t>
        <a:bodyPr/>
        <a:lstStyle/>
        <a:p>
          <a:endParaRPr lang="en-US" b="1">
            <a:solidFill>
              <a:schemeClr val="tx1"/>
            </a:solidFill>
          </a:endParaRPr>
        </a:p>
      </dgm:t>
    </dgm:pt>
    <dgm:pt modelId="{6CCA211F-41ED-42B1-BE14-E1E282A80E48}">
      <dgm:prSet phldrT="[Text]"/>
      <dgm:spPr/>
      <dgm:t>
        <a:bodyPr/>
        <a:lstStyle/>
        <a:p>
          <a:r>
            <a:rPr lang="en-US" b="1" dirty="0" smtClean="0">
              <a:solidFill>
                <a:schemeClr val="tx1"/>
              </a:solidFill>
            </a:rPr>
            <a:t>Lack of supply</a:t>
          </a:r>
          <a:endParaRPr lang="en-US" b="1" dirty="0">
            <a:solidFill>
              <a:schemeClr val="tx1"/>
            </a:solidFill>
          </a:endParaRPr>
        </a:p>
      </dgm:t>
    </dgm:pt>
    <dgm:pt modelId="{147AFD48-3C0C-411C-9F7D-612F724E143A}" type="parTrans" cxnId="{0DCE935B-56D4-4737-9B82-0876C88815E5}">
      <dgm:prSet/>
      <dgm:spPr/>
      <dgm:t>
        <a:bodyPr/>
        <a:lstStyle/>
        <a:p>
          <a:endParaRPr lang="en-US" b="1">
            <a:solidFill>
              <a:schemeClr val="tx1"/>
            </a:solidFill>
          </a:endParaRPr>
        </a:p>
      </dgm:t>
    </dgm:pt>
    <dgm:pt modelId="{16A6CFDF-2808-418D-A66C-0BA6DAA88BB4}" type="sibTrans" cxnId="{0DCE935B-56D4-4737-9B82-0876C88815E5}">
      <dgm:prSet/>
      <dgm:spPr/>
      <dgm:t>
        <a:bodyPr/>
        <a:lstStyle/>
        <a:p>
          <a:endParaRPr lang="en-US" b="1">
            <a:solidFill>
              <a:schemeClr val="tx1"/>
            </a:solidFill>
          </a:endParaRPr>
        </a:p>
      </dgm:t>
    </dgm:pt>
    <dgm:pt modelId="{FBB30825-AF21-41F9-82B8-76D816C1A62F}" type="pres">
      <dgm:prSet presAssocID="{7CFE755B-1A02-4EAF-B146-B8DAC332819F}" presName="linear" presStyleCnt="0">
        <dgm:presLayoutVars>
          <dgm:animLvl val="lvl"/>
          <dgm:resizeHandles val="exact"/>
        </dgm:presLayoutVars>
      </dgm:prSet>
      <dgm:spPr/>
      <dgm:t>
        <a:bodyPr/>
        <a:lstStyle/>
        <a:p>
          <a:endParaRPr lang="en-US"/>
        </a:p>
      </dgm:t>
    </dgm:pt>
    <dgm:pt modelId="{AEDF31EB-A411-45EB-AE05-9E7817ED7A93}" type="pres">
      <dgm:prSet presAssocID="{26F8C60C-16BE-40CA-B263-9715D38BC727}" presName="parentText" presStyleLbl="node1" presStyleIdx="0" presStyleCnt="2">
        <dgm:presLayoutVars>
          <dgm:chMax val="0"/>
          <dgm:bulletEnabled val="1"/>
        </dgm:presLayoutVars>
      </dgm:prSet>
      <dgm:spPr/>
      <dgm:t>
        <a:bodyPr/>
        <a:lstStyle/>
        <a:p>
          <a:endParaRPr lang="en-US"/>
        </a:p>
      </dgm:t>
    </dgm:pt>
    <dgm:pt modelId="{A79C96EE-E6CD-4669-9136-80A19702054A}" type="pres">
      <dgm:prSet presAssocID="{26F8C60C-16BE-40CA-B263-9715D38BC727}" presName="childText" presStyleLbl="revTx" presStyleIdx="0" presStyleCnt="2">
        <dgm:presLayoutVars>
          <dgm:bulletEnabled val="1"/>
        </dgm:presLayoutVars>
      </dgm:prSet>
      <dgm:spPr/>
      <dgm:t>
        <a:bodyPr/>
        <a:lstStyle/>
        <a:p>
          <a:endParaRPr lang="en-US"/>
        </a:p>
      </dgm:t>
    </dgm:pt>
    <dgm:pt modelId="{1D76AFD3-B0AD-4F09-BD17-42F87C457577}" type="pres">
      <dgm:prSet presAssocID="{6ABDAA0F-DC62-4181-9949-8A2B73DD3978}" presName="parentText" presStyleLbl="node1" presStyleIdx="1" presStyleCnt="2">
        <dgm:presLayoutVars>
          <dgm:chMax val="0"/>
          <dgm:bulletEnabled val="1"/>
        </dgm:presLayoutVars>
      </dgm:prSet>
      <dgm:spPr/>
      <dgm:t>
        <a:bodyPr/>
        <a:lstStyle/>
        <a:p>
          <a:endParaRPr lang="en-US"/>
        </a:p>
      </dgm:t>
    </dgm:pt>
    <dgm:pt modelId="{0A5E97A3-3F6B-4228-BE43-A08411D4BF16}" type="pres">
      <dgm:prSet presAssocID="{6ABDAA0F-DC62-4181-9949-8A2B73DD3978}" presName="childText" presStyleLbl="revTx" presStyleIdx="1" presStyleCnt="2">
        <dgm:presLayoutVars>
          <dgm:bulletEnabled val="1"/>
        </dgm:presLayoutVars>
      </dgm:prSet>
      <dgm:spPr/>
      <dgm:t>
        <a:bodyPr/>
        <a:lstStyle/>
        <a:p>
          <a:endParaRPr lang="en-US"/>
        </a:p>
      </dgm:t>
    </dgm:pt>
  </dgm:ptLst>
  <dgm:cxnLst>
    <dgm:cxn modelId="{4EF4A801-7B43-465C-BA35-025C371DF45B}" srcId="{26F8C60C-16BE-40CA-B263-9715D38BC727}" destId="{1BA70EAE-3C3A-4241-B1D7-7D1803CBE3BA}" srcOrd="1" destOrd="0" parTransId="{50C0AF09-92A8-4636-8161-467D202353B4}" sibTransId="{032D9CD9-5097-4006-9A42-69B9581A3047}"/>
    <dgm:cxn modelId="{0DCE935B-56D4-4737-9B82-0876C88815E5}" srcId="{6ABDAA0F-DC62-4181-9949-8A2B73DD3978}" destId="{6CCA211F-41ED-42B1-BE14-E1E282A80E48}" srcOrd="2" destOrd="0" parTransId="{147AFD48-3C0C-411C-9F7D-612F724E143A}" sibTransId="{16A6CFDF-2808-418D-A66C-0BA6DAA88BB4}"/>
    <dgm:cxn modelId="{AEE18706-C0E9-40BE-BA02-9EDCF6F82672}" srcId="{7CFE755B-1A02-4EAF-B146-B8DAC332819F}" destId="{26F8C60C-16BE-40CA-B263-9715D38BC727}" srcOrd="0" destOrd="0" parTransId="{7334BF97-9BBA-4014-A6DC-2BB1E445FD7B}" sibTransId="{AE755D6C-6E42-4690-8059-EE91CF1EE532}"/>
    <dgm:cxn modelId="{293BAF1B-4A91-D74B-B3D4-D37AC9F3568B}" type="presOf" srcId="{71DE077F-580B-4AE6-9C75-2BD49B0B82F0}" destId="{A79C96EE-E6CD-4669-9136-80A19702054A}" srcOrd="0" destOrd="0" presId="urn:microsoft.com/office/officeart/2005/8/layout/vList2"/>
    <dgm:cxn modelId="{A5129CC0-4106-4BC7-99F6-4A928AC41233}" srcId="{26F8C60C-16BE-40CA-B263-9715D38BC727}" destId="{71DE077F-580B-4AE6-9C75-2BD49B0B82F0}" srcOrd="0" destOrd="0" parTransId="{286353A0-EC1D-4911-B40B-F3BDF122CA94}" sibTransId="{341DB609-16F4-4AEB-A2BF-CC01D97FDD57}"/>
    <dgm:cxn modelId="{ABEF333B-CD79-6D4D-B0CC-102ADB96A679}" type="presOf" srcId="{F3F23DDF-A2E8-4D94-A0CA-9D9D8821AC63}" destId="{0A5E97A3-3F6B-4228-BE43-A08411D4BF16}" srcOrd="0" destOrd="0" presId="urn:microsoft.com/office/officeart/2005/8/layout/vList2"/>
    <dgm:cxn modelId="{B3D5D492-620F-8C4F-B11C-A6E79FC4B0FF}" type="presOf" srcId="{6CCA211F-41ED-42B1-BE14-E1E282A80E48}" destId="{0A5E97A3-3F6B-4228-BE43-A08411D4BF16}" srcOrd="0" destOrd="2" presId="urn:microsoft.com/office/officeart/2005/8/layout/vList2"/>
    <dgm:cxn modelId="{694B52A9-7552-AD47-9789-CB57B0CF308D}" type="presOf" srcId="{26F8C60C-16BE-40CA-B263-9715D38BC727}" destId="{AEDF31EB-A411-45EB-AE05-9E7817ED7A93}" srcOrd="0" destOrd="0" presId="urn:microsoft.com/office/officeart/2005/8/layout/vList2"/>
    <dgm:cxn modelId="{9A49CB9E-26BC-3F4E-9E85-49A1C0F77BCF}" type="presOf" srcId="{6ABDAA0F-DC62-4181-9949-8A2B73DD3978}" destId="{1D76AFD3-B0AD-4F09-BD17-42F87C457577}" srcOrd="0" destOrd="0" presId="urn:microsoft.com/office/officeart/2005/8/layout/vList2"/>
    <dgm:cxn modelId="{699E94A8-B8A8-8B44-A03F-85CA97898D5A}" type="presOf" srcId="{7CFE755B-1A02-4EAF-B146-B8DAC332819F}" destId="{FBB30825-AF21-41F9-82B8-76D816C1A62F}" srcOrd="0" destOrd="0" presId="urn:microsoft.com/office/officeart/2005/8/layout/vList2"/>
    <dgm:cxn modelId="{43504095-F3F2-485F-AA9A-B79913DF95BB}" srcId="{6ABDAA0F-DC62-4181-9949-8A2B73DD3978}" destId="{380EED7A-733A-490A-9DAA-4BEB3AE7B87E}" srcOrd="1" destOrd="0" parTransId="{3733570A-E30F-45D4-B2D1-2818C4A7F02A}" sibTransId="{7B36CF68-8FA5-4BA2-A116-F521BBE223E8}"/>
    <dgm:cxn modelId="{3DD8197C-EE1A-4956-A869-577C9B8174F6}" srcId="{7CFE755B-1A02-4EAF-B146-B8DAC332819F}" destId="{6ABDAA0F-DC62-4181-9949-8A2B73DD3978}" srcOrd="1" destOrd="0" parTransId="{3D33D5BB-D00A-4A6B-9109-5560528F7511}" sibTransId="{B40B9BDE-4EBC-47CB-B167-C32A533DCA89}"/>
    <dgm:cxn modelId="{32740786-CAE3-964B-BE72-C7AF975C0C15}" type="presOf" srcId="{380EED7A-733A-490A-9DAA-4BEB3AE7B87E}" destId="{0A5E97A3-3F6B-4228-BE43-A08411D4BF16}" srcOrd="0" destOrd="1" presId="urn:microsoft.com/office/officeart/2005/8/layout/vList2"/>
    <dgm:cxn modelId="{F64F4773-9D19-4DC7-AF74-169DE4DCBA53}" srcId="{6ABDAA0F-DC62-4181-9949-8A2B73DD3978}" destId="{F3F23DDF-A2E8-4D94-A0CA-9D9D8821AC63}" srcOrd="0" destOrd="0" parTransId="{F72FBFBC-F414-410A-A6E8-2E3EF5DC890C}" sibTransId="{EED6C6FF-110C-499A-BC29-640D10B9D520}"/>
    <dgm:cxn modelId="{B267F511-1273-5041-A8CE-140F18D4254A}" type="presOf" srcId="{1BA70EAE-3C3A-4241-B1D7-7D1803CBE3BA}" destId="{A79C96EE-E6CD-4669-9136-80A19702054A}" srcOrd="0" destOrd="1" presId="urn:microsoft.com/office/officeart/2005/8/layout/vList2"/>
    <dgm:cxn modelId="{1F646530-7134-3744-9D60-CBBC763AE33B}" type="presParOf" srcId="{FBB30825-AF21-41F9-82B8-76D816C1A62F}" destId="{AEDF31EB-A411-45EB-AE05-9E7817ED7A93}" srcOrd="0" destOrd="0" presId="urn:microsoft.com/office/officeart/2005/8/layout/vList2"/>
    <dgm:cxn modelId="{DB78DDDB-DC9E-2249-84B4-29DB4AA126B1}" type="presParOf" srcId="{FBB30825-AF21-41F9-82B8-76D816C1A62F}" destId="{A79C96EE-E6CD-4669-9136-80A19702054A}" srcOrd="1" destOrd="0" presId="urn:microsoft.com/office/officeart/2005/8/layout/vList2"/>
    <dgm:cxn modelId="{8437993F-52C6-0A4E-A5D9-420947ACD4EF}" type="presParOf" srcId="{FBB30825-AF21-41F9-82B8-76D816C1A62F}" destId="{1D76AFD3-B0AD-4F09-BD17-42F87C457577}" srcOrd="2" destOrd="0" presId="urn:microsoft.com/office/officeart/2005/8/layout/vList2"/>
    <dgm:cxn modelId="{92241804-2A4E-2D4D-A39C-BC8A8D8040F3}" type="presParOf" srcId="{FBB30825-AF21-41F9-82B8-76D816C1A62F}" destId="{0A5E97A3-3F6B-4228-BE43-A08411D4BF16}" srcOrd="3"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D47C0-1E11-431A-948C-CCCE22E6D27C}"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79956BEE-26FA-4D14-9C0E-DE6AE7A9149C}">
      <dgm:prSet custT="1"/>
      <dgm:spPr/>
      <dgm:t>
        <a:bodyPr/>
        <a:lstStyle/>
        <a:p>
          <a:pPr rtl="0"/>
          <a:r>
            <a:rPr lang="en-US" sz="3600" b="0" dirty="0" smtClean="0">
              <a:solidFill>
                <a:schemeClr val="tx1"/>
              </a:solidFill>
            </a:rPr>
            <a:t>Price increases</a:t>
          </a:r>
          <a:endParaRPr lang="en-US" sz="3600" dirty="0">
            <a:solidFill>
              <a:schemeClr val="tx1"/>
            </a:solidFill>
          </a:endParaRPr>
        </a:p>
      </dgm:t>
    </dgm:pt>
    <dgm:pt modelId="{E596C965-1310-411F-80A4-3920DAD1F933}" type="parTrans" cxnId="{2298895A-78C8-42AC-AA75-3DA4C9C18467}">
      <dgm:prSet/>
      <dgm:spPr/>
      <dgm:t>
        <a:bodyPr/>
        <a:lstStyle/>
        <a:p>
          <a:endParaRPr lang="en-US"/>
        </a:p>
      </dgm:t>
    </dgm:pt>
    <dgm:pt modelId="{CD1BD7EF-0B4E-48E9-A7BA-3ADB5FE305E6}" type="sibTrans" cxnId="{2298895A-78C8-42AC-AA75-3DA4C9C18467}">
      <dgm:prSet/>
      <dgm:spPr/>
      <dgm:t>
        <a:bodyPr/>
        <a:lstStyle/>
        <a:p>
          <a:endParaRPr lang="en-US"/>
        </a:p>
      </dgm:t>
    </dgm:pt>
    <dgm:pt modelId="{783E7743-8A95-4709-A759-319E1C91AEE8}">
      <dgm:prSet/>
      <dgm:spPr/>
      <dgm:t>
        <a:bodyPr/>
        <a:lstStyle/>
        <a:p>
          <a:pPr rtl="0"/>
          <a:r>
            <a:rPr lang="en-US" b="0" dirty="0" smtClean="0"/>
            <a:t>Product is “hot”</a:t>
          </a:r>
          <a:endParaRPr lang="en-US" dirty="0"/>
        </a:p>
      </dgm:t>
    </dgm:pt>
    <dgm:pt modelId="{F39B38A1-3BC3-4B81-BEB8-B20EB5B3A8B8}" type="parTrans" cxnId="{BEDEAECF-CA71-4862-AF4F-DD9CEB1B3F01}">
      <dgm:prSet/>
      <dgm:spPr/>
      <dgm:t>
        <a:bodyPr/>
        <a:lstStyle/>
        <a:p>
          <a:endParaRPr lang="en-US"/>
        </a:p>
      </dgm:t>
    </dgm:pt>
    <dgm:pt modelId="{F9A4C0C0-17F9-4066-BD54-C291E06D2167}" type="sibTrans" cxnId="{BEDEAECF-CA71-4862-AF4F-DD9CEB1B3F01}">
      <dgm:prSet/>
      <dgm:spPr/>
      <dgm:t>
        <a:bodyPr/>
        <a:lstStyle/>
        <a:p>
          <a:endParaRPr lang="en-US"/>
        </a:p>
      </dgm:t>
    </dgm:pt>
    <dgm:pt modelId="{777F739B-C407-4250-8A1B-4890E09B5830}">
      <dgm:prSet/>
      <dgm:spPr/>
      <dgm:t>
        <a:bodyPr/>
        <a:lstStyle/>
        <a:p>
          <a:pPr rtl="0"/>
          <a:r>
            <a:rPr lang="en-US" b="0" dirty="0" smtClean="0"/>
            <a:t>Company greed</a:t>
          </a:r>
          <a:endParaRPr lang="en-US" dirty="0"/>
        </a:p>
      </dgm:t>
    </dgm:pt>
    <dgm:pt modelId="{4E415A2D-A741-428F-BF8D-A0F4772BA148}" type="parTrans" cxnId="{849294B0-AAAA-428A-82A8-9D2F430315F6}">
      <dgm:prSet/>
      <dgm:spPr/>
      <dgm:t>
        <a:bodyPr/>
        <a:lstStyle/>
        <a:p>
          <a:endParaRPr lang="en-US"/>
        </a:p>
      </dgm:t>
    </dgm:pt>
    <dgm:pt modelId="{EEAC1650-659D-4CCE-A190-6FA7B46C16D2}" type="sibTrans" cxnId="{849294B0-AAAA-428A-82A8-9D2F430315F6}">
      <dgm:prSet/>
      <dgm:spPr/>
      <dgm:t>
        <a:bodyPr/>
        <a:lstStyle/>
        <a:p>
          <a:endParaRPr lang="en-US"/>
        </a:p>
      </dgm:t>
    </dgm:pt>
    <dgm:pt modelId="{E17AA45F-5008-4B7F-93CC-E5FB3385686B}">
      <dgm:prSet custT="1"/>
      <dgm:spPr/>
      <dgm:t>
        <a:bodyPr/>
        <a:lstStyle/>
        <a:p>
          <a:pPr rtl="0"/>
          <a:r>
            <a:rPr lang="en-US" sz="3600" b="0" dirty="0" smtClean="0">
              <a:solidFill>
                <a:schemeClr val="tx1"/>
              </a:solidFill>
            </a:rPr>
            <a:t>Price cuts</a:t>
          </a:r>
          <a:endParaRPr lang="en-US" sz="3600" dirty="0">
            <a:solidFill>
              <a:schemeClr val="tx1"/>
            </a:solidFill>
          </a:endParaRPr>
        </a:p>
      </dgm:t>
    </dgm:pt>
    <dgm:pt modelId="{C8F571B3-81E8-4C78-8EB2-B546CD5CAEF8}" type="parTrans" cxnId="{2565E208-D795-4055-8300-83EA461EC615}">
      <dgm:prSet/>
      <dgm:spPr/>
      <dgm:t>
        <a:bodyPr/>
        <a:lstStyle/>
        <a:p>
          <a:endParaRPr lang="en-US"/>
        </a:p>
      </dgm:t>
    </dgm:pt>
    <dgm:pt modelId="{334555A1-4E3B-411E-B648-D2B5E1F59743}" type="sibTrans" cxnId="{2565E208-D795-4055-8300-83EA461EC615}">
      <dgm:prSet/>
      <dgm:spPr/>
      <dgm:t>
        <a:bodyPr/>
        <a:lstStyle/>
        <a:p>
          <a:endParaRPr lang="en-US"/>
        </a:p>
      </dgm:t>
    </dgm:pt>
    <dgm:pt modelId="{CCA1382E-DEF3-4B85-A24A-77146561033B}">
      <dgm:prSet/>
      <dgm:spPr/>
      <dgm:t>
        <a:bodyPr/>
        <a:lstStyle/>
        <a:p>
          <a:pPr rtl="0"/>
          <a:r>
            <a:rPr lang="en-US" b="0" dirty="0" smtClean="0"/>
            <a:t>New models will be available</a:t>
          </a:r>
          <a:endParaRPr lang="en-US" dirty="0"/>
        </a:p>
      </dgm:t>
    </dgm:pt>
    <dgm:pt modelId="{FD86D8B9-DB36-42B2-9D66-486D87E57FA8}" type="parTrans" cxnId="{4E0DAD12-77AB-4BC6-92D6-DC99154964CF}">
      <dgm:prSet/>
      <dgm:spPr/>
      <dgm:t>
        <a:bodyPr/>
        <a:lstStyle/>
        <a:p>
          <a:endParaRPr lang="en-US"/>
        </a:p>
      </dgm:t>
    </dgm:pt>
    <dgm:pt modelId="{B56D4FDF-ED78-4369-88E4-1AA7BFAE31D6}" type="sibTrans" cxnId="{4E0DAD12-77AB-4BC6-92D6-DC99154964CF}">
      <dgm:prSet/>
      <dgm:spPr/>
      <dgm:t>
        <a:bodyPr/>
        <a:lstStyle/>
        <a:p>
          <a:endParaRPr lang="en-US"/>
        </a:p>
      </dgm:t>
    </dgm:pt>
    <dgm:pt modelId="{59D38884-A846-49C3-9804-D6F8D64D2FFA}">
      <dgm:prSet/>
      <dgm:spPr/>
      <dgm:t>
        <a:bodyPr/>
        <a:lstStyle/>
        <a:p>
          <a:pPr rtl="0"/>
          <a:r>
            <a:rPr lang="en-US" b="0" dirty="0" smtClean="0"/>
            <a:t>Models are not selling well</a:t>
          </a:r>
          <a:endParaRPr lang="en-US" dirty="0"/>
        </a:p>
      </dgm:t>
    </dgm:pt>
    <dgm:pt modelId="{EAFECFAF-ED76-4139-8DB3-BD0E2F975FB9}" type="parTrans" cxnId="{82081454-C7BB-4239-9594-3A32D47083FF}">
      <dgm:prSet/>
      <dgm:spPr/>
      <dgm:t>
        <a:bodyPr/>
        <a:lstStyle/>
        <a:p>
          <a:endParaRPr lang="en-US"/>
        </a:p>
      </dgm:t>
    </dgm:pt>
    <dgm:pt modelId="{71684DC3-9EFD-4586-9FEE-D852DDBFE2D5}" type="sibTrans" cxnId="{82081454-C7BB-4239-9594-3A32D47083FF}">
      <dgm:prSet/>
      <dgm:spPr/>
      <dgm:t>
        <a:bodyPr/>
        <a:lstStyle/>
        <a:p>
          <a:endParaRPr lang="en-US"/>
        </a:p>
      </dgm:t>
    </dgm:pt>
    <dgm:pt modelId="{C2F8B1AC-03A4-4213-B973-7550A2F9A387}">
      <dgm:prSet/>
      <dgm:spPr/>
      <dgm:t>
        <a:bodyPr/>
        <a:lstStyle/>
        <a:p>
          <a:pPr rtl="0"/>
          <a:r>
            <a:rPr lang="en-US" b="0" dirty="0" smtClean="0"/>
            <a:t>Quality issues</a:t>
          </a:r>
          <a:endParaRPr lang="en-US" dirty="0"/>
        </a:p>
      </dgm:t>
    </dgm:pt>
    <dgm:pt modelId="{1B489CB9-343F-49B3-B198-C0AEDFA81510}" type="parTrans" cxnId="{1AA9B55C-28DE-4D1F-A208-36C95953D95B}">
      <dgm:prSet/>
      <dgm:spPr/>
      <dgm:t>
        <a:bodyPr/>
        <a:lstStyle/>
        <a:p>
          <a:endParaRPr lang="en-US"/>
        </a:p>
      </dgm:t>
    </dgm:pt>
    <dgm:pt modelId="{92C3A347-EEA7-410F-8644-C892684E0CA0}" type="sibTrans" cxnId="{1AA9B55C-28DE-4D1F-A208-36C95953D95B}">
      <dgm:prSet/>
      <dgm:spPr/>
      <dgm:t>
        <a:bodyPr/>
        <a:lstStyle/>
        <a:p>
          <a:endParaRPr lang="en-US"/>
        </a:p>
      </dgm:t>
    </dgm:pt>
    <dgm:pt modelId="{4FB5C215-8743-495D-89AC-33BDF56469F7}" type="pres">
      <dgm:prSet presAssocID="{E56D47C0-1E11-431A-948C-CCCE22E6D27C}" presName="Name0" presStyleCnt="0">
        <dgm:presLayoutVars>
          <dgm:dir/>
          <dgm:animLvl val="lvl"/>
          <dgm:resizeHandles val="exact"/>
        </dgm:presLayoutVars>
      </dgm:prSet>
      <dgm:spPr/>
      <dgm:t>
        <a:bodyPr/>
        <a:lstStyle/>
        <a:p>
          <a:endParaRPr lang="en-US"/>
        </a:p>
      </dgm:t>
    </dgm:pt>
    <dgm:pt modelId="{559188B8-7006-4597-9DAC-A9036AAD5937}" type="pres">
      <dgm:prSet presAssocID="{79956BEE-26FA-4D14-9C0E-DE6AE7A9149C}" presName="composite" presStyleCnt="0"/>
      <dgm:spPr/>
    </dgm:pt>
    <dgm:pt modelId="{FB250375-4900-4B7A-A38F-4424E9A27EE3}" type="pres">
      <dgm:prSet presAssocID="{79956BEE-26FA-4D14-9C0E-DE6AE7A9149C}" presName="parTx" presStyleLbl="alignNode1" presStyleIdx="0" presStyleCnt="2">
        <dgm:presLayoutVars>
          <dgm:chMax val="0"/>
          <dgm:chPref val="0"/>
          <dgm:bulletEnabled val="1"/>
        </dgm:presLayoutVars>
      </dgm:prSet>
      <dgm:spPr/>
      <dgm:t>
        <a:bodyPr/>
        <a:lstStyle/>
        <a:p>
          <a:endParaRPr lang="en-US"/>
        </a:p>
      </dgm:t>
    </dgm:pt>
    <dgm:pt modelId="{C3B25597-D665-43A7-9AB3-F12D6ABE6E8F}" type="pres">
      <dgm:prSet presAssocID="{79956BEE-26FA-4D14-9C0E-DE6AE7A9149C}" presName="desTx" presStyleLbl="alignAccFollowNode1" presStyleIdx="0" presStyleCnt="2">
        <dgm:presLayoutVars>
          <dgm:bulletEnabled val="1"/>
        </dgm:presLayoutVars>
      </dgm:prSet>
      <dgm:spPr/>
      <dgm:t>
        <a:bodyPr/>
        <a:lstStyle/>
        <a:p>
          <a:endParaRPr lang="en-US"/>
        </a:p>
      </dgm:t>
    </dgm:pt>
    <dgm:pt modelId="{4EB6B2BD-363A-444A-9B30-6A29C30D7E36}" type="pres">
      <dgm:prSet presAssocID="{CD1BD7EF-0B4E-48E9-A7BA-3ADB5FE305E6}" presName="space" presStyleCnt="0"/>
      <dgm:spPr/>
    </dgm:pt>
    <dgm:pt modelId="{61BE8317-54C4-4CD1-84C3-6A7F15895A52}" type="pres">
      <dgm:prSet presAssocID="{E17AA45F-5008-4B7F-93CC-E5FB3385686B}" presName="composite" presStyleCnt="0"/>
      <dgm:spPr/>
    </dgm:pt>
    <dgm:pt modelId="{044A2D1F-5E70-448C-80CD-D7FDB432988D}" type="pres">
      <dgm:prSet presAssocID="{E17AA45F-5008-4B7F-93CC-E5FB3385686B}" presName="parTx" presStyleLbl="alignNode1" presStyleIdx="1" presStyleCnt="2">
        <dgm:presLayoutVars>
          <dgm:chMax val="0"/>
          <dgm:chPref val="0"/>
          <dgm:bulletEnabled val="1"/>
        </dgm:presLayoutVars>
      </dgm:prSet>
      <dgm:spPr/>
      <dgm:t>
        <a:bodyPr/>
        <a:lstStyle/>
        <a:p>
          <a:endParaRPr lang="en-US"/>
        </a:p>
      </dgm:t>
    </dgm:pt>
    <dgm:pt modelId="{B43E28F5-D7C2-43F5-98CD-D43931CBDEE5}" type="pres">
      <dgm:prSet presAssocID="{E17AA45F-5008-4B7F-93CC-E5FB3385686B}" presName="desTx" presStyleLbl="alignAccFollowNode1" presStyleIdx="1" presStyleCnt="2">
        <dgm:presLayoutVars>
          <dgm:bulletEnabled val="1"/>
        </dgm:presLayoutVars>
      </dgm:prSet>
      <dgm:spPr/>
      <dgm:t>
        <a:bodyPr/>
        <a:lstStyle/>
        <a:p>
          <a:endParaRPr lang="en-US"/>
        </a:p>
      </dgm:t>
    </dgm:pt>
  </dgm:ptLst>
  <dgm:cxnLst>
    <dgm:cxn modelId="{82081454-C7BB-4239-9594-3A32D47083FF}" srcId="{E17AA45F-5008-4B7F-93CC-E5FB3385686B}" destId="{59D38884-A846-49C3-9804-D6F8D64D2FFA}" srcOrd="1" destOrd="0" parTransId="{EAFECFAF-ED76-4139-8DB3-BD0E2F975FB9}" sibTransId="{71684DC3-9EFD-4586-9FEE-D852DDBFE2D5}"/>
    <dgm:cxn modelId="{4E0DAD12-77AB-4BC6-92D6-DC99154964CF}" srcId="{E17AA45F-5008-4B7F-93CC-E5FB3385686B}" destId="{CCA1382E-DEF3-4B85-A24A-77146561033B}" srcOrd="0" destOrd="0" parTransId="{FD86D8B9-DB36-42B2-9D66-486D87E57FA8}" sibTransId="{B56D4FDF-ED78-4369-88E4-1AA7BFAE31D6}"/>
    <dgm:cxn modelId="{4E84E3EB-7D1E-A84B-BC09-3B8D5C110E70}" type="presOf" srcId="{CCA1382E-DEF3-4B85-A24A-77146561033B}" destId="{B43E28F5-D7C2-43F5-98CD-D43931CBDEE5}" srcOrd="0" destOrd="0" presId="urn:microsoft.com/office/officeart/2005/8/layout/hList1"/>
    <dgm:cxn modelId="{849294B0-AAAA-428A-82A8-9D2F430315F6}" srcId="{79956BEE-26FA-4D14-9C0E-DE6AE7A9149C}" destId="{777F739B-C407-4250-8A1B-4890E09B5830}" srcOrd="1" destOrd="0" parTransId="{4E415A2D-A741-428F-BF8D-A0F4772BA148}" sibTransId="{EEAC1650-659D-4CCE-A190-6FA7B46C16D2}"/>
    <dgm:cxn modelId="{92E5D254-9198-524B-81DF-A38C447953F8}" type="presOf" srcId="{777F739B-C407-4250-8A1B-4890E09B5830}" destId="{C3B25597-D665-43A7-9AB3-F12D6ABE6E8F}" srcOrd="0" destOrd="1" presId="urn:microsoft.com/office/officeart/2005/8/layout/hList1"/>
    <dgm:cxn modelId="{2298895A-78C8-42AC-AA75-3DA4C9C18467}" srcId="{E56D47C0-1E11-431A-948C-CCCE22E6D27C}" destId="{79956BEE-26FA-4D14-9C0E-DE6AE7A9149C}" srcOrd="0" destOrd="0" parTransId="{E596C965-1310-411F-80A4-3920DAD1F933}" sibTransId="{CD1BD7EF-0B4E-48E9-A7BA-3ADB5FE305E6}"/>
    <dgm:cxn modelId="{7C0DA9AC-E0DA-234E-92A6-1E25E79330EE}" type="presOf" srcId="{79956BEE-26FA-4D14-9C0E-DE6AE7A9149C}" destId="{FB250375-4900-4B7A-A38F-4424E9A27EE3}" srcOrd="0" destOrd="0" presId="urn:microsoft.com/office/officeart/2005/8/layout/hList1"/>
    <dgm:cxn modelId="{CEBF3738-81D1-324A-BCBA-26A898812EAB}" type="presOf" srcId="{C2F8B1AC-03A4-4213-B973-7550A2F9A387}" destId="{B43E28F5-D7C2-43F5-98CD-D43931CBDEE5}" srcOrd="0" destOrd="2" presId="urn:microsoft.com/office/officeart/2005/8/layout/hList1"/>
    <dgm:cxn modelId="{1AA9B55C-28DE-4D1F-A208-36C95953D95B}" srcId="{E17AA45F-5008-4B7F-93CC-E5FB3385686B}" destId="{C2F8B1AC-03A4-4213-B973-7550A2F9A387}" srcOrd="2" destOrd="0" parTransId="{1B489CB9-343F-49B3-B198-C0AEDFA81510}" sibTransId="{92C3A347-EEA7-410F-8644-C892684E0CA0}"/>
    <dgm:cxn modelId="{07FD1800-5506-E945-A464-93708054BEC2}" type="presOf" srcId="{783E7743-8A95-4709-A759-319E1C91AEE8}" destId="{C3B25597-D665-43A7-9AB3-F12D6ABE6E8F}" srcOrd="0" destOrd="0" presId="urn:microsoft.com/office/officeart/2005/8/layout/hList1"/>
    <dgm:cxn modelId="{05B4E72E-3525-064A-BA94-7F294FDE3E8C}" type="presOf" srcId="{E56D47C0-1E11-431A-948C-CCCE22E6D27C}" destId="{4FB5C215-8743-495D-89AC-33BDF56469F7}" srcOrd="0" destOrd="0" presId="urn:microsoft.com/office/officeart/2005/8/layout/hList1"/>
    <dgm:cxn modelId="{964EC44B-A139-DC41-AA35-8A8ACF59C406}" type="presOf" srcId="{59D38884-A846-49C3-9804-D6F8D64D2FFA}" destId="{B43E28F5-D7C2-43F5-98CD-D43931CBDEE5}" srcOrd="0" destOrd="1" presId="urn:microsoft.com/office/officeart/2005/8/layout/hList1"/>
    <dgm:cxn modelId="{BEDEAECF-CA71-4862-AF4F-DD9CEB1B3F01}" srcId="{79956BEE-26FA-4D14-9C0E-DE6AE7A9149C}" destId="{783E7743-8A95-4709-A759-319E1C91AEE8}" srcOrd="0" destOrd="0" parTransId="{F39B38A1-3BC3-4B81-BEB8-B20EB5B3A8B8}" sibTransId="{F9A4C0C0-17F9-4066-BD54-C291E06D2167}"/>
    <dgm:cxn modelId="{8BF4A36F-909C-6349-986B-578975DFBBDB}" type="presOf" srcId="{E17AA45F-5008-4B7F-93CC-E5FB3385686B}" destId="{044A2D1F-5E70-448C-80CD-D7FDB432988D}" srcOrd="0" destOrd="0" presId="urn:microsoft.com/office/officeart/2005/8/layout/hList1"/>
    <dgm:cxn modelId="{2565E208-D795-4055-8300-83EA461EC615}" srcId="{E56D47C0-1E11-431A-948C-CCCE22E6D27C}" destId="{E17AA45F-5008-4B7F-93CC-E5FB3385686B}" srcOrd="1" destOrd="0" parTransId="{C8F571B3-81E8-4C78-8EB2-B546CD5CAEF8}" sibTransId="{334555A1-4E3B-411E-B648-D2B5E1F59743}"/>
    <dgm:cxn modelId="{8668F6F6-FB31-6F48-BC4D-B00D52A5C25F}" type="presParOf" srcId="{4FB5C215-8743-495D-89AC-33BDF56469F7}" destId="{559188B8-7006-4597-9DAC-A9036AAD5937}" srcOrd="0" destOrd="0" presId="urn:microsoft.com/office/officeart/2005/8/layout/hList1"/>
    <dgm:cxn modelId="{AB260531-489B-3C49-A510-BFB332BCC5C4}" type="presParOf" srcId="{559188B8-7006-4597-9DAC-A9036AAD5937}" destId="{FB250375-4900-4B7A-A38F-4424E9A27EE3}" srcOrd="0" destOrd="0" presId="urn:microsoft.com/office/officeart/2005/8/layout/hList1"/>
    <dgm:cxn modelId="{3006D966-26F5-6F45-91F4-82968009559F}" type="presParOf" srcId="{559188B8-7006-4597-9DAC-A9036AAD5937}" destId="{C3B25597-D665-43A7-9AB3-F12D6ABE6E8F}" srcOrd="1" destOrd="0" presId="urn:microsoft.com/office/officeart/2005/8/layout/hList1"/>
    <dgm:cxn modelId="{2D7441B6-7BA9-924F-942F-29D137BAD8C8}" type="presParOf" srcId="{4FB5C215-8743-495D-89AC-33BDF56469F7}" destId="{4EB6B2BD-363A-444A-9B30-6A29C30D7E36}" srcOrd="1" destOrd="0" presId="urn:microsoft.com/office/officeart/2005/8/layout/hList1"/>
    <dgm:cxn modelId="{E9778A2A-83EB-384E-A8AC-73E5598163A4}" type="presParOf" srcId="{4FB5C215-8743-495D-89AC-33BDF56469F7}" destId="{61BE8317-54C4-4CD1-84C3-6A7F15895A52}" srcOrd="2" destOrd="0" presId="urn:microsoft.com/office/officeart/2005/8/layout/hList1"/>
    <dgm:cxn modelId="{92C729FC-E241-DF43-9E59-E71F45C6B2CF}" type="presParOf" srcId="{61BE8317-54C4-4CD1-84C3-6A7F15895A52}" destId="{044A2D1F-5E70-448C-80CD-D7FDB432988D}" srcOrd="0" destOrd="0" presId="urn:microsoft.com/office/officeart/2005/8/layout/hList1"/>
    <dgm:cxn modelId="{2404E243-91CF-E146-992F-AF5ACFB87325}" type="presParOf" srcId="{61BE8317-54C4-4CD1-84C3-6A7F15895A52}" destId="{B43E28F5-D7C2-43F5-98CD-D43931CBDEE5}"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F1BC43-E2C2-41F5-8A04-8F155ABB78EA}">
      <dsp:nvSpPr>
        <dsp:cNvPr id="0" name=""/>
        <dsp:cNvSpPr/>
      </dsp:nvSpPr>
      <dsp:spPr>
        <a:xfrm>
          <a:off x="0" y="3246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Product line pricing</a:t>
          </a:r>
          <a:endParaRPr lang="en-US" sz="3200" b="1" kern="1200" dirty="0">
            <a:solidFill>
              <a:schemeClr val="tx1"/>
            </a:solidFill>
          </a:endParaRPr>
        </a:p>
      </dsp:txBody>
      <dsp:txXfrm>
        <a:off x="0" y="324643"/>
        <a:ext cx="2571749" cy="1543050"/>
      </dsp:txXfrm>
    </dsp:sp>
    <dsp:sp modelId="{839FD2AA-CEEF-40A5-8046-FCD6066BF506}">
      <dsp:nvSpPr>
        <dsp:cNvPr id="0" name=""/>
        <dsp:cNvSpPr/>
      </dsp:nvSpPr>
      <dsp:spPr>
        <a:xfrm>
          <a:off x="2828925" y="3246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Optional- product pricing</a:t>
          </a:r>
          <a:endParaRPr lang="en-US" sz="3200" b="1" kern="1200" dirty="0">
            <a:solidFill>
              <a:schemeClr val="tx1"/>
            </a:solidFill>
          </a:endParaRPr>
        </a:p>
      </dsp:txBody>
      <dsp:txXfrm>
        <a:off x="2828925" y="324643"/>
        <a:ext cx="2571749" cy="1543050"/>
      </dsp:txXfrm>
    </dsp:sp>
    <dsp:sp modelId="{878ACB6C-1438-453B-A80D-2E3CA7C15FA6}">
      <dsp:nvSpPr>
        <dsp:cNvPr id="0" name=""/>
        <dsp:cNvSpPr/>
      </dsp:nvSpPr>
      <dsp:spPr>
        <a:xfrm>
          <a:off x="5657849" y="3246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Captive- product pricing</a:t>
          </a:r>
          <a:endParaRPr lang="en-US" sz="3200" b="1" kern="1200" dirty="0">
            <a:solidFill>
              <a:schemeClr val="tx1"/>
            </a:solidFill>
          </a:endParaRPr>
        </a:p>
      </dsp:txBody>
      <dsp:txXfrm>
        <a:off x="5657849" y="324643"/>
        <a:ext cx="2571749" cy="1543050"/>
      </dsp:txXfrm>
    </dsp:sp>
    <dsp:sp modelId="{27B884BD-467D-4155-BA44-C7FC088B268F}">
      <dsp:nvSpPr>
        <dsp:cNvPr id="0" name=""/>
        <dsp:cNvSpPr/>
      </dsp:nvSpPr>
      <dsp:spPr>
        <a:xfrm>
          <a:off x="1414462" y="21248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By-product pricing</a:t>
          </a:r>
          <a:endParaRPr lang="en-US" sz="3200" b="1" kern="1200" dirty="0">
            <a:solidFill>
              <a:schemeClr val="tx1"/>
            </a:solidFill>
          </a:endParaRPr>
        </a:p>
      </dsp:txBody>
      <dsp:txXfrm>
        <a:off x="1414462" y="2124869"/>
        <a:ext cx="2571749" cy="1543050"/>
      </dsp:txXfrm>
    </dsp:sp>
    <dsp:sp modelId="{DD39166E-813B-4E8A-A1CC-5B72CA95288C}">
      <dsp:nvSpPr>
        <dsp:cNvPr id="0" name=""/>
        <dsp:cNvSpPr/>
      </dsp:nvSpPr>
      <dsp:spPr>
        <a:xfrm>
          <a:off x="4243387" y="21248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Product bundle pricing</a:t>
          </a:r>
          <a:endParaRPr lang="en-US" sz="3200" b="1" kern="1200" dirty="0">
            <a:solidFill>
              <a:schemeClr val="tx1"/>
            </a:solidFill>
          </a:endParaRPr>
        </a:p>
      </dsp:txBody>
      <dsp:txXfrm>
        <a:off x="4243387" y="2124869"/>
        <a:ext cx="2571749" cy="1543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A95D6A-C4FB-455A-9954-76F670070021}">
      <dsp:nvSpPr>
        <dsp:cNvPr id="0" name=""/>
        <dsp:cNvSpPr/>
      </dsp:nvSpPr>
      <dsp:spPr>
        <a:xfrm>
          <a:off x="1275849" y="1190"/>
          <a:ext cx="2749320" cy="1348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Discount and allowance pricing</a:t>
          </a:r>
          <a:endParaRPr lang="en-US" sz="2800" b="1" kern="1200" dirty="0">
            <a:solidFill>
              <a:schemeClr val="tx1"/>
            </a:solidFill>
          </a:endParaRPr>
        </a:p>
      </dsp:txBody>
      <dsp:txXfrm>
        <a:off x="1275849" y="1190"/>
        <a:ext cx="2749320" cy="1348025"/>
      </dsp:txXfrm>
    </dsp:sp>
    <dsp:sp modelId="{7CE8B4F6-BB6D-4B2B-8C61-44B809EF2647}">
      <dsp:nvSpPr>
        <dsp:cNvPr id="0" name=""/>
        <dsp:cNvSpPr/>
      </dsp:nvSpPr>
      <dsp:spPr>
        <a:xfrm>
          <a:off x="4249841" y="1190"/>
          <a:ext cx="2246709" cy="134802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Segmented pricing</a:t>
          </a:r>
          <a:endParaRPr lang="en-US" sz="2800" b="1" kern="1200" dirty="0">
            <a:solidFill>
              <a:schemeClr val="tx1"/>
            </a:solidFill>
          </a:endParaRPr>
        </a:p>
      </dsp:txBody>
      <dsp:txXfrm>
        <a:off x="4249841" y="1190"/>
        <a:ext cx="2246709" cy="1348025"/>
      </dsp:txXfrm>
    </dsp:sp>
    <dsp:sp modelId="{79E305AF-41E6-4E1F-807B-674516980219}">
      <dsp:nvSpPr>
        <dsp:cNvPr id="0" name=""/>
        <dsp:cNvSpPr/>
      </dsp:nvSpPr>
      <dsp:spPr>
        <a:xfrm>
          <a:off x="1035294" y="1573887"/>
          <a:ext cx="2689086" cy="13480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Psychological pricing</a:t>
          </a:r>
          <a:endParaRPr lang="en-US" sz="2800" b="1" kern="1200" dirty="0">
            <a:solidFill>
              <a:schemeClr val="tx1"/>
            </a:solidFill>
          </a:endParaRPr>
        </a:p>
      </dsp:txBody>
      <dsp:txXfrm>
        <a:off x="1035294" y="1573887"/>
        <a:ext cx="2689086" cy="1348025"/>
      </dsp:txXfrm>
    </dsp:sp>
    <dsp:sp modelId="{FC0A0326-DC1C-497B-BB3E-449F6E235C6A}">
      <dsp:nvSpPr>
        <dsp:cNvPr id="0" name=""/>
        <dsp:cNvSpPr/>
      </dsp:nvSpPr>
      <dsp:spPr>
        <a:xfrm>
          <a:off x="3949051" y="1573887"/>
          <a:ext cx="2788053" cy="13480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Promotional pricing</a:t>
          </a:r>
          <a:endParaRPr lang="en-US" sz="2800" b="1" kern="1200" dirty="0">
            <a:solidFill>
              <a:schemeClr val="tx1"/>
            </a:solidFill>
          </a:endParaRPr>
        </a:p>
      </dsp:txBody>
      <dsp:txXfrm>
        <a:off x="3949051" y="1573887"/>
        <a:ext cx="2788053" cy="1348025"/>
      </dsp:txXfrm>
    </dsp:sp>
    <dsp:sp modelId="{10E0C38D-7787-43A9-8785-8D4ED2BE8E5A}">
      <dsp:nvSpPr>
        <dsp:cNvPr id="0" name=""/>
        <dsp:cNvSpPr/>
      </dsp:nvSpPr>
      <dsp:spPr>
        <a:xfrm>
          <a:off x="206067" y="3146583"/>
          <a:ext cx="2246709" cy="134802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Geographic pricing</a:t>
          </a:r>
          <a:endParaRPr lang="en-US" sz="2800" b="1" kern="1200" dirty="0">
            <a:solidFill>
              <a:schemeClr val="tx1"/>
            </a:solidFill>
          </a:endParaRPr>
        </a:p>
      </dsp:txBody>
      <dsp:txXfrm>
        <a:off x="206067" y="3146583"/>
        <a:ext cx="2246709" cy="1348025"/>
      </dsp:txXfrm>
    </dsp:sp>
    <dsp:sp modelId="{9AB04465-9EEA-45AB-8337-494A78F1DCB0}">
      <dsp:nvSpPr>
        <dsp:cNvPr id="0" name=""/>
        <dsp:cNvSpPr/>
      </dsp:nvSpPr>
      <dsp:spPr>
        <a:xfrm>
          <a:off x="2677447" y="3146583"/>
          <a:ext cx="2246709" cy="1348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Dynamic pricing</a:t>
          </a:r>
          <a:endParaRPr lang="en-US" sz="2800" b="1" kern="1200" dirty="0">
            <a:solidFill>
              <a:schemeClr val="tx1"/>
            </a:solidFill>
          </a:endParaRPr>
        </a:p>
      </dsp:txBody>
      <dsp:txXfrm>
        <a:off x="2677447" y="3146583"/>
        <a:ext cx="2246709" cy="1348025"/>
      </dsp:txXfrm>
    </dsp:sp>
    <dsp:sp modelId="{F6EBE5F8-194F-4812-801E-9F957696C9A8}">
      <dsp:nvSpPr>
        <dsp:cNvPr id="0" name=""/>
        <dsp:cNvSpPr/>
      </dsp:nvSpPr>
      <dsp:spPr>
        <a:xfrm>
          <a:off x="5148828" y="3146583"/>
          <a:ext cx="2417504" cy="134802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International pricing</a:t>
          </a:r>
          <a:endParaRPr lang="en-US" sz="2800" b="1" kern="1200" dirty="0">
            <a:solidFill>
              <a:schemeClr val="tx1"/>
            </a:solidFill>
          </a:endParaRPr>
        </a:p>
      </dsp:txBody>
      <dsp:txXfrm>
        <a:off x="5148828" y="3146583"/>
        <a:ext cx="2417504" cy="13480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DF31EB-A411-45EB-AE05-9E7817ED7A93}">
      <dsp:nvSpPr>
        <dsp:cNvPr id="0" name=""/>
        <dsp:cNvSpPr/>
      </dsp:nvSpPr>
      <dsp:spPr>
        <a:xfrm>
          <a:off x="0" y="43854"/>
          <a:ext cx="6096000" cy="842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Price cuts occur due to:</a:t>
          </a:r>
          <a:endParaRPr lang="en-US" sz="3600" b="1" kern="1200" dirty="0">
            <a:solidFill>
              <a:schemeClr val="tx1"/>
            </a:solidFill>
          </a:endParaRPr>
        </a:p>
      </dsp:txBody>
      <dsp:txXfrm>
        <a:off x="0" y="43854"/>
        <a:ext cx="6096000" cy="842400"/>
      </dsp:txXfrm>
    </dsp:sp>
    <dsp:sp modelId="{A79C96EE-E6CD-4669-9136-80A19702054A}">
      <dsp:nvSpPr>
        <dsp:cNvPr id="0" name=""/>
        <dsp:cNvSpPr/>
      </dsp:nvSpPr>
      <dsp:spPr>
        <a:xfrm>
          <a:off x="0" y="886254"/>
          <a:ext cx="60960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chemeClr val="tx1"/>
              </a:solidFill>
            </a:rPr>
            <a:t>Excess capacity</a:t>
          </a:r>
          <a:endParaRPr lang="en-US" sz="2800" b="1" kern="1200" dirty="0">
            <a:solidFill>
              <a:schemeClr val="tx1"/>
            </a:solidFill>
          </a:endParaRPr>
        </a:p>
        <a:p>
          <a:pPr marL="285750" lvl="1" indent="-285750" algn="l" defTabSz="1244600">
            <a:lnSpc>
              <a:spcPct val="90000"/>
            </a:lnSpc>
            <a:spcBef>
              <a:spcPct val="0"/>
            </a:spcBef>
            <a:spcAft>
              <a:spcPct val="20000"/>
            </a:spcAft>
            <a:buChar char="••"/>
          </a:pPr>
          <a:r>
            <a:rPr lang="en-US" sz="2800" b="1" kern="1200" dirty="0" smtClean="0">
              <a:solidFill>
                <a:schemeClr val="tx1"/>
              </a:solidFill>
            </a:rPr>
            <a:t>Increased market share</a:t>
          </a:r>
          <a:endParaRPr lang="en-US" sz="2800" b="1" kern="1200" dirty="0">
            <a:solidFill>
              <a:schemeClr val="tx1"/>
            </a:solidFill>
          </a:endParaRPr>
        </a:p>
      </dsp:txBody>
      <dsp:txXfrm>
        <a:off x="0" y="886254"/>
        <a:ext cx="6096000" cy="912870"/>
      </dsp:txXfrm>
    </dsp:sp>
    <dsp:sp modelId="{1D76AFD3-B0AD-4F09-BD17-42F87C457577}">
      <dsp:nvSpPr>
        <dsp:cNvPr id="0" name=""/>
        <dsp:cNvSpPr/>
      </dsp:nvSpPr>
      <dsp:spPr>
        <a:xfrm>
          <a:off x="0" y="1799125"/>
          <a:ext cx="6096000" cy="842400"/>
        </a:xfrm>
        <a:prstGeom prst="round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Price increase from:</a:t>
          </a:r>
          <a:endParaRPr lang="en-US" sz="3600" b="1" kern="1200" dirty="0">
            <a:solidFill>
              <a:schemeClr val="tx1"/>
            </a:solidFill>
          </a:endParaRPr>
        </a:p>
      </dsp:txBody>
      <dsp:txXfrm>
        <a:off x="0" y="1799125"/>
        <a:ext cx="6096000" cy="842400"/>
      </dsp:txXfrm>
    </dsp:sp>
    <dsp:sp modelId="{0A5E97A3-3F6B-4228-BE43-A08411D4BF16}">
      <dsp:nvSpPr>
        <dsp:cNvPr id="0" name=""/>
        <dsp:cNvSpPr/>
      </dsp:nvSpPr>
      <dsp:spPr>
        <a:xfrm>
          <a:off x="0" y="2641524"/>
          <a:ext cx="60960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chemeClr val="tx1"/>
              </a:solidFill>
            </a:rPr>
            <a:t>Cost inflation</a:t>
          </a:r>
          <a:endParaRPr lang="en-US" sz="2800" b="1" kern="1200" dirty="0">
            <a:solidFill>
              <a:schemeClr val="tx1"/>
            </a:solidFill>
          </a:endParaRPr>
        </a:p>
        <a:p>
          <a:pPr marL="285750" lvl="1" indent="-285750" algn="l" defTabSz="1244600">
            <a:lnSpc>
              <a:spcPct val="90000"/>
            </a:lnSpc>
            <a:spcBef>
              <a:spcPct val="0"/>
            </a:spcBef>
            <a:spcAft>
              <a:spcPct val="20000"/>
            </a:spcAft>
            <a:buChar char="••"/>
          </a:pPr>
          <a:r>
            <a:rPr lang="en-US" sz="2800" b="1" kern="1200" dirty="0" smtClean="0">
              <a:solidFill>
                <a:schemeClr val="tx1"/>
              </a:solidFill>
            </a:rPr>
            <a:t>Increased demand</a:t>
          </a:r>
          <a:endParaRPr lang="en-US" sz="2800" b="1" kern="1200" dirty="0">
            <a:solidFill>
              <a:schemeClr val="tx1"/>
            </a:solidFill>
          </a:endParaRPr>
        </a:p>
        <a:p>
          <a:pPr marL="285750" lvl="1" indent="-285750" algn="l" defTabSz="1244600">
            <a:lnSpc>
              <a:spcPct val="90000"/>
            </a:lnSpc>
            <a:spcBef>
              <a:spcPct val="0"/>
            </a:spcBef>
            <a:spcAft>
              <a:spcPct val="20000"/>
            </a:spcAft>
            <a:buChar char="••"/>
          </a:pPr>
          <a:r>
            <a:rPr lang="en-US" sz="2800" b="1" kern="1200" dirty="0" smtClean="0">
              <a:solidFill>
                <a:schemeClr val="tx1"/>
              </a:solidFill>
            </a:rPr>
            <a:t>Lack of supply</a:t>
          </a:r>
          <a:endParaRPr lang="en-US" sz="2800" b="1" kern="1200" dirty="0">
            <a:solidFill>
              <a:schemeClr val="tx1"/>
            </a:solidFill>
          </a:endParaRPr>
        </a:p>
      </dsp:txBody>
      <dsp:txXfrm>
        <a:off x="0" y="2641524"/>
        <a:ext cx="6096000" cy="13786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250375-4900-4B7A-A38F-4424E9A27EE3}">
      <dsp:nvSpPr>
        <dsp:cNvPr id="0" name=""/>
        <dsp:cNvSpPr/>
      </dsp:nvSpPr>
      <dsp:spPr>
        <a:xfrm>
          <a:off x="36" y="18235"/>
          <a:ext cx="3489498" cy="125433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0" kern="1200" dirty="0" smtClean="0">
              <a:solidFill>
                <a:schemeClr val="tx1"/>
              </a:solidFill>
            </a:rPr>
            <a:t>Price increases</a:t>
          </a:r>
          <a:endParaRPr lang="en-US" sz="3600" kern="1200" dirty="0">
            <a:solidFill>
              <a:schemeClr val="tx1"/>
            </a:solidFill>
          </a:endParaRPr>
        </a:p>
      </dsp:txBody>
      <dsp:txXfrm>
        <a:off x="36" y="18235"/>
        <a:ext cx="3489498" cy="1254330"/>
      </dsp:txXfrm>
    </dsp:sp>
    <dsp:sp modelId="{C3B25597-D665-43A7-9AB3-F12D6ABE6E8F}">
      <dsp:nvSpPr>
        <dsp:cNvPr id="0" name=""/>
        <dsp:cNvSpPr/>
      </dsp:nvSpPr>
      <dsp:spPr>
        <a:xfrm>
          <a:off x="36" y="1272566"/>
          <a:ext cx="3489498" cy="259539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b="0" kern="1200" dirty="0" smtClean="0"/>
            <a:t>Product is “hot”</a:t>
          </a:r>
          <a:endParaRPr lang="en-US" sz="3100" kern="1200" dirty="0"/>
        </a:p>
        <a:p>
          <a:pPr marL="285750" lvl="1" indent="-285750" algn="l" defTabSz="1377950" rtl="0">
            <a:lnSpc>
              <a:spcPct val="90000"/>
            </a:lnSpc>
            <a:spcBef>
              <a:spcPct val="0"/>
            </a:spcBef>
            <a:spcAft>
              <a:spcPct val="15000"/>
            </a:spcAft>
            <a:buChar char="••"/>
          </a:pPr>
          <a:r>
            <a:rPr lang="en-US" sz="3100" b="0" kern="1200" dirty="0" smtClean="0"/>
            <a:t>Company greed</a:t>
          </a:r>
          <a:endParaRPr lang="en-US" sz="3100" kern="1200" dirty="0"/>
        </a:p>
      </dsp:txBody>
      <dsp:txXfrm>
        <a:off x="36" y="1272566"/>
        <a:ext cx="3489498" cy="2595397"/>
      </dsp:txXfrm>
    </dsp:sp>
    <dsp:sp modelId="{044A2D1F-5E70-448C-80CD-D7FDB432988D}">
      <dsp:nvSpPr>
        <dsp:cNvPr id="0" name=""/>
        <dsp:cNvSpPr/>
      </dsp:nvSpPr>
      <dsp:spPr>
        <a:xfrm>
          <a:off x="3978064" y="18235"/>
          <a:ext cx="3489498" cy="125433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0" kern="1200" dirty="0" smtClean="0">
              <a:solidFill>
                <a:schemeClr val="tx1"/>
              </a:solidFill>
            </a:rPr>
            <a:t>Price cuts</a:t>
          </a:r>
          <a:endParaRPr lang="en-US" sz="3600" kern="1200" dirty="0">
            <a:solidFill>
              <a:schemeClr val="tx1"/>
            </a:solidFill>
          </a:endParaRPr>
        </a:p>
      </dsp:txBody>
      <dsp:txXfrm>
        <a:off x="3978064" y="18235"/>
        <a:ext cx="3489498" cy="1254330"/>
      </dsp:txXfrm>
    </dsp:sp>
    <dsp:sp modelId="{B43E28F5-D7C2-43F5-98CD-D43931CBDEE5}">
      <dsp:nvSpPr>
        <dsp:cNvPr id="0" name=""/>
        <dsp:cNvSpPr/>
      </dsp:nvSpPr>
      <dsp:spPr>
        <a:xfrm>
          <a:off x="3978064" y="1272566"/>
          <a:ext cx="3489498" cy="259539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b="0" kern="1200" dirty="0" smtClean="0"/>
            <a:t>New models will be available</a:t>
          </a:r>
          <a:endParaRPr lang="en-US" sz="3100" kern="1200" dirty="0"/>
        </a:p>
        <a:p>
          <a:pPr marL="285750" lvl="1" indent="-285750" algn="l" defTabSz="1377950" rtl="0">
            <a:lnSpc>
              <a:spcPct val="90000"/>
            </a:lnSpc>
            <a:spcBef>
              <a:spcPct val="0"/>
            </a:spcBef>
            <a:spcAft>
              <a:spcPct val="15000"/>
            </a:spcAft>
            <a:buChar char="••"/>
          </a:pPr>
          <a:r>
            <a:rPr lang="en-US" sz="3100" b="0" kern="1200" dirty="0" smtClean="0"/>
            <a:t>Models are not selling well</a:t>
          </a:r>
          <a:endParaRPr lang="en-US" sz="3100" kern="1200" dirty="0"/>
        </a:p>
        <a:p>
          <a:pPr marL="285750" lvl="1" indent="-285750" algn="l" defTabSz="1377950" rtl="0">
            <a:lnSpc>
              <a:spcPct val="90000"/>
            </a:lnSpc>
            <a:spcBef>
              <a:spcPct val="0"/>
            </a:spcBef>
            <a:spcAft>
              <a:spcPct val="15000"/>
            </a:spcAft>
            <a:buChar char="••"/>
          </a:pPr>
          <a:r>
            <a:rPr lang="en-US" sz="3100" b="0" kern="1200" dirty="0" smtClean="0"/>
            <a:t>Quality issues</a:t>
          </a:r>
          <a:endParaRPr lang="en-US" sz="3100" kern="1200" dirty="0"/>
        </a:p>
      </dsp:txBody>
      <dsp:txXfrm>
        <a:off x="3978064" y="1272566"/>
        <a:ext cx="3489498" cy="25953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EFFB0F5C-99B0-47D6-89AA-6F5B2294600D}" type="datetime1">
              <a:rPr lang="en-US"/>
              <a:pPr/>
              <a:t>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4FAA77E8-94E4-4800-A0D9-2C6D15B7CEB1}"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90563" indent="-233363"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851C189E-8198-4330-875D-2B666108A2A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4B357717-D67C-4BD6-B2E1-B8DBACF42193}"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In slideshow view, click on movie icon to launch General Electric video snippet.  See accompanying DVD for full video segment.</a:t>
            </a:r>
          </a:p>
          <a:p>
            <a:endParaRPr lang="en-US" dirty="0" smtClean="0">
              <a:ea typeface="ＭＳ Ｐゴシック" pitchFamily="-65"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12959A60-FAA5-40B5-BF45-05D2092815C0}"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b="1" dirty="0" smtClean="0">
                <a:ea typeface="ＭＳ Ｐゴシック" pitchFamily="-65" charset="-128"/>
              </a:rPr>
              <a:t>Discounts </a:t>
            </a:r>
            <a:r>
              <a:rPr lang="en-US" dirty="0" smtClean="0">
                <a:ea typeface="ＭＳ Ｐゴシック" pitchFamily="-65" charset="-128"/>
              </a:rPr>
              <a:t>are either cash discount for paying promptly, quantity discount for buying in large volume, or functional (trade) discount for selling, storing, distribution, and record keeping.</a:t>
            </a:r>
          </a:p>
          <a:p>
            <a:r>
              <a:rPr lang="en-US" b="1" dirty="0" smtClean="0">
                <a:ea typeface="ＭＳ Ｐゴシック" pitchFamily="-65" charset="-128"/>
              </a:rPr>
              <a:t>Allowances</a:t>
            </a:r>
            <a:r>
              <a:rPr lang="en-US" dirty="0" smtClean="0">
                <a:ea typeface="ＭＳ Ｐゴシック" pitchFamily="-65" charset="-128"/>
              </a:rPr>
              <a:t> include trade-in allowance for turning in an old item when buying a new one and promotional allowance to reward dealers for participating in advertising or sales support programs.</a:t>
            </a:r>
          </a:p>
          <a:p>
            <a:endParaRPr lang="en-US" dirty="0" smtClean="0">
              <a:ea typeface="ＭＳ Ｐゴシック" pitchFamily="-65"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73D652B3-80AD-4E12-B11E-6CDAA18C29A1}"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marL="533400" indent="-533400">
              <a:lnSpc>
                <a:spcPct val="80000"/>
              </a:lnSpc>
            </a:pPr>
            <a:r>
              <a:rPr lang="en-US" b="1" dirty="0" smtClean="0">
                <a:ea typeface="ＭＳ Ｐゴシック" pitchFamily="-65" charset="-128"/>
              </a:rPr>
              <a:t>Note to Instructor</a:t>
            </a:r>
          </a:p>
          <a:p>
            <a:pPr marL="533400" indent="-533400">
              <a:lnSpc>
                <a:spcPct val="80000"/>
              </a:lnSpc>
            </a:pPr>
            <a:r>
              <a:rPr lang="en-US" dirty="0" smtClean="0">
                <a:ea typeface="ＭＳ Ｐゴシック" pitchFamily="-65" charset="-128"/>
              </a:rPr>
              <a:t>The three types of segmented pricing are:</a:t>
            </a:r>
          </a:p>
          <a:p>
            <a:pPr marL="533400" indent="-533400">
              <a:lnSpc>
                <a:spcPct val="80000"/>
              </a:lnSpc>
              <a:buFont typeface="Calibri" pitchFamily="-65" charset="0"/>
              <a:buAutoNum type="arabicPeriod"/>
            </a:pPr>
            <a:r>
              <a:rPr lang="en-US" dirty="0" smtClean="0">
                <a:ea typeface="ＭＳ Ｐゴシック" pitchFamily="-65" charset="-128"/>
              </a:rPr>
              <a:t> Customer segment pricing is when different customers pay different prices for the same product or service.</a:t>
            </a:r>
          </a:p>
          <a:p>
            <a:pPr marL="533400" indent="-533400">
              <a:lnSpc>
                <a:spcPct val="80000"/>
              </a:lnSpc>
              <a:buFont typeface="Calibri" pitchFamily="-65" charset="0"/>
              <a:buAutoNum type="arabicPeriod"/>
            </a:pPr>
            <a:r>
              <a:rPr lang="en-US" dirty="0" smtClean="0">
                <a:ea typeface="ＭＳ Ｐゴシック" pitchFamily="-65" charset="-128"/>
              </a:rPr>
              <a:t> Product form segment pricing is when different versions of the product are priced differently but not according to differences in cost.</a:t>
            </a:r>
          </a:p>
          <a:p>
            <a:pPr marL="533400" indent="-533400">
              <a:lnSpc>
                <a:spcPct val="80000"/>
              </a:lnSpc>
              <a:buFont typeface="Calibri" pitchFamily="-65" charset="0"/>
              <a:buAutoNum type="arabicPeriod"/>
            </a:pPr>
            <a:r>
              <a:rPr lang="en-US" dirty="0" smtClean="0">
                <a:ea typeface="ＭＳ Ｐゴシック" pitchFamily="-65" charset="-128"/>
              </a:rPr>
              <a:t> Location pricing is when the product sold in different geographic areas is priced differently even though the cost is the same.</a:t>
            </a:r>
          </a:p>
          <a:p>
            <a:pPr marL="533400" indent="-533400"/>
            <a:endParaRPr lang="en-US" dirty="0" smtClean="0">
              <a:ea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6032B9F-F904-4710-AC0C-36CC3E32E381}"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How have you benefited from price segmentation?</a:t>
            </a:r>
            <a:r>
              <a:rPr lang="en-US" b="1" dirty="0" smtClean="0">
                <a:ea typeface="ＭＳ Ｐゴシック" pitchFamily="-65" charset="-128"/>
              </a:rPr>
              <a:t> </a:t>
            </a:r>
          </a:p>
          <a:p>
            <a:r>
              <a:rPr lang="en-US" dirty="0" smtClean="0">
                <a:ea typeface="ＭＳ Ｐゴシック" pitchFamily="-65" charset="-128"/>
              </a:rPr>
              <a:t>Most likely they have had student discounts. Ask them why that is effective given the criteria above.</a:t>
            </a:r>
          </a:p>
          <a:p>
            <a:endParaRPr lang="en-US" dirty="0" smtClean="0">
              <a:ea typeface="ＭＳ Ｐゴシック" pitchFamily="-65"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0A044B2C-7E34-4D9B-BC17-641B822871C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How well do you carry prices of coffee, pizza, and milk in your head?</a:t>
            </a:r>
          </a:p>
          <a:p>
            <a:r>
              <a:rPr lang="en-US" dirty="0" smtClean="0">
                <a:ea typeface="ＭＳ Ｐゴシック" pitchFamily="-65" charset="-128"/>
              </a:rPr>
              <a:t>It might be interesting to collect the prices of items sold near or on campus including coffee, pizza, and sandwiches. Ask them how well they know these prices, have them write down the price of these items and then check themselves. You will often find that people do </a:t>
            </a:r>
            <a:r>
              <a:rPr lang="en-US" i="1" dirty="0" smtClean="0">
                <a:ea typeface="ＭＳ Ｐゴシック" pitchFamily="-65" charset="-128"/>
              </a:rPr>
              <a:t>NOT</a:t>
            </a:r>
            <a:r>
              <a:rPr lang="en-US" dirty="0" smtClean="0">
                <a:ea typeface="ＭＳ Ｐゴシック" pitchFamily="-65" charset="-128"/>
              </a:rPr>
              <a:t> know prices as well as they think they do.</a:t>
            </a:r>
          </a:p>
        </p:txBody>
      </p:sp>
      <p:sp>
        <p:nvSpPr>
          <p:cNvPr id="46084" name="Slide Number Placeholder 3"/>
          <p:cNvSpPr>
            <a:spLocks noGrp="1"/>
          </p:cNvSpPr>
          <p:nvPr>
            <p:ph type="sldNum" sz="quarter" idx="5"/>
          </p:nvPr>
        </p:nvSpPr>
        <p:spPr bwMode="auto">
          <a:noFill/>
          <a:ln>
            <a:miter lim="800000"/>
            <a:headEnd/>
            <a:tailEnd/>
          </a:ln>
        </p:spPr>
        <p:txBody>
          <a:bodyPr/>
          <a:lstStyle/>
          <a:p>
            <a:fld id="{C9774CC5-CF29-4365-BBE0-E73BC950AAB7}"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marL="533400" indent="-533400">
              <a:lnSpc>
                <a:spcPct val="80000"/>
              </a:lnSpc>
            </a:pPr>
            <a:r>
              <a:rPr lang="en-US" b="1" dirty="0" smtClean="0">
                <a:ea typeface="ＭＳ Ｐゴシック" pitchFamily="-65" charset="-128"/>
              </a:rPr>
              <a:t>Note to Instructor</a:t>
            </a:r>
          </a:p>
          <a:p>
            <a:pPr marL="533400" indent="-533400">
              <a:lnSpc>
                <a:spcPct val="80000"/>
              </a:lnSpc>
              <a:buFontTx/>
              <a:buChar char="•"/>
            </a:pPr>
            <a:r>
              <a:rPr lang="en-US" b="1" dirty="0" smtClean="0">
                <a:ea typeface="ＭＳ Ｐゴシック" pitchFamily="-65" charset="-128"/>
              </a:rPr>
              <a:t>Loss leaders</a:t>
            </a:r>
            <a:r>
              <a:rPr lang="en-US" dirty="0" smtClean="0">
                <a:ea typeface="ＭＳ Ｐゴシック" pitchFamily="-65" charset="-128"/>
              </a:rPr>
              <a:t> are products sold below cost to attract customers in the hope they will buy other items at normal markups.</a:t>
            </a:r>
          </a:p>
          <a:p>
            <a:pPr marL="533400" indent="-533400">
              <a:lnSpc>
                <a:spcPct val="80000"/>
              </a:lnSpc>
              <a:buFontTx/>
              <a:buChar char="•"/>
            </a:pPr>
            <a:r>
              <a:rPr lang="en-US" b="1" dirty="0" smtClean="0">
                <a:ea typeface="ＭＳ Ｐゴシック" pitchFamily="-65" charset="-128"/>
              </a:rPr>
              <a:t>Special event pricing</a:t>
            </a:r>
            <a:r>
              <a:rPr lang="en-US" dirty="0" smtClean="0">
                <a:ea typeface="ＭＳ Ｐゴシック" pitchFamily="-65" charset="-128"/>
              </a:rPr>
              <a:t> is used to attract customers during certain seasons or periods.</a:t>
            </a:r>
          </a:p>
          <a:p>
            <a:pPr marL="533400" indent="-533400">
              <a:lnSpc>
                <a:spcPct val="80000"/>
              </a:lnSpc>
              <a:buFontTx/>
              <a:buChar char="•"/>
            </a:pPr>
            <a:r>
              <a:rPr lang="en-US" b="1" dirty="0" smtClean="0">
                <a:ea typeface="ＭＳ Ｐゴシック" pitchFamily="-65" charset="-128"/>
              </a:rPr>
              <a:t>Cash rebates</a:t>
            </a:r>
            <a:r>
              <a:rPr lang="en-US" dirty="0" smtClean="0">
                <a:ea typeface="ＭＳ Ｐゴシック" pitchFamily="-65" charset="-128"/>
              </a:rPr>
              <a:t> are given to consumers who buy products within a specified time.</a:t>
            </a:r>
          </a:p>
          <a:p>
            <a:pPr marL="533400" indent="-533400">
              <a:lnSpc>
                <a:spcPct val="80000"/>
              </a:lnSpc>
              <a:buFontTx/>
              <a:buChar char="•"/>
            </a:pPr>
            <a:r>
              <a:rPr lang="en-US" b="1" dirty="0" smtClean="0">
                <a:ea typeface="ＭＳ Ｐゴシック" pitchFamily="-65" charset="-128"/>
              </a:rPr>
              <a:t>Low-interest financing, longer warrantees, </a:t>
            </a:r>
            <a:r>
              <a:rPr lang="en-US" dirty="0" smtClean="0">
                <a:ea typeface="ＭＳ Ｐゴシック" pitchFamily="-65" charset="-128"/>
              </a:rPr>
              <a:t>and </a:t>
            </a:r>
            <a:r>
              <a:rPr lang="en-US" b="1" dirty="0" smtClean="0">
                <a:ea typeface="ＭＳ Ｐゴシック" pitchFamily="-65" charset="-128"/>
              </a:rPr>
              <a:t>free maintenance</a:t>
            </a:r>
            <a:r>
              <a:rPr lang="en-US" dirty="0" smtClean="0">
                <a:ea typeface="ＭＳ Ｐゴシック" pitchFamily="-65" charset="-128"/>
              </a:rPr>
              <a:t> lower the consumer’s “total price.”</a:t>
            </a:r>
          </a:p>
          <a:p>
            <a:pPr marL="533400" indent="-533400"/>
            <a:endParaRPr lang="en-US" dirty="0" smtClean="0">
              <a:ea typeface="ＭＳ Ｐゴシック" pitchFamily="-65"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9A298F03-9241-41EA-A00E-BE9A06A6A837}"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920BC2DD-04C6-4163-9880-A369D86A6180}"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D52ED1FA-5F32-49F0-9D88-02316DFF558F}"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A97C6004-1B91-439A-BAB9-8AEE51905B6B}"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dirty="0" smtClean="0">
                <a:ea typeface="ＭＳ Ｐゴシック" pitchFamily="-65" charset="-128"/>
              </a:rPr>
              <a:t>Check this</a:t>
            </a:r>
          </a:p>
        </p:txBody>
      </p:sp>
      <p:sp>
        <p:nvSpPr>
          <p:cNvPr id="19460" name="Slide Number Placeholder 3"/>
          <p:cNvSpPr>
            <a:spLocks noGrp="1"/>
          </p:cNvSpPr>
          <p:nvPr>
            <p:ph type="sldNum" sz="quarter" idx="5"/>
          </p:nvPr>
        </p:nvSpPr>
        <p:spPr bwMode="auto">
          <a:noFill/>
          <a:ln>
            <a:miter lim="800000"/>
            <a:headEnd/>
            <a:tailEnd/>
          </a:ln>
        </p:spPr>
        <p:txBody>
          <a:bodyPr/>
          <a:lstStyle/>
          <a:p>
            <a:fld id="{45346D5C-B31A-427D-B426-CD9EE64FF870}"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5B7DB9E8-FBC5-4E73-B05D-A65AD97602F5}"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E3108E3-7B7F-41F5-A0C0-6FAB84624EC2}"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There is an excellent example in the text for dynamic pricing:</a:t>
            </a:r>
          </a:p>
          <a:p>
            <a:pPr lvl="1"/>
            <a:r>
              <a:rPr lang="en-US" dirty="0" smtClean="0">
                <a:ea typeface="ＭＳ Ｐゴシック" pitchFamily="-65" charset="-128"/>
              </a:rPr>
              <a:t>Alaska airlines Web banner promotes </a:t>
            </a:r>
            <a:r>
              <a:rPr lang="en-US" dirty="0" smtClean="0">
                <a:ea typeface="ＭＳ Ｐゴシック" pitchFamily="-65" charset="-128"/>
              </a:rPr>
              <a:t>“</a:t>
            </a:r>
            <a:r>
              <a:rPr lang="en-US" i="1" dirty="0" smtClean="0">
                <a:ea typeface="ＭＳ Ｐゴシック" pitchFamily="-65" charset="-128"/>
              </a:rPr>
              <a:t>Fly </a:t>
            </a:r>
            <a:r>
              <a:rPr lang="en-US" i="1" dirty="0" smtClean="0">
                <a:ea typeface="ＭＳ Ｐゴシック" pitchFamily="-65" charset="-128"/>
              </a:rPr>
              <a:t>Alaska Airlines to Honolulu for $200 round trip.”</a:t>
            </a:r>
          </a:p>
          <a:p>
            <a:pPr lvl="1"/>
            <a:r>
              <a:rPr lang="en-US" dirty="0" smtClean="0">
                <a:ea typeface="ＭＳ Ｐゴシック" pitchFamily="-65" charset="-128"/>
              </a:rPr>
              <a:t>Alaska Airlines is introducing a system that creates unique prices and advertisements for people as they surf the Web. The system identifies consumers by their computers, using a small piece of code known as a cookie. It company then combines detailed data from several sources to paint a picture of who’s sitting on the other side of the screen. </a:t>
            </a:r>
            <a:endParaRPr lang="en-US" dirty="0" smtClean="0">
              <a:ea typeface="ＭＳ Ｐゴシック" pitchFamily="-65" charset="-128"/>
            </a:endParaRPr>
          </a:p>
          <a:p>
            <a:pPr lvl="1"/>
            <a:r>
              <a:rPr lang="en-US" dirty="0" smtClean="0">
                <a:ea typeface="ＭＳ Ｐゴシック" pitchFamily="-65" charset="-128"/>
              </a:rPr>
              <a:t>When </a:t>
            </a:r>
            <a:r>
              <a:rPr lang="en-US" dirty="0" smtClean="0">
                <a:ea typeface="ＭＳ Ｐゴシック" pitchFamily="-65" charset="-128"/>
              </a:rPr>
              <a:t>the person clicks on an ad, the system quickly analyzes the data to assess how price-sensitive customers seem to be. </a:t>
            </a:r>
          </a:p>
          <a:p>
            <a:pPr lvl="1">
              <a:buFont typeface="Arial" charset="0"/>
              <a:buNone/>
            </a:pPr>
            <a:endParaRPr lang="en-US" dirty="0" smtClean="0">
              <a:ea typeface="ＭＳ Ｐゴシック" pitchFamily="-65" charset="-128"/>
            </a:endParaRPr>
          </a:p>
          <a:p>
            <a:endParaRPr lang="en-US" dirty="0" smtClean="0">
              <a:ea typeface="ＭＳ Ｐゴシック" pitchFamily="-65"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A128DD3A-4EF1-41CB-AA77-D78CB51422A5}"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1CCE0089-0B4F-4E6B-8F9B-F0B4538D59F2}"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BE69904C-834A-4EA7-9969-1C963DE83C64}"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dirty="0" smtClean="0">
                <a:ea typeface="ＭＳ Ｐゴシック" pitchFamily="-65" charset="-128"/>
              </a:rPr>
              <a:t>Note to Instructor</a:t>
            </a:r>
          </a:p>
          <a:p>
            <a:r>
              <a:rPr lang="en-US" dirty="0" smtClean="0">
                <a:ea typeface="ＭＳ Ｐゴシック" pitchFamily="-65" charset="-128"/>
              </a:rPr>
              <a:t>There is an example in the book about a Tiffany’s price changes:</a:t>
            </a:r>
          </a:p>
          <a:p>
            <a:pPr lvl="1"/>
            <a:r>
              <a:rPr lang="en-US" dirty="0" smtClean="0">
                <a:ea typeface="ＭＳ Ｐゴシック" pitchFamily="-65" charset="-128"/>
              </a:rPr>
              <a:t>In the late 1990s, the high-end jeweler responded to the “affordable luxuries” craze with a new “Return to Tiffany” line of less expensive silver jewelry. </a:t>
            </a:r>
            <a:endParaRPr lang="en-US" dirty="0" smtClean="0">
              <a:ea typeface="ＭＳ Ｐゴシック" pitchFamily="-65" charset="-128"/>
            </a:endParaRPr>
          </a:p>
          <a:p>
            <a:pPr lvl="1"/>
            <a:r>
              <a:rPr lang="en-US" dirty="0" smtClean="0">
                <a:ea typeface="ＭＳ Ｐゴシック" pitchFamily="-65" charset="-128"/>
              </a:rPr>
              <a:t>The </a:t>
            </a:r>
            <a:r>
              <a:rPr lang="en-US" dirty="0" smtClean="0">
                <a:ea typeface="ＭＳ Ｐゴシック" pitchFamily="-65" charset="-128"/>
              </a:rPr>
              <a:t>“Return to Tiffany” silver charm bracelet quickly became a must-have item, as teens jammed Tiffany’s hushed stores clamoring for the $110 silver bauble. Sales skyrocketed. </a:t>
            </a:r>
          </a:p>
          <a:p>
            <a:pPr lvl="1"/>
            <a:r>
              <a:rPr lang="en-US" dirty="0" smtClean="0">
                <a:ea typeface="ＭＳ Ｐゴシック" pitchFamily="-65" charset="-128"/>
              </a:rPr>
              <a:t>But despite this early success, Tiffany’s bosses grew worried that the bracelet fad could alienate the firm’s older, wealthier, and more conservative clientele.</a:t>
            </a:r>
          </a:p>
          <a:p>
            <a:pPr lvl="1"/>
            <a:r>
              <a:rPr lang="en-US" dirty="0" smtClean="0">
                <a:ea typeface="ＭＳ Ｐゴシック" pitchFamily="-65" charset="-128"/>
              </a:rPr>
              <a:t>So, in 2002, to chase away the teeny-boppers, the firm began hiking prices on the fast-growing, highly profitable line of cheaper silver jewelry and at the same time, it introduced pricier jewelry collections, renovated its stores, and showed off its craftsmanship by highlighting spectacular gems like a $2.5 million pink diamond ring. </a:t>
            </a:r>
          </a:p>
        </p:txBody>
      </p:sp>
      <p:sp>
        <p:nvSpPr>
          <p:cNvPr id="68612" name="Slide Number Placeholder 3"/>
          <p:cNvSpPr>
            <a:spLocks noGrp="1"/>
          </p:cNvSpPr>
          <p:nvPr>
            <p:ph type="sldNum" sz="quarter" idx="5"/>
          </p:nvPr>
        </p:nvSpPr>
        <p:spPr bwMode="auto">
          <a:noFill/>
          <a:ln>
            <a:miter lim="800000"/>
            <a:headEnd/>
            <a:tailEnd/>
          </a:ln>
        </p:spPr>
        <p:txBody>
          <a:bodyPr/>
          <a:lstStyle/>
          <a:p>
            <a:fld id="{E175A3FC-1F43-4542-A48E-0DD083A7CFC1}"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F18D0DB1-FE6E-475B-9BAA-F11C1C790C16}"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91DD08B5-8FBC-4DFA-A41C-1FDB50029DE9}"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49F4DD26-4434-4F49-8E15-BD8EDCC0D4ED}"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930F837E-AEA6-470B-8CA2-DEA6406A6C21}"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54F4A4B4-484C-4144-A9D3-CA1A4F5C3A0E}"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8117501F-80CC-4499-ADED-97D256A197D0}"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18B5399B-1B89-468F-8AF3-98E36729D7D9}"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9DE9048D-F56F-4F79-9C44-C15ABF295B4B}"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en-US" dirty="0" smtClean="0">
                <a:ea typeface="ＭＳ Ｐゴシック" pitchFamily="-65" charset="-128"/>
              </a:rPr>
              <a:t>.</a:t>
            </a:r>
          </a:p>
        </p:txBody>
      </p:sp>
      <p:sp>
        <p:nvSpPr>
          <p:cNvPr id="84996" name="Slide Number Placeholder 3"/>
          <p:cNvSpPr>
            <a:spLocks noGrp="1"/>
          </p:cNvSpPr>
          <p:nvPr>
            <p:ph type="sldNum" sz="quarter" idx="5"/>
          </p:nvPr>
        </p:nvSpPr>
        <p:spPr bwMode="auto">
          <a:noFill/>
          <a:ln>
            <a:miter lim="800000"/>
            <a:headEnd/>
            <a:tailEnd/>
          </a:ln>
        </p:spPr>
        <p:txBody>
          <a:bodyPr/>
          <a:lstStyle/>
          <a:p>
            <a:fld id="{A43E39A0-6687-4EB7-9EEC-77884B5EBA89}"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endParaRPr lang="en-US" dirty="0" smtClean="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CF05313-95A8-48A9-9426-445F9D4C5831}"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The text gives an excellent example of IKEA in China:</a:t>
            </a:r>
          </a:p>
          <a:p>
            <a:pPr lvl="1"/>
            <a:r>
              <a:rPr lang="en-US" dirty="0" smtClean="0">
                <a:ea typeface="ＭＳ Ｐゴシック" pitchFamily="-65" charset="-128"/>
              </a:rPr>
              <a:t>When IKEA first opened stores in China in 2002, people crowded to take advantage of the freebies—air conditioning, clean toilets, and even decorating ideas. </a:t>
            </a:r>
          </a:p>
          <a:p>
            <a:pPr lvl="1"/>
            <a:r>
              <a:rPr lang="en-US" dirty="0" smtClean="0">
                <a:ea typeface="ＭＳ Ｐゴシック" pitchFamily="-65" charset="-128"/>
              </a:rPr>
              <a:t>Chinese consumers are famously frugal. When it came time to actually buy, they shopped instead at local stores just down the street that offered knockoffs of IKEA’s designs at a fraction of the price. </a:t>
            </a:r>
            <a:endParaRPr lang="en-US" dirty="0" smtClean="0">
              <a:ea typeface="ＭＳ Ｐゴシック" pitchFamily="-65" charset="-128"/>
            </a:endParaRPr>
          </a:p>
          <a:p>
            <a:pPr lvl="1"/>
            <a:r>
              <a:rPr lang="en-US" dirty="0" smtClean="0">
                <a:ea typeface="ＭＳ Ｐゴシック" pitchFamily="-65" charset="-128"/>
              </a:rPr>
              <a:t>So </a:t>
            </a:r>
            <a:r>
              <a:rPr lang="en-US" dirty="0" smtClean="0">
                <a:ea typeface="ＭＳ Ｐゴシック" pitchFamily="-65" charset="-128"/>
              </a:rPr>
              <a:t>IKEA slashed its prices in China to the lowest in the world.</a:t>
            </a:r>
          </a:p>
          <a:p>
            <a:pPr lvl="1"/>
            <a:r>
              <a:rPr lang="en-US" dirty="0" smtClean="0">
                <a:ea typeface="ＭＳ Ｐゴシック" pitchFamily="-65" charset="-128"/>
              </a:rPr>
              <a:t>The penetration pricing strategy worked. IKEA now captures a 43 percent market share of China’s fast-growing home wares market.</a:t>
            </a:r>
          </a:p>
          <a:p>
            <a:endParaRPr lang="en-US" dirty="0" smtClean="0">
              <a:ea typeface="ＭＳ Ｐゴシック" pitchFamily="-65" charset="-128"/>
            </a:endParaRPr>
          </a:p>
          <a:p>
            <a:endParaRPr lang="en-US" dirty="0" smtClean="0">
              <a:ea typeface="ＭＳ Ｐゴシック" pitchFamily="-65"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65277420-EFCC-4BDE-BBE4-164E3696A2CF}"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79AB0D91-614F-437C-A095-EAB389399C59}"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868A1471-EA40-4931-A900-74E6BFE3A1DF}"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Students will quickly realize this is what their cell phone bill might be. Ask them how they feel about this pricing. This Web link goes to an ad for AT&amp;T’s campaign for rollover minutes.</a:t>
            </a:r>
          </a:p>
        </p:txBody>
      </p:sp>
      <p:sp>
        <p:nvSpPr>
          <p:cNvPr id="31748" name="Slide Number Placeholder 3"/>
          <p:cNvSpPr>
            <a:spLocks noGrp="1"/>
          </p:cNvSpPr>
          <p:nvPr>
            <p:ph type="sldNum" sz="quarter" idx="5"/>
          </p:nvPr>
        </p:nvSpPr>
        <p:spPr bwMode="auto">
          <a:noFill/>
          <a:ln>
            <a:miter lim="800000"/>
            <a:headEnd/>
            <a:tailEnd/>
          </a:ln>
        </p:spPr>
        <p:txBody>
          <a:bodyPr/>
          <a:lstStyle/>
          <a:p>
            <a:fld id="{0DBB048B-CFDF-40A2-89F8-F983E6CB075A}"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6BC79D38-333D-4106-9B99-92095710C6EE}"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0" y="5410200"/>
            <a:ext cx="1110350" cy="92346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985133C-40DE-4D8B-A015-9D85A5CC213D}" type="datetime1">
              <a:rPr lang="en-US"/>
              <a:pPr/>
              <a:t>2/20/11</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76995-DCBC-4F06-B9EC-1F79A51FAF2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7D856AF-B0FF-4656-8264-CD1B4BB4128B}"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EDB29B7-A1BB-4796-A3F0-1B95D688B90C}"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055768E-BC5F-4C7A-B0C4-6655C253B320}"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57677D8-4A00-4D60-8967-BD521783AF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ADC87A-22BA-4B62-AFC8-922696949388}" type="datetime1">
              <a:rPr lang="en-US"/>
              <a:pPr/>
              <a:t>2/20/11</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775F373-4E2F-44E9-A39D-099644C3485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11- </a:t>
            </a:r>
            <a:fld id="{D17BE44A-E99B-40DA-9C7F-09246B3EB984}"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533400"/>
            <a:ext cx="16764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11- </a:t>
            </a:r>
            <a:fld id="{13483D46-9398-45B2-A76C-48A6A6C8D276}"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pic>
        <p:nvPicPr>
          <p:cNvPr id="8" name="Picture 2"/>
          <p:cNvPicPr>
            <a:picLocks noChangeAspect="1" noChangeArrowheads="1"/>
          </p:cNvPicPr>
          <p:nvPr userDrawn="1"/>
        </p:nvPicPr>
        <p:blipFill>
          <a:blip r:embed="rId16" cstate="print"/>
          <a:srcRect/>
          <a:stretch>
            <a:fillRect/>
          </a:stretch>
        </p:blipFill>
        <p:spPr bwMode="auto">
          <a:xfrm>
            <a:off x="0" y="5319671"/>
            <a:ext cx="1219200" cy="101399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r>
              <a:rPr lang="en-US" dirty="0" smtClean="0"/>
              <a:t/>
            </a:r>
            <a:br>
              <a:rPr lang="en-US" dirty="0" smtClean="0"/>
            </a:br>
            <a:r>
              <a:rPr lang="en-US" dirty="0" smtClean="0"/>
              <a:t>Chapter Eleven</a:t>
            </a:r>
          </a:p>
        </p:txBody>
      </p:sp>
      <p:sp>
        <p:nvSpPr>
          <p:cNvPr id="16387" name="Subtitle 2"/>
          <p:cNvSpPr>
            <a:spLocks noGrp="1"/>
          </p:cNvSpPr>
          <p:nvPr>
            <p:ph type="subTitle" idx="1"/>
          </p:nvPr>
        </p:nvSpPr>
        <p:spPr/>
        <p:txBody>
          <a:bodyPr/>
          <a:lstStyle/>
          <a:p>
            <a:r>
              <a:rPr lang="en-US" b="1" dirty="0" smtClean="0">
                <a:latin typeface="Calibri" pitchFamily="-65" charset="0"/>
              </a:rPr>
              <a:t>Pricing Strategies</a:t>
            </a:r>
            <a:endParaRPr lang="en-US" sz="3600" dirty="0" smtClean="0">
              <a:latin typeface="Calibri" pitchFamily="-65"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200" dirty="0" smtClean="0"/>
              <a:t>Price Mix Pricing Strategies</a:t>
            </a:r>
          </a:p>
        </p:txBody>
      </p:sp>
      <p:sp>
        <p:nvSpPr>
          <p:cNvPr id="34819"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65" charset="0"/>
            </a:endParaRPr>
          </a:p>
          <a:p>
            <a:pPr marL="533400" indent="-533400">
              <a:buFontTx/>
              <a:buNone/>
            </a:pPr>
            <a:r>
              <a:rPr lang="en-US" b="1" dirty="0" smtClean="0">
                <a:latin typeface="Calibri" pitchFamily="-65" charset="0"/>
              </a:rPr>
              <a:t>Product bundle pricing</a:t>
            </a:r>
            <a:r>
              <a:rPr lang="en-US" dirty="0" smtClean="0">
                <a:latin typeface="Calibri" pitchFamily="-65" charset="0"/>
              </a:rPr>
              <a:t> combines several products at a reduced price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200" dirty="0" smtClean="0"/>
              <a:t>Price-Adjustment Strategies</a:t>
            </a:r>
          </a:p>
        </p:txBody>
      </p:sp>
      <p:graphicFrame>
        <p:nvGraphicFramePr>
          <p:cNvPr id="5" name="Diagram 4"/>
          <p:cNvGraphicFramePr/>
          <p:nvPr/>
        </p:nvGraphicFramePr>
        <p:xfrm>
          <a:off x="914400" y="1447801"/>
          <a:ext cx="77724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dirty="0" smtClean="0"/>
              <a:t>Price-Adjustment Strategies</a:t>
            </a:r>
          </a:p>
        </p:txBody>
      </p:sp>
      <p:sp>
        <p:nvSpPr>
          <p:cNvPr id="38915"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65" charset="0"/>
            </a:endParaRPr>
          </a:p>
          <a:p>
            <a:pPr marL="533400" indent="-533400">
              <a:buFontTx/>
              <a:buNone/>
            </a:pPr>
            <a:r>
              <a:rPr lang="en-US" b="1" dirty="0" smtClean="0">
                <a:latin typeface="Calibri" pitchFamily="-65" charset="0"/>
              </a:rPr>
              <a:t>Discount and allowance pricing</a:t>
            </a:r>
            <a:r>
              <a:rPr lang="en-US" dirty="0" smtClean="0">
                <a:latin typeface="Calibri" pitchFamily="-65" charset="0"/>
              </a:rPr>
              <a:t> reduces prices to reward customer responses such as paying early or promoting the product</a:t>
            </a:r>
          </a:p>
          <a:p>
            <a:pPr marL="533400" indent="-533400"/>
            <a:r>
              <a:rPr lang="en-US" dirty="0" smtClean="0">
                <a:latin typeface="Calibri" pitchFamily="-65" charset="0"/>
              </a:rPr>
              <a:t>Discounts</a:t>
            </a:r>
          </a:p>
          <a:p>
            <a:pPr marL="533400" indent="-533400"/>
            <a:r>
              <a:rPr lang="en-US" dirty="0" smtClean="0">
                <a:latin typeface="Calibri" pitchFamily="-65" charset="0"/>
              </a:rPr>
              <a:t>Allowances</a:t>
            </a:r>
          </a:p>
          <a:p>
            <a:pPr marL="533400" indent="-533400"/>
            <a:endParaRPr lang="en-US" dirty="0" smtClean="0">
              <a:latin typeface="Calibri" pitchFamily="-65" charset="0"/>
            </a:endParaRPr>
          </a:p>
          <a:p>
            <a:pPr marL="533400" indent="-533400">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dirty="0" smtClean="0"/>
              <a:t>Price-Adjustment Strategies</a:t>
            </a:r>
          </a:p>
        </p:txBody>
      </p:sp>
      <p:sp>
        <p:nvSpPr>
          <p:cNvPr id="40963" name="Rectangle 3"/>
          <p:cNvSpPr>
            <a:spLocks noGrp="1" noChangeArrowheads="1"/>
          </p:cNvSpPr>
          <p:nvPr>
            <p:ph idx="1"/>
          </p:nvPr>
        </p:nvSpPr>
        <p:spPr>
          <a:xfrm>
            <a:off x="3733800" y="1981200"/>
            <a:ext cx="4724400" cy="4114800"/>
          </a:xfrm>
        </p:spPr>
        <p:txBody>
          <a:bodyPr/>
          <a:lstStyle/>
          <a:p>
            <a:pPr marL="533400" indent="-533400">
              <a:buFontTx/>
              <a:buNone/>
            </a:pPr>
            <a:r>
              <a:rPr lang="en-US" b="1" dirty="0" smtClean="0">
                <a:latin typeface="Calibri" pitchFamily="-65" charset="0"/>
              </a:rPr>
              <a:t>Segmented pricing</a:t>
            </a:r>
            <a:r>
              <a:rPr lang="en-US" dirty="0" smtClean="0">
                <a:latin typeface="Calibri" pitchFamily="-65" charset="0"/>
              </a:rPr>
              <a:t> is used when a company sells a product at two or more prices even though the difference is not based on cost</a:t>
            </a:r>
          </a:p>
          <a:p>
            <a:pPr marL="533400" indent="-533400">
              <a:buFontTx/>
              <a:buNone/>
            </a:pPr>
            <a:endParaRPr lang="en-US" dirty="0" smtClean="0">
              <a:latin typeface="Calibri" pitchFamily="-65" charset="0"/>
            </a:endParaRPr>
          </a:p>
          <a:p>
            <a:pPr marL="533400" indent="-533400">
              <a:buFontTx/>
              <a:buNone/>
            </a:pPr>
            <a:endParaRPr lang="en-US" dirty="0" smtClean="0">
              <a:latin typeface="Calibri" pitchFamily="-65" charset="0"/>
            </a:endParaRPr>
          </a:p>
        </p:txBody>
      </p:sp>
      <p:pic>
        <p:nvPicPr>
          <p:cNvPr id="40965" name="Picture 7" descr="ph11_06"/>
          <p:cNvPicPr>
            <a:picLocks noChangeAspect="1" noChangeArrowheads="1"/>
          </p:cNvPicPr>
          <p:nvPr/>
        </p:nvPicPr>
        <p:blipFill>
          <a:blip r:embed="rId3" cstate="print"/>
          <a:srcRect/>
          <a:stretch>
            <a:fillRect/>
          </a:stretch>
        </p:blipFill>
        <p:spPr bwMode="auto">
          <a:xfrm>
            <a:off x="1143000" y="1600200"/>
            <a:ext cx="2057400" cy="30554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Price-Adjustment Strategies</a:t>
            </a:r>
          </a:p>
        </p:txBody>
      </p:sp>
      <p:sp>
        <p:nvSpPr>
          <p:cNvPr id="43011" name="Rectangle 3"/>
          <p:cNvSpPr>
            <a:spLocks noGrp="1" noChangeArrowheads="1"/>
          </p:cNvSpPr>
          <p:nvPr>
            <p:ph idx="1"/>
          </p:nvPr>
        </p:nvSpPr>
        <p:spPr>
          <a:xfrm>
            <a:off x="1219200" y="1905000"/>
            <a:ext cx="7391400" cy="4191000"/>
          </a:xfrm>
        </p:spPr>
        <p:txBody>
          <a:bodyPr/>
          <a:lstStyle/>
          <a:p>
            <a:pPr>
              <a:buFontTx/>
              <a:buNone/>
            </a:pPr>
            <a:r>
              <a:rPr lang="en-US" dirty="0" smtClean="0">
                <a:latin typeface="Calibri" pitchFamily="-65" charset="0"/>
              </a:rPr>
              <a:t>To be effective:</a:t>
            </a:r>
          </a:p>
          <a:p>
            <a:r>
              <a:rPr lang="en-US" dirty="0" smtClean="0">
                <a:latin typeface="Calibri" pitchFamily="-65" charset="0"/>
              </a:rPr>
              <a:t>Market must be segmentable</a:t>
            </a:r>
          </a:p>
          <a:p>
            <a:r>
              <a:rPr lang="en-US" dirty="0" smtClean="0">
                <a:latin typeface="Calibri" pitchFamily="-65" charset="0"/>
              </a:rPr>
              <a:t>Segments must show different degrees of demand</a:t>
            </a:r>
          </a:p>
          <a:p>
            <a:r>
              <a:rPr lang="en-US" dirty="0" smtClean="0">
                <a:latin typeface="Calibri" pitchFamily="-65" charset="0"/>
              </a:rPr>
              <a:t>Watching the market cannot exceed the extra revenue obtained from the price difference</a:t>
            </a:r>
          </a:p>
          <a:p>
            <a:r>
              <a:rPr lang="en-US" dirty="0" smtClean="0">
                <a:latin typeface="Calibri" pitchFamily="-65" charset="0"/>
              </a:rPr>
              <a:t>Must be legal</a:t>
            </a:r>
          </a:p>
        </p:txBody>
      </p:sp>
      <p:sp>
        <p:nvSpPr>
          <p:cNvPr id="43012" name="Text Placeholder 3"/>
          <p:cNvSpPr>
            <a:spLocks noGrp="1"/>
          </p:cNvSpPr>
          <p:nvPr>
            <p:ph type="body" sz="quarter" idx="13"/>
          </p:nvPr>
        </p:nvSpPr>
        <p:spPr>
          <a:xfrm>
            <a:off x="914400" y="1219200"/>
            <a:ext cx="7162800" cy="381000"/>
          </a:xfrm>
        </p:spPr>
        <p:txBody>
          <a:bodyPr/>
          <a:lstStyle/>
          <a:p>
            <a:pPr>
              <a:spcBef>
                <a:spcPct val="0"/>
              </a:spcBef>
            </a:pPr>
            <a:r>
              <a:rPr lang="en-US" dirty="0" smtClean="0">
                <a:latin typeface="Calibri" pitchFamily="-65" charset="0"/>
              </a:rPr>
              <a:t>Segmented Pricing</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dirty="0" smtClean="0"/>
              <a:t>Price-Adjustment Strategies</a:t>
            </a:r>
          </a:p>
        </p:txBody>
      </p:sp>
      <p:sp>
        <p:nvSpPr>
          <p:cNvPr id="45059" name="Rectangle 3"/>
          <p:cNvSpPr>
            <a:spLocks noGrp="1" noChangeArrowheads="1"/>
          </p:cNvSpPr>
          <p:nvPr>
            <p:ph idx="1"/>
          </p:nvPr>
        </p:nvSpPr>
        <p:spPr>
          <a:xfrm>
            <a:off x="685800" y="1600200"/>
            <a:ext cx="8458200" cy="4495800"/>
          </a:xfrm>
        </p:spPr>
        <p:txBody>
          <a:bodyPr/>
          <a:lstStyle/>
          <a:p>
            <a:pPr marL="533400" indent="-533400">
              <a:buFontTx/>
              <a:buNone/>
            </a:pPr>
            <a:r>
              <a:rPr lang="en-US" b="1" dirty="0" smtClean="0">
                <a:latin typeface="Calibri" pitchFamily="-65" charset="0"/>
              </a:rPr>
              <a:t>Psychological pricing</a:t>
            </a:r>
            <a:r>
              <a:rPr lang="en-US" dirty="0" smtClean="0">
                <a:latin typeface="Calibri" pitchFamily="-65" charset="0"/>
              </a:rPr>
              <a:t> occurs when sellers consider the psychology of prices and not simply the economics</a:t>
            </a:r>
          </a:p>
          <a:p>
            <a:pPr marL="533400" indent="-533400">
              <a:buFontTx/>
              <a:buNone/>
            </a:pPr>
            <a:r>
              <a:rPr lang="en-US" b="1" dirty="0" smtClean="0">
                <a:latin typeface="Calibri" pitchFamily="-65" charset="0"/>
              </a:rPr>
              <a:t>Reference prices </a:t>
            </a:r>
            <a:r>
              <a:rPr lang="en-US" dirty="0" smtClean="0">
                <a:latin typeface="Calibri" pitchFamily="-65" charset="0"/>
              </a:rPr>
              <a:t>are prices that buyers carry in their minds and refer to when looking at a given product</a:t>
            </a:r>
          </a:p>
          <a:p>
            <a:pPr marL="914400" lvl="1" indent="-457200"/>
            <a:r>
              <a:rPr lang="en-US" dirty="0" smtClean="0">
                <a:latin typeface="Calibri" pitchFamily="-65" charset="0"/>
              </a:rPr>
              <a:t>Noting current prices</a:t>
            </a:r>
          </a:p>
          <a:p>
            <a:pPr marL="914400" lvl="1" indent="-457200"/>
            <a:r>
              <a:rPr lang="en-US" dirty="0" smtClean="0">
                <a:latin typeface="Calibri" pitchFamily="-65" charset="0"/>
              </a:rPr>
              <a:t>Remembering past prices</a:t>
            </a:r>
          </a:p>
          <a:p>
            <a:pPr marL="914400" lvl="1" indent="-457200"/>
            <a:r>
              <a:rPr lang="en-US" dirty="0" smtClean="0">
                <a:latin typeface="Calibri" pitchFamily="-65" charset="0"/>
              </a:rPr>
              <a:t>Assessing the buying situations</a:t>
            </a:r>
            <a:endParaRPr lang="en-US" sz="32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
            </a:r>
            <a:br>
              <a:rPr lang="en-US" dirty="0" smtClean="0"/>
            </a:br>
            <a:r>
              <a:rPr lang="en-US" dirty="0" smtClean="0"/>
              <a:t>Price-Adjustment Strategies</a:t>
            </a:r>
          </a:p>
        </p:txBody>
      </p:sp>
      <p:sp>
        <p:nvSpPr>
          <p:cNvPr id="47107" name="Content Placeholder 6"/>
          <p:cNvSpPr>
            <a:spLocks noGrp="1"/>
          </p:cNvSpPr>
          <p:nvPr>
            <p:ph idx="1"/>
          </p:nvPr>
        </p:nvSpPr>
        <p:spPr>
          <a:xfrm>
            <a:off x="762000" y="1600200"/>
            <a:ext cx="7315200" cy="4343400"/>
          </a:xfrm>
        </p:spPr>
        <p:txBody>
          <a:bodyPr/>
          <a:lstStyle/>
          <a:p>
            <a:pPr>
              <a:buFontTx/>
              <a:buNone/>
            </a:pPr>
            <a:r>
              <a:rPr lang="en-US" sz="2800" b="1" dirty="0" smtClean="0">
                <a:latin typeface="Calibri" pitchFamily="-65" charset="0"/>
              </a:rPr>
              <a:t>Promotional pricing </a:t>
            </a:r>
            <a:r>
              <a:rPr lang="en-US" sz="2800" dirty="0" smtClean="0">
                <a:latin typeface="Calibri" pitchFamily="-65" charset="0"/>
              </a:rPr>
              <a:t>is when prices are temporarily priced below list price or cost to increase demand</a:t>
            </a:r>
          </a:p>
          <a:p>
            <a:r>
              <a:rPr lang="en-US" sz="2800" dirty="0" smtClean="0">
                <a:latin typeface="Calibri" pitchFamily="-65" charset="0"/>
              </a:rPr>
              <a:t>Loss leaders</a:t>
            </a:r>
          </a:p>
          <a:p>
            <a:r>
              <a:rPr lang="en-US" sz="2800" dirty="0" smtClean="0">
                <a:latin typeface="Calibri" pitchFamily="-65" charset="0"/>
              </a:rPr>
              <a:t>Special event pricing</a:t>
            </a:r>
          </a:p>
          <a:p>
            <a:r>
              <a:rPr lang="en-US" sz="2800" dirty="0" smtClean="0">
                <a:latin typeface="Calibri" pitchFamily="-65" charset="0"/>
              </a:rPr>
              <a:t>Cash rebates</a:t>
            </a:r>
          </a:p>
          <a:p>
            <a:r>
              <a:rPr lang="en-US" sz="2800" dirty="0" smtClean="0">
                <a:latin typeface="Calibri" pitchFamily="-65" charset="0"/>
              </a:rPr>
              <a:t>Low-interest financing</a:t>
            </a:r>
          </a:p>
          <a:p>
            <a:r>
              <a:rPr lang="en-US" sz="2800" dirty="0" smtClean="0">
                <a:latin typeface="Calibri" pitchFamily="-65" charset="0"/>
              </a:rPr>
              <a:t>Longer warrantees</a:t>
            </a:r>
          </a:p>
          <a:p>
            <a:r>
              <a:rPr lang="en-US" sz="2800" dirty="0" smtClean="0">
                <a:latin typeface="Calibri" pitchFamily="-65" charset="0"/>
              </a:rPr>
              <a:t>Free maintenance</a:t>
            </a:r>
          </a:p>
          <a:p>
            <a:endParaRPr lang="en-US" sz="2800" dirty="0" smtClean="0">
              <a:latin typeface="Calibri" pitchFamily="-65" charset="0"/>
            </a:endParaRPr>
          </a:p>
        </p:txBody>
      </p:sp>
      <p:pic>
        <p:nvPicPr>
          <p:cNvPr id="47109" name="Picture 7" descr="ph11_09"/>
          <p:cNvPicPr>
            <a:picLocks noChangeAspect="1" noChangeArrowheads="1"/>
          </p:cNvPicPr>
          <p:nvPr/>
        </p:nvPicPr>
        <p:blipFill>
          <a:blip r:embed="rId3" cstate="print"/>
          <a:srcRect/>
          <a:stretch>
            <a:fillRect/>
          </a:stretch>
        </p:blipFill>
        <p:spPr bwMode="auto">
          <a:xfrm>
            <a:off x="6019800" y="2743200"/>
            <a:ext cx="2685127" cy="27779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Price-Adjustment Strategies</a:t>
            </a:r>
          </a:p>
        </p:txBody>
      </p:sp>
      <p:sp>
        <p:nvSpPr>
          <p:cNvPr id="49155" name="Rectangle 3"/>
          <p:cNvSpPr>
            <a:spLocks noGrp="1" noChangeArrowheads="1"/>
          </p:cNvSpPr>
          <p:nvPr>
            <p:ph idx="1"/>
          </p:nvPr>
        </p:nvSpPr>
        <p:spPr>
          <a:xfrm>
            <a:off x="685800" y="1752600"/>
            <a:ext cx="7772400" cy="4114800"/>
          </a:xfrm>
        </p:spPr>
        <p:txBody>
          <a:bodyPr/>
          <a:lstStyle/>
          <a:p>
            <a:pPr>
              <a:buFontTx/>
              <a:buNone/>
            </a:pPr>
            <a:r>
              <a:rPr lang="en-US" dirty="0" smtClean="0">
                <a:latin typeface="Calibri" pitchFamily="-65" charset="0"/>
              </a:rPr>
              <a:t>Risks of promotional pricing</a:t>
            </a:r>
          </a:p>
          <a:p>
            <a:r>
              <a:rPr lang="en-US" dirty="0" smtClean="0">
                <a:latin typeface="Calibri" pitchFamily="-65" charset="0"/>
              </a:rPr>
              <a:t>Used too frequently, and copies by competitors can create “deal-prone” customers who will wait for promotions and avoid buying at regular price</a:t>
            </a:r>
          </a:p>
          <a:p>
            <a:r>
              <a:rPr lang="en-US" dirty="0" smtClean="0">
                <a:latin typeface="Calibri" pitchFamily="-65" charset="0"/>
              </a:rPr>
              <a:t>Creates price wars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
            </a:r>
            <a:br>
              <a:rPr lang="en-US" dirty="0" smtClean="0"/>
            </a:br>
            <a:r>
              <a:rPr lang="en-US" dirty="0" smtClean="0"/>
              <a:t>Price-Adjustment Strategies</a:t>
            </a:r>
          </a:p>
        </p:txBody>
      </p:sp>
      <p:sp>
        <p:nvSpPr>
          <p:cNvPr id="51203" name="Rectangle 3"/>
          <p:cNvSpPr>
            <a:spLocks noGrp="1" noChangeArrowheads="1"/>
          </p:cNvSpPr>
          <p:nvPr>
            <p:ph idx="1"/>
          </p:nvPr>
        </p:nvSpPr>
        <p:spPr>
          <a:xfrm>
            <a:off x="685800" y="1600200"/>
            <a:ext cx="7772400" cy="4267200"/>
          </a:xfrm>
        </p:spPr>
        <p:txBody>
          <a:bodyPr/>
          <a:lstStyle/>
          <a:p>
            <a:pPr>
              <a:buFontTx/>
              <a:buNone/>
            </a:pPr>
            <a:r>
              <a:rPr lang="en-US" b="1" dirty="0" smtClean="0">
                <a:latin typeface="Calibri" pitchFamily="-65" charset="0"/>
              </a:rPr>
              <a:t>Geographical pricing </a:t>
            </a:r>
            <a:r>
              <a:rPr lang="en-US" dirty="0" smtClean="0">
                <a:latin typeface="Calibri" pitchFamily="-65" charset="0"/>
              </a:rPr>
              <a:t>is used for customers in different parts of the country or the world</a:t>
            </a:r>
          </a:p>
          <a:p>
            <a:r>
              <a:rPr lang="en-US" dirty="0" smtClean="0">
                <a:latin typeface="Calibri" pitchFamily="-65" charset="0"/>
              </a:rPr>
              <a:t>FOB-origin pricing</a:t>
            </a:r>
          </a:p>
          <a:p>
            <a:r>
              <a:rPr lang="en-US" dirty="0" smtClean="0">
                <a:latin typeface="Calibri" pitchFamily="-65" charset="0"/>
              </a:rPr>
              <a:t>Uniformed-delivered pricing</a:t>
            </a:r>
          </a:p>
          <a:p>
            <a:r>
              <a:rPr lang="en-US" dirty="0" smtClean="0">
                <a:latin typeface="Calibri" pitchFamily="-65" charset="0"/>
              </a:rPr>
              <a:t>Zone pricing</a:t>
            </a:r>
          </a:p>
          <a:p>
            <a:r>
              <a:rPr lang="en-US" dirty="0" smtClean="0">
                <a:latin typeface="Calibri" pitchFamily="-65" charset="0"/>
              </a:rPr>
              <a:t>Basing-point pricing</a:t>
            </a:r>
          </a:p>
          <a:p>
            <a:r>
              <a:rPr lang="en-US" dirty="0" smtClean="0">
                <a:latin typeface="Calibri" pitchFamily="-65" charset="0"/>
              </a:rPr>
              <a:t>Freight-absorption pricing</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Price-Adjustment Strategies</a:t>
            </a:r>
          </a:p>
        </p:txBody>
      </p:sp>
      <p:sp>
        <p:nvSpPr>
          <p:cNvPr id="53251" name="Rectangle 3"/>
          <p:cNvSpPr>
            <a:spLocks noGrp="1" noChangeArrowheads="1"/>
          </p:cNvSpPr>
          <p:nvPr>
            <p:ph idx="1"/>
          </p:nvPr>
        </p:nvSpPr>
        <p:spPr>
          <a:xfrm>
            <a:off x="685800" y="1828800"/>
            <a:ext cx="7772400" cy="4114800"/>
          </a:xfrm>
        </p:spPr>
        <p:txBody>
          <a:bodyPr/>
          <a:lstStyle/>
          <a:p>
            <a:pPr marL="533400" indent="-533400"/>
            <a:r>
              <a:rPr lang="en-US" b="1" dirty="0" smtClean="0">
                <a:latin typeface="Calibri" pitchFamily="-65" charset="0"/>
              </a:rPr>
              <a:t>FOB-origin (free on board) pricing</a:t>
            </a:r>
            <a:r>
              <a:rPr lang="en-US" dirty="0" smtClean="0">
                <a:latin typeface="Calibri" pitchFamily="-65" charset="0"/>
              </a:rPr>
              <a:t> means that the goods are delivered to the carrier and the title and responsibility passes to the customer </a:t>
            </a:r>
          </a:p>
          <a:p>
            <a:pPr marL="533400" indent="-533400"/>
            <a:r>
              <a:rPr lang="en-US" b="1" dirty="0" smtClean="0">
                <a:latin typeface="Calibri" pitchFamily="-65" charset="0"/>
              </a:rPr>
              <a:t>Uniformed-delivered pricing</a:t>
            </a:r>
            <a:r>
              <a:rPr lang="en-US" dirty="0" smtClean="0">
                <a:latin typeface="Calibri" pitchFamily="-65" charset="0"/>
              </a:rPr>
              <a:t> means the company charges the same price plus freight to all customers, regardless of location</a:t>
            </a:r>
          </a:p>
          <a:p>
            <a:pPr marL="533400" indent="-533400">
              <a:buFontTx/>
              <a:buNone/>
            </a:pPr>
            <a:endParaRPr lang="en-US" dirty="0" smtClean="0">
              <a:latin typeface="Calibri" pitchFamily="-65" charset="0"/>
            </a:endParaRPr>
          </a:p>
          <a:p>
            <a:pPr marL="533400" indent="-533400">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7" descr="ph11_02"/>
          <p:cNvPicPr>
            <a:picLocks noChangeAspect="1" noChangeArrowheads="1"/>
          </p:cNvPicPr>
          <p:nvPr/>
        </p:nvPicPr>
        <p:blipFill>
          <a:blip r:embed="rId3" cstate="print"/>
          <a:srcRect/>
          <a:stretch>
            <a:fillRect/>
          </a:stretch>
        </p:blipFill>
        <p:spPr bwMode="auto">
          <a:xfrm>
            <a:off x="5875338" y="2438400"/>
            <a:ext cx="2582862" cy="3733800"/>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r>
              <a:rPr lang="en-US" dirty="0" smtClean="0"/>
              <a:t/>
            </a:r>
            <a:br>
              <a:rPr lang="en-US" dirty="0" smtClean="0"/>
            </a:br>
            <a:r>
              <a:rPr lang="en-US" dirty="0" smtClean="0"/>
              <a:t>Pricing Strategies</a:t>
            </a:r>
          </a:p>
        </p:txBody>
      </p:sp>
      <p:sp>
        <p:nvSpPr>
          <p:cNvPr id="18436" name="Rectangle 3"/>
          <p:cNvSpPr>
            <a:spLocks noGrp="1" noChangeArrowheads="1"/>
          </p:cNvSpPr>
          <p:nvPr>
            <p:ph idx="1"/>
          </p:nvPr>
        </p:nvSpPr>
        <p:spPr>
          <a:xfrm>
            <a:off x="304800" y="2438400"/>
            <a:ext cx="6019800" cy="4114800"/>
          </a:xfrm>
        </p:spPr>
        <p:txBody>
          <a:bodyPr/>
          <a:lstStyle/>
          <a:p>
            <a:r>
              <a:rPr lang="en-US" dirty="0" smtClean="0">
                <a:latin typeface="Calibri" pitchFamily="-65" charset="0"/>
              </a:rPr>
              <a:t>New-Product Pricing Strategies</a:t>
            </a:r>
          </a:p>
          <a:p>
            <a:r>
              <a:rPr lang="en-US" dirty="0" smtClean="0">
                <a:latin typeface="Calibri" pitchFamily="-65" charset="0"/>
              </a:rPr>
              <a:t>Product Mix Pricing Strategies</a:t>
            </a:r>
          </a:p>
          <a:p>
            <a:r>
              <a:rPr lang="en-US" dirty="0" smtClean="0">
                <a:latin typeface="Calibri" pitchFamily="-65" charset="0"/>
              </a:rPr>
              <a:t>Price Adjustment Strategies</a:t>
            </a:r>
          </a:p>
          <a:p>
            <a:r>
              <a:rPr lang="en-US" dirty="0" smtClean="0">
                <a:latin typeface="Calibri" pitchFamily="-65" charset="0"/>
              </a:rPr>
              <a:t>Price Changes</a:t>
            </a:r>
          </a:p>
          <a:p>
            <a:r>
              <a:rPr lang="en-US" dirty="0" smtClean="0">
                <a:latin typeface="Calibri" pitchFamily="-65" charset="0"/>
              </a:rPr>
              <a:t>Public Policy and Marketing</a:t>
            </a:r>
          </a:p>
        </p:txBody>
      </p:sp>
      <p:sp>
        <p:nvSpPr>
          <p:cNvPr id="18437" name="Text Placeholder 3"/>
          <p:cNvSpPr>
            <a:spLocks noGrp="1"/>
          </p:cNvSpPr>
          <p:nvPr>
            <p:ph type="body" sz="quarter" idx="13"/>
          </p:nvPr>
        </p:nvSpPr>
        <p:spPr/>
        <p:txBody>
          <a:bodyPr/>
          <a:lstStyle/>
          <a:p>
            <a:pPr>
              <a:spcBef>
                <a:spcPct val="0"/>
              </a:spcBef>
            </a:pPr>
            <a:r>
              <a:rPr lang="en-US" dirty="0" smtClean="0">
                <a:latin typeface="Calibri" pitchFamily="-65"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Price-Adjustment Strategies</a:t>
            </a:r>
          </a:p>
        </p:txBody>
      </p:sp>
      <p:sp>
        <p:nvSpPr>
          <p:cNvPr id="55299" name="Rectangle 3"/>
          <p:cNvSpPr>
            <a:spLocks noGrp="1" noChangeArrowheads="1"/>
          </p:cNvSpPr>
          <p:nvPr>
            <p:ph idx="1"/>
          </p:nvPr>
        </p:nvSpPr>
        <p:spPr>
          <a:xfrm>
            <a:off x="457200" y="1905000"/>
            <a:ext cx="7772400" cy="4267200"/>
          </a:xfrm>
        </p:spPr>
        <p:txBody>
          <a:bodyPr/>
          <a:lstStyle/>
          <a:p>
            <a:pPr marL="533400" indent="-533400">
              <a:lnSpc>
                <a:spcPct val="90000"/>
              </a:lnSpc>
            </a:pPr>
            <a:r>
              <a:rPr lang="en-US" sz="3000" b="1" dirty="0" smtClean="0">
                <a:latin typeface="Calibri" pitchFamily="-65" charset="0"/>
              </a:rPr>
              <a:t>Zone pricing</a:t>
            </a:r>
            <a:r>
              <a:rPr lang="en-US" sz="3000" dirty="0" smtClean="0">
                <a:latin typeface="Calibri" pitchFamily="-65" charset="0"/>
              </a:rPr>
              <a:t> means that the company sets up two or more zones where customers within a given zone pay a single total price</a:t>
            </a:r>
          </a:p>
          <a:p>
            <a:pPr marL="533400" indent="-533400">
              <a:lnSpc>
                <a:spcPct val="90000"/>
              </a:lnSpc>
            </a:pPr>
            <a:r>
              <a:rPr lang="en-US" sz="3000" b="1" dirty="0" smtClean="0">
                <a:latin typeface="Calibri" pitchFamily="-65" charset="0"/>
              </a:rPr>
              <a:t>Basing-point pricing</a:t>
            </a:r>
            <a:r>
              <a:rPr lang="en-US" sz="3000" dirty="0" smtClean="0">
                <a:latin typeface="Calibri" pitchFamily="-65" charset="0"/>
              </a:rPr>
              <a:t> means that a seller selects a given city as a “basing point” and charges all customers the freight cost associated from that city to the customer location, regardless of the city from which the goods are actually shipped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dirty="0" smtClean="0"/>
              <a:t>Price-Adjustment Strategies</a:t>
            </a:r>
          </a:p>
        </p:txBody>
      </p:sp>
      <p:sp>
        <p:nvSpPr>
          <p:cNvPr id="57347" name="Rectangle 3"/>
          <p:cNvSpPr>
            <a:spLocks noGrp="1" noChangeArrowheads="1"/>
          </p:cNvSpPr>
          <p:nvPr>
            <p:ph idx="1"/>
          </p:nvPr>
        </p:nvSpPr>
        <p:spPr/>
        <p:txBody>
          <a:bodyPr/>
          <a:lstStyle/>
          <a:p>
            <a:pPr marL="533400" indent="-533400" algn="ctr">
              <a:buFontTx/>
              <a:buNone/>
            </a:pPr>
            <a:endParaRPr lang="en-US" dirty="0" smtClean="0">
              <a:solidFill>
                <a:srgbClr val="1A643E"/>
              </a:solidFill>
              <a:latin typeface="Calibri" pitchFamily="-65" charset="0"/>
            </a:endParaRPr>
          </a:p>
          <a:p>
            <a:pPr marL="533400" indent="-533400"/>
            <a:r>
              <a:rPr lang="en-US" b="1" dirty="0" smtClean="0">
                <a:latin typeface="Calibri" pitchFamily="-65" charset="0"/>
              </a:rPr>
              <a:t>Freight-absorption pricing</a:t>
            </a:r>
            <a:r>
              <a:rPr lang="en-US" dirty="0" smtClean="0">
                <a:latin typeface="Calibri" pitchFamily="-65" charset="0"/>
              </a:rPr>
              <a:t> means the seller absorbs all or part of the actual freight charge as an incentive to attract business in competitive markets</a:t>
            </a:r>
          </a:p>
          <a:p>
            <a:pPr marL="533400" indent="-533400">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
            </a:r>
            <a:br>
              <a:rPr lang="en-US" dirty="0" smtClean="0"/>
            </a:br>
            <a:r>
              <a:rPr lang="en-US" dirty="0" smtClean="0"/>
              <a:t>Price-Adjustment Strategies</a:t>
            </a:r>
          </a:p>
        </p:txBody>
      </p:sp>
      <p:sp>
        <p:nvSpPr>
          <p:cNvPr id="59395" name="Content Placeholder 4"/>
          <p:cNvSpPr>
            <a:spLocks noGrp="1"/>
          </p:cNvSpPr>
          <p:nvPr>
            <p:ph idx="1"/>
          </p:nvPr>
        </p:nvSpPr>
        <p:spPr>
          <a:xfrm>
            <a:off x="457200" y="1981200"/>
            <a:ext cx="4495800" cy="3505200"/>
          </a:xfrm>
        </p:spPr>
        <p:txBody>
          <a:bodyPr/>
          <a:lstStyle/>
          <a:p>
            <a:pPr>
              <a:buFontTx/>
              <a:buNone/>
            </a:pPr>
            <a:r>
              <a:rPr lang="en-US" b="1" dirty="0" smtClean="0">
                <a:latin typeface="Calibri" pitchFamily="-65" charset="0"/>
              </a:rPr>
              <a:t>Dynamic pricing </a:t>
            </a:r>
            <a:r>
              <a:rPr lang="en-US" dirty="0" smtClean="0">
                <a:latin typeface="Calibri" pitchFamily="-65" charset="0"/>
              </a:rPr>
              <a:t>is when prices are adjusted continually to meet the characteristics and needs of the individual customer and situations</a:t>
            </a:r>
          </a:p>
          <a:p>
            <a:endParaRPr lang="en-US" dirty="0" smtClean="0">
              <a:latin typeface="Calibri" pitchFamily="-65" charset="0"/>
            </a:endParaRPr>
          </a:p>
        </p:txBody>
      </p:sp>
      <p:pic>
        <p:nvPicPr>
          <p:cNvPr id="59397" name="Picture 7" descr="ph11_10"/>
          <p:cNvPicPr>
            <a:picLocks noChangeAspect="1" noChangeArrowheads="1"/>
          </p:cNvPicPr>
          <p:nvPr/>
        </p:nvPicPr>
        <p:blipFill>
          <a:blip r:embed="rId3" cstate="print"/>
          <a:srcRect/>
          <a:stretch>
            <a:fillRect/>
          </a:stretch>
        </p:blipFill>
        <p:spPr bwMode="auto">
          <a:xfrm>
            <a:off x="4876800" y="2819400"/>
            <a:ext cx="3505200" cy="233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8" descr="ph11_11"/>
          <p:cNvPicPr>
            <a:picLocks noChangeAspect="1" noChangeArrowheads="1"/>
          </p:cNvPicPr>
          <p:nvPr/>
        </p:nvPicPr>
        <p:blipFill>
          <a:blip r:embed="rId3" cstate="print"/>
          <a:srcRect/>
          <a:stretch>
            <a:fillRect/>
          </a:stretch>
        </p:blipFill>
        <p:spPr bwMode="auto">
          <a:xfrm>
            <a:off x="4781550" y="2973388"/>
            <a:ext cx="3752850" cy="3117850"/>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r>
              <a:rPr lang="en-US" dirty="0" smtClean="0"/>
              <a:t/>
            </a:r>
            <a:br>
              <a:rPr lang="en-US" dirty="0" smtClean="0"/>
            </a:br>
            <a:r>
              <a:rPr lang="en-US" dirty="0" smtClean="0"/>
              <a:t>Price-Adjustment Strategies</a:t>
            </a:r>
          </a:p>
        </p:txBody>
      </p:sp>
      <p:sp>
        <p:nvSpPr>
          <p:cNvPr id="61444" name="Content Placeholder 6"/>
          <p:cNvSpPr>
            <a:spLocks noGrp="1"/>
          </p:cNvSpPr>
          <p:nvPr>
            <p:ph idx="1"/>
          </p:nvPr>
        </p:nvSpPr>
        <p:spPr>
          <a:xfrm>
            <a:off x="838200" y="1752600"/>
            <a:ext cx="7772400" cy="4114800"/>
          </a:xfrm>
        </p:spPr>
        <p:txBody>
          <a:bodyPr/>
          <a:lstStyle/>
          <a:p>
            <a:pPr>
              <a:buFontTx/>
              <a:buNone/>
            </a:pPr>
            <a:r>
              <a:rPr lang="en-US" sz="2800" b="1" dirty="0" smtClean="0">
                <a:latin typeface="Calibri" pitchFamily="-65" charset="0"/>
              </a:rPr>
              <a:t>International pricing </a:t>
            </a:r>
            <a:r>
              <a:rPr lang="en-US" sz="2800" dirty="0" smtClean="0">
                <a:latin typeface="Calibri" pitchFamily="-65" charset="0"/>
              </a:rPr>
              <a:t>is when prices are set in a specific country based on country-specific factors</a:t>
            </a:r>
          </a:p>
          <a:p>
            <a:r>
              <a:rPr lang="en-US" sz="2800" dirty="0" smtClean="0">
                <a:latin typeface="Calibri" pitchFamily="-65" charset="0"/>
              </a:rPr>
              <a:t>Economic conditions</a:t>
            </a:r>
          </a:p>
          <a:p>
            <a:r>
              <a:rPr lang="en-US" sz="2800" dirty="0" smtClean="0">
                <a:latin typeface="Calibri" pitchFamily="-65" charset="0"/>
              </a:rPr>
              <a:t>Competitive conditions</a:t>
            </a:r>
          </a:p>
          <a:p>
            <a:r>
              <a:rPr lang="en-US" sz="2800" dirty="0" smtClean="0">
                <a:latin typeface="Calibri" pitchFamily="-65" charset="0"/>
              </a:rPr>
              <a:t>Laws and regulations</a:t>
            </a:r>
          </a:p>
          <a:p>
            <a:r>
              <a:rPr lang="en-US" sz="2800" dirty="0" smtClean="0">
                <a:latin typeface="Calibri" pitchFamily="-65" charset="0"/>
              </a:rPr>
              <a:t>Infrastructure</a:t>
            </a:r>
          </a:p>
          <a:p>
            <a:r>
              <a:rPr lang="en-US" sz="2800" dirty="0" smtClean="0">
                <a:latin typeface="Calibri" pitchFamily="-65" charset="0"/>
              </a:rPr>
              <a:t>Company marketing</a:t>
            </a:r>
          </a:p>
          <a:p>
            <a:pPr>
              <a:buFontTx/>
              <a:buNone/>
            </a:pPr>
            <a:r>
              <a:rPr lang="en-US" sz="2800" dirty="0" smtClean="0">
                <a:latin typeface="Calibri" pitchFamily="-65" charset="0"/>
              </a:rPr>
              <a:t>    objective</a:t>
            </a:r>
          </a:p>
          <a:p>
            <a:endParaRPr lang="en-US" sz="2800" dirty="0" smtClean="0">
              <a:latin typeface="Calibri" pitchFamily="-65" charset="0"/>
            </a:endParaRPr>
          </a:p>
        </p:txBody>
      </p:sp>
      <p:sp>
        <p:nvSpPr>
          <p:cNvPr id="61446" name="Text Box 8"/>
          <p:cNvSpPr txBox="1">
            <a:spLocks noChangeArrowheads="1"/>
          </p:cNvSpPr>
          <p:nvPr/>
        </p:nvSpPr>
        <p:spPr bwMode="auto">
          <a:xfrm>
            <a:off x="5851525" y="1708150"/>
            <a:ext cx="184150" cy="366713"/>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sp>
        <p:nvSpPr>
          <p:cNvPr id="65539" name="Text Placeholder 4"/>
          <p:cNvSpPr>
            <a:spLocks noGrp="1"/>
          </p:cNvSpPr>
          <p:nvPr>
            <p:ph type="body" sz="quarter" idx="13"/>
          </p:nvPr>
        </p:nvSpPr>
        <p:spPr/>
        <p:txBody>
          <a:bodyPr/>
          <a:lstStyle/>
          <a:p>
            <a:pPr>
              <a:spcBef>
                <a:spcPct val="0"/>
              </a:spcBef>
            </a:pPr>
            <a:r>
              <a:rPr lang="en-US" dirty="0" smtClean="0">
                <a:latin typeface="Calibri" pitchFamily="-65" charset="0"/>
              </a:rPr>
              <a:t>Initiating Pricing Changes</a:t>
            </a:r>
          </a:p>
          <a:p>
            <a:pPr>
              <a:spcBef>
                <a:spcPct val="0"/>
              </a:spcBef>
            </a:pPr>
            <a:endParaRPr lang="en-US" dirty="0" smtClean="0">
              <a:latin typeface="Calibri" pitchFamily="-65" charset="0"/>
            </a:endParaRPr>
          </a:p>
        </p:txBody>
      </p:sp>
      <p:graphicFrame>
        <p:nvGraphicFramePr>
          <p:cNvPr id="6" name="Diagram 5"/>
          <p:cNvGraphicFramePr/>
          <p:nvPr/>
        </p:nvGraphicFramePr>
        <p:xfrm>
          <a:off x="1447800" y="20574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graphicFrame>
        <p:nvGraphicFramePr>
          <p:cNvPr id="6" name="Content Placeholder 5"/>
          <p:cNvGraphicFramePr>
            <a:graphicFrameLocks noGrp="1"/>
          </p:cNvGraphicFramePr>
          <p:nvPr>
            <p:ph idx="1"/>
          </p:nvPr>
        </p:nvGraphicFramePr>
        <p:xfrm>
          <a:off x="685800" y="2209800"/>
          <a:ext cx="7467600" cy="388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7588" name="Rectangle 3"/>
          <p:cNvSpPr>
            <a:spLocks noGrp="1" noChangeArrowheads="1"/>
          </p:cNvSpPr>
          <p:nvPr>
            <p:ph type="body" sz="quarter" idx="13"/>
          </p:nvPr>
        </p:nvSpPr>
        <p:spPr/>
        <p:txBody>
          <a:bodyPr/>
          <a:lstStyle/>
          <a:p>
            <a:pPr>
              <a:spcBef>
                <a:spcPct val="0"/>
              </a:spcBef>
            </a:pPr>
            <a:r>
              <a:rPr lang="en-US" dirty="0" smtClean="0">
                <a:latin typeface="Calibri" pitchFamily="-65" charset="0"/>
              </a:rPr>
              <a:t>Buyer Reactions to Pricing Changes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sp>
        <p:nvSpPr>
          <p:cNvPr id="69635" name="Rectangle 3"/>
          <p:cNvSpPr>
            <a:spLocks noGrp="1" noChangeArrowheads="1"/>
          </p:cNvSpPr>
          <p:nvPr>
            <p:ph idx="1"/>
          </p:nvPr>
        </p:nvSpPr>
        <p:spPr>
          <a:xfrm>
            <a:off x="685800" y="2133600"/>
            <a:ext cx="7772400" cy="4114800"/>
          </a:xfrm>
        </p:spPr>
        <p:txBody>
          <a:bodyPr/>
          <a:lstStyle/>
          <a:p>
            <a:pPr>
              <a:buFontTx/>
              <a:buNone/>
            </a:pPr>
            <a:r>
              <a:rPr lang="en-US" dirty="0" smtClean="0">
                <a:latin typeface="Calibri" pitchFamily="-65" charset="0"/>
              </a:rPr>
              <a:t>Questions</a:t>
            </a:r>
          </a:p>
          <a:p>
            <a:pPr lvl="1"/>
            <a:r>
              <a:rPr lang="en-US" dirty="0" smtClean="0">
                <a:latin typeface="Calibri" pitchFamily="-65" charset="0"/>
              </a:rPr>
              <a:t>Why did the competitor change the price?</a:t>
            </a:r>
          </a:p>
          <a:p>
            <a:pPr lvl="1"/>
            <a:r>
              <a:rPr lang="en-US" dirty="0" smtClean="0">
                <a:latin typeface="Calibri" pitchFamily="-65" charset="0"/>
              </a:rPr>
              <a:t>Is the price cut permanent or temporary?</a:t>
            </a:r>
          </a:p>
          <a:p>
            <a:pPr lvl="1"/>
            <a:r>
              <a:rPr lang="en-US" dirty="0" smtClean="0">
                <a:latin typeface="Calibri" pitchFamily="-65" charset="0"/>
              </a:rPr>
              <a:t>What is the effect on market share and profits?</a:t>
            </a:r>
          </a:p>
          <a:p>
            <a:pPr lvl="1"/>
            <a:r>
              <a:rPr lang="en-US" dirty="0" smtClean="0">
                <a:latin typeface="Calibri" pitchFamily="-65" charset="0"/>
              </a:rPr>
              <a:t>Will competitors respond?</a:t>
            </a:r>
          </a:p>
        </p:txBody>
      </p:sp>
      <p:sp>
        <p:nvSpPr>
          <p:cNvPr id="69636" name="Text Placeholder 5"/>
          <p:cNvSpPr>
            <a:spLocks noGrp="1"/>
          </p:cNvSpPr>
          <p:nvPr>
            <p:ph type="body" sz="quarter" idx="13"/>
          </p:nvPr>
        </p:nvSpPr>
        <p:spPr/>
        <p:txBody>
          <a:bodyPr/>
          <a:lstStyle/>
          <a:p>
            <a:pPr>
              <a:spcBef>
                <a:spcPct val="0"/>
              </a:spcBef>
            </a:pPr>
            <a:r>
              <a:rPr lang="en-US" dirty="0" smtClean="0">
                <a:latin typeface="Calibri" pitchFamily="-65" charset="0"/>
              </a:rPr>
              <a:t>Responding to Price Changes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sp>
        <p:nvSpPr>
          <p:cNvPr id="71683" name="Rectangle 3"/>
          <p:cNvSpPr>
            <a:spLocks noGrp="1" noChangeArrowheads="1"/>
          </p:cNvSpPr>
          <p:nvPr>
            <p:ph idx="1"/>
          </p:nvPr>
        </p:nvSpPr>
        <p:spPr>
          <a:xfrm>
            <a:off x="685800" y="2133600"/>
            <a:ext cx="7772400" cy="4114800"/>
          </a:xfrm>
        </p:spPr>
        <p:txBody>
          <a:bodyPr/>
          <a:lstStyle/>
          <a:p>
            <a:pPr>
              <a:buFontTx/>
              <a:buNone/>
            </a:pPr>
            <a:r>
              <a:rPr lang="en-US" dirty="0" smtClean="0">
                <a:latin typeface="Calibri" pitchFamily="-65" charset="0"/>
              </a:rPr>
              <a:t>Solutions</a:t>
            </a:r>
          </a:p>
          <a:p>
            <a:pPr lvl="1"/>
            <a:r>
              <a:rPr lang="en-US" dirty="0" smtClean="0">
                <a:latin typeface="Calibri" pitchFamily="-65" charset="0"/>
              </a:rPr>
              <a:t>Reduce price to match competition</a:t>
            </a:r>
          </a:p>
          <a:p>
            <a:pPr lvl="1"/>
            <a:r>
              <a:rPr lang="en-US" dirty="0" smtClean="0">
                <a:latin typeface="Calibri" pitchFamily="-65" charset="0"/>
              </a:rPr>
              <a:t>Maintain price but raise the perceived value through communications</a:t>
            </a:r>
          </a:p>
          <a:p>
            <a:pPr lvl="1"/>
            <a:r>
              <a:rPr lang="en-US" dirty="0" smtClean="0">
                <a:latin typeface="Calibri" pitchFamily="-65" charset="0"/>
              </a:rPr>
              <a:t>Improve quality and increase price</a:t>
            </a:r>
          </a:p>
          <a:p>
            <a:pPr lvl="1"/>
            <a:r>
              <a:rPr lang="en-US" dirty="0" smtClean="0">
                <a:latin typeface="Calibri" pitchFamily="-65" charset="0"/>
              </a:rPr>
              <a:t>Launch a lower-price “fighting” brand</a:t>
            </a:r>
          </a:p>
          <a:p>
            <a:pPr lvl="1"/>
            <a:endParaRPr lang="en-US" dirty="0" smtClean="0">
              <a:latin typeface="Calibri" pitchFamily="-65" charset="0"/>
            </a:endParaRPr>
          </a:p>
        </p:txBody>
      </p:sp>
      <p:sp>
        <p:nvSpPr>
          <p:cNvPr id="71684" name="Text Placeholder 5"/>
          <p:cNvSpPr>
            <a:spLocks noGrp="1"/>
          </p:cNvSpPr>
          <p:nvPr>
            <p:ph type="body" sz="quarter" idx="13"/>
          </p:nvPr>
        </p:nvSpPr>
        <p:spPr/>
        <p:txBody>
          <a:bodyPr/>
          <a:lstStyle/>
          <a:p>
            <a:pPr>
              <a:spcBef>
                <a:spcPct val="0"/>
              </a:spcBef>
            </a:pPr>
            <a:r>
              <a:rPr lang="en-US" dirty="0" smtClean="0">
                <a:latin typeface="Calibri" pitchFamily="-65" charset="0"/>
              </a:rPr>
              <a:t>Responding to Price Changes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Price Changes</a:t>
            </a:r>
          </a:p>
        </p:txBody>
      </p:sp>
      <p:sp>
        <p:nvSpPr>
          <p:cNvPr id="73731" name="Rectangle 3"/>
          <p:cNvSpPr>
            <a:spLocks noGrp="1" noChangeArrowheads="1"/>
          </p:cNvSpPr>
          <p:nvPr>
            <p:ph type="body" sz="quarter" idx="13"/>
          </p:nvPr>
        </p:nvSpPr>
        <p:spPr/>
        <p:txBody>
          <a:bodyPr/>
          <a:lstStyle/>
          <a:p>
            <a:r>
              <a:rPr lang="en-US" dirty="0" smtClean="0">
                <a:latin typeface="Calibri" pitchFamily="-65" charset="0"/>
              </a:rPr>
              <a:t>Responding to Price Changes</a:t>
            </a:r>
          </a:p>
          <a:p>
            <a:endParaRPr lang="en-US" dirty="0" smtClean="0">
              <a:latin typeface="Calibri" pitchFamily="-65" charset="0"/>
            </a:endParaRPr>
          </a:p>
        </p:txBody>
      </p:sp>
      <p:pic>
        <p:nvPicPr>
          <p:cNvPr id="73732" name="Picture 6" descr="fig11_01wo"/>
          <p:cNvPicPr>
            <a:picLocks noChangeAspect="1" noChangeArrowheads="1"/>
          </p:cNvPicPr>
          <p:nvPr/>
        </p:nvPicPr>
        <p:blipFill>
          <a:blip r:embed="rId3" cstate="print"/>
          <a:srcRect/>
          <a:stretch>
            <a:fillRect/>
          </a:stretch>
        </p:blipFill>
        <p:spPr bwMode="auto">
          <a:xfrm>
            <a:off x="1295400" y="2133600"/>
            <a:ext cx="6858000" cy="418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Public Policy and Pricing</a:t>
            </a:r>
          </a:p>
        </p:txBody>
      </p:sp>
      <p:sp>
        <p:nvSpPr>
          <p:cNvPr id="75779" name="Rectangle 3"/>
          <p:cNvSpPr>
            <a:spLocks noGrp="1" noChangeArrowheads="1"/>
          </p:cNvSpPr>
          <p:nvPr>
            <p:ph idx="1"/>
          </p:nvPr>
        </p:nvSpPr>
        <p:spPr/>
        <p:txBody>
          <a:bodyPr/>
          <a:lstStyle/>
          <a:p>
            <a:pPr marL="609600" indent="-609600" algn="ctr">
              <a:lnSpc>
                <a:spcPct val="90000"/>
              </a:lnSpc>
              <a:buFontTx/>
              <a:buNone/>
            </a:pPr>
            <a:endParaRPr lang="en-US" b="1" i="1" dirty="0" smtClean="0">
              <a:latin typeface="Times New Roman" pitchFamily="-65" charset="0"/>
            </a:endParaRPr>
          </a:p>
          <a:p>
            <a:pPr marL="609600" indent="-609600">
              <a:lnSpc>
                <a:spcPct val="90000"/>
              </a:lnSpc>
              <a:buFontTx/>
              <a:buNone/>
            </a:pPr>
            <a:r>
              <a:rPr lang="en-US" b="1" dirty="0" smtClean="0">
                <a:latin typeface="Calibri" pitchFamily="-65" charset="0"/>
              </a:rPr>
              <a:t>Price fixing</a:t>
            </a:r>
            <a:r>
              <a:rPr lang="en-US" dirty="0" smtClean="0">
                <a:latin typeface="Calibri" pitchFamily="-65" charset="0"/>
              </a:rPr>
              <a:t>: Sellers must set prices without talking to competitors</a:t>
            </a:r>
          </a:p>
          <a:p>
            <a:pPr marL="609600" indent="-609600">
              <a:lnSpc>
                <a:spcPct val="90000"/>
              </a:lnSpc>
              <a:buFontTx/>
              <a:buNone/>
            </a:pPr>
            <a:r>
              <a:rPr lang="en-US" b="1" dirty="0" smtClean="0">
                <a:latin typeface="Calibri" pitchFamily="-65" charset="0"/>
              </a:rPr>
              <a:t>Predatory pricing</a:t>
            </a:r>
            <a:r>
              <a:rPr lang="en-US" dirty="0" smtClean="0">
                <a:latin typeface="Calibri" pitchFamily="-65" charset="0"/>
              </a:rPr>
              <a:t>: Selling below cost with the intention of punishing a competitor or gaining higher long-term profits by putting competitors out of business</a:t>
            </a:r>
          </a:p>
          <a:p>
            <a:pPr marL="609600" indent="-609600">
              <a:lnSpc>
                <a:spcPct val="90000"/>
              </a:lnSpc>
            </a:pPr>
            <a:endParaRPr lang="en-US" dirty="0" smtClean="0">
              <a:latin typeface="Calibri" pitchFamily="-65" charset="0"/>
            </a:endParaRPr>
          </a:p>
        </p:txBody>
      </p:sp>
      <p:sp>
        <p:nvSpPr>
          <p:cNvPr id="75780" name="Text Placeholder 3"/>
          <p:cNvSpPr>
            <a:spLocks noGrp="1"/>
          </p:cNvSpPr>
          <p:nvPr>
            <p:ph type="body" sz="quarter" idx="13"/>
          </p:nvPr>
        </p:nvSpPr>
        <p:spPr/>
        <p:txBody>
          <a:bodyPr/>
          <a:lstStyle/>
          <a:p>
            <a:pPr>
              <a:spcBef>
                <a:spcPct val="0"/>
              </a:spcBef>
            </a:pPr>
            <a:r>
              <a:rPr lang="en-US" dirty="0" smtClean="0">
                <a:latin typeface="Arial" charset="0"/>
              </a:rPr>
              <a:t>Pricing Within Channel Levels</a:t>
            </a:r>
          </a:p>
          <a:p>
            <a:pPr>
              <a:spcBef>
                <a:spcPct val="0"/>
              </a:spcBef>
            </a:pP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
            </a:r>
            <a:br>
              <a:rPr lang="en-US" dirty="0" smtClean="0"/>
            </a:br>
            <a:r>
              <a:rPr lang="en-US" dirty="0" smtClean="0"/>
              <a:t>New-Product Pricing Strategies</a:t>
            </a:r>
          </a:p>
        </p:txBody>
      </p:sp>
      <p:sp>
        <p:nvSpPr>
          <p:cNvPr id="20483" name="Content Placeholder 5"/>
          <p:cNvSpPr>
            <a:spLocks noGrp="1"/>
          </p:cNvSpPr>
          <p:nvPr>
            <p:ph idx="1"/>
          </p:nvPr>
        </p:nvSpPr>
        <p:spPr>
          <a:xfrm>
            <a:off x="2743200" y="2133600"/>
            <a:ext cx="3657600" cy="3962400"/>
          </a:xfrm>
        </p:spPr>
        <p:txBody>
          <a:bodyPr/>
          <a:lstStyle/>
          <a:p>
            <a:r>
              <a:rPr lang="en-US" dirty="0" smtClean="0">
                <a:latin typeface="Calibri" pitchFamily="-65" charset="0"/>
              </a:rPr>
              <a:t>Market-skimming pricing</a:t>
            </a:r>
          </a:p>
          <a:p>
            <a:r>
              <a:rPr lang="en-US" dirty="0" smtClean="0">
                <a:latin typeface="Calibri" pitchFamily="-65" charset="0"/>
              </a:rPr>
              <a:t>Market- penetration pricing</a:t>
            </a:r>
          </a:p>
        </p:txBody>
      </p:sp>
      <p:sp>
        <p:nvSpPr>
          <p:cNvPr id="20484" name="Rectangle 3"/>
          <p:cNvSpPr>
            <a:spLocks noGrp="1" noChangeArrowheads="1"/>
          </p:cNvSpPr>
          <p:nvPr>
            <p:ph type="body" sz="quarter" idx="13"/>
          </p:nvPr>
        </p:nvSpPr>
        <p:spPr/>
        <p:txBody>
          <a:bodyPr/>
          <a:lstStyle/>
          <a:p>
            <a:pPr>
              <a:spcBef>
                <a:spcPct val="0"/>
              </a:spcBef>
            </a:pPr>
            <a:r>
              <a:rPr lang="en-US" dirty="0" smtClean="0">
                <a:latin typeface="Calibri" pitchFamily="-65" charset="0"/>
              </a:rPr>
              <a:t>Pricing Strategies</a:t>
            </a:r>
          </a:p>
          <a:p>
            <a:pPr>
              <a:spcBef>
                <a:spcPct val="0"/>
              </a:spcBef>
            </a:pPr>
            <a:endParaRPr lang="en-US" dirty="0" smtClean="0">
              <a:latin typeface="Calibri" pitchFamily="-65" charset="0"/>
            </a:endParaRPr>
          </a:p>
          <a:p>
            <a:pPr>
              <a:spcBef>
                <a:spcPct val="0"/>
              </a:spcBef>
            </a:pPr>
            <a:endParaRPr lang="en-US" dirty="0" smtClean="0">
              <a:latin typeface="Calibri" pitchFamily="-65" charset="0"/>
            </a:endParaRPr>
          </a:p>
        </p:txBody>
      </p:sp>
      <p:pic>
        <p:nvPicPr>
          <p:cNvPr id="20485" name="Picture 7" descr="ph11_03"/>
          <p:cNvPicPr>
            <a:picLocks noChangeAspect="1" noChangeArrowheads="1"/>
          </p:cNvPicPr>
          <p:nvPr/>
        </p:nvPicPr>
        <p:blipFill>
          <a:blip r:embed="rId3" cstate="print"/>
          <a:srcRect/>
          <a:stretch>
            <a:fillRect/>
          </a:stretch>
        </p:blipFill>
        <p:spPr bwMode="auto">
          <a:xfrm>
            <a:off x="5791200" y="2971800"/>
            <a:ext cx="2615049"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Public Policy and Pricing</a:t>
            </a:r>
          </a:p>
        </p:txBody>
      </p:sp>
      <p:sp>
        <p:nvSpPr>
          <p:cNvPr id="77827" name="Rectangle 3"/>
          <p:cNvSpPr>
            <a:spLocks noGrp="1" noChangeArrowheads="1"/>
          </p:cNvSpPr>
          <p:nvPr>
            <p:ph idx="1"/>
          </p:nvPr>
        </p:nvSpPr>
        <p:spPr/>
        <p:txBody>
          <a:bodyPr/>
          <a:lstStyle/>
          <a:p>
            <a:pPr marL="609600" indent="-609600" algn="ctr">
              <a:lnSpc>
                <a:spcPct val="90000"/>
              </a:lnSpc>
              <a:buFontTx/>
              <a:buNone/>
            </a:pPr>
            <a:endParaRPr lang="en-US" i="1" dirty="0" smtClean="0">
              <a:latin typeface="Times New Roman" pitchFamily="-65" charset="0"/>
            </a:endParaRPr>
          </a:p>
          <a:p>
            <a:pPr marL="609600" indent="-609600">
              <a:lnSpc>
                <a:spcPct val="90000"/>
              </a:lnSpc>
              <a:buFontTx/>
              <a:buNone/>
            </a:pPr>
            <a:r>
              <a:rPr lang="en-US" b="1" dirty="0" smtClean="0">
                <a:latin typeface="Calibri" pitchFamily="-65" charset="0"/>
              </a:rPr>
              <a:t>Robinson-Patman Act</a:t>
            </a:r>
            <a:r>
              <a:rPr lang="en-US" dirty="0" smtClean="0">
                <a:latin typeface="Calibri" pitchFamily="-65" charset="0"/>
              </a:rPr>
              <a:t> prevents unfair price discrimination by ensuring that the seller offer the same price terms to customers at a given level of trade</a:t>
            </a:r>
          </a:p>
          <a:p>
            <a:pPr marL="609600" indent="-609600">
              <a:lnSpc>
                <a:spcPct val="90000"/>
              </a:lnSpc>
            </a:pPr>
            <a:endParaRPr lang="en-US" dirty="0" smtClean="0">
              <a:latin typeface="Calibri" pitchFamily="-65" charset="0"/>
            </a:endParaRPr>
          </a:p>
        </p:txBody>
      </p:sp>
      <p:sp>
        <p:nvSpPr>
          <p:cNvPr id="77828" name="Text Placeholder 3"/>
          <p:cNvSpPr>
            <a:spLocks noGrp="1"/>
          </p:cNvSpPr>
          <p:nvPr>
            <p:ph type="body" sz="quarter" idx="13"/>
          </p:nvPr>
        </p:nvSpPr>
        <p:spPr/>
        <p:txBody>
          <a:bodyPr/>
          <a:lstStyle/>
          <a:p>
            <a:pPr>
              <a:spcBef>
                <a:spcPct val="0"/>
              </a:spcBef>
            </a:pPr>
            <a:r>
              <a:rPr lang="en-US" dirty="0" smtClean="0">
                <a:latin typeface="Arial" charset="0"/>
              </a:rPr>
              <a:t>Pricing Across Channel Levels</a:t>
            </a:r>
          </a:p>
          <a:p>
            <a:pPr>
              <a:spcBef>
                <a:spcPct val="0"/>
              </a:spcBef>
            </a:pP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Public Policy and Pricing</a:t>
            </a:r>
          </a:p>
        </p:txBody>
      </p:sp>
      <p:sp>
        <p:nvSpPr>
          <p:cNvPr id="79875" name="Rectangle 3"/>
          <p:cNvSpPr>
            <a:spLocks noGrp="1" noChangeArrowheads="1"/>
          </p:cNvSpPr>
          <p:nvPr>
            <p:ph idx="1"/>
          </p:nvPr>
        </p:nvSpPr>
        <p:spPr/>
        <p:txBody>
          <a:bodyPr/>
          <a:lstStyle/>
          <a:p>
            <a:pPr marL="609600" indent="-609600" algn="ctr">
              <a:lnSpc>
                <a:spcPct val="90000"/>
              </a:lnSpc>
              <a:buFontTx/>
              <a:buNone/>
            </a:pPr>
            <a:endParaRPr lang="en-US" i="1" dirty="0" smtClean="0">
              <a:latin typeface="Times New Roman" pitchFamily="-65" charset="0"/>
            </a:endParaRPr>
          </a:p>
          <a:p>
            <a:pPr marL="609600" indent="-609600">
              <a:lnSpc>
                <a:spcPct val="90000"/>
              </a:lnSpc>
              <a:buFontTx/>
              <a:buNone/>
            </a:pPr>
            <a:r>
              <a:rPr lang="en-US" b="1" dirty="0" smtClean="0">
                <a:latin typeface="Calibri" pitchFamily="-65" charset="0"/>
              </a:rPr>
              <a:t>Robinson-Patman Act</a:t>
            </a:r>
            <a:endParaRPr lang="en-US" dirty="0" smtClean="0">
              <a:latin typeface="Calibri" pitchFamily="-65" charset="0"/>
            </a:endParaRPr>
          </a:p>
          <a:p>
            <a:pPr marL="609600" indent="-609600">
              <a:lnSpc>
                <a:spcPct val="90000"/>
              </a:lnSpc>
            </a:pPr>
            <a:r>
              <a:rPr lang="en-US" dirty="0" smtClean="0">
                <a:latin typeface="Calibri" pitchFamily="-65" charset="0"/>
              </a:rPr>
              <a:t>Price discrimination is allowed:</a:t>
            </a:r>
          </a:p>
          <a:p>
            <a:pPr marL="990600" lvl="1" indent="-533400">
              <a:lnSpc>
                <a:spcPct val="90000"/>
              </a:lnSpc>
            </a:pPr>
            <a:r>
              <a:rPr lang="en-US" dirty="0" smtClean="0">
                <a:latin typeface="Calibri" pitchFamily="-65" charset="0"/>
              </a:rPr>
              <a:t>If the seller can prove that costs differ when selling to different retailers</a:t>
            </a:r>
          </a:p>
          <a:p>
            <a:pPr marL="990600" lvl="1" indent="-533400">
              <a:lnSpc>
                <a:spcPct val="90000"/>
              </a:lnSpc>
            </a:pPr>
            <a:r>
              <a:rPr lang="en-US" dirty="0" smtClean="0">
                <a:latin typeface="Calibri" pitchFamily="-65" charset="0"/>
              </a:rPr>
              <a:t>If the seller manufactures different qualities of the same product for different retailers</a:t>
            </a:r>
          </a:p>
          <a:p>
            <a:pPr marL="609600" indent="-609600">
              <a:lnSpc>
                <a:spcPct val="90000"/>
              </a:lnSpc>
            </a:pPr>
            <a:endParaRPr lang="en-US" dirty="0" smtClean="0">
              <a:latin typeface="Calibri" pitchFamily="-65" charset="0"/>
            </a:endParaRPr>
          </a:p>
        </p:txBody>
      </p:sp>
      <p:sp>
        <p:nvSpPr>
          <p:cNvPr id="79876" name="Text Placeholder 3"/>
          <p:cNvSpPr>
            <a:spLocks noGrp="1"/>
          </p:cNvSpPr>
          <p:nvPr>
            <p:ph type="body" sz="quarter" idx="13"/>
          </p:nvPr>
        </p:nvSpPr>
        <p:spPr/>
        <p:txBody>
          <a:bodyPr/>
          <a:lstStyle/>
          <a:p>
            <a:pPr>
              <a:spcBef>
                <a:spcPct val="0"/>
              </a:spcBef>
            </a:pPr>
            <a:r>
              <a:rPr lang="en-US" dirty="0" smtClean="0">
                <a:latin typeface="Arial" charset="0"/>
              </a:rPr>
              <a:t>Pricing Across Channel Levels</a:t>
            </a:r>
          </a:p>
          <a:p>
            <a:pPr>
              <a:spcBef>
                <a:spcPct val="0"/>
              </a:spcBef>
            </a:pP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3200" dirty="0" smtClean="0"/>
              <a:t>Public Policy and Pricing</a:t>
            </a:r>
          </a:p>
        </p:txBody>
      </p:sp>
      <p:sp>
        <p:nvSpPr>
          <p:cNvPr id="81923" name="Rectangle 3"/>
          <p:cNvSpPr>
            <a:spLocks noGrp="1" noChangeArrowheads="1"/>
          </p:cNvSpPr>
          <p:nvPr>
            <p:ph idx="1"/>
          </p:nvPr>
        </p:nvSpPr>
        <p:spPr>
          <a:xfrm>
            <a:off x="4267200" y="1524000"/>
            <a:ext cx="4191000" cy="4114800"/>
          </a:xfrm>
        </p:spPr>
        <p:txBody>
          <a:bodyPr/>
          <a:lstStyle/>
          <a:p>
            <a:pPr marL="609600" indent="-609600" algn="ctr">
              <a:buFontTx/>
              <a:buNone/>
            </a:pPr>
            <a:endParaRPr lang="en-US" sz="3600" i="1" dirty="0" smtClean="0">
              <a:latin typeface="Times New Roman" pitchFamily="-65" charset="0"/>
            </a:endParaRPr>
          </a:p>
          <a:p>
            <a:pPr marL="609600" indent="-609600">
              <a:buFontTx/>
              <a:buNone/>
            </a:pPr>
            <a:r>
              <a:rPr lang="en-US" b="1" dirty="0" smtClean="0">
                <a:latin typeface="Calibri" pitchFamily="-65" charset="0"/>
              </a:rPr>
              <a:t>Retail (or resale) price maintenance </a:t>
            </a:r>
            <a:r>
              <a:rPr lang="en-US" dirty="0" smtClean="0">
                <a:latin typeface="Calibri" pitchFamily="-65" charset="0"/>
              </a:rPr>
              <a:t>is when a manufacturer requires a dealer to charge a specific retail price for its products </a:t>
            </a:r>
          </a:p>
          <a:p>
            <a:pPr marL="609600" indent="-609600">
              <a:buFontTx/>
              <a:buNone/>
            </a:pPr>
            <a:endParaRPr lang="en-US" dirty="0" smtClean="0">
              <a:latin typeface="Calibri" pitchFamily="-65" charset="0"/>
            </a:endParaRPr>
          </a:p>
          <a:p>
            <a:pPr marL="609600" indent="-609600">
              <a:buFontTx/>
              <a:buNone/>
            </a:pPr>
            <a:endParaRPr lang="en-US" dirty="0" smtClean="0">
              <a:latin typeface="Calibri" pitchFamily="-65" charset="0"/>
            </a:endParaRPr>
          </a:p>
        </p:txBody>
      </p:sp>
      <p:sp>
        <p:nvSpPr>
          <p:cNvPr id="81924" name="Text Placeholder 3"/>
          <p:cNvSpPr>
            <a:spLocks noGrp="1"/>
          </p:cNvSpPr>
          <p:nvPr>
            <p:ph type="body" sz="quarter" idx="13"/>
          </p:nvPr>
        </p:nvSpPr>
        <p:spPr/>
        <p:txBody>
          <a:bodyPr/>
          <a:lstStyle/>
          <a:p>
            <a:pPr>
              <a:spcBef>
                <a:spcPct val="0"/>
              </a:spcBef>
            </a:pPr>
            <a:r>
              <a:rPr lang="en-US" dirty="0" smtClean="0">
                <a:latin typeface="Arial" charset="0"/>
              </a:rPr>
              <a:t>Pricing Across Channel Levels</a:t>
            </a:r>
          </a:p>
          <a:p>
            <a:pPr>
              <a:spcBef>
                <a:spcPct val="0"/>
              </a:spcBef>
            </a:pPr>
            <a:endParaRPr lang="en-US" dirty="0" smtClean="0">
              <a:latin typeface="Arial" charset="0"/>
            </a:endParaRPr>
          </a:p>
        </p:txBody>
      </p:sp>
      <p:pic>
        <p:nvPicPr>
          <p:cNvPr id="81925" name="Picture 4" descr="ph11_16.jpg"/>
          <p:cNvPicPr>
            <a:picLocks noChangeAspect="1"/>
          </p:cNvPicPr>
          <p:nvPr/>
        </p:nvPicPr>
        <p:blipFill>
          <a:blip r:embed="rId3" cstate="print"/>
          <a:srcRect/>
          <a:stretch>
            <a:fillRect/>
          </a:stretch>
        </p:blipFill>
        <p:spPr bwMode="auto">
          <a:xfrm>
            <a:off x="304800" y="2667000"/>
            <a:ext cx="4038600"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3200" dirty="0" smtClean="0"/>
              <a:t>Public Policy and Pricing</a:t>
            </a:r>
          </a:p>
        </p:txBody>
      </p:sp>
      <p:sp>
        <p:nvSpPr>
          <p:cNvPr id="83971" name="Rectangle 3"/>
          <p:cNvSpPr>
            <a:spLocks noGrp="1" noChangeArrowheads="1"/>
          </p:cNvSpPr>
          <p:nvPr>
            <p:ph idx="1"/>
          </p:nvPr>
        </p:nvSpPr>
        <p:spPr/>
        <p:txBody>
          <a:bodyPr/>
          <a:lstStyle/>
          <a:p>
            <a:pPr marL="609600" indent="-609600">
              <a:lnSpc>
                <a:spcPct val="90000"/>
              </a:lnSpc>
              <a:buFontTx/>
              <a:buNone/>
            </a:pPr>
            <a:r>
              <a:rPr lang="en-US" sz="2800" b="1" dirty="0" smtClean="0">
                <a:latin typeface="Calibri" pitchFamily="-65" charset="0"/>
              </a:rPr>
              <a:t>Deceptive pricing </a:t>
            </a:r>
            <a:r>
              <a:rPr lang="en-US" sz="2800" dirty="0" smtClean="0">
                <a:latin typeface="Calibri" pitchFamily="-65" charset="0"/>
              </a:rPr>
              <a:t>occurs when a seller states prices or price savings that mislead consumers or are not actually available to consumers</a:t>
            </a:r>
          </a:p>
          <a:p>
            <a:pPr marL="609600" indent="-609600">
              <a:lnSpc>
                <a:spcPct val="90000"/>
              </a:lnSpc>
            </a:pPr>
            <a:r>
              <a:rPr lang="en-US" sz="2800" dirty="0" smtClean="0">
                <a:latin typeface="Calibri" pitchFamily="-65" charset="0"/>
              </a:rPr>
              <a:t>Scanner fraud failure of the seller to enter current or sale prices into the computer system</a:t>
            </a:r>
          </a:p>
          <a:p>
            <a:pPr marL="609600" indent="-609600">
              <a:lnSpc>
                <a:spcPct val="90000"/>
              </a:lnSpc>
            </a:pPr>
            <a:r>
              <a:rPr lang="en-US" sz="2800" dirty="0" smtClean="0">
                <a:latin typeface="Calibri" pitchFamily="-65" charset="0"/>
              </a:rPr>
              <a:t>Price confusion results when firms employ pricing methods that make it difficult for consumers to understand what price they are really paying</a:t>
            </a:r>
          </a:p>
        </p:txBody>
      </p:sp>
      <p:sp>
        <p:nvSpPr>
          <p:cNvPr id="83972" name="Text Placeholder 4"/>
          <p:cNvSpPr>
            <a:spLocks noGrp="1"/>
          </p:cNvSpPr>
          <p:nvPr>
            <p:ph type="body" sz="quarter" idx="13"/>
          </p:nvPr>
        </p:nvSpPr>
        <p:spPr/>
        <p:txBody>
          <a:bodyPr/>
          <a:lstStyle/>
          <a:p>
            <a:pPr>
              <a:spcBef>
                <a:spcPct val="0"/>
              </a:spcBef>
            </a:pPr>
            <a:r>
              <a:rPr lang="en-US" dirty="0" smtClean="0">
                <a:latin typeface="Arial" charset="0"/>
              </a:rPr>
              <a:t>Pricing Across Channel Levels</a:t>
            </a:r>
          </a:p>
          <a:p>
            <a:pPr>
              <a:spcBef>
                <a:spcPct val="0"/>
              </a:spcBef>
            </a:pP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8601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602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65"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
            </a:r>
            <a:br>
              <a:rPr lang="en-US" dirty="0" smtClean="0"/>
            </a:br>
            <a:r>
              <a:rPr lang="en-US" dirty="0" smtClean="0"/>
              <a:t>New-Product Pricing Strategies</a:t>
            </a:r>
          </a:p>
        </p:txBody>
      </p:sp>
      <p:sp>
        <p:nvSpPr>
          <p:cNvPr id="22531" name="Rectangle 3"/>
          <p:cNvSpPr>
            <a:spLocks noGrp="1" noChangeArrowheads="1"/>
          </p:cNvSpPr>
          <p:nvPr>
            <p:ph idx="1"/>
          </p:nvPr>
        </p:nvSpPr>
        <p:spPr>
          <a:xfrm>
            <a:off x="533400" y="1600200"/>
            <a:ext cx="7772400" cy="4114800"/>
          </a:xfrm>
        </p:spPr>
        <p:txBody>
          <a:bodyPr/>
          <a:lstStyle/>
          <a:p>
            <a:pPr>
              <a:buFontTx/>
              <a:buNone/>
            </a:pPr>
            <a:r>
              <a:rPr lang="en-US" sz="2800" b="1" dirty="0" smtClean="0">
                <a:latin typeface="Calibri" pitchFamily="-65" charset="0"/>
              </a:rPr>
              <a:t>Market-skimming pricing </a:t>
            </a:r>
            <a:r>
              <a:rPr lang="en-US" sz="2800" dirty="0" smtClean="0">
                <a:latin typeface="Calibri" pitchFamily="-65" charset="0"/>
              </a:rPr>
              <a:t>is a strategy with high initial prices to “skim” revenue layers from the market</a:t>
            </a:r>
          </a:p>
          <a:p>
            <a:r>
              <a:rPr lang="en-US" sz="2600" dirty="0" smtClean="0">
                <a:latin typeface="Calibri" pitchFamily="-65" charset="0"/>
              </a:rPr>
              <a:t>Product quality and image must support the price</a:t>
            </a:r>
          </a:p>
          <a:p>
            <a:r>
              <a:rPr lang="en-US" sz="2600" dirty="0" smtClean="0">
                <a:latin typeface="Calibri" pitchFamily="-65" charset="0"/>
              </a:rPr>
              <a:t>Buyers must want the product at the price</a:t>
            </a:r>
          </a:p>
          <a:p>
            <a:r>
              <a:rPr lang="en-US" sz="2600" dirty="0" smtClean="0">
                <a:latin typeface="Calibri" pitchFamily="-65" charset="0"/>
              </a:rPr>
              <a:t>Costs of producing the product in small volume should not cancel the advantage of higher prices</a:t>
            </a:r>
          </a:p>
          <a:p>
            <a:r>
              <a:rPr lang="en-US" sz="2600" dirty="0" smtClean="0">
                <a:latin typeface="Calibri" pitchFamily="-65" charset="0"/>
              </a:rPr>
              <a:t>Competitors should not be able to enter the market easily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New-Product Pricing Strategies</a:t>
            </a:r>
          </a:p>
        </p:txBody>
      </p:sp>
      <p:sp>
        <p:nvSpPr>
          <p:cNvPr id="24579" name="Content Placeholder 4"/>
          <p:cNvSpPr>
            <a:spLocks noGrp="1"/>
          </p:cNvSpPr>
          <p:nvPr>
            <p:ph idx="1"/>
          </p:nvPr>
        </p:nvSpPr>
        <p:spPr>
          <a:xfrm>
            <a:off x="838200" y="1676400"/>
            <a:ext cx="7772400" cy="4114800"/>
          </a:xfrm>
        </p:spPr>
        <p:txBody>
          <a:bodyPr/>
          <a:lstStyle/>
          <a:p>
            <a:pPr>
              <a:lnSpc>
                <a:spcPct val="90000"/>
              </a:lnSpc>
              <a:buFontTx/>
              <a:buNone/>
            </a:pPr>
            <a:r>
              <a:rPr lang="en-US" sz="3000" b="1" dirty="0" smtClean="0">
                <a:latin typeface="Calibri" pitchFamily="-65" charset="0"/>
              </a:rPr>
              <a:t>Market-penetration pricing </a:t>
            </a:r>
            <a:r>
              <a:rPr lang="en-US" sz="3000" dirty="0" smtClean="0">
                <a:latin typeface="Calibri" pitchFamily="-65" charset="0"/>
              </a:rPr>
              <a:t>sets a low initial price in order to penetrate the market quickly and deeply to attract a large number of buyers quickly to gain market share</a:t>
            </a:r>
          </a:p>
          <a:p>
            <a:pPr>
              <a:lnSpc>
                <a:spcPct val="90000"/>
              </a:lnSpc>
            </a:pPr>
            <a:r>
              <a:rPr lang="en-US" sz="3000" dirty="0" smtClean="0">
                <a:latin typeface="Calibri" pitchFamily="-65" charset="0"/>
              </a:rPr>
              <a:t>Price sensitive market</a:t>
            </a:r>
          </a:p>
          <a:p>
            <a:pPr>
              <a:lnSpc>
                <a:spcPct val="90000"/>
              </a:lnSpc>
            </a:pPr>
            <a:r>
              <a:rPr lang="en-US" sz="3000" dirty="0" smtClean="0">
                <a:latin typeface="Calibri" pitchFamily="-65" charset="0"/>
              </a:rPr>
              <a:t>Inverse relationship of production and distribution cost to sales growth</a:t>
            </a:r>
          </a:p>
          <a:p>
            <a:pPr>
              <a:lnSpc>
                <a:spcPct val="90000"/>
              </a:lnSpc>
            </a:pPr>
            <a:r>
              <a:rPr lang="en-US" sz="3000" dirty="0" smtClean="0">
                <a:latin typeface="Calibri" pitchFamily="-65" charset="0"/>
              </a:rPr>
              <a:t>Low prices must keep competition out of the market</a:t>
            </a:r>
          </a:p>
          <a:p>
            <a:pPr>
              <a:lnSpc>
                <a:spcPct val="90000"/>
              </a:lnSpc>
            </a:pPr>
            <a:endParaRPr lang="en-US" sz="30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dirty="0" smtClean="0"/>
              <a:t>Product Mix Pricing Strategies</a:t>
            </a:r>
          </a:p>
        </p:txBody>
      </p:sp>
      <p:graphicFrame>
        <p:nvGraphicFramePr>
          <p:cNvPr id="4" name="Diagram 3"/>
          <p:cNvGraphicFramePr/>
          <p:nvPr/>
        </p:nvGraphicFramePr>
        <p:xfrm>
          <a:off x="381000" y="1831975"/>
          <a:ext cx="8229600" cy="39925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dirty="0" smtClean="0"/>
              <a:t>Product Mix Pricing Strategies</a:t>
            </a:r>
          </a:p>
        </p:txBody>
      </p:sp>
      <p:sp>
        <p:nvSpPr>
          <p:cNvPr id="28675" name="Rectangle 3"/>
          <p:cNvSpPr>
            <a:spLocks noGrp="1" noChangeArrowheads="1"/>
          </p:cNvSpPr>
          <p:nvPr>
            <p:ph idx="1"/>
          </p:nvPr>
        </p:nvSpPr>
        <p:spPr>
          <a:xfrm>
            <a:off x="685800" y="2133600"/>
            <a:ext cx="7772400" cy="3886200"/>
          </a:xfrm>
        </p:spPr>
        <p:txBody>
          <a:bodyPr/>
          <a:lstStyle/>
          <a:p>
            <a:pPr marL="533400" indent="-533400">
              <a:buFontTx/>
              <a:buNone/>
            </a:pPr>
            <a:r>
              <a:rPr lang="en-US" b="1" dirty="0" smtClean="0">
                <a:latin typeface="Calibri" pitchFamily="-65" charset="0"/>
              </a:rPr>
              <a:t>Product line pricing</a:t>
            </a:r>
            <a:r>
              <a:rPr lang="en-US" dirty="0" smtClean="0">
                <a:latin typeface="Calibri" pitchFamily="-65" charset="0"/>
              </a:rPr>
              <a:t> takes into account the cost differences between products in the line, customer evaluation of their features, and competitors’ prices</a:t>
            </a:r>
          </a:p>
          <a:p>
            <a:pPr marL="533400" indent="-533400">
              <a:buFontTx/>
              <a:buNone/>
            </a:pPr>
            <a:r>
              <a:rPr lang="en-US" b="1" dirty="0" smtClean="0">
                <a:latin typeface="Calibri" pitchFamily="-65" charset="0"/>
              </a:rPr>
              <a:t>Optional-product</a:t>
            </a:r>
            <a:r>
              <a:rPr lang="en-US" dirty="0" smtClean="0">
                <a:latin typeface="Calibri" pitchFamily="-65" charset="0"/>
              </a:rPr>
              <a:t> </a:t>
            </a:r>
            <a:r>
              <a:rPr lang="en-US" b="1" dirty="0" smtClean="0">
                <a:latin typeface="Calibri" pitchFamily="-65" charset="0"/>
              </a:rPr>
              <a:t>pricing</a:t>
            </a:r>
            <a:r>
              <a:rPr lang="en-US" dirty="0" smtClean="0">
                <a:latin typeface="Calibri" pitchFamily="-65" charset="0"/>
              </a:rPr>
              <a:t> takes into account optional or accessory products along with the main product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Product Mix Pricing Strategies</a:t>
            </a:r>
          </a:p>
        </p:txBody>
      </p:sp>
      <p:sp>
        <p:nvSpPr>
          <p:cNvPr id="30723" name="Rectangle 3"/>
          <p:cNvSpPr>
            <a:spLocks noGrp="1" noChangeArrowheads="1"/>
          </p:cNvSpPr>
          <p:nvPr>
            <p:ph idx="1"/>
          </p:nvPr>
        </p:nvSpPr>
        <p:spPr>
          <a:xfrm>
            <a:off x="1066800" y="1600200"/>
            <a:ext cx="4419600" cy="2286000"/>
          </a:xfrm>
        </p:spPr>
        <p:txBody>
          <a:bodyPr/>
          <a:lstStyle/>
          <a:p>
            <a:pPr marL="533400" indent="-533400" algn="ctr">
              <a:lnSpc>
                <a:spcPct val="90000"/>
              </a:lnSpc>
              <a:buFontTx/>
              <a:buNone/>
            </a:pPr>
            <a:r>
              <a:rPr lang="en-US" sz="2800" b="1" dirty="0" smtClean="0">
                <a:latin typeface="Calibri" pitchFamily="-65" charset="0"/>
              </a:rPr>
              <a:t>Captive-product pricing</a:t>
            </a:r>
            <a:r>
              <a:rPr lang="en-US" sz="2800" dirty="0" smtClean="0">
                <a:latin typeface="Calibri" pitchFamily="-65" charset="0"/>
              </a:rPr>
              <a:t> involves products that must be used along with the main product</a:t>
            </a:r>
          </a:p>
          <a:p>
            <a:pPr marL="533400" indent="-533400">
              <a:lnSpc>
                <a:spcPct val="90000"/>
              </a:lnSpc>
              <a:buNone/>
            </a:pPr>
            <a:endParaRPr lang="en-US" sz="2800" dirty="0" smtClean="0">
              <a:latin typeface="Calibri" pitchFamily="-65" charset="0"/>
            </a:endParaRPr>
          </a:p>
        </p:txBody>
      </p:sp>
      <p:pic>
        <p:nvPicPr>
          <p:cNvPr id="30726" name="Picture 8" descr="ph11_05"/>
          <p:cNvPicPr>
            <a:picLocks noChangeAspect="1" noChangeArrowheads="1"/>
          </p:cNvPicPr>
          <p:nvPr/>
        </p:nvPicPr>
        <p:blipFill>
          <a:blip r:embed="rId3" cstate="print"/>
          <a:srcRect/>
          <a:stretch>
            <a:fillRect/>
          </a:stretch>
        </p:blipFill>
        <p:spPr bwMode="auto">
          <a:xfrm>
            <a:off x="4876800" y="3733800"/>
            <a:ext cx="378484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dirty="0" smtClean="0"/>
              <a:t>Price Mix Pricing Strategies</a:t>
            </a:r>
          </a:p>
        </p:txBody>
      </p:sp>
      <p:sp>
        <p:nvSpPr>
          <p:cNvPr id="32771"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65" charset="0"/>
            </a:endParaRPr>
          </a:p>
          <a:p>
            <a:pPr marL="533400" indent="-533400">
              <a:buFontTx/>
              <a:buNone/>
            </a:pPr>
            <a:r>
              <a:rPr lang="en-US" b="1" dirty="0" smtClean="0">
                <a:latin typeface="Calibri" pitchFamily="-65" charset="0"/>
              </a:rPr>
              <a:t>By-product pricing</a:t>
            </a:r>
            <a:r>
              <a:rPr lang="en-US" dirty="0" smtClean="0">
                <a:latin typeface="Calibri" pitchFamily="-65" charset="0"/>
              </a:rPr>
              <a:t> refers to products with little or no value produced as a result of the main product. Producers will seek little or no profit other than the cost to cover storage and delivery.</a:t>
            </a:r>
          </a:p>
          <a:p>
            <a:pPr marL="533400" indent="-533400">
              <a:buFontTx/>
              <a:buNone/>
            </a:pPr>
            <a:endParaRPr lang="en-US" dirty="0" smtClean="0">
              <a:latin typeface="Calibri" pitchFamily="-65" charset="0"/>
            </a:endParaRPr>
          </a:p>
          <a:p>
            <a:pPr marL="533400" indent="-533400">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2079</Words>
  <Application>Microsoft Office PowerPoint</Application>
  <PresentationFormat>On-screen Show (4:3)</PresentationFormat>
  <Paragraphs>248</Paragraphs>
  <Slides>34</Slides>
  <Notes>34</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1_Blank Presentation</vt:lpstr>
      <vt:lpstr> Chapter Eleven</vt:lpstr>
      <vt:lpstr> Pricing Strategies</vt:lpstr>
      <vt:lpstr> New-Product Pricing Strategies</vt:lpstr>
      <vt:lpstr> New-Product Pricing Strategies</vt:lpstr>
      <vt:lpstr>New-Product Pricing Strategies</vt:lpstr>
      <vt:lpstr>Product Mix Pricing Strategies</vt:lpstr>
      <vt:lpstr>Product Mix Pricing Strategies</vt:lpstr>
      <vt:lpstr> Product Mix Pricing Strategies</vt:lpstr>
      <vt:lpstr>Price Mix Pricing Strategies</vt:lpstr>
      <vt:lpstr>Price Mix Pricing Strategies</vt:lpstr>
      <vt:lpstr>Price-Adjustment Strategies</vt:lpstr>
      <vt:lpstr>Price-Adjustment Strategies</vt:lpstr>
      <vt:lpstr>Price-Adjustment Strategies</vt:lpstr>
      <vt:lpstr>Price-Adjustment Strategies</vt:lpstr>
      <vt:lpstr>Price-Adjustment Strategies</vt:lpstr>
      <vt:lpstr> Price-Adjustment Strategies</vt:lpstr>
      <vt:lpstr>Price-Adjustment Strategies</vt:lpstr>
      <vt:lpstr> Price-Adjustment Strategies</vt:lpstr>
      <vt:lpstr> Price-Adjustment Strategies</vt:lpstr>
      <vt:lpstr> Price-Adjustment Strategies</vt:lpstr>
      <vt:lpstr>Price-Adjustment Strategies</vt:lpstr>
      <vt:lpstr> Price-Adjustment Strategies</vt:lpstr>
      <vt:lpstr> Price-Adjustment Strategies</vt:lpstr>
      <vt:lpstr> Price Changes</vt:lpstr>
      <vt:lpstr> Price Changes</vt:lpstr>
      <vt:lpstr> Price Changes</vt:lpstr>
      <vt:lpstr> Price Changes</vt:lpstr>
      <vt:lpstr>Price Changes</vt:lpstr>
      <vt:lpstr> Public Policy and Pricing</vt:lpstr>
      <vt:lpstr> Public Policy and Pricing</vt:lpstr>
      <vt:lpstr> Public Policy and Pricing</vt:lpstr>
      <vt:lpstr>Public Policy and Pricing</vt:lpstr>
      <vt:lpstr>Public Policy and Pricing</vt:lpstr>
      <vt:lpstr>Slide 34</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83</cp:revision>
  <dcterms:created xsi:type="dcterms:W3CDTF">2011-02-20T16:53:24Z</dcterms:created>
  <dcterms:modified xsi:type="dcterms:W3CDTF">2011-02-20T17:01:44Z</dcterms:modified>
</cp:coreProperties>
</file>