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70" r:id="rId11"/>
    <p:sldId id="272" r:id="rId12"/>
    <p:sldId id="276" r:id="rId13"/>
    <p:sldId id="277" r:id="rId14"/>
    <p:sldId id="279" r:id="rId15"/>
    <p:sldId id="281" r:id="rId16"/>
    <p:sldId id="286" r:id="rId17"/>
    <p:sldId id="288" r:id="rId18"/>
    <p:sldId id="303" r:id="rId19"/>
    <p:sldId id="290" r:id="rId20"/>
    <p:sldId id="291" r:id="rId21"/>
    <p:sldId id="292" r:id="rId22"/>
    <p:sldId id="302" r:id="rId23"/>
    <p:sldId id="294" r:id="rId24"/>
    <p:sldId id="296" r:id="rId25"/>
    <p:sldId id="297" r:id="rId26"/>
    <p:sldId id="298" r:id="rId27"/>
    <p:sldId id="300" r:id="rId28"/>
    <p:sldId id="285" r:id="rId29"/>
    <p:sldId id="304" r:id="rId30"/>
    <p:sldId id="306" r:id="rId31"/>
    <p:sldId id="307" r:id="rId32"/>
    <p:sldId id="308" r:id="rId33"/>
    <p:sldId id="310" r:id="rId34"/>
    <p:sldId id="311" r:id="rId35"/>
    <p:sldId id="312" r:id="rId36"/>
    <p:sldId id="314" r:id="rId37"/>
    <p:sldId id="316" r:id="rId38"/>
    <p:sldId id="317" r:id="rId39"/>
    <p:sldId id="340" r:id="rId40"/>
    <p:sldId id="318" r:id="rId41"/>
    <p:sldId id="319" r:id="rId42"/>
    <p:sldId id="328" r:id="rId43"/>
    <p:sldId id="333" r:id="rId44"/>
    <p:sldId id="335" r:id="rId45"/>
    <p:sldId id="336" r:id="rId46"/>
    <p:sldId id="338" r:id="rId47"/>
    <p:sldId id="339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48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Comorbidities and other causes of</a:t>
            </a:r>
            <a:br>
              <a:rPr lang="en-US" dirty="0"/>
            </a:br>
            <a:r>
              <a:rPr lang="en-US" dirty="0"/>
              <a:t>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Before any testing is considered, one must assess the patient’s </a:t>
            </a:r>
            <a:r>
              <a:rPr lang="en-US" dirty="0" smtClean="0"/>
              <a:t>general health</a:t>
            </a:r>
            <a:r>
              <a:rPr lang="en-US" dirty="0"/>
              <a:t>, comorbidities, and quality of life.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revascularization is </a:t>
            </a:r>
            <a:r>
              <a:rPr lang="en-US" dirty="0" smtClean="0"/>
              <a:t>unlikely to </a:t>
            </a:r>
            <a:r>
              <a:rPr lang="en-US" dirty="0"/>
              <a:t>be an acceptable option, further testing may be reduced to a </a:t>
            </a:r>
            <a:r>
              <a:rPr lang="en-US" dirty="0" smtClean="0"/>
              <a:t>clinically indicated </a:t>
            </a:r>
            <a:r>
              <a:rPr lang="en-US" dirty="0"/>
              <a:t>minimum and appropriate therapy should be </a:t>
            </a:r>
            <a:r>
              <a:rPr lang="en-US" dirty="0" smtClean="0"/>
              <a:t>instituted, which </a:t>
            </a:r>
            <a:r>
              <a:rPr lang="en-US" dirty="0"/>
              <a:t>may include a trial of antianginal medication even if </a:t>
            </a:r>
            <a:r>
              <a:rPr lang="en-US" dirty="0" smtClean="0"/>
              <a:t>a diagnosis </a:t>
            </a:r>
            <a:r>
              <a:rPr lang="en-US" dirty="0"/>
              <a:t>of CAD has not been fully demonstrated. </a:t>
            </a:r>
            <a:endParaRPr lang="en-US" dirty="0" smtClean="0"/>
          </a:p>
          <a:p>
            <a:r>
              <a:rPr lang="en-US" dirty="0" smtClean="0"/>
              <a:t>Non-invasive functional </a:t>
            </a:r>
            <a:r>
              <a:rPr lang="en-US" dirty="0"/>
              <a:t>imaging for </a:t>
            </a:r>
            <a:r>
              <a:rPr lang="en-US" dirty="0" smtClean="0"/>
              <a:t>ischemia </a:t>
            </a:r>
            <a:r>
              <a:rPr lang="en-US" dirty="0"/>
              <a:t>may be an option if there is need </a:t>
            </a:r>
            <a:r>
              <a:rPr lang="en-US" dirty="0" smtClean="0"/>
              <a:t>to verify </a:t>
            </a:r>
            <a:r>
              <a:rPr lang="en-US" dirty="0"/>
              <a:t>the </a:t>
            </a:r>
            <a:r>
              <a:rPr lang="en-US" dirty="0" smtClean="0"/>
              <a:t>diagnosis.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25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Biochemical </a:t>
            </a:r>
            <a:r>
              <a:rPr lang="en-US" dirty="0" smtClean="0"/>
              <a:t>tests.</a:t>
            </a:r>
          </a:p>
          <a:p>
            <a:r>
              <a:rPr lang="en-US" dirty="0"/>
              <a:t>Chest </a:t>
            </a:r>
            <a:r>
              <a:rPr lang="en-US" dirty="0" smtClean="0"/>
              <a:t>X-ray.</a:t>
            </a:r>
          </a:p>
          <a:p>
            <a:r>
              <a:rPr lang="en-US" dirty="0" smtClean="0"/>
              <a:t>ECG.</a:t>
            </a:r>
          </a:p>
          <a:p>
            <a:r>
              <a:rPr lang="en-US" dirty="0" smtClean="0"/>
              <a:t>Echocardiography.</a:t>
            </a:r>
          </a:p>
          <a:p>
            <a:r>
              <a:rPr lang="en-US" dirty="0" smtClean="0"/>
              <a:t>CT-scan, PET-scan.</a:t>
            </a:r>
          </a:p>
          <a:p>
            <a:r>
              <a:rPr lang="en-US" dirty="0" smtClean="0"/>
              <a:t>PTCA.</a:t>
            </a:r>
          </a:p>
          <a:p>
            <a:r>
              <a:rPr lang="en-US" dirty="0" smtClean="0"/>
              <a:t>Exercise ECG.</a:t>
            </a:r>
          </a:p>
        </p:txBody>
      </p:sp>
    </p:spTree>
    <p:extLst>
      <p:ext uri="{BB962C8B-B14F-4D97-AF65-F5344CB8AC3E}">
        <p14:creationId xmlns:p14="http://schemas.microsoft.com/office/powerpoint/2010/main" val="3907011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Lifestyle management</a:t>
            </a:r>
          </a:p>
        </p:txBody>
      </p:sp>
    </p:spTree>
    <p:extLst>
      <p:ext uri="{BB962C8B-B14F-4D97-AF65-F5344CB8AC3E}">
        <p14:creationId xmlns:p14="http://schemas.microsoft.com/office/powerpoint/2010/main" val="4101020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Management of Patients With CAD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General management of CCS aims to reduce symptoms </a:t>
            </a:r>
            <a:r>
              <a:rPr lang="en-US" dirty="0" smtClean="0"/>
              <a:t>and improve </a:t>
            </a:r>
            <a:r>
              <a:rPr lang="en-US" dirty="0"/>
              <a:t>prognosis through appropriate medications and </a:t>
            </a:r>
            <a:r>
              <a:rPr lang="en-US" dirty="0" smtClean="0"/>
              <a:t>interventions, and </a:t>
            </a:r>
            <a:r>
              <a:rPr lang="en-US" dirty="0"/>
              <a:t>to control risk factors including lifestyle </a:t>
            </a:r>
            <a:r>
              <a:rPr lang="en-US" dirty="0" smtClean="0"/>
              <a:t>behaviors. </a:t>
            </a:r>
          </a:p>
          <a:p>
            <a:r>
              <a:rPr lang="en-US" u="sng" dirty="0" smtClean="0"/>
              <a:t>Optimal </a:t>
            </a:r>
            <a:r>
              <a:rPr lang="en-US" u="sng" dirty="0"/>
              <a:t>medical </a:t>
            </a:r>
            <a:r>
              <a:rPr lang="en-US" u="sng" dirty="0" smtClean="0"/>
              <a:t>therapy </a:t>
            </a:r>
            <a:r>
              <a:rPr lang="en-US" dirty="0" smtClean="0"/>
              <a:t>included </a:t>
            </a: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promotion of medication adherence, </a:t>
            </a:r>
            <a:r>
              <a:rPr lang="en-US" dirty="0" smtClean="0">
                <a:solidFill>
                  <a:srgbClr val="FF0000"/>
                </a:solidFill>
              </a:rPr>
              <a:t>behavioral counselling</a:t>
            </a:r>
            <a:r>
              <a:rPr lang="en-US" dirty="0">
                <a:solidFill>
                  <a:srgbClr val="FF0000"/>
                </a:solidFill>
              </a:rPr>
              <a:t>, and support for the managing lifestyle risk </a:t>
            </a:r>
            <a:r>
              <a:rPr lang="en-US" dirty="0" smtClean="0">
                <a:solidFill>
                  <a:srgbClr val="FF0000"/>
                </a:solidFill>
              </a:rPr>
              <a:t>factors delivered </a:t>
            </a:r>
            <a:r>
              <a:rPr lang="en-US" dirty="0">
                <a:solidFill>
                  <a:srgbClr val="FF0000"/>
                </a:solidFill>
              </a:rPr>
              <a:t>by nurse case </a:t>
            </a:r>
            <a:r>
              <a:rPr lang="en-US" dirty="0" smtClean="0">
                <a:solidFill>
                  <a:srgbClr val="FF0000"/>
                </a:solidFill>
              </a:rPr>
              <a:t>managers.</a:t>
            </a:r>
          </a:p>
          <a:p>
            <a:r>
              <a:rPr lang="en-US" dirty="0" smtClean="0"/>
              <a:t>Achievement </a:t>
            </a:r>
            <a:r>
              <a:rPr lang="en-US" dirty="0"/>
              <a:t>of </a:t>
            </a:r>
            <a:r>
              <a:rPr lang="en-US" dirty="0" smtClean="0"/>
              <a:t>optimal management </a:t>
            </a:r>
            <a:r>
              <a:rPr lang="en-US" dirty="0"/>
              <a:t>may be best accomplished through a </a:t>
            </a:r>
            <a:r>
              <a:rPr lang="en-US" dirty="0" smtClean="0">
                <a:solidFill>
                  <a:srgbClr val="FF0000"/>
                </a:solidFill>
              </a:rPr>
              <a:t>multidisciplinary team </a:t>
            </a:r>
            <a:r>
              <a:rPr lang="en-US" dirty="0"/>
              <a:t>approach that can provide tailored and flexible </a:t>
            </a:r>
            <a:r>
              <a:rPr lang="en-US" dirty="0" smtClean="0"/>
              <a:t>support to </a:t>
            </a:r>
            <a:r>
              <a:rPr lang="en-US" dirty="0"/>
              <a:t>patients.</a:t>
            </a:r>
          </a:p>
        </p:txBody>
      </p:sp>
    </p:spTree>
    <p:extLst>
      <p:ext uri="{BB962C8B-B14F-4D97-AF65-F5344CB8AC3E}">
        <p14:creationId xmlns:p14="http://schemas.microsoft.com/office/powerpoint/2010/main" val="3983188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Lifestyle Modification and Control of 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Lifestyle factors are </a:t>
            </a:r>
            <a:r>
              <a:rPr lang="en-US" dirty="0"/>
              <a:t>important and the implementation of healthy </a:t>
            </a:r>
            <a:r>
              <a:rPr lang="en-US" dirty="0" smtClean="0"/>
              <a:t>behaviors </a:t>
            </a:r>
            <a:r>
              <a:rPr lang="en-US" dirty="0"/>
              <a:t>(</a:t>
            </a:r>
            <a:r>
              <a:rPr lang="en-US" dirty="0" smtClean="0"/>
              <a:t>including smoking </a:t>
            </a:r>
            <a:r>
              <a:rPr lang="en-US" dirty="0"/>
              <a:t>cessation, recommended physical activity, a healthy </a:t>
            </a:r>
            <a:r>
              <a:rPr lang="en-US" dirty="0" smtClean="0"/>
              <a:t>diet, and </a:t>
            </a:r>
            <a:r>
              <a:rPr lang="en-US" dirty="0"/>
              <a:t>maintaining a healthy </a:t>
            </a:r>
            <a:r>
              <a:rPr lang="en-US" dirty="0" smtClean="0"/>
              <a:t>weight) </a:t>
            </a:r>
            <a:r>
              <a:rPr lang="en-US" dirty="0"/>
              <a:t>significantly </a:t>
            </a:r>
            <a:r>
              <a:rPr lang="en-US" dirty="0" smtClean="0"/>
              <a:t>decreases the </a:t>
            </a:r>
            <a:r>
              <a:rPr lang="en-US" dirty="0"/>
              <a:t>risk of future cardiovascular events and </a:t>
            </a:r>
            <a:r>
              <a:rPr lang="en-US" dirty="0" smtClean="0"/>
              <a:t>death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5046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Smoking cessation improves the prognosis in patients with </a:t>
            </a:r>
            <a:r>
              <a:rPr lang="en-US" dirty="0" smtClean="0"/>
              <a:t>CCS, including </a:t>
            </a:r>
            <a:r>
              <a:rPr lang="en-US" dirty="0"/>
              <a:t>a 36% risk reduction in mortality for those who </a:t>
            </a:r>
            <a:r>
              <a:rPr lang="en-US" dirty="0" smtClean="0"/>
              <a:t>quit. </a:t>
            </a:r>
          </a:p>
          <a:p>
            <a:r>
              <a:rPr lang="en-US" dirty="0" smtClean="0"/>
              <a:t>Measures </a:t>
            </a:r>
            <a:r>
              <a:rPr lang="en-US" dirty="0"/>
              <a:t>to promote smoking cessation include brief advice, </a:t>
            </a:r>
            <a:r>
              <a:rPr lang="en-US" dirty="0" smtClean="0"/>
              <a:t>counselling</a:t>
            </a:r>
            <a:r>
              <a:rPr lang="en-US" dirty="0"/>
              <a:t> </a:t>
            </a:r>
            <a:r>
              <a:rPr lang="en-US" dirty="0" smtClean="0"/>
              <a:t>and behavioral </a:t>
            </a:r>
            <a:r>
              <a:rPr lang="en-US" dirty="0"/>
              <a:t>interventions, and pharmacological </a:t>
            </a:r>
            <a:r>
              <a:rPr lang="en-US" dirty="0" smtClean="0"/>
              <a:t>therapy including </a:t>
            </a:r>
            <a:r>
              <a:rPr lang="en-US" dirty="0"/>
              <a:t>nicotine replacement. </a:t>
            </a:r>
            <a:endParaRPr lang="en-US" dirty="0" smtClean="0"/>
          </a:p>
          <a:p>
            <a:r>
              <a:rPr lang="en-US" dirty="0" smtClean="0"/>
              <a:t>Patients </a:t>
            </a:r>
            <a:r>
              <a:rPr lang="en-US" dirty="0"/>
              <a:t>should also avoid </a:t>
            </a:r>
            <a:r>
              <a:rPr lang="en-US" dirty="0" smtClean="0"/>
              <a:t>passive smoking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7614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Diet and </a:t>
            </a:r>
            <a:r>
              <a:rPr lang="en-US" dirty="0" smtClean="0"/>
              <a:t>Alcohol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Unhealthy diets are a leading contributor to CAD and its </a:t>
            </a:r>
            <a:r>
              <a:rPr lang="en-US" dirty="0" smtClean="0"/>
              <a:t>progression, and </a:t>
            </a:r>
            <a:r>
              <a:rPr lang="en-US" dirty="0"/>
              <a:t>changes to healthy eating patterns in patients with </a:t>
            </a:r>
            <a:r>
              <a:rPr lang="en-US" dirty="0" smtClean="0"/>
              <a:t>CCS have </a:t>
            </a:r>
            <a:r>
              <a:rPr lang="en-US" dirty="0"/>
              <a:t>resulted in a reduction in mortality and </a:t>
            </a:r>
            <a:r>
              <a:rPr lang="en-US" dirty="0" smtClean="0"/>
              <a:t>cardiovascular events.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72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a population-based study, lifetime risk of incident CVD, and </a:t>
            </a:r>
            <a:r>
              <a:rPr lang="en-US" dirty="0" smtClean="0"/>
              <a:t>cardiovascular morbidity </a:t>
            </a:r>
            <a:r>
              <a:rPr lang="en-US" dirty="0"/>
              <a:t>and mortality, were higher in those </a:t>
            </a:r>
            <a:r>
              <a:rPr lang="en-US" dirty="0" smtClean="0"/>
              <a:t>who were </a:t>
            </a:r>
            <a:r>
              <a:rPr lang="en-US" dirty="0"/>
              <a:t>overweight or obese compared with those with a </a:t>
            </a:r>
            <a:r>
              <a:rPr lang="en-US" dirty="0" smtClean="0"/>
              <a:t>normal BMI </a:t>
            </a:r>
            <a:r>
              <a:rPr lang="en-US" dirty="0"/>
              <a:t>(20 - 25 kg/m2). </a:t>
            </a:r>
            <a:endParaRPr lang="en-US" dirty="0" smtClean="0"/>
          </a:p>
          <a:p>
            <a:r>
              <a:rPr lang="en-US" dirty="0" smtClean="0"/>
              <a:t>Obesity </a:t>
            </a:r>
            <a:r>
              <a:rPr lang="en-US" dirty="0"/>
              <a:t>was associated with a shorter </a:t>
            </a:r>
            <a:r>
              <a:rPr lang="en-US" dirty="0" smtClean="0"/>
              <a:t>overall lifespan</a:t>
            </a:r>
            <a:r>
              <a:rPr lang="en-US" dirty="0"/>
              <a:t>, and overweight was associated with developing CVD </a:t>
            </a:r>
            <a:r>
              <a:rPr lang="en-US" dirty="0" smtClean="0"/>
              <a:t>at an </a:t>
            </a:r>
            <a:r>
              <a:rPr lang="en-US" dirty="0"/>
              <a:t>earlier </a:t>
            </a:r>
            <a:r>
              <a:rPr lang="en-US" dirty="0" smtClean="0"/>
              <a:t>age.</a:t>
            </a:r>
          </a:p>
          <a:p>
            <a:r>
              <a:rPr lang="en-US" dirty="0" smtClean="0"/>
              <a:t>Waist </a:t>
            </a:r>
            <a:r>
              <a:rPr lang="en-US" dirty="0"/>
              <a:t>circumference is a marker of central </a:t>
            </a:r>
            <a:r>
              <a:rPr lang="en-US" dirty="0" smtClean="0"/>
              <a:t>obesity and </a:t>
            </a:r>
            <a:r>
              <a:rPr lang="en-US" dirty="0"/>
              <a:t>is strongly associated with developing CVD and </a:t>
            </a:r>
            <a:r>
              <a:rPr lang="en-US" dirty="0" smtClean="0"/>
              <a:t>diabetes. Waist </a:t>
            </a:r>
            <a:r>
              <a:rPr lang="en-US" dirty="0"/>
              <a:t>circumference </a:t>
            </a:r>
            <a:r>
              <a:rPr lang="en-US" dirty="0" smtClean="0"/>
              <a:t>&lt; 94 </a:t>
            </a:r>
            <a:r>
              <a:rPr lang="en-US" dirty="0"/>
              <a:t>cm for men (&lt;90 cm for South </a:t>
            </a:r>
            <a:r>
              <a:rPr lang="en-US" dirty="0" smtClean="0"/>
              <a:t>Asian and </a:t>
            </a:r>
            <a:r>
              <a:rPr lang="en-US" dirty="0"/>
              <a:t>Asian men) and </a:t>
            </a:r>
            <a:r>
              <a:rPr lang="en-US" dirty="0" smtClean="0"/>
              <a:t>&lt; 80 </a:t>
            </a:r>
            <a:r>
              <a:rPr lang="en-US" dirty="0"/>
              <a:t>cm for women is recommended.</a:t>
            </a:r>
          </a:p>
        </p:txBody>
      </p:sp>
    </p:spTree>
    <p:extLst>
      <p:ext uri="{BB962C8B-B14F-4D97-AF65-F5344CB8AC3E}">
        <p14:creationId xmlns:p14="http://schemas.microsoft.com/office/powerpoint/2010/main" val="276925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Healthy </a:t>
            </a:r>
            <a:r>
              <a:rPr lang="en-US" smtClean="0"/>
              <a:t>Diet </a:t>
            </a:r>
            <a:r>
              <a:rPr lang="en-US" dirty="0"/>
              <a:t>C</a:t>
            </a:r>
            <a:r>
              <a:rPr lang="en-US" smtClean="0"/>
              <a:t>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Characteristics:</a:t>
            </a:r>
          </a:p>
          <a:p>
            <a:r>
              <a:rPr lang="en-US" dirty="0"/>
              <a:t>Increase consumption of fruits and vegetables (&gt;_200 g each per day).</a:t>
            </a:r>
          </a:p>
          <a:p>
            <a:r>
              <a:rPr lang="en-US" dirty="0" smtClean="0"/>
              <a:t>35-45 </a:t>
            </a:r>
            <a:r>
              <a:rPr lang="en-US" dirty="0"/>
              <a:t>g of </a:t>
            </a:r>
            <a:r>
              <a:rPr lang="en-US" dirty="0" smtClean="0"/>
              <a:t>fiber </a:t>
            </a:r>
            <a:r>
              <a:rPr lang="en-US" dirty="0"/>
              <a:t>per day, preferably from </a:t>
            </a:r>
            <a:r>
              <a:rPr lang="en-US" dirty="0" smtClean="0"/>
              <a:t>whole grains</a:t>
            </a:r>
            <a:r>
              <a:rPr lang="en-US" dirty="0"/>
              <a:t>.</a:t>
            </a:r>
          </a:p>
          <a:p>
            <a:r>
              <a:rPr lang="en-US" dirty="0"/>
              <a:t>Moderate consumption of nuts (30 g per day, unsalted).</a:t>
            </a:r>
          </a:p>
          <a:p>
            <a:r>
              <a:rPr lang="en-US" dirty="0" smtClean="0"/>
              <a:t>1-2 </a:t>
            </a:r>
            <a:r>
              <a:rPr lang="en-US" dirty="0"/>
              <a:t>servings of fish per week (one to be oily fish).</a:t>
            </a:r>
          </a:p>
          <a:p>
            <a:r>
              <a:rPr lang="en-US" dirty="0"/>
              <a:t>Limited lean meat, low-fat dairy products, and liquid vegetable oils.</a:t>
            </a:r>
          </a:p>
          <a:p>
            <a:r>
              <a:rPr lang="en-US" dirty="0"/>
              <a:t>Saturated fats to account for &lt;10% of total energy intake; replace </a:t>
            </a:r>
            <a:r>
              <a:rPr lang="en-US" dirty="0" smtClean="0"/>
              <a:t>with polyunsaturated </a:t>
            </a:r>
            <a:r>
              <a:rPr lang="en-US" dirty="0"/>
              <a:t>fats.</a:t>
            </a:r>
          </a:p>
          <a:p>
            <a:r>
              <a:rPr lang="en-US" dirty="0"/>
              <a:t>As little intake of trans unsaturated fats as possible, preferably no </a:t>
            </a:r>
            <a:r>
              <a:rPr lang="en-US" dirty="0" smtClean="0"/>
              <a:t>intake from </a:t>
            </a:r>
            <a:r>
              <a:rPr lang="en-US" dirty="0"/>
              <a:t>processed food, and &lt;1% of total energy intake.</a:t>
            </a:r>
          </a:p>
          <a:p>
            <a:r>
              <a:rPr lang="en-US" dirty="0" smtClean="0"/>
              <a:t>&lt; 5-6 </a:t>
            </a:r>
            <a:r>
              <a:rPr lang="en-US" dirty="0"/>
              <a:t>g of salt per day.</a:t>
            </a:r>
          </a:p>
          <a:p>
            <a:r>
              <a:rPr lang="en-US" dirty="0"/>
              <a:t>If alcohol is consumed, limiting intake to </a:t>
            </a:r>
            <a:r>
              <a:rPr lang="en-US" dirty="0" smtClean="0"/>
              <a:t>&lt; 100 </a:t>
            </a:r>
            <a:r>
              <a:rPr lang="en-US" dirty="0"/>
              <a:t>g/week or &lt;15 g/day </a:t>
            </a:r>
            <a:r>
              <a:rPr lang="en-US" dirty="0" smtClean="0"/>
              <a:t>is recommended</a:t>
            </a:r>
            <a:r>
              <a:rPr lang="en-US" dirty="0"/>
              <a:t>.</a:t>
            </a:r>
          </a:p>
          <a:p>
            <a:r>
              <a:rPr lang="en-US" dirty="0"/>
              <a:t>Avoid energy-dense foods such as sugar-sweetened soft drinks.</a:t>
            </a:r>
          </a:p>
        </p:txBody>
      </p:sp>
    </p:spTree>
    <p:extLst>
      <p:ext uri="{BB962C8B-B14F-4D97-AF65-F5344CB8AC3E}">
        <p14:creationId xmlns:p14="http://schemas.microsoft.com/office/powerpoint/2010/main" val="1043931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</a:t>
            </a:r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Exercise has been referred to as a ‘</a:t>
            </a:r>
            <a:r>
              <a:rPr lang="en-US" dirty="0" err="1"/>
              <a:t>polypill</a:t>
            </a:r>
            <a:r>
              <a:rPr lang="en-US" dirty="0"/>
              <a:t>’ due to its numerous </a:t>
            </a:r>
            <a:r>
              <a:rPr lang="en-US" dirty="0" smtClean="0"/>
              <a:t>beneficial effects </a:t>
            </a:r>
            <a:r>
              <a:rPr lang="en-US" dirty="0"/>
              <a:t>on cardiovascular risk factors and cardiovascular </a:t>
            </a:r>
            <a:r>
              <a:rPr lang="en-US" dirty="0" smtClean="0"/>
              <a:t>system </a:t>
            </a:r>
            <a:r>
              <a:rPr lang="en-US" dirty="0" smtClean="0"/>
              <a:t>physiology. </a:t>
            </a:r>
          </a:p>
          <a:p>
            <a:r>
              <a:rPr lang="en-US" dirty="0" smtClean="0"/>
              <a:t>Exercise </a:t>
            </a:r>
            <a:r>
              <a:rPr lang="en-US" dirty="0"/>
              <a:t>improves angina through enhanced </a:t>
            </a:r>
            <a:r>
              <a:rPr lang="en-US" dirty="0" smtClean="0"/>
              <a:t>oxygen delivery </a:t>
            </a:r>
            <a:r>
              <a:rPr lang="en-US" dirty="0"/>
              <a:t>to the myocardium, and increasing exercise capacity </a:t>
            </a:r>
            <a:r>
              <a:rPr lang="en-US" dirty="0" smtClean="0"/>
              <a:t>is an </a:t>
            </a:r>
            <a:r>
              <a:rPr lang="en-US" dirty="0"/>
              <a:t>independent predictor of increased survival among men </a:t>
            </a:r>
            <a:r>
              <a:rPr lang="en-US" dirty="0" smtClean="0"/>
              <a:t>and women </a:t>
            </a:r>
            <a:r>
              <a:rPr lang="en-US" dirty="0"/>
              <a:t>with CCS, even among those with a regimen consistent </a:t>
            </a:r>
            <a:r>
              <a:rPr lang="en-US" dirty="0" smtClean="0"/>
              <a:t>with evidence-based </a:t>
            </a:r>
            <a:r>
              <a:rPr lang="en-US" dirty="0"/>
              <a:t>management.</a:t>
            </a:r>
          </a:p>
        </p:txBody>
      </p:sp>
    </p:spTree>
    <p:extLst>
      <p:ext uri="{BB962C8B-B14F-4D97-AF65-F5344CB8AC3E}">
        <p14:creationId xmlns:p14="http://schemas.microsoft.com/office/powerpoint/2010/main" val="1036548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Coronary artery disease (CAD) is a pathological process </a:t>
            </a:r>
            <a:r>
              <a:rPr lang="en-US" dirty="0" smtClean="0"/>
              <a:t>characterized by </a:t>
            </a:r>
            <a:r>
              <a:rPr lang="en-US" dirty="0"/>
              <a:t>atherosclerotic plaque accumulation in the </a:t>
            </a:r>
            <a:r>
              <a:rPr lang="en-US" dirty="0" err="1"/>
              <a:t>epicardial</a:t>
            </a:r>
            <a:r>
              <a:rPr lang="en-US" dirty="0"/>
              <a:t> </a:t>
            </a:r>
            <a:r>
              <a:rPr lang="en-US" dirty="0" smtClean="0"/>
              <a:t>arteries, whether </a:t>
            </a:r>
            <a:r>
              <a:rPr lang="en-US" dirty="0"/>
              <a:t>obstructive or non-obstructive. This process can be </a:t>
            </a:r>
            <a:r>
              <a:rPr lang="en-US" dirty="0" smtClean="0"/>
              <a:t>modified by </a:t>
            </a:r>
            <a:r>
              <a:rPr lang="en-US" dirty="0"/>
              <a:t>lifestyle adjustments, pharmacological therapies, and </a:t>
            </a:r>
            <a:r>
              <a:rPr lang="en-US" dirty="0" smtClean="0"/>
              <a:t>invasive interventions </a:t>
            </a:r>
            <a:r>
              <a:rPr lang="en-US" dirty="0"/>
              <a:t>designed to achieve disease stabilization or </a:t>
            </a:r>
            <a:r>
              <a:rPr lang="en-US" dirty="0" smtClean="0"/>
              <a:t>regression. </a:t>
            </a:r>
          </a:p>
          <a:p>
            <a:r>
              <a:rPr lang="en-US" dirty="0" smtClean="0"/>
              <a:t>The </a:t>
            </a:r>
            <a:r>
              <a:rPr lang="en-US" dirty="0"/>
              <a:t>disease can have long, stable periods but can also become </a:t>
            </a:r>
            <a:r>
              <a:rPr lang="en-US" dirty="0" smtClean="0"/>
              <a:t>unstable at </a:t>
            </a:r>
            <a:r>
              <a:rPr lang="en-US" dirty="0"/>
              <a:t>any time, typically due to an acute </a:t>
            </a:r>
            <a:r>
              <a:rPr lang="en-US" dirty="0" err="1"/>
              <a:t>atherothrombotic</a:t>
            </a:r>
            <a:r>
              <a:rPr lang="en-US" dirty="0"/>
              <a:t> </a:t>
            </a:r>
            <a:r>
              <a:rPr lang="en-US" dirty="0" smtClean="0"/>
              <a:t>event caused </a:t>
            </a:r>
            <a:r>
              <a:rPr lang="en-US" dirty="0"/>
              <a:t>by plaque rupture or erosion. However, the disease </a:t>
            </a:r>
            <a:r>
              <a:rPr lang="en-US" dirty="0" smtClean="0"/>
              <a:t>is chronic</a:t>
            </a:r>
            <a:r>
              <a:rPr lang="en-US" dirty="0"/>
              <a:t>, most often progressive, and hence serious, even in </a:t>
            </a:r>
            <a:r>
              <a:rPr lang="en-US" dirty="0" smtClean="0"/>
              <a:t>clinically apparently </a:t>
            </a:r>
            <a:r>
              <a:rPr lang="en-US" dirty="0"/>
              <a:t>silent periods.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dynamic nature of the CAD </a:t>
            </a:r>
            <a:r>
              <a:rPr lang="en-US" dirty="0" smtClean="0"/>
              <a:t>process results </a:t>
            </a:r>
            <a:r>
              <a:rPr lang="en-US" dirty="0"/>
              <a:t>in various clinical presentations, which can be </a:t>
            </a:r>
            <a:r>
              <a:rPr lang="en-US" dirty="0" smtClean="0"/>
              <a:t>conveniently </a:t>
            </a:r>
            <a:r>
              <a:rPr lang="en-US" dirty="0"/>
              <a:t>categorized as either acute coronary syndromes (ACS) or </a:t>
            </a:r>
            <a:r>
              <a:rPr lang="en-US" dirty="0" smtClean="0"/>
              <a:t>chronic coronary </a:t>
            </a:r>
            <a:r>
              <a:rPr lang="en-US" dirty="0"/>
              <a:t>syndromes (CCS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233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1 mL/kg/min increase in exercise peak oxygen </a:t>
            </a:r>
            <a:r>
              <a:rPr lang="en-US" dirty="0" smtClean="0"/>
              <a:t>consumption was </a:t>
            </a:r>
            <a:r>
              <a:rPr lang="en-US" dirty="0"/>
              <a:t>associated with a </a:t>
            </a:r>
            <a:r>
              <a:rPr lang="en-US" dirty="0" smtClean="0"/>
              <a:t>14-17</a:t>
            </a:r>
            <a:r>
              <a:rPr lang="en-US" dirty="0"/>
              <a:t>% reduction of risk for </a:t>
            </a:r>
            <a:r>
              <a:rPr lang="en-US" dirty="0" smtClean="0"/>
              <a:t>cardiovascular and </a:t>
            </a:r>
            <a:r>
              <a:rPr lang="en-US" dirty="0"/>
              <a:t>all-cause death in women and men.</a:t>
            </a:r>
          </a:p>
        </p:txBody>
      </p:sp>
    </p:spTree>
    <p:extLst>
      <p:ext uri="{BB962C8B-B14F-4D97-AF65-F5344CB8AC3E}">
        <p14:creationId xmlns:p14="http://schemas.microsoft.com/office/powerpoint/2010/main" val="357313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Physical activity recommendations for patients with CCS </a:t>
            </a:r>
            <a:r>
              <a:rPr lang="en-US" dirty="0" smtClean="0"/>
              <a:t>are </a:t>
            </a:r>
            <a:r>
              <a:rPr lang="en-US" dirty="0" smtClean="0"/>
              <a:t>30-60 </a:t>
            </a:r>
            <a:r>
              <a:rPr lang="en-US" dirty="0"/>
              <a:t>min of moderate-intensity aerobic activity &gt;_5 days </a:t>
            </a:r>
            <a:r>
              <a:rPr lang="en-US" dirty="0" smtClean="0"/>
              <a:t>per </a:t>
            </a:r>
            <a:r>
              <a:rPr lang="en-US" dirty="0" smtClean="0"/>
              <a:t>week. </a:t>
            </a:r>
          </a:p>
          <a:p>
            <a:r>
              <a:rPr lang="en-US" dirty="0" smtClean="0"/>
              <a:t>Even </a:t>
            </a:r>
            <a:r>
              <a:rPr lang="en-US" dirty="0"/>
              <a:t>irregular leisure-time physical activity decreases </a:t>
            </a:r>
            <a:r>
              <a:rPr lang="en-US" dirty="0" smtClean="0"/>
              <a:t>mortality risk </a:t>
            </a:r>
            <a:r>
              <a:rPr lang="en-US" dirty="0"/>
              <a:t>among previously sedentary </a:t>
            </a:r>
            <a:r>
              <a:rPr lang="en-US" dirty="0" smtClean="0"/>
              <a:t>patients, </a:t>
            </a:r>
            <a:r>
              <a:rPr lang="en-US" dirty="0"/>
              <a:t>and increasing </a:t>
            </a:r>
            <a:r>
              <a:rPr lang="en-US" dirty="0" smtClean="0"/>
              <a:t>activity is </a:t>
            </a:r>
            <a:r>
              <a:rPr lang="en-US" dirty="0"/>
              <a:t>associated with lower cardiovascular </a:t>
            </a:r>
            <a:r>
              <a:rPr lang="en-US" dirty="0" smtClean="0"/>
              <a:t>mortality. </a:t>
            </a:r>
          </a:p>
          <a:p>
            <a:r>
              <a:rPr lang="en-US" dirty="0" smtClean="0"/>
              <a:t>Previously </a:t>
            </a:r>
            <a:r>
              <a:rPr lang="en-US" dirty="0" smtClean="0"/>
              <a:t>sedentary patients </a:t>
            </a:r>
            <a:r>
              <a:rPr lang="en-US" dirty="0"/>
              <a:t>will need support to work up to </a:t>
            </a:r>
            <a:r>
              <a:rPr lang="en-US" dirty="0" smtClean="0"/>
              <a:t>30-60 </a:t>
            </a:r>
            <a:r>
              <a:rPr lang="en-US" dirty="0"/>
              <a:t>min most </a:t>
            </a:r>
            <a:r>
              <a:rPr lang="en-US" dirty="0" smtClean="0"/>
              <a:t>days, reassurance </a:t>
            </a:r>
            <a:r>
              <a:rPr lang="en-US" dirty="0"/>
              <a:t>that exercise is beneficial, and education regarding </a:t>
            </a:r>
            <a:r>
              <a:rPr lang="en-US" dirty="0" smtClean="0"/>
              <a:t>what to </a:t>
            </a:r>
            <a:r>
              <a:rPr lang="en-US" dirty="0"/>
              <a:t>do if angina occurs while being active. </a:t>
            </a:r>
            <a:endParaRPr lang="en-US" dirty="0" smtClean="0"/>
          </a:p>
          <a:p>
            <a:r>
              <a:rPr lang="en-US" dirty="0" smtClean="0"/>
              <a:t>Resistance </a:t>
            </a:r>
            <a:r>
              <a:rPr lang="en-US" dirty="0"/>
              <a:t>exercises </a:t>
            </a:r>
            <a:r>
              <a:rPr lang="en-US" dirty="0" smtClean="0"/>
              <a:t>maintain muscle </a:t>
            </a:r>
            <a:r>
              <a:rPr lang="en-US" dirty="0"/>
              <a:t>mass, strength, and function and, with aerobic activity, </a:t>
            </a:r>
            <a:r>
              <a:rPr lang="en-US" dirty="0" smtClean="0"/>
              <a:t>have benefits </a:t>
            </a:r>
            <a:r>
              <a:rPr lang="en-US" dirty="0"/>
              <a:t>regarding insulin sensitivity and control of lipids and BP.</a:t>
            </a:r>
          </a:p>
        </p:txBody>
      </p:sp>
    </p:spTree>
    <p:extLst>
      <p:ext uri="{BB962C8B-B14F-4D97-AF65-F5344CB8AC3E}">
        <p14:creationId xmlns:p14="http://schemas.microsoft.com/office/powerpoint/2010/main" val="711370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Lifestyle </a:t>
            </a:r>
            <a:r>
              <a:rPr lang="en-US" dirty="0" smtClean="0"/>
              <a:t>Recommendations </a:t>
            </a:r>
            <a:r>
              <a:rPr lang="en-US" dirty="0"/>
              <a:t>for </a:t>
            </a:r>
            <a:r>
              <a:rPr lang="en-US" dirty="0" smtClean="0"/>
              <a:t>Patients </a:t>
            </a:r>
            <a:r>
              <a:rPr lang="en-US" dirty="0"/>
              <a:t>with </a:t>
            </a:r>
            <a:r>
              <a:rPr lang="en-US" dirty="0" smtClean="0"/>
              <a:t>CCS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44514"/>
              </p:ext>
            </p:extLst>
          </p:nvPr>
        </p:nvGraphicFramePr>
        <p:xfrm>
          <a:off x="0" y="1823720"/>
          <a:ext cx="91440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5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Lifestyle Factors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Smoking cessation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pharmacological and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behavioral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strategies to help patients quit smoking. Avoid passive smoking.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Healthy diet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Diet high in vegetables, fruit, and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whole grains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Limit saturated fat to &lt;10% of total intake. Limit alcohol to &lt;100 g/week or 15 g/day.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Physical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30 - 60 min moderate physical activity most days, but even irregular activity is beneficial.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Healthy weight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Obtain and maintain a healthy weight (&lt;25 kg/m2), or reduce weight through recommended energy intake and increased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physical activity.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Take medications as prescribed. Sexual activity is low risk for stable patients not symptomatic at low-to-moderate activity levels.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6784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Psychosocial </a:t>
            </a:r>
            <a:r>
              <a:rPr lang="en-US" dirty="0" smtClean="0"/>
              <a:t>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Patients with heart disease have a two-fold increased risk of </a:t>
            </a:r>
            <a:r>
              <a:rPr lang="en-US" dirty="0" smtClean="0"/>
              <a:t>mood and </a:t>
            </a:r>
            <a:r>
              <a:rPr lang="en-US" dirty="0"/>
              <a:t>anxiety disorders compared with people without heart </a:t>
            </a:r>
            <a:r>
              <a:rPr lang="en-US" dirty="0" smtClean="0"/>
              <a:t>disease. </a:t>
            </a:r>
            <a:endParaRPr lang="en-US" dirty="0"/>
          </a:p>
          <a:p>
            <a:r>
              <a:rPr lang="en-US" dirty="0" smtClean="0"/>
              <a:t>Psychosocial </a:t>
            </a:r>
            <a:r>
              <a:rPr lang="en-US" dirty="0"/>
              <a:t>stress, depression, and anxiety are </a:t>
            </a:r>
            <a:r>
              <a:rPr lang="en-US" dirty="0" smtClean="0"/>
              <a:t>associated with </a:t>
            </a:r>
            <a:r>
              <a:rPr lang="en-US" dirty="0"/>
              <a:t>worse outcomes, and make it difficult for patients to </a:t>
            </a:r>
            <a:r>
              <a:rPr lang="en-US" dirty="0" smtClean="0"/>
              <a:t>make positive </a:t>
            </a:r>
            <a:r>
              <a:rPr lang="en-US" dirty="0"/>
              <a:t>changes to their lifestyles or adhere to a therapeutic regimen.</a:t>
            </a:r>
          </a:p>
        </p:txBody>
      </p:sp>
    </p:spTree>
    <p:extLst>
      <p:ext uri="{BB962C8B-B14F-4D97-AF65-F5344CB8AC3E}">
        <p14:creationId xmlns:p14="http://schemas.microsoft.com/office/powerpoint/2010/main" val="221621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</a:t>
            </a:r>
            <a:r>
              <a:rPr lang="en-US" dirty="0" smtClean="0"/>
              <a:t>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Air pollutants are estimated to be one of the 10 leading risk factors </a:t>
            </a:r>
            <a:r>
              <a:rPr lang="en-US" dirty="0" smtClean="0"/>
              <a:t>for global </a:t>
            </a:r>
            <a:r>
              <a:rPr lang="en-US" dirty="0"/>
              <a:t>mortality. </a:t>
            </a:r>
            <a:endParaRPr lang="en-US" dirty="0" smtClean="0"/>
          </a:p>
          <a:p>
            <a:r>
              <a:rPr lang="en-US" dirty="0" smtClean="0"/>
              <a:t>Exposure </a:t>
            </a:r>
            <a:r>
              <a:rPr lang="en-US" dirty="0"/>
              <a:t>to air pollution increases risk of MI, as </a:t>
            </a:r>
            <a:r>
              <a:rPr lang="en-US" dirty="0" smtClean="0"/>
              <a:t>well as </a:t>
            </a:r>
            <a:r>
              <a:rPr lang="en-US" dirty="0"/>
              <a:t>hospitalization and death from heart failure, stroke, and </a:t>
            </a:r>
            <a:r>
              <a:rPr lang="en-US" dirty="0" smtClean="0"/>
              <a:t>arrhythmia.</a:t>
            </a:r>
          </a:p>
          <a:p>
            <a:r>
              <a:rPr lang="en-US" dirty="0" smtClean="0"/>
              <a:t>Patients </a:t>
            </a:r>
            <a:r>
              <a:rPr lang="en-US" dirty="0"/>
              <a:t>with CCS should avoid heavily traffic-congested </a:t>
            </a:r>
            <a:r>
              <a:rPr lang="en-US" dirty="0" smtClean="0"/>
              <a:t>areas. Air </a:t>
            </a:r>
            <a:r>
              <a:rPr lang="en-US" dirty="0"/>
              <a:t>purifiers with high-efficiency particulate air (‘HEPA’) filters </a:t>
            </a:r>
            <a:r>
              <a:rPr lang="en-US" dirty="0" smtClean="0"/>
              <a:t>reduce indoor </a:t>
            </a:r>
            <a:r>
              <a:rPr lang="en-US" dirty="0"/>
              <a:t>pollution, and wearing N95 respirator face masks in heavily </a:t>
            </a:r>
            <a:r>
              <a:rPr lang="en-US" dirty="0" smtClean="0"/>
              <a:t>polluted areas </a:t>
            </a:r>
            <a:r>
              <a:rPr lang="en-US" dirty="0"/>
              <a:t>has been shown to be </a:t>
            </a:r>
            <a:r>
              <a:rPr lang="en-US" dirty="0" smtClean="0"/>
              <a:t>protective. </a:t>
            </a:r>
          </a:p>
          <a:p>
            <a:r>
              <a:rPr lang="en-US" dirty="0" smtClean="0"/>
              <a:t>Environmental </a:t>
            </a:r>
            <a:r>
              <a:rPr lang="en-US" dirty="0" smtClean="0"/>
              <a:t>noise also </a:t>
            </a:r>
            <a:r>
              <a:rPr lang="en-US" dirty="0"/>
              <a:t>increases the risk of </a:t>
            </a:r>
            <a:r>
              <a:rPr lang="en-US" dirty="0" smtClean="0"/>
              <a:t>CVD. Policies </a:t>
            </a:r>
            <a:r>
              <a:rPr lang="en-US" dirty="0"/>
              <a:t>and regulations that </a:t>
            </a:r>
            <a:r>
              <a:rPr lang="en-US" dirty="0" smtClean="0"/>
              <a:t>reduce air </a:t>
            </a:r>
            <a:r>
              <a:rPr lang="en-US" dirty="0"/>
              <a:t>pollution and environmental noise should be supported, </a:t>
            </a:r>
            <a:r>
              <a:rPr lang="en-US" dirty="0" smtClean="0"/>
              <a:t>and patients </a:t>
            </a:r>
            <a:r>
              <a:rPr lang="en-US" dirty="0"/>
              <a:t>should be advised about these risks.</a:t>
            </a:r>
          </a:p>
        </p:txBody>
      </p:sp>
    </p:spTree>
    <p:extLst>
      <p:ext uri="{BB962C8B-B14F-4D97-AF65-F5344CB8AC3E}">
        <p14:creationId xmlns:p14="http://schemas.microsoft.com/office/powerpoint/2010/main" val="2293981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Sexual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Patients with CCS often worry about the cardiovascular risk </a:t>
            </a:r>
            <a:r>
              <a:rPr lang="en-US" dirty="0" smtClean="0"/>
              <a:t>associated with </a:t>
            </a:r>
            <a:r>
              <a:rPr lang="en-US" dirty="0"/>
              <a:t>sexual activity and/or experience sexual </a:t>
            </a:r>
            <a:r>
              <a:rPr lang="en-US" dirty="0" smtClean="0"/>
              <a:t>dysfunction.</a:t>
            </a:r>
          </a:p>
          <a:p>
            <a:r>
              <a:rPr lang="en-US" dirty="0" smtClean="0"/>
              <a:t>The </a:t>
            </a:r>
            <a:r>
              <a:rPr lang="en-US" dirty="0"/>
              <a:t>risk of triggering sudden death or an acute MI is very low, </a:t>
            </a:r>
            <a:r>
              <a:rPr lang="en-US" dirty="0" smtClean="0"/>
              <a:t>especially when </a:t>
            </a:r>
            <a:r>
              <a:rPr lang="en-US" dirty="0"/>
              <a:t>sexual activity is with a stable partner in a familiar </a:t>
            </a:r>
            <a:r>
              <a:rPr lang="en-US" dirty="0" smtClean="0"/>
              <a:t>environment without </a:t>
            </a:r>
            <a:r>
              <a:rPr lang="en-US" dirty="0"/>
              <a:t>stress, or excessive intake of food or </a:t>
            </a:r>
            <a:r>
              <a:rPr lang="en-US" dirty="0" smtClean="0"/>
              <a:t>alcohol </a:t>
            </a:r>
            <a:r>
              <a:rPr lang="en-US" dirty="0" smtClean="0"/>
              <a:t>beforehand.</a:t>
            </a:r>
          </a:p>
          <a:p>
            <a:r>
              <a:rPr lang="en-US" dirty="0" smtClean="0"/>
              <a:t>Although </a:t>
            </a:r>
            <a:r>
              <a:rPr lang="en-US" dirty="0"/>
              <a:t>sexual activity transiently increases </a:t>
            </a:r>
            <a:r>
              <a:rPr lang="en-US" dirty="0" smtClean="0"/>
              <a:t>the risk </a:t>
            </a:r>
            <a:r>
              <a:rPr lang="en-US" dirty="0"/>
              <a:t>of MI, it is the cause of &lt;1% of acute MIs and &lt;11.7% of </a:t>
            </a:r>
            <a:r>
              <a:rPr lang="en-US" dirty="0" smtClean="0"/>
              <a:t>sudden deaths </a:t>
            </a:r>
            <a:r>
              <a:rPr lang="en-US" dirty="0"/>
              <a:t>occur during sexual </a:t>
            </a:r>
            <a:r>
              <a:rPr lang="en-US" dirty="0" smtClean="0"/>
              <a:t>activity.</a:t>
            </a:r>
          </a:p>
          <a:p>
            <a:r>
              <a:rPr lang="en-US" dirty="0" smtClean="0"/>
              <a:t>The </a:t>
            </a:r>
            <a:r>
              <a:rPr lang="en-US" dirty="0"/>
              <a:t>energy expenditure </a:t>
            </a:r>
            <a:r>
              <a:rPr lang="en-US" dirty="0" smtClean="0"/>
              <a:t>during sexual </a:t>
            </a:r>
            <a:r>
              <a:rPr lang="en-US" dirty="0"/>
              <a:t>activity is generally </a:t>
            </a:r>
            <a:r>
              <a:rPr lang="en-US" dirty="0" smtClean="0"/>
              <a:t>low-to-moderate (3 - 5 metabolic equivalents) </a:t>
            </a:r>
            <a:r>
              <a:rPr lang="en-US" dirty="0" smtClean="0"/>
              <a:t>and </a:t>
            </a:r>
            <a:r>
              <a:rPr lang="en-US" dirty="0"/>
              <a:t>climbing two flights of stairs is often used as an </a:t>
            </a:r>
            <a:r>
              <a:rPr lang="en-US" dirty="0" smtClean="0"/>
              <a:t>equivalent activity </a:t>
            </a:r>
            <a:r>
              <a:rPr lang="en-US" dirty="0"/>
              <a:t>in terms of energy </a:t>
            </a:r>
            <a:r>
              <a:rPr lang="en-US" dirty="0" smtClean="0"/>
              <a:t>expended.</a:t>
            </a:r>
          </a:p>
          <a:p>
            <a:r>
              <a:rPr lang="en-US" dirty="0" smtClean="0"/>
              <a:t>Regular </a:t>
            </a:r>
            <a:r>
              <a:rPr lang="en-US" dirty="0"/>
              <a:t>physical </a:t>
            </a:r>
            <a:r>
              <a:rPr lang="en-US" dirty="0" smtClean="0"/>
              <a:t>activity decreases </a:t>
            </a:r>
            <a:r>
              <a:rPr lang="en-US" dirty="0"/>
              <a:t>the risk of adverse events during sexual </a:t>
            </a:r>
            <a:r>
              <a:rPr lang="en-US" dirty="0" smtClean="0"/>
              <a:t>activity. Sexual </a:t>
            </a:r>
            <a:r>
              <a:rPr lang="en-US" dirty="0" smtClean="0"/>
              <a:t>dysfunction </a:t>
            </a:r>
            <a:r>
              <a:rPr lang="en-US" dirty="0"/>
              <a:t>in patients with CCS includes decreased libido and </a:t>
            </a:r>
            <a:r>
              <a:rPr lang="en-US" dirty="0" smtClean="0"/>
              <a:t>sexual activity</a:t>
            </a:r>
            <a:r>
              <a:rPr lang="en-US" dirty="0"/>
              <a:t>, and a high prevalence of erectile dysfunction. Sexual </a:t>
            </a:r>
            <a:r>
              <a:rPr lang="en-US" dirty="0" smtClean="0"/>
              <a:t>dysfunction may </a:t>
            </a:r>
            <a:r>
              <a:rPr lang="en-US" dirty="0"/>
              <a:t>be caused by underlying vascular conditions, </a:t>
            </a:r>
            <a:r>
              <a:rPr lang="en-US" dirty="0" smtClean="0"/>
              <a:t>psychosocial factors</a:t>
            </a:r>
            <a:r>
              <a:rPr lang="en-US" dirty="0"/>
              <a:t>, specific medications, number of medications, and changes </a:t>
            </a:r>
            <a:r>
              <a:rPr lang="en-US" dirty="0" smtClean="0"/>
              <a:t>in </a:t>
            </a:r>
            <a:r>
              <a:rPr lang="en-US" dirty="0" smtClean="0"/>
              <a:t>relationships.</a:t>
            </a:r>
          </a:p>
          <a:p>
            <a:r>
              <a:rPr lang="en-US" dirty="0" smtClean="0"/>
              <a:t>Thiazide </a:t>
            </a:r>
            <a:r>
              <a:rPr lang="en-US" dirty="0"/>
              <a:t>diuretics and </a:t>
            </a:r>
            <a:r>
              <a:rPr lang="en-US" dirty="0" smtClean="0"/>
              <a:t>beta-blockers </a:t>
            </a:r>
            <a:r>
              <a:rPr lang="en-US" dirty="0" smtClean="0"/>
              <a:t>may </a:t>
            </a:r>
            <a:r>
              <a:rPr lang="en-US" dirty="0"/>
              <a:t>negatively influence erectile function, but studies </a:t>
            </a:r>
            <a:r>
              <a:rPr lang="en-US" dirty="0" smtClean="0"/>
              <a:t>published since </a:t>
            </a:r>
            <a:r>
              <a:rPr lang="en-US" dirty="0"/>
              <a:t>2011 have not found a consistent relationship between </a:t>
            </a:r>
            <a:r>
              <a:rPr lang="en-US" dirty="0" smtClean="0"/>
              <a:t>most contemporary </a:t>
            </a:r>
            <a:r>
              <a:rPr lang="en-US" dirty="0"/>
              <a:t>cardiovascular medications and erectile </a:t>
            </a:r>
            <a:r>
              <a:rPr lang="en-US" dirty="0" smtClean="0"/>
              <a:t>dysfunction. </a:t>
            </a:r>
            <a:endParaRPr lang="en-US" dirty="0"/>
          </a:p>
          <a:p>
            <a:r>
              <a:rPr lang="en-US" dirty="0" smtClean="0"/>
              <a:t>Phosphodiesterase-5 </a:t>
            </a:r>
            <a:r>
              <a:rPr lang="en-US" dirty="0"/>
              <a:t>inhibitors to treat erectile </a:t>
            </a:r>
            <a:r>
              <a:rPr lang="en-US" dirty="0" smtClean="0"/>
              <a:t>dysfunction are </a:t>
            </a:r>
            <a:r>
              <a:rPr lang="en-US" dirty="0"/>
              <a:t>generally safe in CCS patients, but should not be used </a:t>
            </a:r>
            <a:r>
              <a:rPr lang="en-US" dirty="0" smtClean="0"/>
              <a:t>in those </a:t>
            </a:r>
            <a:r>
              <a:rPr lang="en-US" dirty="0"/>
              <a:t>taking </a:t>
            </a:r>
            <a:r>
              <a:rPr lang="en-US" dirty="0" smtClean="0"/>
              <a:t>nitrates.</a:t>
            </a:r>
          </a:p>
          <a:p>
            <a:r>
              <a:rPr lang="en-US" dirty="0" smtClean="0"/>
              <a:t>Healthcare </a:t>
            </a:r>
            <a:r>
              <a:rPr lang="en-US" dirty="0"/>
              <a:t>providers should ask </a:t>
            </a:r>
            <a:r>
              <a:rPr lang="en-US" dirty="0" smtClean="0"/>
              <a:t>patients about </a:t>
            </a:r>
            <a:r>
              <a:rPr lang="en-US" dirty="0"/>
              <a:t>sexual activity, and offer advice and </a:t>
            </a:r>
            <a:r>
              <a:rPr lang="en-US" dirty="0" smtClean="0"/>
              <a:t>counseling.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374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Adherence and </a:t>
            </a:r>
            <a:r>
              <a:rPr lang="en-US" dirty="0" smtClean="0"/>
              <a:t>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Adherence to lifestyle modifications and to medications is a </a:t>
            </a:r>
            <a:r>
              <a:rPr lang="en-US" dirty="0" smtClean="0"/>
              <a:t>challenge. A </a:t>
            </a:r>
            <a:r>
              <a:rPr lang="en-US" dirty="0"/>
              <a:t>systematic review of epidemiological studies indicated that </a:t>
            </a:r>
            <a:r>
              <a:rPr lang="en-US" dirty="0" smtClean="0"/>
              <a:t>a substantial </a:t>
            </a:r>
            <a:r>
              <a:rPr lang="en-US" dirty="0"/>
              <a:t>proportion of patients do not adhere to </a:t>
            </a:r>
            <a:r>
              <a:rPr lang="en-US" dirty="0" smtClean="0"/>
              <a:t>cardiovascular medications</a:t>
            </a:r>
            <a:r>
              <a:rPr lang="en-US" dirty="0"/>
              <a:t>, and that 9% of cardiovascular events in Europe </a:t>
            </a:r>
            <a:r>
              <a:rPr lang="en-US" dirty="0" smtClean="0"/>
              <a:t>were attributable </a:t>
            </a:r>
            <a:r>
              <a:rPr lang="en-US" dirty="0"/>
              <a:t>to poor </a:t>
            </a:r>
            <a:r>
              <a:rPr lang="en-US" dirty="0" smtClean="0"/>
              <a:t>adherence.</a:t>
            </a:r>
          </a:p>
          <a:p>
            <a:r>
              <a:rPr lang="en-US" dirty="0" smtClean="0"/>
              <a:t>In </a:t>
            </a:r>
            <a:r>
              <a:rPr lang="en-US" dirty="0"/>
              <a:t>older men with </a:t>
            </a:r>
            <a:r>
              <a:rPr lang="en-US" dirty="0" smtClean="0"/>
              <a:t>ischemic </a:t>
            </a:r>
            <a:r>
              <a:rPr lang="en-US" dirty="0" smtClean="0"/>
              <a:t>heart disease</a:t>
            </a:r>
            <a:r>
              <a:rPr lang="en-US" dirty="0"/>
              <a:t>, greater adherence to medication guidelines appears to </a:t>
            </a:r>
            <a:r>
              <a:rPr lang="en-US" dirty="0" smtClean="0"/>
              <a:t>be positively </a:t>
            </a:r>
            <a:r>
              <a:rPr lang="en-US" dirty="0"/>
              <a:t>associated with better clinical outcomes, independent </a:t>
            </a:r>
            <a:r>
              <a:rPr lang="en-US" dirty="0" smtClean="0"/>
              <a:t>of other </a:t>
            </a:r>
            <a:r>
              <a:rPr lang="en-US" dirty="0" smtClean="0"/>
              <a:t>conditions.</a:t>
            </a:r>
          </a:p>
          <a:p>
            <a:r>
              <a:rPr lang="en-US" dirty="0" smtClean="0"/>
              <a:t>Polypharmacy </a:t>
            </a:r>
            <a:r>
              <a:rPr lang="en-US" dirty="0"/>
              <a:t>plays a negative role in </a:t>
            </a:r>
            <a:r>
              <a:rPr lang="en-US" dirty="0" smtClean="0"/>
              <a:t>adherence to </a:t>
            </a:r>
            <a:r>
              <a:rPr lang="en-US" dirty="0" smtClean="0"/>
              <a:t>treatment, and </a:t>
            </a:r>
            <a:r>
              <a:rPr lang="en-US" dirty="0"/>
              <a:t>complexity of drug regimen is associated </a:t>
            </a:r>
            <a:r>
              <a:rPr lang="en-US" dirty="0" smtClean="0"/>
              <a:t>with </a:t>
            </a:r>
            <a:r>
              <a:rPr lang="en-US" dirty="0"/>
              <a:t>non-adherence and higher rates of </a:t>
            </a:r>
            <a:r>
              <a:rPr lang="en-US" dirty="0" smtClean="0"/>
              <a:t>hospitalizations.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Simplifying </a:t>
            </a:r>
            <a:r>
              <a:rPr lang="en-US" dirty="0">
                <a:solidFill>
                  <a:srgbClr val="FF0000"/>
                </a:solidFill>
              </a:rPr>
              <a:t>medication regimens </a:t>
            </a:r>
            <a:r>
              <a:rPr lang="en-US" dirty="0"/>
              <a:t>may help, </a:t>
            </a:r>
            <a:r>
              <a:rPr lang="en-US" dirty="0" smtClean="0"/>
              <a:t>and there </a:t>
            </a:r>
            <a:r>
              <a:rPr lang="en-US" dirty="0"/>
              <a:t>is some evidence of benefits of </a:t>
            </a:r>
            <a:r>
              <a:rPr lang="en-US" dirty="0">
                <a:solidFill>
                  <a:srgbClr val="FF0000"/>
                </a:solidFill>
              </a:rPr>
              <a:t>cognitive educational </a:t>
            </a:r>
            <a:r>
              <a:rPr lang="en-US" dirty="0" smtClean="0">
                <a:solidFill>
                  <a:srgbClr val="FF0000"/>
                </a:solidFill>
              </a:rPr>
              <a:t>strategies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electronically </a:t>
            </a:r>
            <a:r>
              <a:rPr lang="en-US" dirty="0">
                <a:solidFill>
                  <a:srgbClr val="FF0000"/>
                </a:solidFill>
              </a:rPr>
              <a:t>monitored feedback</a:t>
            </a:r>
            <a:r>
              <a:rPr lang="en-US" dirty="0"/>
              <a:t>, and support by nurse case </a:t>
            </a:r>
            <a:r>
              <a:rPr lang="en-US" dirty="0" smtClean="0"/>
              <a:t>managers. </a:t>
            </a:r>
            <a:r>
              <a:rPr lang="en-US" dirty="0" smtClean="0">
                <a:solidFill>
                  <a:srgbClr val="FF0000"/>
                </a:solidFill>
              </a:rPr>
              <a:t>Medication </a:t>
            </a:r>
            <a:r>
              <a:rPr lang="en-US" dirty="0">
                <a:solidFill>
                  <a:srgbClr val="FF0000"/>
                </a:solidFill>
              </a:rPr>
              <a:t>reviews </a:t>
            </a:r>
            <a:r>
              <a:rPr lang="en-US" dirty="0"/>
              <a:t>by primary care providers may be helpful </a:t>
            </a:r>
            <a:r>
              <a:rPr lang="en-US" dirty="0" smtClean="0"/>
              <a:t>in patients </a:t>
            </a:r>
            <a:r>
              <a:rPr lang="en-US" dirty="0"/>
              <a:t>with multiple comorbidities to minimize the risk of </a:t>
            </a:r>
            <a:r>
              <a:rPr lang="en-US" dirty="0" smtClean="0"/>
              <a:t>adverse interactions </a:t>
            </a:r>
            <a:r>
              <a:rPr lang="en-US" dirty="0"/>
              <a:t>and to </a:t>
            </a:r>
            <a:r>
              <a:rPr lang="en-US" dirty="0" smtClean="0"/>
              <a:t>simplify medication </a:t>
            </a:r>
            <a:r>
              <a:rPr lang="en-US" dirty="0"/>
              <a:t>regimens.</a:t>
            </a:r>
          </a:p>
        </p:txBody>
      </p:sp>
    </p:spTree>
    <p:extLst>
      <p:ext uri="{BB962C8B-B14F-4D97-AF65-F5344CB8AC3E}">
        <p14:creationId xmlns:p14="http://schemas.microsoft.com/office/powerpoint/2010/main" val="3236408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Influenza </a:t>
            </a:r>
            <a:r>
              <a:rPr lang="en-US" dirty="0" smtClean="0"/>
              <a:t>Vaccination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annual influenza vaccination can improve prevention of acute </a:t>
            </a:r>
            <a:r>
              <a:rPr lang="en-US" dirty="0" smtClean="0"/>
              <a:t>MI in </a:t>
            </a:r>
            <a:r>
              <a:rPr lang="en-US" dirty="0"/>
              <a:t>patients with </a:t>
            </a:r>
            <a:r>
              <a:rPr lang="en-US" dirty="0" smtClean="0"/>
              <a:t>CCS, </a:t>
            </a:r>
            <a:r>
              <a:rPr lang="en-US" dirty="0"/>
              <a:t>change HF </a:t>
            </a:r>
            <a:r>
              <a:rPr lang="en-US" dirty="0" smtClean="0"/>
              <a:t>prognosis, </a:t>
            </a:r>
            <a:r>
              <a:rPr lang="en-US" dirty="0"/>
              <a:t>and </a:t>
            </a:r>
            <a:r>
              <a:rPr lang="en-US" dirty="0" smtClean="0"/>
              <a:t>decrease cardiovascular </a:t>
            </a:r>
            <a:r>
              <a:rPr lang="en-US" dirty="0"/>
              <a:t>mortality in adults aged </a:t>
            </a:r>
            <a:r>
              <a:rPr lang="en-US" dirty="0" smtClean="0"/>
              <a:t>&gt; 65 years. </a:t>
            </a:r>
            <a:r>
              <a:rPr lang="en-US" dirty="0" smtClean="0"/>
              <a:t>Therefore, annual </a:t>
            </a:r>
            <a:r>
              <a:rPr lang="en-US" dirty="0"/>
              <a:t>influenza vaccination is recommended for patients with </a:t>
            </a:r>
            <a:r>
              <a:rPr lang="en-US" dirty="0" smtClean="0"/>
              <a:t>CAD, especially </a:t>
            </a:r>
            <a:r>
              <a:rPr lang="en-US" dirty="0"/>
              <a:t>in the elderly.</a:t>
            </a:r>
          </a:p>
        </p:txBody>
      </p:sp>
    </p:spTree>
    <p:extLst>
      <p:ext uri="{BB962C8B-B14F-4D97-AF65-F5344CB8AC3E}">
        <p14:creationId xmlns:p14="http://schemas.microsoft.com/office/powerpoint/2010/main" val="2273540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Pharmacological </a:t>
            </a:r>
            <a:r>
              <a:rPr lang="en-US" dirty="0" smtClean="0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322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Anti-ischemic </a:t>
            </a:r>
            <a:r>
              <a:rPr lang="en-US" dirty="0"/>
              <a:t>drugs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Optimal treatment can be defined as the treatment that </a:t>
            </a:r>
            <a:r>
              <a:rPr lang="en-US" dirty="0" smtClean="0"/>
              <a:t>satisfactorily controls </a:t>
            </a:r>
            <a:r>
              <a:rPr lang="en-US" dirty="0"/>
              <a:t>symptoms and prevents cardiac events associated with </a:t>
            </a:r>
            <a:r>
              <a:rPr lang="en-US" dirty="0" smtClean="0"/>
              <a:t>CCS, with </a:t>
            </a:r>
            <a:r>
              <a:rPr lang="en-US" dirty="0"/>
              <a:t>maximal patient adherence and minimal adverse </a:t>
            </a:r>
            <a:r>
              <a:rPr lang="en-US" dirty="0" smtClean="0"/>
              <a:t>events. However</a:t>
            </a:r>
            <a:r>
              <a:rPr lang="en-US" dirty="0"/>
              <a:t>, there is no universal definition of an optimal treatment </a:t>
            </a:r>
            <a:r>
              <a:rPr lang="en-US" dirty="0" smtClean="0"/>
              <a:t>in patients </a:t>
            </a:r>
            <a:r>
              <a:rPr lang="en-US" dirty="0"/>
              <a:t>with CCS, and drug therapies must be adapted to </a:t>
            </a:r>
            <a:r>
              <a:rPr lang="en-US" dirty="0" smtClean="0"/>
              <a:t>each patient’s </a:t>
            </a:r>
            <a:r>
              <a:rPr lang="en-US" dirty="0"/>
              <a:t>characteristics and </a:t>
            </a:r>
            <a:r>
              <a:rPr lang="en-US" dirty="0" smtClean="0"/>
              <a:t>preferences. </a:t>
            </a:r>
          </a:p>
          <a:p>
            <a:r>
              <a:rPr lang="en-US" dirty="0" smtClean="0"/>
              <a:t>Initial </a:t>
            </a:r>
            <a:r>
              <a:rPr lang="en-US" dirty="0"/>
              <a:t>drug therapy </a:t>
            </a:r>
            <a:r>
              <a:rPr lang="en-US" dirty="0" smtClean="0"/>
              <a:t>usually consists </a:t>
            </a:r>
            <a:r>
              <a:rPr lang="en-US" dirty="0"/>
              <a:t>of one or two </a:t>
            </a:r>
            <a:r>
              <a:rPr lang="en-US" dirty="0" err="1"/>
              <a:t>antianginal</a:t>
            </a:r>
            <a:r>
              <a:rPr lang="en-US" dirty="0"/>
              <a:t> drugs, as necessary, plus drugs </a:t>
            </a:r>
            <a:r>
              <a:rPr lang="en-US" dirty="0" smtClean="0"/>
              <a:t>for secondary </a:t>
            </a:r>
            <a:r>
              <a:rPr lang="en-US" dirty="0"/>
              <a:t>prevention of </a:t>
            </a:r>
            <a:r>
              <a:rPr lang="en-US" dirty="0" smtClean="0"/>
              <a:t>CVD.</a:t>
            </a:r>
          </a:p>
          <a:p>
            <a:r>
              <a:rPr lang="en-US" u="sng" dirty="0" smtClean="0"/>
              <a:t>The </a:t>
            </a:r>
            <a:r>
              <a:rPr lang="en-US" u="sng" dirty="0"/>
              <a:t>initial choice of </a:t>
            </a:r>
            <a:r>
              <a:rPr lang="en-US" u="sng" dirty="0" err="1" smtClean="0"/>
              <a:t>antianginal</a:t>
            </a:r>
            <a:r>
              <a:rPr lang="en-US" u="sng" dirty="0"/>
              <a:t> </a:t>
            </a:r>
            <a:r>
              <a:rPr lang="en-US" u="sng" dirty="0" smtClean="0"/>
              <a:t>drug(s</a:t>
            </a:r>
            <a:r>
              <a:rPr lang="en-US" u="sng" dirty="0"/>
              <a:t>) depends on </a:t>
            </a: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expected tolerance related to the </a:t>
            </a:r>
            <a:r>
              <a:rPr lang="en-US" dirty="0" smtClean="0">
                <a:solidFill>
                  <a:srgbClr val="FF0000"/>
                </a:solidFill>
              </a:rPr>
              <a:t>individual patient’s </a:t>
            </a:r>
            <a:r>
              <a:rPr lang="en-US" dirty="0">
                <a:solidFill>
                  <a:srgbClr val="FF0000"/>
                </a:solidFill>
              </a:rPr>
              <a:t>profile and comorbidities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potential drug interactions with </a:t>
            </a:r>
            <a:r>
              <a:rPr lang="en-US" dirty="0" smtClean="0">
                <a:solidFill>
                  <a:srgbClr val="FF0000"/>
                </a:solidFill>
              </a:rPr>
              <a:t>co-administered </a:t>
            </a:r>
            <a:r>
              <a:rPr lang="en-US" dirty="0" smtClean="0">
                <a:solidFill>
                  <a:srgbClr val="FF0000"/>
                </a:solidFill>
              </a:rPr>
              <a:t>therapies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the patient’s preferences </a:t>
            </a:r>
            <a:r>
              <a:rPr lang="en-US" dirty="0"/>
              <a:t>after being </a:t>
            </a:r>
            <a:r>
              <a:rPr lang="en-US" dirty="0" smtClean="0"/>
              <a:t>informed of </a:t>
            </a:r>
            <a:r>
              <a:rPr lang="en-US" dirty="0"/>
              <a:t>potential adverse effects, and </a:t>
            </a:r>
            <a:r>
              <a:rPr lang="en-US" dirty="0">
                <a:solidFill>
                  <a:srgbClr val="FF0000"/>
                </a:solidFill>
              </a:rPr>
              <a:t>drug availability</a:t>
            </a:r>
            <a:r>
              <a:rPr lang="en-US" dirty="0" smtClean="0"/>
              <a:t>.</a:t>
            </a:r>
          </a:p>
          <a:p>
            <a:r>
              <a:rPr lang="en-US" dirty="0"/>
              <a:t>Beta-adrenergic blockers or CCBs are recommended as the first </a:t>
            </a:r>
            <a:r>
              <a:rPr lang="en-US" dirty="0" smtClean="0"/>
              <a:t>choice.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0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The most frequently encountered clinical scenarios in </a:t>
            </a:r>
            <a:r>
              <a:rPr lang="en-US" dirty="0" smtClean="0"/>
              <a:t>patients with </a:t>
            </a:r>
            <a:r>
              <a:rPr lang="en-US" dirty="0"/>
              <a:t>suspected or established CCS are: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i) patients with </a:t>
            </a:r>
            <a:r>
              <a:rPr lang="en-US" dirty="0" smtClean="0"/>
              <a:t>suspected CAD </a:t>
            </a:r>
            <a:r>
              <a:rPr lang="en-US" dirty="0"/>
              <a:t>and ‘stable’ </a:t>
            </a:r>
            <a:r>
              <a:rPr lang="en-US" dirty="0" err="1"/>
              <a:t>anginal</a:t>
            </a:r>
            <a:r>
              <a:rPr lang="en-US" dirty="0"/>
              <a:t> symptoms, and/or </a:t>
            </a:r>
            <a:r>
              <a:rPr lang="en-US" dirty="0" err="1" smtClean="0"/>
              <a:t>dyspnoea</a:t>
            </a:r>
            <a:r>
              <a:rPr lang="en-US" dirty="0" smtClean="0"/>
              <a:t>; </a:t>
            </a:r>
          </a:p>
          <a:p>
            <a:r>
              <a:rPr lang="en-US" dirty="0" smtClean="0"/>
              <a:t>(</a:t>
            </a:r>
            <a:r>
              <a:rPr lang="en-US" dirty="0"/>
              <a:t>ii) patients with new onset of heart failure (HF) or left </a:t>
            </a:r>
            <a:r>
              <a:rPr lang="en-US" dirty="0" smtClean="0"/>
              <a:t>ventricular (LV</a:t>
            </a:r>
            <a:r>
              <a:rPr lang="en-US" dirty="0"/>
              <a:t>) dysfunction and suspected </a:t>
            </a:r>
            <a:r>
              <a:rPr lang="en-US" dirty="0" smtClean="0"/>
              <a:t>CAD; </a:t>
            </a:r>
          </a:p>
          <a:p>
            <a:r>
              <a:rPr lang="en-US" dirty="0" smtClean="0"/>
              <a:t>(</a:t>
            </a:r>
            <a:r>
              <a:rPr lang="en-US" dirty="0"/>
              <a:t>iii) </a:t>
            </a:r>
            <a:r>
              <a:rPr lang="en-US" dirty="0" smtClean="0"/>
              <a:t>asymptomatic and </a:t>
            </a:r>
            <a:r>
              <a:rPr lang="en-US" dirty="0"/>
              <a:t>symptomatic patients with stabilized symptoms &lt;1 </a:t>
            </a:r>
            <a:r>
              <a:rPr lang="en-US" dirty="0" smtClean="0"/>
              <a:t>year after </a:t>
            </a:r>
            <a:r>
              <a:rPr lang="en-US" dirty="0"/>
              <a:t>an ACS, or patients with recent </a:t>
            </a:r>
            <a:r>
              <a:rPr lang="en-US" dirty="0" smtClean="0"/>
              <a:t>revascularization; </a:t>
            </a:r>
          </a:p>
          <a:p>
            <a:r>
              <a:rPr lang="en-US" dirty="0" smtClean="0"/>
              <a:t>(</a:t>
            </a:r>
            <a:r>
              <a:rPr lang="en-US" dirty="0"/>
              <a:t>iv) asymptomatic and symptomatic patients &gt;1 year after </a:t>
            </a:r>
            <a:r>
              <a:rPr lang="en-US" dirty="0" smtClean="0"/>
              <a:t>initial diagnosis </a:t>
            </a:r>
            <a:r>
              <a:rPr lang="en-US" dirty="0"/>
              <a:t>or </a:t>
            </a:r>
            <a:r>
              <a:rPr lang="en-US" dirty="0" smtClean="0"/>
              <a:t>revascularization; </a:t>
            </a:r>
          </a:p>
          <a:p>
            <a:r>
              <a:rPr lang="en-US" dirty="0" smtClean="0"/>
              <a:t>(</a:t>
            </a:r>
            <a:r>
              <a:rPr lang="en-US" dirty="0"/>
              <a:t>v) patients </a:t>
            </a:r>
            <a:r>
              <a:rPr lang="en-US" dirty="0" smtClean="0"/>
              <a:t>with angina </a:t>
            </a:r>
            <a:r>
              <a:rPr lang="en-US" dirty="0"/>
              <a:t>and suspected </a:t>
            </a:r>
            <a:r>
              <a:rPr lang="en-US" dirty="0" err="1"/>
              <a:t>vasospastic</a:t>
            </a:r>
            <a:r>
              <a:rPr lang="en-US" dirty="0"/>
              <a:t> or </a:t>
            </a:r>
            <a:r>
              <a:rPr lang="en-US" dirty="0" err="1"/>
              <a:t>microvascular</a:t>
            </a:r>
            <a:r>
              <a:rPr lang="en-US" dirty="0"/>
              <a:t> </a:t>
            </a:r>
            <a:r>
              <a:rPr lang="en-US" dirty="0" smtClean="0"/>
              <a:t>disease; </a:t>
            </a:r>
            <a:r>
              <a:rPr lang="en-US" dirty="0"/>
              <a:t>and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vi) asymptomatic subjects in whom CAD is detected </a:t>
            </a:r>
            <a:r>
              <a:rPr lang="en-US" dirty="0" smtClean="0"/>
              <a:t>at screening.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007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Nitrates: Short-acting </a:t>
            </a:r>
            <a:r>
              <a:rPr lang="en-US" dirty="0"/>
              <a:t>nitrates for acute effort </a:t>
            </a:r>
            <a:r>
              <a:rPr lang="en-US" dirty="0" smtClean="0"/>
              <a:t>angina:</a:t>
            </a:r>
          </a:p>
          <a:p>
            <a:r>
              <a:rPr lang="en-US" dirty="0"/>
              <a:t>Sublingual and spray nitroglycerin formulations provide </a:t>
            </a:r>
            <a:r>
              <a:rPr lang="en-US" dirty="0" smtClean="0"/>
              <a:t>immediate relief </a:t>
            </a:r>
            <a:r>
              <a:rPr lang="en-US" dirty="0"/>
              <a:t>of effort angina. Spray nitroglycerin acts more rapidly than </a:t>
            </a:r>
            <a:r>
              <a:rPr lang="en-US" dirty="0" smtClean="0"/>
              <a:t>sublingual </a:t>
            </a:r>
            <a:r>
              <a:rPr lang="en-US" dirty="0" smtClean="0"/>
              <a:t>nitroglycerin. </a:t>
            </a:r>
          </a:p>
          <a:p>
            <a:r>
              <a:rPr lang="en-US" dirty="0" smtClean="0"/>
              <a:t>At </a:t>
            </a:r>
            <a:r>
              <a:rPr lang="en-US" dirty="0"/>
              <a:t>the onset of angina symptoms, the </a:t>
            </a:r>
            <a:r>
              <a:rPr lang="en-US" dirty="0" smtClean="0"/>
              <a:t>patient should </a:t>
            </a:r>
            <a:r>
              <a:rPr lang="en-US" dirty="0"/>
              <a:t>rest in a sitting position (standing promotes syncope, and </a:t>
            </a:r>
            <a:r>
              <a:rPr lang="en-US" dirty="0" smtClean="0"/>
              <a:t>lying down </a:t>
            </a:r>
            <a:r>
              <a:rPr lang="en-US" dirty="0"/>
              <a:t>enhances venous return and preload) and take </a:t>
            </a:r>
            <a:r>
              <a:rPr lang="en-US" dirty="0" smtClean="0"/>
              <a:t>nitroglycerin (</a:t>
            </a:r>
            <a:r>
              <a:rPr lang="en-US" dirty="0" smtClean="0"/>
              <a:t>0.3-0.6 </a:t>
            </a:r>
            <a:r>
              <a:rPr lang="en-US" dirty="0"/>
              <a:t>mg tablet sublingually and not swallowed, or 0.4 mg </a:t>
            </a:r>
            <a:r>
              <a:rPr lang="en-US" dirty="0" smtClean="0"/>
              <a:t>spray to </a:t>
            </a:r>
            <a:r>
              <a:rPr lang="en-US" dirty="0"/>
              <a:t>the tongue and not swallowed or inhaled) every 5 min until </a:t>
            </a:r>
            <a:r>
              <a:rPr lang="en-US" dirty="0" smtClean="0"/>
              <a:t>the pain </a:t>
            </a:r>
            <a:r>
              <a:rPr lang="en-US" dirty="0"/>
              <a:t>disappears, or a maximum of 1.2 mg has been taken within </a:t>
            </a:r>
            <a:r>
              <a:rPr lang="en-US" dirty="0" smtClean="0"/>
              <a:t>15 min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During </a:t>
            </a:r>
            <a:r>
              <a:rPr lang="en-US" dirty="0"/>
              <a:t>this time frame, if angina persists, immediate </a:t>
            </a:r>
            <a:r>
              <a:rPr lang="en-US" dirty="0" smtClean="0"/>
              <a:t>medical attention </a:t>
            </a:r>
            <a:r>
              <a:rPr lang="en-US" dirty="0"/>
              <a:t>is needed. Nitroglycerin can be administered for </a:t>
            </a:r>
            <a:r>
              <a:rPr lang="en-US" dirty="0" smtClean="0"/>
              <a:t>prophylaxis before </a:t>
            </a:r>
            <a:r>
              <a:rPr lang="en-US" dirty="0"/>
              <a:t>physical activities known to provoke angina. </a:t>
            </a:r>
            <a:r>
              <a:rPr lang="en-US" dirty="0" err="1" smtClean="0"/>
              <a:t>Isosorbide</a:t>
            </a:r>
            <a:r>
              <a:rPr lang="en-US" dirty="0"/>
              <a:t> </a:t>
            </a:r>
            <a:r>
              <a:rPr lang="en-US" dirty="0" err="1" smtClean="0"/>
              <a:t>dinitrate</a:t>
            </a:r>
            <a:r>
              <a:rPr lang="en-US" dirty="0" smtClean="0"/>
              <a:t> </a:t>
            </a:r>
            <a:r>
              <a:rPr lang="en-US" dirty="0"/>
              <a:t>(5 mg sublingually) has a slightly slower onset of action </a:t>
            </a:r>
            <a:r>
              <a:rPr lang="en-US" dirty="0" smtClean="0"/>
              <a:t>than nitroglycerin </a:t>
            </a:r>
            <a:r>
              <a:rPr lang="en-US" dirty="0"/>
              <a:t>due to hepatic conversion to </a:t>
            </a:r>
            <a:r>
              <a:rPr lang="en-US" dirty="0" err="1"/>
              <a:t>mononitrate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4261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Nitrates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Long-acting </a:t>
            </a:r>
            <a:r>
              <a:rPr lang="en-US" dirty="0" smtClean="0"/>
              <a:t>nitrates (LAN) </a:t>
            </a:r>
            <a:r>
              <a:rPr lang="en-US" dirty="0"/>
              <a:t>for angina </a:t>
            </a:r>
            <a:r>
              <a:rPr lang="en-US" dirty="0" smtClean="0"/>
              <a:t>prophylaxis:</a:t>
            </a:r>
          </a:p>
          <a:p>
            <a:r>
              <a:rPr lang="en-US" dirty="0"/>
              <a:t>Long-acting nitrate formulations (e.g. nitroglycerin, </a:t>
            </a:r>
            <a:r>
              <a:rPr lang="en-US" dirty="0" err="1"/>
              <a:t>isosorbide</a:t>
            </a:r>
            <a:r>
              <a:rPr lang="en-US" dirty="0"/>
              <a:t> </a:t>
            </a:r>
            <a:r>
              <a:rPr lang="en-US" dirty="0" err="1" smtClean="0"/>
              <a:t>dinitrate</a:t>
            </a:r>
            <a:r>
              <a:rPr lang="en-US" dirty="0" smtClean="0"/>
              <a:t>, and </a:t>
            </a:r>
            <a:r>
              <a:rPr lang="en-US" dirty="0" err="1"/>
              <a:t>isosorbide</a:t>
            </a:r>
            <a:r>
              <a:rPr lang="en-US" dirty="0"/>
              <a:t> </a:t>
            </a:r>
            <a:r>
              <a:rPr lang="en-US" dirty="0" err="1"/>
              <a:t>mononitrate</a:t>
            </a:r>
            <a:r>
              <a:rPr lang="en-US" dirty="0"/>
              <a:t>) should be considered as </a:t>
            </a:r>
            <a:r>
              <a:rPr lang="en-US" dirty="0" err="1" smtClean="0"/>
              <a:t>secondline</a:t>
            </a:r>
            <a:r>
              <a:rPr lang="en-US" dirty="0"/>
              <a:t> </a:t>
            </a:r>
            <a:r>
              <a:rPr lang="en-US" dirty="0" smtClean="0"/>
              <a:t>therapy </a:t>
            </a:r>
            <a:r>
              <a:rPr lang="en-US" dirty="0"/>
              <a:t>for angina relief when initial therapy with a beta-blocker </a:t>
            </a:r>
            <a:r>
              <a:rPr lang="en-US" dirty="0" smtClean="0"/>
              <a:t>or non-</a:t>
            </a:r>
            <a:r>
              <a:rPr lang="en-US" dirty="0" err="1" smtClean="0"/>
              <a:t>dihydropyridine</a:t>
            </a:r>
            <a:r>
              <a:rPr lang="en-US" dirty="0" smtClean="0"/>
              <a:t> </a:t>
            </a:r>
            <a:r>
              <a:rPr lang="en-US" dirty="0"/>
              <a:t>(non-DHP) CCB is contraindicated, poorly </a:t>
            </a:r>
            <a:r>
              <a:rPr lang="en-US" dirty="0" smtClean="0"/>
              <a:t>tolerated, or </a:t>
            </a:r>
            <a:r>
              <a:rPr lang="en-US" dirty="0"/>
              <a:t>insufficient to control symptoms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3245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Beta-blockers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dose of beta-blockers should be </a:t>
            </a:r>
            <a:r>
              <a:rPr lang="en-US" dirty="0" smtClean="0"/>
              <a:t>adjusted to </a:t>
            </a:r>
            <a:r>
              <a:rPr lang="en-US" dirty="0"/>
              <a:t>limit the heart rate to </a:t>
            </a:r>
            <a:r>
              <a:rPr lang="en-US" dirty="0" smtClean="0"/>
              <a:t>55-60 </a:t>
            </a:r>
            <a:r>
              <a:rPr lang="en-US" dirty="0" err="1" smtClean="0"/>
              <a:t>bpm</a:t>
            </a:r>
            <a:r>
              <a:rPr lang="en-US" dirty="0" smtClean="0"/>
              <a:t> </a:t>
            </a:r>
            <a:r>
              <a:rPr lang="en-US" dirty="0" smtClean="0"/>
              <a:t>at </a:t>
            </a:r>
            <a:r>
              <a:rPr lang="en-US" dirty="0" smtClean="0"/>
              <a:t>rest. </a:t>
            </a:r>
          </a:p>
          <a:p>
            <a:r>
              <a:rPr lang="en-US" dirty="0" smtClean="0"/>
              <a:t>Discontinuation </a:t>
            </a:r>
            <a:r>
              <a:rPr lang="en-US" dirty="0"/>
              <a:t>should be tapered and not abrupt. </a:t>
            </a:r>
            <a:r>
              <a:rPr lang="en-US" dirty="0" smtClean="0"/>
              <a:t>Beta-blockers </a:t>
            </a:r>
            <a:r>
              <a:rPr lang="en-US" dirty="0" smtClean="0"/>
              <a:t>can </a:t>
            </a:r>
            <a:r>
              <a:rPr lang="en-US" dirty="0"/>
              <a:t>be combined with DHP CCBs to reduce </a:t>
            </a:r>
            <a:r>
              <a:rPr lang="en-US" dirty="0" smtClean="0"/>
              <a:t>DHP-induced </a:t>
            </a:r>
            <a:r>
              <a:rPr lang="en-US" dirty="0" smtClean="0"/>
              <a:t>tachycardia. </a:t>
            </a:r>
          </a:p>
          <a:p>
            <a:r>
              <a:rPr lang="en-US" dirty="0" smtClean="0"/>
              <a:t>Caution </a:t>
            </a:r>
            <a:r>
              <a:rPr lang="en-US" dirty="0"/>
              <a:t>is warranted when a beta-blocker is combined with </a:t>
            </a:r>
            <a:r>
              <a:rPr lang="en-US" dirty="0" smtClean="0"/>
              <a:t>verapamil or </a:t>
            </a:r>
            <a:r>
              <a:rPr lang="en-US" dirty="0" err="1"/>
              <a:t>diltiazem</a:t>
            </a:r>
            <a:r>
              <a:rPr lang="en-US" dirty="0"/>
              <a:t> due to the potential for developing worsening of </a:t>
            </a:r>
            <a:r>
              <a:rPr lang="en-US" dirty="0" smtClean="0"/>
              <a:t>HF, excessive </a:t>
            </a:r>
            <a:r>
              <a:rPr lang="en-US" dirty="0"/>
              <a:t>bradycardia, and/or atrioventricular block.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principal side effects of beta-blockers are </a:t>
            </a:r>
            <a:r>
              <a:rPr lang="en-US" dirty="0" smtClean="0"/>
              <a:t>fatigue, depression</a:t>
            </a:r>
            <a:r>
              <a:rPr lang="en-US" dirty="0"/>
              <a:t>, bradycardia, heart block, bronchospasm, </a:t>
            </a:r>
            <a:r>
              <a:rPr lang="en-US" dirty="0" smtClean="0"/>
              <a:t>peripheral </a:t>
            </a:r>
            <a:r>
              <a:rPr lang="en-US" dirty="0"/>
              <a:t>vasoconstriction, postural hypotension, impotence, and masking </a:t>
            </a:r>
            <a:r>
              <a:rPr lang="en-US" dirty="0" smtClean="0"/>
              <a:t>of </a:t>
            </a:r>
            <a:r>
              <a:rPr lang="en-US" dirty="0" err="1" smtClean="0"/>
              <a:t>hypoglycaemia</a:t>
            </a:r>
            <a:r>
              <a:rPr lang="en-US" dirty="0" smtClean="0"/>
              <a:t> </a:t>
            </a:r>
            <a:r>
              <a:rPr lang="en-US" dirty="0"/>
              <a:t>symptoms.</a:t>
            </a:r>
          </a:p>
        </p:txBody>
      </p:sp>
    </p:spTree>
    <p:extLst>
      <p:ext uri="{BB962C8B-B14F-4D97-AF65-F5344CB8AC3E}">
        <p14:creationId xmlns:p14="http://schemas.microsoft.com/office/powerpoint/2010/main" val="17092570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 Channel Blockers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CCBs improve </a:t>
            </a:r>
            <a:r>
              <a:rPr lang="en-US" dirty="0" smtClean="0"/>
              <a:t>symptoms and </a:t>
            </a:r>
            <a:r>
              <a:rPr lang="en-US" dirty="0"/>
              <a:t>myocardial </a:t>
            </a:r>
            <a:r>
              <a:rPr lang="en-US" dirty="0" smtClean="0"/>
              <a:t>ischemia, </a:t>
            </a:r>
            <a:r>
              <a:rPr lang="en-US" dirty="0"/>
              <a:t>they have not been shown to </a:t>
            </a:r>
            <a:r>
              <a:rPr lang="en-US" dirty="0" smtClean="0"/>
              <a:t>reduce major </a:t>
            </a:r>
            <a:r>
              <a:rPr lang="en-US" dirty="0"/>
              <a:t>morbidity endpoints or mortality in patients </a:t>
            </a:r>
            <a:r>
              <a:rPr lang="en-US" dirty="0" smtClean="0"/>
              <a:t>with CCS.</a:t>
            </a:r>
          </a:p>
        </p:txBody>
      </p:sp>
    </p:spTree>
    <p:extLst>
      <p:ext uri="{BB962C8B-B14F-4D97-AF65-F5344CB8AC3E}">
        <p14:creationId xmlns:p14="http://schemas.microsoft.com/office/powerpoint/2010/main" val="39177585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Non-</a:t>
            </a:r>
            <a:r>
              <a:rPr lang="en-US" sz="2400" dirty="0" err="1" smtClean="0"/>
              <a:t>dihydropyridine</a:t>
            </a:r>
            <a:r>
              <a:rPr lang="en-US" sz="2400" dirty="0" smtClean="0"/>
              <a:t> agents (heart rate-lowering calcium channel blockers)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Verapamil. Verapamil has a large range of approved </a:t>
            </a:r>
            <a:r>
              <a:rPr lang="en-US" dirty="0" smtClean="0"/>
              <a:t>indications, including </a:t>
            </a:r>
            <a:r>
              <a:rPr lang="en-US" dirty="0"/>
              <a:t>all varieties of angina (effort, </a:t>
            </a:r>
            <a:r>
              <a:rPr lang="en-US" dirty="0" err="1"/>
              <a:t>vasospastic</a:t>
            </a:r>
            <a:r>
              <a:rPr lang="en-US" dirty="0"/>
              <a:t>, and unstable</a:t>
            </a:r>
            <a:r>
              <a:rPr lang="en-US" dirty="0" smtClean="0"/>
              <a:t>), supraventricular </a:t>
            </a:r>
            <a:r>
              <a:rPr lang="en-US" dirty="0" err="1"/>
              <a:t>tachycardias</a:t>
            </a:r>
            <a:r>
              <a:rPr lang="en-US" dirty="0"/>
              <a:t>, and hypertension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97774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Diltiazem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Diltiazem</a:t>
            </a:r>
            <a:r>
              <a:rPr lang="en-US" dirty="0"/>
              <a:t>, with its low-side effect profile, has </a:t>
            </a:r>
            <a:r>
              <a:rPr lang="en-US" dirty="0" smtClean="0"/>
              <a:t>advantages compared </a:t>
            </a:r>
            <a:r>
              <a:rPr lang="en-US" dirty="0"/>
              <a:t>with verapamil in the treatment of effort angina. </a:t>
            </a:r>
            <a:endParaRPr lang="en-US" dirty="0" smtClean="0"/>
          </a:p>
          <a:p>
            <a:r>
              <a:rPr lang="en-US" dirty="0" smtClean="0"/>
              <a:t>Like </a:t>
            </a:r>
            <a:r>
              <a:rPr lang="en-US" dirty="0" smtClean="0"/>
              <a:t>verapamil, it </a:t>
            </a:r>
            <a:r>
              <a:rPr lang="en-US" dirty="0"/>
              <a:t>acts by peripheral vasodilation, relief of </a:t>
            </a:r>
            <a:r>
              <a:rPr lang="en-US" dirty="0" smtClean="0"/>
              <a:t>exercise-induced coronary </a:t>
            </a:r>
            <a:r>
              <a:rPr lang="en-US" dirty="0"/>
              <a:t>constriction, a modest negative inotropic effect, and </a:t>
            </a:r>
            <a:r>
              <a:rPr lang="en-US" dirty="0" smtClean="0"/>
              <a:t>sinus node </a:t>
            </a:r>
            <a:r>
              <a:rPr lang="en-US" dirty="0"/>
              <a:t>inhibition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5908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Dihydropyridine</a:t>
            </a:r>
            <a:r>
              <a:rPr lang="en-US" dirty="0" smtClean="0"/>
              <a:t>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Long-acting </a:t>
            </a:r>
            <a:r>
              <a:rPr lang="en-US" dirty="0" err="1"/>
              <a:t>nifedipine</a:t>
            </a:r>
            <a:r>
              <a:rPr lang="en-US" dirty="0"/>
              <a:t>. This agent is a powerful arterial vasodilator </a:t>
            </a:r>
            <a:r>
              <a:rPr lang="en-US" dirty="0" smtClean="0"/>
              <a:t>with few </a:t>
            </a:r>
            <a:r>
              <a:rPr lang="en-US" dirty="0"/>
              <a:t>serious side effects. Long-acting </a:t>
            </a:r>
            <a:r>
              <a:rPr lang="en-US" dirty="0" err="1"/>
              <a:t>nifedipine</a:t>
            </a:r>
            <a:r>
              <a:rPr lang="en-US" dirty="0"/>
              <a:t> has been </a:t>
            </a:r>
            <a:r>
              <a:rPr lang="en-US" dirty="0" smtClean="0"/>
              <a:t>especially well </a:t>
            </a:r>
            <a:r>
              <a:rPr lang="en-US" dirty="0"/>
              <a:t>tested in hypertensive </a:t>
            </a:r>
            <a:r>
              <a:rPr lang="en-US" dirty="0" err="1"/>
              <a:t>anginal</a:t>
            </a:r>
            <a:r>
              <a:rPr lang="en-US" dirty="0"/>
              <a:t> patients when added to </a:t>
            </a:r>
            <a:r>
              <a:rPr lang="en-US" dirty="0" err="1"/>
              <a:t>betablockade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512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Patients with Low Blood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patients with low BP, it is recommended to start </a:t>
            </a:r>
            <a:r>
              <a:rPr lang="en-US" dirty="0" err="1"/>
              <a:t>antianginal</a:t>
            </a:r>
            <a:r>
              <a:rPr lang="en-US" dirty="0"/>
              <a:t> drugs </a:t>
            </a:r>
            <a:r>
              <a:rPr lang="en-US" dirty="0" smtClean="0"/>
              <a:t>at very </a:t>
            </a:r>
            <a:r>
              <a:rPr lang="en-US" dirty="0"/>
              <a:t>low doses, with preferential use of drugs with no or limited </a:t>
            </a:r>
            <a:r>
              <a:rPr lang="en-US" dirty="0" smtClean="0"/>
              <a:t>effects on </a:t>
            </a:r>
            <a:r>
              <a:rPr lang="en-US" dirty="0"/>
              <a:t>BP.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low-dose beta-blocker or low-dose non-DHP-CCB can </a:t>
            </a:r>
            <a:r>
              <a:rPr lang="en-US" dirty="0" smtClean="0"/>
              <a:t>be tested </a:t>
            </a:r>
            <a:r>
              <a:rPr lang="en-US" dirty="0"/>
              <a:t>first under close monitoring of tolerance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517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Patients with Low Heart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Patients </a:t>
            </a:r>
            <a:r>
              <a:rPr lang="en-US" dirty="0"/>
              <a:t>with baseline </a:t>
            </a:r>
            <a:r>
              <a:rPr lang="en-US" dirty="0" smtClean="0"/>
              <a:t>bradycardia (e.g</a:t>
            </a:r>
            <a:r>
              <a:rPr lang="en-US" dirty="0"/>
              <a:t>. heart rate &lt;60 </a:t>
            </a:r>
            <a:r>
              <a:rPr lang="en-US" dirty="0" err="1" smtClean="0"/>
              <a:t>bpm</a:t>
            </a:r>
            <a:r>
              <a:rPr lang="en-US" dirty="0" smtClean="0"/>
              <a:t>) </a:t>
            </a:r>
            <a:r>
              <a:rPr lang="en-US" dirty="0"/>
              <a:t>heart rate-lowering </a:t>
            </a:r>
            <a:r>
              <a:rPr lang="en-US" dirty="0" smtClean="0"/>
              <a:t>drugs (beta-blockers</a:t>
            </a:r>
            <a:r>
              <a:rPr lang="en-US" dirty="0"/>
              <a:t>, </a:t>
            </a:r>
            <a:r>
              <a:rPr lang="en-US" dirty="0" err="1"/>
              <a:t>ivabradine</a:t>
            </a:r>
            <a:r>
              <a:rPr lang="en-US" dirty="0"/>
              <a:t>, and heart-rate lowering CCBs) </a:t>
            </a:r>
            <a:r>
              <a:rPr lang="en-US" dirty="0" smtClean="0"/>
              <a:t>should be </a:t>
            </a:r>
            <a:r>
              <a:rPr lang="en-US" dirty="0"/>
              <a:t>avoided or used with caution, and—if needed—started at </a:t>
            </a:r>
            <a:r>
              <a:rPr lang="en-US" dirty="0" smtClean="0"/>
              <a:t>very low </a:t>
            </a:r>
            <a:r>
              <a:rPr lang="en-US" dirty="0"/>
              <a:t>doses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4472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Long-term Anti-ischemic Therapy in Patients with </a:t>
            </a:r>
            <a:r>
              <a:rPr lang="en-US" dirty="0" smtClean="0"/>
              <a:t>CCS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181225"/>
            <a:ext cx="8353425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378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risk may </a:t>
            </a:r>
            <a:r>
              <a:rPr lang="en-US" dirty="0" smtClean="0"/>
              <a:t>increase as </a:t>
            </a:r>
            <a:r>
              <a:rPr lang="en-US" dirty="0"/>
              <a:t>a consequence of insufficiently controlled cardiovascular risk </a:t>
            </a:r>
            <a:r>
              <a:rPr lang="en-US" dirty="0" smtClean="0"/>
              <a:t>factors, suboptimal </a:t>
            </a:r>
            <a:r>
              <a:rPr lang="en-US" dirty="0"/>
              <a:t>lifestyle modifications and/or medical therapy, or </a:t>
            </a:r>
            <a:r>
              <a:rPr lang="en-US" dirty="0" smtClean="0"/>
              <a:t>unsuccessful revascularization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Alternatively</a:t>
            </a:r>
            <a:r>
              <a:rPr lang="en-US" dirty="0"/>
              <a:t>, the risk may decrease as a </a:t>
            </a:r>
            <a:r>
              <a:rPr lang="en-US" dirty="0" smtClean="0"/>
              <a:t>consequence of </a:t>
            </a:r>
            <a:r>
              <a:rPr lang="en-US" dirty="0"/>
              <a:t>appropriate secondary prevention and </a:t>
            </a:r>
            <a:r>
              <a:rPr lang="en-US" dirty="0" smtClean="0"/>
              <a:t>successful revascularization</a:t>
            </a:r>
            <a:r>
              <a:rPr lang="en-US" dirty="0"/>
              <a:t>. Hence, CCS are defined by the different </a:t>
            </a:r>
            <a:r>
              <a:rPr lang="en-US" dirty="0" smtClean="0"/>
              <a:t>evolutionary phases </a:t>
            </a:r>
            <a:r>
              <a:rPr lang="en-US" dirty="0"/>
              <a:t>of CAD, excluding situations in which an acute coronary </a:t>
            </a:r>
            <a:r>
              <a:rPr lang="en-US" dirty="0" smtClean="0"/>
              <a:t>artery thrombosis </a:t>
            </a:r>
            <a:r>
              <a:rPr lang="en-US" dirty="0"/>
              <a:t>dominates the clinical presentation (i.e. ACS).</a:t>
            </a:r>
          </a:p>
        </p:txBody>
      </p:sp>
    </p:spTree>
    <p:extLst>
      <p:ext uri="{BB962C8B-B14F-4D97-AF65-F5344CB8AC3E}">
        <p14:creationId xmlns:p14="http://schemas.microsoft.com/office/powerpoint/2010/main" val="17384971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</a:t>
            </a:r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Antiplatelet </a:t>
            </a:r>
            <a:r>
              <a:rPr lang="en-US" dirty="0" smtClean="0"/>
              <a:t>drugs (e.g., aspirin, </a:t>
            </a:r>
            <a:r>
              <a:rPr lang="en-US" dirty="0" err="1" smtClean="0"/>
              <a:t>clopidogrel</a:t>
            </a:r>
            <a:r>
              <a:rPr lang="en-US" dirty="0" smtClean="0"/>
              <a:t>).</a:t>
            </a:r>
          </a:p>
          <a:p>
            <a:r>
              <a:rPr lang="en-US" dirty="0"/>
              <a:t>Anticoagulant </a:t>
            </a:r>
            <a:r>
              <a:rPr lang="en-US" dirty="0" smtClean="0"/>
              <a:t>drugs.</a:t>
            </a:r>
          </a:p>
          <a:p>
            <a:r>
              <a:rPr lang="en-US" dirty="0"/>
              <a:t>Proton pump </a:t>
            </a:r>
            <a:r>
              <a:rPr lang="en-US" dirty="0" smtClean="0"/>
              <a:t>inhibitors.</a:t>
            </a:r>
          </a:p>
          <a:p>
            <a:r>
              <a:rPr lang="en-US" dirty="0"/>
              <a:t>Cardiac surgery and antithrombotic </a:t>
            </a:r>
            <a:r>
              <a:rPr lang="en-US" dirty="0" smtClean="0"/>
              <a:t>therapy.</a:t>
            </a:r>
          </a:p>
          <a:p>
            <a:r>
              <a:rPr lang="en-US" dirty="0"/>
              <a:t>Statins and other lipid-lowering </a:t>
            </a:r>
            <a:r>
              <a:rPr lang="en-US" dirty="0" smtClean="0"/>
              <a:t>drugs.</a:t>
            </a:r>
          </a:p>
          <a:p>
            <a:r>
              <a:rPr lang="en-US" dirty="0" err="1"/>
              <a:t>Reninangiotensinaldosterone</a:t>
            </a:r>
            <a:r>
              <a:rPr lang="en-US" dirty="0"/>
              <a:t> system </a:t>
            </a:r>
            <a:r>
              <a:rPr lang="en-US" dirty="0" smtClean="0"/>
              <a:t>blockers.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2391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Revascularization</a:t>
            </a:r>
          </a:p>
        </p:txBody>
      </p:sp>
    </p:spTree>
    <p:extLst>
      <p:ext uri="{BB962C8B-B14F-4D97-AF65-F5344CB8AC3E}">
        <p14:creationId xmlns:p14="http://schemas.microsoft.com/office/powerpoint/2010/main" val="3519178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Screening for Coronary Artery</a:t>
            </a:r>
            <a:br>
              <a:rPr lang="en-US" dirty="0" smtClean="0"/>
            </a:br>
            <a:r>
              <a:rPr lang="en-US" dirty="0" smtClean="0"/>
              <a:t>Disease in Asymptomatic Subjects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an effort to lower the high burden of coronary deaths in </a:t>
            </a:r>
            <a:r>
              <a:rPr lang="en-US" dirty="0" smtClean="0"/>
              <a:t>asymptomatic adults</a:t>
            </a:r>
            <a:r>
              <a:rPr lang="en-US" dirty="0"/>
              <a:t>, numerous measurements of risk factors and risk </a:t>
            </a:r>
            <a:r>
              <a:rPr lang="en-US" dirty="0" smtClean="0"/>
              <a:t>markers, as </a:t>
            </a:r>
            <a:r>
              <a:rPr lang="en-US" dirty="0"/>
              <a:t>well as stress tests, are often performed as screening </a:t>
            </a:r>
            <a:r>
              <a:rPr lang="en-US" dirty="0" smtClean="0"/>
              <a:t>investigations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72560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Chronic coronary syndromes in</a:t>
            </a:r>
            <a:br>
              <a:rPr lang="en-US" dirty="0"/>
            </a:br>
            <a:r>
              <a:rPr lang="en-US" dirty="0"/>
              <a:t>specific circumstances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Hypertension</a:t>
            </a:r>
            <a:r>
              <a:rPr lang="en-US" dirty="0" smtClean="0"/>
              <a:t>: </a:t>
            </a:r>
            <a:r>
              <a:rPr lang="en-US" dirty="0" smtClean="0"/>
              <a:t>Hypertension </a:t>
            </a:r>
            <a:r>
              <a:rPr lang="en-US" dirty="0"/>
              <a:t>is the most prevalent cardiovascular risk factor and </a:t>
            </a:r>
            <a:r>
              <a:rPr lang="en-US" dirty="0" smtClean="0"/>
              <a:t>is closely </a:t>
            </a:r>
            <a:r>
              <a:rPr lang="en-US" dirty="0"/>
              <a:t>associated with </a:t>
            </a:r>
            <a:r>
              <a:rPr lang="en-US" dirty="0" smtClean="0"/>
              <a:t>CCS. </a:t>
            </a:r>
            <a:r>
              <a:rPr lang="en-US" dirty="0"/>
              <a:t>BP lowering can significantly reduce </a:t>
            </a:r>
            <a:r>
              <a:rPr lang="en-US" dirty="0" smtClean="0"/>
              <a:t>major cardiovascular </a:t>
            </a:r>
            <a:r>
              <a:rPr lang="en-US" dirty="0" smtClean="0"/>
              <a:t>risk.</a:t>
            </a:r>
          </a:p>
          <a:p>
            <a:r>
              <a:rPr lang="en-US" dirty="0"/>
              <a:t>Valvular heart </a:t>
            </a:r>
            <a:r>
              <a:rPr lang="en-US" dirty="0" smtClean="0"/>
              <a:t>disease: </a:t>
            </a:r>
            <a:r>
              <a:rPr lang="en-US" dirty="0"/>
              <a:t>Coronary angiography for the assessment of CAD is recommended before valve surgery or when percutaneous </a:t>
            </a:r>
            <a:r>
              <a:rPr lang="en-US" dirty="0" err="1"/>
              <a:t>valvular</a:t>
            </a:r>
            <a:r>
              <a:rPr lang="en-US" dirty="0"/>
              <a:t> intervention is planned, to determine if revascularization is required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5042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Cancer: </a:t>
            </a:r>
            <a:r>
              <a:rPr lang="en-US" dirty="0"/>
              <a:t>Occurrence of CAD in patients with active cancer is </a:t>
            </a:r>
            <a:r>
              <a:rPr lang="en-US" dirty="0" smtClean="0"/>
              <a:t>increasing as </a:t>
            </a:r>
            <a:r>
              <a:rPr lang="en-US" dirty="0"/>
              <a:t>a side effect of cancer therapy (i.e. radiotherapy to the </a:t>
            </a:r>
            <a:r>
              <a:rPr lang="en-US" dirty="0" smtClean="0"/>
              <a:t>thorax/ mediastinum</a:t>
            </a:r>
            <a:r>
              <a:rPr lang="en-US" dirty="0"/>
              <a:t>, </a:t>
            </a:r>
            <a:r>
              <a:rPr lang="en-US" dirty="0" err="1"/>
              <a:t>cardiotoxic</a:t>
            </a:r>
            <a:r>
              <a:rPr lang="en-US" dirty="0"/>
              <a:t> chemotherapy, or immunotherapies) or </a:t>
            </a:r>
            <a:r>
              <a:rPr lang="en-US" dirty="0" smtClean="0"/>
              <a:t>a result </a:t>
            </a:r>
            <a:r>
              <a:rPr lang="en-US" dirty="0"/>
              <a:t>of extended cancer therapies in elderly individuals. </a:t>
            </a:r>
            <a:endParaRPr lang="en-US" dirty="0" smtClean="0"/>
          </a:p>
          <a:p>
            <a:r>
              <a:rPr lang="en-US" dirty="0" smtClean="0"/>
              <a:t>CAD </a:t>
            </a:r>
            <a:r>
              <a:rPr lang="en-US" dirty="0" smtClean="0"/>
              <a:t>in patients </a:t>
            </a:r>
            <a:r>
              <a:rPr lang="en-US" dirty="0"/>
              <a:t>with active cancer is associated with challenges for </a:t>
            </a:r>
            <a:r>
              <a:rPr lang="en-US" dirty="0" smtClean="0"/>
              <a:t>clinicians as </a:t>
            </a:r>
            <a:r>
              <a:rPr lang="en-US" dirty="0"/>
              <a:t>treatment decisions should be the subject of individualized </a:t>
            </a:r>
            <a:r>
              <a:rPr lang="en-US" dirty="0" smtClean="0"/>
              <a:t>discussions based </a:t>
            </a:r>
            <a:r>
              <a:rPr lang="en-US" dirty="0"/>
              <a:t>on life expectancy, additional comorbidities such </a:t>
            </a:r>
            <a:r>
              <a:rPr lang="en-US" dirty="0" smtClean="0"/>
              <a:t>as thrombocytopenia</a:t>
            </a:r>
            <a:r>
              <a:rPr lang="en-US" dirty="0"/>
              <a:t>, increased thrombosis and bleeding </a:t>
            </a:r>
            <a:r>
              <a:rPr lang="en-US" dirty="0" smtClean="0"/>
              <a:t>propensity, and </a:t>
            </a:r>
            <a:r>
              <a:rPr lang="en-US" dirty="0"/>
              <a:t>potential interactions between drugs used in CCS </a:t>
            </a:r>
            <a:r>
              <a:rPr lang="en-US" dirty="0" smtClean="0"/>
              <a:t>management and </a:t>
            </a:r>
            <a:r>
              <a:rPr lang="en-US" dirty="0"/>
              <a:t>antineoplastic drugs.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cancer patients with increased frailty, </a:t>
            </a:r>
            <a:r>
              <a:rPr lang="en-US" dirty="0" smtClean="0"/>
              <a:t>the least </a:t>
            </a:r>
            <a:r>
              <a:rPr lang="en-US" dirty="0"/>
              <a:t>invasive revascularization procedures are recommended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4077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 </a:t>
            </a:r>
            <a:r>
              <a:rPr lang="en-US" dirty="0" smtClean="0"/>
              <a:t>Mellitus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Diabetes mellitus confers about a two-fold increased risk for </a:t>
            </a:r>
            <a:r>
              <a:rPr lang="en-US" dirty="0" smtClean="0"/>
              <a:t>CAD </a:t>
            </a:r>
            <a:r>
              <a:rPr lang="en-US" dirty="0" smtClean="0"/>
              <a:t>and</a:t>
            </a:r>
            <a:r>
              <a:rPr lang="en-US" dirty="0"/>
              <a:t>, consequently, control of risk factors is recommended for </a:t>
            </a:r>
            <a:r>
              <a:rPr lang="en-US" dirty="0" smtClean="0"/>
              <a:t>the prevention </a:t>
            </a:r>
            <a:r>
              <a:rPr lang="en-US" dirty="0"/>
              <a:t>of CVD. </a:t>
            </a:r>
            <a:endParaRPr lang="en-US" dirty="0" smtClean="0"/>
          </a:p>
          <a:p>
            <a:r>
              <a:rPr lang="en-US" dirty="0" smtClean="0"/>
              <a:t>Systolic </a:t>
            </a:r>
            <a:r>
              <a:rPr lang="en-US" dirty="0"/>
              <a:t>BP in patients with diabetes should </a:t>
            </a:r>
            <a:r>
              <a:rPr lang="en-US" dirty="0" smtClean="0"/>
              <a:t>be targeted </a:t>
            </a:r>
            <a:r>
              <a:rPr lang="en-US" dirty="0"/>
              <a:t>to &lt;_130 mmHg, if tolerated, but not &lt;120 mmHg, and </a:t>
            </a:r>
            <a:r>
              <a:rPr lang="en-US" dirty="0" smtClean="0"/>
              <a:t>diastolic BP </a:t>
            </a:r>
            <a:r>
              <a:rPr lang="en-US" dirty="0"/>
              <a:t>to &lt;80 mmHg, but not &lt;70 </a:t>
            </a:r>
            <a:r>
              <a:rPr lang="en-US" dirty="0" smtClean="0"/>
              <a:t>mmHg. </a:t>
            </a:r>
          </a:p>
          <a:p>
            <a:r>
              <a:rPr lang="en-US" dirty="0" smtClean="0"/>
              <a:t>Initial </a:t>
            </a:r>
            <a:r>
              <a:rPr lang="en-US" dirty="0" err="1" smtClean="0"/>
              <a:t>antihypertension</a:t>
            </a:r>
            <a:r>
              <a:rPr lang="en-US" dirty="0"/>
              <a:t> </a:t>
            </a:r>
            <a:r>
              <a:rPr lang="en-US" dirty="0" smtClean="0"/>
              <a:t>treatment </a:t>
            </a:r>
            <a:r>
              <a:rPr lang="en-US" dirty="0"/>
              <a:t>should consist of a combination of a RAS blocker </a:t>
            </a:r>
            <a:r>
              <a:rPr lang="en-US" dirty="0" smtClean="0"/>
              <a:t>with a </a:t>
            </a:r>
            <a:r>
              <a:rPr lang="en-US" dirty="0"/>
              <a:t>CCB or thiazide/thiazide-like diuretic. </a:t>
            </a:r>
            <a:endParaRPr lang="en-US" dirty="0" smtClean="0"/>
          </a:p>
          <a:p>
            <a:r>
              <a:rPr lang="en-US" dirty="0" smtClean="0"/>
              <a:t>ACE </a:t>
            </a:r>
            <a:r>
              <a:rPr lang="en-US" dirty="0"/>
              <a:t>inhibitors reduce </a:t>
            </a:r>
            <a:r>
              <a:rPr lang="en-US" dirty="0" smtClean="0"/>
              <a:t>albuminuria, and </a:t>
            </a:r>
            <a:r>
              <a:rPr lang="en-US" dirty="0"/>
              <a:t>the appearance or progression of diabetic </a:t>
            </a:r>
            <a:r>
              <a:rPr lang="en-US" dirty="0" smtClean="0"/>
              <a:t>nephropathy, more </a:t>
            </a:r>
            <a:r>
              <a:rPr lang="en-US" dirty="0"/>
              <a:t>effectively than other drug </a:t>
            </a:r>
            <a:r>
              <a:rPr lang="en-US" dirty="0" smtClean="0"/>
              <a:t>classes.</a:t>
            </a:r>
          </a:p>
          <a:p>
            <a:r>
              <a:rPr lang="en-US" dirty="0" smtClean="0"/>
              <a:t>Patients </a:t>
            </a:r>
            <a:r>
              <a:rPr lang="en-US" dirty="0"/>
              <a:t>with </a:t>
            </a:r>
            <a:r>
              <a:rPr lang="en-US" dirty="0" smtClean="0"/>
              <a:t>diabetes and </a:t>
            </a:r>
            <a:r>
              <a:rPr lang="en-US" dirty="0"/>
              <a:t>CAD are considered to be at very high risk; consequently, </a:t>
            </a:r>
            <a:r>
              <a:rPr lang="en-US" dirty="0" smtClean="0"/>
              <a:t>LDLC should </a:t>
            </a:r>
            <a:r>
              <a:rPr lang="en-US" dirty="0"/>
              <a:t>be lowered to </a:t>
            </a:r>
            <a:r>
              <a:rPr lang="en-US" dirty="0" smtClean="0"/>
              <a:t>&lt;70 mg/</a:t>
            </a:r>
            <a:r>
              <a:rPr lang="en-US" dirty="0" err="1" smtClean="0"/>
              <a:t>dL</a:t>
            </a:r>
            <a:r>
              <a:rPr lang="en-US" dirty="0" smtClean="0"/>
              <a:t>. </a:t>
            </a:r>
            <a:r>
              <a:rPr lang="en-US" dirty="0"/>
              <a:t>For the majority of patients with diabetes and CAD, </a:t>
            </a:r>
            <a:r>
              <a:rPr lang="en-US" dirty="0" smtClean="0"/>
              <a:t>a target </a:t>
            </a:r>
            <a:r>
              <a:rPr lang="en-US" dirty="0" err="1"/>
              <a:t>glycated</a:t>
            </a:r>
            <a:r>
              <a:rPr lang="en-US" dirty="0"/>
              <a:t> HbA1c level of &lt;7</a:t>
            </a:r>
            <a:r>
              <a:rPr lang="en-US" dirty="0" smtClean="0"/>
              <a:t>% </a:t>
            </a:r>
            <a:r>
              <a:rPr lang="en-US" dirty="0"/>
              <a:t>is </a:t>
            </a:r>
            <a:r>
              <a:rPr lang="en-US" dirty="0" smtClean="0"/>
              <a:t>recommended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9679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Kidney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CAD is highly prevalent in patients with CKD and a growing </a:t>
            </a:r>
            <a:r>
              <a:rPr lang="en-US" dirty="0" smtClean="0"/>
              <a:t>number of </a:t>
            </a:r>
            <a:r>
              <a:rPr lang="en-US" dirty="0"/>
              <a:t>patients undergoing PCI have concomitant </a:t>
            </a:r>
            <a:r>
              <a:rPr lang="en-US" dirty="0" smtClean="0"/>
              <a:t>CKD. </a:t>
            </a:r>
            <a:r>
              <a:rPr lang="en-US" dirty="0"/>
              <a:t>There is a </a:t>
            </a:r>
            <a:r>
              <a:rPr lang="en-US" dirty="0" smtClean="0"/>
              <a:t>linear increase </a:t>
            </a:r>
            <a:r>
              <a:rPr lang="en-US" dirty="0"/>
              <a:t>in the risk of cardiovascular mortality with </a:t>
            </a:r>
            <a:r>
              <a:rPr lang="en-US" dirty="0" smtClean="0"/>
              <a:t>decreasing </a:t>
            </a:r>
            <a:r>
              <a:rPr lang="en-US" dirty="0" smtClean="0"/>
              <a:t>GFR. </a:t>
            </a:r>
          </a:p>
          <a:p>
            <a:r>
              <a:rPr lang="en-US" dirty="0" smtClean="0"/>
              <a:t>Medical </a:t>
            </a:r>
            <a:r>
              <a:rPr lang="en-US" dirty="0"/>
              <a:t>treatment for risk-factor control (lipids, BP, and </a:t>
            </a:r>
            <a:r>
              <a:rPr lang="en-US" dirty="0" smtClean="0"/>
              <a:t>glucose) can </a:t>
            </a:r>
            <a:r>
              <a:rPr lang="en-US" dirty="0"/>
              <a:t>improve outcomes. Special attention during the </a:t>
            </a:r>
            <a:r>
              <a:rPr lang="en-US" dirty="0" smtClean="0"/>
              <a:t>workup for </a:t>
            </a:r>
            <a:r>
              <a:rPr lang="en-US" dirty="0"/>
              <a:t>CKD patients with suspected obstructive CAD should be paid </a:t>
            </a:r>
            <a:r>
              <a:rPr lang="en-US" dirty="0" smtClean="0"/>
              <a:t>to the </a:t>
            </a:r>
            <a:r>
              <a:rPr lang="en-US" dirty="0"/>
              <a:t>fact that angina is less common and silent </a:t>
            </a:r>
            <a:r>
              <a:rPr lang="en-US" dirty="0" smtClean="0"/>
              <a:t>ischemia </a:t>
            </a:r>
            <a:r>
              <a:rPr lang="en-US" dirty="0"/>
              <a:t>more </a:t>
            </a:r>
            <a:r>
              <a:rPr lang="en-US" dirty="0" smtClean="0"/>
              <a:t>common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Additionally</a:t>
            </a:r>
            <a:r>
              <a:rPr lang="en-US" dirty="0"/>
              <a:t>, non-invasive stress testing shows reduced </a:t>
            </a:r>
            <a:r>
              <a:rPr lang="en-US" dirty="0" smtClean="0"/>
              <a:t>accuracy in </a:t>
            </a:r>
            <a:r>
              <a:rPr lang="en-US" dirty="0"/>
              <a:t>patients with </a:t>
            </a:r>
            <a:r>
              <a:rPr lang="en-US" dirty="0" smtClean="0"/>
              <a:t>CKD. The </a:t>
            </a:r>
            <a:r>
              <a:rPr lang="en-US" dirty="0"/>
              <a:t>use of an iodinated contrast </a:t>
            </a:r>
            <a:r>
              <a:rPr lang="en-US" dirty="0" smtClean="0"/>
              <a:t>agent should </a:t>
            </a:r>
            <a:r>
              <a:rPr lang="en-US" dirty="0"/>
              <a:t>be minimized to prevent further deterioration of renal </a:t>
            </a:r>
            <a:r>
              <a:rPr lang="en-US" dirty="0" smtClean="0"/>
              <a:t>function. Decisions </a:t>
            </a:r>
            <a:r>
              <a:rPr lang="en-US" dirty="0"/>
              <a:t>regarding diagnostic and treatment modalities </a:t>
            </a:r>
            <a:r>
              <a:rPr lang="en-US" dirty="0" smtClean="0"/>
              <a:t>should be </a:t>
            </a:r>
            <a:r>
              <a:rPr lang="en-US" dirty="0"/>
              <a:t>made accordingly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74998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Elderly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Ageing predisposes patients to a high incidence and prevalence </a:t>
            </a:r>
            <a:r>
              <a:rPr lang="en-US" dirty="0" smtClean="0"/>
              <a:t>of CAD</a:t>
            </a:r>
            <a:r>
              <a:rPr lang="en-US" dirty="0"/>
              <a:t>, in both men and women. </a:t>
            </a:r>
            <a:endParaRPr lang="en-US" dirty="0" smtClean="0"/>
          </a:p>
          <a:p>
            <a:r>
              <a:rPr lang="en-US" dirty="0" smtClean="0"/>
              <a:t>Elderly </a:t>
            </a:r>
            <a:r>
              <a:rPr lang="en-US" dirty="0"/>
              <a:t>patients (age &gt;75 years) </a:t>
            </a:r>
            <a:r>
              <a:rPr lang="en-US" dirty="0" smtClean="0"/>
              <a:t>have the </a:t>
            </a:r>
            <a:r>
              <a:rPr lang="en-US" dirty="0"/>
              <a:t>greatest mortality and morbidity risk attributable to CCS, </a:t>
            </a:r>
            <a:r>
              <a:rPr lang="en-US" dirty="0" smtClean="0"/>
              <a:t>which is </a:t>
            </a:r>
            <a:r>
              <a:rPr lang="en-US" dirty="0"/>
              <a:t>enriched by the high prevalence of comorbidities (e.g. </a:t>
            </a:r>
            <a:r>
              <a:rPr lang="en-US" dirty="0" smtClean="0"/>
              <a:t>hypertension, diabetes </a:t>
            </a:r>
            <a:r>
              <a:rPr lang="en-US" dirty="0"/>
              <a:t>mellitus, CKD, etc</a:t>
            </a:r>
            <a:r>
              <a:rPr lang="en-US" dirty="0" smtClean="0"/>
              <a:t>.).</a:t>
            </a:r>
            <a:endParaRPr lang="en-US" dirty="0"/>
          </a:p>
          <a:p>
            <a:r>
              <a:rPr lang="en-US" dirty="0" smtClean="0"/>
              <a:t>Elderly </a:t>
            </a:r>
            <a:r>
              <a:rPr lang="en-US" dirty="0"/>
              <a:t>patients often present with atypical symptoms, which </a:t>
            </a:r>
            <a:r>
              <a:rPr lang="en-US" dirty="0" smtClean="0"/>
              <a:t>may delay </a:t>
            </a:r>
            <a:r>
              <a:rPr lang="en-US" dirty="0"/>
              <a:t>proper diagnosis. The treatment of CCS in the elderly is </a:t>
            </a:r>
            <a:r>
              <a:rPr lang="en-US" dirty="0" smtClean="0"/>
              <a:t>complicated by </a:t>
            </a:r>
            <a:r>
              <a:rPr lang="en-US" dirty="0"/>
              <a:t>a higher vulnerability to complications for both </a:t>
            </a:r>
            <a:r>
              <a:rPr lang="en-US" dirty="0" smtClean="0"/>
              <a:t>conservative and </a:t>
            </a:r>
            <a:r>
              <a:rPr lang="en-US" dirty="0"/>
              <a:t>invasive strategies, such as bleeding, renal failure, </a:t>
            </a:r>
            <a:r>
              <a:rPr lang="en-US" dirty="0" smtClean="0"/>
              <a:t>and neurological </a:t>
            </a:r>
            <a:r>
              <a:rPr lang="en-US" dirty="0"/>
              <a:t>impairments, all of which require special </a:t>
            </a:r>
            <a:r>
              <a:rPr lang="en-US"/>
              <a:t>attention</a:t>
            </a:r>
            <a:r>
              <a:rPr lang="en-US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9610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 &amp; 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careful history is the cornerstone of the diagnosis of angina. </a:t>
            </a:r>
            <a:endParaRPr lang="en-US" dirty="0" smtClean="0"/>
          </a:p>
          <a:p>
            <a:r>
              <a:rPr lang="en-US" dirty="0" smtClean="0"/>
              <a:t>It is </a:t>
            </a:r>
            <a:r>
              <a:rPr lang="en-US" dirty="0"/>
              <a:t>possible to achieve a high degree of certainty on a </a:t>
            </a:r>
            <a:r>
              <a:rPr lang="en-US" dirty="0" smtClean="0"/>
              <a:t>diagnosis based </a:t>
            </a:r>
            <a:r>
              <a:rPr lang="en-US" dirty="0"/>
              <a:t>on history alone, although physical examination and </a:t>
            </a:r>
            <a:r>
              <a:rPr lang="en-US" dirty="0" smtClean="0"/>
              <a:t>objective tests </a:t>
            </a:r>
            <a:r>
              <a:rPr lang="en-US" dirty="0"/>
              <a:t>are most often necessary to confirm the </a:t>
            </a:r>
            <a:r>
              <a:rPr lang="en-US" dirty="0" smtClean="0"/>
              <a:t>diagnosis, exclude </a:t>
            </a:r>
            <a:r>
              <a:rPr lang="en-US" dirty="0"/>
              <a:t>alternative diagnoses, and assess the severity of </a:t>
            </a:r>
            <a:r>
              <a:rPr lang="en-US" dirty="0" smtClean="0"/>
              <a:t>underlying disease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history should include any manifestation of </a:t>
            </a:r>
            <a:r>
              <a:rPr lang="en-US" dirty="0" smtClean="0"/>
              <a:t>cardiovascular disease </a:t>
            </a:r>
            <a:r>
              <a:rPr lang="en-US" dirty="0"/>
              <a:t>(CVD) and risk factors (i.e. family history </a:t>
            </a:r>
            <a:r>
              <a:rPr lang="en-US" dirty="0" smtClean="0"/>
              <a:t>of CVD</a:t>
            </a:r>
            <a:r>
              <a:rPr lang="en-US" dirty="0"/>
              <a:t>, </a:t>
            </a:r>
            <a:r>
              <a:rPr lang="en-US" dirty="0" err="1"/>
              <a:t>dyslipidaemia</a:t>
            </a:r>
            <a:r>
              <a:rPr lang="en-US" dirty="0"/>
              <a:t>, diabetes, hypertension, smoking, and </a:t>
            </a:r>
            <a:r>
              <a:rPr lang="en-US" dirty="0" smtClean="0"/>
              <a:t>other lifestyle </a:t>
            </a:r>
            <a:r>
              <a:rPr lang="en-US" dirty="0"/>
              <a:t>factors).</a:t>
            </a:r>
          </a:p>
        </p:txBody>
      </p:sp>
    </p:spTree>
    <p:extLst>
      <p:ext uri="{BB962C8B-B14F-4D97-AF65-F5344CB8AC3E}">
        <p14:creationId xmlns:p14="http://schemas.microsoft.com/office/powerpoint/2010/main" val="1161098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 &amp; 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The characteristics of discomfort related to myocardial </a:t>
            </a:r>
            <a:r>
              <a:rPr lang="en-US" dirty="0" smtClean="0"/>
              <a:t>ischemia (angina </a:t>
            </a:r>
            <a:r>
              <a:rPr lang="en-US" dirty="0"/>
              <a:t>pectoris) may be divided into four categories: </a:t>
            </a:r>
            <a:r>
              <a:rPr lang="en-US" dirty="0" smtClean="0"/>
              <a:t>location, character</a:t>
            </a:r>
            <a:r>
              <a:rPr lang="en-US" dirty="0"/>
              <a:t>, duration, and relationship to exertion, and </a:t>
            </a:r>
            <a:r>
              <a:rPr lang="en-US" dirty="0" smtClean="0"/>
              <a:t>other </a:t>
            </a:r>
            <a:r>
              <a:rPr lang="en-US" dirty="0"/>
              <a:t>exacerbating or relieving factors.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discomfort caused by </a:t>
            </a:r>
            <a:r>
              <a:rPr lang="en-US" dirty="0" smtClean="0"/>
              <a:t>myocardial ischemia </a:t>
            </a:r>
            <a:r>
              <a:rPr lang="en-US" dirty="0"/>
              <a:t>is usually located in the chest, near the </a:t>
            </a:r>
            <a:r>
              <a:rPr lang="en-US" dirty="0" smtClean="0"/>
              <a:t>sternum, but </a:t>
            </a:r>
            <a:r>
              <a:rPr lang="en-US" dirty="0"/>
              <a:t>may be felt anywhere from the epigastrium to the lower </a:t>
            </a:r>
            <a:r>
              <a:rPr lang="en-US" dirty="0" smtClean="0"/>
              <a:t>jaw or </a:t>
            </a:r>
            <a:r>
              <a:rPr lang="en-US" dirty="0"/>
              <a:t>teeth, between the shoulder blades, or in either arm to </a:t>
            </a:r>
            <a:r>
              <a:rPr lang="en-US" dirty="0" smtClean="0"/>
              <a:t>the wrist </a:t>
            </a:r>
            <a:r>
              <a:rPr lang="en-US" dirty="0"/>
              <a:t>and fingers.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discomfort is often described as </a:t>
            </a:r>
            <a:r>
              <a:rPr lang="en-US" dirty="0" smtClean="0"/>
              <a:t>pressure, tightness</a:t>
            </a:r>
            <a:r>
              <a:rPr lang="en-US" dirty="0"/>
              <a:t>, or heaviness; sometimes strangling, constricting, </a:t>
            </a:r>
            <a:r>
              <a:rPr lang="en-US" dirty="0" smtClean="0"/>
              <a:t>or burning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may be useful to ask the patient directly about the </a:t>
            </a:r>
            <a:r>
              <a:rPr lang="en-US" dirty="0" smtClean="0"/>
              <a:t>presence of </a:t>
            </a:r>
            <a:r>
              <a:rPr lang="en-US" dirty="0"/>
              <a:t>‘discomfort’ as many do not feel ‘pain’ or ‘pressure’ in </a:t>
            </a:r>
            <a:r>
              <a:rPr lang="en-US" dirty="0" smtClean="0"/>
              <a:t>their chest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Shortness </a:t>
            </a:r>
            <a:r>
              <a:rPr lang="en-US" dirty="0"/>
              <a:t>of breath may accompany angina, and chest </a:t>
            </a:r>
            <a:r>
              <a:rPr lang="en-US" dirty="0" smtClean="0"/>
              <a:t>discomfort may </a:t>
            </a:r>
            <a:r>
              <a:rPr lang="en-US" dirty="0"/>
              <a:t>also be accompanied by less-specific symptoms </a:t>
            </a:r>
            <a:r>
              <a:rPr lang="en-US" dirty="0" smtClean="0"/>
              <a:t>such as </a:t>
            </a:r>
            <a:r>
              <a:rPr lang="en-US" dirty="0"/>
              <a:t>fatigue or faintness, nausea, burning, restlessness, or a sense </a:t>
            </a:r>
            <a:r>
              <a:rPr lang="en-US" dirty="0" smtClean="0"/>
              <a:t>of impending </a:t>
            </a:r>
            <a:r>
              <a:rPr lang="en-US" dirty="0"/>
              <a:t>doom. </a:t>
            </a:r>
            <a:endParaRPr lang="en-US" dirty="0" smtClean="0"/>
          </a:p>
          <a:p>
            <a:r>
              <a:rPr lang="en-US" dirty="0" smtClean="0"/>
              <a:t>Shortness </a:t>
            </a:r>
            <a:r>
              <a:rPr lang="en-US" dirty="0"/>
              <a:t>of breath may be the sole symptom </a:t>
            </a:r>
            <a:r>
              <a:rPr lang="en-US" dirty="0" smtClean="0"/>
              <a:t>of CAD </a:t>
            </a:r>
            <a:r>
              <a:rPr lang="en-US" dirty="0"/>
              <a:t>and it may be difficult to differentiate this from shortness </a:t>
            </a:r>
            <a:r>
              <a:rPr lang="en-US" dirty="0" smtClean="0"/>
              <a:t>of breath </a:t>
            </a:r>
            <a:r>
              <a:rPr lang="en-US" dirty="0"/>
              <a:t>caused by other conditions.</a:t>
            </a:r>
          </a:p>
        </p:txBody>
      </p:sp>
    </p:spTree>
    <p:extLst>
      <p:ext uri="{BB962C8B-B14F-4D97-AF65-F5344CB8AC3E}">
        <p14:creationId xmlns:p14="http://schemas.microsoft.com/office/powerpoint/2010/main" val="1547789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 &amp; 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The duration of the discomfort is </a:t>
            </a:r>
            <a:r>
              <a:rPr lang="en-US" dirty="0" smtClean="0">
                <a:solidFill>
                  <a:srgbClr val="FF0000"/>
                </a:solidFill>
              </a:rPr>
              <a:t>brief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&lt; 10 </a:t>
            </a:r>
            <a:r>
              <a:rPr lang="en-US" dirty="0">
                <a:solidFill>
                  <a:srgbClr val="FF0000"/>
                </a:solidFill>
              </a:rPr>
              <a:t>min in the </a:t>
            </a:r>
            <a:r>
              <a:rPr lang="en-US" dirty="0" smtClean="0">
                <a:solidFill>
                  <a:srgbClr val="FF0000"/>
                </a:solidFill>
              </a:rPr>
              <a:t>majority of </a:t>
            </a:r>
            <a:r>
              <a:rPr lang="en-US" dirty="0">
                <a:solidFill>
                  <a:srgbClr val="FF0000"/>
                </a:solidFill>
              </a:rPr>
              <a:t>cases</a:t>
            </a:r>
            <a:r>
              <a:rPr lang="en-US" dirty="0"/>
              <a:t>, and more commonly just a few minutes or </a:t>
            </a:r>
            <a:r>
              <a:rPr lang="en-US" dirty="0" smtClean="0"/>
              <a:t>less—and chest </a:t>
            </a:r>
            <a:r>
              <a:rPr lang="en-US" dirty="0"/>
              <a:t>pain lasting for seconds is unlikely to be due to CAD.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An important </a:t>
            </a:r>
            <a:r>
              <a:rPr lang="en-US" dirty="0">
                <a:solidFill>
                  <a:srgbClr val="FF0000"/>
                </a:solidFill>
              </a:rPr>
              <a:t>characteristic is the relationship to exercise. </a:t>
            </a:r>
            <a:r>
              <a:rPr lang="en-US" dirty="0" smtClean="0"/>
              <a:t>Symptoms </a:t>
            </a:r>
            <a:r>
              <a:rPr lang="en-US" dirty="0"/>
              <a:t>classically appear or become more severe with increased levels </a:t>
            </a:r>
            <a:r>
              <a:rPr lang="en-US" dirty="0" smtClean="0"/>
              <a:t>of exertion—such </a:t>
            </a:r>
            <a:r>
              <a:rPr lang="en-US" dirty="0"/>
              <a:t>as walking up an incline or against a breeze, or </a:t>
            </a:r>
            <a:r>
              <a:rPr lang="en-US" dirty="0" smtClean="0"/>
              <a:t>in cold </a:t>
            </a:r>
            <a:r>
              <a:rPr lang="en-US" dirty="0"/>
              <a:t>weather—and rapidly disappear within a few minutes </a:t>
            </a:r>
            <a:r>
              <a:rPr lang="en-US" dirty="0" smtClean="0"/>
              <a:t>when these </a:t>
            </a:r>
            <a:r>
              <a:rPr lang="en-US" dirty="0"/>
              <a:t>causal factors abate.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Exacerbations </a:t>
            </a:r>
            <a:r>
              <a:rPr lang="en-US" dirty="0">
                <a:solidFill>
                  <a:srgbClr val="FF0000"/>
                </a:solidFill>
              </a:rPr>
              <a:t>of symptoms after </a:t>
            </a:r>
            <a:r>
              <a:rPr lang="en-US" dirty="0" smtClean="0">
                <a:solidFill>
                  <a:srgbClr val="FF0000"/>
                </a:solidFill>
              </a:rPr>
              <a:t>a heavy </a:t>
            </a:r>
            <a:r>
              <a:rPr lang="en-US" dirty="0">
                <a:solidFill>
                  <a:srgbClr val="FF0000"/>
                </a:solidFill>
              </a:rPr>
              <a:t>meal or after waking up in the morning are classic </a:t>
            </a:r>
            <a:r>
              <a:rPr lang="en-US" dirty="0" smtClean="0">
                <a:solidFill>
                  <a:srgbClr val="FF0000"/>
                </a:solidFill>
              </a:rPr>
              <a:t>features of </a:t>
            </a:r>
            <a:r>
              <a:rPr lang="en-US" dirty="0">
                <a:solidFill>
                  <a:srgbClr val="FF0000"/>
                </a:solidFill>
              </a:rPr>
              <a:t>angina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6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 &amp; 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40660"/>
              </p:ext>
            </p:extLst>
          </p:nvPr>
        </p:nvGraphicFramePr>
        <p:xfrm>
          <a:off x="0" y="1397000"/>
          <a:ext cx="9144000" cy="220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="" xmlns:a16="http://schemas.microsoft.com/office/drawing/2014/main" val="4190094412"/>
                    </a:ext>
                  </a:extLst>
                </a:gridCol>
                <a:gridCol w="6743700">
                  <a:extLst>
                    <a:ext uri="{9D8B030D-6E8A-4147-A177-3AD203B41FA5}">
                      <a16:colId xmlns="" xmlns:a16="http://schemas.microsoft.com/office/drawing/2014/main" val="2062371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Typical angina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Meets the following three characteristics: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(i) Constricting discomfort in the front of the chest or in the neck, jaw, shoulder, or arm;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(ii) Precipitated by physical exertion;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(iii) Relieved by rest or nitrates within 5 min.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88293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Atypical angina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Meets two of these characteristics.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4594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Non-angina chest pain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Meets only one or none of these characteristics.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23952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735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Physical examination of a patient with suspected CAD is </a:t>
            </a:r>
            <a:r>
              <a:rPr lang="en-US" dirty="0" smtClean="0"/>
              <a:t>important to </a:t>
            </a:r>
            <a:r>
              <a:rPr lang="en-US" dirty="0"/>
              <a:t>assess the presence of </a:t>
            </a:r>
            <a:r>
              <a:rPr lang="en-US" dirty="0" smtClean="0"/>
              <a:t>anemia, </a:t>
            </a:r>
            <a:r>
              <a:rPr lang="en-US" dirty="0"/>
              <a:t>hypertension, valvular heart </a:t>
            </a:r>
            <a:r>
              <a:rPr lang="en-US" dirty="0" smtClean="0"/>
              <a:t>disease, hypertrophic </a:t>
            </a:r>
            <a:r>
              <a:rPr lang="en-US" dirty="0"/>
              <a:t>cardiomyopathy, or arrhythmias.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also </a:t>
            </a:r>
            <a:r>
              <a:rPr lang="en-US" dirty="0" smtClean="0"/>
              <a:t>recommended </a:t>
            </a:r>
            <a:r>
              <a:rPr lang="en-US" dirty="0"/>
              <a:t>that practitioners obtain the body mass index (BMI) </a:t>
            </a:r>
            <a:r>
              <a:rPr lang="en-US" dirty="0" smtClean="0"/>
              <a:t>and search </a:t>
            </a:r>
            <a:r>
              <a:rPr lang="en-US" dirty="0"/>
              <a:t>for evidence of non-coronary vascular disease, which may </a:t>
            </a:r>
            <a:r>
              <a:rPr lang="en-US" dirty="0" smtClean="0"/>
              <a:t>be asymptomatic </a:t>
            </a:r>
            <a:r>
              <a:rPr lang="en-US" dirty="0"/>
              <a:t>[includes palpation of peripheral pulses, and </a:t>
            </a:r>
            <a:r>
              <a:rPr lang="en-US" dirty="0" smtClean="0"/>
              <a:t>auscultation of </a:t>
            </a:r>
            <a:r>
              <a:rPr lang="en-US" dirty="0"/>
              <a:t>carotid and femoral arteries, as well as assessment of </a:t>
            </a:r>
            <a:r>
              <a:rPr lang="en-US" dirty="0" smtClean="0"/>
              <a:t>the ankle-brachial </a:t>
            </a:r>
            <a:r>
              <a:rPr lang="en-US" dirty="0"/>
              <a:t>index (ABI)], and other signs of comorbid </a:t>
            </a:r>
            <a:r>
              <a:rPr lang="en-US" dirty="0" smtClean="0"/>
              <a:t>conditions such </a:t>
            </a:r>
            <a:r>
              <a:rPr lang="en-US" dirty="0"/>
              <a:t>as thyroid disease, renal disease, or diabetes. This </a:t>
            </a:r>
            <a:r>
              <a:rPr lang="en-US" dirty="0" smtClean="0"/>
              <a:t>should be </a:t>
            </a:r>
            <a:r>
              <a:rPr lang="en-US" dirty="0"/>
              <a:t>used in the context of other clinical information, such as the </a:t>
            </a:r>
            <a:r>
              <a:rPr lang="en-US" dirty="0" smtClean="0"/>
              <a:t>presence of </a:t>
            </a:r>
            <a:r>
              <a:rPr lang="en-US" dirty="0"/>
              <a:t>cough or stinging pain, making CAD more unlikely. </a:t>
            </a:r>
            <a:r>
              <a:rPr lang="en-US" dirty="0" smtClean="0"/>
              <a:t>One should </a:t>
            </a:r>
            <a:r>
              <a:rPr lang="en-US" dirty="0"/>
              <a:t>also try to reproduce the symptoms by </a:t>
            </a:r>
            <a:r>
              <a:rPr lang="en-US" dirty="0" smtClean="0"/>
              <a:t>palpation </a:t>
            </a:r>
            <a:r>
              <a:rPr lang="en-US" dirty="0"/>
              <a:t>and </a:t>
            </a:r>
            <a:r>
              <a:rPr lang="en-US" dirty="0" smtClean="0"/>
              <a:t>test the </a:t>
            </a:r>
            <a:r>
              <a:rPr lang="en-US" dirty="0"/>
              <a:t>effect of sublingual nitroglycerin in order to classify the </a:t>
            </a:r>
            <a:r>
              <a:rPr lang="en-US" dirty="0" smtClean="0"/>
              <a:t>symptoms.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40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3859</Words>
  <Application>Microsoft Office PowerPoint</Application>
  <PresentationFormat>On-screen Show (4:3)</PresentationFormat>
  <Paragraphs>197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CAD</vt:lpstr>
      <vt:lpstr>Introduction</vt:lpstr>
      <vt:lpstr>Introduction</vt:lpstr>
      <vt:lpstr>Introduction</vt:lpstr>
      <vt:lpstr>S &amp; S</vt:lpstr>
      <vt:lpstr>S &amp; S</vt:lpstr>
      <vt:lpstr>S &amp; S</vt:lpstr>
      <vt:lpstr>S &amp; S</vt:lpstr>
      <vt:lpstr>Physical Examination</vt:lpstr>
      <vt:lpstr>Comorbidities and other causes of symptoms</vt:lpstr>
      <vt:lpstr>Basic Testing</vt:lpstr>
      <vt:lpstr>Lifestyle management</vt:lpstr>
      <vt:lpstr>General Management of Patients With CAD</vt:lpstr>
      <vt:lpstr>Lifestyle Modification and Control of Risk Factors</vt:lpstr>
      <vt:lpstr>Smoking</vt:lpstr>
      <vt:lpstr>Diet and Alcohol</vt:lpstr>
      <vt:lpstr>Weight Management</vt:lpstr>
      <vt:lpstr>Healthy Diet Characteristics</vt:lpstr>
      <vt:lpstr>Physical Activity</vt:lpstr>
      <vt:lpstr>Physical Activity</vt:lpstr>
      <vt:lpstr>Physical Activity</vt:lpstr>
      <vt:lpstr>Lifestyle Recommendations for Patients with CCS</vt:lpstr>
      <vt:lpstr>Psychosocial Factors</vt:lpstr>
      <vt:lpstr>Environmental Factors</vt:lpstr>
      <vt:lpstr>Sexual activity</vt:lpstr>
      <vt:lpstr>Adherence and Sustainability</vt:lpstr>
      <vt:lpstr>Influenza Vaccination</vt:lpstr>
      <vt:lpstr>Pharmacological Management</vt:lpstr>
      <vt:lpstr>Anti-ischemic drugs</vt:lpstr>
      <vt:lpstr>Nitrates</vt:lpstr>
      <vt:lpstr>Nitrates</vt:lpstr>
      <vt:lpstr>Beta-blockers</vt:lpstr>
      <vt:lpstr>Calcium Channel Blockers</vt:lpstr>
      <vt:lpstr>Non-dihydropyridine agents (heart rate-lowering calcium channel blockers)</vt:lpstr>
      <vt:lpstr>Diltiazem</vt:lpstr>
      <vt:lpstr>Dihydropyridine Agents</vt:lpstr>
      <vt:lpstr>Patients with Low Blood Pressure</vt:lpstr>
      <vt:lpstr>Patients with Low Heart Rate</vt:lpstr>
      <vt:lpstr>Long-term Anti-ischemic Therapy in Patients with CCS</vt:lpstr>
      <vt:lpstr>Event Prevention</vt:lpstr>
      <vt:lpstr>Revascularization</vt:lpstr>
      <vt:lpstr>Screening for Coronary Artery Disease in Asymptomatic Subjects</vt:lpstr>
      <vt:lpstr>Chronic coronary syndromes in specific circumstances</vt:lpstr>
      <vt:lpstr>Cancer</vt:lpstr>
      <vt:lpstr>Diabetes Mellitus</vt:lpstr>
      <vt:lpstr>Chronic Kidney Disease</vt:lpstr>
      <vt:lpstr>Elderly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</dc:title>
  <dc:creator>hp</dc:creator>
  <cp:lastModifiedBy>Windows User</cp:lastModifiedBy>
  <cp:revision>129</cp:revision>
  <dcterms:created xsi:type="dcterms:W3CDTF">2006-08-16T00:00:00Z</dcterms:created>
  <dcterms:modified xsi:type="dcterms:W3CDTF">2022-07-28T01:16:59Z</dcterms:modified>
</cp:coreProperties>
</file>