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1" r:id="rId1"/>
  </p:sldMasterIdLst>
  <p:notesMasterIdLst>
    <p:notesMasterId r:id="rId55"/>
  </p:notesMasterIdLst>
  <p:handoutMasterIdLst>
    <p:handoutMasterId r:id="rId56"/>
  </p:handoutMasterIdLst>
  <p:sldIdLst>
    <p:sldId id="325" r:id="rId2"/>
    <p:sldId id="326" r:id="rId3"/>
    <p:sldId id="265" r:id="rId4"/>
    <p:sldId id="266"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15" r:id="rId22"/>
    <p:sldId id="404" r:id="rId23"/>
    <p:sldId id="405" r:id="rId24"/>
    <p:sldId id="434" r:id="rId25"/>
    <p:sldId id="406" r:id="rId26"/>
    <p:sldId id="407" r:id="rId27"/>
    <p:sldId id="408" r:id="rId28"/>
    <p:sldId id="409" r:id="rId29"/>
    <p:sldId id="436" r:id="rId30"/>
    <p:sldId id="410" r:id="rId31"/>
    <p:sldId id="411" r:id="rId32"/>
    <p:sldId id="412" r:id="rId33"/>
    <p:sldId id="416" r:id="rId34"/>
    <p:sldId id="413" r:id="rId35"/>
    <p:sldId id="414"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387" r:id="rId54"/>
  </p:sldIdLst>
  <p:sldSz cx="8229600" cy="5943600"/>
  <p:notesSz cx="6858000" cy="9144000"/>
  <p:custDataLst>
    <p:tags r:id="rId58"/>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1872">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581CD"/>
    <a:srgbClr val="A6C9FC"/>
    <a:srgbClr val="66A2FA"/>
    <a:srgbClr val="A3B6FC"/>
    <a:srgbClr val="A3B6FA"/>
    <a:srgbClr val="A3B5FA"/>
    <a:srgbClr val="A3B7FA"/>
    <a:srgbClr val="A2B7FA"/>
    <a:srgbClr val="A0B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17" autoAdjust="0"/>
    <p:restoredTop sz="88810" autoAdjust="0"/>
  </p:normalViewPr>
  <p:slideViewPr>
    <p:cSldViewPr snapToGrid="0">
      <p:cViewPr varScale="1">
        <p:scale>
          <a:sx n="136" d="100"/>
          <a:sy n="136" d="100"/>
        </p:scale>
        <p:origin x="-672" y="-96"/>
      </p:cViewPr>
      <p:guideLst>
        <p:guide orient="horz" pos="1872"/>
        <p:guide pos="2592"/>
      </p:guideLst>
    </p:cSldViewPr>
  </p:slideViewPr>
  <p:outlineViewPr>
    <p:cViewPr>
      <p:scale>
        <a:sx n="33" d="100"/>
        <a:sy n="33" d="100"/>
      </p:scale>
      <p:origin x="0" y="8216"/>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tags" Target="tags/tag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B8545-C06A-48D9-8DE9-7EF72D3BDE7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24A03DB-43F3-4A89-BF20-F6576AF90CE3}">
      <dgm:prSet phldrT="[Text]" custT="1"/>
      <dgm:spPr/>
      <dgm:t>
        <a:bodyPr/>
        <a:lstStyle/>
        <a:p>
          <a:r>
            <a:rPr lang="en-US" sz="2000" b="1" dirty="0" smtClean="0"/>
            <a:t>Purchases Method</a:t>
          </a:r>
          <a:endParaRPr lang="en-US" sz="2000" b="1" dirty="0"/>
        </a:p>
      </dgm:t>
    </dgm:pt>
    <dgm:pt modelId="{BD4D9A24-F817-49D0-AB1D-5F712A80E8BB}" type="parTrans" cxnId="{9E6BDAD9-617A-43B5-8527-627DFC835F4A}">
      <dgm:prSet/>
      <dgm:spPr/>
      <dgm:t>
        <a:bodyPr/>
        <a:lstStyle/>
        <a:p>
          <a:endParaRPr lang="en-US"/>
        </a:p>
      </dgm:t>
    </dgm:pt>
    <dgm:pt modelId="{38574E3A-7F14-4142-AA86-15A402FE31D5}" type="sibTrans" cxnId="{9E6BDAD9-617A-43B5-8527-627DFC835F4A}">
      <dgm:prSet/>
      <dgm:spPr/>
      <dgm:t>
        <a:bodyPr/>
        <a:lstStyle/>
        <a:p>
          <a:endParaRPr lang="en-US"/>
        </a:p>
      </dgm:t>
    </dgm:pt>
    <dgm:pt modelId="{E975DE03-7F51-452C-AF1D-ED341920EC33}">
      <dgm:prSet phldrT="[Text]" custT="1"/>
      <dgm:spPr>
        <a:solidFill>
          <a:schemeClr val="bg1">
            <a:lumMod val="50000"/>
          </a:schemeClr>
        </a:solidFill>
      </dgm:spPr>
      <dgm:t>
        <a:bodyPr/>
        <a:lstStyle/>
        <a:p>
          <a:r>
            <a:rPr lang="en-US" sz="1600" dirty="0" smtClean="0"/>
            <a:t>Expenditures equal the total cost of supplies purchased during the year</a:t>
          </a:r>
          <a:endParaRPr lang="en-US" sz="1600" dirty="0"/>
        </a:p>
      </dgm:t>
    </dgm:pt>
    <dgm:pt modelId="{23BCABB3-92DB-4171-852B-C7EFF65570B5}" type="parTrans" cxnId="{9FA0620B-74E5-4EA1-ABC0-3B860CE6A4E8}">
      <dgm:prSet/>
      <dgm:spPr/>
      <dgm:t>
        <a:bodyPr/>
        <a:lstStyle/>
        <a:p>
          <a:endParaRPr lang="en-US"/>
        </a:p>
      </dgm:t>
    </dgm:pt>
    <dgm:pt modelId="{F39B3F14-F99D-4650-967C-759C4DFFBDCA}" type="sibTrans" cxnId="{9FA0620B-74E5-4EA1-ABC0-3B860CE6A4E8}">
      <dgm:prSet/>
      <dgm:spPr/>
      <dgm:t>
        <a:bodyPr/>
        <a:lstStyle/>
        <a:p>
          <a:endParaRPr lang="en-US"/>
        </a:p>
      </dgm:t>
    </dgm:pt>
    <dgm:pt modelId="{D7985505-9E1D-4257-99CE-2447ED6DECDB}">
      <dgm:prSet phldrT="[Text]" custT="1"/>
      <dgm:spPr>
        <a:solidFill>
          <a:schemeClr val="bg1">
            <a:lumMod val="50000"/>
          </a:schemeClr>
        </a:solidFill>
      </dgm:spPr>
      <dgm:t>
        <a:bodyPr/>
        <a:lstStyle/>
        <a:p>
          <a:r>
            <a:rPr lang="en-US" sz="1600" dirty="0" smtClean="0"/>
            <a:t>Consistent with modified accrual basis of accounting used by governmental funds</a:t>
          </a:r>
          <a:endParaRPr lang="en-US" sz="1600" dirty="0"/>
        </a:p>
      </dgm:t>
    </dgm:pt>
    <dgm:pt modelId="{EB3ED389-D8B5-4866-8B5F-D2D2F24E455E}" type="parTrans" cxnId="{4737A1EA-137D-42C4-A896-AAE832C0CDCC}">
      <dgm:prSet/>
      <dgm:spPr/>
      <dgm:t>
        <a:bodyPr/>
        <a:lstStyle/>
        <a:p>
          <a:endParaRPr lang="en-US"/>
        </a:p>
      </dgm:t>
    </dgm:pt>
    <dgm:pt modelId="{78BCF5E0-6E0A-4CB4-8BF7-9E99178B7DF5}" type="sibTrans" cxnId="{4737A1EA-137D-42C4-A896-AAE832C0CDCC}">
      <dgm:prSet/>
      <dgm:spPr/>
      <dgm:t>
        <a:bodyPr/>
        <a:lstStyle/>
        <a:p>
          <a:endParaRPr lang="en-US"/>
        </a:p>
      </dgm:t>
    </dgm:pt>
    <dgm:pt modelId="{070AAC1A-7A0D-42AE-881C-79CA2AE39896}">
      <dgm:prSet phldrT="[Text]" custT="1"/>
      <dgm:spPr/>
      <dgm:t>
        <a:bodyPr/>
        <a:lstStyle/>
        <a:p>
          <a:r>
            <a:rPr lang="en-US" sz="2000" b="1" dirty="0" smtClean="0"/>
            <a:t>Consumption Method</a:t>
          </a:r>
          <a:endParaRPr lang="en-US" sz="2000" b="1" dirty="0"/>
        </a:p>
      </dgm:t>
    </dgm:pt>
    <dgm:pt modelId="{0038775D-E3D3-449D-8F67-ED2D75CD417E}" type="parTrans" cxnId="{73FF18AE-AFD0-413C-BB70-611B60C5ED30}">
      <dgm:prSet/>
      <dgm:spPr/>
      <dgm:t>
        <a:bodyPr/>
        <a:lstStyle/>
        <a:p>
          <a:endParaRPr lang="en-US"/>
        </a:p>
      </dgm:t>
    </dgm:pt>
    <dgm:pt modelId="{0D899BBE-12C2-4FA9-A14E-4B593AF4B429}" type="sibTrans" cxnId="{73FF18AE-AFD0-413C-BB70-611B60C5ED30}">
      <dgm:prSet/>
      <dgm:spPr/>
      <dgm:t>
        <a:bodyPr/>
        <a:lstStyle/>
        <a:p>
          <a:endParaRPr lang="en-US"/>
        </a:p>
      </dgm:t>
    </dgm:pt>
    <dgm:pt modelId="{3B5B24B3-99A1-44C6-B36C-48531AA643F7}">
      <dgm:prSet phldrT="[Text]" custT="1"/>
      <dgm:spPr>
        <a:solidFill>
          <a:schemeClr val="bg1">
            <a:lumMod val="50000"/>
          </a:schemeClr>
        </a:solidFill>
      </dgm:spPr>
      <dgm:t>
        <a:bodyPr/>
        <a:lstStyle/>
        <a:p>
          <a:r>
            <a:rPr lang="en-US" sz="1600" dirty="0" smtClean="0"/>
            <a:t>The expenses/expenditures reflect the amount consumed</a:t>
          </a:r>
          <a:endParaRPr lang="en-US" sz="1600" dirty="0"/>
        </a:p>
      </dgm:t>
    </dgm:pt>
    <dgm:pt modelId="{13DC440E-61CE-4A31-A94E-CB94F1B5C085}" type="parTrans" cxnId="{FA05FCF6-C0E7-4B49-B553-9A6DB53CCCD0}">
      <dgm:prSet/>
      <dgm:spPr/>
      <dgm:t>
        <a:bodyPr/>
        <a:lstStyle/>
        <a:p>
          <a:endParaRPr lang="en-US"/>
        </a:p>
      </dgm:t>
    </dgm:pt>
    <dgm:pt modelId="{D15D101F-64FB-444D-8709-888DE2172C50}" type="sibTrans" cxnId="{FA05FCF6-C0E7-4B49-B553-9A6DB53CCCD0}">
      <dgm:prSet/>
      <dgm:spPr/>
      <dgm:t>
        <a:bodyPr/>
        <a:lstStyle/>
        <a:p>
          <a:endParaRPr lang="en-US"/>
        </a:p>
      </dgm:t>
    </dgm:pt>
    <dgm:pt modelId="{696E9641-385C-48CD-A06D-7267E7D517E6}">
      <dgm:prSet phldrT="[Text]" custT="1"/>
      <dgm:spPr>
        <a:solidFill>
          <a:schemeClr val="bg1">
            <a:lumMod val="50000"/>
          </a:schemeClr>
        </a:solidFill>
      </dgm:spPr>
      <dgm:t>
        <a:bodyPr/>
        <a:lstStyle/>
        <a:p>
          <a:r>
            <a:rPr lang="en-US" sz="1600" dirty="0" smtClean="0"/>
            <a:t>Consistent with the accrual basis of accounting used by government-wide and proprietary funds</a:t>
          </a:r>
          <a:endParaRPr lang="en-US" sz="1600" dirty="0"/>
        </a:p>
      </dgm:t>
    </dgm:pt>
    <dgm:pt modelId="{2580E42F-489D-4A60-9734-97BAC5ECE915}" type="parTrans" cxnId="{C43F797F-DA66-4AED-8CB0-49EB958ABC76}">
      <dgm:prSet/>
      <dgm:spPr/>
      <dgm:t>
        <a:bodyPr/>
        <a:lstStyle/>
        <a:p>
          <a:endParaRPr lang="en-US"/>
        </a:p>
      </dgm:t>
    </dgm:pt>
    <dgm:pt modelId="{3779D3E0-8876-4981-AF96-5EC288AD97A7}" type="sibTrans" cxnId="{C43F797F-DA66-4AED-8CB0-49EB958ABC76}">
      <dgm:prSet/>
      <dgm:spPr/>
      <dgm:t>
        <a:bodyPr/>
        <a:lstStyle/>
        <a:p>
          <a:endParaRPr lang="en-US"/>
        </a:p>
      </dgm:t>
    </dgm:pt>
    <dgm:pt modelId="{FBA71ABB-4E01-4AD1-BDBD-2768247CB9CC}">
      <dgm:prSet phldrT="[Text]" custT="1"/>
      <dgm:spPr>
        <a:solidFill>
          <a:schemeClr val="bg1">
            <a:lumMod val="50000"/>
          </a:schemeClr>
        </a:solidFill>
      </dgm:spPr>
      <dgm:t>
        <a:bodyPr/>
        <a:lstStyle/>
        <a:p>
          <a:r>
            <a:rPr lang="en-US" sz="1600" dirty="0" smtClean="0"/>
            <a:t>Periodic inventory system</a:t>
          </a:r>
          <a:endParaRPr lang="en-US" sz="1600" dirty="0"/>
        </a:p>
      </dgm:t>
    </dgm:pt>
    <dgm:pt modelId="{7657427A-CD3C-44B7-BB84-EE01681C3870}" type="parTrans" cxnId="{CE8D2D8B-C0E0-499B-8B99-7206106994F1}">
      <dgm:prSet/>
      <dgm:spPr/>
      <dgm:t>
        <a:bodyPr/>
        <a:lstStyle/>
        <a:p>
          <a:endParaRPr lang="en-US"/>
        </a:p>
      </dgm:t>
    </dgm:pt>
    <dgm:pt modelId="{D6707D4B-D53F-4271-8645-133BC08175AC}" type="sibTrans" cxnId="{CE8D2D8B-C0E0-499B-8B99-7206106994F1}">
      <dgm:prSet/>
      <dgm:spPr/>
      <dgm:t>
        <a:bodyPr/>
        <a:lstStyle/>
        <a:p>
          <a:endParaRPr lang="en-US"/>
        </a:p>
      </dgm:t>
    </dgm:pt>
    <dgm:pt modelId="{6F2510B3-3414-402F-90F6-9BED0CA2D05F}">
      <dgm:prSet phldrT="[Text]" custT="1"/>
      <dgm:spPr>
        <a:solidFill>
          <a:schemeClr val="bg1">
            <a:lumMod val="50000"/>
          </a:schemeClr>
        </a:solidFill>
      </dgm:spPr>
      <dgm:t>
        <a:bodyPr/>
        <a:lstStyle/>
        <a:p>
          <a:r>
            <a:rPr lang="en-US" sz="1600" dirty="0" smtClean="0"/>
            <a:t>Perpetual inventory system</a:t>
          </a:r>
          <a:endParaRPr lang="en-US" sz="1600" dirty="0"/>
        </a:p>
      </dgm:t>
    </dgm:pt>
    <dgm:pt modelId="{259F9AE9-9D16-45C4-8447-983EF6F3AD1E}" type="parTrans" cxnId="{66E7B9B1-B7FF-4B60-9125-969B02F42E06}">
      <dgm:prSet/>
      <dgm:spPr/>
      <dgm:t>
        <a:bodyPr/>
        <a:lstStyle/>
        <a:p>
          <a:endParaRPr lang="en-US"/>
        </a:p>
      </dgm:t>
    </dgm:pt>
    <dgm:pt modelId="{5DB4CA72-79DD-44E6-9EA9-31A6938142D1}" type="sibTrans" cxnId="{66E7B9B1-B7FF-4B60-9125-969B02F42E06}">
      <dgm:prSet/>
      <dgm:spPr/>
      <dgm:t>
        <a:bodyPr/>
        <a:lstStyle/>
        <a:p>
          <a:endParaRPr lang="en-US"/>
        </a:p>
      </dgm:t>
    </dgm:pt>
    <dgm:pt modelId="{99F874A3-C065-45E5-AB12-646D04D52F04}">
      <dgm:prSet phldrT="[Text]" custT="1"/>
      <dgm:spPr>
        <a:solidFill>
          <a:schemeClr val="bg1">
            <a:lumMod val="50000"/>
          </a:schemeClr>
        </a:solidFill>
      </dgm:spPr>
      <dgm:t>
        <a:bodyPr/>
        <a:lstStyle/>
        <a:p>
          <a:r>
            <a:rPr lang="en-US" sz="1600" dirty="0" smtClean="0"/>
            <a:t>Expenditures and Inventory of Supplies must be adjusted at year end</a:t>
          </a:r>
          <a:endParaRPr lang="en-US" sz="1600" dirty="0"/>
        </a:p>
      </dgm:t>
    </dgm:pt>
    <dgm:pt modelId="{695F069F-956E-4119-9C18-52A6E2F44BA2}" type="parTrans" cxnId="{AEB75D0C-FAA2-4DD9-8D3F-E262D917AEE4}">
      <dgm:prSet/>
      <dgm:spPr/>
      <dgm:t>
        <a:bodyPr/>
        <a:lstStyle/>
        <a:p>
          <a:endParaRPr lang="en-US"/>
        </a:p>
      </dgm:t>
    </dgm:pt>
    <dgm:pt modelId="{793BCACE-06B8-48FC-BF85-7E3198416043}" type="sibTrans" cxnId="{AEB75D0C-FAA2-4DD9-8D3F-E262D917AEE4}">
      <dgm:prSet/>
      <dgm:spPr/>
      <dgm:t>
        <a:bodyPr/>
        <a:lstStyle/>
        <a:p>
          <a:endParaRPr lang="en-US"/>
        </a:p>
      </dgm:t>
    </dgm:pt>
    <dgm:pt modelId="{9F8DB137-EA5F-4F79-B263-66D73635A3D5}">
      <dgm:prSet phldrT="[Text]" custT="1"/>
      <dgm:spPr>
        <a:solidFill>
          <a:schemeClr val="bg1">
            <a:lumMod val="50000"/>
          </a:schemeClr>
        </a:solidFill>
      </dgm:spPr>
      <dgm:t>
        <a:bodyPr/>
        <a:lstStyle/>
        <a:p>
          <a:r>
            <a:rPr lang="en-US" sz="1600" dirty="0" smtClean="0"/>
            <a:t>No entry necessary at year end to adjust Expenditures and Inventory of Supplies</a:t>
          </a:r>
          <a:endParaRPr lang="en-US" sz="1600" dirty="0"/>
        </a:p>
      </dgm:t>
    </dgm:pt>
    <dgm:pt modelId="{5FC67F82-1783-4C6D-9C91-CD1FD0165BF7}" type="parTrans" cxnId="{31262D75-5B46-4171-9B75-3E857F40CEC5}">
      <dgm:prSet/>
      <dgm:spPr/>
      <dgm:t>
        <a:bodyPr/>
        <a:lstStyle/>
        <a:p>
          <a:endParaRPr lang="en-US"/>
        </a:p>
      </dgm:t>
    </dgm:pt>
    <dgm:pt modelId="{B34AEC65-292C-4A69-99C6-7B5941F849A7}" type="sibTrans" cxnId="{31262D75-5B46-4171-9B75-3E857F40CEC5}">
      <dgm:prSet/>
      <dgm:spPr/>
      <dgm:t>
        <a:bodyPr/>
        <a:lstStyle/>
        <a:p>
          <a:endParaRPr lang="en-US"/>
        </a:p>
      </dgm:t>
    </dgm:pt>
    <dgm:pt modelId="{318629FA-7763-4F83-A273-BF25E0B30BEC}" type="pres">
      <dgm:prSet presAssocID="{EB1B8545-C06A-48D9-8DE9-7EF72D3BDE74}" presName="theList" presStyleCnt="0">
        <dgm:presLayoutVars>
          <dgm:dir/>
          <dgm:animLvl val="lvl"/>
          <dgm:resizeHandles val="exact"/>
        </dgm:presLayoutVars>
      </dgm:prSet>
      <dgm:spPr/>
      <dgm:t>
        <a:bodyPr/>
        <a:lstStyle/>
        <a:p>
          <a:endParaRPr lang="en-US"/>
        </a:p>
      </dgm:t>
    </dgm:pt>
    <dgm:pt modelId="{BEBB1753-5A3D-483C-9B43-AFBF3F577122}" type="pres">
      <dgm:prSet presAssocID="{E24A03DB-43F3-4A89-BF20-F6576AF90CE3}" presName="compNode" presStyleCnt="0"/>
      <dgm:spPr/>
    </dgm:pt>
    <dgm:pt modelId="{9D1B2F1A-D6AB-4A7F-8FAD-926FDE74385B}" type="pres">
      <dgm:prSet presAssocID="{E24A03DB-43F3-4A89-BF20-F6576AF90CE3}" presName="aNode" presStyleLbl="bgShp" presStyleIdx="0" presStyleCnt="2" custLinFactNeighborY="-13415"/>
      <dgm:spPr/>
      <dgm:t>
        <a:bodyPr/>
        <a:lstStyle/>
        <a:p>
          <a:endParaRPr lang="en-US"/>
        </a:p>
      </dgm:t>
    </dgm:pt>
    <dgm:pt modelId="{0255E6B7-84FA-4489-85FB-95652298DC2A}" type="pres">
      <dgm:prSet presAssocID="{E24A03DB-43F3-4A89-BF20-F6576AF90CE3}" presName="textNode" presStyleLbl="bgShp" presStyleIdx="0" presStyleCnt="2"/>
      <dgm:spPr/>
      <dgm:t>
        <a:bodyPr/>
        <a:lstStyle/>
        <a:p>
          <a:endParaRPr lang="en-US"/>
        </a:p>
      </dgm:t>
    </dgm:pt>
    <dgm:pt modelId="{FFCBD7C4-3361-4DBE-93F8-B6E0EE845290}" type="pres">
      <dgm:prSet presAssocID="{E24A03DB-43F3-4A89-BF20-F6576AF90CE3}" presName="compChildNode" presStyleCnt="0"/>
      <dgm:spPr/>
    </dgm:pt>
    <dgm:pt modelId="{77DD0B94-C115-42FF-9343-AFABE6CC5FD2}" type="pres">
      <dgm:prSet presAssocID="{E24A03DB-43F3-4A89-BF20-F6576AF90CE3}" presName="theInnerList" presStyleCnt="0"/>
      <dgm:spPr/>
    </dgm:pt>
    <dgm:pt modelId="{F94A96BA-1AE6-4256-9FB7-D947D870D81D}" type="pres">
      <dgm:prSet presAssocID="{E975DE03-7F51-452C-AF1D-ED341920EC33}" presName="childNode" presStyleLbl="node1" presStyleIdx="0" presStyleCnt="8" custScaleX="113357" custScaleY="251290" custLinFactY="-52239" custLinFactNeighborX="0" custLinFactNeighborY="-100000">
        <dgm:presLayoutVars>
          <dgm:bulletEnabled val="1"/>
        </dgm:presLayoutVars>
      </dgm:prSet>
      <dgm:spPr/>
      <dgm:t>
        <a:bodyPr/>
        <a:lstStyle/>
        <a:p>
          <a:endParaRPr lang="en-US"/>
        </a:p>
      </dgm:t>
    </dgm:pt>
    <dgm:pt modelId="{F77AAE7B-42B1-4A5D-9D0D-A96E7B8E2572}" type="pres">
      <dgm:prSet presAssocID="{E975DE03-7F51-452C-AF1D-ED341920EC33}" presName="aSpace2" presStyleCnt="0"/>
      <dgm:spPr/>
    </dgm:pt>
    <dgm:pt modelId="{6A715130-35C8-47F9-AE7F-5B3EC8421E5E}" type="pres">
      <dgm:prSet presAssocID="{D7985505-9E1D-4257-99CE-2447ED6DECDB}" presName="childNode" presStyleLbl="node1" presStyleIdx="1" presStyleCnt="8" custScaleX="114484" custScaleY="249056" custLinFactY="-29249" custLinFactNeighborX="-564" custLinFactNeighborY="-100000">
        <dgm:presLayoutVars>
          <dgm:bulletEnabled val="1"/>
        </dgm:presLayoutVars>
      </dgm:prSet>
      <dgm:spPr/>
      <dgm:t>
        <a:bodyPr/>
        <a:lstStyle/>
        <a:p>
          <a:endParaRPr lang="en-US"/>
        </a:p>
      </dgm:t>
    </dgm:pt>
    <dgm:pt modelId="{DF8A159D-302C-4A52-B36B-4CA34CCE7A48}" type="pres">
      <dgm:prSet presAssocID="{D7985505-9E1D-4257-99CE-2447ED6DECDB}" presName="aSpace2" presStyleCnt="0"/>
      <dgm:spPr/>
    </dgm:pt>
    <dgm:pt modelId="{20F01E54-D16C-4969-A5D0-2235D7031F36}" type="pres">
      <dgm:prSet presAssocID="{FBA71ABB-4E01-4AD1-BDBD-2768247CB9CC}" presName="childNode" presStyleLbl="node1" presStyleIdx="2" presStyleCnt="8" custScaleX="114485" custLinFactNeighborX="-564" custLinFactNeighborY="14621">
        <dgm:presLayoutVars>
          <dgm:bulletEnabled val="1"/>
        </dgm:presLayoutVars>
      </dgm:prSet>
      <dgm:spPr/>
      <dgm:t>
        <a:bodyPr/>
        <a:lstStyle/>
        <a:p>
          <a:endParaRPr lang="en-US"/>
        </a:p>
      </dgm:t>
    </dgm:pt>
    <dgm:pt modelId="{D11BD8BA-C916-4D29-9126-600F807DF27E}" type="pres">
      <dgm:prSet presAssocID="{FBA71ABB-4E01-4AD1-BDBD-2768247CB9CC}" presName="aSpace2" presStyleCnt="0"/>
      <dgm:spPr/>
    </dgm:pt>
    <dgm:pt modelId="{A184E4AA-036A-4672-AF2C-AB005405EADE}" type="pres">
      <dgm:prSet presAssocID="{99F874A3-C065-45E5-AB12-646D04D52F04}" presName="childNode" presStyleLbl="node1" presStyleIdx="3" presStyleCnt="8" custScaleX="112229" custScaleY="248222" custLinFactY="5403" custLinFactNeighborX="-564" custLinFactNeighborY="100000">
        <dgm:presLayoutVars>
          <dgm:bulletEnabled val="1"/>
        </dgm:presLayoutVars>
      </dgm:prSet>
      <dgm:spPr/>
      <dgm:t>
        <a:bodyPr/>
        <a:lstStyle/>
        <a:p>
          <a:endParaRPr lang="en-US"/>
        </a:p>
      </dgm:t>
    </dgm:pt>
    <dgm:pt modelId="{2621AA4C-A6E3-4FA1-A718-53E4F4EE963F}" type="pres">
      <dgm:prSet presAssocID="{E24A03DB-43F3-4A89-BF20-F6576AF90CE3}" presName="aSpace" presStyleCnt="0"/>
      <dgm:spPr/>
    </dgm:pt>
    <dgm:pt modelId="{3A7DFC6E-6435-4037-830B-197171EED91E}" type="pres">
      <dgm:prSet presAssocID="{070AAC1A-7A0D-42AE-881C-79CA2AE39896}" presName="compNode" presStyleCnt="0"/>
      <dgm:spPr/>
    </dgm:pt>
    <dgm:pt modelId="{C8706A0F-E265-41C6-9764-F96B0D107F99}" type="pres">
      <dgm:prSet presAssocID="{070AAC1A-7A0D-42AE-881C-79CA2AE39896}" presName="aNode" presStyleLbl="bgShp" presStyleIdx="1" presStyleCnt="2"/>
      <dgm:spPr/>
      <dgm:t>
        <a:bodyPr/>
        <a:lstStyle/>
        <a:p>
          <a:endParaRPr lang="en-US"/>
        </a:p>
      </dgm:t>
    </dgm:pt>
    <dgm:pt modelId="{6CFF3233-7653-41EF-8E12-8BCC7C5AFD14}" type="pres">
      <dgm:prSet presAssocID="{070AAC1A-7A0D-42AE-881C-79CA2AE39896}" presName="textNode" presStyleLbl="bgShp" presStyleIdx="1" presStyleCnt="2"/>
      <dgm:spPr/>
      <dgm:t>
        <a:bodyPr/>
        <a:lstStyle/>
        <a:p>
          <a:endParaRPr lang="en-US"/>
        </a:p>
      </dgm:t>
    </dgm:pt>
    <dgm:pt modelId="{14582BB2-07CD-43C7-8C5B-363C5299105A}" type="pres">
      <dgm:prSet presAssocID="{070AAC1A-7A0D-42AE-881C-79CA2AE39896}" presName="compChildNode" presStyleCnt="0"/>
      <dgm:spPr/>
    </dgm:pt>
    <dgm:pt modelId="{3DF5E31C-CD85-4D88-8ED0-1256D608FE2C}" type="pres">
      <dgm:prSet presAssocID="{070AAC1A-7A0D-42AE-881C-79CA2AE39896}" presName="theInnerList" presStyleCnt="0"/>
      <dgm:spPr/>
    </dgm:pt>
    <dgm:pt modelId="{4E22D8C7-4006-49A0-A4C0-2CE35F43D159}" type="pres">
      <dgm:prSet presAssocID="{3B5B24B3-99A1-44C6-B36C-48531AA643F7}" presName="childNode" presStyleLbl="node1" presStyleIdx="4" presStyleCnt="8" custScaleX="116925" custScaleY="136754" custLinFactY="-26380" custLinFactNeighborX="-2257" custLinFactNeighborY="-100000">
        <dgm:presLayoutVars>
          <dgm:bulletEnabled val="1"/>
        </dgm:presLayoutVars>
      </dgm:prSet>
      <dgm:spPr/>
      <dgm:t>
        <a:bodyPr/>
        <a:lstStyle/>
        <a:p>
          <a:endParaRPr lang="en-US"/>
        </a:p>
      </dgm:t>
    </dgm:pt>
    <dgm:pt modelId="{E929D2FA-E5EE-4CC1-B3E1-ACCB776C5B48}" type="pres">
      <dgm:prSet presAssocID="{3B5B24B3-99A1-44C6-B36C-48531AA643F7}" presName="aSpace2" presStyleCnt="0"/>
      <dgm:spPr/>
    </dgm:pt>
    <dgm:pt modelId="{AB724108-93BA-4CA8-838A-9ECE3C30AA73}" type="pres">
      <dgm:prSet presAssocID="{696E9641-385C-48CD-A06D-7267E7D517E6}" presName="childNode" presStyleLbl="node1" presStyleIdx="5" presStyleCnt="8" custScaleX="115797" custScaleY="229288" custLinFactY="-4590" custLinFactNeighborX="-1692" custLinFactNeighborY="-100000">
        <dgm:presLayoutVars>
          <dgm:bulletEnabled val="1"/>
        </dgm:presLayoutVars>
      </dgm:prSet>
      <dgm:spPr/>
      <dgm:t>
        <a:bodyPr/>
        <a:lstStyle/>
        <a:p>
          <a:endParaRPr lang="en-US"/>
        </a:p>
      </dgm:t>
    </dgm:pt>
    <dgm:pt modelId="{FA1233FE-B763-4672-BB13-2E8FC5042E74}" type="pres">
      <dgm:prSet presAssocID="{696E9641-385C-48CD-A06D-7267E7D517E6}" presName="aSpace2" presStyleCnt="0"/>
      <dgm:spPr/>
    </dgm:pt>
    <dgm:pt modelId="{ED5B7530-98A9-4418-9AE7-E8FA35CFD4D3}" type="pres">
      <dgm:prSet presAssocID="{6F2510B3-3414-402F-90F6-9BED0CA2D05F}" presName="childNode" presStyleLbl="node1" presStyleIdx="6" presStyleCnt="8" custScaleX="114669" custScaleY="72757" custLinFactNeighborX="-1128" custLinFactNeighborY="-60635">
        <dgm:presLayoutVars>
          <dgm:bulletEnabled val="1"/>
        </dgm:presLayoutVars>
      </dgm:prSet>
      <dgm:spPr/>
      <dgm:t>
        <a:bodyPr/>
        <a:lstStyle/>
        <a:p>
          <a:endParaRPr lang="en-US"/>
        </a:p>
      </dgm:t>
    </dgm:pt>
    <dgm:pt modelId="{106B7B36-A758-4151-A08A-694DB45396CA}" type="pres">
      <dgm:prSet presAssocID="{6F2510B3-3414-402F-90F6-9BED0CA2D05F}" presName="aSpace2" presStyleCnt="0"/>
      <dgm:spPr/>
    </dgm:pt>
    <dgm:pt modelId="{FF12F827-87B2-40AA-91A4-071DA0D9F8E3}" type="pres">
      <dgm:prSet presAssocID="{9F8DB137-EA5F-4F79-B263-66D73635A3D5}" presName="childNode" presStyleLbl="node1" presStyleIdx="7" presStyleCnt="8" custScaleX="115797" custScaleY="175599" custLinFactNeighborX="-564" custLinFactNeighborY="90568">
        <dgm:presLayoutVars>
          <dgm:bulletEnabled val="1"/>
        </dgm:presLayoutVars>
      </dgm:prSet>
      <dgm:spPr/>
      <dgm:t>
        <a:bodyPr/>
        <a:lstStyle/>
        <a:p>
          <a:endParaRPr lang="en-US"/>
        </a:p>
      </dgm:t>
    </dgm:pt>
  </dgm:ptLst>
  <dgm:cxnLst>
    <dgm:cxn modelId="{9FA0620B-74E5-4EA1-ABC0-3B860CE6A4E8}" srcId="{E24A03DB-43F3-4A89-BF20-F6576AF90CE3}" destId="{E975DE03-7F51-452C-AF1D-ED341920EC33}" srcOrd="0" destOrd="0" parTransId="{23BCABB3-92DB-4171-852B-C7EFF65570B5}" sibTransId="{F39B3F14-F99D-4650-967C-759C4DFFBDCA}"/>
    <dgm:cxn modelId="{4961A892-F066-499A-B75E-6168B6FEFD4F}" type="presOf" srcId="{9F8DB137-EA5F-4F79-B263-66D73635A3D5}" destId="{FF12F827-87B2-40AA-91A4-071DA0D9F8E3}" srcOrd="0" destOrd="0" presId="urn:microsoft.com/office/officeart/2005/8/layout/lProcess2"/>
    <dgm:cxn modelId="{66E7B9B1-B7FF-4B60-9125-969B02F42E06}" srcId="{070AAC1A-7A0D-42AE-881C-79CA2AE39896}" destId="{6F2510B3-3414-402F-90F6-9BED0CA2D05F}" srcOrd="2" destOrd="0" parTransId="{259F9AE9-9D16-45C4-8447-983EF6F3AD1E}" sibTransId="{5DB4CA72-79DD-44E6-9EA9-31A6938142D1}"/>
    <dgm:cxn modelId="{31262D75-5B46-4171-9B75-3E857F40CEC5}" srcId="{070AAC1A-7A0D-42AE-881C-79CA2AE39896}" destId="{9F8DB137-EA5F-4F79-B263-66D73635A3D5}" srcOrd="3" destOrd="0" parTransId="{5FC67F82-1783-4C6D-9C91-CD1FD0165BF7}" sibTransId="{B34AEC65-292C-4A69-99C6-7B5941F849A7}"/>
    <dgm:cxn modelId="{35D5E2F4-C326-4DC2-ADB7-9B1F99B9F84F}" type="presOf" srcId="{FBA71ABB-4E01-4AD1-BDBD-2768247CB9CC}" destId="{20F01E54-D16C-4969-A5D0-2235D7031F36}" srcOrd="0" destOrd="0" presId="urn:microsoft.com/office/officeart/2005/8/layout/lProcess2"/>
    <dgm:cxn modelId="{378E8D20-DE33-4327-A1CA-DF3EDB6BDB39}" type="presOf" srcId="{696E9641-385C-48CD-A06D-7267E7D517E6}" destId="{AB724108-93BA-4CA8-838A-9ECE3C30AA73}" srcOrd="0" destOrd="0" presId="urn:microsoft.com/office/officeart/2005/8/layout/lProcess2"/>
    <dgm:cxn modelId="{73FF18AE-AFD0-413C-BB70-611B60C5ED30}" srcId="{EB1B8545-C06A-48D9-8DE9-7EF72D3BDE74}" destId="{070AAC1A-7A0D-42AE-881C-79CA2AE39896}" srcOrd="1" destOrd="0" parTransId="{0038775D-E3D3-449D-8F67-ED2D75CD417E}" sibTransId="{0D899BBE-12C2-4FA9-A14E-4B593AF4B429}"/>
    <dgm:cxn modelId="{B993DDB8-757D-4DDA-A783-A7E5F33B0697}" type="presOf" srcId="{D7985505-9E1D-4257-99CE-2447ED6DECDB}" destId="{6A715130-35C8-47F9-AE7F-5B3EC8421E5E}" srcOrd="0" destOrd="0" presId="urn:microsoft.com/office/officeart/2005/8/layout/lProcess2"/>
    <dgm:cxn modelId="{F4117B7E-6D70-4154-8E01-512405BB576A}" type="presOf" srcId="{6F2510B3-3414-402F-90F6-9BED0CA2D05F}" destId="{ED5B7530-98A9-4418-9AE7-E8FA35CFD4D3}" srcOrd="0" destOrd="0" presId="urn:microsoft.com/office/officeart/2005/8/layout/lProcess2"/>
    <dgm:cxn modelId="{9E6BDAD9-617A-43B5-8527-627DFC835F4A}" srcId="{EB1B8545-C06A-48D9-8DE9-7EF72D3BDE74}" destId="{E24A03DB-43F3-4A89-BF20-F6576AF90CE3}" srcOrd="0" destOrd="0" parTransId="{BD4D9A24-F817-49D0-AB1D-5F712A80E8BB}" sibTransId="{38574E3A-7F14-4142-AA86-15A402FE31D5}"/>
    <dgm:cxn modelId="{94A6834A-95AE-47AD-8734-F599C8BF3941}" type="presOf" srcId="{070AAC1A-7A0D-42AE-881C-79CA2AE39896}" destId="{C8706A0F-E265-41C6-9764-F96B0D107F99}" srcOrd="0" destOrd="0" presId="urn:microsoft.com/office/officeart/2005/8/layout/lProcess2"/>
    <dgm:cxn modelId="{B1DC9E3A-3A09-40F1-98C5-5B5EC5C2CC41}" type="presOf" srcId="{3B5B24B3-99A1-44C6-B36C-48531AA643F7}" destId="{4E22D8C7-4006-49A0-A4C0-2CE35F43D159}" srcOrd="0" destOrd="0" presId="urn:microsoft.com/office/officeart/2005/8/layout/lProcess2"/>
    <dgm:cxn modelId="{AEB75D0C-FAA2-4DD9-8D3F-E262D917AEE4}" srcId="{E24A03DB-43F3-4A89-BF20-F6576AF90CE3}" destId="{99F874A3-C065-45E5-AB12-646D04D52F04}" srcOrd="3" destOrd="0" parTransId="{695F069F-956E-4119-9C18-52A6E2F44BA2}" sibTransId="{793BCACE-06B8-48FC-BF85-7E3198416043}"/>
    <dgm:cxn modelId="{17BD7375-2E03-497A-A9D8-06444D6C41B6}" type="presOf" srcId="{E24A03DB-43F3-4A89-BF20-F6576AF90CE3}" destId="{0255E6B7-84FA-4489-85FB-95652298DC2A}" srcOrd="1" destOrd="0" presId="urn:microsoft.com/office/officeart/2005/8/layout/lProcess2"/>
    <dgm:cxn modelId="{22E1300F-4B03-4E38-81CE-91A4D509C0C1}" type="presOf" srcId="{E975DE03-7F51-452C-AF1D-ED341920EC33}" destId="{F94A96BA-1AE6-4256-9FB7-D947D870D81D}" srcOrd="0" destOrd="0" presId="urn:microsoft.com/office/officeart/2005/8/layout/lProcess2"/>
    <dgm:cxn modelId="{C43F797F-DA66-4AED-8CB0-49EB958ABC76}" srcId="{070AAC1A-7A0D-42AE-881C-79CA2AE39896}" destId="{696E9641-385C-48CD-A06D-7267E7D517E6}" srcOrd="1" destOrd="0" parTransId="{2580E42F-489D-4A60-9734-97BAC5ECE915}" sibTransId="{3779D3E0-8876-4981-AF96-5EC288AD97A7}"/>
    <dgm:cxn modelId="{CD9B1718-4488-4BD1-9196-89F1480BEC60}" type="presOf" srcId="{99F874A3-C065-45E5-AB12-646D04D52F04}" destId="{A184E4AA-036A-4672-AF2C-AB005405EADE}" srcOrd="0" destOrd="0" presId="urn:microsoft.com/office/officeart/2005/8/layout/lProcess2"/>
    <dgm:cxn modelId="{C01E83FA-95D1-40A4-9753-34157A805FE0}" type="presOf" srcId="{EB1B8545-C06A-48D9-8DE9-7EF72D3BDE74}" destId="{318629FA-7763-4F83-A273-BF25E0B30BEC}" srcOrd="0" destOrd="0" presId="urn:microsoft.com/office/officeart/2005/8/layout/lProcess2"/>
    <dgm:cxn modelId="{4737A1EA-137D-42C4-A896-AAE832C0CDCC}" srcId="{E24A03DB-43F3-4A89-BF20-F6576AF90CE3}" destId="{D7985505-9E1D-4257-99CE-2447ED6DECDB}" srcOrd="1" destOrd="0" parTransId="{EB3ED389-D8B5-4866-8B5F-D2D2F24E455E}" sibTransId="{78BCF5E0-6E0A-4CB4-8BF7-9E99178B7DF5}"/>
    <dgm:cxn modelId="{CE8D2D8B-C0E0-499B-8B99-7206106994F1}" srcId="{E24A03DB-43F3-4A89-BF20-F6576AF90CE3}" destId="{FBA71ABB-4E01-4AD1-BDBD-2768247CB9CC}" srcOrd="2" destOrd="0" parTransId="{7657427A-CD3C-44B7-BB84-EE01681C3870}" sibTransId="{D6707D4B-D53F-4271-8645-133BC08175AC}"/>
    <dgm:cxn modelId="{95E63F89-3C24-4C45-92D9-C49A5C5F8479}" type="presOf" srcId="{070AAC1A-7A0D-42AE-881C-79CA2AE39896}" destId="{6CFF3233-7653-41EF-8E12-8BCC7C5AFD14}" srcOrd="1" destOrd="0" presId="urn:microsoft.com/office/officeart/2005/8/layout/lProcess2"/>
    <dgm:cxn modelId="{776A4D23-9FE6-46A1-9ECD-5985A47C0F48}" type="presOf" srcId="{E24A03DB-43F3-4A89-BF20-F6576AF90CE3}" destId="{9D1B2F1A-D6AB-4A7F-8FAD-926FDE74385B}" srcOrd="0" destOrd="0" presId="urn:microsoft.com/office/officeart/2005/8/layout/lProcess2"/>
    <dgm:cxn modelId="{FA05FCF6-C0E7-4B49-B553-9A6DB53CCCD0}" srcId="{070AAC1A-7A0D-42AE-881C-79CA2AE39896}" destId="{3B5B24B3-99A1-44C6-B36C-48531AA643F7}" srcOrd="0" destOrd="0" parTransId="{13DC440E-61CE-4A31-A94E-CB94F1B5C085}" sibTransId="{D15D101F-64FB-444D-8709-888DE2172C50}"/>
    <dgm:cxn modelId="{77F4BF26-838D-40F2-8B2F-AA8984F57CEF}" type="presParOf" srcId="{318629FA-7763-4F83-A273-BF25E0B30BEC}" destId="{BEBB1753-5A3D-483C-9B43-AFBF3F577122}" srcOrd="0" destOrd="0" presId="urn:microsoft.com/office/officeart/2005/8/layout/lProcess2"/>
    <dgm:cxn modelId="{D7E9FEF2-6618-45B6-B4F4-F3A8EAC7A88F}" type="presParOf" srcId="{BEBB1753-5A3D-483C-9B43-AFBF3F577122}" destId="{9D1B2F1A-D6AB-4A7F-8FAD-926FDE74385B}" srcOrd="0" destOrd="0" presId="urn:microsoft.com/office/officeart/2005/8/layout/lProcess2"/>
    <dgm:cxn modelId="{232EAEA7-0DB0-445E-97C3-C67CEF974863}" type="presParOf" srcId="{BEBB1753-5A3D-483C-9B43-AFBF3F577122}" destId="{0255E6B7-84FA-4489-85FB-95652298DC2A}" srcOrd="1" destOrd="0" presId="urn:microsoft.com/office/officeart/2005/8/layout/lProcess2"/>
    <dgm:cxn modelId="{1BF4544F-12DE-487F-81F1-CA99AF565CC6}" type="presParOf" srcId="{BEBB1753-5A3D-483C-9B43-AFBF3F577122}" destId="{FFCBD7C4-3361-4DBE-93F8-B6E0EE845290}" srcOrd="2" destOrd="0" presId="urn:microsoft.com/office/officeart/2005/8/layout/lProcess2"/>
    <dgm:cxn modelId="{8DC2F334-6F66-4C4F-A8DD-8ED56CB9A898}" type="presParOf" srcId="{FFCBD7C4-3361-4DBE-93F8-B6E0EE845290}" destId="{77DD0B94-C115-42FF-9343-AFABE6CC5FD2}" srcOrd="0" destOrd="0" presId="urn:microsoft.com/office/officeart/2005/8/layout/lProcess2"/>
    <dgm:cxn modelId="{7DC3F21C-6E7D-4C9C-BA75-E01B6213A4B1}" type="presParOf" srcId="{77DD0B94-C115-42FF-9343-AFABE6CC5FD2}" destId="{F94A96BA-1AE6-4256-9FB7-D947D870D81D}" srcOrd="0" destOrd="0" presId="urn:microsoft.com/office/officeart/2005/8/layout/lProcess2"/>
    <dgm:cxn modelId="{178F69EF-106D-4904-8763-9411154B97EB}" type="presParOf" srcId="{77DD0B94-C115-42FF-9343-AFABE6CC5FD2}" destId="{F77AAE7B-42B1-4A5D-9D0D-A96E7B8E2572}" srcOrd="1" destOrd="0" presId="urn:microsoft.com/office/officeart/2005/8/layout/lProcess2"/>
    <dgm:cxn modelId="{1E1269D9-0E49-4BE9-A71F-AD99C53CC0C4}" type="presParOf" srcId="{77DD0B94-C115-42FF-9343-AFABE6CC5FD2}" destId="{6A715130-35C8-47F9-AE7F-5B3EC8421E5E}" srcOrd="2" destOrd="0" presId="urn:microsoft.com/office/officeart/2005/8/layout/lProcess2"/>
    <dgm:cxn modelId="{D15E0A4E-C951-43B8-8478-529D6CFFA702}" type="presParOf" srcId="{77DD0B94-C115-42FF-9343-AFABE6CC5FD2}" destId="{DF8A159D-302C-4A52-B36B-4CA34CCE7A48}" srcOrd="3" destOrd="0" presId="urn:microsoft.com/office/officeart/2005/8/layout/lProcess2"/>
    <dgm:cxn modelId="{75AA9530-F402-4597-B751-823E218B739C}" type="presParOf" srcId="{77DD0B94-C115-42FF-9343-AFABE6CC5FD2}" destId="{20F01E54-D16C-4969-A5D0-2235D7031F36}" srcOrd="4" destOrd="0" presId="urn:microsoft.com/office/officeart/2005/8/layout/lProcess2"/>
    <dgm:cxn modelId="{A2BA03D5-482D-4D0E-B7C1-6A9C2075F6C9}" type="presParOf" srcId="{77DD0B94-C115-42FF-9343-AFABE6CC5FD2}" destId="{D11BD8BA-C916-4D29-9126-600F807DF27E}" srcOrd="5" destOrd="0" presId="urn:microsoft.com/office/officeart/2005/8/layout/lProcess2"/>
    <dgm:cxn modelId="{C8151C7E-CA3D-4FB9-856F-BF9C1A7BC449}" type="presParOf" srcId="{77DD0B94-C115-42FF-9343-AFABE6CC5FD2}" destId="{A184E4AA-036A-4672-AF2C-AB005405EADE}" srcOrd="6" destOrd="0" presId="urn:microsoft.com/office/officeart/2005/8/layout/lProcess2"/>
    <dgm:cxn modelId="{B3B827D0-6224-40E9-A9E8-1C6F6F913009}" type="presParOf" srcId="{318629FA-7763-4F83-A273-BF25E0B30BEC}" destId="{2621AA4C-A6E3-4FA1-A718-53E4F4EE963F}" srcOrd="1" destOrd="0" presId="urn:microsoft.com/office/officeart/2005/8/layout/lProcess2"/>
    <dgm:cxn modelId="{A50CB9B6-53FC-410A-9D4E-A14E3EC8407E}" type="presParOf" srcId="{318629FA-7763-4F83-A273-BF25E0B30BEC}" destId="{3A7DFC6E-6435-4037-830B-197171EED91E}" srcOrd="2" destOrd="0" presId="urn:microsoft.com/office/officeart/2005/8/layout/lProcess2"/>
    <dgm:cxn modelId="{AE1CEF2C-1599-4682-9E3A-F0EDD5FF4BCA}" type="presParOf" srcId="{3A7DFC6E-6435-4037-830B-197171EED91E}" destId="{C8706A0F-E265-41C6-9764-F96B0D107F99}" srcOrd="0" destOrd="0" presId="urn:microsoft.com/office/officeart/2005/8/layout/lProcess2"/>
    <dgm:cxn modelId="{433D733E-3492-4C22-94A5-01B633EA2B5C}" type="presParOf" srcId="{3A7DFC6E-6435-4037-830B-197171EED91E}" destId="{6CFF3233-7653-41EF-8E12-8BCC7C5AFD14}" srcOrd="1" destOrd="0" presId="urn:microsoft.com/office/officeart/2005/8/layout/lProcess2"/>
    <dgm:cxn modelId="{74072F5F-4201-42B4-82B5-0F3A149DFAAF}" type="presParOf" srcId="{3A7DFC6E-6435-4037-830B-197171EED91E}" destId="{14582BB2-07CD-43C7-8C5B-363C5299105A}" srcOrd="2" destOrd="0" presId="urn:microsoft.com/office/officeart/2005/8/layout/lProcess2"/>
    <dgm:cxn modelId="{710F5A5C-96D6-48EF-B654-1CC87E8EC8C9}" type="presParOf" srcId="{14582BB2-07CD-43C7-8C5B-363C5299105A}" destId="{3DF5E31C-CD85-4D88-8ED0-1256D608FE2C}" srcOrd="0" destOrd="0" presId="urn:microsoft.com/office/officeart/2005/8/layout/lProcess2"/>
    <dgm:cxn modelId="{2606FBD1-1000-4011-9C35-F4B363BF932B}" type="presParOf" srcId="{3DF5E31C-CD85-4D88-8ED0-1256D608FE2C}" destId="{4E22D8C7-4006-49A0-A4C0-2CE35F43D159}" srcOrd="0" destOrd="0" presId="urn:microsoft.com/office/officeart/2005/8/layout/lProcess2"/>
    <dgm:cxn modelId="{FFBC20DE-6685-498B-B875-26B0326A9546}" type="presParOf" srcId="{3DF5E31C-CD85-4D88-8ED0-1256D608FE2C}" destId="{E929D2FA-E5EE-4CC1-B3E1-ACCB776C5B48}" srcOrd="1" destOrd="0" presId="urn:microsoft.com/office/officeart/2005/8/layout/lProcess2"/>
    <dgm:cxn modelId="{FAAB5FDA-CDE5-4DDD-9EB2-43F206DD35DB}" type="presParOf" srcId="{3DF5E31C-CD85-4D88-8ED0-1256D608FE2C}" destId="{AB724108-93BA-4CA8-838A-9ECE3C30AA73}" srcOrd="2" destOrd="0" presId="urn:microsoft.com/office/officeart/2005/8/layout/lProcess2"/>
    <dgm:cxn modelId="{AAEE6D5F-3C6D-4B49-9CA1-13E4C23F99E5}" type="presParOf" srcId="{3DF5E31C-CD85-4D88-8ED0-1256D608FE2C}" destId="{FA1233FE-B763-4672-BB13-2E8FC5042E74}" srcOrd="3" destOrd="0" presId="urn:microsoft.com/office/officeart/2005/8/layout/lProcess2"/>
    <dgm:cxn modelId="{124B4335-6AA5-4947-A06B-57D10645144F}" type="presParOf" srcId="{3DF5E31C-CD85-4D88-8ED0-1256D608FE2C}" destId="{ED5B7530-98A9-4418-9AE7-E8FA35CFD4D3}" srcOrd="4" destOrd="0" presId="urn:microsoft.com/office/officeart/2005/8/layout/lProcess2"/>
    <dgm:cxn modelId="{2D14FAAD-39F7-4EB8-A179-495B0A04A7CD}" type="presParOf" srcId="{3DF5E31C-CD85-4D88-8ED0-1256D608FE2C}" destId="{106B7B36-A758-4151-A08A-694DB45396CA}" srcOrd="5" destOrd="0" presId="urn:microsoft.com/office/officeart/2005/8/layout/lProcess2"/>
    <dgm:cxn modelId="{1F3294D9-1445-4A0C-A4DD-9F03C3135239}" type="presParOf" srcId="{3DF5E31C-CD85-4D88-8ED0-1256D608FE2C}" destId="{FF12F827-87B2-40AA-91A4-071DA0D9F8E3}"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D9564F-EB64-489A-9BE8-03B71AEE43A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1B33787-C055-44F8-A26E-A510610D251F}">
      <dgm:prSet phldrT="[Text]" custT="1"/>
      <dgm:spPr/>
      <dgm:t>
        <a:bodyPr/>
        <a:lstStyle/>
        <a:p>
          <a:r>
            <a:rPr lang="en-US" sz="2400" dirty="0" smtClean="0">
              <a:solidFill>
                <a:schemeClr val="bg2">
                  <a:lumMod val="50000"/>
                </a:schemeClr>
              </a:solidFill>
            </a:rPr>
            <a:t>Special revenue funds are needed when a significant revenue source is restricted or committed for a specific operating purpose, other than those served by proprietary or fiduciary funds</a:t>
          </a:r>
          <a:r>
            <a:rPr lang="en-US" sz="2000" dirty="0" smtClean="0">
              <a:solidFill>
                <a:schemeClr val="bg2">
                  <a:lumMod val="50000"/>
                </a:schemeClr>
              </a:solidFill>
            </a:rPr>
            <a:t>.</a:t>
          </a:r>
          <a:endParaRPr lang="en-US" sz="2000" dirty="0">
            <a:solidFill>
              <a:schemeClr val="bg2">
                <a:lumMod val="50000"/>
              </a:schemeClr>
            </a:solidFill>
          </a:endParaRPr>
        </a:p>
      </dgm:t>
    </dgm:pt>
    <dgm:pt modelId="{F28C2D6D-01B1-4131-99E5-D78F300AE78D}" type="parTrans" cxnId="{27C60D07-2EDF-43E5-82C2-2F82C93E46FA}">
      <dgm:prSet/>
      <dgm:spPr/>
      <dgm:t>
        <a:bodyPr/>
        <a:lstStyle/>
        <a:p>
          <a:endParaRPr lang="en-US"/>
        </a:p>
      </dgm:t>
    </dgm:pt>
    <dgm:pt modelId="{76CE87AE-EF7F-4D0D-AE4E-5A54FAB16E38}" type="sibTrans" cxnId="{27C60D07-2EDF-43E5-82C2-2F82C93E46FA}">
      <dgm:prSet/>
      <dgm:spPr/>
      <dgm:t>
        <a:bodyPr/>
        <a:lstStyle/>
        <a:p>
          <a:endParaRPr lang="en-US"/>
        </a:p>
      </dgm:t>
    </dgm:pt>
    <dgm:pt modelId="{69C52A7B-1FC0-49BC-845A-D596F9164870}">
      <dgm:prSet phldrT="[Text]" custT="1"/>
      <dgm:spPr>
        <a:solidFill>
          <a:schemeClr val="bg1">
            <a:lumMod val="50000"/>
          </a:schemeClr>
        </a:solidFill>
      </dgm:spPr>
      <dgm:t>
        <a:bodyPr/>
        <a:lstStyle/>
        <a:p>
          <a:r>
            <a:rPr lang="en-US" sz="2400" dirty="0" smtClean="0"/>
            <a:t>Street Fund</a:t>
          </a:r>
          <a:endParaRPr lang="en-US" sz="2400" dirty="0"/>
        </a:p>
      </dgm:t>
    </dgm:pt>
    <dgm:pt modelId="{FD6A99B8-C1C9-4A90-8EF5-049FC7901A5F}" type="parTrans" cxnId="{C7CD8B58-C53E-45E8-A8B0-2C473B6AFB6E}">
      <dgm:prSet/>
      <dgm:spPr/>
      <dgm:t>
        <a:bodyPr/>
        <a:lstStyle/>
        <a:p>
          <a:endParaRPr lang="en-US"/>
        </a:p>
      </dgm:t>
    </dgm:pt>
    <dgm:pt modelId="{E16990A8-F39D-425F-AD22-4CADE5E651E3}" type="sibTrans" cxnId="{C7CD8B58-C53E-45E8-A8B0-2C473B6AFB6E}">
      <dgm:prSet/>
      <dgm:spPr/>
      <dgm:t>
        <a:bodyPr/>
        <a:lstStyle/>
        <a:p>
          <a:endParaRPr lang="en-US"/>
        </a:p>
      </dgm:t>
    </dgm:pt>
    <dgm:pt modelId="{CD8F164F-96F3-40FC-AED2-852AE720F2F0}">
      <dgm:prSet phldrT="[Text]" custT="1"/>
      <dgm:spPr>
        <a:solidFill>
          <a:schemeClr val="bg1">
            <a:lumMod val="50000"/>
          </a:schemeClr>
        </a:solidFill>
      </dgm:spPr>
      <dgm:t>
        <a:bodyPr/>
        <a:lstStyle/>
        <a:p>
          <a:r>
            <a:rPr lang="en-US" sz="2400" dirty="0" smtClean="0"/>
            <a:t>Library Operating Fund</a:t>
          </a:r>
          <a:endParaRPr lang="en-US" sz="2400" dirty="0"/>
        </a:p>
      </dgm:t>
    </dgm:pt>
    <dgm:pt modelId="{F971B1ED-07CF-49F7-9775-E7F3D759FDE1}" type="parTrans" cxnId="{DA12D80D-3ACF-4D67-BABA-A9F3B376DCD8}">
      <dgm:prSet/>
      <dgm:spPr/>
      <dgm:t>
        <a:bodyPr/>
        <a:lstStyle/>
        <a:p>
          <a:endParaRPr lang="en-US"/>
        </a:p>
      </dgm:t>
    </dgm:pt>
    <dgm:pt modelId="{1F580503-E624-47D7-A819-B4EDE90EF63F}" type="sibTrans" cxnId="{DA12D80D-3ACF-4D67-BABA-A9F3B376DCD8}">
      <dgm:prSet/>
      <dgm:spPr/>
      <dgm:t>
        <a:bodyPr/>
        <a:lstStyle/>
        <a:p>
          <a:endParaRPr lang="en-US"/>
        </a:p>
      </dgm:t>
    </dgm:pt>
    <dgm:pt modelId="{662A174D-FF2C-477F-811E-EFC1AFA1A5F1}">
      <dgm:prSet phldrT="[Text]" custT="1"/>
      <dgm:spPr>
        <a:solidFill>
          <a:schemeClr val="bg1">
            <a:lumMod val="50000"/>
          </a:schemeClr>
        </a:solidFill>
      </dgm:spPr>
      <dgm:t>
        <a:bodyPr/>
        <a:lstStyle/>
        <a:p>
          <a:r>
            <a:rPr lang="en-US" sz="2400" dirty="0" smtClean="0"/>
            <a:t>Trust Fund</a:t>
          </a:r>
          <a:endParaRPr lang="en-US" sz="2400" dirty="0"/>
        </a:p>
      </dgm:t>
    </dgm:pt>
    <dgm:pt modelId="{75922709-0F56-456E-A993-BF383ACB4A4C}" type="parTrans" cxnId="{C21595CD-6CB2-43DB-ACC3-F28F4AC98F9E}">
      <dgm:prSet/>
      <dgm:spPr/>
      <dgm:t>
        <a:bodyPr/>
        <a:lstStyle/>
        <a:p>
          <a:endParaRPr lang="en-US"/>
        </a:p>
      </dgm:t>
    </dgm:pt>
    <dgm:pt modelId="{2B1AA231-9A1E-42E6-8A83-84D7C4C74D53}" type="sibTrans" cxnId="{C21595CD-6CB2-43DB-ACC3-F28F4AC98F9E}">
      <dgm:prSet/>
      <dgm:spPr/>
      <dgm:t>
        <a:bodyPr/>
        <a:lstStyle/>
        <a:p>
          <a:endParaRPr lang="en-US"/>
        </a:p>
      </dgm:t>
    </dgm:pt>
    <dgm:pt modelId="{48469ABE-749A-4402-9C80-9745E259C1BA}" type="pres">
      <dgm:prSet presAssocID="{9AD9564F-EB64-489A-9BE8-03B71AEE43AE}" presName="composite" presStyleCnt="0">
        <dgm:presLayoutVars>
          <dgm:chMax val="1"/>
          <dgm:dir/>
          <dgm:resizeHandles val="exact"/>
        </dgm:presLayoutVars>
      </dgm:prSet>
      <dgm:spPr/>
      <dgm:t>
        <a:bodyPr/>
        <a:lstStyle/>
        <a:p>
          <a:endParaRPr lang="en-US"/>
        </a:p>
      </dgm:t>
    </dgm:pt>
    <dgm:pt modelId="{76DC326F-0022-433F-B2F4-6D5CEB7E4457}" type="pres">
      <dgm:prSet presAssocID="{91B33787-C055-44F8-A26E-A510610D251F}" presName="roof" presStyleLbl="dkBgShp" presStyleIdx="0" presStyleCnt="2" custScaleY="133227" custLinFactNeighborY="-1364"/>
      <dgm:spPr/>
      <dgm:t>
        <a:bodyPr/>
        <a:lstStyle/>
        <a:p>
          <a:endParaRPr lang="en-US"/>
        </a:p>
      </dgm:t>
    </dgm:pt>
    <dgm:pt modelId="{387D5760-40DA-4568-86CF-02F7626C852C}" type="pres">
      <dgm:prSet presAssocID="{91B33787-C055-44F8-A26E-A510610D251F}" presName="pillars" presStyleCnt="0"/>
      <dgm:spPr/>
    </dgm:pt>
    <dgm:pt modelId="{9C709025-7889-40A6-A1A8-4E350620FEDF}" type="pres">
      <dgm:prSet presAssocID="{91B33787-C055-44F8-A26E-A510610D251F}" presName="pillar1" presStyleLbl="node1" presStyleIdx="0" presStyleCnt="3" custLinFactNeighborY="8442">
        <dgm:presLayoutVars>
          <dgm:bulletEnabled val="1"/>
        </dgm:presLayoutVars>
      </dgm:prSet>
      <dgm:spPr/>
      <dgm:t>
        <a:bodyPr/>
        <a:lstStyle/>
        <a:p>
          <a:endParaRPr lang="en-US"/>
        </a:p>
      </dgm:t>
    </dgm:pt>
    <dgm:pt modelId="{7C1DAB4A-938B-4BD9-9327-0BC004D13175}" type="pres">
      <dgm:prSet presAssocID="{CD8F164F-96F3-40FC-AED2-852AE720F2F0}" presName="pillarX" presStyleLbl="node1" presStyleIdx="1" presStyleCnt="3" custLinFactNeighborX="-631" custLinFactNeighborY="7143">
        <dgm:presLayoutVars>
          <dgm:bulletEnabled val="1"/>
        </dgm:presLayoutVars>
      </dgm:prSet>
      <dgm:spPr/>
      <dgm:t>
        <a:bodyPr/>
        <a:lstStyle/>
        <a:p>
          <a:endParaRPr lang="en-US"/>
        </a:p>
      </dgm:t>
    </dgm:pt>
    <dgm:pt modelId="{1F33B47C-CCD3-4C6A-A202-6C34042D1C69}" type="pres">
      <dgm:prSet presAssocID="{662A174D-FF2C-477F-811E-EFC1AFA1A5F1}" presName="pillarX" presStyleLbl="node1" presStyleIdx="2" presStyleCnt="3" custLinFactNeighborX="-1116" custLinFactNeighborY="7143">
        <dgm:presLayoutVars>
          <dgm:bulletEnabled val="1"/>
        </dgm:presLayoutVars>
      </dgm:prSet>
      <dgm:spPr/>
      <dgm:t>
        <a:bodyPr/>
        <a:lstStyle/>
        <a:p>
          <a:endParaRPr lang="en-US"/>
        </a:p>
      </dgm:t>
    </dgm:pt>
    <dgm:pt modelId="{33384222-1F07-47CA-B57A-3C7FA0579480}" type="pres">
      <dgm:prSet presAssocID="{91B33787-C055-44F8-A26E-A510610D251F}" presName="base" presStyleLbl="dkBgShp" presStyleIdx="1" presStyleCnt="2"/>
      <dgm:spPr/>
    </dgm:pt>
  </dgm:ptLst>
  <dgm:cxnLst>
    <dgm:cxn modelId="{C7CD8B58-C53E-45E8-A8B0-2C473B6AFB6E}" srcId="{91B33787-C055-44F8-A26E-A510610D251F}" destId="{69C52A7B-1FC0-49BC-845A-D596F9164870}" srcOrd="0" destOrd="0" parTransId="{FD6A99B8-C1C9-4A90-8EF5-049FC7901A5F}" sibTransId="{E16990A8-F39D-425F-AD22-4CADE5E651E3}"/>
    <dgm:cxn modelId="{DA12D80D-3ACF-4D67-BABA-A9F3B376DCD8}" srcId="{91B33787-C055-44F8-A26E-A510610D251F}" destId="{CD8F164F-96F3-40FC-AED2-852AE720F2F0}" srcOrd="1" destOrd="0" parTransId="{F971B1ED-07CF-49F7-9775-E7F3D759FDE1}" sibTransId="{1F580503-E624-47D7-A819-B4EDE90EF63F}"/>
    <dgm:cxn modelId="{C21595CD-6CB2-43DB-ACC3-F28F4AC98F9E}" srcId="{91B33787-C055-44F8-A26E-A510610D251F}" destId="{662A174D-FF2C-477F-811E-EFC1AFA1A5F1}" srcOrd="2" destOrd="0" parTransId="{75922709-0F56-456E-A993-BF383ACB4A4C}" sibTransId="{2B1AA231-9A1E-42E6-8A83-84D7C4C74D53}"/>
    <dgm:cxn modelId="{3840FE25-EC22-4BF0-877E-BC81F68D04CA}" type="presOf" srcId="{662A174D-FF2C-477F-811E-EFC1AFA1A5F1}" destId="{1F33B47C-CCD3-4C6A-A202-6C34042D1C69}" srcOrd="0" destOrd="0" presId="urn:microsoft.com/office/officeart/2005/8/layout/hList3"/>
    <dgm:cxn modelId="{78BCDDFD-C4F9-44AC-9E0F-DE71E49C1F85}" type="presOf" srcId="{69C52A7B-1FC0-49BC-845A-D596F9164870}" destId="{9C709025-7889-40A6-A1A8-4E350620FEDF}" srcOrd="0" destOrd="0" presId="urn:microsoft.com/office/officeart/2005/8/layout/hList3"/>
    <dgm:cxn modelId="{0C53AC9C-3517-4AA0-9DE3-2A6731CF5019}" type="presOf" srcId="{9AD9564F-EB64-489A-9BE8-03B71AEE43AE}" destId="{48469ABE-749A-4402-9C80-9745E259C1BA}" srcOrd="0" destOrd="0" presId="urn:microsoft.com/office/officeart/2005/8/layout/hList3"/>
    <dgm:cxn modelId="{6A616833-7084-400C-B5CC-F0103F50D480}" type="presOf" srcId="{91B33787-C055-44F8-A26E-A510610D251F}" destId="{76DC326F-0022-433F-B2F4-6D5CEB7E4457}" srcOrd="0" destOrd="0" presId="urn:microsoft.com/office/officeart/2005/8/layout/hList3"/>
    <dgm:cxn modelId="{27C60D07-2EDF-43E5-82C2-2F82C93E46FA}" srcId="{9AD9564F-EB64-489A-9BE8-03B71AEE43AE}" destId="{91B33787-C055-44F8-A26E-A510610D251F}" srcOrd="0" destOrd="0" parTransId="{F28C2D6D-01B1-4131-99E5-D78F300AE78D}" sibTransId="{76CE87AE-EF7F-4D0D-AE4E-5A54FAB16E38}"/>
    <dgm:cxn modelId="{85D2D8D4-0523-4483-B94C-BF5E446DADEC}" type="presOf" srcId="{CD8F164F-96F3-40FC-AED2-852AE720F2F0}" destId="{7C1DAB4A-938B-4BD9-9327-0BC004D13175}" srcOrd="0" destOrd="0" presId="urn:microsoft.com/office/officeart/2005/8/layout/hList3"/>
    <dgm:cxn modelId="{7F576C42-F603-42C4-81EF-666E4F72F8C3}" type="presParOf" srcId="{48469ABE-749A-4402-9C80-9745E259C1BA}" destId="{76DC326F-0022-433F-B2F4-6D5CEB7E4457}" srcOrd="0" destOrd="0" presId="urn:microsoft.com/office/officeart/2005/8/layout/hList3"/>
    <dgm:cxn modelId="{B2CA9861-35AD-489F-BA1C-D97ECC626D6E}" type="presParOf" srcId="{48469ABE-749A-4402-9C80-9745E259C1BA}" destId="{387D5760-40DA-4568-86CF-02F7626C852C}" srcOrd="1" destOrd="0" presId="urn:microsoft.com/office/officeart/2005/8/layout/hList3"/>
    <dgm:cxn modelId="{661712CC-B80B-4268-A48D-2A89CEB2D9B7}" type="presParOf" srcId="{387D5760-40DA-4568-86CF-02F7626C852C}" destId="{9C709025-7889-40A6-A1A8-4E350620FEDF}" srcOrd="0" destOrd="0" presId="urn:microsoft.com/office/officeart/2005/8/layout/hList3"/>
    <dgm:cxn modelId="{B4E310EC-12AD-4676-B479-F024AE27E56F}" type="presParOf" srcId="{387D5760-40DA-4568-86CF-02F7626C852C}" destId="{7C1DAB4A-938B-4BD9-9327-0BC004D13175}" srcOrd="1" destOrd="0" presId="urn:microsoft.com/office/officeart/2005/8/layout/hList3"/>
    <dgm:cxn modelId="{ED3C8BC8-48CF-405F-8121-F3BB2D4D8B62}" type="presParOf" srcId="{387D5760-40DA-4568-86CF-02F7626C852C}" destId="{1F33B47C-CCD3-4C6A-A202-6C34042D1C69}" srcOrd="2" destOrd="0" presId="urn:microsoft.com/office/officeart/2005/8/layout/hList3"/>
    <dgm:cxn modelId="{8ADCA76C-C3AA-47D2-AA9C-E883BA2B851E}" type="presParOf" srcId="{48469ABE-749A-4402-9C80-9745E259C1BA}" destId="{33384222-1F07-47CA-B57A-3C7FA057948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1604F6-5F28-4345-9002-0709E6C21DC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B677091-1F60-4B81-9BFC-28CC3EA83BF0}">
      <dgm:prSet phldrT="[Text]" custT="1"/>
      <dgm:spPr>
        <a:solidFill>
          <a:schemeClr val="accent1">
            <a:lumMod val="75000"/>
          </a:schemeClr>
        </a:solidFill>
      </dgm:spPr>
      <dgm:t>
        <a:bodyPr/>
        <a:lstStyle/>
        <a:p>
          <a:r>
            <a:rPr lang="en-US" sz="1600" dirty="0" smtClean="0"/>
            <a:t>Interfund Loans</a:t>
          </a:r>
          <a:endParaRPr lang="en-US" sz="1600" dirty="0"/>
        </a:p>
      </dgm:t>
    </dgm:pt>
    <dgm:pt modelId="{3A9E3AB7-0605-4017-95ED-C1B41ACAC209}" type="parTrans" cxnId="{6F58D787-2597-435C-9C6B-46B095D41AC1}">
      <dgm:prSet/>
      <dgm:spPr/>
      <dgm:t>
        <a:bodyPr/>
        <a:lstStyle/>
        <a:p>
          <a:endParaRPr lang="en-US"/>
        </a:p>
      </dgm:t>
    </dgm:pt>
    <dgm:pt modelId="{FCDAF5D9-B326-4C5B-BFF5-9033D50EB8E3}" type="sibTrans" cxnId="{6F58D787-2597-435C-9C6B-46B095D41AC1}">
      <dgm:prSet/>
      <dgm:spPr/>
      <dgm:t>
        <a:bodyPr/>
        <a:lstStyle/>
        <a:p>
          <a:endParaRPr lang="en-US"/>
        </a:p>
      </dgm:t>
    </dgm:pt>
    <dgm:pt modelId="{5A40D1FF-948D-49E1-A8D9-0F74A9ED9B0E}">
      <dgm:prSet phldrT="[Text]" custT="1"/>
      <dgm:spPr/>
      <dgm:t>
        <a:bodyPr/>
        <a:lstStyle/>
        <a:p>
          <a:r>
            <a:rPr lang="en-US" sz="1600" dirty="0" smtClean="0"/>
            <a:t>May be current or noncurrent</a:t>
          </a:r>
          <a:endParaRPr lang="en-US" sz="1600" dirty="0"/>
        </a:p>
      </dgm:t>
    </dgm:pt>
    <dgm:pt modelId="{963D38C5-F834-4AC0-A5ED-AAE5FB4FB410}" type="parTrans" cxnId="{2ED81E1F-3E03-4CF8-A20E-06EC6EF02525}">
      <dgm:prSet/>
      <dgm:spPr/>
      <dgm:t>
        <a:bodyPr/>
        <a:lstStyle/>
        <a:p>
          <a:endParaRPr lang="en-US"/>
        </a:p>
      </dgm:t>
    </dgm:pt>
    <dgm:pt modelId="{24F87EDD-81DB-43CA-8147-1E7F5FFD8769}" type="sibTrans" cxnId="{2ED81E1F-3E03-4CF8-A20E-06EC6EF02525}">
      <dgm:prSet/>
      <dgm:spPr/>
      <dgm:t>
        <a:bodyPr/>
        <a:lstStyle/>
        <a:p>
          <a:endParaRPr lang="en-US"/>
        </a:p>
      </dgm:t>
    </dgm:pt>
    <dgm:pt modelId="{085CB9F3-09E0-4F06-84A2-635F5B5FDC28}">
      <dgm:prSet phldrT="[Text]" custT="1"/>
      <dgm:spPr/>
      <dgm:t>
        <a:bodyPr/>
        <a:lstStyle/>
        <a:p>
          <a:r>
            <a:rPr lang="en-US" sz="1600" dirty="0" smtClean="0"/>
            <a:t>No journal entries are required at the government-wide level if between two governmental funds or two enterprise funds</a:t>
          </a:r>
          <a:endParaRPr lang="en-US" sz="1600" dirty="0"/>
        </a:p>
      </dgm:t>
    </dgm:pt>
    <dgm:pt modelId="{49FB2176-6306-4E87-814A-2DB823E86581}" type="parTrans" cxnId="{46CE90F9-4695-4B9B-8C1E-138C12B3A276}">
      <dgm:prSet/>
      <dgm:spPr/>
      <dgm:t>
        <a:bodyPr/>
        <a:lstStyle/>
        <a:p>
          <a:endParaRPr lang="en-US"/>
        </a:p>
      </dgm:t>
    </dgm:pt>
    <dgm:pt modelId="{B4BF20DC-C16E-4E37-B14E-18FFE4EA5633}" type="sibTrans" cxnId="{46CE90F9-4695-4B9B-8C1E-138C12B3A276}">
      <dgm:prSet/>
      <dgm:spPr/>
      <dgm:t>
        <a:bodyPr/>
        <a:lstStyle/>
        <a:p>
          <a:endParaRPr lang="en-US"/>
        </a:p>
      </dgm:t>
    </dgm:pt>
    <dgm:pt modelId="{B8196CC9-6F48-4623-8B2E-98630A2D332C}">
      <dgm:prSet phldrT="[Text]" custT="1"/>
      <dgm:spPr>
        <a:solidFill>
          <a:schemeClr val="accent1">
            <a:lumMod val="75000"/>
          </a:schemeClr>
        </a:solidFill>
      </dgm:spPr>
      <dgm:t>
        <a:bodyPr/>
        <a:lstStyle/>
        <a:p>
          <a:r>
            <a:rPr lang="en-US" sz="1600" dirty="0" smtClean="0"/>
            <a:t>Interfund Transfers</a:t>
          </a:r>
          <a:endParaRPr lang="en-US" sz="1600" dirty="0"/>
        </a:p>
      </dgm:t>
    </dgm:pt>
    <dgm:pt modelId="{FBB944A2-59BB-4712-BCCB-114E27C73B94}" type="parTrans" cxnId="{D6262424-D552-4DFD-BD1E-C473609627CE}">
      <dgm:prSet/>
      <dgm:spPr/>
      <dgm:t>
        <a:bodyPr/>
        <a:lstStyle/>
        <a:p>
          <a:endParaRPr lang="en-US"/>
        </a:p>
      </dgm:t>
    </dgm:pt>
    <dgm:pt modelId="{D4EBE2DA-9FBE-48B6-A575-2619EDD535F3}" type="sibTrans" cxnId="{D6262424-D552-4DFD-BD1E-C473609627CE}">
      <dgm:prSet/>
      <dgm:spPr/>
      <dgm:t>
        <a:bodyPr/>
        <a:lstStyle/>
        <a:p>
          <a:endParaRPr lang="en-US"/>
        </a:p>
      </dgm:t>
    </dgm:pt>
    <dgm:pt modelId="{77A11C42-1ED3-4F2B-8E0C-B8C1D10A1499}">
      <dgm:prSet phldrT="[Text]" custT="1"/>
      <dgm:spPr/>
      <dgm:t>
        <a:bodyPr/>
        <a:lstStyle/>
        <a:p>
          <a:r>
            <a:rPr lang="en-US" sz="1600" dirty="0" smtClean="0"/>
            <a:t>Nonreciprocal transactions</a:t>
          </a:r>
          <a:endParaRPr lang="en-US" sz="1600" dirty="0"/>
        </a:p>
      </dgm:t>
    </dgm:pt>
    <dgm:pt modelId="{25485ECB-23A6-4804-BD61-7C2F2FD46D24}" type="parTrans" cxnId="{0620BE69-0CFE-4C31-BA01-CD7D474E7DB0}">
      <dgm:prSet/>
      <dgm:spPr/>
      <dgm:t>
        <a:bodyPr/>
        <a:lstStyle/>
        <a:p>
          <a:endParaRPr lang="en-US"/>
        </a:p>
      </dgm:t>
    </dgm:pt>
    <dgm:pt modelId="{1A35BE27-F11D-4192-BB45-5FD11B70FFCF}" type="sibTrans" cxnId="{0620BE69-0CFE-4C31-BA01-CD7D474E7DB0}">
      <dgm:prSet/>
      <dgm:spPr/>
      <dgm:t>
        <a:bodyPr/>
        <a:lstStyle/>
        <a:p>
          <a:endParaRPr lang="en-US"/>
        </a:p>
      </dgm:t>
    </dgm:pt>
    <dgm:pt modelId="{30F8F3EE-FF1E-4924-9F69-F62891B7DCCE}">
      <dgm:prSet phldrT="[Text]" custT="1"/>
      <dgm:spPr/>
      <dgm:t>
        <a:bodyPr/>
        <a:lstStyle/>
        <a:p>
          <a:r>
            <a:rPr lang="en-US" sz="1600" dirty="0" smtClean="0"/>
            <a:t>May be periodic or one-time</a:t>
          </a:r>
          <a:endParaRPr lang="en-US" sz="1600" dirty="0"/>
        </a:p>
      </dgm:t>
    </dgm:pt>
    <dgm:pt modelId="{E6878E42-1EB6-4D76-99BE-10E834D77F6C}" type="parTrans" cxnId="{A31B1FD8-A93E-4F41-B80F-12224AB981E5}">
      <dgm:prSet/>
      <dgm:spPr/>
      <dgm:t>
        <a:bodyPr/>
        <a:lstStyle/>
        <a:p>
          <a:endParaRPr lang="en-US"/>
        </a:p>
      </dgm:t>
    </dgm:pt>
    <dgm:pt modelId="{46840D45-B003-4A84-B9FA-65F8D6E4AD8F}" type="sibTrans" cxnId="{A31B1FD8-A93E-4F41-B80F-12224AB981E5}">
      <dgm:prSet/>
      <dgm:spPr/>
      <dgm:t>
        <a:bodyPr/>
        <a:lstStyle/>
        <a:p>
          <a:endParaRPr lang="en-US"/>
        </a:p>
      </dgm:t>
    </dgm:pt>
    <dgm:pt modelId="{1151C024-4ABC-4603-BAD5-D4435C675696}">
      <dgm:prSet phldrT="[Text]" custT="1"/>
      <dgm:spPr>
        <a:solidFill>
          <a:schemeClr val="accent1">
            <a:lumMod val="75000"/>
          </a:schemeClr>
        </a:solidFill>
      </dgm:spPr>
      <dgm:t>
        <a:bodyPr/>
        <a:lstStyle/>
        <a:p>
          <a:r>
            <a:rPr lang="en-US" sz="1600" dirty="0" smtClean="0"/>
            <a:t>Intra- versus Inter-Activity Transactions</a:t>
          </a:r>
          <a:endParaRPr lang="en-US" sz="1600" dirty="0"/>
        </a:p>
      </dgm:t>
    </dgm:pt>
    <dgm:pt modelId="{2168499D-5AD8-4115-83E8-63CE01C6FE46}" type="parTrans" cxnId="{ADF38511-E235-45FA-AB96-576C241BA176}">
      <dgm:prSet/>
      <dgm:spPr/>
      <dgm:t>
        <a:bodyPr/>
        <a:lstStyle/>
        <a:p>
          <a:endParaRPr lang="en-US"/>
        </a:p>
      </dgm:t>
    </dgm:pt>
    <dgm:pt modelId="{3BB094A3-CE2E-425A-AD37-B30C395F2C9F}" type="sibTrans" cxnId="{ADF38511-E235-45FA-AB96-576C241BA176}">
      <dgm:prSet/>
      <dgm:spPr/>
      <dgm:t>
        <a:bodyPr/>
        <a:lstStyle/>
        <a:p>
          <a:endParaRPr lang="en-US"/>
        </a:p>
      </dgm:t>
    </dgm:pt>
    <dgm:pt modelId="{4FC4A876-047D-4CC2-A104-78E3D8DCA1D5}">
      <dgm:prSet phldrT="[Text]" custT="1"/>
      <dgm:spPr/>
      <dgm:t>
        <a:bodyPr/>
        <a:lstStyle/>
        <a:p>
          <a:pPr marL="173736" marR="0" indent="-173736" defTabSz="914400" eaLnBrk="1" fontAlgn="auto" latinLnBrk="0" hangingPunct="1">
            <a:lnSpc>
              <a:spcPct val="100000"/>
            </a:lnSpc>
            <a:spcBef>
              <a:spcPts val="0"/>
            </a:spcBef>
            <a:spcAft>
              <a:spcPts val="0"/>
            </a:spcAft>
            <a:buClrTx/>
            <a:buSzTx/>
            <a:buFontTx/>
            <a:buNone/>
            <a:tabLst/>
            <a:defRPr/>
          </a:pPr>
          <a:r>
            <a:rPr lang="en-US" sz="1600" dirty="0" smtClean="0"/>
            <a:t>Intra-activity: Between two governmental funds or two enterprise funds</a:t>
          </a:r>
          <a:endParaRPr lang="en-US" sz="1600" dirty="0"/>
        </a:p>
      </dgm:t>
    </dgm:pt>
    <dgm:pt modelId="{F5CF3760-38C4-4FB8-997D-C72AC41E39C1}" type="parTrans" cxnId="{A884FBBD-60E5-4B50-89C7-EEBCCE2932F6}">
      <dgm:prSet/>
      <dgm:spPr/>
      <dgm:t>
        <a:bodyPr/>
        <a:lstStyle/>
        <a:p>
          <a:endParaRPr lang="en-US"/>
        </a:p>
      </dgm:t>
    </dgm:pt>
    <dgm:pt modelId="{857EF513-D794-435D-AF48-3EFA6CAB75DC}" type="sibTrans" cxnId="{A884FBBD-60E5-4B50-89C7-EEBCCE2932F6}">
      <dgm:prSet/>
      <dgm:spPr/>
      <dgm:t>
        <a:bodyPr/>
        <a:lstStyle/>
        <a:p>
          <a:endParaRPr lang="en-US"/>
        </a:p>
      </dgm:t>
    </dgm:pt>
    <dgm:pt modelId="{A7BA90F2-F9FE-4EEF-A55D-0B2B7131D3BE}">
      <dgm:prSet phldrT="[Text]" custT="1"/>
      <dgm:spPr/>
      <dgm:t>
        <a:bodyPr/>
        <a:lstStyle/>
        <a:p>
          <a:pPr marL="173736" marR="0" indent="-173736" defTabSz="914400" eaLnBrk="1" fontAlgn="auto" latinLnBrk="0" hangingPunct="1">
            <a:lnSpc>
              <a:spcPct val="100000"/>
            </a:lnSpc>
            <a:spcBef>
              <a:spcPts val="0"/>
            </a:spcBef>
            <a:spcAft>
              <a:spcPts val="0"/>
            </a:spcAft>
            <a:buClrTx/>
            <a:buSzTx/>
            <a:buFontTx/>
            <a:buNone/>
            <a:tabLst/>
            <a:defRPr/>
          </a:pPr>
          <a:r>
            <a:rPr lang="en-US" sz="1600" dirty="0" smtClean="0"/>
            <a:t>Inter-activity: Between a governmental fund (or internal service fund) and an enterprise fund</a:t>
          </a:r>
          <a:endParaRPr lang="en-US" sz="1600" dirty="0"/>
        </a:p>
      </dgm:t>
    </dgm:pt>
    <dgm:pt modelId="{AAE76866-0F2A-4935-A39C-921CA0E583AE}" type="parTrans" cxnId="{03939AE1-6D91-4D70-BA65-867DE173FDDD}">
      <dgm:prSet/>
      <dgm:spPr/>
      <dgm:t>
        <a:bodyPr/>
        <a:lstStyle/>
        <a:p>
          <a:endParaRPr lang="en-US"/>
        </a:p>
      </dgm:t>
    </dgm:pt>
    <dgm:pt modelId="{75E21EC9-AC69-4D43-860A-B2075C856E40}" type="sibTrans" cxnId="{03939AE1-6D91-4D70-BA65-867DE173FDDD}">
      <dgm:prSet/>
      <dgm:spPr/>
      <dgm:t>
        <a:bodyPr/>
        <a:lstStyle/>
        <a:p>
          <a:endParaRPr lang="en-US"/>
        </a:p>
      </dgm:t>
    </dgm:pt>
    <dgm:pt modelId="{64EA8F51-463E-4C05-A022-78F640130E64}" type="pres">
      <dgm:prSet presAssocID="{561604F6-5F28-4345-9002-0709E6C21DCD}" presName="Name0" presStyleCnt="0">
        <dgm:presLayoutVars>
          <dgm:dir/>
          <dgm:animLvl val="lvl"/>
          <dgm:resizeHandles val="exact"/>
        </dgm:presLayoutVars>
      </dgm:prSet>
      <dgm:spPr/>
      <dgm:t>
        <a:bodyPr/>
        <a:lstStyle/>
        <a:p>
          <a:endParaRPr lang="en-US"/>
        </a:p>
      </dgm:t>
    </dgm:pt>
    <dgm:pt modelId="{F072AE5B-EDD9-46EC-A0BD-71C491130515}" type="pres">
      <dgm:prSet presAssocID="{4B677091-1F60-4B81-9BFC-28CC3EA83BF0}" presName="linNode" presStyleCnt="0"/>
      <dgm:spPr/>
    </dgm:pt>
    <dgm:pt modelId="{A6359704-AF05-41D4-86DE-4B2A8DAC794B}" type="pres">
      <dgm:prSet presAssocID="{4B677091-1F60-4B81-9BFC-28CC3EA83BF0}" presName="parentText" presStyleLbl="node1" presStyleIdx="0" presStyleCnt="3" custScaleX="57209" custLinFactNeighborX="-16657" custLinFactNeighborY="-1736">
        <dgm:presLayoutVars>
          <dgm:chMax val="1"/>
          <dgm:bulletEnabled val="1"/>
        </dgm:presLayoutVars>
      </dgm:prSet>
      <dgm:spPr/>
      <dgm:t>
        <a:bodyPr/>
        <a:lstStyle/>
        <a:p>
          <a:endParaRPr lang="en-US"/>
        </a:p>
      </dgm:t>
    </dgm:pt>
    <dgm:pt modelId="{C5787FC2-7FB6-4B83-B7F1-1457845AA284}" type="pres">
      <dgm:prSet presAssocID="{4B677091-1F60-4B81-9BFC-28CC3EA83BF0}" presName="descendantText" presStyleLbl="alignAccFollowNode1" presStyleIdx="0" presStyleCnt="3" custScaleX="120646">
        <dgm:presLayoutVars>
          <dgm:bulletEnabled val="1"/>
        </dgm:presLayoutVars>
      </dgm:prSet>
      <dgm:spPr/>
      <dgm:t>
        <a:bodyPr/>
        <a:lstStyle/>
        <a:p>
          <a:endParaRPr lang="en-US"/>
        </a:p>
      </dgm:t>
    </dgm:pt>
    <dgm:pt modelId="{19B8243E-80F5-4677-ACE9-3AB8A808AF18}" type="pres">
      <dgm:prSet presAssocID="{FCDAF5D9-B326-4C5B-BFF5-9033D50EB8E3}" presName="sp" presStyleCnt="0"/>
      <dgm:spPr/>
    </dgm:pt>
    <dgm:pt modelId="{F8A4959A-890A-4D06-9EB3-34F390F8ECCF}" type="pres">
      <dgm:prSet presAssocID="{B8196CC9-6F48-4623-8B2E-98630A2D332C}" presName="linNode" presStyleCnt="0"/>
      <dgm:spPr/>
    </dgm:pt>
    <dgm:pt modelId="{8244C105-8AAB-4FCF-ACAD-0C10D1BC55E4}" type="pres">
      <dgm:prSet presAssocID="{B8196CC9-6F48-4623-8B2E-98630A2D332C}" presName="parentText" presStyleLbl="node1" presStyleIdx="1" presStyleCnt="3" custScaleX="59590" custLinFactNeighborX="-15953" custLinFactNeighborY="-2604">
        <dgm:presLayoutVars>
          <dgm:chMax val="1"/>
          <dgm:bulletEnabled val="1"/>
        </dgm:presLayoutVars>
      </dgm:prSet>
      <dgm:spPr/>
      <dgm:t>
        <a:bodyPr/>
        <a:lstStyle/>
        <a:p>
          <a:endParaRPr lang="en-US"/>
        </a:p>
      </dgm:t>
    </dgm:pt>
    <dgm:pt modelId="{C594A262-BF1D-44A1-A31F-D74D973DCD25}" type="pres">
      <dgm:prSet presAssocID="{B8196CC9-6F48-4623-8B2E-98630A2D332C}" presName="descendantText" presStyleLbl="alignAccFollowNode1" presStyleIdx="1" presStyleCnt="3" custScaleX="122879">
        <dgm:presLayoutVars>
          <dgm:bulletEnabled val="1"/>
        </dgm:presLayoutVars>
      </dgm:prSet>
      <dgm:spPr/>
      <dgm:t>
        <a:bodyPr/>
        <a:lstStyle/>
        <a:p>
          <a:endParaRPr lang="en-US"/>
        </a:p>
      </dgm:t>
    </dgm:pt>
    <dgm:pt modelId="{AEEFD335-09F7-4DEE-8C21-51D4477CBFD4}" type="pres">
      <dgm:prSet presAssocID="{D4EBE2DA-9FBE-48B6-A575-2619EDD535F3}" presName="sp" presStyleCnt="0"/>
      <dgm:spPr/>
    </dgm:pt>
    <dgm:pt modelId="{9E21E319-0F34-49EB-BAB4-0817167DAF19}" type="pres">
      <dgm:prSet presAssocID="{1151C024-4ABC-4603-BAD5-D4435C675696}" presName="linNode" presStyleCnt="0"/>
      <dgm:spPr/>
    </dgm:pt>
    <dgm:pt modelId="{F667BAA3-0E9B-4636-9EC1-2A0C2EEBF891}" type="pres">
      <dgm:prSet presAssocID="{1151C024-4ABC-4603-BAD5-D4435C675696}" presName="parentText" presStyleLbl="node1" presStyleIdx="2" presStyleCnt="3" custScaleX="62298" custLinFactNeighborX="-16423" custLinFactNeighborY="-5208">
        <dgm:presLayoutVars>
          <dgm:chMax val="1"/>
          <dgm:bulletEnabled val="1"/>
        </dgm:presLayoutVars>
      </dgm:prSet>
      <dgm:spPr/>
      <dgm:t>
        <a:bodyPr/>
        <a:lstStyle/>
        <a:p>
          <a:endParaRPr lang="en-US"/>
        </a:p>
      </dgm:t>
    </dgm:pt>
    <dgm:pt modelId="{880BFD21-F36F-400B-B13D-09F2FB998473}" type="pres">
      <dgm:prSet presAssocID="{1151C024-4ABC-4603-BAD5-D4435C675696}" presName="descendantText" presStyleLbl="alignAccFollowNode1" presStyleIdx="2" presStyleCnt="3" custScaleX="122410">
        <dgm:presLayoutVars>
          <dgm:bulletEnabled val="1"/>
        </dgm:presLayoutVars>
      </dgm:prSet>
      <dgm:spPr/>
      <dgm:t>
        <a:bodyPr/>
        <a:lstStyle/>
        <a:p>
          <a:endParaRPr lang="en-US"/>
        </a:p>
      </dgm:t>
    </dgm:pt>
  </dgm:ptLst>
  <dgm:cxnLst>
    <dgm:cxn modelId="{1CA759D5-2A83-43A8-A9C8-0389449225D4}" type="presOf" srcId="{A7BA90F2-F9FE-4EEF-A55D-0B2B7131D3BE}" destId="{880BFD21-F36F-400B-B13D-09F2FB998473}" srcOrd="0" destOrd="1" presId="urn:microsoft.com/office/officeart/2005/8/layout/vList5"/>
    <dgm:cxn modelId="{A31B1FD8-A93E-4F41-B80F-12224AB981E5}" srcId="{B8196CC9-6F48-4623-8B2E-98630A2D332C}" destId="{30F8F3EE-FF1E-4924-9F69-F62891B7DCCE}" srcOrd="1" destOrd="0" parTransId="{E6878E42-1EB6-4D76-99BE-10E834D77F6C}" sibTransId="{46840D45-B003-4A84-B9FA-65F8D6E4AD8F}"/>
    <dgm:cxn modelId="{0620BE69-0CFE-4C31-BA01-CD7D474E7DB0}" srcId="{B8196CC9-6F48-4623-8B2E-98630A2D332C}" destId="{77A11C42-1ED3-4F2B-8E0C-B8C1D10A1499}" srcOrd="0" destOrd="0" parTransId="{25485ECB-23A6-4804-BD61-7C2F2FD46D24}" sibTransId="{1A35BE27-F11D-4192-BB45-5FD11B70FFCF}"/>
    <dgm:cxn modelId="{73DA2BD7-D117-4705-A31B-026B980741A9}" type="presOf" srcId="{1151C024-4ABC-4603-BAD5-D4435C675696}" destId="{F667BAA3-0E9B-4636-9EC1-2A0C2EEBF891}" srcOrd="0" destOrd="0" presId="urn:microsoft.com/office/officeart/2005/8/layout/vList5"/>
    <dgm:cxn modelId="{D6262424-D552-4DFD-BD1E-C473609627CE}" srcId="{561604F6-5F28-4345-9002-0709E6C21DCD}" destId="{B8196CC9-6F48-4623-8B2E-98630A2D332C}" srcOrd="1" destOrd="0" parTransId="{FBB944A2-59BB-4712-BCCB-114E27C73B94}" sibTransId="{D4EBE2DA-9FBE-48B6-A575-2619EDD535F3}"/>
    <dgm:cxn modelId="{A7409C99-3F45-4F76-86E3-CA279206DE84}" type="presOf" srcId="{4B677091-1F60-4B81-9BFC-28CC3EA83BF0}" destId="{A6359704-AF05-41D4-86DE-4B2A8DAC794B}" srcOrd="0" destOrd="0" presId="urn:microsoft.com/office/officeart/2005/8/layout/vList5"/>
    <dgm:cxn modelId="{35A426D4-AB49-4A51-8A12-BA3A1AB31DC9}" type="presOf" srcId="{561604F6-5F28-4345-9002-0709E6C21DCD}" destId="{64EA8F51-463E-4C05-A022-78F640130E64}" srcOrd="0" destOrd="0" presId="urn:microsoft.com/office/officeart/2005/8/layout/vList5"/>
    <dgm:cxn modelId="{46CE90F9-4695-4B9B-8C1E-138C12B3A276}" srcId="{4B677091-1F60-4B81-9BFC-28CC3EA83BF0}" destId="{085CB9F3-09E0-4F06-84A2-635F5B5FDC28}" srcOrd="1" destOrd="0" parTransId="{49FB2176-6306-4E87-814A-2DB823E86581}" sibTransId="{B4BF20DC-C16E-4E37-B14E-18FFE4EA5633}"/>
    <dgm:cxn modelId="{7B0D265B-1B07-423D-B85B-443070EF1089}" type="presOf" srcId="{B8196CC9-6F48-4623-8B2E-98630A2D332C}" destId="{8244C105-8AAB-4FCF-ACAD-0C10D1BC55E4}" srcOrd="0" destOrd="0" presId="urn:microsoft.com/office/officeart/2005/8/layout/vList5"/>
    <dgm:cxn modelId="{03939AE1-6D91-4D70-BA65-867DE173FDDD}" srcId="{1151C024-4ABC-4603-BAD5-D4435C675696}" destId="{A7BA90F2-F9FE-4EEF-A55D-0B2B7131D3BE}" srcOrd="1" destOrd="0" parTransId="{AAE76866-0F2A-4935-A39C-921CA0E583AE}" sibTransId="{75E21EC9-AC69-4D43-860A-B2075C856E40}"/>
    <dgm:cxn modelId="{ADF38511-E235-45FA-AB96-576C241BA176}" srcId="{561604F6-5F28-4345-9002-0709E6C21DCD}" destId="{1151C024-4ABC-4603-BAD5-D4435C675696}" srcOrd="2" destOrd="0" parTransId="{2168499D-5AD8-4115-83E8-63CE01C6FE46}" sibTransId="{3BB094A3-CE2E-425A-AD37-B30C395F2C9F}"/>
    <dgm:cxn modelId="{4BF7C6AE-3D95-404F-9522-74CD59BBE3CF}" type="presOf" srcId="{4FC4A876-047D-4CC2-A104-78E3D8DCA1D5}" destId="{880BFD21-F36F-400B-B13D-09F2FB998473}" srcOrd="0" destOrd="0" presId="urn:microsoft.com/office/officeart/2005/8/layout/vList5"/>
    <dgm:cxn modelId="{2819A6FE-78E5-4DC1-AA37-9FB2BE7B1A59}" type="presOf" srcId="{30F8F3EE-FF1E-4924-9F69-F62891B7DCCE}" destId="{C594A262-BF1D-44A1-A31F-D74D973DCD25}" srcOrd="0" destOrd="1" presId="urn:microsoft.com/office/officeart/2005/8/layout/vList5"/>
    <dgm:cxn modelId="{E5BE936D-1BD0-47B2-B928-8A7109E894F8}" type="presOf" srcId="{5A40D1FF-948D-49E1-A8D9-0F74A9ED9B0E}" destId="{C5787FC2-7FB6-4B83-B7F1-1457845AA284}" srcOrd="0" destOrd="0" presId="urn:microsoft.com/office/officeart/2005/8/layout/vList5"/>
    <dgm:cxn modelId="{D4B2C677-23C5-4EAE-BA15-3EF1AC873EED}" type="presOf" srcId="{77A11C42-1ED3-4F2B-8E0C-B8C1D10A1499}" destId="{C594A262-BF1D-44A1-A31F-D74D973DCD25}" srcOrd="0" destOrd="0" presId="urn:microsoft.com/office/officeart/2005/8/layout/vList5"/>
    <dgm:cxn modelId="{6F58D787-2597-435C-9C6B-46B095D41AC1}" srcId="{561604F6-5F28-4345-9002-0709E6C21DCD}" destId="{4B677091-1F60-4B81-9BFC-28CC3EA83BF0}" srcOrd="0" destOrd="0" parTransId="{3A9E3AB7-0605-4017-95ED-C1B41ACAC209}" sibTransId="{FCDAF5D9-B326-4C5B-BFF5-9033D50EB8E3}"/>
    <dgm:cxn modelId="{5A3A30E3-ADA2-4406-A779-48C956E193DB}" type="presOf" srcId="{085CB9F3-09E0-4F06-84A2-635F5B5FDC28}" destId="{C5787FC2-7FB6-4B83-B7F1-1457845AA284}" srcOrd="0" destOrd="1" presId="urn:microsoft.com/office/officeart/2005/8/layout/vList5"/>
    <dgm:cxn modelId="{2ED81E1F-3E03-4CF8-A20E-06EC6EF02525}" srcId="{4B677091-1F60-4B81-9BFC-28CC3EA83BF0}" destId="{5A40D1FF-948D-49E1-A8D9-0F74A9ED9B0E}" srcOrd="0" destOrd="0" parTransId="{963D38C5-F834-4AC0-A5ED-AAE5FB4FB410}" sibTransId="{24F87EDD-81DB-43CA-8147-1E7F5FFD8769}"/>
    <dgm:cxn modelId="{A884FBBD-60E5-4B50-89C7-EEBCCE2932F6}" srcId="{1151C024-4ABC-4603-BAD5-D4435C675696}" destId="{4FC4A876-047D-4CC2-A104-78E3D8DCA1D5}" srcOrd="0" destOrd="0" parTransId="{F5CF3760-38C4-4FB8-997D-C72AC41E39C1}" sibTransId="{857EF513-D794-435D-AF48-3EFA6CAB75DC}"/>
    <dgm:cxn modelId="{56A5969B-D62D-4735-8107-6D4432144774}" type="presParOf" srcId="{64EA8F51-463E-4C05-A022-78F640130E64}" destId="{F072AE5B-EDD9-46EC-A0BD-71C491130515}" srcOrd="0" destOrd="0" presId="urn:microsoft.com/office/officeart/2005/8/layout/vList5"/>
    <dgm:cxn modelId="{6730062F-EC11-4736-A631-C6EACA8D1208}" type="presParOf" srcId="{F072AE5B-EDD9-46EC-A0BD-71C491130515}" destId="{A6359704-AF05-41D4-86DE-4B2A8DAC794B}" srcOrd="0" destOrd="0" presId="urn:microsoft.com/office/officeart/2005/8/layout/vList5"/>
    <dgm:cxn modelId="{08B35502-A20B-499D-8FB1-53DFB55E1443}" type="presParOf" srcId="{F072AE5B-EDD9-46EC-A0BD-71C491130515}" destId="{C5787FC2-7FB6-4B83-B7F1-1457845AA284}" srcOrd="1" destOrd="0" presId="urn:microsoft.com/office/officeart/2005/8/layout/vList5"/>
    <dgm:cxn modelId="{D3AE398F-7375-4B31-946D-59E2DABD3E66}" type="presParOf" srcId="{64EA8F51-463E-4C05-A022-78F640130E64}" destId="{19B8243E-80F5-4677-ACE9-3AB8A808AF18}" srcOrd="1" destOrd="0" presId="urn:microsoft.com/office/officeart/2005/8/layout/vList5"/>
    <dgm:cxn modelId="{6A91AFC9-978B-44EE-B717-3A80FC4739AB}" type="presParOf" srcId="{64EA8F51-463E-4C05-A022-78F640130E64}" destId="{F8A4959A-890A-4D06-9EB3-34F390F8ECCF}" srcOrd="2" destOrd="0" presId="urn:microsoft.com/office/officeart/2005/8/layout/vList5"/>
    <dgm:cxn modelId="{E1B1082D-293B-4215-91F1-A3978C0A6C99}" type="presParOf" srcId="{F8A4959A-890A-4D06-9EB3-34F390F8ECCF}" destId="{8244C105-8AAB-4FCF-ACAD-0C10D1BC55E4}" srcOrd="0" destOrd="0" presId="urn:microsoft.com/office/officeart/2005/8/layout/vList5"/>
    <dgm:cxn modelId="{C062E347-B954-4FC3-91E3-2103DB6DCDE7}" type="presParOf" srcId="{F8A4959A-890A-4D06-9EB3-34F390F8ECCF}" destId="{C594A262-BF1D-44A1-A31F-D74D973DCD25}" srcOrd="1" destOrd="0" presId="urn:microsoft.com/office/officeart/2005/8/layout/vList5"/>
    <dgm:cxn modelId="{5412D65A-4F2C-4F59-8E2E-5685903A96D0}" type="presParOf" srcId="{64EA8F51-463E-4C05-A022-78F640130E64}" destId="{AEEFD335-09F7-4DEE-8C21-51D4477CBFD4}" srcOrd="3" destOrd="0" presId="urn:microsoft.com/office/officeart/2005/8/layout/vList5"/>
    <dgm:cxn modelId="{4D49FAAE-D832-4E7C-ABA5-2198DBCA9280}" type="presParOf" srcId="{64EA8F51-463E-4C05-A022-78F640130E64}" destId="{9E21E319-0F34-49EB-BAB4-0817167DAF19}" srcOrd="4" destOrd="0" presId="urn:microsoft.com/office/officeart/2005/8/layout/vList5"/>
    <dgm:cxn modelId="{633345A5-AAEA-40FB-9014-116088AA6DB5}" type="presParOf" srcId="{9E21E319-0F34-49EB-BAB4-0817167DAF19}" destId="{F667BAA3-0E9B-4636-9EC1-2A0C2EEBF891}" srcOrd="0" destOrd="0" presId="urn:microsoft.com/office/officeart/2005/8/layout/vList5"/>
    <dgm:cxn modelId="{D2342E00-2B30-47FD-95DC-DABC6D369B2D}" type="presParOf" srcId="{9E21E319-0F34-49EB-BAB4-0817167DAF19}" destId="{880BFD21-F36F-400B-B13D-09F2FB99847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B2F1A-D6AB-4A7F-8FAD-926FDE74385B}">
      <dsp:nvSpPr>
        <dsp:cNvPr id="0" name=""/>
        <dsp:cNvSpPr/>
      </dsp:nvSpPr>
      <dsp:spPr>
        <a:xfrm>
          <a:off x="3694" y="0"/>
          <a:ext cx="3554080" cy="3975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Purchases Method</a:t>
          </a:r>
          <a:endParaRPr lang="en-US" sz="2000" b="1" kern="1200" dirty="0"/>
        </a:p>
      </dsp:txBody>
      <dsp:txXfrm>
        <a:off x="3694" y="0"/>
        <a:ext cx="3554080" cy="1192622"/>
      </dsp:txXfrm>
    </dsp:sp>
    <dsp:sp modelId="{F94A96BA-1AE6-4256-9FB7-D947D870D81D}">
      <dsp:nvSpPr>
        <dsp:cNvPr id="0" name=""/>
        <dsp:cNvSpPr/>
      </dsp:nvSpPr>
      <dsp:spPr>
        <a:xfrm>
          <a:off x="169215" y="998282"/>
          <a:ext cx="3223039" cy="725273"/>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Expenditures equal the total cost of supplies purchased during the year</a:t>
          </a:r>
          <a:endParaRPr lang="en-US" sz="1600" kern="1200" dirty="0"/>
        </a:p>
      </dsp:txBody>
      <dsp:txXfrm>
        <a:off x="190458" y="1019525"/>
        <a:ext cx="3180553" cy="682787"/>
      </dsp:txXfrm>
    </dsp:sp>
    <dsp:sp modelId="{6A715130-35C8-47F9-AE7F-5B3EC8421E5E}">
      <dsp:nvSpPr>
        <dsp:cNvPr id="0" name=""/>
        <dsp:cNvSpPr/>
      </dsp:nvSpPr>
      <dsp:spPr>
        <a:xfrm>
          <a:off x="137157" y="1834312"/>
          <a:ext cx="3255082" cy="718825"/>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Consistent with modified accrual basis of accounting used by governmental funds</a:t>
          </a:r>
          <a:endParaRPr lang="en-US" sz="1600" kern="1200" dirty="0"/>
        </a:p>
      </dsp:txBody>
      <dsp:txXfrm>
        <a:off x="158211" y="1855366"/>
        <a:ext cx="3212974" cy="676717"/>
      </dsp:txXfrm>
    </dsp:sp>
    <dsp:sp modelId="{20F01E54-D16C-4969-A5D0-2235D7031F36}">
      <dsp:nvSpPr>
        <dsp:cNvPr id="0" name=""/>
        <dsp:cNvSpPr/>
      </dsp:nvSpPr>
      <dsp:spPr>
        <a:xfrm>
          <a:off x="137143" y="2732854"/>
          <a:ext cx="3255111" cy="288619"/>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Periodic inventory system</a:t>
          </a:r>
          <a:endParaRPr lang="en-US" sz="1600" kern="1200" dirty="0"/>
        </a:p>
      </dsp:txBody>
      <dsp:txXfrm>
        <a:off x="145596" y="2741307"/>
        <a:ext cx="3238205" cy="271713"/>
      </dsp:txXfrm>
    </dsp:sp>
    <dsp:sp modelId="{A184E4AA-036A-4672-AF2C-AB005405EADE}">
      <dsp:nvSpPr>
        <dsp:cNvPr id="0" name=""/>
        <dsp:cNvSpPr/>
      </dsp:nvSpPr>
      <dsp:spPr>
        <a:xfrm>
          <a:off x="169215" y="3119382"/>
          <a:ext cx="3190967" cy="716418"/>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Expenditures and Inventory of Supplies must be adjusted at year end</a:t>
          </a:r>
          <a:endParaRPr lang="en-US" sz="1600" kern="1200" dirty="0"/>
        </a:p>
      </dsp:txBody>
      <dsp:txXfrm>
        <a:off x="190198" y="3140365"/>
        <a:ext cx="3149001" cy="674452"/>
      </dsp:txXfrm>
    </dsp:sp>
    <dsp:sp modelId="{C8706A0F-E265-41C6-9764-F96B0D107F99}">
      <dsp:nvSpPr>
        <dsp:cNvPr id="0" name=""/>
        <dsp:cNvSpPr/>
      </dsp:nvSpPr>
      <dsp:spPr>
        <a:xfrm>
          <a:off x="3824331" y="0"/>
          <a:ext cx="3554080" cy="3975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Consumption Method</a:t>
          </a:r>
          <a:endParaRPr lang="en-US" sz="2000" b="1" kern="1200" dirty="0"/>
        </a:p>
      </dsp:txBody>
      <dsp:txXfrm>
        <a:off x="3824331" y="0"/>
        <a:ext cx="3554080" cy="1192622"/>
      </dsp:txXfrm>
    </dsp:sp>
    <dsp:sp modelId="{4E22D8C7-4006-49A0-A4C0-2CE35F43D159}">
      <dsp:nvSpPr>
        <dsp:cNvPr id="0" name=""/>
        <dsp:cNvSpPr/>
      </dsp:nvSpPr>
      <dsp:spPr>
        <a:xfrm>
          <a:off x="3874955" y="1029449"/>
          <a:ext cx="3324486" cy="534893"/>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The expenses/expenditures reflect the amount consumed</a:t>
          </a:r>
          <a:endParaRPr lang="en-US" sz="1600" kern="1200" dirty="0"/>
        </a:p>
      </dsp:txBody>
      <dsp:txXfrm>
        <a:off x="3890621" y="1045115"/>
        <a:ext cx="3293154" cy="503561"/>
      </dsp:txXfrm>
    </dsp:sp>
    <dsp:sp modelId="{AB724108-93BA-4CA8-838A-9ECE3C30AA73}">
      <dsp:nvSpPr>
        <dsp:cNvPr id="0" name=""/>
        <dsp:cNvSpPr/>
      </dsp:nvSpPr>
      <dsp:spPr>
        <a:xfrm>
          <a:off x="3907055" y="1709745"/>
          <a:ext cx="3292414" cy="896826"/>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Consistent with the accrual basis of accounting used by government-wide and proprietary funds</a:t>
          </a:r>
          <a:endParaRPr lang="en-US" sz="1600" kern="1200" dirty="0"/>
        </a:p>
      </dsp:txBody>
      <dsp:txXfrm>
        <a:off x="3933322" y="1736012"/>
        <a:ext cx="3239880" cy="844292"/>
      </dsp:txXfrm>
    </dsp:sp>
    <dsp:sp modelId="{ED5B7530-98A9-4418-9AE7-E8FA35CFD4D3}">
      <dsp:nvSpPr>
        <dsp:cNvPr id="0" name=""/>
        <dsp:cNvSpPr/>
      </dsp:nvSpPr>
      <dsp:spPr>
        <a:xfrm>
          <a:off x="3939127" y="2708386"/>
          <a:ext cx="3260342" cy="284578"/>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Perpetual inventory system</a:t>
          </a:r>
          <a:endParaRPr lang="en-US" sz="1600" kern="1200" dirty="0"/>
        </a:p>
      </dsp:txBody>
      <dsp:txXfrm>
        <a:off x="3947462" y="2716721"/>
        <a:ext cx="3243672" cy="267908"/>
      </dsp:txXfrm>
    </dsp:sp>
    <dsp:sp modelId="{FF12F827-87B2-40AA-91A4-071DA0D9F8E3}">
      <dsp:nvSpPr>
        <dsp:cNvPr id="0" name=""/>
        <dsp:cNvSpPr/>
      </dsp:nvSpPr>
      <dsp:spPr>
        <a:xfrm>
          <a:off x="3939127" y="3144125"/>
          <a:ext cx="3292414" cy="686829"/>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No entry necessary at year end to adjust Expenditures and Inventory of Supplies</a:t>
          </a:r>
          <a:endParaRPr lang="en-US" sz="1600" kern="1200" dirty="0"/>
        </a:p>
      </dsp:txBody>
      <dsp:txXfrm>
        <a:off x="3959244" y="3164242"/>
        <a:ext cx="3252180" cy="646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C326F-0022-433F-B2F4-6D5CEB7E4457}">
      <dsp:nvSpPr>
        <dsp:cNvPr id="0" name=""/>
        <dsp:cNvSpPr/>
      </dsp:nvSpPr>
      <dsp:spPr>
        <a:xfrm>
          <a:off x="0" y="-97715"/>
          <a:ext cx="7628866" cy="156719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lumMod val="50000"/>
                </a:schemeClr>
              </a:solidFill>
            </a:rPr>
            <a:t>Special revenue funds are needed when a significant revenue source is restricted or committed for a specific operating purpose, other than those served by proprietary or fiduciary funds</a:t>
          </a:r>
          <a:r>
            <a:rPr lang="en-US" sz="2000" kern="1200" dirty="0" smtClean="0">
              <a:solidFill>
                <a:schemeClr val="bg2">
                  <a:lumMod val="50000"/>
                </a:schemeClr>
              </a:solidFill>
            </a:rPr>
            <a:t>.</a:t>
          </a:r>
          <a:endParaRPr lang="en-US" sz="2000" kern="1200" dirty="0">
            <a:solidFill>
              <a:schemeClr val="bg2">
                <a:lumMod val="50000"/>
              </a:schemeClr>
            </a:solidFill>
          </a:endParaRPr>
        </a:p>
      </dsp:txBody>
      <dsp:txXfrm>
        <a:off x="0" y="-97715"/>
        <a:ext cx="7628866" cy="1567199"/>
      </dsp:txXfrm>
    </dsp:sp>
    <dsp:sp modelId="{9C709025-7889-40A6-A1A8-4E350620FEDF}">
      <dsp:nvSpPr>
        <dsp:cNvPr id="0" name=""/>
        <dsp:cNvSpPr/>
      </dsp:nvSpPr>
      <dsp:spPr>
        <a:xfrm>
          <a:off x="3725" y="1450816"/>
          <a:ext cx="2540471" cy="247030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Street Fund</a:t>
          </a:r>
          <a:endParaRPr lang="en-US" sz="2400" kern="1200" dirty="0"/>
        </a:p>
      </dsp:txBody>
      <dsp:txXfrm>
        <a:off x="3725" y="1450816"/>
        <a:ext cx="2540471" cy="2470308"/>
      </dsp:txXfrm>
    </dsp:sp>
    <dsp:sp modelId="{7C1DAB4A-938B-4BD9-9327-0BC004D13175}">
      <dsp:nvSpPr>
        <dsp:cNvPr id="0" name=""/>
        <dsp:cNvSpPr/>
      </dsp:nvSpPr>
      <dsp:spPr>
        <a:xfrm>
          <a:off x="2528166" y="1450507"/>
          <a:ext cx="2540471" cy="247030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Library Operating Fund</a:t>
          </a:r>
          <a:endParaRPr lang="en-US" sz="2400" kern="1200" dirty="0"/>
        </a:p>
      </dsp:txBody>
      <dsp:txXfrm>
        <a:off x="2528166" y="1450507"/>
        <a:ext cx="2540471" cy="2470308"/>
      </dsp:txXfrm>
    </dsp:sp>
    <dsp:sp modelId="{1F33B47C-CCD3-4C6A-A202-6C34042D1C69}">
      <dsp:nvSpPr>
        <dsp:cNvPr id="0" name=""/>
        <dsp:cNvSpPr/>
      </dsp:nvSpPr>
      <dsp:spPr>
        <a:xfrm>
          <a:off x="5056317" y="1450507"/>
          <a:ext cx="2540471" cy="247030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Trust Fund</a:t>
          </a:r>
          <a:endParaRPr lang="en-US" sz="2400" kern="1200" dirty="0"/>
        </a:p>
      </dsp:txBody>
      <dsp:txXfrm>
        <a:off x="5056317" y="1450507"/>
        <a:ext cx="2540471" cy="2470308"/>
      </dsp:txXfrm>
    </dsp:sp>
    <dsp:sp modelId="{33384222-1F07-47CA-B57A-3C7FA0579480}">
      <dsp:nvSpPr>
        <dsp:cNvPr id="0" name=""/>
        <dsp:cNvSpPr/>
      </dsp:nvSpPr>
      <dsp:spPr>
        <a:xfrm>
          <a:off x="0" y="3744361"/>
          <a:ext cx="7628866" cy="27447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87FC2-7FB6-4B83-B7F1-1457845AA284}">
      <dsp:nvSpPr>
        <dsp:cNvPr id="0" name=""/>
        <dsp:cNvSpPr/>
      </dsp:nvSpPr>
      <dsp:spPr>
        <a:xfrm rot="5400000">
          <a:off x="3882969" y="-2222897"/>
          <a:ext cx="1027785" cy="57344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May be current or noncurrent</a:t>
          </a:r>
          <a:endParaRPr lang="en-US" sz="1600" kern="1200" dirty="0"/>
        </a:p>
        <a:p>
          <a:pPr marL="171450" lvl="1" indent="-171450" algn="l" defTabSz="711200">
            <a:lnSpc>
              <a:spcPct val="90000"/>
            </a:lnSpc>
            <a:spcBef>
              <a:spcPct val="0"/>
            </a:spcBef>
            <a:spcAft>
              <a:spcPct val="15000"/>
            </a:spcAft>
            <a:buChar char="••"/>
          </a:pPr>
          <a:r>
            <a:rPr lang="en-US" sz="1600" kern="1200" dirty="0" smtClean="0"/>
            <a:t>No journal entries are required at the government-wide level if between two governmental funds or two enterprise funds</a:t>
          </a:r>
          <a:endParaRPr lang="en-US" sz="1600" kern="1200" dirty="0"/>
        </a:p>
      </dsp:txBody>
      <dsp:txXfrm rot="-5400000">
        <a:off x="1529652" y="180592"/>
        <a:ext cx="5684247" cy="927441"/>
      </dsp:txXfrm>
    </dsp:sp>
    <dsp:sp modelId="{A6359704-AF05-41D4-86DE-4B2A8DAC794B}">
      <dsp:nvSpPr>
        <dsp:cNvPr id="0" name=""/>
        <dsp:cNvSpPr/>
      </dsp:nvSpPr>
      <dsp:spPr>
        <a:xfrm>
          <a:off x="0" y="0"/>
          <a:ext cx="1529548" cy="1284731"/>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Interfund Loans</a:t>
          </a:r>
          <a:endParaRPr lang="en-US" sz="1600" kern="1200" dirty="0"/>
        </a:p>
      </dsp:txBody>
      <dsp:txXfrm>
        <a:off x="62715" y="62715"/>
        <a:ext cx="1404118" cy="1159301"/>
      </dsp:txXfrm>
    </dsp:sp>
    <dsp:sp modelId="{C594A262-BF1D-44A1-A31F-D74D973DCD25}">
      <dsp:nvSpPr>
        <dsp:cNvPr id="0" name=""/>
        <dsp:cNvSpPr/>
      </dsp:nvSpPr>
      <dsp:spPr>
        <a:xfrm rot="5400000">
          <a:off x="3995288" y="-924144"/>
          <a:ext cx="1027785" cy="58348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Nonreciprocal transactions</a:t>
          </a:r>
          <a:endParaRPr lang="en-US" sz="1600" kern="1200" dirty="0"/>
        </a:p>
        <a:p>
          <a:pPr marL="171450" lvl="1" indent="-171450" algn="l" defTabSz="711200">
            <a:lnSpc>
              <a:spcPct val="90000"/>
            </a:lnSpc>
            <a:spcBef>
              <a:spcPct val="0"/>
            </a:spcBef>
            <a:spcAft>
              <a:spcPct val="15000"/>
            </a:spcAft>
            <a:buChar char="••"/>
          </a:pPr>
          <a:r>
            <a:rPr lang="en-US" sz="1600" kern="1200" dirty="0" smtClean="0"/>
            <a:t>May be periodic or one-time</a:t>
          </a:r>
          <a:endParaRPr lang="en-US" sz="1600" kern="1200" dirty="0"/>
        </a:p>
      </dsp:txBody>
      <dsp:txXfrm rot="-5400000">
        <a:off x="1591755" y="1529561"/>
        <a:ext cx="5784679" cy="927441"/>
      </dsp:txXfrm>
    </dsp:sp>
    <dsp:sp modelId="{8244C105-8AAB-4FCF-ACAD-0C10D1BC55E4}">
      <dsp:nvSpPr>
        <dsp:cNvPr id="0" name=""/>
        <dsp:cNvSpPr/>
      </dsp:nvSpPr>
      <dsp:spPr>
        <a:xfrm>
          <a:off x="0" y="1317460"/>
          <a:ext cx="1591651" cy="1284731"/>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Interfund Transfers</a:t>
          </a:r>
          <a:endParaRPr lang="en-US" sz="1600" kern="1200" dirty="0"/>
        </a:p>
      </dsp:txBody>
      <dsp:txXfrm>
        <a:off x="62715" y="1380175"/>
        <a:ext cx="1466221" cy="1159301"/>
      </dsp:txXfrm>
    </dsp:sp>
    <dsp:sp modelId="{880BFD21-F36F-400B-B13D-09F2FB998473}">
      <dsp:nvSpPr>
        <dsp:cNvPr id="0" name=""/>
        <dsp:cNvSpPr/>
      </dsp:nvSpPr>
      <dsp:spPr>
        <a:xfrm rot="5400000">
          <a:off x="4025211" y="455845"/>
          <a:ext cx="1027785" cy="57728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3736" marR="0" lvl="1" indent="-173736" algn="l" defTabSz="914400" eaLnBrk="1" fontAlgn="auto" latinLnBrk="0" hangingPunct="1">
            <a:lnSpc>
              <a:spcPct val="100000"/>
            </a:lnSpc>
            <a:spcBef>
              <a:spcPct val="0"/>
            </a:spcBef>
            <a:spcAft>
              <a:spcPts val="0"/>
            </a:spcAft>
            <a:buClrTx/>
            <a:buSzTx/>
            <a:buFontTx/>
            <a:buChar char="••"/>
            <a:tabLst/>
            <a:defRPr/>
          </a:pPr>
          <a:r>
            <a:rPr lang="en-US" sz="1600" kern="1200" dirty="0" smtClean="0"/>
            <a:t>Intra-activity: Between two governmental funds or two enterprise funds</a:t>
          </a:r>
          <a:endParaRPr lang="en-US" sz="1600" kern="1200" dirty="0"/>
        </a:p>
        <a:p>
          <a:pPr marL="173736" marR="0" lvl="1" indent="-173736" algn="l" defTabSz="914400" eaLnBrk="1" fontAlgn="auto" latinLnBrk="0" hangingPunct="1">
            <a:lnSpc>
              <a:spcPct val="100000"/>
            </a:lnSpc>
            <a:spcBef>
              <a:spcPct val="0"/>
            </a:spcBef>
            <a:spcAft>
              <a:spcPts val="0"/>
            </a:spcAft>
            <a:buClrTx/>
            <a:buSzTx/>
            <a:buFontTx/>
            <a:buChar char="••"/>
            <a:tabLst/>
            <a:defRPr/>
          </a:pPr>
          <a:r>
            <a:rPr lang="en-US" sz="1600" kern="1200" dirty="0" smtClean="0"/>
            <a:t>Inter-activity: Between a governmental fund (or internal service fund) and an enterprise fund</a:t>
          </a:r>
          <a:endParaRPr lang="en-US" sz="1600" kern="1200" dirty="0"/>
        </a:p>
      </dsp:txBody>
      <dsp:txXfrm rot="-5400000">
        <a:off x="1652700" y="2878528"/>
        <a:ext cx="5722636" cy="927441"/>
      </dsp:txXfrm>
    </dsp:sp>
    <dsp:sp modelId="{F667BAA3-0E9B-4636-9EC1-2A0C2EEBF891}">
      <dsp:nvSpPr>
        <dsp:cNvPr id="0" name=""/>
        <dsp:cNvSpPr/>
      </dsp:nvSpPr>
      <dsp:spPr>
        <a:xfrm>
          <a:off x="0" y="2632974"/>
          <a:ext cx="1652596" cy="1284731"/>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Intra- versus Inter-Activity Transactions</a:t>
          </a:r>
          <a:endParaRPr lang="en-US" sz="1600" kern="1200" dirty="0"/>
        </a:p>
      </dsp:txBody>
      <dsp:txXfrm>
        <a:off x="62715" y="2695689"/>
        <a:ext cx="1527166" cy="115930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407450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80BF1D-82C5-4B07-9530-634098E268C1}" type="slidenum">
              <a:rPr lang="en-US" altLang="en-US" smtClean="0">
                <a:cs typeface="Arial" pitchFamily="34" charset="0"/>
              </a:rPr>
              <a:pPr eaLnBrk="1" hangingPunct="1">
                <a:spcBef>
                  <a:spcPct val="0"/>
                </a:spcBef>
              </a:pPr>
              <a:t>4</a:t>
            </a:fld>
            <a:endParaRPr lang="en-US" altLang="en-US" dirty="0" smtClean="0">
              <a:cs typeface="Arial" pitchFamily="34" charset="0"/>
            </a:endParaRPr>
          </a:p>
        </p:txBody>
      </p:sp>
      <p:sp>
        <p:nvSpPr>
          <p:cNvPr id="4710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0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2</a:t>
            </a:r>
          </a:p>
        </p:txBody>
      </p:sp>
      <p:sp>
        <p:nvSpPr>
          <p:cNvPr id="4710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1" name="Rectangle 6"/>
          <p:cNvSpPr>
            <a:spLocks noGrp="1" noRot="1" noChangeAspect="1" noChangeArrowheads="1" noTextEdit="1"/>
          </p:cNvSpPr>
          <p:nvPr>
            <p:ph type="sldImg"/>
          </p:nvPr>
        </p:nvSpPr>
        <p:spPr>
          <a:xfrm>
            <a:off x="1065213" y="692150"/>
            <a:ext cx="4727575" cy="3416300"/>
          </a:xfrm>
          <a:ln w="12700" cap="flat"/>
        </p:spPr>
      </p:sp>
      <p:sp>
        <p:nvSpPr>
          <p:cNvPr id="47112"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359669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23377749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166595373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943085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350552283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81445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227329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136936530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221558566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80809831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164117633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41256784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19"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387475"/>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4-</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19775501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173179" y="5433833"/>
            <a:ext cx="7814128" cy="509767"/>
          </a:xfrm>
        </p:spPr>
        <p:txBody>
          <a:bodyPr/>
          <a:lstStyle/>
          <a:p>
            <a:pPr>
              <a:defRPr/>
            </a:pPr>
            <a:r>
              <a:rPr lang="en-US" dirty="0" smtClean="0">
                <a:solidFill>
                  <a:schemeClr val="bg1"/>
                </a:solidFill>
                <a:latin typeface="Arial"/>
                <a:cs typeface="Arial"/>
              </a:rPr>
              <a:t>Copyright © </a:t>
            </a:r>
            <a:r>
              <a:rPr lang="en-US" dirty="0" smtClean="0">
                <a:solidFill>
                  <a:schemeClr val="bg1"/>
                </a:solidFill>
                <a:latin typeface="Arial"/>
                <a:cs typeface="Arial"/>
              </a:rPr>
              <a:t>2019 </a:t>
            </a:r>
            <a:r>
              <a:rPr lang="en-US" dirty="0" smtClean="0">
                <a:solidFill>
                  <a:schemeClr val="bg1"/>
                </a:solidFill>
                <a:latin typeface="Arial"/>
                <a:cs typeface="Arial"/>
              </a:rPr>
              <a:t>McGraw-Hill Education. </a:t>
            </a:r>
            <a:r>
              <a:rPr lang="en-US" dirty="0" smtClean="0">
                <a:solidFill>
                  <a:schemeClr val="bg1"/>
                </a:solidFill>
                <a:latin typeface="Arial"/>
                <a:cs typeface="Arial"/>
              </a:rPr>
              <a:t>All </a:t>
            </a:r>
            <a:r>
              <a:rPr lang="en-US" dirty="0" smtClean="0">
                <a:solidFill>
                  <a:schemeClr val="bg1"/>
                </a:solidFill>
                <a:latin typeface="Arial"/>
                <a:cs typeface="Arial"/>
              </a:rPr>
              <a:t>rights reserved. No reproduction or distribution without the prior written consent of McGraw-Hill Education.</a:t>
            </a:r>
            <a:endParaRPr lang="en-US" dirty="0">
              <a:solidFill>
                <a:schemeClr val="bg1"/>
              </a:solidFill>
              <a:latin typeface="Arial"/>
              <a:cs typeface="Arial"/>
            </a:endParaRPr>
          </a:p>
        </p:txBody>
      </p:sp>
      <p:sp>
        <p:nvSpPr>
          <p:cNvPr id="5" name="TextBox 4"/>
          <p:cNvSpPr txBox="1"/>
          <p:nvPr/>
        </p:nvSpPr>
        <p:spPr>
          <a:xfrm>
            <a:off x="9930238" y="1283642"/>
            <a:ext cx="184666" cy="461665"/>
          </a:xfrm>
          <a:prstGeom prst="rect">
            <a:avLst/>
          </a:prstGeom>
          <a:noFill/>
        </p:spPr>
        <p:txBody>
          <a:bodyPr wrap="none" rtlCol="0">
            <a:spAutoFit/>
          </a:bodyPr>
          <a:lstStyle/>
          <a:p>
            <a:endParaRPr lang="en-US" dirty="0"/>
          </a:p>
        </p:txBody>
      </p:sp>
      <p:sp>
        <p:nvSpPr>
          <p:cNvPr id="12" name="TextBox 11"/>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Recording the Budget</a:t>
            </a:r>
            <a:br>
              <a:rPr lang="en-US" sz="3200" b="1" dirty="0" smtClean="0"/>
            </a:br>
            <a:r>
              <a:rPr lang="en-US" sz="2400" b="1" dirty="0" smtClean="0"/>
              <a:t>(2 of 2)</a:t>
            </a:r>
            <a:endParaRPr lang="en-US" sz="2400" b="1" dirty="0"/>
          </a:p>
        </p:txBody>
      </p:sp>
      <p:sp>
        <p:nvSpPr>
          <p:cNvPr id="4" name="Rectangle 3"/>
          <p:cNvSpPr/>
          <p:nvPr/>
        </p:nvSpPr>
        <p:spPr>
          <a:xfrm>
            <a:off x="530352" y="1408176"/>
            <a:ext cx="7562454" cy="2406813"/>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Appropriations </a:t>
            </a:r>
            <a:r>
              <a:rPr lang="en-US" sz="1400" i="1" dirty="0">
                <a:latin typeface="+mn-lt"/>
              </a:rPr>
              <a:t>Ledger:</a:t>
            </a:r>
          </a:p>
          <a:p>
            <a:pPr>
              <a:tabLst>
                <a:tab pos="7092950" algn="dec"/>
              </a:tabLst>
            </a:pPr>
            <a:r>
              <a:rPr lang="en-US" sz="1400" dirty="0" smtClean="0">
                <a:latin typeface="+mn-lt"/>
              </a:rPr>
              <a:t>     General </a:t>
            </a:r>
            <a:r>
              <a:rPr lang="en-US" sz="1400" dirty="0">
                <a:latin typeface="+mn-lt"/>
              </a:rPr>
              <a:t>Government . . . . . . . . . . </a:t>
            </a:r>
            <a:r>
              <a:rPr lang="en-US" sz="1400" dirty="0" smtClean="0">
                <a:latin typeface="+mn-lt"/>
              </a:rPr>
              <a:t>. .	660,000</a:t>
            </a:r>
            <a:endParaRPr lang="en-US" sz="1400" dirty="0">
              <a:latin typeface="+mn-lt"/>
            </a:endParaRPr>
          </a:p>
          <a:p>
            <a:pPr>
              <a:tabLst>
                <a:tab pos="7092950" algn="dec"/>
              </a:tabLst>
            </a:pPr>
            <a:r>
              <a:rPr lang="en-US" sz="1400" dirty="0" smtClean="0">
                <a:latin typeface="+mn-lt"/>
              </a:rPr>
              <a:t>     Public </a:t>
            </a:r>
            <a:r>
              <a:rPr lang="en-US" sz="1400" dirty="0">
                <a:latin typeface="+mn-lt"/>
              </a:rPr>
              <a:t>Safety . . . . . . . . . . . . . . . . </a:t>
            </a:r>
            <a:r>
              <a:rPr lang="en-US" sz="1400" dirty="0" smtClean="0">
                <a:latin typeface="+mn-lt"/>
              </a:rPr>
              <a:t>. .	1,240,000</a:t>
            </a:r>
            <a:endParaRPr lang="en-US" sz="1400" dirty="0">
              <a:latin typeface="+mn-lt"/>
            </a:endParaRPr>
          </a:p>
          <a:p>
            <a:pPr>
              <a:tabLst>
                <a:tab pos="7092950" algn="dec"/>
              </a:tabLst>
            </a:pPr>
            <a:r>
              <a:rPr lang="en-US" sz="1400" dirty="0" smtClean="0">
                <a:latin typeface="+mn-lt"/>
              </a:rPr>
              <a:t>     Public </a:t>
            </a:r>
            <a:r>
              <a:rPr lang="en-US" sz="1400" dirty="0">
                <a:latin typeface="+mn-lt"/>
              </a:rPr>
              <a:t>Works . . . . . . . . . . . . . . . . </a:t>
            </a:r>
            <a:r>
              <a:rPr lang="en-US" sz="1400" dirty="0" smtClean="0">
                <a:latin typeface="+mn-lt"/>
              </a:rPr>
              <a:t>. . 	1,090,000</a:t>
            </a:r>
            <a:endParaRPr lang="en-US" sz="1400" dirty="0">
              <a:latin typeface="+mn-lt"/>
            </a:endParaRPr>
          </a:p>
          <a:p>
            <a:pPr>
              <a:tabLst>
                <a:tab pos="7092950" algn="dec"/>
              </a:tabLst>
            </a:pPr>
            <a:r>
              <a:rPr lang="en-US" sz="1400" dirty="0" smtClean="0">
                <a:latin typeface="+mn-lt"/>
              </a:rPr>
              <a:t>     Health </a:t>
            </a:r>
            <a:r>
              <a:rPr lang="en-US" sz="1400" dirty="0">
                <a:latin typeface="+mn-lt"/>
              </a:rPr>
              <a:t>and Welfare . . . . . . . . . . . . </a:t>
            </a:r>
            <a:r>
              <a:rPr lang="en-US" sz="1400" dirty="0" smtClean="0">
                <a:latin typeface="+mn-lt"/>
              </a:rPr>
              <a:t>.	560,000</a:t>
            </a:r>
            <a:endParaRPr lang="en-US" sz="1400" dirty="0">
              <a:latin typeface="+mn-lt"/>
            </a:endParaRPr>
          </a:p>
          <a:p>
            <a:pPr>
              <a:tabLst>
                <a:tab pos="7092950" algn="dec"/>
              </a:tabLst>
            </a:pPr>
            <a:r>
              <a:rPr lang="en-US" sz="1400" dirty="0" smtClean="0">
                <a:latin typeface="+mn-lt"/>
              </a:rPr>
              <a:t>     Culture </a:t>
            </a:r>
            <a:r>
              <a:rPr lang="en-US" sz="1400" dirty="0">
                <a:latin typeface="+mn-lt"/>
              </a:rPr>
              <a:t>and Recreation . . . . . . . . . </a:t>
            </a:r>
            <a:r>
              <a:rPr lang="en-US" sz="1400" dirty="0" smtClean="0">
                <a:latin typeface="+mn-lt"/>
              </a:rPr>
              <a:t>.	315,000</a:t>
            </a:r>
            <a:endParaRPr lang="en-US" sz="1400" dirty="0">
              <a:latin typeface="+mn-lt"/>
            </a:endParaRPr>
          </a:p>
          <a:p>
            <a:pPr>
              <a:tabLst>
                <a:tab pos="7092950" algn="dec"/>
              </a:tabLst>
            </a:pPr>
            <a:r>
              <a:rPr lang="en-US" sz="1400" dirty="0" smtClean="0">
                <a:latin typeface="+mn-lt"/>
              </a:rPr>
              <a:t>     Miscellaneous </a:t>
            </a:r>
            <a:r>
              <a:rPr lang="en-US" sz="1400" dirty="0">
                <a:latin typeface="+mn-lt"/>
              </a:rPr>
              <a:t>. . . . . . . . . . . . . . . . </a:t>
            </a:r>
            <a:r>
              <a:rPr lang="en-US" sz="1400" dirty="0" smtClean="0">
                <a:latin typeface="+mn-lt"/>
              </a:rPr>
              <a:t>.	15,000</a:t>
            </a:r>
            <a:endParaRPr lang="en-US" sz="1400" dirty="0">
              <a:latin typeface="+mn-lt"/>
            </a:endParaRPr>
          </a:p>
        </p:txBody>
      </p:sp>
    </p:spTree>
    <p:extLst>
      <p:ext uri="{BB962C8B-B14F-4D97-AF65-F5344CB8AC3E}">
        <p14:creationId xmlns:p14="http://schemas.microsoft.com/office/powerpoint/2010/main" val="2767365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b="1" dirty="0">
                <a:solidFill>
                  <a:srgbClr val="000000"/>
                </a:solidFill>
              </a:rPr>
              <a:t>Purchase and Encumbrance Transactions </a:t>
            </a:r>
            <a:r>
              <a:rPr lang="en-US" sz="2400" b="1" dirty="0">
                <a:solidFill>
                  <a:srgbClr val="000000"/>
                </a:solidFill>
              </a:rPr>
              <a:t>(1 of 5)</a:t>
            </a:r>
            <a:endParaRPr lang="en-US" sz="2400" b="1" dirty="0"/>
          </a:p>
        </p:txBody>
      </p:sp>
      <p:sp>
        <p:nvSpPr>
          <p:cNvPr id="3" name="Rectangle 2"/>
          <p:cNvSpPr/>
          <p:nvPr/>
        </p:nvSpPr>
        <p:spPr>
          <a:xfrm>
            <a:off x="530352" y="1408176"/>
            <a:ext cx="7562454" cy="2930033"/>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a:t>
            </a:r>
            <a:r>
              <a:rPr lang="en-US" sz="1400" b="1" i="1" dirty="0" smtClean="0">
                <a:latin typeface="Arial"/>
                <a:cs typeface="Arial"/>
              </a:rPr>
              <a:t>Credits</a:t>
            </a:r>
            <a:endParaRPr lang="en-US" sz="1400" i="1" dirty="0" smtClean="0">
              <a:latin typeface="+mn-lt"/>
            </a:endParaRPr>
          </a:p>
          <a:p>
            <a:r>
              <a:rPr lang="en-US" sz="1400" i="1" dirty="0" smtClean="0">
                <a:latin typeface="+mn-lt"/>
              </a:rPr>
              <a:t>General Fund:</a:t>
            </a:r>
          </a:p>
          <a:p>
            <a:pPr>
              <a:tabLst>
                <a:tab pos="4337050" algn="dec"/>
              </a:tabLst>
            </a:pPr>
            <a:r>
              <a:rPr lang="en-US" sz="1400" dirty="0" smtClean="0">
                <a:latin typeface="+mn-lt"/>
              </a:rPr>
              <a:t>2</a:t>
            </a:r>
            <a:r>
              <a:rPr lang="en-US" sz="1400" dirty="0">
                <a:latin typeface="+mn-lt"/>
              </a:rPr>
              <a:t>. </a:t>
            </a:r>
            <a:r>
              <a:rPr lang="en-US" sz="1400" dirty="0" smtClean="0">
                <a:latin typeface="+mn-lt"/>
              </a:rPr>
              <a:t>Encumbrances—2020 </a:t>
            </a:r>
            <a:r>
              <a:rPr lang="en-US" sz="1400" dirty="0">
                <a:latin typeface="+mn-lt"/>
              </a:rPr>
              <a:t>. . . . . . . . . . . . </a:t>
            </a:r>
            <a:r>
              <a:rPr lang="en-US" sz="1400" dirty="0" smtClean="0">
                <a:latin typeface="+mn-lt"/>
              </a:rPr>
              <a:t>.	59,090</a:t>
            </a:r>
            <a:endParaRPr lang="en-US" sz="1400" dirty="0">
              <a:latin typeface="+mn-lt"/>
            </a:endParaRPr>
          </a:p>
          <a:p>
            <a:pPr>
              <a:tabLst>
                <a:tab pos="5256213" algn="dec"/>
              </a:tabLst>
            </a:pPr>
            <a:r>
              <a:rPr lang="en-US" sz="1400" dirty="0" smtClean="0">
                <a:latin typeface="+mn-lt"/>
              </a:rPr>
              <a:t>         Encumbrances Outstanding—2020.	59,090</a:t>
            </a:r>
            <a:endParaRPr lang="en-US" sz="1400" dirty="0">
              <a:latin typeface="+mn-lt"/>
            </a:endParaRPr>
          </a:p>
          <a:p>
            <a:r>
              <a:rPr lang="en-US" sz="1400" i="1" dirty="0">
                <a:latin typeface="+mn-lt"/>
              </a:rPr>
              <a:t>Encumbrances Ledger:</a:t>
            </a:r>
          </a:p>
          <a:p>
            <a:pPr>
              <a:tabLst>
                <a:tab pos="6173788" algn="dec"/>
              </a:tabLst>
            </a:pPr>
            <a:r>
              <a:rPr lang="en-US" sz="1400" dirty="0" smtClean="0">
                <a:latin typeface="+mn-lt"/>
              </a:rPr>
              <a:t>    General </a:t>
            </a:r>
            <a:r>
              <a:rPr lang="en-US" sz="1400" dirty="0">
                <a:latin typeface="+mn-lt"/>
              </a:rPr>
              <a:t>Government . . . . . . . . . . . . . </a:t>
            </a:r>
            <a:r>
              <a:rPr lang="en-US" sz="1400" dirty="0" smtClean="0">
                <a:latin typeface="+mn-lt"/>
              </a:rPr>
              <a:t>.	18,500</a:t>
            </a:r>
            <a:endParaRPr lang="en-US" sz="1400" dirty="0">
              <a:latin typeface="+mn-lt"/>
            </a:endParaRPr>
          </a:p>
          <a:p>
            <a:pPr>
              <a:tabLst>
                <a:tab pos="6173788" algn="dec"/>
              </a:tabLst>
            </a:pPr>
            <a:r>
              <a:rPr lang="en-US" sz="1400" dirty="0" smtClean="0">
                <a:latin typeface="+mn-lt"/>
              </a:rPr>
              <a:t>    Public </a:t>
            </a:r>
            <a:r>
              <a:rPr lang="en-US" sz="1400" dirty="0">
                <a:latin typeface="+mn-lt"/>
              </a:rPr>
              <a:t>Works . . . . . . . . . . . . . . . . . . . </a:t>
            </a:r>
            <a:r>
              <a:rPr lang="en-US" sz="1400" dirty="0" smtClean="0">
                <a:latin typeface="+mn-lt"/>
              </a:rPr>
              <a:t>.	15,000</a:t>
            </a:r>
            <a:endParaRPr lang="en-US" sz="1400" dirty="0">
              <a:latin typeface="+mn-lt"/>
            </a:endParaRPr>
          </a:p>
          <a:p>
            <a:pPr>
              <a:tabLst>
                <a:tab pos="6173788" algn="dec"/>
              </a:tabLst>
            </a:pPr>
            <a:r>
              <a:rPr lang="en-US" sz="1400" dirty="0">
                <a:latin typeface="+mn-lt"/>
              </a:rPr>
              <a:t> </a:t>
            </a:r>
            <a:r>
              <a:rPr lang="en-US" sz="1400" dirty="0" smtClean="0">
                <a:latin typeface="+mn-lt"/>
              </a:rPr>
              <a:t>   Health </a:t>
            </a:r>
            <a:r>
              <a:rPr lang="en-US" sz="1400" dirty="0">
                <a:latin typeface="+mn-lt"/>
              </a:rPr>
              <a:t>and Welfare . . . . . . . . . . . . . . </a:t>
            </a:r>
            <a:r>
              <a:rPr lang="en-US" sz="1400" dirty="0" smtClean="0">
                <a:latin typeface="+mn-lt"/>
              </a:rPr>
              <a:t>.	5,000</a:t>
            </a:r>
          </a:p>
          <a:p>
            <a:pPr lvl="0">
              <a:buClr>
                <a:srgbClr val="009999"/>
              </a:buClr>
              <a:tabLst>
                <a:tab pos="6173788" algn="dec"/>
              </a:tabLst>
            </a:pPr>
            <a:r>
              <a:rPr lang="en-US" sz="1400" dirty="0" smtClean="0">
                <a:solidFill>
                  <a:srgbClr val="000000"/>
                </a:solidFill>
                <a:latin typeface="+mn-lt"/>
              </a:rPr>
              <a:t>    Culture </a:t>
            </a:r>
            <a:r>
              <a:rPr lang="en-US" sz="1400" dirty="0">
                <a:solidFill>
                  <a:srgbClr val="000000"/>
                </a:solidFill>
                <a:latin typeface="+mn-lt"/>
              </a:rPr>
              <a:t>and Recreation . . . . . . . . . . . </a:t>
            </a:r>
            <a:r>
              <a:rPr lang="en-US" sz="1400" dirty="0" smtClean="0">
                <a:solidFill>
                  <a:srgbClr val="000000"/>
                </a:solidFill>
                <a:latin typeface="+mn-lt"/>
              </a:rPr>
              <a:t>.	20,590</a:t>
            </a:r>
            <a:endParaRPr lang="en-US" sz="1400" dirty="0">
              <a:solidFill>
                <a:srgbClr val="000000"/>
              </a:solidFill>
              <a:latin typeface="+mn-lt"/>
            </a:endParaRPr>
          </a:p>
          <a:p>
            <a:endParaRPr lang="en-US" sz="1600" dirty="0">
              <a:latin typeface="+mn-lt"/>
            </a:endParaRPr>
          </a:p>
        </p:txBody>
      </p:sp>
    </p:spTree>
    <p:extLst>
      <p:ext uri="{BB962C8B-B14F-4D97-AF65-F5344CB8AC3E}">
        <p14:creationId xmlns:p14="http://schemas.microsoft.com/office/powerpoint/2010/main" val="12975031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b="1" dirty="0">
                <a:solidFill>
                  <a:srgbClr val="000000"/>
                </a:solidFill>
              </a:rPr>
              <a:t>Purchase and Encumbrance Transactions </a:t>
            </a:r>
            <a:r>
              <a:rPr lang="en-US" sz="2400" b="1" dirty="0" smtClean="0">
                <a:solidFill>
                  <a:srgbClr val="000000"/>
                </a:solidFill>
              </a:rPr>
              <a:t>(2 </a:t>
            </a:r>
            <a:r>
              <a:rPr lang="en-US" sz="2400" b="1" dirty="0">
                <a:solidFill>
                  <a:srgbClr val="000000"/>
                </a:solidFill>
              </a:rPr>
              <a:t>of 5)</a:t>
            </a:r>
            <a:endParaRPr lang="en-US" sz="2400" b="1" dirty="0"/>
          </a:p>
        </p:txBody>
      </p:sp>
      <p:sp>
        <p:nvSpPr>
          <p:cNvPr id="3" name="Rectangle 2"/>
          <p:cNvSpPr/>
          <p:nvPr/>
        </p:nvSpPr>
        <p:spPr>
          <a:xfrm>
            <a:off x="530352" y="1408176"/>
            <a:ext cx="7562454" cy="2634568"/>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p>
          <a:p>
            <a:r>
              <a:rPr lang="en-US" sz="1400" i="1" dirty="0" smtClean="0">
                <a:latin typeface="+mn-lt"/>
              </a:rPr>
              <a:t>General </a:t>
            </a:r>
            <a:r>
              <a:rPr lang="en-US" sz="1400" i="1" dirty="0">
                <a:latin typeface="+mn-lt"/>
              </a:rPr>
              <a:t>Fund:</a:t>
            </a:r>
          </a:p>
          <a:p>
            <a:pPr>
              <a:tabLst>
                <a:tab pos="4337050" algn="dec"/>
              </a:tabLst>
            </a:pPr>
            <a:r>
              <a:rPr lang="en-US" sz="1400" dirty="0">
                <a:latin typeface="+mn-lt"/>
              </a:rPr>
              <a:t>3. Encumbrances </a:t>
            </a:r>
            <a:r>
              <a:rPr lang="en-US" sz="1400" dirty="0" smtClean="0">
                <a:latin typeface="+mn-lt"/>
              </a:rPr>
              <a:t>Outstanding—2020 </a:t>
            </a:r>
            <a:r>
              <a:rPr lang="en-US" sz="1400" dirty="0">
                <a:latin typeface="+mn-lt"/>
              </a:rPr>
              <a:t>. </a:t>
            </a:r>
            <a:r>
              <a:rPr lang="en-US" sz="1400" dirty="0" smtClean="0">
                <a:latin typeface="+mn-lt"/>
              </a:rPr>
              <a:t>.	22,415</a:t>
            </a:r>
            <a:endParaRPr lang="en-US" sz="1400" dirty="0">
              <a:latin typeface="+mn-lt"/>
            </a:endParaRPr>
          </a:p>
          <a:p>
            <a:pPr>
              <a:tabLst>
                <a:tab pos="5256213" algn="dec"/>
              </a:tabLst>
            </a:pPr>
            <a:r>
              <a:rPr lang="en-US" sz="1400" dirty="0" smtClean="0">
                <a:latin typeface="+mn-lt"/>
              </a:rPr>
              <a:t>         Encumbrances—2020 </a:t>
            </a:r>
            <a:r>
              <a:rPr lang="en-US" sz="1400" dirty="0">
                <a:latin typeface="+mn-lt"/>
              </a:rPr>
              <a:t>. . . . . . . . </a:t>
            </a:r>
            <a:r>
              <a:rPr lang="en-US" sz="1400" dirty="0" smtClean="0">
                <a:latin typeface="+mn-lt"/>
              </a:rPr>
              <a:t>.	22,415</a:t>
            </a:r>
            <a:endParaRPr lang="en-US" sz="1400" dirty="0">
              <a:latin typeface="+mn-lt"/>
            </a:endParaRPr>
          </a:p>
          <a:p>
            <a:r>
              <a:rPr lang="en-US" sz="1400" i="1" dirty="0">
                <a:latin typeface="+mn-lt"/>
              </a:rPr>
              <a:t>Encumbrances Ledger:</a:t>
            </a:r>
          </a:p>
          <a:p>
            <a:pPr>
              <a:tabLst>
                <a:tab pos="7092950" algn="dec"/>
              </a:tabLst>
            </a:pPr>
            <a:r>
              <a:rPr lang="en-US" sz="1400" dirty="0" smtClean="0">
                <a:latin typeface="+mn-lt"/>
              </a:rPr>
              <a:t>    General </a:t>
            </a:r>
            <a:r>
              <a:rPr lang="en-US" sz="1400" dirty="0">
                <a:latin typeface="+mn-lt"/>
              </a:rPr>
              <a:t>Government . . . . . . . . . . . . </a:t>
            </a:r>
            <a:r>
              <a:rPr lang="en-US" sz="1400" dirty="0" smtClean="0">
                <a:latin typeface="+mn-lt"/>
              </a:rPr>
              <a:t>.	2,300</a:t>
            </a:r>
            <a:endParaRPr lang="en-US" sz="1400" dirty="0">
              <a:latin typeface="+mn-lt"/>
            </a:endParaRPr>
          </a:p>
          <a:p>
            <a:pPr>
              <a:tabLst>
                <a:tab pos="7092950" algn="dec"/>
              </a:tabLst>
            </a:pPr>
            <a:r>
              <a:rPr lang="en-US" sz="1400" dirty="0" smtClean="0">
                <a:latin typeface="+mn-lt"/>
              </a:rPr>
              <a:t>    Public </a:t>
            </a:r>
            <a:r>
              <a:rPr lang="en-US" sz="1400" dirty="0">
                <a:latin typeface="+mn-lt"/>
              </a:rPr>
              <a:t>Works . . . . . . . . . . . . . . . . . </a:t>
            </a:r>
            <a:r>
              <a:rPr lang="en-US" sz="1400" dirty="0" smtClean="0">
                <a:latin typeface="+mn-lt"/>
              </a:rPr>
              <a:t>. .	5,600</a:t>
            </a:r>
            <a:endParaRPr lang="en-US" sz="1400" dirty="0">
              <a:latin typeface="+mn-lt"/>
            </a:endParaRPr>
          </a:p>
          <a:p>
            <a:pPr>
              <a:tabLst>
                <a:tab pos="7092950" algn="dec"/>
              </a:tabLst>
            </a:pPr>
            <a:r>
              <a:rPr lang="en-US" sz="1400" dirty="0" smtClean="0">
                <a:latin typeface="+mn-lt"/>
              </a:rPr>
              <a:t>    Health </a:t>
            </a:r>
            <a:r>
              <a:rPr lang="en-US" sz="1400" dirty="0">
                <a:latin typeface="+mn-lt"/>
              </a:rPr>
              <a:t>and Welfare . . . . . . . . . . . . . </a:t>
            </a:r>
            <a:r>
              <a:rPr lang="en-US" sz="1400" dirty="0" smtClean="0">
                <a:latin typeface="+mn-lt"/>
              </a:rPr>
              <a:t>.	100</a:t>
            </a:r>
          </a:p>
          <a:p>
            <a:pPr>
              <a:tabLst>
                <a:tab pos="7092950" algn="dec"/>
              </a:tabLst>
            </a:pPr>
            <a:r>
              <a:rPr lang="en-US" sz="1400" dirty="0">
                <a:latin typeface="+mn-lt"/>
              </a:rPr>
              <a:t> </a:t>
            </a:r>
            <a:r>
              <a:rPr lang="en-US" sz="1400" dirty="0" smtClean="0">
                <a:latin typeface="+mn-lt"/>
              </a:rPr>
              <a:t>   Culture</a:t>
            </a:r>
            <a:r>
              <a:rPr lang="en-US" sz="1400" dirty="0" smtClean="0">
                <a:solidFill>
                  <a:srgbClr val="000000"/>
                </a:solidFill>
                <a:latin typeface="+mn-lt"/>
              </a:rPr>
              <a:t> </a:t>
            </a:r>
            <a:r>
              <a:rPr lang="en-US" sz="1400" dirty="0">
                <a:solidFill>
                  <a:srgbClr val="000000"/>
                </a:solidFill>
                <a:latin typeface="+mn-lt"/>
              </a:rPr>
              <a:t>and Recreation . . . . . . . . . . </a:t>
            </a:r>
            <a:r>
              <a:rPr lang="en-US" sz="1400" dirty="0" smtClean="0">
                <a:solidFill>
                  <a:srgbClr val="000000"/>
                </a:solidFill>
                <a:latin typeface="+mn-lt"/>
              </a:rPr>
              <a:t>.	14,415</a:t>
            </a:r>
            <a:endParaRPr lang="en-US" sz="1400" dirty="0">
              <a:latin typeface="+mn-lt"/>
            </a:endParaRPr>
          </a:p>
        </p:txBody>
      </p:sp>
    </p:spTree>
    <p:extLst>
      <p:ext uri="{BB962C8B-B14F-4D97-AF65-F5344CB8AC3E}">
        <p14:creationId xmlns:p14="http://schemas.microsoft.com/office/powerpoint/2010/main" val="18253750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b="1" dirty="0">
                <a:solidFill>
                  <a:srgbClr val="000000"/>
                </a:solidFill>
              </a:rPr>
              <a:t>Purchase and Encumbrance Transactions </a:t>
            </a:r>
            <a:r>
              <a:rPr lang="en-US" sz="2400" b="1" dirty="0" smtClean="0">
                <a:solidFill>
                  <a:srgbClr val="000000"/>
                </a:solidFill>
              </a:rPr>
              <a:t>(3 </a:t>
            </a:r>
            <a:r>
              <a:rPr lang="en-US" sz="2400" b="1" dirty="0">
                <a:solidFill>
                  <a:srgbClr val="000000"/>
                </a:solidFill>
              </a:rPr>
              <a:t>of 5)</a:t>
            </a:r>
            <a:endParaRPr lang="en-US" sz="2400" b="1" dirty="0"/>
          </a:p>
        </p:txBody>
      </p:sp>
      <p:sp>
        <p:nvSpPr>
          <p:cNvPr id="3" name="Rectangle 2"/>
          <p:cNvSpPr/>
          <p:nvPr/>
        </p:nvSpPr>
        <p:spPr>
          <a:xfrm>
            <a:off x="530352" y="1408176"/>
            <a:ext cx="7605918" cy="4185761"/>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a:t>
            </a:r>
            <a:r>
              <a:rPr lang="en-US" sz="1400" b="1" i="1" dirty="0" smtClean="0">
                <a:latin typeface="Arial"/>
                <a:cs typeface="Arial"/>
              </a:rPr>
              <a:t>    Credits</a:t>
            </a:r>
            <a:endParaRPr lang="en-US" sz="1600" i="1" dirty="0">
              <a:solidFill>
                <a:srgbClr val="000000"/>
              </a:solidFill>
              <a:latin typeface="+mn-lt"/>
            </a:endParaRPr>
          </a:p>
          <a:p>
            <a:pPr>
              <a:buClr>
                <a:srgbClr val="009999"/>
              </a:buClr>
            </a:pPr>
            <a:r>
              <a:rPr lang="en-US" sz="1400" i="1" dirty="0" smtClean="0">
                <a:solidFill>
                  <a:srgbClr val="000000"/>
                </a:solidFill>
                <a:latin typeface="+mn-lt"/>
              </a:rPr>
              <a:t>General Fund:                                          </a:t>
            </a:r>
          </a:p>
          <a:p>
            <a:pPr>
              <a:buClr>
                <a:srgbClr val="009999"/>
              </a:buClr>
              <a:tabLst>
                <a:tab pos="4337050" algn="dec"/>
              </a:tabLst>
            </a:pPr>
            <a:r>
              <a:rPr lang="en-US" sz="1400" dirty="0" smtClean="0">
                <a:solidFill>
                  <a:srgbClr val="000000"/>
                </a:solidFill>
                <a:latin typeface="+mn-lt"/>
              </a:rPr>
              <a:t>3a. Expenditures—2020 . . . . . . . . . . . .	21,700</a:t>
            </a:r>
          </a:p>
          <a:p>
            <a:pPr lvl="0">
              <a:buClr>
                <a:srgbClr val="009999"/>
              </a:buClr>
              <a:tabLst>
                <a:tab pos="5256213" algn="dec"/>
              </a:tabLst>
            </a:pPr>
            <a:r>
              <a:rPr lang="en-US" sz="1400" dirty="0" smtClean="0">
                <a:solidFill>
                  <a:srgbClr val="000000"/>
                </a:solidFill>
                <a:latin typeface="+mn-lt"/>
              </a:rPr>
              <a:t>           Vouchers </a:t>
            </a:r>
            <a:r>
              <a:rPr lang="en-US" sz="1400" dirty="0">
                <a:solidFill>
                  <a:srgbClr val="000000"/>
                </a:solidFill>
                <a:latin typeface="+mn-lt"/>
              </a:rPr>
              <a:t>Payable . . . . . . . . . . </a:t>
            </a:r>
            <a:r>
              <a:rPr lang="en-US" sz="1400" dirty="0" smtClean="0">
                <a:solidFill>
                  <a:srgbClr val="000000"/>
                </a:solidFill>
                <a:latin typeface="+mn-lt"/>
              </a:rPr>
              <a:t>.	 21,700</a:t>
            </a:r>
            <a:endParaRPr lang="en-US" sz="1400" dirty="0">
              <a:solidFill>
                <a:srgbClr val="000000"/>
              </a:solidFill>
              <a:latin typeface="+mn-lt"/>
            </a:endParaRPr>
          </a:p>
          <a:p>
            <a:pPr lvl="0">
              <a:buClr>
                <a:srgbClr val="009999"/>
              </a:buClr>
            </a:pPr>
            <a:r>
              <a:rPr lang="en-US" sz="1400" i="1" dirty="0">
                <a:solidFill>
                  <a:srgbClr val="000000"/>
                </a:solidFill>
                <a:latin typeface="+mn-lt"/>
              </a:rPr>
              <a:t>Expenditures Ledger:</a:t>
            </a:r>
          </a:p>
          <a:p>
            <a:pPr lvl="0">
              <a:buClr>
                <a:srgbClr val="009999"/>
              </a:buClr>
              <a:tabLst>
                <a:tab pos="6173788" algn="dec"/>
              </a:tabLst>
            </a:pPr>
            <a:r>
              <a:rPr lang="en-US" sz="1400" dirty="0" smtClean="0">
                <a:solidFill>
                  <a:srgbClr val="000000"/>
                </a:solidFill>
                <a:latin typeface="+mn-lt"/>
              </a:rPr>
              <a:t>      General </a:t>
            </a:r>
            <a:r>
              <a:rPr lang="en-US" sz="1400" dirty="0">
                <a:solidFill>
                  <a:srgbClr val="000000"/>
                </a:solidFill>
                <a:latin typeface="+mn-lt"/>
              </a:rPr>
              <a:t>Government . . . . . . . . . . </a:t>
            </a:r>
            <a:r>
              <a:rPr lang="en-US" sz="1400" dirty="0" smtClean="0">
                <a:solidFill>
                  <a:srgbClr val="000000"/>
                </a:solidFill>
                <a:latin typeface="+mn-lt"/>
              </a:rPr>
              <a:t>.	2,300</a:t>
            </a:r>
            <a:endParaRPr lang="en-US" sz="1400" dirty="0">
              <a:solidFill>
                <a:srgbClr val="000000"/>
              </a:solidFill>
              <a:latin typeface="+mn-lt"/>
            </a:endParaRPr>
          </a:p>
          <a:p>
            <a:pPr lvl="0">
              <a:buClr>
                <a:srgbClr val="009999"/>
              </a:buClr>
              <a:tabLst>
                <a:tab pos="6173788" algn="dec"/>
              </a:tabLst>
            </a:pPr>
            <a:r>
              <a:rPr lang="en-US" sz="1400" dirty="0" smtClean="0">
                <a:solidFill>
                  <a:srgbClr val="000000"/>
                </a:solidFill>
                <a:latin typeface="+mn-lt"/>
              </a:rPr>
              <a:t>      Public </a:t>
            </a:r>
            <a:r>
              <a:rPr lang="en-US" sz="1400" dirty="0">
                <a:solidFill>
                  <a:srgbClr val="000000"/>
                </a:solidFill>
                <a:latin typeface="+mn-lt"/>
              </a:rPr>
              <a:t>Works . . . . . . . . . . . . . . . . </a:t>
            </a:r>
            <a:r>
              <a:rPr lang="en-US" sz="1400" dirty="0" smtClean="0">
                <a:solidFill>
                  <a:srgbClr val="000000"/>
                </a:solidFill>
                <a:latin typeface="+mn-lt"/>
              </a:rPr>
              <a:t>.	5,500</a:t>
            </a:r>
            <a:endParaRPr lang="en-US" sz="1400" dirty="0">
              <a:solidFill>
                <a:srgbClr val="000000"/>
              </a:solidFill>
              <a:latin typeface="+mn-lt"/>
            </a:endParaRPr>
          </a:p>
          <a:p>
            <a:pPr lvl="0">
              <a:buClr>
                <a:srgbClr val="009999"/>
              </a:buClr>
              <a:tabLst>
                <a:tab pos="6173788" algn="dec"/>
              </a:tabLst>
            </a:pPr>
            <a:r>
              <a:rPr lang="en-US" sz="1400" dirty="0" smtClean="0">
                <a:solidFill>
                  <a:srgbClr val="000000"/>
                </a:solidFill>
                <a:latin typeface="+mn-lt"/>
              </a:rPr>
              <a:t>      Health </a:t>
            </a:r>
            <a:r>
              <a:rPr lang="en-US" sz="1400" dirty="0">
                <a:solidFill>
                  <a:srgbClr val="000000"/>
                </a:solidFill>
                <a:latin typeface="+mn-lt"/>
              </a:rPr>
              <a:t>and Welfare . . . . . . . . . . . </a:t>
            </a:r>
            <a:r>
              <a:rPr lang="en-US" sz="1400" dirty="0" smtClean="0">
                <a:solidFill>
                  <a:srgbClr val="000000"/>
                </a:solidFill>
                <a:latin typeface="+mn-lt"/>
              </a:rPr>
              <a:t>.	100</a:t>
            </a:r>
          </a:p>
          <a:p>
            <a:pPr>
              <a:buClr>
                <a:srgbClr val="009999"/>
              </a:buClr>
              <a:tabLst>
                <a:tab pos="6173788" algn="dec"/>
              </a:tabLst>
            </a:pPr>
            <a:r>
              <a:rPr lang="en-US" sz="1400" dirty="0" smtClean="0">
                <a:solidFill>
                  <a:srgbClr val="000000"/>
                </a:solidFill>
                <a:latin typeface="+mn-lt"/>
              </a:rPr>
              <a:t>      Culture </a:t>
            </a:r>
            <a:r>
              <a:rPr lang="en-US" sz="1400" dirty="0">
                <a:solidFill>
                  <a:srgbClr val="000000"/>
                </a:solidFill>
                <a:latin typeface="+mn-lt"/>
              </a:rPr>
              <a:t>and Recreation . . . . . . . . </a:t>
            </a:r>
            <a:r>
              <a:rPr lang="en-US" sz="1400" dirty="0" smtClean="0">
                <a:solidFill>
                  <a:srgbClr val="000000"/>
                </a:solidFill>
                <a:latin typeface="+mn-lt"/>
              </a:rPr>
              <a:t>.	13,800</a:t>
            </a:r>
          </a:p>
          <a:p>
            <a:r>
              <a:rPr lang="en-US" sz="1400" i="1" dirty="0">
                <a:latin typeface="+mn-lt"/>
              </a:rPr>
              <a:t>Governmental Activities:</a:t>
            </a:r>
          </a:p>
          <a:p>
            <a:pPr>
              <a:tabLst>
                <a:tab pos="4337050" algn="dec"/>
              </a:tabLst>
            </a:pPr>
            <a:r>
              <a:rPr lang="en-US" sz="1400" dirty="0">
                <a:latin typeface="+mn-lt"/>
              </a:rPr>
              <a:t>3b. Expenses—General Government . </a:t>
            </a:r>
            <a:r>
              <a:rPr lang="en-US" sz="1400" dirty="0" smtClean="0">
                <a:latin typeface="+mn-lt"/>
              </a:rPr>
              <a:t>. .	2,300</a:t>
            </a:r>
            <a:endParaRPr lang="en-US" sz="1400" dirty="0">
              <a:latin typeface="+mn-lt"/>
            </a:endParaRPr>
          </a:p>
          <a:p>
            <a:pPr>
              <a:tabLst>
                <a:tab pos="4337050" algn="dec"/>
              </a:tabLst>
            </a:pPr>
            <a:r>
              <a:rPr lang="en-US" sz="1400" dirty="0" smtClean="0">
                <a:latin typeface="+mn-lt"/>
              </a:rPr>
              <a:t>      Expenses—Public </a:t>
            </a:r>
            <a:r>
              <a:rPr lang="en-US" sz="1400" dirty="0">
                <a:latin typeface="+mn-lt"/>
              </a:rPr>
              <a:t>Works . . . . . . . . </a:t>
            </a:r>
            <a:r>
              <a:rPr lang="en-US" sz="1400" dirty="0" smtClean="0">
                <a:latin typeface="+mn-lt"/>
              </a:rPr>
              <a:t>.	5,500</a:t>
            </a:r>
            <a:endParaRPr lang="en-US" sz="1400" dirty="0">
              <a:latin typeface="+mn-lt"/>
            </a:endParaRPr>
          </a:p>
          <a:p>
            <a:pPr>
              <a:tabLst>
                <a:tab pos="4337050" algn="dec"/>
              </a:tabLst>
            </a:pPr>
            <a:r>
              <a:rPr lang="en-US" sz="1400" dirty="0" smtClean="0">
                <a:latin typeface="+mn-lt"/>
              </a:rPr>
              <a:t>      Expenses—Health </a:t>
            </a:r>
            <a:r>
              <a:rPr lang="en-US" sz="1400" dirty="0">
                <a:latin typeface="+mn-lt"/>
              </a:rPr>
              <a:t>and Welfare . . . </a:t>
            </a:r>
            <a:r>
              <a:rPr lang="en-US" sz="1400" dirty="0" smtClean="0">
                <a:latin typeface="+mn-lt"/>
              </a:rPr>
              <a:t>.	100</a:t>
            </a:r>
          </a:p>
          <a:p>
            <a:pPr lvl="0">
              <a:buClr>
                <a:srgbClr val="009999"/>
              </a:buClr>
              <a:tabLst>
                <a:tab pos="4337050" algn="dec"/>
              </a:tabLst>
            </a:pPr>
            <a:r>
              <a:rPr lang="en-US" sz="1400" dirty="0" smtClean="0">
                <a:latin typeface="+mn-lt"/>
              </a:rPr>
              <a:t>      </a:t>
            </a:r>
            <a:r>
              <a:rPr lang="en-US" sz="1400" dirty="0">
                <a:solidFill>
                  <a:srgbClr val="000000"/>
                </a:solidFill>
                <a:latin typeface="+mn-lt"/>
              </a:rPr>
              <a:t>Expenses—Culture and Recreation </a:t>
            </a:r>
            <a:r>
              <a:rPr lang="en-US" sz="1400" dirty="0" smtClean="0">
                <a:solidFill>
                  <a:srgbClr val="000000"/>
                </a:solidFill>
                <a:latin typeface="+mn-lt"/>
              </a:rPr>
              <a:t>.	13,800</a:t>
            </a:r>
            <a:endParaRPr lang="en-US" sz="1400" dirty="0">
              <a:solidFill>
                <a:srgbClr val="000000"/>
              </a:solidFill>
              <a:latin typeface="+mn-lt"/>
            </a:endParaRPr>
          </a:p>
          <a:p>
            <a:pPr>
              <a:tabLst>
                <a:tab pos="5256213" algn="dec"/>
              </a:tabLst>
            </a:pPr>
            <a:r>
              <a:rPr lang="en-US" sz="1400" dirty="0" smtClean="0">
                <a:latin typeface="+mn-lt"/>
              </a:rPr>
              <a:t>        Vouchers </a:t>
            </a:r>
            <a:r>
              <a:rPr lang="en-US" sz="1400" dirty="0">
                <a:latin typeface="+mn-lt"/>
              </a:rPr>
              <a:t>Payable . . . . . . . . . . . . </a:t>
            </a:r>
            <a:r>
              <a:rPr lang="en-US" sz="1400" dirty="0" smtClean="0">
                <a:latin typeface="+mn-lt"/>
              </a:rPr>
              <a:t>.	21,700</a:t>
            </a:r>
            <a:endParaRPr lang="en-US" sz="1400" dirty="0">
              <a:latin typeface="+mn-lt"/>
            </a:endParaRPr>
          </a:p>
        </p:txBody>
      </p:sp>
    </p:spTree>
    <p:extLst>
      <p:ext uri="{BB962C8B-B14F-4D97-AF65-F5344CB8AC3E}">
        <p14:creationId xmlns:p14="http://schemas.microsoft.com/office/powerpoint/2010/main" val="19370104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b="1" dirty="0">
                <a:solidFill>
                  <a:srgbClr val="000000"/>
                </a:solidFill>
              </a:rPr>
              <a:t>Purchase and Encumbrance Transactions </a:t>
            </a:r>
            <a:r>
              <a:rPr lang="en-US" sz="2400" b="1" dirty="0" smtClean="0">
                <a:solidFill>
                  <a:srgbClr val="000000"/>
                </a:solidFill>
              </a:rPr>
              <a:t>(4 </a:t>
            </a:r>
            <a:r>
              <a:rPr lang="en-US" sz="2400" b="1" dirty="0">
                <a:solidFill>
                  <a:srgbClr val="000000"/>
                </a:solidFill>
              </a:rPr>
              <a:t>of 5)</a:t>
            </a:r>
            <a:endParaRPr lang="en-US" sz="2400" b="1" dirty="0"/>
          </a:p>
        </p:txBody>
      </p:sp>
      <p:sp>
        <p:nvSpPr>
          <p:cNvPr id="3" name="Rectangle 2"/>
          <p:cNvSpPr/>
          <p:nvPr/>
        </p:nvSpPr>
        <p:spPr>
          <a:xfrm>
            <a:off x="530352" y="1408176"/>
            <a:ext cx="7564087" cy="3705630"/>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a:t>
            </a:r>
            <a:r>
              <a:rPr lang="en-US" sz="1400" b="1" i="1" dirty="0" smtClean="0">
                <a:latin typeface="Arial"/>
                <a:cs typeface="Arial"/>
              </a:rPr>
              <a:t>Credits</a:t>
            </a:r>
            <a:endParaRPr lang="en-US" sz="1400" i="1" dirty="0" smtClean="0"/>
          </a:p>
          <a:p>
            <a:pPr lvl="0">
              <a:buClr>
                <a:srgbClr val="009999"/>
              </a:buClr>
            </a:pPr>
            <a:r>
              <a:rPr lang="en-US" sz="1400" i="1" dirty="0" smtClean="0">
                <a:latin typeface="+mn-lt"/>
              </a:rPr>
              <a:t>General </a:t>
            </a:r>
            <a:r>
              <a:rPr lang="en-US" sz="1400" i="1" dirty="0">
                <a:latin typeface="+mn-lt"/>
              </a:rPr>
              <a:t>Fund:</a:t>
            </a:r>
          </a:p>
          <a:p>
            <a:pPr>
              <a:tabLst>
                <a:tab pos="4337050" algn="dec"/>
              </a:tabLst>
            </a:pPr>
            <a:r>
              <a:rPr lang="en-US" sz="1400" dirty="0">
                <a:latin typeface="+mn-lt"/>
              </a:rPr>
              <a:t>4a. </a:t>
            </a:r>
            <a:r>
              <a:rPr lang="en-US" sz="1400" dirty="0" smtClean="0">
                <a:latin typeface="+mn-lt"/>
              </a:rPr>
              <a:t>Encumbrances</a:t>
            </a:r>
            <a:r>
              <a:rPr lang="en-US" sz="1400" dirty="0">
                <a:solidFill>
                  <a:srgbClr val="000000"/>
                </a:solidFill>
                <a:latin typeface="+mn-lt"/>
              </a:rPr>
              <a:t>—</a:t>
            </a:r>
            <a:r>
              <a:rPr lang="en-US" sz="1400" dirty="0" smtClean="0">
                <a:latin typeface="+mn-lt"/>
              </a:rPr>
              <a:t>2020. </a:t>
            </a:r>
            <a:r>
              <a:rPr lang="en-US" sz="1400" dirty="0">
                <a:latin typeface="+mn-lt"/>
              </a:rPr>
              <a:t>. . . . . . . </a:t>
            </a:r>
            <a:r>
              <a:rPr lang="en-US" sz="1400" dirty="0" smtClean="0">
                <a:latin typeface="+mn-lt"/>
              </a:rPr>
              <a:t>.	15,000</a:t>
            </a:r>
            <a:endParaRPr lang="en-US" sz="1400" dirty="0">
              <a:latin typeface="+mn-lt"/>
            </a:endParaRPr>
          </a:p>
          <a:p>
            <a:pPr>
              <a:tabLst>
                <a:tab pos="5256213" algn="dec"/>
              </a:tabLst>
            </a:pPr>
            <a:r>
              <a:rPr lang="en-US" sz="1400" dirty="0" smtClean="0">
                <a:latin typeface="+mn-lt"/>
              </a:rPr>
              <a:t>         Encumbrances Outstanding</a:t>
            </a:r>
            <a:r>
              <a:rPr lang="en-US" sz="1400" dirty="0">
                <a:solidFill>
                  <a:srgbClr val="000000"/>
                </a:solidFill>
                <a:latin typeface="+mn-lt"/>
              </a:rPr>
              <a:t>—</a:t>
            </a:r>
            <a:r>
              <a:rPr lang="en-US" sz="1400" dirty="0" smtClean="0">
                <a:latin typeface="+mn-lt"/>
              </a:rPr>
              <a:t>2020	15,000</a:t>
            </a:r>
            <a:endParaRPr lang="en-US" sz="1400" dirty="0">
              <a:latin typeface="+mn-lt"/>
            </a:endParaRPr>
          </a:p>
          <a:p>
            <a:r>
              <a:rPr lang="en-US" sz="1400" i="1" dirty="0" smtClean="0">
                <a:latin typeface="+mn-lt"/>
              </a:rPr>
              <a:t>Encumbrances Ledger:</a:t>
            </a:r>
          </a:p>
          <a:p>
            <a:pPr>
              <a:tabLst>
                <a:tab pos="6173788" algn="dec"/>
              </a:tabLst>
            </a:pPr>
            <a:r>
              <a:rPr lang="en-US" sz="1400" dirty="0" smtClean="0">
                <a:latin typeface="+mn-lt"/>
              </a:rPr>
              <a:t>      Public Safety  . . . . . . . . . . . . . . .	15,000</a:t>
            </a:r>
            <a:endParaRPr lang="en-US" sz="1400" i="1" dirty="0">
              <a:latin typeface="+mn-lt"/>
            </a:endParaRPr>
          </a:p>
          <a:p>
            <a:endParaRPr lang="en-US" sz="1400" i="1" dirty="0" smtClean="0">
              <a:latin typeface="+mn-lt"/>
            </a:endParaRPr>
          </a:p>
          <a:p>
            <a:r>
              <a:rPr lang="en-US" sz="1400" i="1" dirty="0" smtClean="0">
                <a:latin typeface="+mn-lt"/>
              </a:rPr>
              <a:t>General Fund:</a:t>
            </a:r>
            <a:endParaRPr lang="en-US" sz="1400" i="1" dirty="0">
              <a:latin typeface="+mn-lt"/>
            </a:endParaRPr>
          </a:p>
          <a:p>
            <a:pPr>
              <a:tabLst>
                <a:tab pos="4337050" algn="dec"/>
              </a:tabLst>
            </a:pPr>
            <a:r>
              <a:rPr lang="en-US" sz="1400" dirty="0">
                <a:latin typeface="+mn-lt"/>
              </a:rPr>
              <a:t>4b. </a:t>
            </a:r>
            <a:r>
              <a:rPr lang="en-US" sz="1400" dirty="0" smtClean="0">
                <a:latin typeface="+mn-lt"/>
              </a:rPr>
              <a:t>Encumbrances Outstanding</a:t>
            </a:r>
            <a:r>
              <a:rPr lang="en-US" sz="1400" dirty="0">
                <a:solidFill>
                  <a:srgbClr val="000000"/>
                </a:solidFill>
                <a:latin typeface="+mn-lt"/>
              </a:rPr>
              <a:t>—</a:t>
            </a:r>
            <a:r>
              <a:rPr lang="en-US" sz="1400" dirty="0" smtClean="0">
                <a:latin typeface="+mn-lt"/>
              </a:rPr>
              <a:t>2020	15,000</a:t>
            </a:r>
            <a:endParaRPr lang="en-US" sz="1400" dirty="0">
              <a:latin typeface="+mn-lt"/>
            </a:endParaRPr>
          </a:p>
          <a:p>
            <a:pPr>
              <a:tabLst>
                <a:tab pos="5256213" algn="dec"/>
              </a:tabLst>
            </a:pPr>
            <a:r>
              <a:rPr lang="en-US" sz="1400" dirty="0" smtClean="0">
                <a:latin typeface="+mn-lt"/>
              </a:rPr>
              <a:t>          Encumbrances</a:t>
            </a:r>
            <a:r>
              <a:rPr lang="en-US" sz="1400" dirty="0">
                <a:solidFill>
                  <a:srgbClr val="000000"/>
                </a:solidFill>
                <a:latin typeface="+mn-lt"/>
              </a:rPr>
              <a:t>—</a:t>
            </a:r>
            <a:r>
              <a:rPr lang="en-US" sz="1400" dirty="0" smtClean="0">
                <a:latin typeface="+mn-lt"/>
              </a:rPr>
              <a:t>2020. . . . . . .	15,000</a:t>
            </a:r>
          </a:p>
          <a:p>
            <a:r>
              <a:rPr lang="en-US" sz="1400" i="1" dirty="0" smtClean="0">
                <a:latin typeface="+mn-lt"/>
              </a:rPr>
              <a:t>Encumbrances Ledger:  </a:t>
            </a:r>
          </a:p>
          <a:p>
            <a:pPr>
              <a:tabLst>
                <a:tab pos="7092950" algn="dec"/>
              </a:tabLst>
            </a:pPr>
            <a:r>
              <a:rPr lang="en-US" sz="1400" dirty="0" smtClean="0">
                <a:latin typeface="+mn-lt"/>
              </a:rPr>
              <a:t>      Public Safety . . . . . . . . . . . . . . . .	15,000</a:t>
            </a:r>
          </a:p>
          <a:p>
            <a:endParaRPr lang="en-US" sz="1600" dirty="0">
              <a:latin typeface="+mn-lt"/>
            </a:endParaRPr>
          </a:p>
        </p:txBody>
      </p:sp>
    </p:spTree>
    <p:extLst>
      <p:ext uri="{BB962C8B-B14F-4D97-AF65-F5344CB8AC3E}">
        <p14:creationId xmlns:p14="http://schemas.microsoft.com/office/powerpoint/2010/main" val="17065459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b="1" dirty="0">
                <a:solidFill>
                  <a:srgbClr val="000000"/>
                </a:solidFill>
              </a:rPr>
              <a:t>Purchase and Encumbrance Transactions </a:t>
            </a:r>
            <a:r>
              <a:rPr lang="en-US" sz="2400" b="1" dirty="0" smtClean="0">
                <a:solidFill>
                  <a:srgbClr val="000000"/>
                </a:solidFill>
              </a:rPr>
              <a:t>(5 </a:t>
            </a:r>
            <a:r>
              <a:rPr lang="en-US" sz="2400" b="1" dirty="0">
                <a:solidFill>
                  <a:srgbClr val="000000"/>
                </a:solidFill>
              </a:rPr>
              <a:t>of 5)</a:t>
            </a:r>
            <a:endParaRPr lang="en-US" sz="2400" dirty="0"/>
          </a:p>
        </p:txBody>
      </p:sp>
      <p:sp>
        <p:nvSpPr>
          <p:cNvPr id="3" name="Rectangle 2"/>
          <p:cNvSpPr/>
          <p:nvPr/>
        </p:nvSpPr>
        <p:spPr>
          <a:xfrm>
            <a:off x="530352" y="1408176"/>
            <a:ext cx="7543800" cy="2893100"/>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a:t>
            </a:r>
            <a:r>
              <a:rPr lang="en-US" sz="1400" b="1" i="1" dirty="0" smtClean="0">
                <a:latin typeface="Arial"/>
                <a:cs typeface="Arial"/>
              </a:rPr>
              <a:t>Credits</a:t>
            </a:r>
            <a:endParaRPr lang="en-US" sz="1400" i="1" dirty="0" smtClean="0">
              <a:solidFill>
                <a:srgbClr val="000000"/>
              </a:solidFill>
              <a:latin typeface="Arial"/>
            </a:endParaRPr>
          </a:p>
          <a:p>
            <a:pPr lvl="0">
              <a:buClr>
                <a:srgbClr val="009999"/>
              </a:buClr>
            </a:pPr>
            <a:r>
              <a:rPr lang="en-US" sz="1400" i="1" dirty="0" smtClean="0">
                <a:solidFill>
                  <a:srgbClr val="000000"/>
                </a:solidFill>
                <a:latin typeface="Arial"/>
              </a:rPr>
              <a:t>General </a:t>
            </a:r>
            <a:r>
              <a:rPr lang="en-US" sz="1400" i="1" dirty="0">
                <a:solidFill>
                  <a:srgbClr val="000000"/>
                </a:solidFill>
                <a:latin typeface="Arial"/>
              </a:rPr>
              <a:t>Fund:</a:t>
            </a:r>
          </a:p>
          <a:p>
            <a:pPr lvl="0">
              <a:buClr>
                <a:srgbClr val="009999"/>
              </a:buClr>
              <a:tabLst>
                <a:tab pos="4337050" algn="dec"/>
              </a:tabLst>
            </a:pPr>
            <a:r>
              <a:rPr lang="en-US" sz="1400" dirty="0" smtClean="0">
                <a:solidFill>
                  <a:srgbClr val="000000"/>
                </a:solidFill>
                <a:latin typeface="Arial"/>
              </a:rPr>
              <a:t>4c. Expenditures—2020. </a:t>
            </a:r>
            <a:r>
              <a:rPr lang="en-US" sz="1400" dirty="0">
                <a:solidFill>
                  <a:srgbClr val="000000"/>
                </a:solidFill>
                <a:latin typeface="Arial"/>
              </a:rPr>
              <a:t>. . . . . . . </a:t>
            </a:r>
            <a:r>
              <a:rPr lang="en-US" sz="1400" dirty="0" smtClean="0">
                <a:solidFill>
                  <a:srgbClr val="000000"/>
                </a:solidFill>
                <a:latin typeface="Arial"/>
              </a:rPr>
              <a:t>.	14,550</a:t>
            </a:r>
            <a:endParaRPr lang="en-US" sz="1400" dirty="0">
              <a:solidFill>
                <a:srgbClr val="000000"/>
              </a:solidFill>
              <a:latin typeface="Arial"/>
            </a:endParaRPr>
          </a:p>
          <a:p>
            <a:pPr lvl="0">
              <a:buClr>
                <a:srgbClr val="009999"/>
              </a:buClr>
              <a:tabLst>
                <a:tab pos="5256213" algn="dec"/>
              </a:tabLst>
            </a:pPr>
            <a:r>
              <a:rPr lang="en-US" sz="1400" dirty="0">
                <a:solidFill>
                  <a:srgbClr val="000000"/>
                </a:solidFill>
                <a:latin typeface="Arial"/>
              </a:rPr>
              <a:t>         </a:t>
            </a:r>
            <a:r>
              <a:rPr lang="en-US" sz="1400" dirty="0" smtClean="0">
                <a:solidFill>
                  <a:srgbClr val="000000"/>
                </a:solidFill>
                <a:latin typeface="Arial"/>
              </a:rPr>
              <a:t>Vouchers Payable  . . . . . . . .	14,550</a:t>
            </a:r>
            <a:endParaRPr lang="en-US" sz="1400" dirty="0">
              <a:solidFill>
                <a:srgbClr val="000000"/>
              </a:solidFill>
              <a:latin typeface="Arial"/>
            </a:endParaRPr>
          </a:p>
          <a:p>
            <a:pPr lvl="0">
              <a:buClr>
                <a:srgbClr val="009999"/>
              </a:buClr>
            </a:pPr>
            <a:r>
              <a:rPr lang="en-US" sz="1400" i="1" dirty="0" smtClean="0">
                <a:solidFill>
                  <a:srgbClr val="000000"/>
                </a:solidFill>
                <a:latin typeface="Arial"/>
              </a:rPr>
              <a:t>Expenditures </a:t>
            </a:r>
            <a:r>
              <a:rPr lang="en-US" sz="1400" i="1" dirty="0">
                <a:solidFill>
                  <a:srgbClr val="000000"/>
                </a:solidFill>
                <a:latin typeface="Arial"/>
              </a:rPr>
              <a:t>Ledger:</a:t>
            </a:r>
          </a:p>
          <a:p>
            <a:pPr lvl="0">
              <a:buClr>
                <a:srgbClr val="009999"/>
              </a:buClr>
              <a:tabLst>
                <a:tab pos="6173788" algn="dec"/>
              </a:tabLst>
            </a:pPr>
            <a:r>
              <a:rPr lang="en-US" sz="1400" dirty="0" smtClean="0">
                <a:solidFill>
                  <a:srgbClr val="000000"/>
                </a:solidFill>
                <a:latin typeface="Arial"/>
              </a:rPr>
              <a:t>      Public </a:t>
            </a:r>
            <a:r>
              <a:rPr lang="en-US" sz="1400" dirty="0">
                <a:solidFill>
                  <a:srgbClr val="000000"/>
                </a:solidFill>
                <a:latin typeface="Arial"/>
              </a:rPr>
              <a:t>Safety </a:t>
            </a:r>
            <a:r>
              <a:rPr lang="en-US" sz="1400" dirty="0" smtClean="0">
                <a:solidFill>
                  <a:srgbClr val="000000"/>
                </a:solidFill>
                <a:latin typeface="Arial"/>
              </a:rPr>
              <a:t>. . . . . . . . . . . . . .	14,550</a:t>
            </a:r>
            <a:endParaRPr lang="en-US" sz="1400" i="1" dirty="0">
              <a:solidFill>
                <a:srgbClr val="000000"/>
              </a:solidFill>
              <a:latin typeface="Arial"/>
            </a:endParaRPr>
          </a:p>
          <a:p>
            <a:pPr lvl="0">
              <a:buClr>
                <a:srgbClr val="009999"/>
              </a:buClr>
            </a:pPr>
            <a:endParaRPr lang="en-US" sz="1400" i="1" dirty="0" smtClean="0">
              <a:solidFill>
                <a:srgbClr val="000000"/>
              </a:solidFill>
              <a:latin typeface="Arial"/>
            </a:endParaRPr>
          </a:p>
          <a:p>
            <a:pPr lvl="0">
              <a:buClr>
                <a:srgbClr val="009999"/>
              </a:buClr>
            </a:pPr>
            <a:r>
              <a:rPr lang="en-US" sz="1400" i="1" dirty="0" smtClean="0">
                <a:solidFill>
                  <a:srgbClr val="000000"/>
                </a:solidFill>
                <a:latin typeface="Arial"/>
              </a:rPr>
              <a:t>Governmental Activities:</a:t>
            </a:r>
            <a:endParaRPr lang="en-US" sz="1400" i="1" dirty="0">
              <a:solidFill>
                <a:srgbClr val="000000"/>
              </a:solidFill>
              <a:latin typeface="Arial"/>
            </a:endParaRPr>
          </a:p>
          <a:p>
            <a:pPr lvl="0">
              <a:buClr>
                <a:srgbClr val="009999"/>
              </a:buClr>
              <a:tabLst>
                <a:tab pos="4337050" algn="dec"/>
              </a:tabLst>
            </a:pPr>
            <a:r>
              <a:rPr lang="en-US" sz="1400" dirty="0" smtClean="0">
                <a:solidFill>
                  <a:srgbClr val="000000"/>
                </a:solidFill>
                <a:latin typeface="Arial"/>
              </a:rPr>
              <a:t>4d. Equipment  . . . . . . . . . . . . . . .	14,550</a:t>
            </a:r>
            <a:endParaRPr lang="en-US" sz="1400" dirty="0">
              <a:solidFill>
                <a:srgbClr val="000000"/>
              </a:solidFill>
              <a:latin typeface="Arial"/>
            </a:endParaRPr>
          </a:p>
          <a:p>
            <a:pPr lvl="0">
              <a:buClr>
                <a:srgbClr val="009999"/>
              </a:buClr>
              <a:tabLst>
                <a:tab pos="5256213" algn="dec"/>
              </a:tabLst>
            </a:pPr>
            <a:r>
              <a:rPr lang="en-US" sz="1400" dirty="0">
                <a:solidFill>
                  <a:srgbClr val="000000"/>
                </a:solidFill>
                <a:latin typeface="Arial"/>
              </a:rPr>
              <a:t>          </a:t>
            </a:r>
            <a:r>
              <a:rPr lang="en-US" sz="1400" dirty="0" smtClean="0">
                <a:solidFill>
                  <a:srgbClr val="000000"/>
                </a:solidFill>
                <a:latin typeface="Arial"/>
              </a:rPr>
              <a:t>Vouchers Payable . . . . . . . .	14,550</a:t>
            </a:r>
            <a:endParaRPr lang="en-US" sz="1400" dirty="0">
              <a:solidFill>
                <a:srgbClr val="000000"/>
              </a:solidFill>
              <a:latin typeface="Arial"/>
            </a:endParaRPr>
          </a:p>
        </p:txBody>
      </p:sp>
    </p:spTree>
    <p:extLst>
      <p:ext uri="{BB962C8B-B14F-4D97-AF65-F5344CB8AC3E}">
        <p14:creationId xmlns:p14="http://schemas.microsoft.com/office/powerpoint/2010/main" val="29904870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Payment of Liabilities</a:t>
            </a:r>
            <a:endParaRPr lang="en-US" sz="3200" b="1" dirty="0"/>
          </a:p>
        </p:txBody>
      </p:sp>
      <p:sp>
        <p:nvSpPr>
          <p:cNvPr id="3" name="Rectangle 2"/>
          <p:cNvSpPr/>
          <p:nvPr/>
        </p:nvSpPr>
        <p:spPr>
          <a:xfrm>
            <a:off x="530352" y="1408176"/>
            <a:ext cx="7642742" cy="1600438"/>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Fund and Governmental Activities</a:t>
            </a:r>
            <a:r>
              <a:rPr lang="en-US" sz="1400" i="1" dirty="0">
                <a:latin typeface="+mn-lt"/>
              </a:rPr>
              <a:t>:</a:t>
            </a:r>
          </a:p>
          <a:p>
            <a:pPr>
              <a:tabLst>
                <a:tab pos="4337050" algn="dec"/>
              </a:tabLst>
            </a:pPr>
            <a:r>
              <a:rPr lang="en-US" sz="1400" dirty="0">
                <a:latin typeface="+mn-lt"/>
              </a:rPr>
              <a:t>5</a:t>
            </a:r>
            <a:r>
              <a:rPr lang="en-US" sz="1400" dirty="0" smtClean="0">
                <a:latin typeface="+mn-lt"/>
              </a:rPr>
              <a:t>. </a:t>
            </a:r>
            <a:r>
              <a:rPr lang="en-US" sz="1400" dirty="0">
                <a:latin typeface="+mn-lt"/>
              </a:rPr>
              <a:t>Vouchers Payable . . . . . . . . . . . </a:t>
            </a:r>
            <a:r>
              <a:rPr lang="en-US" sz="1400" dirty="0" smtClean="0">
                <a:latin typeface="+mn-lt"/>
              </a:rPr>
              <a:t>. . . .	341,700</a:t>
            </a:r>
            <a:endParaRPr lang="en-US" sz="1400" dirty="0">
              <a:latin typeface="+mn-lt"/>
            </a:endParaRPr>
          </a:p>
          <a:p>
            <a:pPr>
              <a:tabLst>
                <a:tab pos="4337050" algn="dec"/>
              </a:tabLst>
            </a:pPr>
            <a:r>
              <a:rPr lang="en-US" sz="1400" dirty="0" smtClean="0">
                <a:latin typeface="+mn-lt"/>
              </a:rPr>
              <a:t>    Due </a:t>
            </a:r>
            <a:r>
              <a:rPr lang="en-US" sz="1400" dirty="0">
                <a:latin typeface="+mn-lt"/>
              </a:rPr>
              <a:t>to Federal Government . . . . . . </a:t>
            </a:r>
            <a:r>
              <a:rPr lang="en-US" sz="1400" dirty="0" smtClean="0">
                <a:latin typeface="+mn-lt"/>
              </a:rPr>
              <a:t>. 	90,000</a:t>
            </a:r>
            <a:endParaRPr lang="en-US" sz="1400" dirty="0">
              <a:latin typeface="+mn-lt"/>
            </a:endParaRPr>
          </a:p>
          <a:p>
            <a:pPr>
              <a:tabLst>
                <a:tab pos="5256213" algn="dec"/>
              </a:tabLst>
            </a:pPr>
            <a:r>
              <a:rPr lang="en-US" sz="1400" dirty="0" smtClean="0">
                <a:latin typeface="+mn-lt"/>
              </a:rPr>
              <a:t>        Cash </a:t>
            </a:r>
            <a:r>
              <a:rPr lang="en-US" sz="1400" dirty="0">
                <a:latin typeface="+mn-lt"/>
              </a:rPr>
              <a:t>. . . . . . . . . . . . . . . . . . . . . . </a:t>
            </a:r>
            <a:r>
              <a:rPr lang="en-US" sz="1400" dirty="0" smtClean="0">
                <a:latin typeface="+mn-lt"/>
              </a:rPr>
              <a:t>.	431,700</a:t>
            </a:r>
            <a:endParaRPr lang="en-US" sz="1400" dirty="0">
              <a:latin typeface="+mn-lt"/>
            </a:endParaRPr>
          </a:p>
        </p:txBody>
      </p:sp>
    </p:spTree>
    <p:extLst>
      <p:ext uri="{BB962C8B-B14F-4D97-AF65-F5344CB8AC3E}">
        <p14:creationId xmlns:p14="http://schemas.microsoft.com/office/powerpoint/2010/main" val="7491866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Payroll and Payroll Taxes</a:t>
            </a:r>
            <a:br>
              <a:rPr lang="en-US" sz="3200" b="1" dirty="0" smtClean="0"/>
            </a:br>
            <a:r>
              <a:rPr lang="en-US" sz="2400" b="1" dirty="0" smtClean="0"/>
              <a:t>(1 of 4)</a:t>
            </a:r>
            <a:endParaRPr lang="en-US" sz="2400" b="1" dirty="0"/>
          </a:p>
        </p:txBody>
      </p:sp>
      <p:sp>
        <p:nvSpPr>
          <p:cNvPr id="3" name="Rectangle 2"/>
          <p:cNvSpPr/>
          <p:nvPr/>
        </p:nvSpPr>
        <p:spPr>
          <a:xfrm>
            <a:off x="530352" y="1408176"/>
            <a:ext cx="7562454" cy="3410165"/>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a:t>
            </a:r>
            <a:r>
              <a:rPr lang="en-US" sz="1400" i="1" dirty="0">
                <a:latin typeface="+mn-lt"/>
              </a:rPr>
              <a:t>Fund:</a:t>
            </a:r>
          </a:p>
          <a:p>
            <a:pPr>
              <a:tabLst>
                <a:tab pos="4337050" algn="dec"/>
              </a:tabLst>
            </a:pPr>
            <a:r>
              <a:rPr lang="en-US" sz="1400" dirty="0" smtClean="0">
                <a:latin typeface="+mn-lt"/>
              </a:rPr>
              <a:t>6a. Expenditures—2020 </a:t>
            </a:r>
            <a:r>
              <a:rPr lang="en-US" sz="1400" dirty="0">
                <a:latin typeface="+mn-lt"/>
              </a:rPr>
              <a:t>. . . . . . . </a:t>
            </a:r>
            <a:r>
              <a:rPr lang="en-US" sz="1400" dirty="0" smtClean="0">
                <a:latin typeface="+mn-lt"/>
              </a:rPr>
              <a:t>. . .	252,000</a:t>
            </a:r>
            <a:endParaRPr lang="en-US" sz="1400" dirty="0">
              <a:latin typeface="+mn-lt"/>
            </a:endParaRPr>
          </a:p>
          <a:p>
            <a:pPr>
              <a:tabLst>
                <a:tab pos="5256213" algn="dec"/>
              </a:tabLst>
            </a:pPr>
            <a:r>
              <a:rPr lang="en-US" sz="1400" dirty="0" smtClean="0">
                <a:latin typeface="+mn-lt"/>
              </a:rPr>
              <a:t>        Vouchers </a:t>
            </a:r>
            <a:r>
              <a:rPr lang="en-US" sz="1400" dirty="0">
                <a:latin typeface="+mn-lt"/>
              </a:rPr>
              <a:t>Payable . . . . . . . . . . </a:t>
            </a:r>
            <a:r>
              <a:rPr lang="en-US" sz="1400" dirty="0" smtClean="0">
                <a:latin typeface="+mn-lt"/>
              </a:rPr>
              <a:t>.	202,482</a:t>
            </a:r>
            <a:endParaRPr lang="en-US" sz="1400" dirty="0">
              <a:latin typeface="+mn-lt"/>
            </a:endParaRPr>
          </a:p>
          <a:p>
            <a:pPr>
              <a:tabLst>
                <a:tab pos="5256213" algn="dec"/>
              </a:tabLst>
            </a:pPr>
            <a:r>
              <a:rPr lang="en-US" sz="1400" dirty="0" smtClean="0">
                <a:latin typeface="+mn-lt"/>
              </a:rPr>
              <a:t>        Due </a:t>
            </a:r>
            <a:r>
              <a:rPr lang="en-US" sz="1400" dirty="0">
                <a:latin typeface="+mn-lt"/>
              </a:rPr>
              <a:t>to Federal Government . . </a:t>
            </a:r>
            <a:r>
              <a:rPr lang="en-US" sz="1400" dirty="0" smtClean="0">
                <a:latin typeface="+mn-lt"/>
              </a:rPr>
              <a:t>.	44,478</a:t>
            </a:r>
            <a:endParaRPr lang="en-US" sz="1400" dirty="0">
              <a:latin typeface="+mn-lt"/>
            </a:endParaRPr>
          </a:p>
          <a:p>
            <a:pPr>
              <a:tabLst>
                <a:tab pos="5256213" algn="dec"/>
              </a:tabLst>
            </a:pPr>
            <a:r>
              <a:rPr lang="en-US" sz="1400" dirty="0" smtClean="0">
                <a:latin typeface="+mn-lt"/>
              </a:rPr>
              <a:t>        Due </a:t>
            </a:r>
            <a:r>
              <a:rPr lang="en-US" sz="1400" dirty="0">
                <a:latin typeface="+mn-lt"/>
              </a:rPr>
              <a:t>to State Government . . . . </a:t>
            </a:r>
            <a:r>
              <a:rPr lang="en-US" sz="1400" dirty="0" smtClean="0">
                <a:latin typeface="+mn-lt"/>
              </a:rPr>
              <a:t>.	5,040</a:t>
            </a:r>
            <a:endParaRPr lang="en-US" sz="1400" dirty="0">
              <a:latin typeface="+mn-lt"/>
            </a:endParaRPr>
          </a:p>
          <a:p>
            <a:r>
              <a:rPr lang="en-US" sz="1400" i="1" dirty="0">
                <a:latin typeface="+mn-lt"/>
              </a:rPr>
              <a:t>Expenditures Ledger:</a:t>
            </a:r>
          </a:p>
          <a:p>
            <a:pPr>
              <a:tabLst>
                <a:tab pos="6173788" algn="dec"/>
              </a:tabLst>
            </a:pPr>
            <a:r>
              <a:rPr lang="en-US" sz="1400" dirty="0" smtClean="0">
                <a:latin typeface="+mn-lt"/>
              </a:rPr>
              <a:t>      General </a:t>
            </a:r>
            <a:r>
              <a:rPr lang="en-US" sz="1400" dirty="0">
                <a:latin typeface="+mn-lt"/>
              </a:rPr>
              <a:t>Government . . . . . . . . . </a:t>
            </a:r>
            <a:r>
              <a:rPr lang="en-US" sz="1400" dirty="0" smtClean="0">
                <a:latin typeface="+mn-lt"/>
              </a:rPr>
              <a:t>.	35,040</a:t>
            </a:r>
            <a:endParaRPr lang="en-US" sz="1400" dirty="0">
              <a:latin typeface="+mn-lt"/>
            </a:endParaRPr>
          </a:p>
          <a:p>
            <a:pPr>
              <a:tabLst>
                <a:tab pos="6173788" algn="dec"/>
              </a:tabLst>
            </a:pPr>
            <a:r>
              <a:rPr lang="en-US" sz="1400" dirty="0" smtClean="0">
                <a:latin typeface="+mn-lt"/>
              </a:rPr>
              <a:t>      Public </a:t>
            </a:r>
            <a:r>
              <a:rPr lang="en-US" sz="1400" dirty="0">
                <a:latin typeface="+mn-lt"/>
              </a:rPr>
              <a:t>Safety . . . . . . . . . . . . . . . </a:t>
            </a:r>
            <a:r>
              <a:rPr lang="en-US" sz="1400" dirty="0" smtClean="0">
                <a:latin typeface="+mn-lt"/>
              </a:rPr>
              <a:t>.	156,120</a:t>
            </a:r>
            <a:endParaRPr lang="en-US" sz="1400" dirty="0">
              <a:latin typeface="+mn-lt"/>
            </a:endParaRPr>
          </a:p>
          <a:p>
            <a:pPr>
              <a:tabLst>
                <a:tab pos="6173788" algn="dec"/>
              </a:tabLst>
            </a:pPr>
            <a:r>
              <a:rPr lang="en-US" sz="1400" dirty="0" smtClean="0">
                <a:latin typeface="+mn-lt"/>
              </a:rPr>
              <a:t>      Public </a:t>
            </a:r>
            <a:r>
              <a:rPr lang="en-US" sz="1400" dirty="0">
                <a:latin typeface="+mn-lt"/>
              </a:rPr>
              <a:t>Works . . . . . . . . . . . . . . . </a:t>
            </a:r>
            <a:r>
              <a:rPr lang="en-US" sz="1400" dirty="0" smtClean="0">
                <a:latin typeface="+mn-lt"/>
              </a:rPr>
              <a:t>.	29,160</a:t>
            </a:r>
            <a:endParaRPr lang="en-US" sz="1400" dirty="0">
              <a:latin typeface="+mn-lt"/>
            </a:endParaRPr>
          </a:p>
          <a:p>
            <a:pPr>
              <a:tabLst>
                <a:tab pos="6173788" algn="dec"/>
              </a:tabLst>
            </a:pPr>
            <a:r>
              <a:rPr lang="en-US" sz="1400" dirty="0" smtClean="0">
                <a:latin typeface="+mn-lt"/>
              </a:rPr>
              <a:t>      Health </a:t>
            </a:r>
            <a:r>
              <a:rPr lang="en-US" sz="1400" dirty="0">
                <a:latin typeface="+mn-lt"/>
              </a:rPr>
              <a:t>and Welfare . . . . . . . . . . </a:t>
            </a:r>
            <a:r>
              <a:rPr lang="en-US" sz="1400" dirty="0" smtClean="0">
                <a:latin typeface="+mn-lt"/>
              </a:rPr>
              <a:t>.	19,080</a:t>
            </a:r>
            <a:endParaRPr lang="en-US" sz="1400" dirty="0">
              <a:latin typeface="+mn-lt"/>
            </a:endParaRPr>
          </a:p>
          <a:p>
            <a:pPr>
              <a:tabLst>
                <a:tab pos="6173788" algn="dec"/>
              </a:tabLst>
            </a:pPr>
            <a:r>
              <a:rPr lang="en-US" sz="1400" dirty="0" smtClean="0">
                <a:latin typeface="+mn-lt"/>
              </a:rPr>
              <a:t>      Culture </a:t>
            </a:r>
            <a:r>
              <a:rPr lang="en-US" sz="1400" dirty="0">
                <a:latin typeface="+mn-lt"/>
              </a:rPr>
              <a:t>and Recreation . . . . . . . </a:t>
            </a:r>
            <a:r>
              <a:rPr lang="en-US" sz="1400" dirty="0" smtClean="0">
                <a:latin typeface="+mn-lt"/>
              </a:rPr>
              <a:t>.	12,600</a:t>
            </a:r>
            <a:endParaRPr lang="en-US" sz="1400" dirty="0">
              <a:latin typeface="+mn-lt"/>
            </a:endParaRPr>
          </a:p>
        </p:txBody>
      </p:sp>
    </p:spTree>
    <p:extLst>
      <p:ext uri="{BB962C8B-B14F-4D97-AF65-F5344CB8AC3E}">
        <p14:creationId xmlns:p14="http://schemas.microsoft.com/office/powerpoint/2010/main" val="27155437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a:t>Payroll and Payroll Taxes</a:t>
            </a:r>
            <a:br>
              <a:rPr lang="en-US" sz="3200" b="1" dirty="0"/>
            </a:br>
            <a:r>
              <a:rPr lang="en-US" sz="2400" b="1" dirty="0" smtClean="0"/>
              <a:t>(2 </a:t>
            </a:r>
            <a:r>
              <a:rPr lang="en-US" sz="2400" b="1" dirty="0"/>
              <a:t>of 4)</a:t>
            </a:r>
            <a:endParaRPr lang="en-US" sz="3200" b="1" dirty="0"/>
          </a:p>
        </p:txBody>
      </p:sp>
      <p:sp>
        <p:nvSpPr>
          <p:cNvPr id="3" name="Rectangle 2"/>
          <p:cNvSpPr/>
          <p:nvPr/>
        </p:nvSpPr>
        <p:spPr>
          <a:xfrm>
            <a:off x="530352" y="1408176"/>
            <a:ext cx="7344228" cy="2893100"/>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Governmental </a:t>
            </a:r>
            <a:r>
              <a:rPr lang="en-US" sz="1400" i="1" dirty="0">
                <a:latin typeface="+mn-lt"/>
              </a:rPr>
              <a:t>Activities:</a:t>
            </a:r>
          </a:p>
          <a:p>
            <a:pPr>
              <a:tabLst>
                <a:tab pos="4337050" algn="dec"/>
              </a:tabLst>
            </a:pPr>
            <a:r>
              <a:rPr lang="en-US" sz="1400" dirty="0" smtClean="0">
                <a:latin typeface="+mn-lt"/>
              </a:rPr>
              <a:t>6b</a:t>
            </a:r>
            <a:r>
              <a:rPr lang="en-US" sz="1400" dirty="0">
                <a:latin typeface="+mn-lt"/>
              </a:rPr>
              <a:t>. Expenses—General Government . </a:t>
            </a:r>
            <a:r>
              <a:rPr lang="en-US" sz="1400" dirty="0" smtClean="0">
                <a:latin typeface="+mn-lt"/>
              </a:rPr>
              <a:t>.	35,040</a:t>
            </a:r>
            <a:endParaRPr lang="en-US" sz="1400" dirty="0">
              <a:latin typeface="+mn-lt"/>
            </a:endParaRPr>
          </a:p>
          <a:p>
            <a:pPr>
              <a:tabLst>
                <a:tab pos="4337050" algn="dec"/>
              </a:tabLst>
            </a:pPr>
            <a:r>
              <a:rPr lang="en-US" sz="1400" dirty="0" smtClean="0">
                <a:latin typeface="+mn-lt"/>
              </a:rPr>
              <a:t>      Expenses—Public </a:t>
            </a:r>
            <a:r>
              <a:rPr lang="en-US" sz="1400" dirty="0">
                <a:latin typeface="+mn-lt"/>
              </a:rPr>
              <a:t>Safety . . . . . . . </a:t>
            </a:r>
            <a:r>
              <a:rPr lang="en-US" sz="1400" dirty="0" smtClean="0">
                <a:latin typeface="+mn-lt"/>
              </a:rPr>
              <a:t>.	156,120</a:t>
            </a:r>
            <a:endParaRPr lang="en-US" sz="1400" dirty="0">
              <a:latin typeface="+mn-lt"/>
            </a:endParaRPr>
          </a:p>
          <a:p>
            <a:pPr>
              <a:tabLst>
                <a:tab pos="4337050" algn="dec"/>
              </a:tabLst>
            </a:pPr>
            <a:r>
              <a:rPr lang="en-US" sz="1400" dirty="0" smtClean="0">
                <a:latin typeface="+mn-lt"/>
              </a:rPr>
              <a:t>      Expenses—Public </a:t>
            </a:r>
            <a:r>
              <a:rPr lang="en-US" sz="1400" dirty="0">
                <a:latin typeface="+mn-lt"/>
              </a:rPr>
              <a:t>Works . . . . . . . </a:t>
            </a:r>
            <a:r>
              <a:rPr lang="en-US" sz="1400" dirty="0" smtClean="0">
                <a:latin typeface="+mn-lt"/>
              </a:rPr>
              <a:t>.	29,160</a:t>
            </a:r>
            <a:endParaRPr lang="en-US" sz="1400" dirty="0">
              <a:latin typeface="+mn-lt"/>
            </a:endParaRPr>
          </a:p>
          <a:p>
            <a:pPr>
              <a:tabLst>
                <a:tab pos="4337050" algn="dec"/>
              </a:tabLst>
            </a:pPr>
            <a:r>
              <a:rPr lang="en-US" sz="1400" dirty="0" smtClean="0">
                <a:latin typeface="+mn-lt"/>
              </a:rPr>
              <a:t>      Expenses—Health </a:t>
            </a:r>
            <a:r>
              <a:rPr lang="en-US" sz="1400" dirty="0">
                <a:latin typeface="+mn-lt"/>
              </a:rPr>
              <a:t>and </a:t>
            </a:r>
            <a:r>
              <a:rPr lang="en-US" sz="1400" dirty="0" smtClean="0">
                <a:latin typeface="+mn-lt"/>
              </a:rPr>
              <a:t>Welfare  </a:t>
            </a:r>
            <a:r>
              <a:rPr lang="en-US" sz="1400" dirty="0">
                <a:latin typeface="+mn-lt"/>
              </a:rPr>
              <a:t>. . </a:t>
            </a:r>
            <a:r>
              <a:rPr lang="en-US" sz="1400" dirty="0" smtClean="0">
                <a:latin typeface="+mn-lt"/>
              </a:rPr>
              <a:t>.	19,080</a:t>
            </a:r>
            <a:endParaRPr lang="en-US" sz="1400" dirty="0">
              <a:latin typeface="+mn-lt"/>
            </a:endParaRPr>
          </a:p>
          <a:p>
            <a:pPr>
              <a:tabLst>
                <a:tab pos="4337050" algn="dec"/>
              </a:tabLst>
            </a:pPr>
            <a:r>
              <a:rPr lang="en-US" sz="1400" dirty="0" smtClean="0">
                <a:latin typeface="+mn-lt"/>
              </a:rPr>
              <a:t>      Expenses—Culture </a:t>
            </a:r>
            <a:r>
              <a:rPr lang="en-US" sz="1400" dirty="0">
                <a:latin typeface="+mn-lt"/>
              </a:rPr>
              <a:t>and Recreation </a:t>
            </a:r>
            <a:r>
              <a:rPr lang="en-US" sz="1400" dirty="0" smtClean="0">
                <a:latin typeface="+mn-lt"/>
              </a:rPr>
              <a:t>.	12,600</a:t>
            </a:r>
            <a:endParaRPr lang="en-US" sz="1400" dirty="0">
              <a:latin typeface="+mn-lt"/>
            </a:endParaRPr>
          </a:p>
          <a:p>
            <a:pPr>
              <a:tabLst>
                <a:tab pos="5256213" algn="dec"/>
              </a:tabLst>
            </a:pPr>
            <a:r>
              <a:rPr lang="en-US" sz="1400" dirty="0" smtClean="0">
                <a:latin typeface="+mn-lt"/>
              </a:rPr>
              <a:t>        Vouchers </a:t>
            </a:r>
            <a:r>
              <a:rPr lang="en-US" sz="1400" dirty="0">
                <a:latin typeface="+mn-lt"/>
              </a:rPr>
              <a:t>Payable . . . . . . . . . . . . </a:t>
            </a:r>
            <a:r>
              <a:rPr lang="en-US" sz="1400" dirty="0" smtClean="0">
                <a:latin typeface="+mn-lt"/>
              </a:rPr>
              <a:t>.	202,482</a:t>
            </a:r>
            <a:endParaRPr lang="en-US" sz="1400" dirty="0">
              <a:latin typeface="+mn-lt"/>
            </a:endParaRPr>
          </a:p>
          <a:p>
            <a:pPr>
              <a:tabLst>
                <a:tab pos="5256213" algn="dec"/>
              </a:tabLst>
            </a:pPr>
            <a:r>
              <a:rPr lang="en-US" sz="1400" dirty="0" smtClean="0">
                <a:latin typeface="+mn-lt"/>
              </a:rPr>
              <a:t>        Due </a:t>
            </a:r>
            <a:r>
              <a:rPr lang="en-US" sz="1400" dirty="0">
                <a:latin typeface="+mn-lt"/>
              </a:rPr>
              <a:t>to Federal Government . . . . </a:t>
            </a:r>
            <a:r>
              <a:rPr lang="en-US" sz="1400" dirty="0" smtClean="0">
                <a:latin typeface="+mn-lt"/>
              </a:rPr>
              <a:t>.	44,478</a:t>
            </a:r>
            <a:endParaRPr lang="en-US" sz="1400" dirty="0">
              <a:latin typeface="+mn-lt"/>
            </a:endParaRPr>
          </a:p>
          <a:p>
            <a:pPr>
              <a:tabLst>
                <a:tab pos="5256213" algn="dec"/>
              </a:tabLst>
            </a:pPr>
            <a:r>
              <a:rPr lang="en-US" sz="1400" dirty="0" smtClean="0">
                <a:latin typeface="+mn-lt"/>
              </a:rPr>
              <a:t>        Due </a:t>
            </a:r>
            <a:r>
              <a:rPr lang="en-US" sz="1400" dirty="0">
                <a:latin typeface="+mn-lt"/>
              </a:rPr>
              <a:t>to State Government . . . . . . </a:t>
            </a:r>
            <a:r>
              <a:rPr lang="en-US" sz="1400" dirty="0" smtClean="0">
                <a:latin typeface="+mn-lt"/>
              </a:rPr>
              <a:t>.	5,040</a:t>
            </a:r>
            <a:endParaRPr lang="en-US" sz="1400" dirty="0">
              <a:latin typeface="+mn-lt"/>
            </a:endParaRPr>
          </a:p>
        </p:txBody>
      </p:sp>
    </p:spTree>
    <p:extLst>
      <p:ext uri="{BB962C8B-B14F-4D97-AF65-F5344CB8AC3E}">
        <p14:creationId xmlns:p14="http://schemas.microsoft.com/office/powerpoint/2010/main" val="31950794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Payroll and Payroll Taxes</a:t>
            </a:r>
            <a:br>
              <a:rPr lang="en-US" sz="3200" b="1" dirty="0"/>
            </a:br>
            <a:r>
              <a:rPr lang="en-US" sz="2400" b="1" dirty="0" smtClean="0"/>
              <a:t>(3 </a:t>
            </a:r>
            <a:r>
              <a:rPr lang="en-US" sz="2400" b="1" dirty="0"/>
              <a:t>of 4)</a:t>
            </a:r>
            <a:endParaRPr lang="en-US" sz="3200" b="1" dirty="0"/>
          </a:p>
        </p:txBody>
      </p:sp>
      <p:sp>
        <p:nvSpPr>
          <p:cNvPr id="3" name="Rectangle 2"/>
          <p:cNvSpPr/>
          <p:nvPr/>
        </p:nvSpPr>
        <p:spPr>
          <a:xfrm>
            <a:off x="530352" y="1408176"/>
            <a:ext cx="7532914" cy="3668697"/>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a:t>
            </a:r>
            <a:r>
              <a:rPr lang="en-US" sz="1400" i="1" dirty="0">
                <a:latin typeface="+mn-lt"/>
              </a:rPr>
              <a:t>Fund and Governmental Activities:</a:t>
            </a:r>
          </a:p>
          <a:p>
            <a:pPr>
              <a:tabLst>
                <a:tab pos="4337050" algn="dec"/>
              </a:tabLst>
            </a:pPr>
            <a:r>
              <a:rPr lang="en-US" sz="1400" dirty="0" smtClean="0">
                <a:latin typeface="+mn-lt"/>
              </a:rPr>
              <a:t>7.  Vouchers </a:t>
            </a:r>
            <a:r>
              <a:rPr lang="en-US" sz="1400" dirty="0">
                <a:latin typeface="+mn-lt"/>
              </a:rPr>
              <a:t>Payable . . . . . . . . . . . . . </a:t>
            </a:r>
            <a:r>
              <a:rPr lang="en-US" sz="1400" dirty="0" smtClean="0">
                <a:latin typeface="+mn-lt"/>
              </a:rPr>
              <a:t>.	202,482</a:t>
            </a:r>
            <a:endParaRPr lang="en-US" sz="1400" dirty="0">
              <a:latin typeface="+mn-lt"/>
            </a:endParaRPr>
          </a:p>
          <a:p>
            <a:pPr>
              <a:tabLst>
                <a:tab pos="5256213" algn="dec"/>
              </a:tabLst>
            </a:pPr>
            <a:r>
              <a:rPr lang="en-US" sz="1400" dirty="0" smtClean="0">
                <a:latin typeface="+mn-lt"/>
              </a:rPr>
              <a:t>        Cash </a:t>
            </a:r>
            <a:r>
              <a:rPr lang="en-US" sz="1400" dirty="0">
                <a:latin typeface="+mn-lt"/>
              </a:rPr>
              <a:t>. . . . . . . . . . . . . . . . . . . . . . </a:t>
            </a:r>
            <a:r>
              <a:rPr lang="en-US" sz="1400" dirty="0" smtClean="0">
                <a:latin typeface="+mn-lt"/>
              </a:rPr>
              <a:t>.	202,482</a:t>
            </a:r>
            <a:endParaRPr lang="en-US" sz="1400" dirty="0">
              <a:latin typeface="+mn-lt"/>
            </a:endParaRPr>
          </a:p>
          <a:p>
            <a:r>
              <a:rPr lang="en-US" sz="1400" i="1" dirty="0">
                <a:latin typeface="+mn-lt"/>
              </a:rPr>
              <a:t>General Fund:</a:t>
            </a:r>
          </a:p>
          <a:p>
            <a:pPr>
              <a:tabLst>
                <a:tab pos="4337050" algn="dec"/>
              </a:tabLst>
            </a:pPr>
            <a:r>
              <a:rPr lang="en-US" sz="1400" dirty="0" smtClean="0">
                <a:latin typeface="+mn-lt"/>
              </a:rPr>
              <a:t>8a</a:t>
            </a:r>
            <a:r>
              <a:rPr lang="en-US" sz="1400" dirty="0">
                <a:latin typeface="+mn-lt"/>
              </a:rPr>
              <a:t>. </a:t>
            </a:r>
            <a:r>
              <a:rPr lang="en-US" sz="1400" dirty="0" smtClean="0">
                <a:latin typeface="+mn-lt"/>
              </a:rPr>
              <a:t>Expenditures—2020. </a:t>
            </a:r>
            <a:r>
              <a:rPr lang="en-US" sz="1400" dirty="0">
                <a:latin typeface="+mn-lt"/>
              </a:rPr>
              <a:t>. . . . . . . . . . . </a:t>
            </a:r>
            <a:r>
              <a:rPr lang="en-US" sz="1400" dirty="0" smtClean="0">
                <a:latin typeface="+mn-lt"/>
              </a:rPr>
              <a:t>.	19,278</a:t>
            </a:r>
            <a:endParaRPr lang="en-US" sz="1400" dirty="0">
              <a:latin typeface="+mn-lt"/>
            </a:endParaRPr>
          </a:p>
          <a:p>
            <a:pPr>
              <a:tabLst>
                <a:tab pos="5256213" algn="dec"/>
              </a:tabLst>
            </a:pPr>
            <a:r>
              <a:rPr lang="en-US" sz="1400" dirty="0" smtClean="0">
                <a:latin typeface="+mn-lt"/>
              </a:rPr>
              <a:t>        Due </a:t>
            </a:r>
            <a:r>
              <a:rPr lang="en-US" sz="1400" dirty="0">
                <a:latin typeface="+mn-lt"/>
              </a:rPr>
              <a:t>to Federal Government . . . . . </a:t>
            </a:r>
            <a:r>
              <a:rPr lang="en-US" sz="1400" dirty="0" smtClean="0">
                <a:latin typeface="+mn-lt"/>
              </a:rPr>
              <a:t>.	19,278</a:t>
            </a:r>
            <a:endParaRPr lang="en-US" sz="1400" dirty="0">
              <a:latin typeface="+mn-lt"/>
            </a:endParaRPr>
          </a:p>
          <a:p>
            <a:r>
              <a:rPr lang="en-US" sz="1400" i="1" dirty="0">
                <a:latin typeface="+mn-lt"/>
              </a:rPr>
              <a:t>Expenditures Ledger:</a:t>
            </a:r>
          </a:p>
          <a:p>
            <a:pPr>
              <a:tabLst>
                <a:tab pos="6173788" algn="dec"/>
              </a:tabLst>
            </a:pPr>
            <a:r>
              <a:rPr lang="en-US" sz="1400" dirty="0" smtClean="0">
                <a:latin typeface="+mn-lt"/>
              </a:rPr>
              <a:t>      General </a:t>
            </a:r>
            <a:r>
              <a:rPr lang="en-US" sz="1400" dirty="0">
                <a:latin typeface="+mn-lt"/>
              </a:rPr>
              <a:t>Government . . . . . . . . . . . </a:t>
            </a:r>
            <a:r>
              <a:rPr lang="en-US" sz="1400" dirty="0" smtClean="0">
                <a:latin typeface="+mn-lt"/>
              </a:rPr>
              <a:t>.	2,681</a:t>
            </a:r>
            <a:endParaRPr lang="en-US" sz="1400" dirty="0">
              <a:latin typeface="+mn-lt"/>
            </a:endParaRPr>
          </a:p>
          <a:p>
            <a:pPr>
              <a:tabLst>
                <a:tab pos="6173788" algn="dec"/>
              </a:tabLst>
            </a:pPr>
            <a:r>
              <a:rPr lang="en-US" sz="1400" dirty="0" smtClean="0">
                <a:latin typeface="+mn-lt"/>
              </a:rPr>
              <a:t>      Public </a:t>
            </a:r>
            <a:r>
              <a:rPr lang="en-US" sz="1400" dirty="0">
                <a:latin typeface="+mn-lt"/>
              </a:rPr>
              <a:t>Safety . . . . . . . . . . . . . . . . . </a:t>
            </a:r>
            <a:r>
              <a:rPr lang="en-US" sz="1400" dirty="0" smtClean="0">
                <a:latin typeface="+mn-lt"/>
              </a:rPr>
              <a:t>.	11,943</a:t>
            </a:r>
            <a:endParaRPr lang="en-US" sz="1400" dirty="0">
              <a:latin typeface="+mn-lt"/>
            </a:endParaRPr>
          </a:p>
          <a:p>
            <a:pPr>
              <a:tabLst>
                <a:tab pos="6173788" algn="dec"/>
              </a:tabLst>
            </a:pPr>
            <a:r>
              <a:rPr lang="en-US" sz="1400" dirty="0" smtClean="0">
                <a:latin typeface="+mn-lt"/>
              </a:rPr>
              <a:t>      Public </a:t>
            </a:r>
            <a:r>
              <a:rPr lang="en-US" sz="1400" dirty="0">
                <a:latin typeface="+mn-lt"/>
              </a:rPr>
              <a:t>Works . . . . . . . . . . . . . . . . . </a:t>
            </a:r>
            <a:r>
              <a:rPr lang="en-US" sz="1400" dirty="0" smtClean="0">
                <a:latin typeface="+mn-lt"/>
              </a:rPr>
              <a:t>.	2,230</a:t>
            </a:r>
            <a:endParaRPr lang="en-US" sz="1400" dirty="0">
              <a:latin typeface="+mn-lt"/>
            </a:endParaRPr>
          </a:p>
          <a:p>
            <a:pPr>
              <a:tabLst>
                <a:tab pos="6173788" algn="dec"/>
              </a:tabLst>
            </a:pPr>
            <a:r>
              <a:rPr lang="en-US" sz="1400" dirty="0" smtClean="0">
                <a:latin typeface="+mn-lt"/>
              </a:rPr>
              <a:t>      Health </a:t>
            </a:r>
            <a:r>
              <a:rPr lang="en-US" sz="1400" dirty="0">
                <a:latin typeface="+mn-lt"/>
              </a:rPr>
              <a:t>and Welfare . . . . . . . . . . . . </a:t>
            </a:r>
            <a:r>
              <a:rPr lang="en-US" sz="1400" dirty="0" smtClean="0">
                <a:latin typeface="+mn-lt"/>
              </a:rPr>
              <a:t>.	1,460</a:t>
            </a:r>
            <a:endParaRPr lang="en-US" sz="1400" dirty="0">
              <a:latin typeface="+mn-lt"/>
            </a:endParaRPr>
          </a:p>
          <a:p>
            <a:pPr>
              <a:tabLst>
                <a:tab pos="6173788" algn="dec"/>
              </a:tabLst>
            </a:pPr>
            <a:r>
              <a:rPr lang="en-US" sz="1400" dirty="0" smtClean="0">
                <a:latin typeface="+mn-lt"/>
              </a:rPr>
              <a:t>      Culture </a:t>
            </a:r>
            <a:r>
              <a:rPr lang="en-US" sz="1400" dirty="0">
                <a:latin typeface="+mn-lt"/>
              </a:rPr>
              <a:t>and Recreation . . . . . . . . . </a:t>
            </a:r>
            <a:r>
              <a:rPr lang="en-US" sz="1400" dirty="0" smtClean="0">
                <a:latin typeface="+mn-lt"/>
              </a:rPr>
              <a:t>.	964</a:t>
            </a:r>
            <a:endParaRPr lang="en-US" sz="1400" dirty="0">
              <a:latin typeface="+mn-lt"/>
            </a:endParaRPr>
          </a:p>
        </p:txBody>
      </p:sp>
    </p:spTree>
    <p:extLst>
      <p:ext uri="{BB962C8B-B14F-4D97-AF65-F5344CB8AC3E}">
        <p14:creationId xmlns:p14="http://schemas.microsoft.com/office/powerpoint/2010/main" val="38890373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smtClean="0">
                <a:solidFill>
                  <a:schemeClr val="bg1"/>
                </a:solidFill>
                <a:latin typeface="+mj-lt"/>
              </a:rPr>
              <a:t>C</a:t>
            </a:r>
          </a:p>
          <a:p>
            <a:pPr algn="ctr"/>
            <a:r>
              <a:rPr lang="en-US" sz="3200" b="1" dirty="0">
                <a:solidFill>
                  <a:schemeClr val="bg1"/>
                </a:solidFill>
                <a:latin typeface="+mj-lt"/>
              </a:rPr>
              <a:t>H</a:t>
            </a:r>
            <a:endParaRPr lang="en-US" sz="3200" b="1" dirty="0" smtClean="0">
              <a:solidFill>
                <a:schemeClr val="bg1"/>
              </a:solidFill>
              <a:latin typeface="+mj-lt"/>
            </a:endParaRPr>
          </a:p>
          <a:p>
            <a:pPr algn="ctr"/>
            <a:r>
              <a:rPr lang="en-US" sz="3200" b="1" dirty="0" smtClean="0">
                <a:solidFill>
                  <a:schemeClr val="bg1"/>
                </a:solidFill>
                <a:latin typeface="+mj-lt"/>
              </a:rPr>
              <a:t>A</a:t>
            </a:r>
          </a:p>
          <a:p>
            <a:pPr algn="ctr"/>
            <a:r>
              <a:rPr lang="en-US" sz="3200" b="1" dirty="0" smtClean="0">
                <a:solidFill>
                  <a:schemeClr val="bg1"/>
                </a:solidFill>
                <a:latin typeface="+mj-lt"/>
              </a:rPr>
              <a:t>P</a:t>
            </a:r>
          </a:p>
          <a:p>
            <a:pPr algn="ctr"/>
            <a:r>
              <a:rPr lang="en-US" sz="3200" b="1" dirty="0" smtClean="0">
                <a:solidFill>
                  <a:schemeClr val="bg1"/>
                </a:solidFill>
                <a:latin typeface="+mj-lt"/>
              </a:rPr>
              <a:t>T</a:t>
            </a:r>
          </a:p>
          <a:p>
            <a:pPr algn="ctr"/>
            <a:r>
              <a:rPr lang="en-US" sz="3200" b="1" dirty="0" smtClean="0">
                <a:solidFill>
                  <a:schemeClr val="bg1"/>
                </a:solidFill>
                <a:latin typeface="+mj-lt"/>
              </a:rPr>
              <a:t>E</a:t>
            </a:r>
          </a:p>
          <a:p>
            <a:pPr algn="ctr"/>
            <a:r>
              <a:rPr lang="en-US" sz="3200" b="1" dirty="0" smtClean="0">
                <a:solidFill>
                  <a:schemeClr val="bg1"/>
                </a:solidFill>
                <a:latin typeface="+mj-lt"/>
              </a:rPr>
              <a:t>R</a:t>
            </a:r>
          </a:p>
          <a:p>
            <a:pPr algn="ctr"/>
            <a:endParaRPr lang="en-US" sz="3200" b="1" dirty="0" smtClean="0">
              <a:solidFill>
                <a:schemeClr val="bg1"/>
              </a:solidFill>
              <a:latin typeface="+mj-lt"/>
            </a:endParaRPr>
          </a:p>
          <a:p>
            <a:pPr algn="ctr"/>
            <a:r>
              <a:rPr lang="en-US" sz="3200" b="1" dirty="0">
                <a:solidFill>
                  <a:schemeClr val="bg1"/>
                </a:solidFill>
                <a:latin typeface="+mj-lt"/>
              </a:rPr>
              <a:t>4</a:t>
            </a:r>
            <a:endParaRPr lang="en-US" sz="3200" b="1" dirty="0" smtClean="0">
              <a:solidFill>
                <a:schemeClr val="bg1"/>
              </a:solidFill>
              <a:latin typeface="+mj-lt"/>
            </a:endParaRPr>
          </a:p>
        </p:txBody>
      </p:sp>
      <p:sp>
        <p:nvSpPr>
          <p:cNvPr id="2" name="Title 1"/>
          <p:cNvSpPr>
            <a:spLocks noGrp="1"/>
          </p:cNvSpPr>
          <p:nvPr>
            <p:ph type="title"/>
          </p:nvPr>
        </p:nvSpPr>
        <p:spPr>
          <a:xfrm>
            <a:off x="1287194" y="2073628"/>
            <a:ext cx="5256294" cy="2218301"/>
          </a:xfrm>
        </p:spPr>
        <p:txBody>
          <a:bodyPr/>
          <a:lstStyle/>
          <a:p>
            <a:r>
              <a:rPr lang="en-US" altLang="en-US" sz="2800" b="1" dirty="0"/>
              <a:t>Accounting for Governmental Operating </a:t>
            </a:r>
            <a:r>
              <a:rPr lang="en-US" altLang="en-US" sz="2800" b="1" dirty="0" smtClean="0"/>
              <a:t>Activities—Illustrative </a:t>
            </a:r>
            <a:r>
              <a:rPr lang="en-US" altLang="en-US" sz="2800" b="1" dirty="0"/>
              <a:t>Transactions and Financial </a:t>
            </a:r>
            <a:r>
              <a:rPr lang="en-US" altLang="en-US" sz="2800" b="1" dirty="0" smtClean="0"/>
              <a:t>Statements</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Payroll and Payroll Taxes</a:t>
            </a:r>
            <a:br>
              <a:rPr lang="en-US" sz="3200" b="1" dirty="0"/>
            </a:br>
            <a:r>
              <a:rPr lang="en-US" sz="2400" b="1" dirty="0" smtClean="0"/>
              <a:t>(4 </a:t>
            </a:r>
            <a:r>
              <a:rPr lang="en-US" sz="2400" b="1" dirty="0"/>
              <a:t>of 4)</a:t>
            </a:r>
            <a:endParaRPr lang="en-US" sz="3200" b="1" dirty="0"/>
          </a:p>
        </p:txBody>
      </p:sp>
      <p:sp>
        <p:nvSpPr>
          <p:cNvPr id="3" name="Rectangle 2"/>
          <p:cNvSpPr/>
          <p:nvPr/>
        </p:nvSpPr>
        <p:spPr>
          <a:xfrm>
            <a:off x="530352" y="1408176"/>
            <a:ext cx="7562454" cy="2376035"/>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a:t>
            </a:r>
            <a:r>
              <a:rPr lang="en-US" sz="1400" b="1" i="1" dirty="0" smtClean="0">
                <a:latin typeface="Arial"/>
                <a:cs typeface="Arial"/>
              </a:rPr>
              <a:t>Credits</a:t>
            </a:r>
            <a:endParaRPr lang="en-US" sz="1400" i="1" dirty="0" smtClean="0">
              <a:solidFill>
                <a:srgbClr val="000000"/>
              </a:solidFill>
              <a:latin typeface="+mn-lt"/>
            </a:endParaRPr>
          </a:p>
          <a:p>
            <a:pPr lvl="0">
              <a:buClr>
                <a:srgbClr val="009999"/>
              </a:buClr>
            </a:pPr>
            <a:r>
              <a:rPr lang="en-US" sz="1400" i="1" dirty="0" smtClean="0">
                <a:solidFill>
                  <a:srgbClr val="000000"/>
                </a:solidFill>
                <a:latin typeface="+mn-lt"/>
              </a:rPr>
              <a:t>Governmental Activities:</a:t>
            </a:r>
          </a:p>
          <a:p>
            <a:pPr lvl="0">
              <a:buClr>
                <a:srgbClr val="009999"/>
              </a:buClr>
              <a:tabLst>
                <a:tab pos="4337050" algn="dec"/>
              </a:tabLst>
            </a:pPr>
            <a:r>
              <a:rPr lang="en-US" sz="1400" dirty="0" smtClean="0">
                <a:solidFill>
                  <a:srgbClr val="000000"/>
                </a:solidFill>
                <a:latin typeface="+mn-lt"/>
              </a:rPr>
              <a:t>8b</a:t>
            </a:r>
            <a:r>
              <a:rPr lang="en-US" sz="1400" dirty="0">
                <a:solidFill>
                  <a:srgbClr val="000000"/>
                </a:solidFill>
                <a:latin typeface="+mn-lt"/>
              </a:rPr>
              <a:t>. Expenses—General Government . . . </a:t>
            </a:r>
            <a:r>
              <a:rPr lang="en-US" sz="1400" dirty="0" smtClean="0">
                <a:solidFill>
                  <a:srgbClr val="000000"/>
                </a:solidFill>
                <a:latin typeface="+mn-lt"/>
              </a:rPr>
              <a:t>.	2,681</a:t>
            </a:r>
            <a:endParaRPr lang="en-US" sz="1400" dirty="0">
              <a:solidFill>
                <a:srgbClr val="000000"/>
              </a:solidFill>
              <a:latin typeface="+mn-lt"/>
            </a:endParaRPr>
          </a:p>
          <a:p>
            <a:pPr lvl="0">
              <a:buClr>
                <a:srgbClr val="009999"/>
              </a:buClr>
              <a:tabLst>
                <a:tab pos="4337050" algn="dec"/>
              </a:tabLst>
            </a:pPr>
            <a:r>
              <a:rPr lang="en-US" sz="1400" dirty="0" smtClean="0">
                <a:solidFill>
                  <a:srgbClr val="000000"/>
                </a:solidFill>
                <a:latin typeface="+mn-lt"/>
              </a:rPr>
              <a:t>      Expenses—Public </a:t>
            </a:r>
            <a:r>
              <a:rPr lang="en-US" sz="1400" dirty="0">
                <a:solidFill>
                  <a:srgbClr val="000000"/>
                </a:solidFill>
                <a:latin typeface="+mn-lt"/>
              </a:rPr>
              <a:t>Safety . . . . . . . . . </a:t>
            </a:r>
            <a:r>
              <a:rPr lang="en-US" sz="1400" dirty="0" smtClean="0">
                <a:solidFill>
                  <a:srgbClr val="000000"/>
                </a:solidFill>
                <a:latin typeface="+mn-lt"/>
              </a:rPr>
              <a:t>.	11,943</a:t>
            </a:r>
            <a:endParaRPr lang="en-US" sz="1400" dirty="0">
              <a:solidFill>
                <a:srgbClr val="000000"/>
              </a:solidFill>
              <a:latin typeface="+mn-lt"/>
            </a:endParaRPr>
          </a:p>
          <a:p>
            <a:pPr lvl="0">
              <a:buClr>
                <a:srgbClr val="009999"/>
              </a:buClr>
              <a:tabLst>
                <a:tab pos="4337050" algn="dec"/>
              </a:tabLst>
            </a:pPr>
            <a:r>
              <a:rPr lang="en-US" sz="1400" dirty="0" smtClean="0">
                <a:solidFill>
                  <a:srgbClr val="000000"/>
                </a:solidFill>
                <a:latin typeface="+mn-lt"/>
              </a:rPr>
              <a:t>      Expenses—Public </a:t>
            </a:r>
            <a:r>
              <a:rPr lang="en-US" sz="1400" dirty="0">
                <a:solidFill>
                  <a:srgbClr val="000000"/>
                </a:solidFill>
                <a:latin typeface="+mn-lt"/>
              </a:rPr>
              <a:t>Works . . . . . . . . . </a:t>
            </a:r>
            <a:r>
              <a:rPr lang="en-US" sz="1400" dirty="0" smtClean="0">
                <a:solidFill>
                  <a:srgbClr val="000000"/>
                </a:solidFill>
                <a:latin typeface="+mn-lt"/>
              </a:rPr>
              <a:t>.	2,230</a:t>
            </a:r>
            <a:endParaRPr lang="en-US" sz="1400" dirty="0">
              <a:solidFill>
                <a:srgbClr val="000000"/>
              </a:solidFill>
              <a:latin typeface="+mn-lt"/>
            </a:endParaRPr>
          </a:p>
          <a:p>
            <a:pPr lvl="0">
              <a:buClr>
                <a:srgbClr val="009999"/>
              </a:buClr>
              <a:tabLst>
                <a:tab pos="4337050" algn="dec"/>
              </a:tabLst>
            </a:pPr>
            <a:r>
              <a:rPr lang="en-US" sz="1400" dirty="0">
                <a:solidFill>
                  <a:srgbClr val="000000"/>
                </a:solidFill>
                <a:latin typeface="+mn-lt"/>
              </a:rPr>
              <a:t> </a:t>
            </a:r>
            <a:r>
              <a:rPr lang="en-US" sz="1400" dirty="0" smtClean="0">
                <a:solidFill>
                  <a:srgbClr val="000000"/>
                </a:solidFill>
                <a:latin typeface="+mn-lt"/>
              </a:rPr>
              <a:t>     Expenses—Health </a:t>
            </a:r>
            <a:r>
              <a:rPr lang="en-US" sz="1400" dirty="0">
                <a:solidFill>
                  <a:srgbClr val="000000"/>
                </a:solidFill>
                <a:latin typeface="+mn-lt"/>
              </a:rPr>
              <a:t>and Welfare . . . . </a:t>
            </a:r>
            <a:r>
              <a:rPr lang="en-US" sz="1400" dirty="0" smtClean="0">
                <a:solidFill>
                  <a:srgbClr val="000000"/>
                </a:solidFill>
                <a:latin typeface="+mn-lt"/>
              </a:rPr>
              <a:t>.	1,460</a:t>
            </a:r>
            <a:endParaRPr lang="en-US" sz="1400" dirty="0">
              <a:solidFill>
                <a:srgbClr val="000000"/>
              </a:solidFill>
              <a:latin typeface="+mn-lt"/>
            </a:endParaRPr>
          </a:p>
          <a:p>
            <a:pPr lvl="0">
              <a:buClr>
                <a:srgbClr val="009999"/>
              </a:buClr>
              <a:tabLst>
                <a:tab pos="4337050" algn="dec"/>
              </a:tabLst>
            </a:pPr>
            <a:r>
              <a:rPr lang="en-US" sz="1400" dirty="0" smtClean="0">
                <a:solidFill>
                  <a:srgbClr val="000000"/>
                </a:solidFill>
                <a:latin typeface="+mn-lt"/>
              </a:rPr>
              <a:t>      Expenses—Culture </a:t>
            </a:r>
            <a:r>
              <a:rPr lang="en-US" sz="1400" dirty="0">
                <a:solidFill>
                  <a:srgbClr val="000000"/>
                </a:solidFill>
                <a:latin typeface="+mn-lt"/>
              </a:rPr>
              <a:t>and Recreation . </a:t>
            </a:r>
            <a:r>
              <a:rPr lang="en-US" sz="1400" dirty="0" smtClean="0">
                <a:solidFill>
                  <a:srgbClr val="000000"/>
                </a:solidFill>
                <a:latin typeface="+mn-lt"/>
              </a:rPr>
              <a:t>.	964</a:t>
            </a:r>
            <a:endParaRPr lang="en-US" sz="1400" dirty="0">
              <a:solidFill>
                <a:srgbClr val="000000"/>
              </a:solidFill>
              <a:latin typeface="+mn-lt"/>
            </a:endParaRPr>
          </a:p>
          <a:p>
            <a:pPr lvl="0">
              <a:buClr>
                <a:srgbClr val="009999"/>
              </a:buClr>
              <a:tabLst>
                <a:tab pos="5256213" algn="dec"/>
              </a:tabLst>
            </a:pPr>
            <a:r>
              <a:rPr lang="en-US" sz="1400" dirty="0" smtClean="0">
                <a:solidFill>
                  <a:srgbClr val="000000"/>
                </a:solidFill>
                <a:latin typeface="+mn-lt"/>
              </a:rPr>
              <a:t>          Due </a:t>
            </a:r>
            <a:r>
              <a:rPr lang="en-US" sz="1400" dirty="0">
                <a:solidFill>
                  <a:srgbClr val="000000"/>
                </a:solidFill>
                <a:latin typeface="+mn-lt"/>
              </a:rPr>
              <a:t>to Federal Government . . . . . </a:t>
            </a:r>
            <a:r>
              <a:rPr lang="en-US" sz="1400" dirty="0" smtClean="0">
                <a:solidFill>
                  <a:srgbClr val="000000"/>
                </a:solidFill>
                <a:latin typeface="+mn-lt"/>
              </a:rPr>
              <a:t>.	19,278</a:t>
            </a:r>
            <a:endParaRPr lang="en-US" sz="1400" dirty="0">
              <a:solidFill>
                <a:srgbClr val="000000"/>
              </a:solidFill>
              <a:latin typeface="+mn-lt"/>
            </a:endParaRPr>
          </a:p>
        </p:txBody>
      </p:sp>
    </p:spTree>
    <p:extLst>
      <p:ext uri="{BB962C8B-B14F-4D97-AF65-F5344CB8AC3E}">
        <p14:creationId xmlns:p14="http://schemas.microsoft.com/office/powerpoint/2010/main" val="40812506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Property Tax Levies</a:t>
            </a:r>
            <a:endParaRPr lang="en-US" sz="3200" b="1" dirty="0"/>
          </a:p>
        </p:txBody>
      </p:sp>
      <p:sp>
        <p:nvSpPr>
          <p:cNvPr id="3" name="Content Placeholder 2"/>
          <p:cNvSpPr>
            <a:spLocks noGrp="1"/>
          </p:cNvSpPr>
          <p:nvPr>
            <p:ph idx="1"/>
          </p:nvPr>
        </p:nvSpPr>
        <p:spPr>
          <a:xfrm>
            <a:off x="411163" y="1387475"/>
            <a:ext cx="7595413" cy="4321949"/>
          </a:xfrm>
        </p:spPr>
        <p:txBody>
          <a:bodyPr/>
          <a:lstStyle/>
          <a:p>
            <a:r>
              <a:rPr lang="en-US" sz="2000" dirty="0" smtClean="0"/>
              <a:t>Recall that property tax levy amounts and rates must be adjusted upward for estimated uncollectible accounts so that the net revenue generated will cover the budgeted appropriations.</a:t>
            </a:r>
          </a:p>
          <a:p>
            <a:r>
              <a:rPr lang="en-US" sz="2000" dirty="0">
                <a:solidFill>
                  <a:srgbClr val="000000"/>
                </a:solidFill>
              </a:rPr>
              <a:t>Property tax revenue is an example of a </a:t>
            </a:r>
            <a:r>
              <a:rPr lang="en-US" sz="2000" b="1" dirty="0"/>
              <a:t>nonexchange revenue</a:t>
            </a:r>
            <a:r>
              <a:rPr lang="en-US" sz="2000" dirty="0"/>
              <a:t>—one </a:t>
            </a:r>
            <a:r>
              <a:rPr lang="en-US" sz="2000" dirty="0">
                <a:solidFill>
                  <a:srgbClr val="000000"/>
                </a:solidFill>
              </a:rPr>
              <a:t>in </a:t>
            </a:r>
            <a:r>
              <a:rPr lang="en-US" sz="2000" dirty="0" smtClean="0">
                <a:solidFill>
                  <a:srgbClr val="000000"/>
                </a:solidFill>
              </a:rPr>
              <a:t>which the </a:t>
            </a:r>
            <a:r>
              <a:rPr lang="en-US" sz="2000" dirty="0">
                <a:solidFill>
                  <a:srgbClr val="000000"/>
                </a:solidFill>
              </a:rPr>
              <a:t>government receives value without directly giving equal value in exchange. </a:t>
            </a:r>
            <a:r>
              <a:rPr lang="en-US" sz="2000" dirty="0" smtClean="0">
                <a:solidFill>
                  <a:srgbClr val="000000"/>
                </a:solidFill>
              </a:rPr>
              <a:t>More specifically</a:t>
            </a:r>
            <a:r>
              <a:rPr lang="en-US" sz="2000" dirty="0">
                <a:solidFill>
                  <a:srgbClr val="000000"/>
                </a:solidFill>
              </a:rPr>
              <a:t>, it is classified under GASB standards as an </a:t>
            </a:r>
            <a:r>
              <a:rPr lang="en-US" sz="2000" b="1" dirty="0"/>
              <a:t>imposed </a:t>
            </a:r>
            <a:r>
              <a:rPr lang="en-US" sz="2000" b="1" dirty="0" smtClean="0"/>
              <a:t>nonexchange revenue</a:t>
            </a:r>
            <a:r>
              <a:rPr lang="en-US" sz="2000" b="1" dirty="0"/>
              <a:t>. </a:t>
            </a:r>
            <a:endParaRPr lang="en-US" sz="2000" b="1" dirty="0" smtClean="0"/>
          </a:p>
          <a:p>
            <a:r>
              <a:rPr lang="en-US" sz="2000" dirty="0" smtClean="0">
                <a:solidFill>
                  <a:srgbClr val="000000"/>
                </a:solidFill>
              </a:rPr>
              <a:t>For </a:t>
            </a:r>
            <a:r>
              <a:rPr lang="en-US" sz="2000" dirty="0">
                <a:solidFill>
                  <a:srgbClr val="000000"/>
                </a:solidFill>
              </a:rPr>
              <a:t>imposed nonexchange revenues, a receivable </a:t>
            </a:r>
            <a:r>
              <a:rPr lang="en-US" sz="2000" dirty="0" smtClean="0">
                <a:solidFill>
                  <a:srgbClr val="000000"/>
                </a:solidFill>
              </a:rPr>
              <a:t>is </a:t>
            </a:r>
            <a:r>
              <a:rPr lang="en-US" sz="2000" dirty="0">
                <a:solidFill>
                  <a:srgbClr val="000000"/>
                </a:solidFill>
              </a:rPr>
              <a:t>debited </a:t>
            </a:r>
            <a:r>
              <a:rPr lang="en-US" sz="2000" dirty="0" smtClean="0">
                <a:solidFill>
                  <a:srgbClr val="000000"/>
                </a:solidFill>
              </a:rPr>
              <a:t>when there </a:t>
            </a:r>
            <a:r>
              <a:rPr lang="en-US" sz="2000" dirty="0">
                <a:solidFill>
                  <a:srgbClr val="000000"/>
                </a:solidFill>
              </a:rPr>
              <a:t>is an enforceable claim, </a:t>
            </a:r>
            <a:r>
              <a:rPr lang="en-US" sz="2000" dirty="0" smtClean="0">
                <a:solidFill>
                  <a:srgbClr val="000000"/>
                </a:solidFill>
              </a:rPr>
              <a:t>and </a:t>
            </a:r>
            <a:r>
              <a:rPr lang="en-US" sz="2000" dirty="0">
                <a:solidFill>
                  <a:srgbClr val="000000"/>
                </a:solidFill>
              </a:rPr>
              <a:t>a </a:t>
            </a:r>
            <a:r>
              <a:rPr lang="en-US" sz="2000" dirty="0" smtClean="0">
                <a:solidFill>
                  <a:srgbClr val="000000"/>
                </a:solidFill>
              </a:rPr>
              <a:t>revenue is </a:t>
            </a:r>
            <a:r>
              <a:rPr lang="en-US" sz="2000" dirty="0">
                <a:solidFill>
                  <a:srgbClr val="000000"/>
                </a:solidFill>
              </a:rPr>
              <a:t>credited in the year for which the tax was </a:t>
            </a:r>
            <a:r>
              <a:rPr lang="en-US" sz="2000" dirty="0" smtClean="0">
                <a:solidFill>
                  <a:srgbClr val="000000"/>
                </a:solidFill>
              </a:rPr>
              <a:t>levied. For governmental funds, revenue is recognized when measurable and available.</a:t>
            </a:r>
            <a:endParaRPr lang="en-US" sz="2000" dirty="0"/>
          </a:p>
        </p:txBody>
      </p:sp>
    </p:spTree>
    <p:extLst>
      <p:ext uri="{BB962C8B-B14F-4D97-AF65-F5344CB8AC3E}">
        <p14:creationId xmlns:p14="http://schemas.microsoft.com/office/powerpoint/2010/main" val="37083119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Recording Property Tax Levy</a:t>
            </a:r>
            <a:endParaRPr lang="en-US" sz="3200" b="1" dirty="0"/>
          </a:p>
        </p:txBody>
      </p:sp>
      <p:sp>
        <p:nvSpPr>
          <p:cNvPr id="3" name="Rectangle 2"/>
          <p:cNvSpPr/>
          <p:nvPr/>
        </p:nvSpPr>
        <p:spPr>
          <a:xfrm>
            <a:off x="530352" y="1408176"/>
            <a:ext cx="7547429" cy="3668697"/>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a:t>
            </a:r>
            <a:r>
              <a:rPr lang="en-US" sz="1400" i="1" dirty="0">
                <a:latin typeface="+mn-lt"/>
              </a:rPr>
              <a:t>Fund:</a:t>
            </a:r>
          </a:p>
          <a:p>
            <a:pPr>
              <a:tabLst>
                <a:tab pos="4337050" algn="dec"/>
              </a:tabLst>
            </a:pPr>
            <a:r>
              <a:rPr lang="en-US" sz="1400" dirty="0" smtClean="0">
                <a:latin typeface="+mn-lt"/>
              </a:rPr>
              <a:t>9a</a:t>
            </a:r>
            <a:r>
              <a:rPr lang="en-US" sz="1400" dirty="0">
                <a:latin typeface="+mn-lt"/>
              </a:rPr>
              <a:t>. Taxes Receivable—Current . . . </a:t>
            </a:r>
            <a:r>
              <a:rPr lang="en-US" sz="1400" dirty="0" smtClean="0">
                <a:latin typeface="+mn-lt"/>
              </a:rPr>
              <a:t>.	2,653,061</a:t>
            </a:r>
            <a:endParaRPr lang="en-US" sz="1400" dirty="0">
              <a:latin typeface="+mn-lt"/>
            </a:endParaRPr>
          </a:p>
          <a:p>
            <a:r>
              <a:rPr lang="en-US" sz="1400" dirty="0" smtClean="0">
                <a:latin typeface="+mn-lt"/>
              </a:rPr>
              <a:t>          Allowance for </a:t>
            </a:r>
            <a:r>
              <a:rPr lang="en-US" sz="1400" dirty="0">
                <a:latin typeface="+mn-lt"/>
              </a:rPr>
              <a:t>Uncollectible</a:t>
            </a:r>
          </a:p>
          <a:p>
            <a:pPr>
              <a:tabLst>
                <a:tab pos="5256213" algn="dec"/>
              </a:tabLst>
            </a:pPr>
            <a:r>
              <a:rPr lang="en-US" sz="1400" dirty="0" smtClean="0">
                <a:latin typeface="+mn-lt"/>
              </a:rPr>
              <a:t>             Current </a:t>
            </a:r>
            <a:r>
              <a:rPr lang="en-US" sz="1400" dirty="0">
                <a:latin typeface="+mn-lt"/>
              </a:rPr>
              <a:t>Taxes . . . . . . . . . . </a:t>
            </a:r>
            <a:r>
              <a:rPr lang="en-US" sz="1400" dirty="0" smtClean="0">
                <a:latin typeface="+mn-lt"/>
              </a:rPr>
              <a:t>.	53,061</a:t>
            </a:r>
            <a:endParaRPr lang="en-US" sz="1400" dirty="0">
              <a:latin typeface="+mn-lt"/>
            </a:endParaRPr>
          </a:p>
          <a:p>
            <a:pPr>
              <a:tabLst>
                <a:tab pos="5256213" algn="dec"/>
              </a:tabLst>
            </a:pPr>
            <a:r>
              <a:rPr lang="en-US" sz="1400" dirty="0" smtClean="0">
                <a:latin typeface="+mn-lt"/>
              </a:rPr>
              <a:t>          Revenues </a:t>
            </a:r>
            <a:r>
              <a:rPr lang="en-US" sz="1400" dirty="0">
                <a:latin typeface="+mn-lt"/>
              </a:rPr>
              <a:t>. . . . . . . . . . . . . . . </a:t>
            </a:r>
            <a:r>
              <a:rPr lang="en-US" sz="1400" dirty="0" smtClean="0">
                <a:latin typeface="+mn-lt"/>
              </a:rPr>
              <a:t>.	2,600,000</a:t>
            </a:r>
            <a:endParaRPr lang="en-US" sz="1400" dirty="0">
              <a:latin typeface="+mn-lt"/>
            </a:endParaRPr>
          </a:p>
          <a:p>
            <a:r>
              <a:rPr lang="en-US" sz="1400" i="1" dirty="0">
                <a:latin typeface="+mn-lt"/>
              </a:rPr>
              <a:t>Revenues Ledger:</a:t>
            </a:r>
          </a:p>
          <a:p>
            <a:pPr>
              <a:tabLst>
                <a:tab pos="7092950" algn="dec"/>
              </a:tabLst>
            </a:pPr>
            <a:r>
              <a:rPr lang="en-US" sz="1400" dirty="0" smtClean="0">
                <a:latin typeface="+mn-lt"/>
              </a:rPr>
              <a:t>    Property </a:t>
            </a:r>
            <a:r>
              <a:rPr lang="en-US" sz="1400" dirty="0">
                <a:latin typeface="+mn-lt"/>
              </a:rPr>
              <a:t>Taxes . . . . . . . . . . . . . . </a:t>
            </a:r>
            <a:r>
              <a:rPr lang="en-US" sz="1400" dirty="0" smtClean="0">
                <a:latin typeface="+mn-lt"/>
              </a:rPr>
              <a:t>.	2,600,000</a:t>
            </a:r>
            <a:endParaRPr lang="en-US" sz="1400" dirty="0">
              <a:latin typeface="+mn-lt"/>
            </a:endParaRPr>
          </a:p>
          <a:p>
            <a:r>
              <a:rPr lang="en-US" sz="1400" i="1" dirty="0">
                <a:latin typeface="+mn-lt"/>
              </a:rPr>
              <a:t>Governmental Activities:</a:t>
            </a:r>
          </a:p>
          <a:p>
            <a:pPr>
              <a:tabLst>
                <a:tab pos="4337050" algn="dec"/>
              </a:tabLst>
            </a:pPr>
            <a:r>
              <a:rPr lang="en-US" sz="1400" dirty="0" smtClean="0">
                <a:latin typeface="+mn-lt"/>
              </a:rPr>
              <a:t>9b</a:t>
            </a:r>
            <a:r>
              <a:rPr lang="en-US" sz="1400" dirty="0">
                <a:latin typeface="+mn-lt"/>
              </a:rPr>
              <a:t>. Taxes Receivable—Current . . . </a:t>
            </a:r>
            <a:r>
              <a:rPr lang="en-US" sz="1400" dirty="0" smtClean="0">
                <a:latin typeface="+mn-lt"/>
              </a:rPr>
              <a:t>. .	2,653,061</a:t>
            </a:r>
            <a:endParaRPr lang="en-US" sz="1400" dirty="0">
              <a:latin typeface="+mn-lt"/>
            </a:endParaRPr>
          </a:p>
          <a:p>
            <a:r>
              <a:rPr lang="en-US" sz="1400" dirty="0" smtClean="0">
                <a:latin typeface="+mn-lt"/>
              </a:rPr>
              <a:t>          Allowance for </a:t>
            </a:r>
            <a:r>
              <a:rPr lang="en-US" sz="1400" dirty="0">
                <a:latin typeface="+mn-lt"/>
              </a:rPr>
              <a:t>Uncollectible</a:t>
            </a:r>
          </a:p>
          <a:p>
            <a:pPr>
              <a:tabLst>
                <a:tab pos="5256213" algn="dec"/>
              </a:tabLst>
            </a:pPr>
            <a:r>
              <a:rPr lang="en-US" sz="1400" dirty="0" smtClean="0">
                <a:latin typeface="+mn-lt"/>
              </a:rPr>
              <a:t>            Current </a:t>
            </a:r>
            <a:r>
              <a:rPr lang="en-US" sz="1400" dirty="0">
                <a:latin typeface="+mn-lt"/>
              </a:rPr>
              <a:t>Taxes . . . . . . . . . . </a:t>
            </a:r>
            <a:r>
              <a:rPr lang="en-US" sz="1400" dirty="0" smtClean="0">
                <a:latin typeface="+mn-lt"/>
              </a:rPr>
              <a:t>. . .	53,061</a:t>
            </a:r>
            <a:endParaRPr lang="en-US" sz="1400" dirty="0">
              <a:latin typeface="+mn-lt"/>
            </a:endParaRPr>
          </a:p>
          <a:p>
            <a:pPr>
              <a:tabLst>
                <a:tab pos="5256213" algn="dec"/>
              </a:tabLst>
            </a:pPr>
            <a:r>
              <a:rPr lang="en-US" sz="1400" dirty="0" smtClean="0">
                <a:latin typeface="+mn-lt"/>
              </a:rPr>
              <a:t>         General </a:t>
            </a:r>
            <a:r>
              <a:rPr lang="en-US" sz="1400" dirty="0">
                <a:latin typeface="+mn-lt"/>
              </a:rPr>
              <a:t>Revenues—Property </a:t>
            </a:r>
            <a:r>
              <a:rPr lang="en-US" sz="1400" dirty="0" smtClean="0">
                <a:latin typeface="+mn-lt"/>
              </a:rPr>
              <a:t>Taxes	2,600,000</a:t>
            </a:r>
            <a:endParaRPr lang="en-US" sz="1400" dirty="0">
              <a:latin typeface="+mn-lt"/>
            </a:endParaRPr>
          </a:p>
        </p:txBody>
      </p:sp>
    </p:spTree>
    <p:extLst>
      <p:ext uri="{BB962C8B-B14F-4D97-AF65-F5344CB8AC3E}">
        <p14:creationId xmlns:p14="http://schemas.microsoft.com/office/powerpoint/2010/main" val="2283476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Collection and Reclassification of Current Taxes </a:t>
            </a:r>
            <a:r>
              <a:rPr lang="en-US" sz="2400" b="1" dirty="0" smtClean="0"/>
              <a:t>(1 of 2)</a:t>
            </a:r>
            <a:endParaRPr lang="en-US" sz="2400" b="1" dirty="0"/>
          </a:p>
        </p:txBody>
      </p:sp>
      <p:sp>
        <p:nvSpPr>
          <p:cNvPr id="3" name="Rectangle 2"/>
          <p:cNvSpPr/>
          <p:nvPr/>
        </p:nvSpPr>
        <p:spPr>
          <a:xfrm>
            <a:off x="530352" y="1408176"/>
            <a:ext cx="7460343" cy="3705630"/>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a:t>
            </a:r>
            <a:r>
              <a:rPr lang="en-US" sz="1400" i="1" dirty="0">
                <a:latin typeface="+mn-lt"/>
              </a:rPr>
              <a:t>Fund and Governmental Activities:</a:t>
            </a:r>
          </a:p>
          <a:p>
            <a:pPr>
              <a:tabLst>
                <a:tab pos="4337050" algn="dec"/>
              </a:tabLst>
            </a:pPr>
            <a:r>
              <a:rPr lang="en-US" sz="1400" dirty="0" smtClean="0">
                <a:latin typeface="+mn-lt"/>
              </a:rPr>
              <a:t>10. </a:t>
            </a:r>
            <a:r>
              <a:rPr lang="en-US" sz="1400" dirty="0">
                <a:latin typeface="+mn-lt"/>
              </a:rPr>
              <a:t>Cash . . . . . . . . . . . . . . . . . . . . . </a:t>
            </a:r>
            <a:r>
              <a:rPr lang="en-US" sz="1400" dirty="0" smtClean="0">
                <a:latin typeface="+mn-lt"/>
              </a:rPr>
              <a:t>.	2,350,408</a:t>
            </a:r>
            <a:endParaRPr lang="en-US" sz="1400" dirty="0">
              <a:latin typeface="+mn-lt"/>
            </a:endParaRPr>
          </a:p>
          <a:p>
            <a:pPr>
              <a:tabLst>
                <a:tab pos="5256213" algn="dec"/>
              </a:tabLst>
            </a:pPr>
            <a:r>
              <a:rPr lang="en-US" sz="1400" dirty="0" smtClean="0">
                <a:latin typeface="+mn-lt"/>
              </a:rPr>
              <a:t>         Taxes </a:t>
            </a:r>
            <a:r>
              <a:rPr lang="en-US" sz="1400" dirty="0">
                <a:latin typeface="+mn-lt"/>
              </a:rPr>
              <a:t>Receivable—Current . . </a:t>
            </a:r>
            <a:r>
              <a:rPr lang="en-US" sz="1400" dirty="0" smtClean="0">
                <a:latin typeface="+mn-lt"/>
              </a:rPr>
              <a:t>.	2,350,408</a:t>
            </a:r>
          </a:p>
          <a:p>
            <a:endParaRPr lang="en-US" sz="1400" dirty="0">
              <a:latin typeface="+mn-lt"/>
            </a:endParaRPr>
          </a:p>
          <a:p>
            <a:pPr lvl="0">
              <a:buClr>
                <a:srgbClr val="009999"/>
              </a:buClr>
            </a:pPr>
            <a:r>
              <a:rPr lang="en-US" sz="1400" i="1" dirty="0">
                <a:solidFill>
                  <a:srgbClr val="000000"/>
                </a:solidFill>
                <a:latin typeface="Arial"/>
              </a:rPr>
              <a:t>General Fund and Governmental Activities:</a:t>
            </a:r>
          </a:p>
          <a:p>
            <a:pPr lvl="0">
              <a:buClr>
                <a:srgbClr val="009999"/>
              </a:buClr>
              <a:tabLst>
                <a:tab pos="4337050" algn="dec"/>
              </a:tabLst>
            </a:pPr>
            <a:r>
              <a:rPr lang="en-US" sz="1400" dirty="0">
                <a:solidFill>
                  <a:srgbClr val="000000"/>
                </a:solidFill>
                <a:latin typeface="Arial"/>
              </a:rPr>
              <a:t>11. Taxes Receivable—Delinquent . . </a:t>
            </a:r>
            <a:r>
              <a:rPr lang="en-US" sz="1400" dirty="0" smtClean="0">
                <a:solidFill>
                  <a:srgbClr val="000000"/>
                </a:solidFill>
                <a:latin typeface="Arial"/>
              </a:rPr>
              <a:t>.	302,653</a:t>
            </a:r>
            <a:endParaRPr lang="en-US" sz="1400" dirty="0">
              <a:solidFill>
                <a:srgbClr val="000000"/>
              </a:solidFill>
              <a:latin typeface="Arial"/>
            </a:endParaRPr>
          </a:p>
          <a:p>
            <a:pPr lvl="0">
              <a:buClr>
                <a:srgbClr val="009999"/>
              </a:buClr>
            </a:pPr>
            <a:r>
              <a:rPr lang="en-US" sz="1400" dirty="0">
                <a:solidFill>
                  <a:srgbClr val="000000"/>
                </a:solidFill>
                <a:latin typeface="Arial"/>
              </a:rPr>
              <a:t>      Allowance for Uncollectible </a:t>
            </a:r>
          </a:p>
          <a:p>
            <a:pPr lvl="0">
              <a:buClr>
                <a:srgbClr val="009999"/>
              </a:buClr>
              <a:tabLst>
                <a:tab pos="4337050" algn="dec"/>
              </a:tabLst>
            </a:pPr>
            <a:r>
              <a:rPr lang="en-US" sz="1400" dirty="0">
                <a:solidFill>
                  <a:srgbClr val="000000"/>
                </a:solidFill>
                <a:latin typeface="Arial"/>
              </a:rPr>
              <a:t>       Current Taxes . . . . . . . . . . . . . . . </a:t>
            </a:r>
            <a:r>
              <a:rPr lang="en-US" sz="1400" dirty="0" smtClean="0">
                <a:solidFill>
                  <a:srgbClr val="000000"/>
                </a:solidFill>
                <a:latin typeface="Arial"/>
              </a:rPr>
              <a:t>.	53,061</a:t>
            </a:r>
            <a:endParaRPr lang="en-US" sz="1400" dirty="0">
              <a:solidFill>
                <a:srgbClr val="000000"/>
              </a:solidFill>
              <a:latin typeface="Arial"/>
            </a:endParaRPr>
          </a:p>
          <a:p>
            <a:pPr lvl="0">
              <a:buClr>
                <a:srgbClr val="009999"/>
              </a:buClr>
              <a:tabLst>
                <a:tab pos="5256213" algn="dec"/>
              </a:tabLst>
            </a:pPr>
            <a:r>
              <a:rPr lang="en-US" sz="1400" dirty="0">
                <a:solidFill>
                  <a:srgbClr val="000000"/>
                </a:solidFill>
                <a:latin typeface="Arial"/>
              </a:rPr>
              <a:t>         Taxes Receivable—Current . . . </a:t>
            </a:r>
            <a:r>
              <a:rPr lang="en-US" sz="1400" dirty="0" smtClean="0">
                <a:solidFill>
                  <a:srgbClr val="000000"/>
                </a:solidFill>
                <a:latin typeface="Arial"/>
              </a:rPr>
              <a:t>.	302,653</a:t>
            </a:r>
            <a:endParaRPr lang="en-US" sz="1400" dirty="0">
              <a:solidFill>
                <a:srgbClr val="000000"/>
              </a:solidFill>
              <a:latin typeface="Arial"/>
            </a:endParaRPr>
          </a:p>
          <a:p>
            <a:pPr lvl="0">
              <a:buClr>
                <a:srgbClr val="009999"/>
              </a:buClr>
            </a:pPr>
            <a:r>
              <a:rPr lang="en-US" sz="1400" dirty="0">
                <a:solidFill>
                  <a:srgbClr val="000000"/>
                </a:solidFill>
                <a:latin typeface="Arial"/>
              </a:rPr>
              <a:t>          Allowance for Uncollectible Delinquent </a:t>
            </a:r>
          </a:p>
          <a:p>
            <a:pPr lvl="0">
              <a:buClr>
                <a:srgbClr val="009999"/>
              </a:buClr>
              <a:tabLst>
                <a:tab pos="5256213" algn="dec"/>
              </a:tabLst>
            </a:pPr>
            <a:r>
              <a:rPr lang="en-US" sz="1400" dirty="0">
                <a:solidFill>
                  <a:srgbClr val="000000"/>
                </a:solidFill>
                <a:latin typeface="Arial"/>
              </a:rPr>
              <a:t>           Taxes . . . . . . . . . . . . . . . . . . . . </a:t>
            </a:r>
            <a:r>
              <a:rPr lang="en-US" sz="1400" dirty="0" smtClean="0">
                <a:solidFill>
                  <a:srgbClr val="000000"/>
                </a:solidFill>
                <a:latin typeface="Arial"/>
              </a:rPr>
              <a:t>.	53,061</a:t>
            </a:r>
            <a:endParaRPr lang="en-US" sz="1400" dirty="0">
              <a:solidFill>
                <a:srgbClr val="000000"/>
              </a:solidFill>
              <a:latin typeface="Arial"/>
            </a:endParaRPr>
          </a:p>
          <a:p>
            <a:endParaRPr lang="en-US" sz="1600" dirty="0">
              <a:latin typeface="+mn-lt"/>
            </a:endParaRPr>
          </a:p>
        </p:txBody>
      </p:sp>
    </p:spTree>
    <p:extLst>
      <p:ext uri="{BB962C8B-B14F-4D97-AF65-F5344CB8AC3E}">
        <p14:creationId xmlns:p14="http://schemas.microsoft.com/office/powerpoint/2010/main" val="36821244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Collection and Reclassification of Current Taxes </a:t>
            </a:r>
            <a:r>
              <a:rPr lang="en-US" sz="2400" b="1" dirty="0" smtClean="0"/>
              <a:t>(2 of 2)</a:t>
            </a:r>
            <a:endParaRPr lang="en-US" sz="2400" b="1" dirty="0"/>
          </a:p>
        </p:txBody>
      </p:sp>
      <p:sp>
        <p:nvSpPr>
          <p:cNvPr id="3" name="Rectangle 2"/>
          <p:cNvSpPr/>
          <p:nvPr/>
        </p:nvSpPr>
        <p:spPr>
          <a:xfrm>
            <a:off x="530352" y="1408176"/>
            <a:ext cx="7460343" cy="2117503"/>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Fund:</a:t>
            </a:r>
            <a:endParaRPr lang="en-US" sz="1400" i="1" dirty="0">
              <a:latin typeface="+mn-lt"/>
            </a:endParaRPr>
          </a:p>
          <a:p>
            <a:pPr>
              <a:tabLst>
                <a:tab pos="4337050" algn="dec"/>
              </a:tabLst>
            </a:pPr>
            <a:r>
              <a:rPr lang="en-US" sz="1400" dirty="0" smtClean="0">
                <a:latin typeface="+mn-lt"/>
              </a:rPr>
              <a:t>11a. Revenues </a:t>
            </a:r>
            <a:r>
              <a:rPr lang="en-US" sz="1400" dirty="0">
                <a:latin typeface="+mn-lt"/>
              </a:rPr>
              <a:t>. . . . . . . . . . . . . . . . </a:t>
            </a:r>
            <a:r>
              <a:rPr lang="en-US" sz="1400" dirty="0" smtClean="0">
                <a:latin typeface="+mn-lt"/>
              </a:rPr>
              <a:t>.	249,592</a:t>
            </a:r>
            <a:endParaRPr lang="en-US" sz="1400" dirty="0">
              <a:latin typeface="+mn-lt"/>
            </a:endParaRPr>
          </a:p>
          <a:p>
            <a:pPr lvl="0">
              <a:buClr>
                <a:srgbClr val="009999"/>
              </a:buClr>
            </a:pPr>
            <a:r>
              <a:rPr lang="en-US" sz="1400" dirty="0" smtClean="0">
                <a:latin typeface="+mn-lt"/>
              </a:rPr>
              <a:t>         </a:t>
            </a:r>
            <a:r>
              <a:rPr lang="en-US" sz="1400" dirty="0" smtClean="0">
                <a:solidFill>
                  <a:srgbClr val="000000"/>
                </a:solidFill>
                <a:latin typeface="Arial"/>
              </a:rPr>
              <a:t>Deferred Inflows of Resources</a:t>
            </a:r>
            <a:r>
              <a:rPr lang="en-US" sz="1400" dirty="0">
                <a:solidFill>
                  <a:srgbClr val="000000"/>
                </a:solidFill>
                <a:latin typeface="Arial"/>
              </a:rPr>
              <a:t>—</a:t>
            </a:r>
          </a:p>
          <a:p>
            <a:pPr lvl="0">
              <a:buClr>
                <a:srgbClr val="009999"/>
              </a:buClr>
              <a:tabLst>
                <a:tab pos="5256213" algn="dec"/>
              </a:tabLst>
            </a:pPr>
            <a:r>
              <a:rPr lang="en-US" sz="1400" dirty="0">
                <a:solidFill>
                  <a:srgbClr val="000000"/>
                </a:solidFill>
                <a:latin typeface="Arial"/>
              </a:rPr>
              <a:t>           </a:t>
            </a:r>
            <a:r>
              <a:rPr lang="en-US" sz="1400" dirty="0" smtClean="0">
                <a:solidFill>
                  <a:srgbClr val="000000"/>
                </a:solidFill>
                <a:latin typeface="Arial"/>
              </a:rPr>
              <a:t>Unavailable Revenues  </a:t>
            </a:r>
            <a:r>
              <a:rPr lang="en-US" sz="1400" dirty="0">
                <a:solidFill>
                  <a:srgbClr val="000000"/>
                </a:solidFill>
                <a:latin typeface="Arial"/>
              </a:rPr>
              <a:t>. . . . . </a:t>
            </a:r>
            <a:r>
              <a:rPr lang="en-US" sz="1400" dirty="0" smtClean="0">
                <a:solidFill>
                  <a:srgbClr val="000000"/>
                </a:solidFill>
                <a:latin typeface="Arial"/>
              </a:rPr>
              <a:t>.	249,592</a:t>
            </a:r>
          </a:p>
          <a:p>
            <a:r>
              <a:rPr lang="en-US" sz="1400" i="1" dirty="0">
                <a:latin typeface="Arial"/>
                <a:cs typeface="Arial"/>
              </a:rPr>
              <a:t>Revenues Ledger:</a:t>
            </a:r>
          </a:p>
          <a:p>
            <a:pPr>
              <a:tabLst>
                <a:tab pos="6173788" algn="dec"/>
              </a:tabLst>
            </a:pPr>
            <a:r>
              <a:rPr lang="en-US" sz="1400" dirty="0">
                <a:latin typeface="Arial"/>
                <a:cs typeface="Arial"/>
              </a:rPr>
              <a:t>Property Taxes </a:t>
            </a:r>
            <a:r>
              <a:rPr lang="en-US" sz="1400" dirty="0">
                <a:solidFill>
                  <a:srgbClr val="000000"/>
                </a:solidFill>
                <a:latin typeface="Arial"/>
                <a:cs typeface="Arial"/>
              </a:rPr>
              <a:t>. . . . . . . . . . . . . . . . </a:t>
            </a:r>
            <a:r>
              <a:rPr lang="en-US" sz="1400" dirty="0" smtClean="0">
                <a:solidFill>
                  <a:srgbClr val="000000"/>
                </a:solidFill>
                <a:latin typeface="Arial"/>
                <a:cs typeface="Arial"/>
              </a:rPr>
              <a:t>.	249,592</a:t>
            </a:r>
            <a:endParaRPr lang="en-US" sz="1400" dirty="0">
              <a:latin typeface="Arial"/>
              <a:cs typeface="Arial"/>
            </a:endParaRPr>
          </a:p>
        </p:txBody>
      </p:sp>
    </p:spTree>
    <p:extLst>
      <p:ext uri="{BB962C8B-B14F-4D97-AF65-F5344CB8AC3E}">
        <p14:creationId xmlns:p14="http://schemas.microsoft.com/office/powerpoint/2010/main" val="41141497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Accrual of Interest and Penalties on Delinquent Taxes </a:t>
            </a:r>
            <a:r>
              <a:rPr lang="en-US" sz="2400" b="1" dirty="0" smtClean="0"/>
              <a:t>(1 of 2)</a:t>
            </a:r>
            <a:endParaRPr lang="en-US" sz="2400" b="1" dirty="0"/>
          </a:p>
        </p:txBody>
      </p:sp>
      <p:sp>
        <p:nvSpPr>
          <p:cNvPr id="3" name="Rectangle 2"/>
          <p:cNvSpPr/>
          <p:nvPr/>
        </p:nvSpPr>
        <p:spPr>
          <a:xfrm>
            <a:off x="530352" y="1408176"/>
            <a:ext cx="7518399" cy="2376035"/>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solidFill>
                  <a:srgbClr val="000000"/>
                </a:solidFill>
                <a:latin typeface="+mn-lt"/>
              </a:rPr>
              <a:t>General </a:t>
            </a:r>
            <a:r>
              <a:rPr lang="en-US" sz="1400" i="1" dirty="0">
                <a:solidFill>
                  <a:srgbClr val="000000"/>
                </a:solidFill>
                <a:latin typeface="+mn-lt"/>
              </a:rPr>
              <a:t>Fund:</a:t>
            </a:r>
            <a:endParaRPr lang="en-US" sz="1400" dirty="0" smtClean="0">
              <a:latin typeface="+mn-lt"/>
            </a:endParaRPr>
          </a:p>
          <a:p>
            <a:r>
              <a:rPr lang="en-US" sz="1400" dirty="0" smtClean="0">
                <a:latin typeface="+mn-lt"/>
              </a:rPr>
              <a:t>12a</a:t>
            </a:r>
            <a:r>
              <a:rPr lang="en-US" sz="1400" dirty="0">
                <a:latin typeface="+mn-lt"/>
              </a:rPr>
              <a:t>. Interest and Penalties Receivable</a:t>
            </a:r>
          </a:p>
          <a:p>
            <a:pPr>
              <a:tabLst>
                <a:tab pos="4337050" algn="dec"/>
              </a:tabLst>
            </a:pPr>
            <a:r>
              <a:rPr lang="en-US" sz="1400" dirty="0" smtClean="0">
                <a:latin typeface="+mn-lt"/>
              </a:rPr>
              <a:t>         on </a:t>
            </a:r>
            <a:r>
              <a:rPr lang="en-US" sz="1400" dirty="0">
                <a:latin typeface="+mn-lt"/>
              </a:rPr>
              <a:t>Taxes . . . . . . . . . . . . . . . . </a:t>
            </a:r>
            <a:r>
              <a:rPr lang="en-US" sz="1400" dirty="0" smtClean="0">
                <a:latin typeface="+mn-lt"/>
              </a:rPr>
              <a:t>. . .	13,320</a:t>
            </a:r>
            <a:endParaRPr lang="en-US" sz="1400" dirty="0">
              <a:latin typeface="+mn-lt"/>
            </a:endParaRPr>
          </a:p>
          <a:p>
            <a:r>
              <a:rPr lang="en-US" sz="1400" dirty="0" smtClean="0">
                <a:latin typeface="+mn-lt"/>
              </a:rPr>
              <a:t>    </a:t>
            </a:r>
            <a:r>
              <a:rPr lang="en-US" sz="1400" dirty="0">
                <a:latin typeface="+mn-lt"/>
              </a:rPr>
              <a:t> </a:t>
            </a:r>
            <a:r>
              <a:rPr lang="en-US" sz="1400" dirty="0" smtClean="0">
                <a:latin typeface="+mn-lt"/>
              </a:rPr>
              <a:t>     Allowance for Uncollectible </a:t>
            </a:r>
            <a:r>
              <a:rPr lang="en-US" sz="1400" dirty="0">
                <a:latin typeface="+mn-lt"/>
              </a:rPr>
              <a:t>Interest</a:t>
            </a:r>
          </a:p>
          <a:p>
            <a:pPr>
              <a:tabLst>
                <a:tab pos="5256213" algn="dec"/>
              </a:tabLst>
            </a:pPr>
            <a:r>
              <a:rPr lang="en-US" sz="1400" dirty="0" smtClean="0">
                <a:latin typeface="+mn-lt"/>
              </a:rPr>
              <a:t>    </a:t>
            </a:r>
            <a:r>
              <a:rPr lang="en-US" sz="1400" dirty="0">
                <a:latin typeface="+mn-lt"/>
              </a:rPr>
              <a:t> </a:t>
            </a:r>
            <a:r>
              <a:rPr lang="en-US" sz="1400" dirty="0" smtClean="0">
                <a:latin typeface="+mn-lt"/>
              </a:rPr>
              <a:t>      and </a:t>
            </a:r>
            <a:r>
              <a:rPr lang="en-US" sz="1400" dirty="0">
                <a:latin typeface="+mn-lt"/>
              </a:rPr>
              <a:t>Penalties . . . . . . . . . . . . . . </a:t>
            </a:r>
            <a:r>
              <a:rPr lang="en-US" sz="1400" dirty="0" smtClean="0">
                <a:latin typeface="+mn-lt"/>
              </a:rPr>
              <a:t>.	2,520</a:t>
            </a:r>
            <a:endParaRPr lang="en-US" sz="1400" dirty="0">
              <a:latin typeface="+mn-lt"/>
            </a:endParaRPr>
          </a:p>
          <a:p>
            <a:pPr lvl="0">
              <a:buClr>
                <a:srgbClr val="009999"/>
              </a:buClr>
            </a:pPr>
            <a:r>
              <a:rPr lang="en-US" sz="1400" dirty="0" smtClean="0">
                <a:latin typeface="+mn-lt"/>
              </a:rPr>
              <a:t>          </a:t>
            </a:r>
            <a:r>
              <a:rPr lang="en-US" sz="1400" dirty="0">
                <a:solidFill>
                  <a:srgbClr val="000000"/>
                </a:solidFill>
                <a:latin typeface="+mn-lt"/>
              </a:rPr>
              <a:t>Deferred Inflows of Resources—</a:t>
            </a:r>
          </a:p>
          <a:p>
            <a:pPr lvl="0">
              <a:buClr>
                <a:srgbClr val="009999"/>
              </a:buClr>
              <a:tabLst>
                <a:tab pos="5256213" algn="dec"/>
              </a:tabLst>
            </a:pPr>
            <a:r>
              <a:rPr lang="en-US" sz="1400" dirty="0">
                <a:solidFill>
                  <a:srgbClr val="000000"/>
                </a:solidFill>
                <a:latin typeface="+mn-lt"/>
              </a:rPr>
              <a:t>           Unavailable Revenues  . . . . . </a:t>
            </a:r>
            <a:r>
              <a:rPr lang="en-US" sz="1400" dirty="0" smtClean="0">
                <a:solidFill>
                  <a:srgbClr val="000000"/>
                </a:solidFill>
                <a:latin typeface="+mn-lt"/>
              </a:rPr>
              <a:t>.	10,800</a:t>
            </a:r>
          </a:p>
        </p:txBody>
      </p:sp>
    </p:spTree>
    <p:extLst>
      <p:ext uri="{BB962C8B-B14F-4D97-AF65-F5344CB8AC3E}">
        <p14:creationId xmlns:p14="http://schemas.microsoft.com/office/powerpoint/2010/main" val="40415574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Accrual of Interest and Penalties on Delinquent Taxes </a:t>
            </a:r>
            <a:r>
              <a:rPr lang="en-US" sz="2400" b="1" dirty="0" smtClean="0"/>
              <a:t>(2 of 2)</a:t>
            </a:r>
            <a:endParaRPr lang="en-US" sz="2400" b="1" dirty="0"/>
          </a:p>
        </p:txBody>
      </p:sp>
      <p:sp>
        <p:nvSpPr>
          <p:cNvPr id="3" name="Rectangle 2"/>
          <p:cNvSpPr/>
          <p:nvPr/>
        </p:nvSpPr>
        <p:spPr>
          <a:xfrm>
            <a:off x="530352" y="1408176"/>
            <a:ext cx="7692572" cy="2376035"/>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pPr lvl="0">
              <a:buClr>
                <a:srgbClr val="009999"/>
              </a:buClr>
            </a:pPr>
            <a:r>
              <a:rPr lang="en-US" sz="1400" i="1" dirty="0" smtClean="0">
                <a:solidFill>
                  <a:srgbClr val="000000"/>
                </a:solidFill>
                <a:latin typeface="Arial"/>
              </a:rPr>
              <a:t>Governmental </a:t>
            </a:r>
            <a:r>
              <a:rPr lang="en-US" sz="1400" i="1" dirty="0">
                <a:solidFill>
                  <a:srgbClr val="000000"/>
                </a:solidFill>
                <a:latin typeface="Arial"/>
              </a:rPr>
              <a:t>Activities:</a:t>
            </a:r>
          </a:p>
          <a:p>
            <a:pPr lvl="0">
              <a:buClr>
                <a:srgbClr val="009999"/>
              </a:buClr>
            </a:pPr>
            <a:r>
              <a:rPr lang="en-US" sz="1400" dirty="0">
                <a:solidFill>
                  <a:srgbClr val="000000"/>
                </a:solidFill>
                <a:latin typeface="Arial"/>
              </a:rPr>
              <a:t>12b. Interest and Penalties Receivable </a:t>
            </a:r>
          </a:p>
          <a:p>
            <a:pPr lvl="0">
              <a:buClr>
                <a:srgbClr val="009999"/>
              </a:buClr>
              <a:tabLst>
                <a:tab pos="4337050" algn="dec"/>
              </a:tabLst>
            </a:pPr>
            <a:r>
              <a:rPr lang="en-US" sz="1400" dirty="0">
                <a:solidFill>
                  <a:srgbClr val="000000"/>
                </a:solidFill>
                <a:latin typeface="Arial"/>
              </a:rPr>
              <a:t>   </a:t>
            </a:r>
            <a:r>
              <a:rPr lang="en-US" sz="1400" dirty="0" smtClean="0">
                <a:solidFill>
                  <a:srgbClr val="000000"/>
                </a:solidFill>
                <a:latin typeface="Arial"/>
              </a:rPr>
              <a:t>      on </a:t>
            </a:r>
            <a:r>
              <a:rPr lang="en-US" sz="1400" dirty="0">
                <a:solidFill>
                  <a:srgbClr val="000000"/>
                </a:solidFill>
                <a:latin typeface="Arial"/>
              </a:rPr>
              <a:t>Taxes </a:t>
            </a:r>
            <a:r>
              <a:rPr lang="en-US" sz="1400" dirty="0" smtClean="0">
                <a:solidFill>
                  <a:srgbClr val="000000"/>
                </a:solidFill>
                <a:latin typeface="Arial"/>
              </a:rPr>
              <a:t>. . . . . . . . . . . . . . . . . . . . .	13,320</a:t>
            </a:r>
            <a:endParaRPr lang="en-US" sz="1400" dirty="0">
              <a:solidFill>
                <a:srgbClr val="000000"/>
              </a:solidFill>
              <a:latin typeface="Arial"/>
            </a:endParaRPr>
          </a:p>
          <a:p>
            <a:pPr lvl="0">
              <a:buClr>
                <a:srgbClr val="009999"/>
              </a:buClr>
            </a:pPr>
            <a:r>
              <a:rPr lang="en-US" sz="1400" dirty="0">
                <a:solidFill>
                  <a:srgbClr val="000000"/>
                </a:solidFill>
                <a:latin typeface="Arial"/>
              </a:rPr>
              <a:t>    </a:t>
            </a:r>
            <a:r>
              <a:rPr lang="en-US" sz="1400" dirty="0" smtClean="0">
                <a:solidFill>
                  <a:srgbClr val="000000"/>
                </a:solidFill>
                <a:latin typeface="Arial"/>
              </a:rPr>
              <a:t>      Allowance </a:t>
            </a:r>
            <a:r>
              <a:rPr lang="en-US" sz="1400" dirty="0">
                <a:solidFill>
                  <a:srgbClr val="000000"/>
                </a:solidFill>
                <a:latin typeface="Arial"/>
              </a:rPr>
              <a:t>for Uncollectible Interest</a:t>
            </a:r>
          </a:p>
          <a:p>
            <a:pPr lvl="0">
              <a:buClr>
                <a:srgbClr val="009999"/>
              </a:buClr>
              <a:tabLst>
                <a:tab pos="5256213" algn="dec"/>
              </a:tabLst>
            </a:pPr>
            <a:r>
              <a:rPr lang="en-US" sz="1400" dirty="0">
                <a:solidFill>
                  <a:srgbClr val="000000"/>
                </a:solidFill>
                <a:latin typeface="Arial"/>
              </a:rPr>
              <a:t>    </a:t>
            </a:r>
            <a:r>
              <a:rPr lang="en-US" sz="1400" dirty="0" smtClean="0">
                <a:solidFill>
                  <a:srgbClr val="000000"/>
                </a:solidFill>
                <a:latin typeface="Arial"/>
              </a:rPr>
              <a:t>       and </a:t>
            </a:r>
            <a:r>
              <a:rPr lang="en-US" sz="1400" dirty="0">
                <a:solidFill>
                  <a:srgbClr val="000000"/>
                </a:solidFill>
                <a:latin typeface="Arial"/>
              </a:rPr>
              <a:t>Penalties . . . . . . . . . . . . . . </a:t>
            </a:r>
            <a:r>
              <a:rPr lang="en-US" sz="1400" dirty="0" smtClean="0">
                <a:solidFill>
                  <a:srgbClr val="000000"/>
                </a:solidFill>
                <a:latin typeface="Arial"/>
              </a:rPr>
              <a:t>. .	2,520</a:t>
            </a:r>
            <a:endParaRPr lang="en-US" sz="1400" dirty="0">
              <a:solidFill>
                <a:srgbClr val="000000"/>
              </a:solidFill>
              <a:latin typeface="Arial"/>
            </a:endParaRPr>
          </a:p>
          <a:p>
            <a:pPr lvl="0">
              <a:buClr>
                <a:srgbClr val="009999"/>
              </a:buClr>
            </a:pPr>
            <a:r>
              <a:rPr lang="en-US" sz="1400" dirty="0">
                <a:solidFill>
                  <a:srgbClr val="000000"/>
                </a:solidFill>
                <a:latin typeface="Arial"/>
              </a:rPr>
              <a:t>    </a:t>
            </a:r>
            <a:r>
              <a:rPr lang="en-US" sz="1400" dirty="0" smtClean="0">
                <a:solidFill>
                  <a:srgbClr val="000000"/>
                </a:solidFill>
                <a:latin typeface="Arial"/>
              </a:rPr>
              <a:t>      General </a:t>
            </a:r>
            <a:r>
              <a:rPr lang="en-US" sz="1400" dirty="0">
                <a:solidFill>
                  <a:srgbClr val="000000"/>
                </a:solidFill>
                <a:latin typeface="Arial"/>
              </a:rPr>
              <a:t>Revenues—Interest and</a:t>
            </a:r>
          </a:p>
          <a:p>
            <a:pPr lvl="0">
              <a:buClr>
                <a:srgbClr val="009999"/>
              </a:buClr>
              <a:tabLst>
                <a:tab pos="5256213" algn="dec"/>
              </a:tabLst>
            </a:pPr>
            <a:r>
              <a:rPr lang="en-US" sz="1400" dirty="0">
                <a:solidFill>
                  <a:srgbClr val="000000"/>
                </a:solidFill>
                <a:latin typeface="Arial"/>
              </a:rPr>
              <a:t>    </a:t>
            </a:r>
            <a:r>
              <a:rPr lang="en-US" sz="1400" dirty="0" smtClean="0">
                <a:solidFill>
                  <a:srgbClr val="000000"/>
                </a:solidFill>
                <a:latin typeface="Arial"/>
              </a:rPr>
              <a:t>       Penalties </a:t>
            </a:r>
            <a:r>
              <a:rPr lang="en-US" sz="1400" dirty="0">
                <a:solidFill>
                  <a:srgbClr val="000000"/>
                </a:solidFill>
                <a:latin typeface="Arial"/>
              </a:rPr>
              <a:t>on Delinquent Taxes . . </a:t>
            </a:r>
            <a:r>
              <a:rPr lang="en-US" sz="1400" dirty="0" smtClean="0">
                <a:solidFill>
                  <a:srgbClr val="000000"/>
                </a:solidFill>
                <a:latin typeface="Arial"/>
              </a:rPr>
              <a:t>.	10,800</a:t>
            </a:r>
            <a:endParaRPr lang="en-US" sz="1400" dirty="0">
              <a:solidFill>
                <a:srgbClr val="000000"/>
              </a:solidFill>
              <a:latin typeface="Arial"/>
            </a:endParaRPr>
          </a:p>
        </p:txBody>
      </p:sp>
    </p:spTree>
    <p:extLst>
      <p:ext uri="{BB962C8B-B14F-4D97-AF65-F5344CB8AC3E}">
        <p14:creationId xmlns:p14="http://schemas.microsoft.com/office/powerpoint/2010/main" val="39525785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Collection of Delinquent Taxes</a:t>
            </a:r>
            <a:br>
              <a:rPr lang="en-US" sz="3200" b="1" dirty="0" smtClean="0"/>
            </a:br>
            <a:r>
              <a:rPr lang="en-US" sz="2400" b="1" dirty="0" smtClean="0"/>
              <a:t>(1 of 3)</a:t>
            </a:r>
            <a:endParaRPr lang="en-US" sz="2400" b="1" dirty="0"/>
          </a:p>
        </p:txBody>
      </p:sp>
      <p:sp>
        <p:nvSpPr>
          <p:cNvPr id="3" name="Rectangle 2"/>
          <p:cNvSpPr/>
          <p:nvPr/>
        </p:nvSpPr>
        <p:spPr>
          <a:xfrm>
            <a:off x="530352" y="1408176"/>
            <a:ext cx="7562454" cy="3668697"/>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a:t>
            </a:r>
            <a:r>
              <a:rPr lang="en-US" sz="1400" i="1" dirty="0">
                <a:latin typeface="+mn-lt"/>
              </a:rPr>
              <a:t>Fund:</a:t>
            </a:r>
          </a:p>
          <a:p>
            <a:r>
              <a:rPr lang="en-US" sz="1400" dirty="0" smtClean="0">
                <a:latin typeface="+mn-lt"/>
              </a:rPr>
              <a:t>13a</a:t>
            </a:r>
            <a:r>
              <a:rPr lang="en-US" sz="1400" dirty="0">
                <a:latin typeface="+mn-lt"/>
              </a:rPr>
              <a:t>. Interest and Penalties </a:t>
            </a:r>
            <a:r>
              <a:rPr lang="en-US" sz="1400" dirty="0" smtClean="0">
                <a:latin typeface="+mn-lt"/>
              </a:rPr>
              <a:t>Receivable</a:t>
            </a:r>
          </a:p>
          <a:p>
            <a:pPr>
              <a:tabLst>
                <a:tab pos="4337050" algn="dec"/>
              </a:tabLst>
            </a:pPr>
            <a:r>
              <a:rPr lang="en-US" sz="1400" dirty="0" smtClean="0">
                <a:latin typeface="+mn-lt"/>
              </a:rPr>
              <a:t>         on </a:t>
            </a:r>
            <a:r>
              <a:rPr lang="en-US" sz="1400" dirty="0">
                <a:latin typeface="+mn-lt"/>
              </a:rPr>
              <a:t>Taxes . . . . . . . . . . . . . . . . . . </a:t>
            </a:r>
            <a:r>
              <a:rPr lang="en-US" sz="1400" dirty="0" smtClean="0">
                <a:latin typeface="+mn-lt"/>
              </a:rPr>
              <a:t>.	400</a:t>
            </a:r>
            <a:endParaRPr lang="en-US" sz="1400" dirty="0">
              <a:latin typeface="+mn-lt"/>
            </a:endParaRPr>
          </a:p>
          <a:p>
            <a:pPr>
              <a:tabLst>
                <a:tab pos="5256213" algn="dec"/>
              </a:tabLst>
            </a:pPr>
            <a:r>
              <a:rPr lang="en-US" sz="1400" dirty="0" smtClean="0">
                <a:latin typeface="+mn-lt"/>
              </a:rPr>
              <a:t>            Revenues </a:t>
            </a:r>
            <a:r>
              <a:rPr lang="en-US" sz="1400" dirty="0">
                <a:latin typeface="+mn-lt"/>
              </a:rPr>
              <a:t>. . . . . . . . . . . . . . . . </a:t>
            </a:r>
            <a:r>
              <a:rPr lang="en-US" sz="1400" dirty="0" smtClean="0">
                <a:latin typeface="+mn-lt"/>
              </a:rPr>
              <a:t>.	400</a:t>
            </a:r>
            <a:endParaRPr lang="en-US" sz="1400" dirty="0">
              <a:latin typeface="+mn-lt"/>
            </a:endParaRPr>
          </a:p>
          <a:p>
            <a:r>
              <a:rPr lang="en-US" sz="1400" i="1" dirty="0">
                <a:latin typeface="+mn-lt"/>
              </a:rPr>
              <a:t>Revenues Ledger:</a:t>
            </a:r>
          </a:p>
          <a:p>
            <a:r>
              <a:rPr lang="en-US" sz="1400" dirty="0" smtClean="0">
                <a:latin typeface="+mn-lt"/>
              </a:rPr>
              <a:t>        Interest </a:t>
            </a:r>
            <a:r>
              <a:rPr lang="en-US" sz="1400" dirty="0">
                <a:latin typeface="+mn-lt"/>
              </a:rPr>
              <a:t>and Penalties</a:t>
            </a:r>
          </a:p>
          <a:p>
            <a:pPr>
              <a:tabLst>
                <a:tab pos="7092950" algn="dec"/>
              </a:tabLst>
            </a:pPr>
            <a:r>
              <a:rPr lang="en-US" sz="1400" dirty="0" smtClean="0">
                <a:latin typeface="+mn-lt"/>
              </a:rPr>
              <a:t>         on </a:t>
            </a:r>
            <a:r>
              <a:rPr lang="en-US" sz="1400" dirty="0">
                <a:latin typeface="+mn-lt"/>
              </a:rPr>
              <a:t>Delinquent Taxes . . . . . . . . . . </a:t>
            </a:r>
            <a:r>
              <a:rPr lang="en-US" sz="1400" dirty="0" smtClean="0">
                <a:latin typeface="+mn-lt"/>
              </a:rPr>
              <a:t>.	400</a:t>
            </a:r>
            <a:endParaRPr lang="en-US" sz="1400" dirty="0">
              <a:latin typeface="+mn-lt"/>
            </a:endParaRPr>
          </a:p>
          <a:p>
            <a:r>
              <a:rPr lang="en-US" sz="1400" i="1" dirty="0">
                <a:latin typeface="+mn-lt"/>
              </a:rPr>
              <a:t>Governmental Activities:</a:t>
            </a:r>
          </a:p>
          <a:p>
            <a:r>
              <a:rPr lang="en-US" sz="1400" dirty="0" smtClean="0">
                <a:latin typeface="+mn-lt"/>
              </a:rPr>
              <a:t>13b</a:t>
            </a:r>
            <a:r>
              <a:rPr lang="en-US" sz="1400" dirty="0">
                <a:latin typeface="+mn-lt"/>
              </a:rPr>
              <a:t>. Interest and Penalties Receivable</a:t>
            </a:r>
          </a:p>
          <a:p>
            <a:pPr>
              <a:tabLst>
                <a:tab pos="4337050" algn="dec"/>
              </a:tabLst>
            </a:pPr>
            <a:r>
              <a:rPr lang="en-US" sz="1400" dirty="0" smtClean="0">
                <a:latin typeface="+mn-lt"/>
              </a:rPr>
              <a:t>         on </a:t>
            </a:r>
            <a:r>
              <a:rPr lang="en-US" sz="1400" dirty="0">
                <a:latin typeface="+mn-lt"/>
              </a:rPr>
              <a:t>Taxes . . . . . . . . . . . . . . . . . . . </a:t>
            </a:r>
            <a:r>
              <a:rPr lang="en-US" sz="1400" dirty="0" smtClean="0">
                <a:latin typeface="+mn-lt"/>
              </a:rPr>
              <a:t>.	400    </a:t>
            </a:r>
            <a:endParaRPr lang="en-US" sz="1400" dirty="0">
              <a:latin typeface="+mn-lt"/>
            </a:endParaRPr>
          </a:p>
          <a:p>
            <a:r>
              <a:rPr lang="en-US" sz="1400" dirty="0" smtClean="0">
                <a:latin typeface="+mn-lt"/>
              </a:rPr>
              <a:t>           General </a:t>
            </a:r>
            <a:r>
              <a:rPr lang="en-US" sz="1400" dirty="0">
                <a:latin typeface="+mn-lt"/>
              </a:rPr>
              <a:t>Revenues—Interest and</a:t>
            </a:r>
          </a:p>
          <a:p>
            <a:pPr>
              <a:tabLst>
                <a:tab pos="5256213" algn="dec"/>
              </a:tabLst>
            </a:pPr>
            <a:r>
              <a:rPr lang="en-US" sz="1400" dirty="0" smtClean="0">
                <a:latin typeface="+mn-lt"/>
              </a:rPr>
              <a:t>             Penalties </a:t>
            </a:r>
            <a:r>
              <a:rPr lang="en-US" sz="1400" dirty="0">
                <a:latin typeface="+mn-lt"/>
              </a:rPr>
              <a:t>on Delinquent Taxes . </a:t>
            </a:r>
            <a:r>
              <a:rPr lang="en-US" sz="1400" dirty="0" smtClean="0">
                <a:latin typeface="+mn-lt"/>
              </a:rPr>
              <a:t>.	400</a:t>
            </a:r>
            <a:endParaRPr lang="en-US" sz="1400" dirty="0">
              <a:latin typeface="+mn-lt"/>
            </a:endParaRPr>
          </a:p>
        </p:txBody>
      </p:sp>
    </p:spTree>
    <p:extLst>
      <p:ext uri="{BB962C8B-B14F-4D97-AF65-F5344CB8AC3E}">
        <p14:creationId xmlns:p14="http://schemas.microsoft.com/office/powerpoint/2010/main" val="1090276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Collection of Delinquent Taxes</a:t>
            </a:r>
            <a:br>
              <a:rPr lang="en-US" sz="3200" b="1" dirty="0" smtClean="0"/>
            </a:br>
            <a:r>
              <a:rPr lang="en-US" sz="2400" b="1" dirty="0" smtClean="0"/>
              <a:t>(2 of 3)</a:t>
            </a:r>
            <a:endParaRPr lang="en-US" sz="2400" b="1" dirty="0"/>
          </a:p>
        </p:txBody>
      </p:sp>
      <p:sp>
        <p:nvSpPr>
          <p:cNvPr id="3" name="Rectangle 2"/>
          <p:cNvSpPr/>
          <p:nvPr/>
        </p:nvSpPr>
        <p:spPr>
          <a:xfrm>
            <a:off x="530352" y="1408176"/>
            <a:ext cx="7562454" cy="3668697"/>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Fund:</a:t>
            </a:r>
            <a:endParaRPr lang="en-US" sz="1400" i="1" dirty="0">
              <a:latin typeface="+mn-lt"/>
            </a:endParaRPr>
          </a:p>
          <a:p>
            <a:pPr>
              <a:tabLst>
                <a:tab pos="4337050" algn="dec"/>
              </a:tabLst>
            </a:pPr>
            <a:r>
              <a:rPr lang="en-US" sz="1400" dirty="0" smtClean="0">
                <a:latin typeface="+mn-lt"/>
              </a:rPr>
              <a:t>14a. </a:t>
            </a:r>
            <a:r>
              <a:rPr lang="en-US" sz="1400" dirty="0">
                <a:latin typeface="+mn-lt"/>
              </a:rPr>
              <a:t>Cash . . . . . . . . . . . . . . . . . . . . . </a:t>
            </a:r>
            <a:r>
              <a:rPr lang="en-US" sz="1400" dirty="0" smtClean="0">
                <a:latin typeface="+mn-lt"/>
              </a:rPr>
              <a:t>.	214,530</a:t>
            </a:r>
            <a:endParaRPr lang="en-US" sz="1400" dirty="0">
              <a:latin typeface="+mn-lt"/>
            </a:endParaRPr>
          </a:p>
          <a:p>
            <a:pPr>
              <a:tabLst>
                <a:tab pos="5256213" algn="dec"/>
              </a:tabLst>
            </a:pPr>
            <a:r>
              <a:rPr lang="en-US" sz="1400" dirty="0" smtClean="0">
                <a:latin typeface="+mn-lt"/>
              </a:rPr>
              <a:t>           Taxes </a:t>
            </a:r>
            <a:r>
              <a:rPr lang="en-US" sz="1400" dirty="0">
                <a:latin typeface="+mn-lt"/>
              </a:rPr>
              <a:t>Receivable—Delinquent </a:t>
            </a:r>
            <a:r>
              <a:rPr lang="en-US" sz="1400" dirty="0" smtClean="0">
                <a:latin typeface="+mn-lt"/>
              </a:rPr>
              <a:t>.	207,330</a:t>
            </a:r>
            <a:endParaRPr lang="en-US" sz="1400" dirty="0">
              <a:latin typeface="+mn-lt"/>
            </a:endParaRPr>
          </a:p>
          <a:p>
            <a:r>
              <a:rPr lang="en-US" sz="1400" dirty="0" smtClean="0">
                <a:latin typeface="+mn-lt"/>
              </a:rPr>
              <a:t>          Interest </a:t>
            </a:r>
            <a:r>
              <a:rPr lang="en-US" sz="1400" dirty="0">
                <a:latin typeface="+mn-lt"/>
              </a:rPr>
              <a:t>and Penalties Receivable</a:t>
            </a:r>
          </a:p>
          <a:p>
            <a:pPr>
              <a:tabLst>
                <a:tab pos="5256213" algn="dec"/>
              </a:tabLst>
            </a:pPr>
            <a:r>
              <a:rPr lang="en-US" sz="1400" dirty="0" smtClean="0">
                <a:latin typeface="+mn-lt"/>
              </a:rPr>
              <a:t>           on </a:t>
            </a:r>
            <a:r>
              <a:rPr lang="en-US" sz="1400" dirty="0">
                <a:latin typeface="+mn-lt"/>
              </a:rPr>
              <a:t>Taxes . . . . . . . . . . . . . . . </a:t>
            </a:r>
            <a:r>
              <a:rPr lang="en-US" sz="1400" dirty="0" smtClean="0">
                <a:latin typeface="+mn-lt"/>
              </a:rPr>
              <a:t>. . .	7,200 </a:t>
            </a:r>
          </a:p>
          <a:p>
            <a:r>
              <a:rPr lang="en-US" sz="1400" dirty="0" smtClean="0">
                <a:latin typeface="+mn-lt"/>
              </a:rPr>
              <a:t>14b.  Deferred Inflows of Resources</a:t>
            </a:r>
            <a:r>
              <a:rPr lang="en-US" sz="1400" dirty="0" smtClean="0">
                <a:solidFill>
                  <a:srgbClr val="000000"/>
                </a:solidFill>
                <a:latin typeface="+mn-lt"/>
              </a:rPr>
              <a:t>—</a:t>
            </a:r>
          </a:p>
          <a:p>
            <a:pPr>
              <a:tabLst>
                <a:tab pos="4337050" algn="dec"/>
              </a:tabLst>
            </a:pPr>
            <a:r>
              <a:rPr lang="en-US" sz="1400" dirty="0" smtClean="0">
                <a:solidFill>
                  <a:srgbClr val="000000"/>
                </a:solidFill>
                <a:latin typeface="+mn-lt"/>
              </a:rPr>
              <a:t>           Unavailable Revenues </a:t>
            </a:r>
            <a:r>
              <a:rPr lang="en-US" sz="1400" dirty="0">
                <a:solidFill>
                  <a:srgbClr val="000000"/>
                </a:solidFill>
                <a:latin typeface="+mn-lt"/>
              </a:rPr>
              <a:t>. . . . . . </a:t>
            </a:r>
            <a:r>
              <a:rPr lang="en-US" sz="1400" dirty="0" smtClean="0">
                <a:solidFill>
                  <a:srgbClr val="000000"/>
                </a:solidFill>
                <a:latin typeface="+mn-lt"/>
              </a:rPr>
              <a:t>.	214,130</a:t>
            </a:r>
          </a:p>
          <a:p>
            <a:pPr>
              <a:tabLst>
                <a:tab pos="5256213" algn="dec"/>
              </a:tabLst>
            </a:pPr>
            <a:r>
              <a:rPr lang="en-US" sz="1400" dirty="0">
                <a:solidFill>
                  <a:srgbClr val="000000"/>
                </a:solidFill>
                <a:latin typeface="+mn-lt"/>
              </a:rPr>
              <a:t> </a:t>
            </a:r>
            <a:r>
              <a:rPr lang="en-US" sz="1400" dirty="0" smtClean="0">
                <a:solidFill>
                  <a:srgbClr val="000000"/>
                </a:solidFill>
                <a:latin typeface="+mn-lt"/>
              </a:rPr>
              <a:t>             Revenues</a:t>
            </a:r>
            <a:r>
              <a:rPr lang="en-US" sz="1400" dirty="0">
                <a:latin typeface="+mn-lt"/>
              </a:rPr>
              <a:t> . . . . . . . . . . . . . . . . </a:t>
            </a:r>
            <a:r>
              <a:rPr lang="en-US" sz="1400" dirty="0" smtClean="0">
                <a:latin typeface="+mn-lt"/>
              </a:rPr>
              <a:t>.	</a:t>
            </a:r>
            <a:r>
              <a:rPr lang="en-US" sz="1400" dirty="0" smtClean="0">
                <a:solidFill>
                  <a:srgbClr val="000000"/>
                </a:solidFill>
                <a:latin typeface="+mn-lt"/>
              </a:rPr>
              <a:t>214,130</a:t>
            </a:r>
          </a:p>
          <a:p>
            <a:r>
              <a:rPr lang="en-US" sz="1400" i="1" dirty="0" smtClean="0">
                <a:solidFill>
                  <a:srgbClr val="000000"/>
                </a:solidFill>
                <a:latin typeface="+mn-lt"/>
              </a:rPr>
              <a:t>Revenues Ledger:</a:t>
            </a:r>
          </a:p>
          <a:p>
            <a:pPr>
              <a:tabLst>
                <a:tab pos="7092950" algn="dec"/>
              </a:tabLst>
            </a:pPr>
            <a:r>
              <a:rPr lang="en-US" sz="1400" i="1" dirty="0">
                <a:solidFill>
                  <a:srgbClr val="000000"/>
                </a:solidFill>
                <a:latin typeface="+mn-lt"/>
              </a:rPr>
              <a:t> </a:t>
            </a:r>
            <a:r>
              <a:rPr lang="en-US" sz="1400" i="1" dirty="0" smtClean="0">
                <a:solidFill>
                  <a:srgbClr val="000000"/>
                </a:solidFill>
                <a:latin typeface="+mn-lt"/>
              </a:rPr>
              <a:t>     </a:t>
            </a:r>
            <a:r>
              <a:rPr lang="en-US" sz="1400" dirty="0" smtClean="0">
                <a:solidFill>
                  <a:srgbClr val="000000"/>
                </a:solidFill>
                <a:latin typeface="+mn-lt"/>
              </a:rPr>
              <a:t>Taxes—Delinquent </a:t>
            </a:r>
            <a:r>
              <a:rPr lang="en-US" sz="1400" dirty="0">
                <a:latin typeface="+mn-lt"/>
              </a:rPr>
              <a:t>. . . . . . . . . . . . . </a:t>
            </a:r>
            <a:r>
              <a:rPr lang="en-US" sz="1400" dirty="0" smtClean="0">
                <a:latin typeface="+mn-lt"/>
              </a:rPr>
              <a:t>.	207,330</a:t>
            </a:r>
            <a:endParaRPr lang="en-US" sz="1400" dirty="0" smtClean="0">
              <a:solidFill>
                <a:srgbClr val="000000"/>
              </a:solidFill>
              <a:latin typeface="+mn-lt"/>
            </a:endParaRPr>
          </a:p>
          <a:p>
            <a:pPr lvl="0">
              <a:buClr>
                <a:srgbClr val="009999"/>
              </a:buClr>
            </a:pPr>
            <a:r>
              <a:rPr lang="en-US" sz="1400" i="1" dirty="0" smtClean="0">
                <a:solidFill>
                  <a:srgbClr val="000000"/>
                </a:solidFill>
                <a:latin typeface="+mn-lt"/>
              </a:rPr>
              <a:t>       </a:t>
            </a:r>
            <a:r>
              <a:rPr lang="en-US" sz="1400" dirty="0" smtClean="0">
                <a:solidFill>
                  <a:srgbClr val="000000"/>
                </a:solidFill>
                <a:latin typeface="+mn-lt"/>
              </a:rPr>
              <a:t>Interest and Penalties on </a:t>
            </a:r>
          </a:p>
          <a:p>
            <a:pPr lvl="0">
              <a:buClr>
                <a:srgbClr val="009999"/>
              </a:buClr>
              <a:tabLst>
                <a:tab pos="7092950" algn="dec"/>
              </a:tabLst>
            </a:pPr>
            <a:r>
              <a:rPr lang="en-US" sz="1400" dirty="0" smtClean="0">
                <a:solidFill>
                  <a:srgbClr val="000000"/>
                </a:solidFill>
                <a:latin typeface="+mn-lt"/>
              </a:rPr>
              <a:t>        Delinquent Taxes </a:t>
            </a:r>
            <a:r>
              <a:rPr lang="en-US" sz="1400" dirty="0">
                <a:solidFill>
                  <a:srgbClr val="000000"/>
                </a:solidFill>
                <a:latin typeface="+mn-lt"/>
              </a:rPr>
              <a:t>. . . . . . . . . . . . </a:t>
            </a:r>
            <a:r>
              <a:rPr lang="en-US" sz="1400" dirty="0" smtClean="0">
                <a:solidFill>
                  <a:srgbClr val="000000"/>
                </a:solidFill>
                <a:latin typeface="+mn-lt"/>
              </a:rPr>
              <a:t>. . .	6,800 </a:t>
            </a:r>
            <a:endParaRPr lang="en-US" sz="1400" dirty="0">
              <a:solidFill>
                <a:srgbClr val="000000"/>
              </a:solidFill>
              <a:latin typeface="+mn-lt"/>
            </a:endParaRPr>
          </a:p>
        </p:txBody>
      </p:sp>
    </p:spTree>
    <p:extLst>
      <p:ext uri="{BB962C8B-B14F-4D97-AF65-F5344CB8AC3E}">
        <p14:creationId xmlns:p14="http://schemas.microsoft.com/office/powerpoint/2010/main" val="21149393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Collection of Delinquent Taxes</a:t>
            </a:r>
            <a:br>
              <a:rPr lang="en-US" sz="3200" b="1" dirty="0" smtClean="0"/>
            </a:br>
            <a:r>
              <a:rPr lang="en-US" sz="2400" b="1" dirty="0" smtClean="0"/>
              <a:t>(3 of 3)</a:t>
            </a:r>
            <a:endParaRPr lang="en-US" sz="2400" b="1" dirty="0"/>
          </a:p>
        </p:txBody>
      </p:sp>
      <p:sp>
        <p:nvSpPr>
          <p:cNvPr id="3" name="Rectangle 2"/>
          <p:cNvSpPr/>
          <p:nvPr/>
        </p:nvSpPr>
        <p:spPr>
          <a:xfrm>
            <a:off x="530352" y="1408176"/>
            <a:ext cx="7431314" cy="1858971"/>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a:t>
            </a:r>
            <a:r>
              <a:rPr lang="en-US" sz="1400" b="1" i="1" dirty="0" smtClean="0">
                <a:latin typeface="Arial"/>
                <a:cs typeface="Arial"/>
              </a:rPr>
              <a:t>Credits</a:t>
            </a:r>
            <a:endParaRPr lang="en-US" sz="1400" i="1" dirty="0">
              <a:latin typeface="+mn-lt"/>
            </a:endParaRPr>
          </a:p>
          <a:p>
            <a:r>
              <a:rPr lang="en-US" sz="1400" i="1" dirty="0" smtClean="0">
                <a:latin typeface="+mn-lt"/>
              </a:rPr>
              <a:t>General Fund and Governmental </a:t>
            </a:r>
            <a:r>
              <a:rPr lang="en-US" sz="1400" i="1" dirty="0">
                <a:latin typeface="+mn-lt"/>
              </a:rPr>
              <a:t>Activities:</a:t>
            </a:r>
          </a:p>
          <a:p>
            <a:pPr>
              <a:tabLst>
                <a:tab pos="4337050" algn="dec"/>
              </a:tabLst>
            </a:pPr>
            <a:r>
              <a:rPr lang="en-US" sz="1400" dirty="0" smtClean="0">
                <a:latin typeface="+mn-lt"/>
              </a:rPr>
              <a:t>14c. </a:t>
            </a:r>
            <a:r>
              <a:rPr lang="en-US" sz="1400" dirty="0">
                <a:latin typeface="+mn-lt"/>
              </a:rPr>
              <a:t>Cash . . . . . . . . . . . . . . . . . . . . . . </a:t>
            </a:r>
            <a:r>
              <a:rPr lang="en-US" sz="1400" dirty="0" smtClean="0">
                <a:latin typeface="+mn-lt"/>
              </a:rPr>
              <a:t>.	214,530</a:t>
            </a:r>
            <a:endParaRPr lang="en-US" sz="1400" dirty="0">
              <a:latin typeface="+mn-lt"/>
            </a:endParaRPr>
          </a:p>
          <a:p>
            <a:pPr>
              <a:tabLst>
                <a:tab pos="5256213" algn="dec"/>
              </a:tabLst>
            </a:pPr>
            <a:r>
              <a:rPr lang="en-US" sz="1400" dirty="0" smtClean="0">
                <a:latin typeface="+mn-lt"/>
              </a:rPr>
              <a:t>         Taxes </a:t>
            </a:r>
            <a:r>
              <a:rPr lang="en-US" sz="1400" dirty="0">
                <a:latin typeface="+mn-lt"/>
              </a:rPr>
              <a:t>Receivable—Delinquent . </a:t>
            </a:r>
            <a:r>
              <a:rPr lang="en-US" sz="1400" dirty="0" smtClean="0">
                <a:latin typeface="+mn-lt"/>
              </a:rPr>
              <a:t>.	207,330</a:t>
            </a:r>
            <a:endParaRPr lang="en-US" sz="1400" dirty="0">
              <a:latin typeface="+mn-lt"/>
            </a:endParaRPr>
          </a:p>
          <a:p>
            <a:r>
              <a:rPr lang="en-US" sz="1400" dirty="0" smtClean="0">
                <a:latin typeface="+mn-lt"/>
              </a:rPr>
              <a:t>         Interest </a:t>
            </a:r>
            <a:r>
              <a:rPr lang="en-US" sz="1400" dirty="0">
                <a:latin typeface="+mn-lt"/>
              </a:rPr>
              <a:t>and Penalties Receivable</a:t>
            </a:r>
          </a:p>
          <a:p>
            <a:pPr>
              <a:tabLst>
                <a:tab pos="5256213" algn="dec"/>
              </a:tabLst>
            </a:pPr>
            <a:r>
              <a:rPr lang="en-US" sz="1400" dirty="0" smtClean="0">
                <a:latin typeface="+mn-lt"/>
              </a:rPr>
              <a:t>          on </a:t>
            </a:r>
            <a:r>
              <a:rPr lang="en-US" sz="1400" dirty="0">
                <a:latin typeface="+mn-lt"/>
              </a:rPr>
              <a:t>Taxes . . . . . . . . . . . . . . . </a:t>
            </a:r>
            <a:r>
              <a:rPr lang="en-US" sz="1400" dirty="0" smtClean="0">
                <a:latin typeface="+mn-lt"/>
              </a:rPr>
              <a:t>. . . .	7,200 </a:t>
            </a:r>
            <a:endParaRPr lang="en-US" sz="1400" dirty="0">
              <a:latin typeface="+mn-lt"/>
            </a:endParaRPr>
          </a:p>
        </p:txBody>
      </p:sp>
    </p:spTree>
    <p:extLst>
      <p:ext uri="{BB962C8B-B14F-4D97-AF65-F5344CB8AC3E}">
        <p14:creationId xmlns:p14="http://schemas.microsoft.com/office/powerpoint/2010/main" val="8775773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lvl="0" eaLnBrk="1" hangingPunct="1">
              <a:defRPr/>
            </a:pPr>
            <a:r>
              <a:rPr lang="en-US" altLang="en-US" b="1" dirty="0">
                <a:solidFill>
                  <a:srgbClr val="000000"/>
                </a:solidFill>
              </a:rPr>
              <a:t>Learning Objectives </a:t>
            </a:r>
            <a:br>
              <a:rPr lang="en-US" altLang="en-US" b="1" dirty="0">
                <a:solidFill>
                  <a:srgbClr val="000000"/>
                </a:solidFill>
              </a:rPr>
            </a:br>
            <a:r>
              <a:rPr lang="en-US" altLang="en-US" sz="2400" b="1" dirty="0">
                <a:solidFill>
                  <a:srgbClr val="000000"/>
                </a:solidFill>
              </a:rPr>
              <a:t>(1 of 2</a:t>
            </a:r>
            <a:r>
              <a:rPr lang="en-US" altLang="en-US" sz="2400" b="1" dirty="0" smtClean="0">
                <a:solidFill>
                  <a:srgbClr val="000000"/>
                </a:solidFill>
              </a:rPr>
              <a:t>)</a:t>
            </a:r>
            <a:endParaRPr lang="en-US" sz="2400" dirty="0"/>
          </a:p>
        </p:txBody>
      </p:sp>
      <p:sp>
        <p:nvSpPr>
          <p:cNvPr id="4" name="Content Placeholder 3"/>
          <p:cNvSpPr>
            <a:spLocks noGrp="1"/>
          </p:cNvSpPr>
          <p:nvPr>
            <p:ph idx="1"/>
          </p:nvPr>
        </p:nvSpPr>
        <p:spPr/>
        <p:txBody>
          <a:bodyPr/>
          <a:lstStyle/>
          <a:p>
            <a:pPr marL="915988" indent="-915988">
              <a:spcAft>
                <a:spcPts val="1200"/>
              </a:spcAft>
              <a:buNone/>
            </a:pPr>
            <a:r>
              <a:rPr lang="en-US" sz="2400" dirty="0"/>
              <a:t>4-1	</a:t>
            </a:r>
            <a:r>
              <a:rPr lang="en-US" sz="2400" dirty="0" smtClean="0"/>
              <a:t>Analyze </a:t>
            </a:r>
            <a:r>
              <a:rPr lang="en-US" sz="2400" dirty="0"/>
              <a:t>typical operating transactions for </a:t>
            </a:r>
            <a:r>
              <a:rPr lang="en-US" sz="2400" dirty="0" smtClean="0"/>
              <a:t>governmental </a:t>
            </a:r>
            <a:r>
              <a:rPr lang="en-US" sz="2400" dirty="0"/>
              <a:t>activities and prepare </a:t>
            </a:r>
            <a:r>
              <a:rPr lang="en-US" sz="2400" dirty="0" smtClean="0"/>
              <a:t>appropriate </a:t>
            </a:r>
            <a:r>
              <a:rPr lang="en-US" sz="2400" dirty="0"/>
              <a:t>journal entries at both the </a:t>
            </a:r>
            <a:r>
              <a:rPr lang="en-US" sz="2400" dirty="0" smtClean="0"/>
              <a:t>government</a:t>
            </a:r>
            <a:r>
              <a:rPr lang="en-US" sz="2400" dirty="0"/>
              <a:t>-wide and fund levels.</a:t>
            </a:r>
          </a:p>
          <a:p>
            <a:pPr marL="0" indent="0">
              <a:spcBef>
                <a:spcPts val="24"/>
              </a:spcBef>
              <a:spcAft>
                <a:spcPts val="1200"/>
              </a:spcAft>
              <a:buNone/>
            </a:pPr>
            <a:r>
              <a:rPr lang="en-US" sz="2400" dirty="0"/>
              <a:t>4-2	</a:t>
            </a:r>
            <a:r>
              <a:rPr lang="en-US" sz="2400" dirty="0" smtClean="0"/>
              <a:t>Prepare </a:t>
            </a:r>
            <a:r>
              <a:rPr lang="en-US" sz="2400" dirty="0"/>
              <a:t>General Fund closing journal entries.</a:t>
            </a:r>
          </a:p>
          <a:p>
            <a:pPr marL="915988" indent="-915988">
              <a:spcBef>
                <a:spcPts val="0"/>
              </a:spcBef>
              <a:spcAft>
                <a:spcPts val="1200"/>
              </a:spcAft>
              <a:buNone/>
            </a:pPr>
            <a:r>
              <a:rPr lang="en-US" sz="2400" dirty="0"/>
              <a:t>4-3	</a:t>
            </a:r>
            <a:r>
              <a:rPr lang="en-US" sz="2400" dirty="0" smtClean="0"/>
              <a:t>Prepare </a:t>
            </a:r>
            <a:r>
              <a:rPr lang="en-US" sz="2400" dirty="0"/>
              <a:t>year-end General Fund </a:t>
            </a:r>
            <a:r>
              <a:rPr lang="en-US" sz="2400" dirty="0" smtClean="0"/>
              <a:t>financial statements</a:t>
            </a:r>
            <a:r>
              <a:rPr lang="en-US" sz="2400" dirty="0"/>
              <a:t>.</a:t>
            </a:r>
          </a:p>
          <a:p>
            <a:pPr marL="915988" lvl="0" indent="-915988">
              <a:spcBef>
                <a:spcPts val="0"/>
              </a:spcBef>
              <a:buClr>
                <a:srgbClr val="009999"/>
              </a:buClr>
              <a:buNone/>
            </a:pPr>
            <a:r>
              <a:rPr lang="en-US" sz="2400" dirty="0">
                <a:solidFill>
                  <a:srgbClr val="000000"/>
                </a:solidFill>
              </a:rPr>
              <a:t>4-4	</a:t>
            </a:r>
            <a:r>
              <a:rPr lang="en-US" sz="2400" dirty="0" smtClean="0">
                <a:solidFill>
                  <a:srgbClr val="000000"/>
                </a:solidFill>
              </a:rPr>
              <a:t>Explain </a:t>
            </a:r>
            <a:r>
              <a:rPr lang="en-US" sz="2400" dirty="0">
                <a:solidFill>
                  <a:srgbClr val="000000"/>
                </a:solidFill>
              </a:rPr>
              <a:t>the purpose and characteristics </a:t>
            </a:r>
            <a:r>
              <a:rPr lang="en-US" sz="2400" dirty="0" smtClean="0">
                <a:solidFill>
                  <a:srgbClr val="000000"/>
                </a:solidFill>
              </a:rPr>
              <a:t>of financial </a:t>
            </a:r>
            <a:r>
              <a:rPr lang="en-US" sz="2400" dirty="0">
                <a:solidFill>
                  <a:srgbClr val="000000"/>
                </a:solidFill>
              </a:rPr>
              <a:t>reporting for a special revenue fund</a:t>
            </a:r>
            <a:r>
              <a:rPr lang="en-US" sz="2400" dirty="0" smtClean="0">
                <a:solidFill>
                  <a:srgbClr val="000000"/>
                </a:solidFill>
              </a:rPr>
              <a:t>.</a:t>
            </a:r>
            <a:endParaRPr lang="en-US" sz="24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Write-off of Uncollectible Delinquent Taxes</a:t>
            </a:r>
            <a:endParaRPr lang="en-US" sz="3200" b="1" dirty="0"/>
          </a:p>
        </p:txBody>
      </p:sp>
      <p:sp>
        <p:nvSpPr>
          <p:cNvPr id="4" name="Rectangle 3"/>
          <p:cNvSpPr/>
          <p:nvPr/>
        </p:nvSpPr>
        <p:spPr>
          <a:xfrm>
            <a:off x="530352" y="1408176"/>
            <a:ext cx="7503886" cy="2634568"/>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a:t>
            </a:r>
            <a:r>
              <a:rPr lang="en-US" sz="1400" i="1" dirty="0">
                <a:latin typeface="+mn-lt"/>
              </a:rPr>
              <a:t>Fund and Governmental Activities:</a:t>
            </a:r>
          </a:p>
          <a:p>
            <a:r>
              <a:rPr lang="en-US" sz="1400" dirty="0" smtClean="0">
                <a:latin typeface="+mn-lt"/>
              </a:rPr>
              <a:t>15. Allowance for Uncollectible</a:t>
            </a:r>
            <a:endParaRPr lang="en-US" sz="1400" dirty="0">
              <a:latin typeface="+mn-lt"/>
            </a:endParaRPr>
          </a:p>
          <a:p>
            <a:pPr>
              <a:tabLst>
                <a:tab pos="4337050" algn="dec"/>
              </a:tabLst>
            </a:pPr>
            <a:r>
              <a:rPr lang="en-US" sz="1400" dirty="0" smtClean="0">
                <a:latin typeface="+mn-lt"/>
              </a:rPr>
              <a:t>       Delinquent </a:t>
            </a:r>
            <a:r>
              <a:rPr lang="en-US" sz="1400" dirty="0">
                <a:latin typeface="+mn-lt"/>
              </a:rPr>
              <a:t>Taxes . . . . . . . . . . . . </a:t>
            </a:r>
            <a:r>
              <a:rPr lang="en-US" sz="1400" dirty="0" smtClean="0">
                <a:latin typeface="+mn-lt"/>
              </a:rPr>
              <a:t>.	26,300</a:t>
            </a:r>
            <a:endParaRPr lang="en-US" sz="1400" dirty="0">
              <a:latin typeface="+mn-lt"/>
            </a:endParaRPr>
          </a:p>
          <a:p>
            <a:pPr>
              <a:tabLst>
                <a:tab pos="4337050" algn="dec"/>
              </a:tabLst>
            </a:pPr>
            <a:r>
              <a:rPr lang="en-US" sz="1400" dirty="0" smtClean="0">
                <a:latin typeface="+mn-lt"/>
              </a:rPr>
              <a:t>     Allowance for </a:t>
            </a:r>
            <a:r>
              <a:rPr lang="en-US" sz="1400" dirty="0">
                <a:latin typeface="+mn-lt"/>
              </a:rPr>
              <a:t>Uncollectible Interest</a:t>
            </a:r>
          </a:p>
          <a:p>
            <a:pPr>
              <a:tabLst>
                <a:tab pos="4337050" algn="dec"/>
              </a:tabLst>
            </a:pPr>
            <a:r>
              <a:rPr lang="en-US" sz="1400" dirty="0" smtClean="0">
                <a:latin typeface="+mn-lt"/>
              </a:rPr>
              <a:t>      and </a:t>
            </a:r>
            <a:r>
              <a:rPr lang="en-US" sz="1400" dirty="0">
                <a:latin typeface="+mn-lt"/>
              </a:rPr>
              <a:t>Penalties . . . . . . . . . . . . . . . . </a:t>
            </a:r>
            <a:r>
              <a:rPr lang="en-US" sz="1400" dirty="0" smtClean="0">
                <a:latin typeface="+mn-lt"/>
              </a:rPr>
              <a:t>.	1,615</a:t>
            </a:r>
            <a:endParaRPr lang="en-US" sz="1400" dirty="0">
              <a:latin typeface="+mn-lt"/>
            </a:endParaRPr>
          </a:p>
          <a:p>
            <a:pPr>
              <a:tabLst>
                <a:tab pos="5256213" algn="dec"/>
              </a:tabLst>
            </a:pPr>
            <a:r>
              <a:rPr lang="en-US" sz="1400" dirty="0" smtClean="0">
                <a:latin typeface="+mn-lt"/>
              </a:rPr>
              <a:t>          Taxes </a:t>
            </a:r>
            <a:r>
              <a:rPr lang="en-US" sz="1400" dirty="0">
                <a:latin typeface="+mn-lt"/>
              </a:rPr>
              <a:t>Receivable—Delinquent . </a:t>
            </a:r>
            <a:r>
              <a:rPr lang="en-US" sz="1400" dirty="0" smtClean="0">
                <a:latin typeface="+mn-lt"/>
              </a:rPr>
              <a:t>.	26,300</a:t>
            </a:r>
            <a:endParaRPr lang="en-US" sz="1400" dirty="0">
              <a:latin typeface="+mn-lt"/>
            </a:endParaRPr>
          </a:p>
          <a:p>
            <a:pPr>
              <a:tabLst>
                <a:tab pos="5256213" algn="dec"/>
              </a:tabLst>
            </a:pPr>
            <a:r>
              <a:rPr lang="en-US" sz="1400" dirty="0" smtClean="0">
                <a:latin typeface="+mn-lt"/>
              </a:rPr>
              <a:t>           Interest </a:t>
            </a:r>
            <a:r>
              <a:rPr lang="en-US" sz="1400" dirty="0">
                <a:latin typeface="+mn-lt"/>
              </a:rPr>
              <a:t>and Penalties Receivable</a:t>
            </a:r>
          </a:p>
          <a:p>
            <a:pPr>
              <a:tabLst>
                <a:tab pos="5256213" algn="dec"/>
              </a:tabLst>
            </a:pPr>
            <a:r>
              <a:rPr lang="en-US" sz="1400" dirty="0" smtClean="0">
                <a:latin typeface="+mn-lt"/>
              </a:rPr>
              <a:t>            on </a:t>
            </a:r>
            <a:r>
              <a:rPr lang="en-US" sz="1400" dirty="0">
                <a:latin typeface="+mn-lt"/>
              </a:rPr>
              <a:t>Taxes . . . . . . . . . . . . . . . . </a:t>
            </a:r>
            <a:r>
              <a:rPr lang="en-US" sz="1400" dirty="0" smtClean="0">
                <a:latin typeface="+mn-lt"/>
              </a:rPr>
              <a:t>. .	1,615</a:t>
            </a:r>
            <a:endParaRPr lang="en-US" sz="1400" dirty="0">
              <a:latin typeface="+mn-lt"/>
            </a:endParaRPr>
          </a:p>
        </p:txBody>
      </p:sp>
    </p:spTree>
    <p:extLst>
      <p:ext uri="{BB962C8B-B14F-4D97-AF65-F5344CB8AC3E}">
        <p14:creationId xmlns:p14="http://schemas.microsoft.com/office/powerpoint/2010/main" val="8581056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Other Revenues</a:t>
            </a:r>
            <a:br>
              <a:rPr lang="en-US" sz="3200" b="1" dirty="0" smtClean="0"/>
            </a:br>
            <a:r>
              <a:rPr lang="en-US" sz="2400" b="1" dirty="0" smtClean="0"/>
              <a:t>(1 of 2)</a:t>
            </a:r>
            <a:endParaRPr lang="en-US" sz="2400" b="1" dirty="0"/>
          </a:p>
        </p:txBody>
      </p:sp>
      <p:sp>
        <p:nvSpPr>
          <p:cNvPr id="3" name="Rectangle 2"/>
          <p:cNvSpPr/>
          <p:nvPr/>
        </p:nvSpPr>
        <p:spPr>
          <a:xfrm>
            <a:off x="530352" y="1408176"/>
            <a:ext cx="7562454" cy="2893100"/>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a:t>
            </a:r>
            <a:r>
              <a:rPr lang="en-US" sz="1400" b="1" i="1" dirty="0" smtClean="0">
                <a:latin typeface="Arial"/>
                <a:cs typeface="Arial"/>
              </a:rPr>
              <a:t>Credits</a:t>
            </a:r>
            <a:endParaRPr lang="en-US" sz="1400" i="1" dirty="0" smtClean="0">
              <a:latin typeface="+mn-lt"/>
            </a:endParaRPr>
          </a:p>
          <a:p>
            <a:r>
              <a:rPr lang="en-US" sz="1400" i="1" dirty="0" smtClean="0">
                <a:latin typeface="+mn-lt"/>
              </a:rPr>
              <a:t>General </a:t>
            </a:r>
            <a:r>
              <a:rPr lang="en-US" sz="1400" i="1" dirty="0">
                <a:latin typeface="+mn-lt"/>
              </a:rPr>
              <a:t>Fund:</a:t>
            </a:r>
          </a:p>
          <a:p>
            <a:pPr>
              <a:tabLst>
                <a:tab pos="4337050" algn="dec"/>
              </a:tabLst>
            </a:pPr>
            <a:r>
              <a:rPr lang="en-US" sz="1400" dirty="0" smtClean="0">
                <a:latin typeface="+mn-lt"/>
              </a:rPr>
              <a:t>16a</a:t>
            </a:r>
            <a:r>
              <a:rPr lang="en-US" sz="1400" dirty="0">
                <a:latin typeface="+mn-lt"/>
              </a:rPr>
              <a:t>. Cash . . . . . . . . . . . . . . . . . . . . . . </a:t>
            </a:r>
            <a:r>
              <a:rPr lang="en-US" sz="1400" dirty="0" smtClean="0">
                <a:latin typeface="+mn-lt"/>
              </a:rPr>
              <a:t>.	405,000</a:t>
            </a:r>
            <a:endParaRPr lang="en-US" sz="1400" dirty="0">
              <a:latin typeface="+mn-lt"/>
            </a:endParaRPr>
          </a:p>
          <a:p>
            <a:pPr>
              <a:tabLst>
                <a:tab pos="5256213" algn="dec"/>
              </a:tabLst>
            </a:pPr>
            <a:r>
              <a:rPr lang="en-US" sz="1400" dirty="0" smtClean="0">
                <a:latin typeface="+mn-lt"/>
              </a:rPr>
              <a:t>            Revenues </a:t>
            </a:r>
            <a:r>
              <a:rPr lang="en-US" sz="1400" dirty="0">
                <a:latin typeface="+mn-lt"/>
              </a:rPr>
              <a:t>. . . . . . . . . . . . . . . . . </a:t>
            </a:r>
            <a:r>
              <a:rPr lang="en-US" sz="1400" dirty="0" smtClean="0">
                <a:latin typeface="+mn-lt"/>
              </a:rPr>
              <a:t>.	405,000</a:t>
            </a:r>
            <a:endParaRPr lang="en-US" sz="1400" dirty="0">
              <a:latin typeface="+mn-lt"/>
            </a:endParaRPr>
          </a:p>
          <a:p>
            <a:r>
              <a:rPr lang="en-US" sz="1400" i="1" dirty="0">
                <a:latin typeface="+mn-lt"/>
              </a:rPr>
              <a:t>Revenues Ledger:</a:t>
            </a:r>
          </a:p>
          <a:p>
            <a:pPr>
              <a:tabLst>
                <a:tab pos="7092950" algn="dec"/>
              </a:tabLst>
            </a:pPr>
            <a:r>
              <a:rPr lang="en-US" sz="1400" dirty="0" smtClean="0">
                <a:latin typeface="+mn-lt"/>
              </a:rPr>
              <a:t>    Sales </a:t>
            </a:r>
            <a:r>
              <a:rPr lang="en-US" sz="1400" dirty="0">
                <a:latin typeface="+mn-lt"/>
              </a:rPr>
              <a:t>Taxes . . . . . . . . . . . . . . . . . . . </a:t>
            </a:r>
            <a:r>
              <a:rPr lang="en-US" sz="1400" dirty="0" smtClean="0">
                <a:latin typeface="+mn-lt"/>
              </a:rPr>
              <a:t>.	145,800</a:t>
            </a:r>
            <a:endParaRPr lang="en-US" sz="1400" dirty="0">
              <a:latin typeface="+mn-lt"/>
            </a:endParaRPr>
          </a:p>
          <a:p>
            <a:pPr>
              <a:tabLst>
                <a:tab pos="7092950" algn="dec"/>
              </a:tabLst>
            </a:pPr>
            <a:r>
              <a:rPr lang="en-US" sz="1400" dirty="0" smtClean="0">
                <a:latin typeface="+mn-lt"/>
              </a:rPr>
              <a:t>    Licenses </a:t>
            </a:r>
            <a:r>
              <a:rPr lang="en-US" sz="1400" dirty="0">
                <a:latin typeface="+mn-lt"/>
              </a:rPr>
              <a:t>and Permits . . . . . . . . . . . . </a:t>
            </a:r>
            <a:r>
              <a:rPr lang="en-US" sz="1400" dirty="0" smtClean="0">
                <a:latin typeface="+mn-lt"/>
              </a:rPr>
              <a:t>.	100,000</a:t>
            </a:r>
            <a:endParaRPr lang="en-US" sz="1400" dirty="0">
              <a:latin typeface="+mn-lt"/>
            </a:endParaRPr>
          </a:p>
          <a:p>
            <a:pPr>
              <a:tabLst>
                <a:tab pos="7092950" algn="dec"/>
              </a:tabLst>
            </a:pPr>
            <a:r>
              <a:rPr lang="en-US" sz="1400" dirty="0" smtClean="0">
                <a:latin typeface="+mn-lt"/>
              </a:rPr>
              <a:t>    Fines </a:t>
            </a:r>
            <a:r>
              <a:rPr lang="en-US" sz="1400" dirty="0">
                <a:latin typeface="+mn-lt"/>
              </a:rPr>
              <a:t>and Forfeits . . . . . . . . . . . . . . . </a:t>
            </a:r>
            <a:r>
              <a:rPr lang="en-US" sz="1400" dirty="0" smtClean="0">
                <a:latin typeface="+mn-lt"/>
              </a:rPr>
              <a:t>.	151,000</a:t>
            </a:r>
            <a:endParaRPr lang="en-US" sz="1400" dirty="0">
              <a:latin typeface="+mn-lt"/>
            </a:endParaRPr>
          </a:p>
          <a:p>
            <a:pPr>
              <a:tabLst>
                <a:tab pos="7092950" algn="dec"/>
              </a:tabLst>
            </a:pPr>
            <a:r>
              <a:rPr lang="en-US" sz="1400" dirty="0" smtClean="0">
                <a:latin typeface="+mn-lt"/>
              </a:rPr>
              <a:t>    Charges </a:t>
            </a:r>
            <a:r>
              <a:rPr lang="en-US" sz="1400" dirty="0">
                <a:latin typeface="+mn-lt"/>
              </a:rPr>
              <a:t>for Services . . . . . . . . . . . . . </a:t>
            </a:r>
            <a:r>
              <a:rPr lang="en-US" sz="1400" dirty="0" smtClean="0">
                <a:latin typeface="+mn-lt"/>
              </a:rPr>
              <a:t>.	7,000</a:t>
            </a:r>
            <a:endParaRPr lang="en-US" sz="1400" dirty="0">
              <a:latin typeface="+mn-lt"/>
            </a:endParaRPr>
          </a:p>
          <a:p>
            <a:pPr>
              <a:tabLst>
                <a:tab pos="7092950" algn="dec"/>
              </a:tabLst>
            </a:pPr>
            <a:r>
              <a:rPr lang="en-US" sz="1400" dirty="0" smtClean="0">
                <a:latin typeface="+mn-lt"/>
              </a:rPr>
              <a:t>    Miscellaneous </a:t>
            </a:r>
            <a:r>
              <a:rPr lang="en-US" sz="1400" dirty="0">
                <a:latin typeface="+mn-lt"/>
              </a:rPr>
              <a:t>Revenues . . . . . . . . . . </a:t>
            </a:r>
            <a:r>
              <a:rPr lang="en-US" sz="1400" dirty="0" smtClean="0">
                <a:latin typeface="+mn-lt"/>
              </a:rPr>
              <a:t>.	1,200</a:t>
            </a:r>
            <a:endParaRPr lang="en-US" sz="1400" dirty="0">
              <a:latin typeface="+mn-lt"/>
            </a:endParaRPr>
          </a:p>
        </p:txBody>
      </p:sp>
    </p:spTree>
    <p:extLst>
      <p:ext uri="{BB962C8B-B14F-4D97-AF65-F5344CB8AC3E}">
        <p14:creationId xmlns:p14="http://schemas.microsoft.com/office/powerpoint/2010/main" val="35349678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Other Revenues</a:t>
            </a:r>
            <a:br>
              <a:rPr lang="en-US" sz="3200" b="1" dirty="0" smtClean="0"/>
            </a:br>
            <a:r>
              <a:rPr lang="en-US" sz="2400" b="1" dirty="0" smtClean="0"/>
              <a:t>(2 of 2)</a:t>
            </a:r>
            <a:endParaRPr lang="en-US" sz="2400" b="1" dirty="0"/>
          </a:p>
        </p:txBody>
      </p:sp>
      <p:sp>
        <p:nvSpPr>
          <p:cNvPr id="3" name="Rectangle 2"/>
          <p:cNvSpPr/>
          <p:nvPr/>
        </p:nvSpPr>
        <p:spPr>
          <a:xfrm>
            <a:off x="530352" y="1408176"/>
            <a:ext cx="7651668" cy="3668697"/>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Governmental Activities:</a:t>
            </a:r>
          </a:p>
          <a:p>
            <a:pPr>
              <a:tabLst>
                <a:tab pos="4337050" algn="dec"/>
              </a:tabLst>
            </a:pPr>
            <a:r>
              <a:rPr lang="en-US" sz="1400" dirty="0" smtClean="0">
                <a:latin typeface="+mn-lt"/>
              </a:rPr>
              <a:t>16b. Cash . . . . . . . . . . . . . . . . . . . . . . . . . . .	405,000</a:t>
            </a:r>
          </a:p>
          <a:p>
            <a:r>
              <a:rPr lang="en-US" sz="1400" dirty="0" smtClean="0">
                <a:latin typeface="+mn-lt"/>
              </a:rPr>
              <a:t>           Program </a:t>
            </a:r>
            <a:r>
              <a:rPr lang="en-US" sz="1400" dirty="0">
                <a:latin typeface="+mn-lt"/>
              </a:rPr>
              <a:t>Revenues—General</a:t>
            </a:r>
          </a:p>
          <a:p>
            <a:pPr>
              <a:tabLst>
                <a:tab pos="5256213" algn="dec"/>
              </a:tabLst>
            </a:pPr>
            <a:r>
              <a:rPr lang="en-US" sz="1400" dirty="0" smtClean="0">
                <a:latin typeface="+mn-lt"/>
              </a:rPr>
              <a:t>            Government—Charges for  Services .	100,000</a:t>
            </a:r>
            <a:endParaRPr lang="en-US" sz="1400" dirty="0">
              <a:latin typeface="+mn-lt"/>
            </a:endParaRPr>
          </a:p>
          <a:p>
            <a:pPr>
              <a:tabLst>
                <a:tab pos="5256213" algn="dec"/>
              </a:tabLst>
            </a:pPr>
            <a:r>
              <a:rPr lang="en-US" sz="1400" dirty="0" smtClean="0">
                <a:latin typeface="+mn-lt"/>
              </a:rPr>
              <a:t>           Program </a:t>
            </a:r>
            <a:r>
              <a:rPr lang="en-US" sz="1400" dirty="0">
                <a:latin typeface="+mn-lt"/>
              </a:rPr>
              <a:t>Revenues—Public Safety—</a:t>
            </a:r>
          </a:p>
          <a:p>
            <a:pPr>
              <a:tabLst>
                <a:tab pos="5256213" algn="dec"/>
              </a:tabLst>
            </a:pPr>
            <a:r>
              <a:rPr lang="en-US" sz="1400" dirty="0" smtClean="0">
                <a:latin typeface="+mn-lt"/>
              </a:rPr>
              <a:t>            Charges </a:t>
            </a:r>
            <a:r>
              <a:rPr lang="en-US" sz="1400" dirty="0">
                <a:latin typeface="+mn-lt"/>
              </a:rPr>
              <a:t>for Services . . . . . . . . . . . </a:t>
            </a:r>
            <a:r>
              <a:rPr lang="en-US" sz="1400" dirty="0" smtClean="0">
                <a:latin typeface="+mn-lt"/>
              </a:rPr>
              <a:t>. .	91,000</a:t>
            </a:r>
            <a:endParaRPr lang="en-US" sz="1400" dirty="0">
              <a:latin typeface="+mn-lt"/>
            </a:endParaRPr>
          </a:p>
          <a:p>
            <a:pPr>
              <a:tabLst>
                <a:tab pos="5256213" algn="dec"/>
              </a:tabLst>
            </a:pPr>
            <a:r>
              <a:rPr lang="en-US" sz="1400" dirty="0" smtClean="0">
                <a:latin typeface="+mn-lt"/>
              </a:rPr>
              <a:t>           Program </a:t>
            </a:r>
            <a:r>
              <a:rPr lang="en-US" sz="1400" dirty="0">
                <a:latin typeface="+mn-lt"/>
              </a:rPr>
              <a:t>Revenues—Public Works—</a:t>
            </a:r>
          </a:p>
          <a:p>
            <a:pPr>
              <a:tabLst>
                <a:tab pos="5256213" algn="dec"/>
              </a:tabLst>
            </a:pPr>
            <a:r>
              <a:rPr lang="en-US" sz="1400" dirty="0" smtClean="0">
                <a:latin typeface="+mn-lt"/>
              </a:rPr>
              <a:t>            Charges </a:t>
            </a:r>
            <a:r>
              <a:rPr lang="en-US" sz="1400" dirty="0">
                <a:latin typeface="+mn-lt"/>
              </a:rPr>
              <a:t>for Services . . . . . . . . . . . </a:t>
            </a:r>
            <a:r>
              <a:rPr lang="en-US" sz="1400" dirty="0" smtClean="0">
                <a:latin typeface="+mn-lt"/>
              </a:rPr>
              <a:t>. .	60,000</a:t>
            </a:r>
            <a:endParaRPr lang="en-US" sz="1400" dirty="0">
              <a:latin typeface="+mn-lt"/>
            </a:endParaRPr>
          </a:p>
          <a:p>
            <a:pPr>
              <a:tabLst>
                <a:tab pos="5256213" algn="dec"/>
              </a:tabLst>
            </a:pPr>
            <a:r>
              <a:rPr lang="en-US" sz="1400" dirty="0" smtClean="0">
                <a:latin typeface="+mn-lt"/>
              </a:rPr>
              <a:t>           Program Revenues—Culture </a:t>
            </a:r>
            <a:r>
              <a:rPr lang="en-US" sz="1400" dirty="0">
                <a:latin typeface="+mn-lt"/>
              </a:rPr>
              <a:t>and</a:t>
            </a:r>
          </a:p>
          <a:p>
            <a:pPr>
              <a:tabLst>
                <a:tab pos="5256213" algn="dec"/>
              </a:tabLst>
            </a:pPr>
            <a:r>
              <a:rPr lang="en-US" sz="1400" dirty="0" smtClean="0">
                <a:latin typeface="+mn-lt"/>
              </a:rPr>
              <a:t>             Recreation—Charges </a:t>
            </a:r>
            <a:r>
              <a:rPr lang="en-US" sz="1400" dirty="0">
                <a:latin typeface="+mn-lt"/>
              </a:rPr>
              <a:t>for Services . </a:t>
            </a:r>
            <a:r>
              <a:rPr lang="en-US" sz="1400" dirty="0" smtClean="0">
                <a:latin typeface="+mn-lt"/>
              </a:rPr>
              <a:t>.	7,000</a:t>
            </a:r>
            <a:endParaRPr lang="en-US" sz="1400" dirty="0">
              <a:latin typeface="+mn-lt"/>
            </a:endParaRPr>
          </a:p>
          <a:p>
            <a:pPr>
              <a:tabLst>
                <a:tab pos="5256213" algn="dec"/>
              </a:tabLst>
            </a:pPr>
            <a:r>
              <a:rPr lang="en-US" sz="1400" dirty="0" smtClean="0">
                <a:latin typeface="+mn-lt"/>
              </a:rPr>
              <a:t>           General </a:t>
            </a:r>
            <a:r>
              <a:rPr lang="en-US" sz="1400" dirty="0">
                <a:latin typeface="+mn-lt"/>
              </a:rPr>
              <a:t>Revenues—Sales Taxes . . . </a:t>
            </a:r>
            <a:r>
              <a:rPr lang="en-US" sz="1400" dirty="0" smtClean="0">
                <a:latin typeface="+mn-lt"/>
              </a:rPr>
              <a:t>.	145,800</a:t>
            </a:r>
            <a:endParaRPr lang="en-US" sz="1400" dirty="0">
              <a:latin typeface="+mn-lt"/>
            </a:endParaRPr>
          </a:p>
          <a:p>
            <a:pPr>
              <a:tabLst>
                <a:tab pos="5256213" algn="dec"/>
              </a:tabLst>
            </a:pPr>
            <a:r>
              <a:rPr lang="en-US" sz="1400" dirty="0" smtClean="0">
                <a:latin typeface="+mn-lt"/>
              </a:rPr>
              <a:t>           General </a:t>
            </a:r>
            <a:r>
              <a:rPr lang="en-US" sz="1400" dirty="0">
                <a:latin typeface="+mn-lt"/>
              </a:rPr>
              <a:t>Revenues—Miscellaneous . </a:t>
            </a:r>
            <a:r>
              <a:rPr lang="en-US" sz="1400" dirty="0" smtClean="0">
                <a:latin typeface="+mn-lt"/>
              </a:rPr>
              <a:t>.	1,200</a:t>
            </a:r>
            <a:endParaRPr lang="en-US" sz="1400" dirty="0">
              <a:latin typeface="+mn-lt"/>
            </a:endParaRPr>
          </a:p>
        </p:txBody>
      </p:sp>
    </p:spTree>
    <p:extLst>
      <p:ext uri="{BB962C8B-B14F-4D97-AF65-F5344CB8AC3E}">
        <p14:creationId xmlns:p14="http://schemas.microsoft.com/office/powerpoint/2010/main" val="17518055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Tax Anticipation Notes</a:t>
            </a:r>
            <a:endParaRPr lang="en-US" sz="3200" b="1" dirty="0"/>
          </a:p>
        </p:txBody>
      </p:sp>
      <p:sp>
        <p:nvSpPr>
          <p:cNvPr id="3" name="Content Placeholder 2"/>
          <p:cNvSpPr>
            <a:spLocks noGrp="1"/>
          </p:cNvSpPr>
          <p:nvPr>
            <p:ph idx="1"/>
          </p:nvPr>
        </p:nvSpPr>
        <p:spPr>
          <a:xfrm>
            <a:off x="411163" y="1610499"/>
            <a:ext cx="7407275" cy="3530213"/>
          </a:xfrm>
        </p:spPr>
        <p:txBody>
          <a:bodyPr/>
          <a:lstStyle/>
          <a:p>
            <a:pPr>
              <a:spcBef>
                <a:spcPts val="1200"/>
              </a:spcBef>
            </a:pPr>
            <a:r>
              <a:rPr lang="en-US" sz="2000" dirty="0" smtClean="0"/>
              <a:t>An analysis of cash receipt and disbursement patterns may reveal that cash available for payment of expenditures will not be sufficient at times to make all required payments. Chapter 12 contains more detail on cash budgeting.</a:t>
            </a:r>
          </a:p>
          <a:p>
            <a:pPr>
              <a:spcBef>
                <a:spcPts val="1200"/>
              </a:spcBef>
            </a:pPr>
            <a:r>
              <a:rPr lang="en-US" sz="2000" dirty="0" smtClean="0">
                <a:solidFill>
                  <a:srgbClr val="000000"/>
                </a:solidFill>
              </a:rPr>
              <a:t>Banks </a:t>
            </a:r>
            <a:r>
              <a:rPr lang="en-US" sz="2000" dirty="0">
                <a:solidFill>
                  <a:srgbClr val="000000"/>
                </a:solidFill>
              </a:rPr>
              <a:t>customarily meet the working capital needs of a government by accepting </a:t>
            </a:r>
            <a:r>
              <a:rPr lang="en-US" sz="2000" dirty="0" smtClean="0">
                <a:solidFill>
                  <a:srgbClr val="000000"/>
                </a:solidFill>
              </a:rPr>
              <a:t>a </a:t>
            </a:r>
            <a:r>
              <a:rPr lang="en-US" sz="2000" b="1" dirty="0" smtClean="0"/>
              <a:t>tax </a:t>
            </a:r>
            <a:r>
              <a:rPr lang="en-US" sz="2000" b="1" dirty="0"/>
              <a:t>anticipation note </a:t>
            </a:r>
            <a:r>
              <a:rPr lang="en-US" sz="2000" dirty="0">
                <a:solidFill>
                  <a:srgbClr val="000000"/>
                </a:solidFill>
              </a:rPr>
              <a:t>from the government</a:t>
            </a:r>
            <a:r>
              <a:rPr lang="en-US" sz="2000" dirty="0" smtClean="0">
                <a:solidFill>
                  <a:srgbClr val="000000"/>
                </a:solidFill>
              </a:rPr>
              <a:t>. These short-term loans are secured by the taxing authority of the government.</a:t>
            </a:r>
            <a:endParaRPr lang="en-US" sz="2000" dirty="0"/>
          </a:p>
        </p:txBody>
      </p:sp>
    </p:spTree>
    <p:extLst>
      <p:ext uri="{BB962C8B-B14F-4D97-AF65-F5344CB8AC3E}">
        <p14:creationId xmlns:p14="http://schemas.microsoft.com/office/powerpoint/2010/main" val="20006808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Issuance of Tax Anticipation Notes</a:t>
            </a:r>
            <a:endParaRPr lang="en-US" sz="3200" b="1" dirty="0"/>
          </a:p>
        </p:txBody>
      </p:sp>
      <p:sp>
        <p:nvSpPr>
          <p:cNvPr id="3" name="Rectangle 2"/>
          <p:cNvSpPr/>
          <p:nvPr/>
        </p:nvSpPr>
        <p:spPr>
          <a:xfrm>
            <a:off x="530352" y="1408176"/>
            <a:ext cx="7437863" cy="1341906"/>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a:t>
            </a:r>
            <a:r>
              <a:rPr lang="en-US" sz="1400" i="1" dirty="0">
                <a:latin typeface="+mn-lt"/>
              </a:rPr>
              <a:t>Fund and Governmental Activities:</a:t>
            </a:r>
          </a:p>
          <a:p>
            <a:pPr>
              <a:tabLst>
                <a:tab pos="4337050" algn="dec"/>
              </a:tabLst>
            </a:pPr>
            <a:r>
              <a:rPr lang="en-US" sz="1400" dirty="0" smtClean="0">
                <a:latin typeface="+mn-lt"/>
              </a:rPr>
              <a:t>17. </a:t>
            </a:r>
            <a:r>
              <a:rPr lang="en-US" sz="1400" dirty="0">
                <a:latin typeface="+mn-lt"/>
              </a:rPr>
              <a:t>Cash . . . . . . . . . . . . . . . . . . . . . . . . . </a:t>
            </a:r>
            <a:r>
              <a:rPr lang="en-US" sz="1400" dirty="0" smtClean="0">
                <a:latin typeface="+mn-lt"/>
              </a:rPr>
              <a:t>	600,000</a:t>
            </a:r>
            <a:endParaRPr lang="en-US" sz="1400" dirty="0">
              <a:latin typeface="+mn-lt"/>
            </a:endParaRPr>
          </a:p>
          <a:p>
            <a:pPr>
              <a:tabLst>
                <a:tab pos="5256213" algn="dec"/>
              </a:tabLst>
            </a:pPr>
            <a:r>
              <a:rPr lang="fr-FR" sz="1400" dirty="0" smtClean="0">
                <a:latin typeface="+mn-lt"/>
              </a:rPr>
              <a:t>        Tax </a:t>
            </a:r>
            <a:r>
              <a:rPr lang="fr-FR" sz="1400" dirty="0">
                <a:latin typeface="+mn-lt"/>
              </a:rPr>
              <a:t>Anticipation Notes Payable . . . </a:t>
            </a:r>
            <a:r>
              <a:rPr lang="fr-FR" sz="1400" dirty="0" smtClean="0">
                <a:latin typeface="+mn-lt"/>
              </a:rPr>
              <a:t>.	600,000</a:t>
            </a:r>
            <a:endParaRPr lang="en-US" sz="1400" dirty="0">
              <a:latin typeface="+mn-lt"/>
            </a:endParaRPr>
          </a:p>
        </p:txBody>
      </p:sp>
    </p:spTree>
    <p:extLst>
      <p:ext uri="{BB962C8B-B14F-4D97-AF65-F5344CB8AC3E}">
        <p14:creationId xmlns:p14="http://schemas.microsoft.com/office/powerpoint/2010/main" val="8356838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Repayment of Tax Anticipation Notes</a:t>
            </a:r>
            <a:endParaRPr lang="en-US" sz="3200" b="1" dirty="0"/>
          </a:p>
        </p:txBody>
      </p:sp>
      <p:sp>
        <p:nvSpPr>
          <p:cNvPr id="3" name="Rectangle 2"/>
          <p:cNvSpPr/>
          <p:nvPr/>
        </p:nvSpPr>
        <p:spPr>
          <a:xfrm>
            <a:off x="530352" y="1408176"/>
            <a:ext cx="7504771" cy="3410165"/>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a:t>
            </a:r>
            <a:r>
              <a:rPr lang="en-US" sz="1400" i="1" dirty="0">
                <a:latin typeface="+mn-lt"/>
              </a:rPr>
              <a:t>Fund:</a:t>
            </a:r>
          </a:p>
          <a:p>
            <a:pPr>
              <a:tabLst>
                <a:tab pos="4337050" algn="dec"/>
              </a:tabLst>
            </a:pPr>
            <a:r>
              <a:rPr lang="fr-FR" sz="1400" dirty="0" smtClean="0">
                <a:latin typeface="+mn-lt"/>
              </a:rPr>
              <a:t>18a. Tax </a:t>
            </a:r>
            <a:r>
              <a:rPr lang="fr-FR" sz="1400" dirty="0">
                <a:latin typeface="+mn-lt"/>
              </a:rPr>
              <a:t>Anticipation Notes Payable . . . </a:t>
            </a:r>
            <a:r>
              <a:rPr lang="fr-FR" sz="1400" dirty="0" smtClean="0">
                <a:latin typeface="+mn-lt"/>
              </a:rPr>
              <a:t>.	600,000</a:t>
            </a:r>
            <a:endParaRPr lang="fr-FR" sz="1400" dirty="0">
              <a:latin typeface="+mn-lt"/>
            </a:endParaRPr>
          </a:p>
          <a:p>
            <a:pPr>
              <a:tabLst>
                <a:tab pos="4337050" algn="dec"/>
              </a:tabLst>
            </a:pPr>
            <a:r>
              <a:rPr lang="en-US" sz="1400" dirty="0" smtClean="0">
                <a:latin typeface="+mn-lt"/>
              </a:rPr>
              <a:t>        Expenditures—2020 </a:t>
            </a:r>
            <a:r>
              <a:rPr lang="en-US" sz="1400" dirty="0">
                <a:latin typeface="+mn-lt"/>
              </a:rPr>
              <a:t>. . . . . . . . . . . </a:t>
            </a:r>
            <a:r>
              <a:rPr lang="en-US" sz="1400" dirty="0" smtClean="0">
                <a:latin typeface="+mn-lt"/>
              </a:rPr>
              <a:t>.	7,500</a:t>
            </a:r>
            <a:endParaRPr lang="en-US" sz="1400" dirty="0">
              <a:latin typeface="+mn-lt"/>
            </a:endParaRPr>
          </a:p>
          <a:p>
            <a:pPr>
              <a:tabLst>
                <a:tab pos="5256213" algn="dec"/>
              </a:tabLst>
            </a:pPr>
            <a:r>
              <a:rPr lang="en-US" sz="1400" dirty="0" smtClean="0">
                <a:latin typeface="+mn-lt"/>
              </a:rPr>
              <a:t>            Cash </a:t>
            </a:r>
            <a:r>
              <a:rPr lang="en-US" sz="1400" dirty="0">
                <a:latin typeface="+mn-lt"/>
              </a:rPr>
              <a:t>. . . . . . . . . . . . . . . . . . . . . . </a:t>
            </a:r>
            <a:r>
              <a:rPr lang="en-US" sz="1400" dirty="0" smtClean="0">
                <a:latin typeface="+mn-lt"/>
              </a:rPr>
              <a:t>.	607,500</a:t>
            </a:r>
            <a:endParaRPr lang="en-US" sz="1400" dirty="0">
              <a:latin typeface="+mn-lt"/>
            </a:endParaRPr>
          </a:p>
          <a:p>
            <a:r>
              <a:rPr lang="en-US" sz="1400" i="1" dirty="0">
                <a:latin typeface="+mn-lt"/>
              </a:rPr>
              <a:t>Expenditures Ledger:</a:t>
            </a:r>
          </a:p>
          <a:p>
            <a:pPr>
              <a:tabLst>
                <a:tab pos="6173788" algn="dec"/>
              </a:tabLst>
            </a:pPr>
            <a:r>
              <a:rPr lang="en-US" sz="1400" dirty="0" smtClean="0">
                <a:latin typeface="+mn-lt"/>
              </a:rPr>
              <a:t>   Miscellaneous </a:t>
            </a:r>
            <a:r>
              <a:rPr lang="en-US" sz="1400" dirty="0">
                <a:latin typeface="+mn-lt"/>
              </a:rPr>
              <a:t>. . . . . . . . . . . . . . . . . . . </a:t>
            </a:r>
            <a:r>
              <a:rPr lang="en-US" sz="1400" dirty="0" smtClean="0">
                <a:latin typeface="+mn-lt"/>
              </a:rPr>
              <a:t>.	7,500</a:t>
            </a:r>
          </a:p>
          <a:p>
            <a:endParaRPr lang="en-US" sz="1400" i="1" dirty="0" smtClean="0">
              <a:latin typeface="+mn-lt"/>
            </a:endParaRPr>
          </a:p>
          <a:p>
            <a:r>
              <a:rPr lang="en-US" sz="1400" i="1" dirty="0" smtClean="0">
                <a:latin typeface="+mn-lt"/>
              </a:rPr>
              <a:t>Governmental </a:t>
            </a:r>
            <a:r>
              <a:rPr lang="en-US" sz="1400" i="1" dirty="0">
                <a:latin typeface="+mn-lt"/>
              </a:rPr>
              <a:t>Activities:</a:t>
            </a:r>
          </a:p>
          <a:p>
            <a:pPr>
              <a:tabLst>
                <a:tab pos="4337050" algn="dec"/>
              </a:tabLst>
            </a:pPr>
            <a:r>
              <a:rPr lang="fr-FR" sz="1400" dirty="0" smtClean="0">
                <a:latin typeface="+mn-lt"/>
              </a:rPr>
              <a:t>18b</a:t>
            </a:r>
            <a:r>
              <a:rPr lang="fr-FR" sz="1400" dirty="0">
                <a:latin typeface="+mn-lt"/>
              </a:rPr>
              <a:t>. Tax Anticipation Notes Payable . . . </a:t>
            </a:r>
            <a:r>
              <a:rPr lang="fr-FR" sz="1400" dirty="0" smtClean="0">
                <a:latin typeface="+mn-lt"/>
              </a:rPr>
              <a:t>.	600,000</a:t>
            </a:r>
            <a:endParaRPr lang="fr-FR" sz="1400" dirty="0">
              <a:latin typeface="+mn-lt"/>
            </a:endParaRPr>
          </a:p>
          <a:p>
            <a:pPr>
              <a:tabLst>
                <a:tab pos="4337050" algn="dec"/>
              </a:tabLst>
            </a:pPr>
            <a:r>
              <a:rPr lang="en-US" sz="1400" dirty="0" smtClean="0">
                <a:latin typeface="+mn-lt"/>
              </a:rPr>
              <a:t>        Expenses—General </a:t>
            </a:r>
            <a:r>
              <a:rPr lang="en-US" sz="1400" dirty="0">
                <a:latin typeface="+mn-lt"/>
              </a:rPr>
              <a:t>Government . </a:t>
            </a:r>
            <a:r>
              <a:rPr lang="en-US" sz="1400" dirty="0" smtClean="0">
                <a:latin typeface="+mn-lt"/>
              </a:rPr>
              <a:t>.	7,500</a:t>
            </a:r>
            <a:endParaRPr lang="en-US" sz="1400" dirty="0">
              <a:latin typeface="+mn-lt"/>
            </a:endParaRPr>
          </a:p>
          <a:p>
            <a:pPr>
              <a:tabLst>
                <a:tab pos="5256213" algn="dec"/>
              </a:tabLst>
            </a:pPr>
            <a:r>
              <a:rPr lang="en-US" sz="1400" dirty="0" smtClean="0">
                <a:latin typeface="+mn-lt"/>
              </a:rPr>
              <a:t>           Cash </a:t>
            </a:r>
            <a:r>
              <a:rPr lang="en-US" sz="1400" dirty="0">
                <a:latin typeface="+mn-lt"/>
              </a:rPr>
              <a:t>. . . . . . . . . . . . . . . . . . . . . . </a:t>
            </a:r>
            <a:r>
              <a:rPr lang="en-US" sz="1400" dirty="0" smtClean="0">
                <a:latin typeface="+mn-lt"/>
              </a:rPr>
              <a:t>.	607,500</a:t>
            </a:r>
            <a:endParaRPr lang="en-US" sz="1400" dirty="0">
              <a:latin typeface="+mn-lt"/>
            </a:endParaRPr>
          </a:p>
        </p:txBody>
      </p:sp>
    </p:spTree>
    <p:extLst>
      <p:ext uri="{BB962C8B-B14F-4D97-AF65-F5344CB8AC3E}">
        <p14:creationId xmlns:p14="http://schemas.microsoft.com/office/powerpoint/2010/main" val="33717018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Special Topics: Correction of Errors</a:t>
            </a:r>
            <a:endParaRPr lang="en-US" sz="3200" b="1" dirty="0"/>
          </a:p>
        </p:txBody>
      </p:sp>
      <p:sp>
        <p:nvSpPr>
          <p:cNvPr id="3" name="Content Placeholder 2"/>
          <p:cNvSpPr>
            <a:spLocks noGrp="1"/>
          </p:cNvSpPr>
          <p:nvPr>
            <p:ph idx="1"/>
          </p:nvPr>
        </p:nvSpPr>
        <p:spPr>
          <a:xfrm>
            <a:off x="411163" y="1483728"/>
            <a:ext cx="7407275" cy="3921125"/>
          </a:xfrm>
        </p:spPr>
        <p:txBody>
          <a:bodyPr/>
          <a:lstStyle/>
          <a:p>
            <a:pPr>
              <a:spcBef>
                <a:spcPts val="1200"/>
              </a:spcBef>
            </a:pPr>
            <a:r>
              <a:rPr lang="en-US" sz="2400" dirty="0" smtClean="0"/>
              <a:t>Material errors should be corrected as soon as they are discovered. Errors related to current receivables and revenue or current expenditures should be corrected with adjustments to the affected accounts, crediting or debiting as required to correct the error.</a:t>
            </a:r>
          </a:p>
          <a:p>
            <a:pPr>
              <a:spcBef>
                <a:spcPts val="1200"/>
              </a:spcBef>
            </a:pPr>
            <a:r>
              <a:rPr lang="en-US" sz="2400" dirty="0" smtClean="0"/>
              <a:t>Errors related to prior period expenditures relate to accounts already closed to fund balance, so correction of these errors should be made to the fund balance.</a:t>
            </a:r>
            <a:endParaRPr lang="en-US" sz="2400" dirty="0"/>
          </a:p>
        </p:txBody>
      </p:sp>
    </p:spTree>
    <p:extLst>
      <p:ext uri="{BB962C8B-B14F-4D97-AF65-F5344CB8AC3E}">
        <p14:creationId xmlns:p14="http://schemas.microsoft.com/office/powerpoint/2010/main" val="11958033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Special Topics: Receipt of Goods Ordered in Prior Year</a:t>
            </a:r>
            <a:endParaRPr lang="en-US" sz="3200" b="1" dirty="0"/>
          </a:p>
        </p:txBody>
      </p:sp>
      <p:sp>
        <p:nvSpPr>
          <p:cNvPr id="3" name="Content Placeholder 2"/>
          <p:cNvSpPr>
            <a:spLocks noGrp="1"/>
          </p:cNvSpPr>
          <p:nvPr>
            <p:ph idx="1"/>
          </p:nvPr>
        </p:nvSpPr>
        <p:spPr>
          <a:xfrm>
            <a:off x="411163" y="1499769"/>
            <a:ext cx="7407275" cy="3921125"/>
          </a:xfrm>
        </p:spPr>
        <p:txBody>
          <a:bodyPr/>
          <a:lstStyle/>
          <a:p>
            <a:pPr>
              <a:spcBef>
                <a:spcPts val="1200"/>
              </a:spcBef>
            </a:pPr>
            <a:r>
              <a:rPr lang="en-US" sz="2400" dirty="0" smtClean="0"/>
              <a:t>Purchase orders and other commitments may be issued in one year, while the goods and services are received in the following year. In this case, the encumbrance account is not closed at year end.</a:t>
            </a:r>
          </a:p>
          <a:p>
            <a:pPr>
              <a:spcBef>
                <a:spcPts val="1200"/>
              </a:spcBef>
            </a:pPr>
            <a:r>
              <a:rPr lang="en-US" sz="2400" dirty="0" smtClean="0"/>
              <a:t>When the goods or services are provided, they are considered an expenditure of the prior year, to the extent of the amount that was encumbered and did not lapse. Any excess over the encumbrance amount is considered an expenditure of the year in which the goods or services are received.</a:t>
            </a:r>
            <a:endParaRPr lang="en-US" sz="2400" dirty="0"/>
          </a:p>
        </p:txBody>
      </p:sp>
    </p:spTree>
    <p:extLst>
      <p:ext uri="{BB962C8B-B14F-4D97-AF65-F5344CB8AC3E}">
        <p14:creationId xmlns:p14="http://schemas.microsoft.com/office/powerpoint/2010/main" val="22484802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Special Topics: Revision of the General Fund Budget</a:t>
            </a:r>
            <a:endParaRPr lang="en-US" sz="3200" b="1" dirty="0"/>
          </a:p>
        </p:txBody>
      </p:sp>
      <p:sp>
        <p:nvSpPr>
          <p:cNvPr id="3" name="Content Placeholder 2"/>
          <p:cNvSpPr>
            <a:spLocks noGrp="1"/>
          </p:cNvSpPr>
          <p:nvPr>
            <p:ph idx="1"/>
          </p:nvPr>
        </p:nvSpPr>
        <p:spPr>
          <a:xfrm>
            <a:off x="400012" y="1632802"/>
            <a:ext cx="7407275" cy="3921125"/>
          </a:xfrm>
        </p:spPr>
        <p:txBody>
          <a:bodyPr/>
          <a:lstStyle/>
          <a:p>
            <a:pPr>
              <a:spcBef>
                <a:spcPts val="1200"/>
              </a:spcBef>
            </a:pPr>
            <a:r>
              <a:rPr lang="en-US" sz="2000" dirty="0" smtClean="0"/>
              <a:t>During the fiscal year, comparisons should be made of budgeted amounts to actual amounts. A review may be necessary to determine whether </a:t>
            </a:r>
            <a:r>
              <a:rPr lang="en-US" sz="2000" dirty="0"/>
              <a:t>the budget appears realistic or whether changes should be made in light </a:t>
            </a:r>
            <a:r>
              <a:rPr lang="en-US" sz="2000" dirty="0" smtClean="0"/>
              <a:t>of current </a:t>
            </a:r>
            <a:r>
              <a:rPr lang="en-US" sz="2000" dirty="0"/>
              <a:t>information about local economic conditions; possible changes in state </a:t>
            </a:r>
            <a:r>
              <a:rPr lang="en-US" sz="2000" dirty="0" smtClean="0"/>
              <a:t>or federal </a:t>
            </a:r>
            <a:r>
              <a:rPr lang="en-US" sz="2000" dirty="0"/>
              <a:t>laws relating to grants, entitlements, or shared revenues; or other </a:t>
            </a:r>
            <a:r>
              <a:rPr lang="en-US" sz="2000" dirty="0" smtClean="0"/>
              <a:t>changes relating </a:t>
            </a:r>
            <a:r>
              <a:rPr lang="en-US" sz="2000" dirty="0"/>
              <a:t>to license and permit fees, </a:t>
            </a:r>
            <a:r>
              <a:rPr lang="en-US" sz="2000" dirty="0" smtClean="0"/>
              <a:t>fines and </a:t>
            </a:r>
            <a:r>
              <a:rPr lang="en-US" sz="2000" dirty="0"/>
              <a:t>forfeits, and charges for services</a:t>
            </a:r>
            <a:r>
              <a:rPr lang="en-US" sz="2000" dirty="0" smtClean="0"/>
              <a:t>.</a:t>
            </a:r>
          </a:p>
          <a:p>
            <a:pPr>
              <a:spcBef>
                <a:spcPts val="1200"/>
              </a:spcBef>
            </a:pPr>
            <a:r>
              <a:rPr lang="en-US" sz="2000" dirty="0" smtClean="0"/>
              <a:t>If the budget is legally amended, appropriate journal entries should be made to record the changes.</a:t>
            </a:r>
            <a:endParaRPr lang="en-US" sz="2000" dirty="0"/>
          </a:p>
        </p:txBody>
      </p:sp>
    </p:spTree>
    <p:extLst>
      <p:ext uri="{BB962C8B-B14F-4D97-AF65-F5344CB8AC3E}">
        <p14:creationId xmlns:p14="http://schemas.microsoft.com/office/powerpoint/2010/main" val="8190140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Special Topics: Exchange Transactions with Other Funds</a:t>
            </a:r>
            <a:endParaRPr lang="en-US" sz="3200" b="1" dirty="0"/>
          </a:p>
        </p:txBody>
      </p:sp>
      <p:sp>
        <p:nvSpPr>
          <p:cNvPr id="3" name="Content Placeholder 2"/>
          <p:cNvSpPr>
            <a:spLocks noGrp="1"/>
          </p:cNvSpPr>
          <p:nvPr>
            <p:ph idx="1"/>
          </p:nvPr>
        </p:nvSpPr>
        <p:spPr>
          <a:xfrm>
            <a:off x="256675" y="1491915"/>
            <a:ext cx="7812504" cy="4184055"/>
          </a:xfrm>
        </p:spPr>
        <p:txBody>
          <a:bodyPr/>
          <a:lstStyle/>
          <a:p>
            <a:pPr>
              <a:spcBef>
                <a:spcPts val="1200"/>
              </a:spcBef>
              <a:spcAft>
                <a:spcPts val="0"/>
              </a:spcAft>
            </a:pPr>
            <a:r>
              <a:rPr lang="en-US" sz="2000" dirty="0" smtClean="0">
                <a:ea typeface="Calibri"/>
                <a:cs typeface="TimesNewRomanPS"/>
              </a:rPr>
              <a:t>Internal exchange transactions </a:t>
            </a:r>
            <a:r>
              <a:rPr lang="en-US" sz="2000" dirty="0">
                <a:ea typeface="Calibri"/>
                <a:cs typeface="TimesNewRomanPS"/>
              </a:rPr>
              <a:t>are reciprocal exchange transactions that occur internally between funds and activities rather than between the government and an external entity or person. The funds that participate in internal exchange transactions should recognize revenues and expenditures or expenses, as appropriate, within each respective fund as if the transaction involved the fund and an external entity. </a:t>
            </a:r>
            <a:endParaRPr lang="en-US" sz="2000" dirty="0" smtClean="0">
              <a:ea typeface="Calibri"/>
              <a:cs typeface="TimesNewRomanPS"/>
            </a:endParaRPr>
          </a:p>
          <a:p>
            <a:pPr>
              <a:spcBef>
                <a:spcPts val="1200"/>
              </a:spcBef>
              <a:spcAft>
                <a:spcPts val="0"/>
              </a:spcAft>
            </a:pPr>
            <a:r>
              <a:rPr lang="en-US" sz="2000" dirty="0" smtClean="0">
                <a:ea typeface="Calibri"/>
                <a:cs typeface="TimesNewRomanPS"/>
              </a:rPr>
              <a:t>At </a:t>
            </a:r>
            <a:r>
              <a:rPr lang="en-US" sz="2000" dirty="0">
                <a:ea typeface="Calibri"/>
                <a:cs typeface="TimesNewRomanPS"/>
              </a:rPr>
              <a:t>the government-wide level, however, </a:t>
            </a:r>
            <a:r>
              <a:rPr lang="en-US" sz="2000" dirty="0">
                <a:solidFill>
                  <a:srgbClr val="000000"/>
                </a:solidFill>
                <a:ea typeface="Calibri"/>
                <a:cs typeface="TimesNewRomanPS"/>
              </a:rPr>
              <a:t>if the interfund transaction occurs between </a:t>
            </a:r>
            <a:r>
              <a:rPr lang="en-US" sz="2000" dirty="0" smtClean="0">
                <a:solidFill>
                  <a:srgbClr val="000000"/>
                </a:solidFill>
                <a:ea typeface="Calibri"/>
                <a:cs typeface="TimesNewRomanPS"/>
              </a:rPr>
              <a:t>two</a:t>
            </a:r>
            <a:r>
              <a:rPr lang="en-US" sz="2000" dirty="0" smtClean="0">
                <a:ea typeface="Calibri"/>
              </a:rPr>
              <a:t> </a:t>
            </a:r>
            <a:r>
              <a:rPr lang="en-US" sz="2000" dirty="0" smtClean="0">
                <a:solidFill>
                  <a:srgbClr val="000000"/>
                </a:solidFill>
                <a:ea typeface="Calibri"/>
                <a:cs typeface="TimesNewRomanPS"/>
              </a:rPr>
              <a:t>governmental </a:t>
            </a:r>
            <a:r>
              <a:rPr lang="en-US" sz="2000" dirty="0">
                <a:solidFill>
                  <a:srgbClr val="000000"/>
                </a:solidFill>
                <a:ea typeface="Calibri"/>
                <a:cs typeface="TimesNewRomanPS"/>
              </a:rPr>
              <a:t>funds (or between a governmental fund and an internal service fund) or between two enterprise funds, then neither the Governmental Activities column nor the Business-type Activities column is </a:t>
            </a:r>
            <a:r>
              <a:rPr lang="en-US" sz="2000" dirty="0" smtClean="0">
                <a:solidFill>
                  <a:srgbClr val="000000"/>
                </a:solidFill>
                <a:ea typeface="Calibri"/>
                <a:cs typeface="TimesNewRomanPS"/>
              </a:rPr>
              <a:t>affected. </a:t>
            </a:r>
            <a:endParaRPr lang="en-US" sz="2000" dirty="0"/>
          </a:p>
        </p:txBody>
      </p:sp>
    </p:spTree>
    <p:extLst>
      <p:ext uri="{BB962C8B-B14F-4D97-AF65-F5344CB8AC3E}">
        <p14:creationId xmlns:p14="http://schemas.microsoft.com/office/powerpoint/2010/main" val="3495039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7" name="Rectangle 3"/>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8" name="Rectangle 4"/>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9" name="Rectangle 5"/>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50" name="Rectangle 6"/>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1273" name="Rectangle 8"/>
          <p:cNvSpPr>
            <a:spLocks noChangeArrowheads="1"/>
          </p:cNvSpPr>
          <p:nvPr/>
        </p:nvSpPr>
        <p:spPr bwMode="auto">
          <a:xfrm>
            <a:off x="395288" y="1611085"/>
            <a:ext cx="7627937" cy="36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pPr marL="0" indent="0">
              <a:spcBef>
                <a:spcPct val="50000"/>
              </a:spcBef>
              <a:buClrTx/>
              <a:buSzPct val="80000"/>
              <a:defRPr/>
            </a:pPr>
            <a:endParaRPr lang="en-US" altLang="en-US" sz="2500" dirty="0" smtClean="0">
              <a:cs typeface="+mn-cs"/>
            </a:endParaRPr>
          </a:p>
        </p:txBody>
      </p:sp>
      <p:sp>
        <p:nvSpPr>
          <p:cNvPr id="3" name="Title 2"/>
          <p:cNvSpPr>
            <a:spLocks noGrp="1"/>
          </p:cNvSpPr>
          <p:nvPr>
            <p:ph type="title"/>
          </p:nvPr>
        </p:nvSpPr>
        <p:spPr/>
        <p:txBody>
          <a:bodyPr/>
          <a:lstStyle/>
          <a:p>
            <a:pPr>
              <a:defRPr/>
            </a:pPr>
            <a:r>
              <a:rPr lang="en-US" altLang="en-US" b="1" dirty="0">
                <a:latin typeface="Arial" panose="020B0604020202020204" pitchFamily="34" charset="0"/>
              </a:rPr>
              <a:t>Learning </a:t>
            </a:r>
            <a:r>
              <a:rPr lang="en-US" altLang="en-US" b="1" dirty="0" smtClean="0">
                <a:latin typeface="Arial" panose="020B0604020202020204" pitchFamily="34" charset="0"/>
              </a:rPr>
              <a:t>Objectives</a:t>
            </a:r>
            <a:br>
              <a:rPr lang="en-US" altLang="en-US" b="1" dirty="0" smtClean="0">
                <a:latin typeface="Arial" panose="020B0604020202020204" pitchFamily="34" charset="0"/>
              </a:rPr>
            </a:br>
            <a:r>
              <a:rPr lang="en-US" altLang="en-US" sz="2400" b="1" dirty="0" smtClean="0">
                <a:latin typeface="Arial" panose="020B0604020202020204" pitchFamily="34" charset="0"/>
              </a:rPr>
              <a:t>(</a:t>
            </a:r>
            <a:r>
              <a:rPr lang="en-US" altLang="en-US" sz="2400" b="1" dirty="0">
                <a:latin typeface="Arial" panose="020B0604020202020204" pitchFamily="34" charset="0"/>
              </a:rPr>
              <a:t>2 of 2</a:t>
            </a:r>
            <a:r>
              <a:rPr lang="en-US" altLang="en-US" sz="2400" b="1" dirty="0" smtClean="0">
                <a:latin typeface="Arial" panose="020B0604020202020204" pitchFamily="34" charset="0"/>
              </a:rPr>
              <a:t>)</a:t>
            </a:r>
            <a:endParaRPr lang="en-US" sz="2400" dirty="0"/>
          </a:p>
        </p:txBody>
      </p:sp>
      <p:sp>
        <p:nvSpPr>
          <p:cNvPr id="5" name="Content Placeholder 4"/>
          <p:cNvSpPr>
            <a:spLocks noGrp="1"/>
          </p:cNvSpPr>
          <p:nvPr>
            <p:ph idx="1"/>
          </p:nvPr>
        </p:nvSpPr>
        <p:spPr/>
        <p:txBody>
          <a:bodyPr/>
          <a:lstStyle/>
          <a:p>
            <a:pPr marL="915988" lvl="0" indent="-915988">
              <a:spcBef>
                <a:spcPts val="0"/>
              </a:spcBef>
              <a:spcAft>
                <a:spcPts val="1200"/>
              </a:spcAft>
              <a:buClr>
                <a:srgbClr val="009999"/>
              </a:buClr>
              <a:buNone/>
            </a:pPr>
            <a:r>
              <a:rPr lang="en-US" sz="2400" dirty="0">
                <a:solidFill>
                  <a:srgbClr val="000000"/>
                </a:solidFill>
              </a:rPr>
              <a:t>4-5	Account for </a:t>
            </a:r>
            <a:r>
              <a:rPr lang="en-US" sz="2400" dirty="0" err="1">
                <a:solidFill>
                  <a:srgbClr val="000000"/>
                </a:solidFill>
              </a:rPr>
              <a:t>interfund</a:t>
            </a:r>
            <a:r>
              <a:rPr lang="en-US" sz="2400" dirty="0">
                <a:solidFill>
                  <a:srgbClr val="000000"/>
                </a:solidFill>
              </a:rPr>
              <a:t> and intra- and </a:t>
            </a:r>
            <a:r>
              <a:rPr lang="en-US" sz="2400" dirty="0" smtClean="0">
                <a:solidFill>
                  <a:srgbClr val="000000"/>
                </a:solidFill>
              </a:rPr>
              <a:t>inter-activity </a:t>
            </a:r>
            <a:r>
              <a:rPr lang="en-US" sz="2400" dirty="0">
                <a:solidFill>
                  <a:srgbClr val="000000"/>
                </a:solidFill>
              </a:rPr>
              <a:t>transactions.</a:t>
            </a:r>
          </a:p>
          <a:p>
            <a:pPr marL="0" lvl="0" indent="0">
              <a:spcBef>
                <a:spcPts val="0"/>
              </a:spcBef>
              <a:spcAft>
                <a:spcPts val="1200"/>
              </a:spcAft>
              <a:buClr>
                <a:srgbClr val="009999"/>
              </a:buClr>
              <a:buNone/>
            </a:pPr>
            <a:r>
              <a:rPr lang="en-US" sz="2400" dirty="0">
                <a:solidFill>
                  <a:srgbClr val="000000"/>
                </a:solidFill>
              </a:rPr>
              <a:t>4-6	Account for transactions of a permanent fund.</a:t>
            </a:r>
          </a:p>
          <a:p>
            <a:pPr marL="915988" lvl="0" indent="-915988">
              <a:spcBef>
                <a:spcPts val="0"/>
              </a:spcBef>
              <a:spcAft>
                <a:spcPts val="1200"/>
              </a:spcAft>
              <a:buClr>
                <a:srgbClr val="009999"/>
              </a:buClr>
              <a:buNone/>
            </a:pPr>
            <a:r>
              <a:rPr lang="en-US" sz="2400" dirty="0">
                <a:solidFill>
                  <a:srgbClr val="000000"/>
                </a:solidFill>
              </a:rPr>
              <a:t>4-7	Distinguish between exchange </a:t>
            </a:r>
            <a:r>
              <a:rPr lang="en-US" sz="2400" dirty="0" smtClean="0">
                <a:solidFill>
                  <a:srgbClr val="000000"/>
                </a:solidFill>
              </a:rPr>
              <a:t>and </a:t>
            </a:r>
            <a:r>
              <a:rPr lang="en-US" sz="2400" dirty="0" err="1" smtClean="0">
                <a:solidFill>
                  <a:srgbClr val="000000"/>
                </a:solidFill>
              </a:rPr>
              <a:t>nonexchange</a:t>
            </a:r>
            <a:r>
              <a:rPr lang="en-US" sz="2400" dirty="0" smtClean="0">
                <a:solidFill>
                  <a:srgbClr val="000000"/>
                </a:solidFill>
              </a:rPr>
              <a:t> </a:t>
            </a:r>
            <a:r>
              <a:rPr lang="en-US" sz="2400" dirty="0">
                <a:solidFill>
                  <a:srgbClr val="000000"/>
                </a:solidFill>
              </a:rPr>
              <a:t>transactions, and define the </a:t>
            </a:r>
            <a:r>
              <a:rPr lang="en-US" sz="2400" dirty="0" smtClean="0">
                <a:solidFill>
                  <a:srgbClr val="000000"/>
                </a:solidFill>
              </a:rPr>
              <a:t>classifications </a:t>
            </a:r>
            <a:r>
              <a:rPr lang="en-US" sz="2400" dirty="0">
                <a:solidFill>
                  <a:srgbClr val="000000"/>
                </a:solidFill>
              </a:rPr>
              <a:t>used for </a:t>
            </a:r>
            <a:r>
              <a:rPr lang="en-US" sz="2400" dirty="0" err="1">
                <a:solidFill>
                  <a:srgbClr val="000000"/>
                </a:solidFill>
              </a:rPr>
              <a:t>nonexchange</a:t>
            </a:r>
            <a:r>
              <a:rPr lang="en-US" sz="2400" dirty="0">
                <a:solidFill>
                  <a:srgbClr val="000000"/>
                </a:solidFill>
              </a:rPr>
              <a:t> </a:t>
            </a:r>
            <a:r>
              <a:rPr lang="en-US" sz="2400" dirty="0" smtClean="0">
                <a:solidFill>
                  <a:srgbClr val="000000"/>
                </a:solidFill>
              </a:rPr>
              <a:t>transactions</a:t>
            </a:r>
            <a:r>
              <a:rPr lang="en-US" sz="2400" dirty="0">
                <a:solidFill>
                  <a:srgbClr val="000000"/>
                </a:solidFill>
              </a:rPr>
              <a:t>.</a:t>
            </a:r>
          </a:p>
          <a:p>
            <a:pPr marL="915988" lvl="0" indent="-915988">
              <a:spcBef>
                <a:spcPts val="0"/>
              </a:spcBef>
              <a:buClr>
                <a:srgbClr val="009999"/>
              </a:buClr>
              <a:buNone/>
            </a:pPr>
            <a:r>
              <a:rPr lang="en-US" altLang="en-US" sz="2400" dirty="0">
                <a:solidFill>
                  <a:srgbClr val="000000"/>
                </a:solidFill>
              </a:rPr>
              <a:t>4-8	Explain the importance of interim financial </a:t>
            </a:r>
            <a:r>
              <a:rPr lang="en-US" altLang="en-US" sz="2400" dirty="0" smtClean="0">
                <a:solidFill>
                  <a:srgbClr val="000000"/>
                </a:solidFill>
              </a:rPr>
              <a:t>reporting </a:t>
            </a:r>
            <a:r>
              <a:rPr lang="en-US" altLang="en-US" sz="2400" dirty="0">
                <a:solidFill>
                  <a:srgbClr val="000000"/>
                </a:solidFill>
              </a:rPr>
              <a:t>for state and </a:t>
            </a:r>
            <a:r>
              <a:rPr lang="en-US" altLang="en-US" sz="2400" dirty="0" smtClean="0">
                <a:solidFill>
                  <a:srgbClr val="000000"/>
                </a:solidFill>
              </a:rPr>
              <a:t>local governments.</a:t>
            </a:r>
            <a:endParaRPr lang="en-US" altLang="en-US" sz="24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Special Topics: Adjusting Entries—Inventory of Supplies</a:t>
            </a:r>
            <a:endParaRPr lang="en-US" sz="3200" b="1" dirty="0"/>
          </a:p>
        </p:txBody>
      </p:sp>
      <p:graphicFrame>
        <p:nvGraphicFramePr>
          <p:cNvPr id="4" name="Diagram 3"/>
          <p:cNvGraphicFramePr/>
          <p:nvPr>
            <p:extLst>
              <p:ext uri="{D42A27DB-BD31-4B8C-83A1-F6EECF244321}">
                <p14:modId xmlns:p14="http://schemas.microsoft.com/office/powerpoint/2010/main" val="1518123581"/>
              </p:ext>
            </p:extLst>
          </p:nvPr>
        </p:nvGraphicFramePr>
        <p:xfrm>
          <a:off x="568714" y="1577897"/>
          <a:ext cx="7382106" cy="397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8988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Special Topics: Pre-closing Trial Balance and Closing Entries</a:t>
            </a:r>
            <a:endParaRPr lang="en-US" sz="3200" b="1" dirty="0"/>
          </a:p>
        </p:txBody>
      </p:sp>
      <p:sp>
        <p:nvSpPr>
          <p:cNvPr id="3" name="Content Placeholder 2"/>
          <p:cNvSpPr>
            <a:spLocks noGrp="1"/>
          </p:cNvSpPr>
          <p:nvPr>
            <p:ph idx="1"/>
          </p:nvPr>
        </p:nvSpPr>
        <p:spPr>
          <a:xfrm>
            <a:off x="427206" y="1554743"/>
            <a:ext cx="7407275" cy="4268541"/>
          </a:xfrm>
        </p:spPr>
        <p:txBody>
          <a:bodyPr/>
          <a:lstStyle/>
          <a:p>
            <a:r>
              <a:rPr lang="en-US" sz="2000" dirty="0" smtClean="0"/>
              <a:t>A pre-closing trial balance is prepared at fiscal year end, listing all balance sheet, operating statement, and budgetary accounts.</a:t>
            </a:r>
          </a:p>
          <a:p>
            <a:r>
              <a:rPr lang="en-US" sz="2000" dirty="0" smtClean="0"/>
              <a:t>All </a:t>
            </a:r>
            <a:r>
              <a:rPr lang="en-US" sz="2000" dirty="0"/>
              <a:t>temporary accounts, both budgetary and operating, must </a:t>
            </a:r>
            <a:r>
              <a:rPr lang="en-US" sz="2000" dirty="0" smtClean="0"/>
              <a:t>be closed </a:t>
            </a:r>
            <a:r>
              <a:rPr lang="en-US" sz="2000" dirty="0"/>
              <a:t>to the appropriate fund balance account. Budgetary accounts are closed </a:t>
            </a:r>
            <a:r>
              <a:rPr lang="en-US" sz="2000" dirty="0" smtClean="0"/>
              <a:t>by simply </a:t>
            </a:r>
            <a:r>
              <a:rPr lang="en-US" sz="2000" dirty="0"/>
              <a:t>reversing the original budgetary entry (or entries) made at the beginning of </a:t>
            </a:r>
            <a:r>
              <a:rPr lang="en-US" sz="2000" dirty="0" smtClean="0"/>
              <a:t>the fiscal </a:t>
            </a:r>
            <a:r>
              <a:rPr lang="en-US" sz="2000" dirty="0"/>
              <a:t>year, </a:t>
            </a:r>
            <a:r>
              <a:rPr lang="en-US" sz="2000" dirty="0" smtClean="0"/>
              <a:t>adjusted for any </a:t>
            </a:r>
            <a:r>
              <a:rPr lang="en-US" sz="2000" dirty="0"/>
              <a:t>amended budget entries made during the year</a:t>
            </a:r>
            <a:r>
              <a:rPr lang="en-US" sz="2000" dirty="0" smtClean="0"/>
              <a:t>.</a:t>
            </a:r>
          </a:p>
          <a:p>
            <a:r>
              <a:rPr lang="en-US" sz="2000" dirty="0"/>
              <a:t>Closing the operating accounts increases </a:t>
            </a:r>
            <a:r>
              <a:rPr lang="en-US" sz="2000" dirty="0" smtClean="0"/>
              <a:t>or decreases the </a:t>
            </a:r>
            <a:r>
              <a:rPr lang="en-US" sz="2000" dirty="0"/>
              <a:t>balance of the general ledger </a:t>
            </a:r>
            <a:r>
              <a:rPr lang="en-US" sz="2000" dirty="0" smtClean="0"/>
              <a:t>Fund Balance—Unassigned </a:t>
            </a:r>
            <a:r>
              <a:rPr lang="en-US" sz="2000" dirty="0"/>
              <a:t>account by the </a:t>
            </a:r>
            <a:r>
              <a:rPr lang="en-US" sz="2000" dirty="0" smtClean="0"/>
              <a:t>difference between revenues </a:t>
            </a:r>
            <a:r>
              <a:rPr lang="en-US" sz="2000" dirty="0"/>
              <a:t>and other </a:t>
            </a:r>
            <a:r>
              <a:rPr lang="en-US" sz="2000" dirty="0" smtClean="0"/>
              <a:t>financial sources </a:t>
            </a:r>
            <a:r>
              <a:rPr lang="en-US" sz="2000" dirty="0"/>
              <a:t>over expenditures and other financing uses.</a:t>
            </a:r>
          </a:p>
        </p:txBody>
      </p:sp>
    </p:spTree>
    <p:extLst>
      <p:ext uri="{BB962C8B-B14F-4D97-AF65-F5344CB8AC3E}">
        <p14:creationId xmlns:p14="http://schemas.microsoft.com/office/powerpoint/2010/main" val="28301511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Special Topics: Reclassification of Fund Balance Accounts</a:t>
            </a:r>
            <a:endParaRPr lang="en-US" sz="3200" b="1" dirty="0"/>
          </a:p>
        </p:txBody>
      </p:sp>
      <p:sp>
        <p:nvSpPr>
          <p:cNvPr id="3" name="Content Placeholder 2"/>
          <p:cNvSpPr>
            <a:spLocks noGrp="1"/>
          </p:cNvSpPr>
          <p:nvPr>
            <p:ph idx="1"/>
          </p:nvPr>
        </p:nvSpPr>
        <p:spPr>
          <a:xfrm>
            <a:off x="411163" y="1572126"/>
            <a:ext cx="7545721" cy="4148450"/>
          </a:xfrm>
        </p:spPr>
        <p:txBody>
          <a:bodyPr/>
          <a:lstStyle/>
          <a:p>
            <a:pPr>
              <a:spcBef>
                <a:spcPts val="1200"/>
              </a:spcBef>
            </a:pPr>
            <a:r>
              <a:rPr lang="en-US" sz="2000" dirty="0" smtClean="0"/>
              <a:t>Governments may have revenue </a:t>
            </a:r>
            <a:r>
              <a:rPr lang="en-US" sz="2000" dirty="0"/>
              <a:t>sources that have constraints </a:t>
            </a:r>
            <a:r>
              <a:rPr lang="en-US" sz="2000" dirty="0" smtClean="0"/>
              <a:t>placed on </a:t>
            </a:r>
            <a:r>
              <a:rPr lang="en-US" sz="2000" dirty="0"/>
              <a:t>the purposes for which they can be expended. As allowed by GASB </a:t>
            </a:r>
            <a:r>
              <a:rPr lang="en-US" sz="2000" dirty="0" smtClean="0"/>
              <a:t>standards, the government can establish </a:t>
            </a:r>
            <a:r>
              <a:rPr lang="en-US" sz="2000" dirty="0"/>
              <a:t>a policy of spending its constrained resources before </a:t>
            </a:r>
            <a:r>
              <a:rPr lang="en-US" sz="2000" dirty="0" smtClean="0"/>
              <a:t>spending unconstrained resources </a:t>
            </a:r>
            <a:r>
              <a:rPr lang="en-US" sz="2000" dirty="0"/>
              <a:t>for those purposes. Thus, restricted, then committed, </a:t>
            </a:r>
            <a:r>
              <a:rPr lang="en-US" sz="2000" dirty="0" smtClean="0"/>
              <a:t>and finally </a:t>
            </a:r>
            <a:r>
              <a:rPr lang="en-US" sz="2000" dirty="0"/>
              <a:t>assigned resources </a:t>
            </a:r>
            <a:r>
              <a:rPr lang="en-US" sz="2000" dirty="0" smtClean="0"/>
              <a:t>may be </a:t>
            </a:r>
            <a:r>
              <a:rPr lang="en-US" sz="2000" dirty="0"/>
              <a:t>spent in that order</a:t>
            </a:r>
            <a:r>
              <a:rPr lang="en-US" sz="2000" dirty="0" smtClean="0"/>
              <a:t>.</a:t>
            </a:r>
            <a:r>
              <a:rPr lang="en-US" sz="800" dirty="0" smtClean="0"/>
              <a:t> </a:t>
            </a:r>
            <a:r>
              <a:rPr lang="en-US" sz="2000" dirty="0"/>
              <a:t>Under this policy, </a:t>
            </a:r>
            <a:r>
              <a:rPr lang="en-US" sz="2000" dirty="0" smtClean="0"/>
              <a:t>constrained resources </a:t>
            </a:r>
            <a:r>
              <a:rPr lang="en-US" sz="2000" dirty="0"/>
              <a:t>are generally consumed before the end of the year, leaving only a </a:t>
            </a:r>
            <a:r>
              <a:rPr lang="en-US" sz="2000" dirty="0" smtClean="0"/>
              <a:t>few amounts </a:t>
            </a:r>
            <a:r>
              <a:rPr lang="en-US" sz="2000" dirty="0"/>
              <a:t>that require reclassification of fund balances at year-end</a:t>
            </a:r>
            <a:r>
              <a:rPr lang="en-US" sz="2000" dirty="0" smtClean="0"/>
              <a:t>.</a:t>
            </a:r>
          </a:p>
          <a:p>
            <a:pPr>
              <a:spcBef>
                <a:spcPts val="1200"/>
              </a:spcBef>
            </a:pPr>
            <a:r>
              <a:rPr lang="en-US" sz="2000" dirty="0" smtClean="0"/>
              <a:t>Amounts may need to be transferred between unassigned fund balance and restricted, committed, or assigned fund balances.</a:t>
            </a:r>
            <a:endParaRPr lang="en-US" sz="2000" dirty="0"/>
          </a:p>
        </p:txBody>
      </p:sp>
    </p:spTree>
    <p:extLst>
      <p:ext uri="{BB962C8B-B14F-4D97-AF65-F5344CB8AC3E}">
        <p14:creationId xmlns:p14="http://schemas.microsoft.com/office/powerpoint/2010/main" val="155244068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Special Topics: General Fund Financial Statements</a:t>
            </a:r>
            <a:endParaRPr lang="en-US" sz="3200" b="1" dirty="0"/>
          </a:p>
        </p:txBody>
      </p:sp>
      <p:sp>
        <p:nvSpPr>
          <p:cNvPr id="3" name="Content Placeholder 2"/>
          <p:cNvSpPr>
            <a:spLocks noGrp="1"/>
          </p:cNvSpPr>
          <p:nvPr>
            <p:ph idx="1"/>
          </p:nvPr>
        </p:nvSpPr>
        <p:spPr>
          <a:xfrm>
            <a:off x="395121" y="1596022"/>
            <a:ext cx="7407275" cy="3921125"/>
          </a:xfrm>
        </p:spPr>
        <p:txBody>
          <a:bodyPr/>
          <a:lstStyle/>
          <a:p>
            <a:pPr>
              <a:spcBef>
                <a:spcPts val="1200"/>
              </a:spcBef>
            </a:pPr>
            <a:r>
              <a:rPr lang="en-US" sz="2400" dirty="0" smtClean="0"/>
              <a:t>In governmental fund financial statements, the General Fund is always considered to be a major fund and is presented in a separate column.</a:t>
            </a:r>
          </a:p>
          <a:p>
            <a:pPr>
              <a:spcBef>
                <a:spcPts val="1200"/>
              </a:spcBef>
            </a:pPr>
            <a:r>
              <a:rPr lang="en-US" sz="2400" dirty="0" smtClean="0"/>
              <a:t>Although not required, separate financial statements may be prepared for the General Fund. These would include a balance </a:t>
            </a:r>
            <a:r>
              <a:rPr lang="en-US" sz="2400" dirty="0"/>
              <a:t>s</a:t>
            </a:r>
            <a:r>
              <a:rPr lang="en-US" sz="2400" dirty="0" smtClean="0"/>
              <a:t>heet, a statement of revenues, expenditures and changes in fund balances, and a budgetary comparison statement (or schedule) of revenues, expenditures, and changes in fund balances.</a:t>
            </a:r>
            <a:endParaRPr lang="en-US" sz="2400" dirty="0"/>
          </a:p>
        </p:txBody>
      </p:sp>
    </p:spTree>
    <p:extLst>
      <p:ext uri="{BB962C8B-B14F-4D97-AF65-F5344CB8AC3E}">
        <p14:creationId xmlns:p14="http://schemas.microsoft.com/office/powerpoint/2010/main" val="190143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Special Revenue Funds</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522891"/>
              </p:ext>
            </p:extLst>
          </p:nvPr>
        </p:nvGraphicFramePr>
        <p:xfrm>
          <a:off x="411163" y="1537586"/>
          <a:ext cx="7628866"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0823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Accounting for Operating Grants</a:t>
            </a:r>
            <a:endParaRPr lang="en-US" sz="3200" b="1" dirty="0"/>
          </a:p>
        </p:txBody>
      </p:sp>
      <p:sp>
        <p:nvSpPr>
          <p:cNvPr id="3" name="Content Placeholder 2"/>
          <p:cNvSpPr>
            <a:spLocks noGrp="1"/>
          </p:cNvSpPr>
          <p:nvPr>
            <p:ph idx="1"/>
          </p:nvPr>
        </p:nvSpPr>
        <p:spPr>
          <a:xfrm>
            <a:off x="411163" y="1524000"/>
            <a:ext cx="7407275" cy="3784600"/>
          </a:xfrm>
        </p:spPr>
        <p:txBody>
          <a:bodyPr/>
          <a:lstStyle/>
          <a:p>
            <a:pPr>
              <a:spcBef>
                <a:spcPts val="1200"/>
              </a:spcBef>
            </a:pPr>
            <a:r>
              <a:rPr lang="en-US" sz="2400" dirty="0" smtClean="0"/>
              <a:t>Grants from other governments are often restricted for specific operating purposes.</a:t>
            </a:r>
          </a:p>
          <a:p>
            <a:pPr>
              <a:spcBef>
                <a:spcPts val="1200"/>
              </a:spcBef>
            </a:pPr>
            <a:r>
              <a:rPr lang="en-US" sz="2400" dirty="0" smtClean="0"/>
              <a:t>Some grants provide payment on a reimbursement basis. This is an example of an eligibility requirement, and revenues may not be recognized until qualifying expenditures have been incurred.</a:t>
            </a:r>
          </a:p>
          <a:p>
            <a:pPr>
              <a:spcBef>
                <a:spcPts val="1200"/>
              </a:spcBef>
            </a:pPr>
            <a:r>
              <a:rPr lang="en-US" sz="2400" dirty="0" smtClean="0"/>
              <a:t>Grants may also impose time requirements, indicating amounts are intended for future operating periods.</a:t>
            </a:r>
            <a:endParaRPr lang="en-US" sz="2400" dirty="0"/>
          </a:p>
        </p:txBody>
      </p:sp>
    </p:spTree>
    <p:extLst>
      <p:ext uri="{BB962C8B-B14F-4D97-AF65-F5344CB8AC3E}">
        <p14:creationId xmlns:p14="http://schemas.microsoft.com/office/powerpoint/2010/main" val="24071556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Special Revenue Fund Financial Accounting</a:t>
            </a:r>
            <a:endParaRPr lang="en-US" sz="3200" b="1" dirty="0"/>
          </a:p>
        </p:txBody>
      </p:sp>
      <p:sp>
        <p:nvSpPr>
          <p:cNvPr id="3" name="Content Placeholder 2"/>
          <p:cNvSpPr>
            <a:spLocks noGrp="1"/>
          </p:cNvSpPr>
          <p:nvPr>
            <p:ph idx="1"/>
          </p:nvPr>
        </p:nvSpPr>
        <p:spPr>
          <a:xfrm>
            <a:off x="411163" y="1483728"/>
            <a:ext cx="7577805" cy="4210437"/>
          </a:xfrm>
        </p:spPr>
        <p:txBody>
          <a:bodyPr/>
          <a:lstStyle/>
          <a:p>
            <a:r>
              <a:rPr lang="en-US" sz="2400" dirty="0"/>
              <a:t>Special revenue fund accounting and financial reporting are essentially the same </a:t>
            </a:r>
            <a:r>
              <a:rPr lang="en-US" sz="2400" dirty="0" smtClean="0"/>
              <a:t>as for </a:t>
            </a:r>
            <a:r>
              <a:rPr lang="en-US" sz="2400" dirty="0"/>
              <a:t>the General </a:t>
            </a:r>
            <a:r>
              <a:rPr lang="en-US" sz="2400" dirty="0" smtClean="0"/>
              <a:t>Fund. </a:t>
            </a:r>
          </a:p>
          <a:p>
            <a:r>
              <a:rPr lang="en-US" sz="2400" dirty="0" smtClean="0"/>
              <a:t>In </a:t>
            </a:r>
            <a:r>
              <a:rPr lang="en-US" sz="2400" dirty="0"/>
              <a:t>addition to amounts </a:t>
            </a:r>
            <a:r>
              <a:rPr lang="en-US" sz="2400" dirty="0" smtClean="0"/>
              <a:t>for the </a:t>
            </a:r>
            <a:r>
              <a:rPr lang="en-US" sz="2400" dirty="0"/>
              <a:t>General Fund, amounts for </a:t>
            </a:r>
            <a:r>
              <a:rPr lang="en-US" sz="2400" i="1" dirty="0"/>
              <a:t>major </a:t>
            </a:r>
            <a:r>
              <a:rPr lang="en-US" sz="2400" dirty="0"/>
              <a:t>special revenue funds would be included in </a:t>
            </a:r>
            <a:r>
              <a:rPr lang="en-US" sz="2400" dirty="0" smtClean="0"/>
              <a:t>the balance </a:t>
            </a:r>
            <a:r>
              <a:rPr lang="en-US" sz="2400" dirty="0"/>
              <a:t>sheet and statement of revenues, expenditures, and changes in fund </a:t>
            </a:r>
            <a:r>
              <a:rPr lang="en-US" sz="2400" dirty="0" smtClean="0"/>
              <a:t>balances prepared </a:t>
            </a:r>
            <a:r>
              <a:rPr lang="en-US" sz="2400" dirty="0"/>
              <a:t>for the governmental funds. </a:t>
            </a:r>
            <a:endParaRPr lang="en-US" sz="2400" dirty="0" smtClean="0"/>
          </a:p>
          <a:p>
            <a:r>
              <a:rPr lang="en-US" sz="2400" dirty="0" smtClean="0"/>
              <a:t>A </a:t>
            </a:r>
            <a:r>
              <a:rPr lang="en-US" sz="2400" dirty="0"/>
              <a:t>budgetary comparison </a:t>
            </a:r>
            <a:r>
              <a:rPr lang="en-US" sz="2400" dirty="0" smtClean="0"/>
              <a:t>statement or schedule </a:t>
            </a:r>
            <a:r>
              <a:rPr lang="en-US" sz="2400" dirty="0"/>
              <a:t>is also </a:t>
            </a:r>
            <a:r>
              <a:rPr lang="en-US" sz="2400" dirty="0" smtClean="0"/>
              <a:t>provided for </a:t>
            </a:r>
            <a:r>
              <a:rPr lang="en-US" sz="2400" dirty="0"/>
              <a:t>each major special </a:t>
            </a:r>
            <a:r>
              <a:rPr lang="en-US" sz="2400" dirty="0" smtClean="0"/>
              <a:t>revenue fund </a:t>
            </a:r>
            <a:r>
              <a:rPr lang="en-US" sz="2400" dirty="0"/>
              <a:t>for which a budget is legally adopted.</a:t>
            </a:r>
          </a:p>
        </p:txBody>
      </p:sp>
    </p:spTree>
    <p:extLst>
      <p:ext uri="{BB962C8B-B14F-4D97-AF65-F5344CB8AC3E}">
        <p14:creationId xmlns:p14="http://schemas.microsoft.com/office/powerpoint/2010/main" val="8055015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Interfund Activity</a:t>
            </a:r>
            <a:endParaRPr lang="en-US" sz="3200" b="1" dirty="0"/>
          </a:p>
        </p:txBody>
      </p:sp>
      <p:graphicFrame>
        <p:nvGraphicFramePr>
          <p:cNvPr id="4" name="Diagram 3"/>
          <p:cNvGraphicFramePr/>
          <p:nvPr>
            <p:extLst>
              <p:ext uri="{D42A27DB-BD31-4B8C-83A1-F6EECF244321}">
                <p14:modId xmlns:p14="http://schemas.microsoft.com/office/powerpoint/2010/main" val="2439508994"/>
              </p:ext>
            </p:extLst>
          </p:nvPr>
        </p:nvGraphicFramePr>
        <p:xfrm>
          <a:off x="446049" y="1488687"/>
          <a:ext cx="7426711" cy="398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180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Trusts</a:t>
            </a:r>
            <a:endParaRPr lang="en-US" sz="3200" b="1" dirty="0"/>
          </a:p>
        </p:txBody>
      </p:sp>
      <p:sp>
        <p:nvSpPr>
          <p:cNvPr id="3" name="Rectangle 2"/>
          <p:cNvSpPr/>
          <p:nvPr/>
        </p:nvSpPr>
        <p:spPr>
          <a:xfrm>
            <a:off x="457200" y="1535668"/>
            <a:ext cx="7283302" cy="3933384"/>
          </a:xfrm>
          <a:prstGeom prst="rect">
            <a:avLst/>
          </a:prstGeom>
        </p:spPr>
        <p:txBody>
          <a:bodyPr wrap="square">
            <a:spAutoFit/>
          </a:bodyPr>
          <a:lstStyle/>
          <a:p>
            <a:pPr marL="342900" indent="-342900">
              <a:buClrTx/>
              <a:buFont typeface="Arial" panose="020B0604020202020204" pitchFamily="34" charset="0"/>
              <a:buChar char="•"/>
            </a:pPr>
            <a:r>
              <a:rPr lang="en-US" dirty="0">
                <a:solidFill>
                  <a:srgbClr val="000000"/>
                </a:solidFill>
                <a:latin typeface="+mn-lt"/>
              </a:rPr>
              <a:t>Governments </a:t>
            </a:r>
            <a:r>
              <a:rPr lang="en-US" dirty="0" smtClean="0">
                <a:solidFill>
                  <a:srgbClr val="000000"/>
                </a:solidFill>
                <a:latin typeface="+mn-lt"/>
              </a:rPr>
              <a:t>may </a:t>
            </a:r>
            <a:r>
              <a:rPr lang="en-US" dirty="0">
                <a:solidFill>
                  <a:srgbClr val="000000"/>
                </a:solidFill>
                <a:latin typeface="+mn-lt"/>
              </a:rPr>
              <a:t>receive contributions under trust agreements in which the </a:t>
            </a:r>
            <a:r>
              <a:rPr lang="en-US" dirty="0" smtClean="0">
                <a:solidFill>
                  <a:srgbClr val="000000"/>
                </a:solidFill>
                <a:latin typeface="+mn-lt"/>
              </a:rPr>
              <a:t>principal amount </a:t>
            </a:r>
            <a:r>
              <a:rPr lang="en-US" dirty="0">
                <a:solidFill>
                  <a:srgbClr val="000000"/>
                </a:solidFill>
                <a:latin typeface="+mn-lt"/>
              </a:rPr>
              <a:t>is not expendable but earnings are expendable. </a:t>
            </a:r>
            <a:endParaRPr lang="en-US" dirty="0" smtClean="0">
              <a:solidFill>
                <a:srgbClr val="000000"/>
              </a:solidFill>
              <a:latin typeface="+mn-lt"/>
            </a:endParaRPr>
          </a:p>
          <a:p>
            <a:pPr marL="342900" indent="-342900">
              <a:buClrTx/>
              <a:buFont typeface="Arial" panose="020B0604020202020204" pitchFamily="34" charset="0"/>
              <a:buChar char="•"/>
            </a:pPr>
            <a:r>
              <a:rPr lang="en-US" dirty="0" smtClean="0">
                <a:solidFill>
                  <a:srgbClr val="000000"/>
                </a:solidFill>
                <a:latin typeface="+mn-lt"/>
              </a:rPr>
              <a:t>Most </a:t>
            </a:r>
            <a:r>
              <a:rPr lang="en-US" dirty="0">
                <a:solidFill>
                  <a:srgbClr val="000000"/>
                </a:solidFill>
                <a:latin typeface="+mn-lt"/>
              </a:rPr>
              <a:t>of these </a:t>
            </a:r>
            <a:r>
              <a:rPr lang="en-US" dirty="0" smtClean="0">
                <a:solidFill>
                  <a:srgbClr val="000000"/>
                </a:solidFill>
                <a:latin typeface="+mn-lt"/>
              </a:rPr>
              <a:t>trusts are </a:t>
            </a:r>
            <a:r>
              <a:rPr lang="en-US" dirty="0">
                <a:solidFill>
                  <a:srgbClr val="000000"/>
                </a:solidFill>
                <a:latin typeface="+mn-lt"/>
              </a:rPr>
              <a:t>established to benefit a government program or function, or the citizenry, </a:t>
            </a:r>
            <a:r>
              <a:rPr lang="en-US" dirty="0" smtClean="0">
                <a:solidFill>
                  <a:srgbClr val="000000"/>
                </a:solidFill>
                <a:latin typeface="+mn-lt"/>
              </a:rPr>
              <a:t>rather than </a:t>
            </a:r>
            <a:r>
              <a:rPr lang="en-US" dirty="0">
                <a:solidFill>
                  <a:srgbClr val="000000"/>
                </a:solidFill>
                <a:latin typeface="+mn-lt"/>
              </a:rPr>
              <a:t>an external individual, organization, or government. </a:t>
            </a:r>
            <a:endParaRPr lang="en-US" dirty="0" smtClean="0">
              <a:solidFill>
                <a:srgbClr val="000000"/>
              </a:solidFill>
              <a:latin typeface="+mn-lt"/>
            </a:endParaRPr>
          </a:p>
          <a:p>
            <a:pPr marL="342900" indent="-342900">
              <a:buClrTx/>
              <a:buFont typeface="Arial" panose="020B0604020202020204" pitchFamily="34" charset="0"/>
              <a:buChar char="•"/>
            </a:pPr>
            <a:r>
              <a:rPr lang="en-US" dirty="0" smtClean="0">
                <a:solidFill>
                  <a:srgbClr val="000000"/>
                </a:solidFill>
                <a:latin typeface="+mn-lt"/>
              </a:rPr>
              <a:t>Trusts </a:t>
            </a:r>
            <a:r>
              <a:rPr lang="en-US" dirty="0">
                <a:solidFill>
                  <a:srgbClr val="000000"/>
                </a:solidFill>
                <a:latin typeface="+mn-lt"/>
              </a:rPr>
              <a:t>of the first </a:t>
            </a:r>
            <a:r>
              <a:rPr lang="en-US" dirty="0" smtClean="0">
                <a:solidFill>
                  <a:srgbClr val="000000"/>
                </a:solidFill>
                <a:latin typeface="+mn-lt"/>
              </a:rPr>
              <a:t>type are </a:t>
            </a:r>
            <a:r>
              <a:rPr lang="en-US" dirty="0">
                <a:solidFill>
                  <a:srgbClr val="000000"/>
                </a:solidFill>
                <a:latin typeface="+mn-lt"/>
              </a:rPr>
              <a:t>called </a:t>
            </a:r>
            <a:r>
              <a:rPr lang="en-US" b="1" dirty="0">
                <a:latin typeface="+mn-lt"/>
              </a:rPr>
              <a:t>public-purpose trusts; </a:t>
            </a:r>
            <a:r>
              <a:rPr lang="en-US" dirty="0">
                <a:solidFill>
                  <a:srgbClr val="000000"/>
                </a:solidFill>
                <a:latin typeface="+mn-lt"/>
              </a:rPr>
              <a:t>trusts of the second type are called </a:t>
            </a:r>
            <a:r>
              <a:rPr lang="en-US" b="1" dirty="0" smtClean="0">
                <a:latin typeface="+mn-lt"/>
              </a:rPr>
              <a:t>private purpose trusts.</a:t>
            </a:r>
          </a:p>
        </p:txBody>
      </p:sp>
    </p:spTree>
    <p:extLst>
      <p:ext uri="{BB962C8B-B14F-4D97-AF65-F5344CB8AC3E}">
        <p14:creationId xmlns:p14="http://schemas.microsoft.com/office/powerpoint/2010/main" val="34266874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Permanent Funds</a:t>
            </a:r>
            <a:endParaRPr lang="en-US" sz="3200" b="1" dirty="0"/>
          </a:p>
        </p:txBody>
      </p:sp>
      <p:sp>
        <p:nvSpPr>
          <p:cNvPr id="3" name="Rectangle 2"/>
          <p:cNvSpPr/>
          <p:nvPr/>
        </p:nvSpPr>
        <p:spPr>
          <a:xfrm>
            <a:off x="336884" y="1591040"/>
            <a:ext cx="7531207" cy="4154984"/>
          </a:xfrm>
          <a:prstGeom prst="rect">
            <a:avLst/>
          </a:prstGeom>
        </p:spPr>
        <p:txBody>
          <a:bodyPr wrap="square">
            <a:spAutoFit/>
          </a:bodyPr>
          <a:lstStyle/>
          <a:p>
            <a:pPr marL="342900" lvl="0" indent="-342900">
              <a:spcBef>
                <a:spcPts val="0"/>
              </a:spcBef>
              <a:buClrTx/>
              <a:buFont typeface="Arial" panose="020B0604020202020204" pitchFamily="34" charset="0"/>
              <a:buChar char="•"/>
            </a:pPr>
            <a:r>
              <a:rPr lang="en-US" dirty="0">
                <a:solidFill>
                  <a:srgbClr val="000000"/>
                </a:solidFill>
                <a:latin typeface="+mn-lt"/>
              </a:rPr>
              <a:t>GASB standards require that public-purpose trusts for which the earnings are expendable for a specified purpose but the principal amount is not expendable (also referred to as </a:t>
            </a:r>
            <a:r>
              <a:rPr lang="en-US" i="1" dirty="0">
                <a:solidFill>
                  <a:srgbClr val="000000"/>
                </a:solidFill>
                <a:latin typeface="+mn-lt"/>
              </a:rPr>
              <a:t>endowments</a:t>
            </a:r>
            <a:r>
              <a:rPr lang="en-US" dirty="0">
                <a:solidFill>
                  <a:srgbClr val="000000"/>
                </a:solidFill>
                <a:latin typeface="+mn-lt"/>
              </a:rPr>
              <a:t>) be accounted for in a </a:t>
            </a:r>
            <a:r>
              <a:rPr lang="en-US" dirty="0" smtClean="0">
                <a:solidFill>
                  <a:srgbClr val="000000"/>
                </a:solidFill>
                <a:latin typeface="+mn-lt"/>
              </a:rPr>
              <a:t>fund </a:t>
            </a:r>
            <a:r>
              <a:rPr lang="en-US" dirty="0">
                <a:solidFill>
                  <a:srgbClr val="000000"/>
                </a:solidFill>
                <a:latin typeface="+mn-lt"/>
              </a:rPr>
              <a:t>called a </a:t>
            </a:r>
            <a:r>
              <a:rPr lang="en-US" b="1" dirty="0">
                <a:latin typeface="+mn-lt"/>
              </a:rPr>
              <a:t>permanent fund. </a:t>
            </a:r>
            <a:endParaRPr lang="en-US" b="1" dirty="0" smtClean="0">
              <a:latin typeface="+mn-lt"/>
            </a:endParaRPr>
          </a:p>
          <a:p>
            <a:pPr marL="342900" lvl="0" indent="-342900">
              <a:spcBef>
                <a:spcPts val="0"/>
              </a:spcBef>
              <a:buClrTx/>
              <a:buFont typeface="Arial" panose="020B0604020202020204" pitchFamily="34" charset="0"/>
              <a:buChar char="•"/>
            </a:pPr>
            <a:r>
              <a:rPr lang="en-US" dirty="0" smtClean="0">
                <a:solidFill>
                  <a:srgbClr val="000000"/>
                </a:solidFill>
                <a:latin typeface="+mn-lt"/>
              </a:rPr>
              <a:t>Public-purpose </a:t>
            </a:r>
            <a:r>
              <a:rPr lang="en-US" dirty="0">
                <a:solidFill>
                  <a:srgbClr val="000000"/>
                </a:solidFill>
                <a:latin typeface="+mn-lt"/>
              </a:rPr>
              <a:t>trusts for which both principal and earnings thereon can be expended for a specified purpose are accounted for in a special revenue </a:t>
            </a:r>
            <a:r>
              <a:rPr lang="en-US" dirty="0" smtClean="0">
                <a:solidFill>
                  <a:srgbClr val="000000"/>
                </a:solidFill>
                <a:latin typeface="+mn-lt"/>
              </a:rPr>
              <a:t>fund.</a:t>
            </a:r>
            <a:endParaRPr lang="en-US" dirty="0">
              <a:solidFill>
                <a:srgbClr val="000000"/>
              </a:solidFill>
              <a:latin typeface="+mn-lt"/>
            </a:endParaRPr>
          </a:p>
          <a:p>
            <a:pPr marL="342900" lvl="0" indent="-342900">
              <a:spcBef>
                <a:spcPts val="0"/>
              </a:spcBef>
              <a:buClrTx/>
              <a:buFont typeface="Arial" panose="020B0604020202020204" pitchFamily="34" charset="0"/>
              <a:buChar char="•"/>
            </a:pPr>
            <a:r>
              <a:rPr lang="en-US" dirty="0" smtClean="0">
                <a:solidFill>
                  <a:srgbClr val="000000"/>
                </a:solidFill>
                <a:latin typeface="+mn-lt"/>
              </a:rPr>
              <a:t>Accounting </a:t>
            </a:r>
            <a:r>
              <a:rPr lang="en-US" dirty="0">
                <a:solidFill>
                  <a:srgbClr val="000000"/>
                </a:solidFill>
                <a:latin typeface="+mn-lt"/>
              </a:rPr>
              <a:t>issues involving private </a:t>
            </a:r>
            <a:r>
              <a:rPr lang="en-US" dirty="0" smtClean="0">
                <a:solidFill>
                  <a:srgbClr val="000000"/>
                </a:solidFill>
                <a:latin typeface="+mn-lt"/>
              </a:rPr>
              <a:t>purpose trusts</a:t>
            </a:r>
            <a:r>
              <a:rPr lang="en-US" dirty="0">
                <a:solidFill>
                  <a:srgbClr val="000000"/>
                </a:solidFill>
                <a:latin typeface="+mn-lt"/>
              </a:rPr>
              <a:t>, a type of fiduciary fund, are discussed in Chapter 8.</a:t>
            </a:r>
          </a:p>
        </p:txBody>
      </p:sp>
    </p:spTree>
    <p:extLst>
      <p:ext uri="{BB962C8B-B14F-4D97-AF65-F5344CB8AC3E}">
        <p14:creationId xmlns:p14="http://schemas.microsoft.com/office/powerpoint/2010/main" val="6533879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Town of Brighton</a:t>
            </a:r>
            <a:endParaRPr lang="en-US" sz="3200" b="1" dirty="0"/>
          </a:p>
        </p:txBody>
      </p:sp>
      <p:sp>
        <p:nvSpPr>
          <p:cNvPr id="3" name="Content Placeholder 2"/>
          <p:cNvSpPr>
            <a:spLocks noGrp="1"/>
          </p:cNvSpPr>
          <p:nvPr>
            <p:ph idx="1"/>
          </p:nvPr>
        </p:nvSpPr>
        <p:spPr>
          <a:xfrm>
            <a:off x="431800" y="1514475"/>
            <a:ext cx="7531100" cy="4225925"/>
          </a:xfrm>
        </p:spPr>
        <p:txBody>
          <a:bodyPr/>
          <a:lstStyle/>
          <a:p>
            <a:r>
              <a:rPr lang="en-US" sz="2400" dirty="0" smtClean="0"/>
              <a:t>Illustration 4-1 in the text presents the partial </a:t>
            </a:r>
            <a:r>
              <a:rPr lang="en-US" sz="2400" dirty="0"/>
              <a:t>government-wide statement of net position, </a:t>
            </a:r>
            <a:r>
              <a:rPr lang="en-US" sz="2400" dirty="0" smtClean="0"/>
              <a:t>showing only </a:t>
            </a:r>
            <a:r>
              <a:rPr lang="en-US" sz="2400" dirty="0"/>
              <a:t>governmental </a:t>
            </a:r>
            <a:r>
              <a:rPr lang="en-US" sz="2400" dirty="0" smtClean="0"/>
              <a:t>activities.</a:t>
            </a:r>
          </a:p>
          <a:p>
            <a:r>
              <a:rPr lang="en-US" sz="2400" dirty="0" smtClean="0"/>
              <a:t>Illustration 4-2 presents the </a:t>
            </a:r>
            <a:r>
              <a:rPr lang="en-US" sz="2400" dirty="0"/>
              <a:t>General Fund balance </a:t>
            </a:r>
            <a:r>
              <a:rPr lang="en-US" sz="2400" dirty="0" smtClean="0"/>
              <a:t>sheet.</a:t>
            </a:r>
          </a:p>
          <a:p>
            <a:r>
              <a:rPr lang="en-US" sz="2400" dirty="0" smtClean="0"/>
              <a:t>Common transactions and </a:t>
            </a:r>
            <a:r>
              <a:rPr lang="en-US" sz="2400" dirty="0"/>
              <a:t>events, as well as related recognition and measurement issues, </a:t>
            </a:r>
            <a:r>
              <a:rPr lang="en-US" sz="2400" dirty="0" smtClean="0"/>
              <a:t>arising from </a:t>
            </a:r>
            <a:r>
              <a:rPr lang="en-US" sz="2400" dirty="0"/>
              <a:t>the operating activities of </a:t>
            </a:r>
            <a:r>
              <a:rPr lang="en-US" sz="2400" dirty="0" smtClean="0"/>
              <a:t>this hypothetical  government, are discussed in this chapter, </a:t>
            </a:r>
            <a:r>
              <a:rPr lang="en-US" sz="2400" dirty="0"/>
              <a:t>and appropriate accounting entries and financial </a:t>
            </a:r>
            <a:r>
              <a:rPr lang="en-US" sz="2400" dirty="0" smtClean="0"/>
              <a:t>statements are </a:t>
            </a:r>
            <a:r>
              <a:rPr lang="en-US" sz="2400" dirty="0"/>
              <a:t>illustrated.</a:t>
            </a:r>
          </a:p>
        </p:txBody>
      </p:sp>
    </p:spTree>
    <p:extLst>
      <p:ext uri="{BB962C8B-B14F-4D97-AF65-F5344CB8AC3E}">
        <p14:creationId xmlns:p14="http://schemas.microsoft.com/office/powerpoint/2010/main" val="41220181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Permanent Fund Transactions</a:t>
            </a:r>
            <a:br>
              <a:rPr lang="en-US" sz="3200" b="1" dirty="0" smtClean="0"/>
            </a:br>
            <a:r>
              <a:rPr lang="en-US" sz="2400" b="1" dirty="0" smtClean="0"/>
              <a:t>(1 of 3)</a:t>
            </a:r>
            <a:endParaRPr lang="en-US" sz="2400" b="1" dirty="0"/>
          </a:p>
        </p:txBody>
      </p:sp>
      <p:sp>
        <p:nvSpPr>
          <p:cNvPr id="3" name="Rectangle 2"/>
          <p:cNvSpPr/>
          <p:nvPr/>
        </p:nvSpPr>
        <p:spPr>
          <a:xfrm>
            <a:off x="457199" y="1533422"/>
            <a:ext cx="7635607" cy="3410165"/>
          </a:xfrm>
          <a:prstGeom prst="rect">
            <a:avLst/>
          </a:prstGeom>
        </p:spPr>
        <p:txBody>
          <a:bodyPr wrap="square">
            <a:spAutoFit/>
          </a:bodyPr>
          <a:lstStyle/>
          <a:p>
            <a:r>
              <a:rPr lang="en-US" sz="1400" b="1" i="1" dirty="0" smtClean="0">
                <a:latin typeface="+mn-lt"/>
              </a:rPr>
              <a:t>                                                                                                               Debits         Credits</a:t>
            </a:r>
            <a:endParaRPr lang="en-US" sz="1400" b="1" i="1" dirty="0">
              <a:latin typeface="+mn-lt"/>
            </a:endParaRPr>
          </a:p>
          <a:p>
            <a:r>
              <a:rPr lang="en-US" sz="1400" i="1" dirty="0">
                <a:latin typeface="+mn-lt"/>
              </a:rPr>
              <a:t>Permanent Fund:</a:t>
            </a:r>
          </a:p>
          <a:p>
            <a:pPr>
              <a:tabLst>
                <a:tab pos="6053138" algn="dec"/>
              </a:tabLst>
            </a:pPr>
            <a:r>
              <a:rPr lang="en-US" sz="1400" dirty="0">
                <a:latin typeface="+mn-lt"/>
              </a:rPr>
              <a:t>1. Investment in Bonds . . . . . . . . . . . . . . . . . . . </a:t>
            </a:r>
            <a:r>
              <a:rPr lang="en-US" sz="1400" dirty="0" smtClean="0">
                <a:latin typeface="+mn-lt"/>
              </a:rPr>
              <a:t>. . . . . . . . . . . . . . . . 	652,000</a:t>
            </a:r>
            <a:endParaRPr lang="en-US" sz="1400" dirty="0">
              <a:latin typeface="+mn-lt"/>
            </a:endParaRPr>
          </a:p>
          <a:p>
            <a:pPr>
              <a:tabLst>
                <a:tab pos="6053138" algn="dec"/>
              </a:tabLst>
            </a:pPr>
            <a:r>
              <a:rPr lang="en-US" sz="1400" dirty="0" smtClean="0">
                <a:latin typeface="+mn-lt"/>
              </a:rPr>
              <a:t>    Accrued </a:t>
            </a:r>
            <a:r>
              <a:rPr lang="en-US" sz="1400" dirty="0">
                <a:latin typeface="+mn-lt"/>
              </a:rPr>
              <a:t>Interest Receivable . . . . . . . . . . . . . . </a:t>
            </a:r>
            <a:r>
              <a:rPr lang="en-US" sz="1400" dirty="0" smtClean="0">
                <a:latin typeface="+mn-lt"/>
              </a:rPr>
              <a:t>. . . . . . . . . . . . . . . 	12,800  </a:t>
            </a:r>
            <a:endParaRPr lang="en-US" sz="1400" dirty="0">
              <a:latin typeface="+mn-lt"/>
            </a:endParaRPr>
          </a:p>
          <a:p>
            <a:pPr>
              <a:tabLst>
                <a:tab pos="7092950" algn="dec"/>
              </a:tabLst>
            </a:pPr>
            <a:r>
              <a:rPr lang="en-US" sz="1400" dirty="0" smtClean="0">
                <a:latin typeface="+mn-lt"/>
              </a:rPr>
              <a:t>        Revenues—Contributions </a:t>
            </a:r>
            <a:r>
              <a:rPr lang="en-US" sz="1400" dirty="0">
                <a:latin typeface="+mn-lt"/>
              </a:rPr>
              <a:t>for Endowment . </a:t>
            </a:r>
            <a:r>
              <a:rPr lang="en-US" sz="1400" dirty="0" smtClean="0">
                <a:latin typeface="+mn-lt"/>
              </a:rPr>
              <a:t>. . . . . . . . . . . . . . .                     	664,800</a:t>
            </a:r>
            <a:endParaRPr lang="en-US" sz="1400" dirty="0">
              <a:latin typeface="+mn-lt"/>
            </a:endParaRPr>
          </a:p>
          <a:p>
            <a:r>
              <a:rPr lang="en-US" sz="1400" dirty="0">
                <a:latin typeface="+mn-lt"/>
              </a:rPr>
              <a:t>[Interest accrued on the bonds of Company AB ($640,000 </a:t>
            </a:r>
            <a:r>
              <a:rPr lang="en-US" sz="1400" dirty="0" smtClean="0">
                <a:latin typeface="+mn-lt"/>
              </a:rPr>
              <a:t>× </a:t>
            </a:r>
            <a:r>
              <a:rPr lang="en-US" sz="1400" dirty="0">
                <a:latin typeface="+mn-lt"/>
              </a:rPr>
              <a:t>6</a:t>
            </a:r>
            <a:r>
              <a:rPr lang="en-US" sz="1400" dirty="0" smtClean="0">
                <a:latin typeface="+mn-lt"/>
              </a:rPr>
              <a:t>% × </a:t>
            </a:r>
            <a:endParaRPr lang="en-US" sz="1400" dirty="0">
              <a:latin typeface="+mn-lt"/>
            </a:endParaRPr>
          </a:p>
          <a:p>
            <a:r>
              <a:rPr lang="en-US" sz="1400" dirty="0">
                <a:latin typeface="+mn-lt"/>
              </a:rPr>
              <a:t>4/12 </a:t>
            </a:r>
            <a:r>
              <a:rPr lang="en-US" sz="1400" dirty="0" smtClean="0">
                <a:latin typeface="+mn-lt"/>
              </a:rPr>
              <a:t>= </a:t>
            </a:r>
            <a:r>
              <a:rPr lang="en-US" sz="1400" dirty="0">
                <a:latin typeface="+mn-lt"/>
              </a:rPr>
              <a:t>$12,800), assuming semiannual interest was last received</a:t>
            </a:r>
          </a:p>
          <a:p>
            <a:r>
              <a:rPr lang="en-US" sz="1400" dirty="0">
                <a:latin typeface="+mn-lt"/>
              </a:rPr>
              <a:t>on July 1, </a:t>
            </a:r>
            <a:r>
              <a:rPr lang="en-US" sz="1400" dirty="0" smtClean="0">
                <a:latin typeface="+mn-lt"/>
              </a:rPr>
              <a:t>2019]</a:t>
            </a:r>
          </a:p>
          <a:p>
            <a:endParaRPr lang="en-US" sz="1400" dirty="0">
              <a:latin typeface="+mn-lt"/>
            </a:endParaRPr>
          </a:p>
          <a:p>
            <a:r>
              <a:rPr lang="en-US" sz="1400" i="1" dirty="0">
                <a:latin typeface="+mn-lt"/>
              </a:rPr>
              <a:t>Permanent Fund:</a:t>
            </a:r>
          </a:p>
          <a:p>
            <a:pPr>
              <a:tabLst>
                <a:tab pos="6053138" algn="dec"/>
              </a:tabLst>
            </a:pPr>
            <a:r>
              <a:rPr lang="en-US" sz="1400" dirty="0">
                <a:latin typeface="+mn-lt"/>
              </a:rPr>
              <a:t>2. Cash . . . . . . . . . . . . . . . . . . . . . . . . . . . . . . . . . </a:t>
            </a:r>
            <a:r>
              <a:rPr lang="en-US" sz="1400" dirty="0" smtClean="0">
                <a:latin typeface="+mn-lt"/>
              </a:rPr>
              <a:t>. . . . . . . . . . . . . . . 	19,200</a:t>
            </a:r>
            <a:endParaRPr lang="en-US" sz="1400" dirty="0">
              <a:latin typeface="+mn-lt"/>
            </a:endParaRPr>
          </a:p>
          <a:p>
            <a:pPr>
              <a:tabLst>
                <a:tab pos="7092950" algn="dec"/>
              </a:tabLst>
            </a:pPr>
            <a:r>
              <a:rPr lang="en-US" sz="1400" dirty="0" smtClean="0">
                <a:latin typeface="+mn-lt"/>
              </a:rPr>
              <a:t>       Accrued </a:t>
            </a:r>
            <a:r>
              <a:rPr lang="en-US" sz="1400" dirty="0">
                <a:latin typeface="+mn-lt"/>
              </a:rPr>
              <a:t>Interest Receivable . . </a:t>
            </a:r>
            <a:r>
              <a:rPr lang="en-US" sz="1400" dirty="0" smtClean="0">
                <a:latin typeface="+mn-lt"/>
              </a:rPr>
              <a:t>. </a:t>
            </a:r>
            <a:r>
              <a:rPr lang="en-US" sz="1400" dirty="0">
                <a:latin typeface="+mn-lt"/>
              </a:rPr>
              <a:t>. . . . . . . . . . . </a:t>
            </a:r>
            <a:r>
              <a:rPr lang="en-US" sz="1400" dirty="0" smtClean="0">
                <a:latin typeface="+mn-lt"/>
              </a:rPr>
              <a:t>. . . . . . . . . . . . . . 	12,800</a:t>
            </a:r>
            <a:endParaRPr lang="en-US" sz="1400" dirty="0">
              <a:latin typeface="+mn-lt"/>
            </a:endParaRPr>
          </a:p>
          <a:p>
            <a:pPr>
              <a:tabLst>
                <a:tab pos="7092950" algn="dec"/>
              </a:tabLst>
            </a:pPr>
            <a:r>
              <a:rPr lang="en-US" sz="1400" dirty="0" smtClean="0">
                <a:latin typeface="+mn-lt"/>
              </a:rPr>
              <a:t>       Revenues—Bond </a:t>
            </a:r>
            <a:r>
              <a:rPr lang="en-US" sz="1400" dirty="0">
                <a:latin typeface="+mn-lt"/>
              </a:rPr>
              <a:t>Interest . . . . . . </a:t>
            </a:r>
            <a:r>
              <a:rPr lang="en-US" sz="1400" dirty="0" smtClean="0">
                <a:latin typeface="+mn-lt"/>
              </a:rPr>
              <a:t>. </a:t>
            </a:r>
            <a:r>
              <a:rPr lang="en-US" sz="1400" dirty="0">
                <a:latin typeface="+mn-lt"/>
              </a:rPr>
              <a:t>. . . . . . . . </a:t>
            </a:r>
            <a:r>
              <a:rPr lang="en-US" sz="1400" dirty="0" smtClean="0">
                <a:latin typeface="+mn-lt"/>
              </a:rPr>
              <a:t>. . . . . . . . . . . . . . . 	6,400</a:t>
            </a:r>
            <a:endParaRPr lang="en-US" sz="1400" dirty="0">
              <a:latin typeface="+mn-lt"/>
            </a:endParaRPr>
          </a:p>
        </p:txBody>
      </p:sp>
    </p:spTree>
    <p:extLst>
      <p:ext uri="{BB962C8B-B14F-4D97-AF65-F5344CB8AC3E}">
        <p14:creationId xmlns:p14="http://schemas.microsoft.com/office/powerpoint/2010/main" val="6797596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Permanent Fund Transactions</a:t>
            </a:r>
            <a:br>
              <a:rPr lang="en-US" sz="3200" b="1" dirty="0" smtClean="0"/>
            </a:br>
            <a:r>
              <a:rPr lang="en-US" sz="2400" b="1" dirty="0" smtClean="0"/>
              <a:t>(2 of 3)</a:t>
            </a:r>
            <a:endParaRPr lang="en-US" sz="2400" b="1" dirty="0"/>
          </a:p>
        </p:txBody>
      </p:sp>
      <p:sp>
        <p:nvSpPr>
          <p:cNvPr id="3" name="Rectangle 2"/>
          <p:cNvSpPr/>
          <p:nvPr/>
        </p:nvSpPr>
        <p:spPr>
          <a:xfrm>
            <a:off x="457200" y="1536192"/>
            <a:ext cx="7635606" cy="3410165"/>
          </a:xfrm>
          <a:prstGeom prst="rect">
            <a:avLst/>
          </a:prstGeom>
        </p:spPr>
        <p:txBody>
          <a:bodyPr wrap="square">
            <a:spAutoFit/>
          </a:bodyPr>
          <a:lstStyle/>
          <a:p>
            <a:r>
              <a:rPr lang="en-US" sz="1400" b="1" i="1" dirty="0" smtClean="0">
                <a:latin typeface="+mn-lt"/>
              </a:rPr>
              <a:t>                                                                                                               Debits         Credits</a:t>
            </a:r>
            <a:endParaRPr lang="en-US" sz="1400" b="1" i="1" dirty="0">
              <a:latin typeface="+mn-lt"/>
            </a:endParaRPr>
          </a:p>
          <a:p>
            <a:r>
              <a:rPr lang="en-US" sz="1400" i="1" dirty="0">
                <a:latin typeface="+mn-lt"/>
              </a:rPr>
              <a:t>Permanent Fund:</a:t>
            </a:r>
          </a:p>
          <a:p>
            <a:pPr>
              <a:tabLst>
                <a:tab pos="6053138" algn="dec"/>
              </a:tabLst>
            </a:pPr>
            <a:r>
              <a:rPr lang="en-US" sz="1400" dirty="0">
                <a:latin typeface="+mn-lt"/>
              </a:rPr>
              <a:t>3. Other Financing Uses—Interfund Transfers Out . </a:t>
            </a:r>
            <a:r>
              <a:rPr lang="en-US" sz="1400" dirty="0" smtClean="0">
                <a:latin typeface="+mn-lt"/>
              </a:rPr>
              <a:t>. . . . . . . . . . . . .	6,400</a:t>
            </a:r>
            <a:endParaRPr lang="en-US" sz="1400" dirty="0">
              <a:latin typeface="+mn-lt"/>
            </a:endParaRPr>
          </a:p>
          <a:p>
            <a:pPr>
              <a:tabLst>
                <a:tab pos="7092950" algn="dec"/>
              </a:tabLst>
            </a:pPr>
            <a:r>
              <a:rPr lang="en-US" sz="1400" dirty="0" smtClean="0">
                <a:latin typeface="+mn-lt"/>
              </a:rPr>
              <a:t>       Cash </a:t>
            </a:r>
            <a:r>
              <a:rPr lang="en-US" sz="1400" dirty="0">
                <a:latin typeface="+mn-lt"/>
              </a:rPr>
              <a:t>. . . . . . . . . . . . . . . . . . . . . . . . . . . . </a:t>
            </a:r>
            <a:r>
              <a:rPr lang="en-US" sz="1400" dirty="0" smtClean="0">
                <a:latin typeface="+mn-lt"/>
              </a:rPr>
              <a:t>. . . . . . . . . . . . . . . . . . 	6,400</a:t>
            </a:r>
          </a:p>
          <a:p>
            <a:endParaRPr lang="en-US" sz="1400" i="1" dirty="0" smtClean="0">
              <a:latin typeface="+mn-lt"/>
            </a:endParaRPr>
          </a:p>
          <a:p>
            <a:r>
              <a:rPr lang="en-US" sz="1400" i="1" dirty="0" smtClean="0">
                <a:latin typeface="+mn-lt"/>
              </a:rPr>
              <a:t>Permanent </a:t>
            </a:r>
            <a:r>
              <a:rPr lang="en-US" sz="1400" i="1" dirty="0">
                <a:latin typeface="+mn-lt"/>
              </a:rPr>
              <a:t>Fund:</a:t>
            </a:r>
          </a:p>
          <a:p>
            <a:pPr>
              <a:tabLst>
                <a:tab pos="6053138" algn="dec"/>
              </a:tabLst>
            </a:pPr>
            <a:r>
              <a:rPr lang="en-US" sz="1400" dirty="0">
                <a:latin typeface="+mn-lt"/>
              </a:rPr>
              <a:t>4a. Accrued Interest Receivable . . . . . . . . . . . . . . . </a:t>
            </a:r>
            <a:r>
              <a:rPr lang="en-US" sz="1400" dirty="0" smtClean="0">
                <a:latin typeface="+mn-lt"/>
              </a:rPr>
              <a:t>. . . . . . . . . . . . . 	19,200</a:t>
            </a:r>
            <a:endParaRPr lang="en-US" sz="1400" dirty="0">
              <a:latin typeface="+mn-lt"/>
            </a:endParaRPr>
          </a:p>
          <a:p>
            <a:pPr>
              <a:tabLst>
                <a:tab pos="7092950" algn="dec"/>
              </a:tabLst>
            </a:pPr>
            <a:r>
              <a:rPr lang="en-US" sz="1400" dirty="0" smtClean="0">
                <a:latin typeface="+mn-lt"/>
              </a:rPr>
              <a:t>       </a:t>
            </a:r>
            <a:r>
              <a:rPr lang="en-US" sz="1400" dirty="0">
                <a:latin typeface="+mn-lt"/>
              </a:rPr>
              <a:t> </a:t>
            </a:r>
            <a:r>
              <a:rPr lang="en-US" sz="1400" dirty="0" smtClean="0">
                <a:latin typeface="+mn-lt"/>
              </a:rPr>
              <a:t>Revenues—Bond </a:t>
            </a:r>
            <a:r>
              <a:rPr lang="en-US" sz="1400" dirty="0">
                <a:latin typeface="+mn-lt"/>
              </a:rPr>
              <a:t>Interest . . . . . . . . . . . . </a:t>
            </a:r>
            <a:r>
              <a:rPr lang="en-US" sz="1400" dirty="0" smtClean="0">
                <a:latin typeface="+mn-lt"/>
              </a:rPr>
              <a:t>. . . . . . . . . . . . . . . . .	19,200</a:t>
            </a:r>
          </a:p>
          <a:p>
            <a:pPr>
              <a:tabLst>
                <a:tab pos="6053138" algn="dec"/>
              </a:tabLst>
            </a:pPr>
            <a:r>
              <a:rPr lang="en-US" sz="1400" dirty="0" smtClean="0">
                <a:latin typeface="+mn-lt"/>
              </a:rPr>
              <a:t>4b</a:t>
            </a:r>
            <a:r>
              <a:rPr lang="en-US" sz="1400" dirty="0">
                <a:latin typeface="+mn-lt"/>
              </a:rPr>
              <a:t>. Investment in Bonds . . . . . . . . . . . . . . . . . . . . . </a:t>
            </a:r>
            <a:r>
              <a:rPr lang="en-US" sz="1400" dirty="0" smtClean="0">
                <a:latin typeface="+mn-lt"/>
              </a:rPr>
              <a:t>. . . . . . . . . . . . .	22,000</a:t>
            </a:r>
            <a:endParaRPr lang="en-US" sz="1400" dirty="0">
              <a:latin typeface="+mn-lt"/>
            </a:endParaRPr>
          </a:p>
          <a:p>
            <a:r>
              <a:rPr lang="en-US" sz="1400" dirty="0" smtClean="0">
                <a:latin typeface="+mn-lt"/>
              </a:rPr>
              <a:t>        Revenues—Change </a:t>
            </a:r>
            <a:r>
              <a:rPr lang="en-US" sz="1400" dirty="0">
                <a:latin typeface="+mn-lt"/>
              </a:rPr>
              <a:t>in Fair Value of </a:t>
            </a:r>
            <a:endParaRPr lang="en-US" sz="1400" dirty="0" smtClean="0">
              <a:latin typeface="+mn-lt"/>
            </a:endParaRPr>
          </a:p>
          <a:p>
            <a:pPr>
              <a:tabLst>
                <a:tab pos="7092950" algn="dec"/>
              </a:tabLst>
            </a:pPr>
            <a:r>
              <a:rPr lang="en-US" sz="1400" dirty="0" smtClean="0">
                <a:latin typeface="+mn-lt"/>
              </a:rPr>
              <a:t>          Investments </a:t>
            </a:r>
            <a:r>
              <a:rPr lang="en-US" sz="1400" dirty="0">
                <a:latin typeface="+mn-lt"/>
              </a:rPr>
              <a:t>. . . </a:t>
            </a:r>
            <a:r>
              <a:rPr lang="en-US" sz="1400" dirty="0" smtClean="0">
                <a:latin typeface="+mn-lt"/>
              </a:rPr>
              <a:t>. . . . . . . . . . . . . . . . . . . . . . . . . . . . . . . . . . . . 	22,000</a:t>
            </a:r>
          </a:p>
          <a:p>
            <a:pPr>
              <a:tabLst>
                <a:tab pos="6053138" algn="dec"/>
              </a:tabLst>
            </a:pPr>
            <a:r>
              <a:rPr lang="en-US" sz="1400" dirty="0" smtClean="0">
                <a:latin typeface="+mn-lt"/>
              </a:rPr>
              <a:t>4c</a:t>
            </a:r>
            <a:r>
              <a:rPr lang="en-US" sz="1400" dirty="0">
                <a:latin typeface="+mn-lt"/>
              </a:rPr>
              <a:t>. Other Financing Uses—Interfund Transfers Out </a:t>
            </a:r>
            <a:r>
              <a:rPr lang="en-US" sz="1400" dirty="0" smtClean="0">
                <a:latin typeface="+mn-lt"/>
              </a:rPr>
              <a:t>. . . . . . . . . . . . .	19,200</a:t>
            </a:r>
            <a:endParaRPr lang="en-US" sz="1400" dirty="0">
              <a:latin typeface="+mn-lt"/>
            </a:endParaRPr>
          </a:p>
          <a:p>
            <a:pPr>
              <a:tabLst>
                <a:tab pos="7092950" algn="dec"/>
              </a:tabLst>
            </a:pPr>
            <a:r>
              <a:rPr lang="en-US" sz="1400" dirty="0" smtClean="0">
                <a:latin typeface="+mn-lt"/>
              </a:rPr>
              <a:t>          Due </a:t>
            </a:r>
            <a:r>
              <a:rPr lang="en-US" sz="1400" dirty="0">
                <a:latin typeface="+mn-lt"/>
              </a:rPr>
              <a:t>to Library Operating Fund . . . . . . . . . . . </a:t>
            </a:r>
            <a:r>
              <a:rPr lang="en-US" sz="1400" dirty="0" smtClean="0">
                <a:latin typeface="+mn-lt"/>
              </a:rPr>
              <a:t>. . . . . . . . . . . . . 	19,200</a:t>
            </a:r>
            <a:endParaRPr lang="en-US" sz="1400" dirty="0">
              <a:latin typeface="+mn-lt"/>
            </a:endParaRPr>
          </a:p>
        </p:txBody>
      </p:sp>
    </p:spTree>
    <p:extLst>
      <p:ext uri="{BB962C8B-B14F-4D97-AF65-F5344CB8AC3E}">
        <p14:creationId xmlns:p14="http://schemas.microsoft.com/office/powerpoint/2010/main" val="375454665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Permanent Fund Transactions</a:t>
            </a:r>
            <a:br>
              <a:rPr lang="en-US" sz="3200" b="1" dirty="0" smtClean="0"/>
            </a:br>
            <a:r>
              <a:rPr lang="en-US" sz="2400" b="1" dirty="0" smtClean="0"/>
              <a:t>(3 of 3)</a:t>
            </a:r>
            <a:endParaRPr lang="en-US" sz="2400" b="1" dirty="0"/>
          </a:p>
        </p:txBody>
      </p:sp>
      <p:sp>
        <p:nvSpPr>
          <p:cNvPr id="3" name="Rectangle 2"/>
          <p:cNvSpPr/>
          <p:nvPr/>
        </p:nvSpPr>
        <p:spPr>
          <a:xfrm>
            <a:off x="457200" y="1536192"/>
            <a:ext cx="7635606" cy="2117503"/>
          </a:xfrm>
          <a:prstGeom prst="rect">
            <a:avLst/>
          </a:prstGeom>
        </p:spPr>
        <p:txBody>
          <a:bodyPr wrap="square">
            <a:spAutoFit/>
          </a:bodyPr>
          <a:lstStyle/>
          <a:p>
            <a:pPr lvl="0">
              <a:buClr>
                <a:srgbClr val="009999"/>
              </a:buClr>
            </a:pPr>
            <a:r>
              <a:rPr lang="en-US" sz="1400" b="1" i="1" dirty="0" smtClean="0">
                <a:solidFill>
                  <a:srgbClr val="000000"/>
                </a:solidFill>
                <a:latin typeface="+mn-lt"/>
              </a:rPr>
              <a:t>                                                                                                               Debits         Credits</a:t>
            </a:r>
            <a:endParaRPr lang="en-US" sz="1400" b="1" i="1" dirty="0">
              <a:solidFill>
                <a:srgbClr val="000000"/>
              </a:solidFill>
              <a:latin typeface="+mn-lt"/>
            </a:endParaRPr>
          </a:p>
          <a:p>
            <a:r>
              <a:rPr lang="en-US" sz="1400" i="1" dirty="0" smtClean="0">
                <a:latin typeface="+mn-lt"/>
              </a:rPr>
              <a:t>Permanent </a:t>
            </a:r>
            <a:r>
              <a:rPr lang="en-US" sz="1400" i="1" dirty="0">
                <a:latin typeface="+mn-lt"/>
              </a:rPr>
              <a:t>Fund:</a:t>
            </a:r>
          </a:p>
          <a:p>
            <a:pPr>
              <a:tabLst>
                <a:tab pos="6053138" algn="dec"/>
              </a:tabLst>
            </a:pPr>
            <a:r>
              <a:rPr lang="fr-FR" sz="1400" dirty="0">
                <a:latin typeface="+mn-lt"/>
              </a:rPr>
              <a:t>5. Revenues—Contributions for Endowment . . . </a:t>
            </a:r>
            <a:r>
              <a:rPr lang="fr-FR" sz="1400" dirty="0" smtClean="0">
                <a:latin typeface="+mn-lt"/>
              </a:rPr>
              <a:t>. . . . . . . . . . . . . . .	664,800</a:t>
            </a:r>
            <a:endParaRPr lang="fr-FR" sz="1400" dirty="0">
              <a:latin typeface="+mn-lt"/>
            </a:endParaRPr>
          </a:p>
          <a:p>
            <a:pPr>
              <a:tabLst>
                <a:tab pos="6053138" algn="dec"/>
              </a:tabLst>
            </a:pPr>
            <a:r>
              <a:rPr lang="en-US" sz="1400" dirty="0" smtClean="0">
                <a:latin typeface="+mn-lt"/>
              </a:rPr>
              <a:t>    Revenues—Bond </a:t>
            </a:r>
            <a:r>
              <a:rPr lang="en-US" sz="1400" dirty="0">
                <a:latin typeface="+mn-lt"/>
              </a:rPr>
              <a:t>Interest . . . . . . . . . . . . . . . . . </a:t>
            </a:r>
            <a:r>
              <a:rPr lang="en-US" sz="1400" dirty="0" smtClean="0">
                <a:latin typeface="+mn-lt"/>
              </a:rPr>
              <a:t>. . . . . . . . . . . . . </a:t>
            </a:r>
            <a:r>
              <a:rPr lang="en-US" sz="1400" dirty="0">
                <a:latin typeface="+mn-lt"/>
              </a:rPr>
              <a:t>.</a:t>
            </a:r>
            <a:r>
              <a:rPr lang="en-US" sz="1400" dirty="0" smtClean="0">
                <a:latin typeface="+mn-lt"/>
              </a:rPr>
              <a:t>	25,600</a:t>
            </a:r>
            <a:endParaRPr lang="en-US" sz="1400" dirty="0">
              <a:latin typeface="+mn-lt"/>
            </a:endParaRPr>
          </a:p>
          <a:p>
            <a:pPr>
              <a:tabLst>
                <a:tab pos="6053138" algn="dec"/>
              </a:tabLst>
            </a:pPr>
            <a:r>
              <a:rPr lang="en-US" sz="1400" dirty="0" smtClean="0">
                <a:latin typeface="+mn-lt"/>
              </a:rPr>
              <a:t>    Revenues—Change </a:t>
            </a:r>
            <a:r>
              <a:rPr lang="en-US" sz="1400" dirty="0">
                <a:latin typeface="+mn-lt"/>
              </a:rPr>
              <a:t>in Fair Value of </a:t>
            </a:r>
            <a:r>
              <a:rPr lang="en-US" sz="1400" dirty="0" smtClean="0">
                <a:latin typeface="+mn-lt"/>
              </a:rPr>
              <a:t>Investments. . . . . . . . . . . . .	22,000</a:t>
            </a:r>
            <a:endParaRPr lang="en-US" sz="1400" dirty="0">
              <a:latin typeface="+mn-lt"/>
            </a:endParaRPr>
          </a:p>
          <a:p>
            <a:pPr>
              <a:tabLst>
                <a:tab pos="7092950" algn="dec"/>
              </a:tabLst>
            </a:pPr>
            <a:r>
              <a:rPr lang="en-US" sz="1400" dirty="0" smtClean="0">
                <a:latin typeface="+mn-lt"/>
              </a:rPr>
              <a:t>       Other </a:t>
            </a:r>
            <a:r>
              <a:rPr lang="en-US" sz="1400" dirty="0">
                <a:latin typeface="+mn-lt"/>
              </a:rPr>
              <a:t>Financing Uses—Interfund Transfers Out </a:t>
            </a:r>
            <a:r>
              <a:rPr lang="en-US" sz="1400" dirty="0" smtClean="0">
                <a:latin typeface="+mn-lt"/>
              </a:rPr>
              <a:t>. . . . . . . . . . . . 	25,600</a:t>
            </a:r>
            <a:endParaRPr lang="en-US" sz="1400" dirty="0">
              <a:latin typeface="+mn-lt"/>
            </a:endParaRPr>
          </a:p>
          <a:p>
            <a:r>
              <a:rPr lang="en-US" sz="1400" dirty="0" smtClean="0">
                <a:latin typeface="+mn-lt"/>
              </a:rPr>
              <a:t>       Fund </a:t>
            </a:r>
            <a:r>
              <a:rPr lang="en-US" sz="1400" dirty="0">
                <a:latin typeface="+mn-lt"/>
              </a:rPr>
              <a:t>Balance—Nonspendable</a:t>
            </a:r>
            <a:r>
              <a:rPr lang="en-US" sz="1400" dirty="0" smtClean="0">
                <a:latin typeface="+mn-lt"/>
              </a:rPr>
              <a:t>—</a:t>
            </a:r>
          </a:p>
          <a:p>
            <a:pPr>
              <a:tabLst>
                <a:tab pos="7092950" algn="dec"/>
              </a:tabLst>
            </a:pPr>
            <a:r>
              <a:rPr lang="en-US" sz="1400" dirty="0">
                <a:latin typeface="+mn-lt"/>
              </a:rPr>
              <a:t> </a:t>
            </a:r>
            <a:r>
              <a:rPr lang="en-US" sz="1400" dirty="0" smtClean="0">
                <a:latin typeface="+mn-lt"/>
              </a:rPr>
              <a:t>        Principal </a:t>
            </a:r>
            <a:r>
              <a:rPr lang="en-US" sz="1400" dirty="0">
                <a:latin typeface="+mn-lt"/>
              </a:rPr>
              <a:t>of Permanent Fund . . . . . . . . . . </a:t>
            </a:r>
            <a:r>
              <a:rPr lang="en-US" sz="1400" dirty="0" smtClean="0">
                <a:latin typeface="+mn-lt"/>
              </a:rPr>
              <a:t>. . . . . . . . . . . . . . . . .	686,800</a:t>
            </a:r>
            <a:endParaRPr lang="en-US" sz="1400" dirty="0">
              <a:latin typeface="+mn-lt"/>
            </a:endParaRPr>
          </a:p>
        </p:txBody>
      </p:sp>
    </p:spTree>
    <p:extLst>
      <p:ext uri="{BB962C8B-B14F-4D97-AF65-F5344CB8AC3E}">
        <p14:creationId xmlns:p14="http://schemas.microsoft.com/office/powerpoint/2010/main" val="359045418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Looking Forward</a:t>
            </a:r>
            <a:endParaRPr lang="en-US" sz="3200" b="1" dirty="0"/>
          </a:p>
        </p:txBody>
      </p:sp>
      <p:sp>
        <p:nvSpPr>
          <p:cNvPr id="3" name="Content Placeholder 2"/>
          <p:cNvSpPr>
            <a:spLocks noGrp="1"/>
          </p:cNvSpPr>
          <p:nvPr>
            <p:ph idx="1"/>
          </p:nvPr>
        </p:nvSpPr>
        <p:spPr>
          <a:xfrm>
            <a:off x="411163" y="1483727"/>
            <a:ext cx="7577805" cy="3921125"/>
          </a:xfrm>
        </p:spPr>
        <p:txBody>
          <a:bodyPr/>
          <a:lstStyle/>
          <a:p>
            <a:pPr marL="0" indent="0">
              <a:spcBef>
                <a:spcPts val="1200"/>
              </a:spcBef>
              <a:buNone/>
            </a:pPr>
            <a:r>
              <a:rPr lang="en-US" sz="2400" dirty="0" smtClean="0"/>
              <a:t>In this chapter, the </a:t>
            </a:r>
            <a:r>
              <a:rPr lang="en-US" sz="2400" dirty="0"/>
              <a:t>dual effects of accounting transactions </a:t>
            </a:r>
            <a:r>
              <a:rPr lang="en-US" sz="2400" dirty="0" smtClean="0"/>
              <a:t>were </a:t>
            </a:r>
            <a:r>
              <a:rPr lang="en-US" sz="2400" dirty="0"/>
              <a:t>analyzed and appropriate journal </a:t>
            </a:r>
            <a:r>
              <a:rPr lang="en-US" sz="2400" dirty="0" smtClean="0"/>
              <a:t>entries were </a:t>
            </a:r>
            <a:r>
              <a:rPr lang="en-US" sz="2400" dirty="0"/>
              <a:t>made in both the general journal for the General Fund </a:t>
            </a:r>
            <a:r>
              <a:rPr lang="en-US" sz="2400" dirty="0" smtClean="0"/>
              <a:t>(and other governmental funds) and </a:t>
            </a:r>
            <a:r>
              <a:rPr lang="en-US" sz="2400" dirty="0"/>
              <a:t>the general </a:t>
            </a:r>
            <a:r>
              <a:rPr lang="en-US" sz="2400" dirty="0" smtClean="0"/>
              <a:t>journal used </a:t>
            </a:r>
            <a:r>
              <a:rPr lang="en-US" sz="2400" dirty="0"/>
              <a:t>to record government activities at the government-wide level</a:t>
            </a:r>
            <a:r>
              <a:rPr lang="en-US" sz="2400" dirty="0" smtClean="0"/>
              <a:t>. Special Revenue Funds and Permanent Funds were also presented.</a:t>
            </a:r>
          </a:p>
          <a:p>
            <a:pPr marL="0" indent="0">
              <a:spcBef>
                <a:spcPts val="1200"/>
              </a:spcBef>
              <a:buNone/>
            </a:pPr>
            <a:r>
              <a:rPr lang="en-US" sz="2400" dirty="0" smtClean="0"/>
              <a:t>Chapter 5 presents accounting for general capital assets and capital projects.</a:t>
            </a: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Town of Brighton Measurement Focus and Basis of Accounting</a:t>
            </a:r>
            <a:endParaRPr lang="en-US" sz="3200" b="1" dirty="0"/>
          </a:p>
        </p:txBody>
      </p:sp>
      <p:sp>
        <p:nvSpPr>
          <p:cNvPr id="3" name="Text Placeholder 2"/>
          <p:cNvSpPr>
            <a:spLocks noGrp="1"/>
          </p:cNvSpPr>
          <p:nvPr>
            <p:ph type="body" idx="1"/>
          </p:nvPr>
        </p:nvSpPr>
        <p:spPr>
          <a:xfrm>
            <a:off x="462280" y="1584431"/>
            <a:ext cx="3636169" cy="554460"/>
          </a:xfrm>
        </p:spPr>
        <p:txBody>
          <a:bodyPr/>
          <a:lstStyle/>
          <a:p>
            <a:pPr algn="ctr"/>
            <a:r>
              <a:rPr lang="en-US" dirty="0" smtClean="0"/>
              <a:t>Government-wide Statement of Net Position</a:t>
            </a:r>
            <a:endParaRPr lang="en-US" dirty="0"/>
          </a:p>
        </p:txBody>
      </p:sp>
      <p:sp>
        <p:nvSpPr>
          <p:cNvPr id="4" name="Content Placeholder 3"/>
          <p:cNvSpPr>
            <a:spLocks noGrp="1"/>
          </p:cNvSpPr>
          <p:nvPr>
            <p:ph sz="half" idx="2"/>
          </p:nvPr>
        </p:nvSpPr>
        <p:spPr>
          <a:xfrm>
            <a:off x="424180" y="2215091"/>
            <a:ext cx="3636169" cy="3424450"/>
          </a:xfrm>
        </p:spPr>
        <p:txBody>
          <a:bodyPr/>
          <a:lstStyle/>
          <a:p>
            <a:pPr>
              <a:spcAft>
                <a:spcPts val="2400"/>
              </a:spcAft>
            </a:pPr>
            <a:r>
              <a:rPr lang="en-US" dirty="0" smtClean="0"/>
              <a:t>Economic resources measurement focus</a:t>
            </a:r>
          </a:p>
          <a:p>
            <a:r>
              <a:rPr lang="en-US" dirty="0" smtClean="0"/>
              <a:t>Accrual basis</a:t>
            </a:r>
          </a:p>
          <a:p>
            <a:r>
              <a:rPr lang="en-US" dirty="0" smtClean="0"/>
              <a:t>Current and noncurrent assets and liabilities</a:t>
            </a:r>
          </a:p>
          <a:p>
            <a:r>
              <a:rPr lang="en-US" dirty="0" smtClean="0"/>
              <a:t>All governmental activities</a:t>
            </a:r>
          </a:p>
          <a:p>
            <a:r>
              <a:rPr lang="en-US" dirty="0" smtClean="0"/>
              <a:t>Net position format</a:t>
            </a:r>
            <a:endParaRPr lang="en-US" dirty="0"/>
          </a:p>
        </p:txBody>
      </p:sp>
      <p:sp>
        <p:nvSpPr>
          <p:cNvPr id="5" name="Text Placeholder 4"/>
          <p:cNvSpPr>
            <a:spLocks noGrp="1"/>
          </p:cNvSpPr>
          <p:nvPr>
            <p:ph type="body" sz="quarter" idx="3"/>
          </p:nvPr>
        </p:nvSpPr>
        <p:spPr>
          <a:xfrm>
            <a:off x="4244023" y="1597131"/>
            <a:ext cx="3637598" cy="554460"/>
          </a:xfrm>
        </p:spPr>
        <p:txBody>
          <a:bodyPr/>
          <a:lstStyle/>
          <a:p>
            <a:pPr algn="ctr"/>
            <a:r>
              <a:rPr lang="en-US" dirty="0" smtClean="0"/>
              <a:t>Governmental Fund Balance Sheets</a:t>
            </a:r>
            <a:endParaRPr lang="en-US" dirty="0"/>
          </a:p>
        </p:txBody>
      </p:sp>
      <p:sp>
        <p:nvSpPr>
          <p:cNvPr id="6" name="Content Placeholder 5"/>
          <p:cNvSpPr>
            <a:spLocks noGrp="1"/>
          </p:cNvSpPr>
          <p:nvPr>
            <p:ph sz="quarter" idx="4"/>
          </p:nvPr>
        </p:nvSpPr>
        <p:spPr>
          <a:xfrm>
            <a:off x="4218623" y="2215091"/>
            <a:ext cx="3637598" cy="3424450"/>
          </a:xfrm>
        </p:spPr>
        <p:txBody>
          <a:bodyPr/>
          <a:lstStyle/>
          <a:p>
            <a:r>
              <a:rPr lang="en-US" dirty="0" smtClean="0"/>
              <a:t>Current financial resources measurement focus</a:t>
            </a:r>
          </a:p>
          <a:p>
            <a:r>
              <a:rPr lang="en-US" dirty="0" smtClean="0"/>
              <a:t>Modified accrual basis</a:t>
            </a:r>
          </a:p>
          <a:p>
            <a:r>
              <a:rPr lang="en-US" dirty="0" smtClean="0"/>
              <a:t>Current assets and liabilities</a:t>
            </a:r>
          </a:p>
          <a:p>
            <a:r>
              <a:rPr lang="en-US" dirty="0" smtClean="0"/>
              <a:t>Governmental </a:t>
            </a:r>
            <a:r>
              <a:rPr lang="en-US" dirty="0"/>
              <a:t>f</a:t>
            </a:r>
            <a:r>
              <a:rPr lang="en-US" dirty="0" smtClean="0"/>
              <a:t>unds only</a:t>
            </a:r>
          </a:p>
          <a:p>
            <a:r>
              <a:rPr lang="en-US" dirty="0" smtClean="0"/>
              <a:t>Balance sheet format</a:t>
            </a:r>
            <a:endParaRPr lang="en-US" dirty="0"/>
          </a:p>
        </p:txBody>
      </p:sp>
    </p:spTree>
    <p:extLst>
      <p:ext uri="{BB962C8B-B14F-4D97-AF65-F5344CB8AC3E}">
        <p14:creationId xmlns:p14="http://schemas.microsoft.com/office/powerpoint/2010/main" val="5876039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Dual-Track Accounting Approach</a:t>
            </a:r>
            <a:br>
              <a:rPr lang="en-US" sz="3200" b="1" dirty="0" smtClean="0"/>
            </a:br>
            <a:r>
              <a:rPr lang="en-US" sz="2400" b="1" dirty="0" smtClean="0"/>
              <a:t>(1 of 2)</a:t>
            </a:r>
            <a:endParaRPr lang="en-US" sz="2400" b="1" dirty="0"/>
          </a:p>
        </p:txBody>
      </p:sp>
      <p:sp>
        <p:nvSpPr>
          <p:cNvPr id="3" name="Content Placeholder 2"/>
          <p:cNvSpPr>
            <a:spLocks noGrp="1"/>
          </p:cNvSpPr>
          <p:nvPr>
            <p:ph idx="1"/>
          </p:nvPr>
        </p:nvSpPr>
        <p:spPr>
          <a:xfrm>
            <a:off x="411163" y="1514475"/>
            <a:ext cx="7407275" cy="4111625"/>
          </a:xfrm>
        </p:spPr>
        <p:txBody>
          <a:bodyPr/>
          <a:lstStyle/>
          <a:p>
            <a:pPr marL="0" indent="0">
              <a:buNone/>
            </a:pPr>
            <a:r>
              <a:rPr lang="en-US" sz="2200" dirty="0"/>
              <a:t>Operating activities and transactions have different effects on the Town of </a:t>
            </a:r>
            <a:r>
              <a:rPr lang="en-US" sz="2200" dirty="0" smtClean="0"/>
              <a:t>Brighton’s government-wide </a:t>
            </a:r>
            <a:r>
              <a:rPr lang="en-US" sz="2200" dirty="0"/>
              <a:t>financial statements and fund financial </a:t>
            </a:r>
            <a:r>
              <a:rPr lang="en-US" sz="2200" dirty="0" smtClean="0"/>
              <a:t>statements.</a:t>
            </a:r>
          </a:p>
          <a:p>
            <a:pPr lvl="1"/>
            <a:r>
              <a:rPr lang="en-US" sz="2000" dirty="0" smtClean="0"/>
              <a:t>Certain activities have </a:t>
            </a:r>
            <a:r>
              <a:rPr lang="en-US" sz="2000" dirty="0"/>
              <a:t>no effect on the </a:t>
            </a:r>
            <a:r>
              <a:rPr lang="en-US" sz="2000" dirty="0" smtClean="0"/>
              <a:t>government-wide financial statements.</a:t>
            </a:r>
          </a:p>
          <a:p>
            <a:pPr lvl="1"/>
            <a:r>
              <a:rPr lang="en-US" sz="2000" dirty="0" smtClean="0"/>
              <a:t>Most </a:t>
            </a:r>
            <a:r>
              <a:rPr lang="en-US" sz="2000" dirty="0"/>
              <a:t>operating </a:t>
            </a:r>
            <a:r>
              <a:rPr lang="en-US" sz="2000" dirty="0" smtClean="0"/>
              <a:t>activities affect </a:t>
            </a:r>
            <a:r>
              <a:rPr lang="en-US" sz="2000" dirty="0"/>
              <a:t>both </a:t>
            </a:r>
            <a:r>
              <a:rPr lang="en-US" sz="2000" dirty="0" smtClean="0"/>
              <a:t>the General </a:t>
            </a:r>
            <a:r>
              <a:rPr lang="en-US" sz="2000" dirty="0"/>
              <a:t>Fund </a:t>
            </a:r>
            <a:r>
              <a:rPr lang="en-US" sz="2000" dirty="0" smtClean="0"/>
              <a:t>and </a:t>
            </a:r>
            <a:r>
              <a:rPr lang="en-US" sz="2000" dirty="0"/>
              <a:t>governmental activities at the government-wide </a:t>
            </a:r>
            <a:r>
              <a:rPr lang="en-US" sz="2000" dirty="0" smtClean="0"/>
              <a:t>level</a:t>
            </a:r>
            <a:r>
              <a:rPr lang="en-US" sz="2000" dirty="0"/>
              <a:t>, but in </a:t>
            </a:r>
            <a:r>
              <a:rPr lang="en-US" sz="2000" dirty="0" smtClean="0"/>
              <a:t>different ways</a:t>
            </a:r>
            <a:r>
              <a:rPr lang="en-US" sz="2000" dirty="0"/>
              <a:t>. </a:t>
            </a:r>
          </a:p>
          <a:p>
            <a:pPr lvl="1"/>
            <a:r>
              <a:rPr lang="en-US" sz="2000" dirty="0" smtClean="0"/>
              <a:t>Still </a:t>
            </a:r>
            <a:r>
              <a:rPr lang="en-US" sz="2000" dirty="0"/>
              <a:t>other activities, such as recording depreciation </a:t>
            </a:r>
            <a:r>
              <a:rPr lang="en-US" sz="2000" dirty="0" smtClean="0"/>
              <a:t>expense, affect </a:t>
            </a:r>
            <a:r>
              <a:rPr lang="en-US" sz="2000" dirty="0"/>
              <a:t>only the government-wide financial </a:t>
            </a:r>
            <a:r>
              <a:rPr lang="en-US" sz="2000" dirty="0" smtClean="0"/>
              <a:t>statements and </a:t>
            </a:r>
            <a:r>
              <a:rPr lang="en-US" sz="2000" dirty="0"/>
              <a:t>are not recorded at all in the General </a:t>
            </a:r>
            <a:r>
              <a:rPr lang="en-US" sz="2000" dirty="0" smtClean="0"/>
              <a:t>Fund </a:t>
            </a:r>
            <a:r>
              <a:rPr lang="en-US" sz="2000" dirty="0"/>
              <a:t>or in any other governmental </a:t>
            </a:r>
            <a:r>
              <a:rPr lang="en-US" sz="2000" dirty="0" smtClean="0"/>
              <a:t>fund. </a:t>
            </a:r>
            <a:endParaRPr lang="en-US" sz="2000" dirty="0"/>
          </a:p>
        </p:txBody>
      </p:sp>
    </p:spTree>
    <p:extLst>
      <p:ext uri="{BB962C8B-B14F-4D97-AF65-F5344CB8AC3E}">
        <p14:creationId xmlns:p14="http://schemas.microsoft.com/office/powerpoint/2010/main" val="8029904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Dual-Track Accounting Approach</a:t>
            </a:r>
            <a:br>
              <a:rPr lang="en-US" sz="3200" b="1" dirty="0" smtClean="0"/>
            </a:br>
            <a:r>
              <a:rPr lang="en-US" sz="2400" b="1" dirty="0" smtClean="0"/>
              <a:t>(2 of 2)</a:t>
            </a:r>
            <a:endParaRPr lang="en-US" sz="2400" b="1" dirty="0"/>
          </a:p>
        </p:txBody>
      </p:sp>
      <p:sp>
        <p:nvSpPr>
          <p:cNvPr id="3" name="Content Placeholder 2"/>
          <p:cNvSpPr>
            <a:spLocks noGrp="1"/>
          </p:cNvSpPr>
          <p:nvPr>
            <p:ph idx="1"/>
          </p:nvPr>
        </p:nvSpPr>
        <p:spPr>
          <a:xfrm>
            <a:off x="466244" y="1655688"/>
            <a:ext cx="7352194" cy="3652912"/>
          </a:xfrm>
        </p:spPr>
        <p:txBody>
          <a:bodyPr/>
          <a:lstStyle/>
          <a:p>
            <a:pPr marL="0" indent="0">
              <a:buNone/>
            </a:pPr>
            <a:r>
              <a:rPr lang="en-US" sz="2400" dirty="0" smtClean="0"/>
              <a:t>To </a:t>
            </a:r>
            <a:r>
              <a:rPr lang="en-US" sz="2400" dirty="0"/>
              <a:t>capture the dual effects of transactions at the government-wide and </a:t>
            </a:r>
            <a:r>
              <a:rPr lang="en-US" sz="2400" dirty="0" smtClean="0"/>
              <a:t>governmental fund </a:t>
            </a:r>
            <a:r>
              <a:rPr lang="en-US" sz="2400" dirty="0"/>
              <a:t>levels, this text adopts a </a:t>
            </a:r>
            <a:r>
              <a:rPr lang="en-US" sz="2400" i="1" dirty="0"/>
              <a:t>dual-track </a:t>
            </a:r>
            <a:r>
              <a:rPr lang="en-US" sz="2400" dirty="0"/>
              <a:t>approach to analyzing and </a:t>
            </a:r>
            <a:r>
              <a:rPr lang="en-US" sz="2400" dirty="0" smtClean="0"/>
              <a:t>recording transactions </a:t>
            </a:r>
            <a:r>
              <a:rPr lang="en-US" sz="2400" dirty="0"/>
              <a:t>based on manual accounting procedures. Although this approach </a:t>
            </a:r>
            <a:r>
              <a:rPr lang="en-US" sz="2400" dirty="0" smtClean="0"/>
              <a:t>is designed </a:t>
            </a:r>
            <a:r>
              <a:rPr lang="en-US" sz="2400" dirty="0"/>
              <a:t>to facilitate ease of learning, it also provides all the accounting </a:t>
            </a:r>
            <a:r>
              <a:rPr lang="en-US" sz="2400" dirty="0" smtClean="0"/>
              <a:t>information needed </a:t>
            </a:r>
            <a:r>
              <a:rPr lang="en-US" sz="2400" dirty="0"/>
              <a:t>to prepare both government-wide and fund financial statements.</a:t>
            </a:r>
          </a:p>
        </p:txBody>
      </p:sp>
    </p:spTree>
    <p:extLst>
      <p:ext uri="{BB962C8B-B14F-4D97-AF65-F5344CB8AC3E}">
        <p14:creationId xmlns:p14="http://schemas.microsoft.com/office/powerpoint/2010/main" val="31808136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Recording the Budget</a:t>
            </a:r>
            <a:br>
              <a:rPr lang="en-US" sz="3200" b="1" dirty="0" smtClean="0"/>
            </a:br>
            <a:r>
              <a:rPr lang="en-US" sz="2400" b="1" dirty="0" smtClean="0"/>
              <a:t>(1 of 2)</a:t>
            </a:r>
            <a:endParaRPr lang="en-US" sz="2400" b="1" dirty="0"/>
          </a:p>
        </p:txBody>
      </p:sp>
      <p:sp>
        <p:nvSpPr>
          <p:cNvPr id="3" name="Rectangle 2"/>
          <p:cNvSpPr/>
          <p:nvPr/>
        </p:nvSpPr>
        <p:spPr>
          <a:xfrm>
            <a:off x="533400" y="1404790"/>
            <a:ext cx="7559406" cy="4216539"/>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r>
              <a:rPr lang="en-US" sz="1400" i="1" dirty="0" smtClean="0">
                <a:latin typeface="+mn-lt"/>
              </a:rPr>
              <a:t>General Fund:</a:t>
            </a:r>
          </a:p>
          <a:p>
            <a:pPr>
              <a:tabLst>
                <a:tab pos="4337050" algn="dec"/>
              </a:tabLst>
            </a:pPr>
            <a:r>
              <a:rPr lang="en-US" sz="1400" dirty="0" smtClean="0">
                <a:latin typeface="+mn-lt"/>
              </a:rPr>
              <a:t>1. Estimated </a:t>
            </a:r>
            <a:r>
              <a:rPr lang="en-US" sz="1400" dirty="0">
                <a:latin typeface="+mn-lt"/>
              </a:rPr>
              <a:t>Revenues . . . . . . . . . . . . </a:t>
            </a:r>
            <a:r>
              <a:rPr lang="en-US" sz="1400" dirty="0" smtClean="0">
                <a:latin typeface="+mn-lt"/>
              </a:rPr>
              <a:t>. 	4,086,000 </a:t>
            </a:r>
          </a:p>
          <a:p>
            <a:pPr>
              <a:tabLst>
                <a:tab pos="5256213" algn="dec"/>
              </a:tabLst>
            </a:pPr>
            <a:r>
              <a:rPr lang="en-US" sz="1400" dirty="0" smtClean="0">
                <a:latin typeface="+mn-lt"/>
              </a:rPr>
              <a:t>     Budgetary Fund Balance . . . . . . . . .	206,000</a:t>
            </a:r>
          </a:p>
          <a:p>
            <a:pPr>
              <a:tabLst>
                <a:tab pos="5256213" algn="dec"/>
              </a:tabLst>
            </a:pPr>
            <a:r>
              <a:rPr lang="en-US" sz="1400" dirty="0" smtClean="0">
                <a:latin typeface="+mn-lt"/>
              </a:rPr>
              <a:t>     Appropriations </a:t>
            </a:r>
            <a:r>
              <a:rPr lang="en-US" sz="1400" dirty="0">
                <a:latin typeface="+mn-lt"/>
              </a:rPr>
              <a:t>. . . . . . . . . . . . . . . . </a:t>
            </a:r>
            <a:r>
              <a:rPr lang="en-US" sz="1400" dirty="0" smtClean="0">
                <a:latin typeface="+mn-lt"/>
              </a:rPr>
              <a:t>. .	3,880,000</a:t>
            </a:r>
          </a:p>
          <a:p>
            <a:r>
              <a:rPr lang="en-US" sz="1400" i="1" dirty="0" smtClean="0">
                <a:latin typeface="+mn-lt"/>
              </a:rPr>
              <a:t>Estimated </a:t>
            </a:r>
            <a:r>
              <a:rPr lang="en-US" sz="1400" i="1" dirty="0">
                <a:latin typeface="+mn-lt"/>
              </a:rPr>
              <a:t>Revenues Ledger:</a:t>
            </a:r>
          </a:p>
          <a:p>
            <a:pPr>
              <a:tabLst>
                <a:tab pos="6173788" algn="dec"/>
              </a:tabLst>
            </a:pPr>
            <a:r>
              <a:rPr lang="en-US" sz="1400" dirty="0" smtClean="0">
                <a:latin typeface="+mn-lt"/>
              </a:rPr>
              <a:t>    Property </a:t>
            </a:r>
            <a:r>
              <a:rPr lang="en-US" sz="1400" dirty="0">
                <a:latin typeface="+mn-lt"/>
              </a:rPr>
              <a:t>Taxes . . . . . . . . . . . . . . . . . </a:t>
            </a:r>
            <a:r>
              <a:rPr lang="en-US" sz="1400" dirty="0" smtClean="0">
                <a:latin typeface="+mn-lt"/>
              </a:rPr>
              <a:t>.	2,600,000</a:t>
            </a:r>
            <a:endParaRPr lang="en-US" sz="1400" dirty="0">
              <a:latin typeface="+mn-lt"/>
            </a:endParaRPr>
          </a:p>
          <a:p>
            <a:r>
              <a:rPr lang="en-US" sz="1400" dirty="0" smtClean="0">
                <a:latin typeface="+mn-lt"/>
              </a:rPr>
              <a:t>    Interest </a:t>
            </a:r>
            <a:r>
              <a:rPr lang="en-US" sz="1400" dirty="0">
                <a:latin typeface="+mn-lt"/>
              </a:rPr>
              <a:t>and Penalties on</a:t>
            </a:r>
          </a:p>
          <a:p>
            <a:pPr>
              <a:tabLst>
                <a:tab pos="6173788" algn="dec"/>
              </a:tabLst>
            </a:pPr>
            <a:r>
              <a:rPr lang="en-US" sz="1400" dirty="0" smtClean="0">
                <a:latin typeface="+mn-lt"/>
              </a:rPr>
              <a:t>     Delinquent </a:t>
            </a:r>
            <a:r>
              <a:rPr lang="en-US" sz="1400" dirty="0">
                <a:latin typeface="+mn-lt"/>
              </a:rPr>
              <a:t>Taxes . . . . . . . . . . . . . . </a:t>
            </a:r>
            <a:r>
              <a:rPr lang="en-US" sz="1400" dirty="0" smtClean="0">
                <a:latin typeface="+mn-lt"/>
              </a:rPr>
              <a:t>.	13,000</a:t>
            </a:r>
            <a:endParaRPr lang="en-US" sz="1400" dirty="0">
              <a:latin typeface="+mn-lt"/>
            </a:endParaRPr>
          </a:p>
          <a:p>
            <a:pPr>
              <a:tabLst>
                <a:tab pos="6173788" algn="dec"/>
              </a:tabLst>
            </a:pPr>
            <a:r>
              <a:rPr lang="en-US" sz="1400" dirty="0" smtClean="0">
                <a:latin typeface="+mn-lt"/>
              </a:rPr>
              <a:t>    Sales </a:t>
            </a:r>
            <a:r>
              <a:rPr lang="en-US" sz="1400" dirty="0">
                <a:latin typeface="+mn-lt"/>
              </a:rPr>
              <a:t>Taxes . . . . . . . . . . . . . . . . . . . </a:t>
            </a:r>
            <a:r>
              <a:rPr lang="en-US" sz="1400" dirty="0" smtClean="0">
                <a:latin typeface="+mn-lt"/>
              </a:rPr>
              <a:t>.	580,000</a:t>
            </a:r>
            <a:endParaRPr lang="en-US" sz="1400" dirty="0">
              <a:latin typeface="+mn-lt"/>
            </a:endParaRPr>
          </a:p>
          <a:p>
            <a:pPr>
              <a:tabLst>
                <a:tab pos="6173788" algn="dec"/>
              </a:tabLst>
            </a:pPr>
            <a:r>
              <a:rPr lang="en-US" sz="1400" dirty="0" smtClean="0">
                <a:latin typeface="+mn-lt"/>
              </a:rPr>
              <a:t>    Licenses </a:t>
            </a:r>
            <a:r>
              <a:rPr lang="en-US" sz="1400" dirty="0">
                <a:latin typeface="+mn-lt"/>
              </a:rPr>
              <a:t>and Permits . . . . . . . . . . . </a:t>
            </a:r>
            <a:r>
              <a:rPr lang="en-US" sz="1400" dirty="0" smtClean="0">
                <a:latin typeface="+mn-lt"/>
              </a:rPr>
              <a:t>. .	220,000</a:t>
            </a:r>
            <a:endParaRPr lang="en-US" sz="1400" dirty="0">
              <a:latin typeface="+mn-lt"/>
            </a:endParaRPr>
          </a:p>
          <a:p>
            <a:pPr>
              <a:tabLst>
                <a:tab pos="6173788" algn="dec"/>
              </a:tabLst>
            </a:pPr>
            <a:r>
              <a:rPr lang="en-US" sz="1400" dirty="0" smtClean="0">
                <a:latin typeface="+mn-lt"/>
              </a:rPr>
              <a:t>    Fines </a:t>
            </a:r>
            <a:r>
              <a:rPr lang="en-US" sz="1400" dirty="0">
                <a:latin typeface="+mn-lt"/>
              </a:rPr>
              <a:t>and Forfeits . . . . . . . . . . . . . . </a:t>
            </a:r>
            <a:r>
              <a:rPr lang="en-US" sz="1400" dirty="0" smtClean="0">
                <a:latin typeface="+mn-lt"/>
              </a:rPr>
              <a:t>.	308,000</a:t>
            </a:r>
            <a:endParaRPr lang="en-US" sz="1400" dirty="0">
              <a:latin typeface="+mn-lt"/>
            </a:endParaRPr>
          </a:p>
          <a:p>
            <a:pPr>
              <a:tabLst>
                <a:tab pos="6173788" algn="dec"/>
              </a:tabLst>
            </a:pPr>
            <a:r>
              <a:rPr lang="en-US" sz="1400" dirty="0" smtClean="0">
                <a:latin typeface="+mn-lt"/>
              </a:rPr>
              <a:t>    Intergovernmental </a:t>
            </a:r>
            <a:r>
              <a:rPr lang="en-US" sz="1400" dirty="0">
                <a:latin typeface="+mn-lt"/>
              </a:rPr>
              <a:t>Revenue . . . . . . . </a:t>
            </a:r>
            <a:r>
              <a:rPr lang="en-US" sz="1400" dirty="0" smtClean="0">
                <a:latin typeface="+mn-lt"/>
              </a:rPr>
              <a:t>	280,000</a:t>
            </a:r>
            <a:endParaRPr lang="en-US" sz="1400" dirty="0">
              <a:latin typeface="+mn-lt"/>
            </a:endParaRPr>
          </a:p>
          <a:p>
            <a:pPr>
              <a:tabLst>
                <a:tab pos="6173788" algn="dec"/>
              </a:tabLst>
            </a:pPr>
            <a:r>
              <a:rPr lang="en-US" sz="1400" dirty="0" smtClean="0">
                <a:latin typeface="+mn-lt"/>
              </a:rPr>
              <a:t>    Charges </a:t>
            </a:r>
            <a:r>
              <a:rPr lang="en-US" sz="1400" dirty="0">
                <a:latin typeface="+mn-lt"/>
              </a:rPr>
              <a:t>for Services . . . . . . . . . . . </a:t>
            </a:r>
            <a:r>
              <a:rPr lang="en-US" sz="1400" dirty="0" smtClean="0">
                <a:latin typeface="+mn-lt"/>
              </a:rPr>
              <a:t>.	82,000</a:t>
            </a:r>
            <a:endParaRPr lang="en-US" sz="1400" dirty="0">
              <a:latin typeface="+mn-lt"/>
            </a:endParaRPr>
          </a:p>
          <a:p>
            <a:pPr>
              <a:tabLst>
                <a:tab pos="6173788" algn="dec"/>
              </a:tabLst>
            </a:pPr>
            <a:r>
              <a:rPr lang="en-US" sz="1400" dirty="0" smtClean="0">
                <a:latin typeface="+mn-lt"/>
              </a:rPr>
              <a:t>    Miscellaneous </a:t>
            </a:r>
            <a:r>
              <a:rPr lang="en-US" sz="1400" dirty="0">
                <a:latin typeface="+mn-lt"/>
              </a:rPr>
              <a:t>Revenues . . . . . . . . </a:t>
            </a:r>
            <a:r>
              <a:rPr lang="en-US" sz="1400" dirty="0" smtClean="0">
                <a:latin typeface="+mn-lt"/>
              </a:rPr>
              <a:t>.	3,000</a:t>
            </a:r>
            <a:endParaRPr lang="en-US" sz="1400" dirty="0">
              <a:latin typeface="+mn-lt"/>
            </a:endParaRPr>
          </a:p>
        </p:txBody>
      </p:sp>
    </p:spTree>
    <p:extLst>
      <p:ext uri="{BB962C8B-B14F-4D97-AF65-F5344CB8AC3E}">
        <p14:creationId xmlns:p14="http://schemas.microsoft.com/office/powerpoint/2010/main" val="329741924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5859</TotalTime>
  <Words>2157</Words>
  <Application>Microsoft Macintosh PowerPoint</Application>
  <PresentationFormat>Custom</PresentationFormat>
  <Paragraphs>467</Paragraphs>
  <Slides>53</Slides>
  <Notes>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1_Diseño predeterminado</vt:lpstr>
      <vt:lpstr>PowerPoint Presentation</vt:lpstr>
      <vt:lpstr>Accounting for Governmental Operating Activities—Illustrative Transactions and Financial Statements</vt:lpstr>
      <vt:lpstr>Learning Objectives  (1 of 2)</vt:lpstr>
      <vt:lpstr>Learning Objectives (2 of 2)</vt:lpstr>
      <vt:lpstr>The Town of Brighton</vt:lpstr>
      <vt:lpstr>Town of Brighton Measurement Focus and Basis of Accounting</vt:lpstr>
      <vt:lpstr>Dual-Track Accounting Approach (1 of 2)</vt:lpstr>
      <vt:lpstr>Dual-Track Accounting Approach (2 of 2)</vt:lpstr>
      <vt:lpstr>Recording the Budget (1 of 2)</vt:lpstr>
      <vt:lpstr>Recording the Budget (2 of 2)</vt:lpstr>
      <vt:lpstr>Purchase and Encumbrance Transactions (1 of 5)</vt:lpstr>
      <vt:lpstr>Purchase and Encumbrance Transactions (2 of 5)</vt:lpstr>
      <vt:lpstr>Purchase and Encumbrance Transactions (3 of 5)</vt:lpstr>
      <vt:lpstr>Purchase and Encumbrance Transactions (4 of 5)</vt:lpstr>
      <vt:lpstr>Purchase and Encumbrance Transactions (5 of 5)</vt:lpstr>
      <vt:lpstr>Payment of Liabilities</vt:lpstr>
      <vt:lpstr>Payroll and Payroll Taxes (1 of 4)</vt:lpstr>
      <vt:lpstr>Payroll and Payroll Taxes (2 of 4)</vt:lpstr>
      <vt:lpstr>Payroll and Payroll Taxes (3 of 4)</vt:lpstr>
      <vt:lpstr>Payroll and Payroll Taxes (4 of 4)</vt:lpstr>
      <vt:lpstr>Property Tax Levies</vt:lpstr>
      <vt:lpstr>Recording Property Tax Levy</vt:lpstr>
      <vt:lpstr>Collection and Reclassification of Current Taxes (1 of 2)</vt:lpstr>
      <vt:lpstr>Collection and Reclassification of Current Taxes (2 of 2)</vt:lpstr>
      <vt:lpstr>Accrual of Interest and Penalties on Delinquent Taxes (1 of 2)</vt:lpstr>
      <vt:lpstr>Accrual of Interest and Penalties on Delinquent Taxes (2 of 2)</vt:lpstr>
      <vt:lpstr>Collection of Delinquent Taxes (1 of 3)</vt:lpstr>
      <vt:lpstr>Collection of Delinquent Taxes (2 of 3)</vt:lpstr>
      <vt:lpstr>Collection of Delinquent Taxes (3 of 3)</vt:lpstr>
      <vt:lpstr>Write-off of Uncollectible Delinquent Taxes</vt:lpstr>
      <vt:lpstr>Other Revenues (1 of 2)</vt:lpstr>
      <vt:lpstr>Other Revenues (2 of 2)</vt:lpstr>
      <vt:lpstr>Tax Anticipation Notes</vt:lpstr>
      <vt:lpstr>Issuance of Tax Anticipation Notes</vt:lpstr>
      <vt:lpstr>Repayment of Tax Anticipation Notes</vt:lpstr>
      <vt:lpstr>Special Topics: Correction of Errors</vt:lpstr>
      <vt:lpstr>Special Topics: Receipt of Goods Ordered in Prior Year</vt:lpstr>
      <vt:lpstr>Special Topics: Revision of the General Fund Budget</vt:lpstr>
      <vt:lpstr>Special Topics: Exchange Transactions with Other Funds</vt:lpstr>
      <vt:lpstr>Special Topics: Adjusting Entries—Inventory of Supplies</vt:lpstr>
      <vt:lpstr>Special Topics: Pre-closing Trial Balance and Closing Entries</vt:lpstr>
      <vt:lpstr>Special Topics: Reclassification of Fund Balance Accounts</vt:lpstr>
      <vt:lpstr>Special Topics: General Fund Financial Statements</vt:lpstr>
      <vt:lpstr>Special Revenue Funds</vt:lpstr>
      <vt:lpstr>Accounting for Operating Grants</vt:lpstr>
      <vt:lpstr>Special Revenue Fund Financial Accounting</vt:lpstr>
      <vt:lpstr>Interfund Activity</vt:lpstr>
      <vt:lpstr>Trusts</vt:lpstr>
      <vt:lpstr>Permanent Funds</vt:lpstr>
      <vt:lpstr>Permanent Fund Transactions (1 of 3)</vt:lpstr>
      <vt:lpstr>Permanent Fund Transactions (2 of 3)</vt:lpstr>
      <vt:lpstr>Permanent Fund Transactions (3 of 3)</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434</cp:revision>
  <dcterms:created xsi:type="dcterms:W3CDTF">2005-07-29T18:32:25Z</dcterms:created>
  <dcterms:modified xsi:type="dcterms:W3CDTF">2018-01-08T18:09:02Z</dcterms:modified>
  <cp:category>Presentation</cp:category>
</cp:coreProperties>
</file>