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72" r:id="rId3"/>
    <p:sldId id="273" r:id="rId4"/>
    <p:sldId id="257" r:id="rId5"/>
    <p:sldId id="258" r:id="rId6"/>
    <p:sldId id="260" r:id="rId7"/>
    <p:sldId id="259" r:id="rId8"/>
    <p:sldId id="261" r:id="rId9"/>
    <p:sldId id="262" r:id="rId10"/>
    <p:sldId id="263" r:id="rId11"/>
    <p:sldId id="264" r:id="rId12"/>
    <p:sldId id="265" r:id="rId13"/>
    <p:sldId id="266" r:id="rId14"/>
    <p:sldId id="267" r:id="rId15"/>
    <p:sldId id="268" r:id="rId16"/>
    <p:sldId id="269" r:id="rId17"/>
    <p:sldId id="270" r:id="rId18"/>
    <p:sldId id="271"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4F0C9A-7B77-4B42-B17D-8F7366E680BC}" type="datetimeFigureOut">
              <a:rPr lang="en-US" smtClean="0"/>
              <a:t>29-Apr-20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1903EA-C077-4DFA-8373-48E0A89A68B1}" type="slidenum">
              <a:rPr lang="en-US" smtClean="0"/>
              <a:t>‹#›</a:t>
            </a:fld>
            <a:endParaRPr lang="en-US"/>
          </a:p>
        </p:txBody>
      </p:sp>
    </p:spTree>
    <p:extLst>
      <p:ext uri="{BB962C8B-B14F-4D97-AF65-F5344CB8AC3E}">
        <p14:creationId xmlns:p14="http://schemas.microsoft.com/office/powerpoint/2010/main" val="3336165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32862916-8AE2-4F0B-BE4C-14BBFD62935B}" type="datetime1">
              <a:rPr lang="en-US" smtClean="0"/>
              <a:t>29-Apr-20</a:t>
            </a:fld>
            <a:endParaRPr lang="en-US" dirty="0"/>
          </a:p>
        </p:txBody>
      </p:sp>
      <p:sp>
        <p:nvSpPr>
          <p:cNvPr id="8" name="Footer Placeholder 7"/>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2DB6CD-2502-42CD-9B70-7E14DA3EC06B}" type="datetime1">
              <a:rPr lang="en-US" smtClean="0"/>
              <a:t>29-Apr-20</a:t>
            </a:fld>
            <a:endParaRPr lang="en-US" dirty="0"/>
          </a:p>
        </p:txBody>
      </p:sp>
      <p:sp>
        <p:nvSpPr>
          <p:cNvPr id="6" name="Footer Placeholder 5"/>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2E6F93-C5D1-4B52-B4AE-641E0ECAE3D9}" type="datetime1">
              <a:rPr lang="en-US" smtClean="0"/>
              <a:t>29-Apr-20</a:t>
            </a:fld>
            <a:endParaRPr lang="en-US" dirty="0"/>
          </a:p>
        </p:txBody>
      </p:sp>
      <p:sp>
        <p:nvSpPr>
          <p:cNvPr id="6" name="Footer Placeholder 5"/>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C54BE8-5318-4777-B4A3-DBD64A51C672}" type="datetime1">
              <a:rPr lang="en-US" smtClean="0"/>
              <a:t>29-Apr-20</a:t>
            </a:fld>
            <a:endParaRPr lang="en-US" dirty="0"/>
          </a:p>
        </p:txBody>
      </p:sp>
      <p:sp>
        <p:nvSpPr>
          <p:cNvPr id="6" name="Footer Placeholder 5"/>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A7C1A8-002C-43A1-8491-0ACA4ABE4C3D}" type="datetime1">
              <a:rPr lang="en-US" smtClean="0"/>
              <a:t>29-Apr-20</a:t>
            </a:fld>
            <a:endParaRPr lang="en-US" dirty="0"/>
          </a:p>
        </p:txBody>
      </p:sp>
      <p:sp>
        <p:nvSpPr>
          <p:cNvPr id="6" name="Footer Placeholder 5"/>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990C952E-B26D-43EB-9208-918EBA36A5D4}" type="datetime1">
              <a:rPr lang="en-US" smtClean="0"/>
              <a:t>29-Apr-20</a:t>
            </a:fld>
            <a:endParaRPr lang="en-US" dirty="0"/>
          </a:p>
        </p:txBody>
      </p:sp>
      <p:sp>
        <p:nvSpPr>
          <p:cNvPr id="4" name="Footer Placeholder 3"/>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6DDC7EA2-25C0-46AC-AA04-7CC04E2E0480}" type="datetime1">
              <a:rPr lang="en-US" smtClean="0"/>
              <a:t>29-Apr-20</a:t>
            </a:fld>
            <a:endParaRPr lang="en-US" dirty="0"/>
          </a:p>
        </p:txBody>
      </p:sp>
      <p:sp>
        <p:nvSpPr>
          <p:cNvPr id="4" name="Footer Placeholder 3"/>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EEE944-C33E-434E-A0A2-B9C09D8F04A5}"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3D9902-CDD4-447C-B848-B5626EDA6434}"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lvl1pPr algn="r" rtl="1">
              <a:defRPr>
                <a:latin typeface="Calibri Light" panose="020F0302020204030204" pitchFamily="34" charset="0"/>
                <a:cs typeface="Calibri Light" panose="020F030202020403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0" indent="0" algn="r" rtl="1">
              <a:buNone/>
              <a:defRPr>
                <a:latin typeface="Calibri Light" panose="020F0302020204030204" pitchFamily="34" charset="0"/>
                <a:cs typeface="Calibri Light" panose="020F0302020204030204" pitchFamily="34" charset="0"/>
              </a:defRPr>
            </a:lvl1pPr>
            <a:lvl2pPr marL="457200" indent="0" algn="r" rtl="1">
              <a:buNone/>
              <a:defRPr>
                <a:latin typeface="Calibri Light" panose="020F0302020204030204" pitchFamily="34" charset="0"/>
                <a:cs typeface="Calibri Light" panose="020F0302020204030204" pitchFamily="34" charset="0"/>
              </a:defRPr>
            </a:lvl2pPr>
            <a:lvl3pPr marL="914400" indent="0" algn="r" rtl="1">
              <a:buNone/>
              <a:defRPr>
                <a:latin typeface="Calibri Light" panose="020F0302020204030204" pitchFamily="34" charset="0"/>
                <a:cs typeface="Calibri Light" panose="020F0302020204030204" pitchFamily="34" charset="0"/>
              </a:defRPr>
            </a:lvl3pPr>
            <a:lvl4pPr marL="1371600" indent="0" algn="r" rtl="1">
              <a:buNone/>
              <a:defRPr>
                <a:latin typeface="Calibri Light" panose="020F0302020204030204" pitchFamily="34" charset="0"/>
                <a:cs typeface="Calibri Light" panose="020F0302020204030204" pitchFamily="34" charset="0"/>
              </a:defRPr>
            </a:lvl4pPr>
            <a:lvl5pPr marL="1828800" indent="0" algn="r" rtl="1">
              <a:buNone/>
              <a:defRPr>
                <a:latin typeface="Calibri Light" panose="020F0302020204030204" pitchFamily="34" charset="0"/>
                <a:cs typeface="Calibri Light" panose="020F030202020403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2056B4B-E566-42B5-8C9B-D43184639306}"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EED0434-3E75-49C5-B89A-72E009797AD0}" type="datetime1">
              <a:rPr lang="en-US" smtClean="0"/>
              <a:t>29-Apr-20</a:t>
            </a:fld>
            <a:endParaRPr lang="en-US" dirty="0"/>
          </a:p>
        </p:txBody>
      </p:sp>
      <p:sp>
        <p:nvSpPr>
          <p:cNvPr id="6" name="Footer Placeholder 5"/>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D2871B-29C5-4269-B5A5-0204D8B1BFFB}" type="datetime1">
              <a:rPr lang="en-US" smtClean="0"/>
              <a:t>29-Apr-20</a:t>
            </a:fld>
            <a:endParaRPr lang="en-US" dirty="0"/>
          </a:p>
        </p:txBody>
      </p:sp>
      <p:sp>
        <p:nvSpPr>
          <p:cNvPr id="8" name="Footer Placeholder 7"/>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93FE4C2-9306-4D66-85B4-46375BE01A5F}" type="datetime1">
              <a:rPr lang="en-US" smtClean="0"/>
              <a:t>29-Apr-20</a:t>
            </a:fld>
            <a:endParaRPr lang="en-US" dirty="0"/>
          </a:p>
        </p:txBody>
      </p:sp>
      <p:sp>
        <p:nvSpPr>
          <p:cNvPr id="4" name="Footer Placeholder 3"/>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DC9D2-CF56-4F98-96E3-0F1107D9F697}" type="datetime1">
              <a:rPr lang="en-US" smtClean="0"/>
              <a:t>29-Apr-20</a:t>
            </a:fld>
            <a:endParaRPr lang="en-US" dirty="0"/>
          </a:p>
        </p:txBody>
      </p:sp>
      <p:sp>
        <p:nvSpPr>
          <p:cNvPr id="3" name="Footer Placeholder 2"/>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642D81-F1B9-44DF-9BD5-4E178F150896}" type="datetime1">
              <a:rPr lang="en-US" smtClean="0"/>
              <a:t>29-Apr-20</a:t>
            </a:fld>
            <a:endParaRPr lang="en-US" dirty="0"/>
          </a:p>
        </p:txBody>
      </p:sp>
      <p:sp>
        <p:nvSpPr>
          <p:cNvPr id="6" name="Footer Placeholder 5"/>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0E2292-3A4D-45A1-A461-C1F8A132C83E}" type="datetime1">
              <a:rPr lang="en-US" smtClean="0"/>
              <a:t>29-Apr-20</a:t>
            </a:fld>
            <a:endParaRPr lang="en-US" dirty="0"/>
          </a:p>
        </p:txBody>
      </p:sp>
      <p:sp>
        <p:nvSpPr>
          <p:cNvPr id="6" name="Footer Placeholder 5"/>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297F873-9889-4E1E-BEE5-B3E02DAA7A54}" type="datetime1">
              <a:rPr lang="en-US" smtClean="0"/>
              <a:t>29-Apr-20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ar-SA" dirty="0" smtClean="0"/>
              <a:t>التعلم الاجتماعي ( النمذجة )    موريس بقلة</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hdr="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b6t_OTHpJJ0" TargetMode="External"/><Relationship Id="rId2" Type="http://schemas.openxmlformats.org/officeDocument/2006/relationships/hyperlink" Target="https://www.youtube.com/watch?v=3ZzO2h-uO2k"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q-14MZAcoS0" TargetMode="External"/><Relationship Id="rId2" Type="http://schemas.openxmlformats.org/officeDocument/2006/relationships/hyperlink" Target="https://www.youtube.com/watch?v=faQLb_FfKW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56509" y="965680"/>
            <a:ext cx="9144000" cy="3263420"/>
          </a:xfrm>
        </p:spPr>
        <p:txBody>
          <a:bodyPr>
            <a:normAutofit fontScale="90000"/>
          </a:bodyPr>
          <a:lstStyle/>
          <a:p>
            <a:pPr algn="ctr"/>
            <a:r>
              <a:rPr lang="ar-SA" altLang="en-US" sz="4000" dirty="0">
                <a:latin typeface="Calibri Light" panose="020F0302020204030204" pitchFamily="34" charset="0"/>
                <a:cs typeface="Calibri Light" panose="020F0302020204030204" pitchFamily="34" charset="0"/>
              </a:rPr>
              <a:t>( التعلم </a:t>
            </a:r>
            <a:r>
              <a:rPr lang="ar-SA" altLang="en-US" sz="4000" dirty="0" smtClean="0">
                <a:effectLst/>
                <a:latin typeface="Calibri Light" panose="020F0302020204030204" pitchFamily="34" charset="0"/>
                <a:cs typeface="Calibri Light" panose="020F0302020204030204" pitchFamily="34" charset="0"/>
              </a:rPr>
              <a:t>الاجتماعي)</a:t>
            </a:r>
            <a:br>
              <a:rPr lang="ar-SA" altLang="en-US" sz="4000" dirty="0" smtClean="0">
                <a:effectLst/>
                <a:latin typeface="Calibri Light" panose="020F0302020204030204" pitchFamily="34" charset="0"/>
                <a:cs typeface="Calibri Light" panose="020F0302020204030204" pitchFamily="34" charset="0"/>
              </a:rPr>
            </a:br>
            <a:r>
              <a:rPr lang="ar-SA" altLang="en-US" sz="4000" dirty="0" smtClean="0">
                <a:effectLst/>
                <a:latin typeface="Calibri Light" panose="020F0302020204030204" pitchFamily="34" charset="0"/>
                <a:cs typeface="Calibri Light" panose="020F0302020204030204" pitchFamily="34" charset="0"/>
              </a:rPr>
              <a:t> التعلم بالملاحظة </a:t>
            </a:r>
            <a:r>
              <a:rPr lang="ar-SA" altLang="en-US" sz="4000" dirty="0" smtClean="0">
                <a:latin typeface="Calibri Light" panose="020F0302020204030204" pitchFamily="34" charset="0"/>
                <a:cs typeface="Calibri Light" panose="020F0302020204030204" pitchFamily="34" charset="0"/>
              </a:rPr>
              <a:t>او المحاكاة او النمذجة</a:t>
            </a:r>
            <a:r>
              <a:rPr lang="en-US" altLang="en-US" sz="4000" dirty="0" smtClean="0">
                <a:latin typeface="Calibri Light" panose="020F0302020204030204" pitchFamily="34" charset="0"/>
                <a:cs typeface="Calibri Light" panose="020F0302020204030204" pitchFamily="34" charset="0"/>
              </a:rPr>
              <a:t/>
            </a:r>
            <a:br>
              <a:rPr lang="en-US" altLang="en-US" sz="4000" dirty="0" smtClean="0">
                <a:latin typeface="Calibri Light" panose="020F0302020204030204" pitchFamily="34" charset="0"/>
                <a:cs typeface="Calibri Light" panose="020F0302020204030204" pitchFamily="34" charset="0"/>
              </a:rPr>
            </a:br>
            <a:r>
              <a:rPr lang="ar-SA" altLang="en-US" sz="4000" dirty="0" smtClean="0">
                <a:latin typeface="Calibri Light" panose="020F0302020204030204" pitchFamily="34" charset="0"/>
                <a:cs typeface="Calibri Light" panose="020F0302020204030204" pitchFamily="34" charset="0"/>
              </a:rPr>
              <a:t/>
            </a:r>
            <a:br>
              <a:rPr lang="ar-SA" altLang="en-US" sz="4000" dirty="0" smtClean="0">
                <a:latin typeface="Calibri Light" panose="020F0302020204030204" pitchFamily="34" charset="0"/>
                <a:cs typeface="Calibri Light" panose="020F0302020204030204" pitchFamily="34" charset="0"/>
              </a:rPr>
            </a:br>
            <a:r>
              <a:rPr lang="en-US" altLang="en-US" sz="4000" dirty="0" smtClean="0">
                <a:latin typeface="Calibri Light" panose="020F0302020204030204" pitchFamily="34" charset="0"/>
                <a:cs typeface="Calibri Light" panose="020F0302020204030204" pitchFamily="34" charset="0"/>
              </a:rPr>
              <a:t>Social learning theory</a:t>
            </a:r>
            <a:br>
              <a:rPr lang="en-US" altLang="en-US" sz="4000" dirty="0" smtClean="0">
                <a:latin typeface="Calibri Light" panose="020F0302020204030204" pitchFamily="34" charset="0"/>
                <a:cs typeface="Calibri Light" panose="020F0302020204030204" pitchFamily="34" charset="0"/>
              </a:rPr>
            </a:br>
            <a:r>
              <a:rPr lang="en-US" altLang="en-US" sz="4000" dirty="0" smtClean="0">
                <a:latin typeface="Calibri Light" panose="020F0302020204030204" pitchFamily="34" charset="0"/>
                <a:cs typeface="Calibri Light" panose="020F0302020204030204" pitchFamily="34" charset="0"/>
              </a:rPr>
              <a:t>Modeling </a:t>
            </a:r>
            <a:br>
              <a:rPr lang="en-US" altLang="en-US" sz="4000" dirty="0" smtClean="0">
                <a:latin typeface="Calibri Light" panose="020F0302020204030204" pitchFamily="34" charset="0"/>
                <a:cs typeface="Calibri Light" panose="020F0302020204030204" pitchFamily="34" charset="0"/>
              </a:rPr>
            </a:br>
            <a:r>
              <a:rPr lang="ar-SA" altLang="en-US" sz="4000" dirty="0" smtClean="0">
                <a:latin typeface="Calibri Light" panose="020F0302020204030204" pitchFamily="34" charset="0"/>
                <a:cs typeface="Calibri Light" panose="020F0302020204030204" pitchFamily="34" charset="0"/>
              </a:rPr>
              <a:t/>
            </a:r>
            <a:br>
              <a:rPr lang="ar-SA" altLang="en-US" sz="4000" dirty="0" smtClean="0">
                <a:latin typeface="Calibri Light" panose="020F0302020204030204" pitchFamily="34" charset="0"/>
                <a:cs typeface="Calibri Light" panose="020F0302020204030204" pitchFamily="34" charset="0"/>
              </a:rPr>
            </a:br>
            <a:endParaRPr lang="en-US" sz="4000" dirty="0">
              <a:latin typeface="Calibri Light" panose="020F0302020204030204" pitchFamily="34" charset="0"/>
              <a:cs typeface="Calibri Light" panose="020F0302020204030204" pitchFamily="34" charset="0"/>
            </a:endParaRPr>
          </a:p>
        </p:txBody>
      </p:sp>
      <p:sp>
        <p:nvSpPr>
          <p:cNvPr id="3" name="Subtitle 2"/>
          <p:cNvSpPr>
            <a:spLocks noGrp="1"/>
          </p:cNvSpPr>
          <p:nvPr>
            <p:ph type="subTitle" idx="1"/>
          </p:nvPr>
        </p:nvSpPr>
        <p:spPr>
          <a:xfrm>
            <a:off x="1524000" y="4962066"/>
            <a:ext cx="9144000" cy="754025"/>
          </a:xfrm>
        </p:spPr>
        <p:txBody>
          <a:bodyPr/>
          <a:lstStyle/>
          <a:p>
            <a:pPr algn="ctr"/>
            <a:r>
              <a:rPr lang="en-US" dirty="0" smtClean="0"/>
              <a:t>Maurice Backleh</a:t>
            </a:r>
            <a:endParaRPr lang="en-US" dirty="0"/>
          </a:p>
        </p:txBody>
      </p:sp>
      <p:sp>
        <p:nvSpPr>
          <p:cNvPr id="4" name="Date Placeholder 3"/>
          <p:cNvSpPr>
            <a:spLocks noGrp="1"/>
          </p:cNvSpPr>
          <p:nvPr>
            <p:ph type="dt" sz="half" idx="10"/>
          </p:nvPr>
        </p:nvSpPr>
        <p:spPr/>
        <p:txBody>
          <a:bodyPr/>
          <a:lstStyle/>
          <a:p>
            <a:fld id="{6FCD307F-0D04-4A4D-8C4A-06B37117493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1</a:t>
            </a:fld>
            <a:endParaRPr lang="en-US" dirty="0"/>
          </a:p>
        </p:txBody>
      </p:sp>
    </p:spTree>
    <p:extLst>
      <p:ext uri="{BB962C8B-B14F-4D97-AF65-F5344CB8AC3E}">
        <p14:creationId xmlns:p14="http://schemas.microsoft.com/office/powerpoint/2010/main" val="22691358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ar-SA" sz="3200" dirty="0"/>
              <a:t>يمكن بالتعلم عن طريق ملاحظة الآخرين تجنب عمل أخطاء فادحة ، أما الاعتماد على التعزيز المباشر يجعل الإنسان يعیش في عالم خطیر . </a:t>
            </a:r>
            <a:endParaRPr lang="en-US" sz="3200"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10</a:t>
            </a:fld>
            <a:endParaRPr lang="en-US" dirty="0"/>
          </a:p>
        </p:txBody>
      </p:sp>
    </p:spTree>
    <p:extLst>
      <p:ext uri="{BB962C8B-B14F-4D97-AF65-F5344CB8AC3E}">
        <p14:creationId xmlns:p14="http://schemas.microsoft.com/office/powerpoint/2010/main" val="4220202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ar-SA" sz="3200" dirty="0"/>
              <a:t>معظم سلوك البشر متعلم من خلال الملاحظة سواء بالصدفة أو بالقصد . فالطفل الصغیر يتعلم الحديث باستماعه لكلام الآخرين وتقلیدھم</a:t>
            </a:r>
            <a:endParaRPr lang="en-US" sz="3200"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11</a:t>
            </a:fld>
            <a:endParaRPr lang="en-US" dirty="0"/>
          </a:p>
        </p:txBody>
      </p:sp>
    </p:spTree>
    <p:extLst>
      <p:ext uri="{BB962C8B-B14F-4D97-AF65-F5344CB8AC3E}">
        <p14:creationId xmlns:p14="http://schemas.microsoft.com/office/powerpoint/2010/main" val="447156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ar-SA" sz="3200" dirty="0"/>
              <a:t>الملاحظون قادرون على حل المشاكل بالشكل الصحیح حتى بعد أن يكون النموذج أو القدوة فاشلا في حل نفس المشاكل ، فالملاحظ يتعلم من أخطاء القدوة مثلما يتعلم من نجاحاته وإيجابیاته . والتعلم من خلال الملاحظة يمكن أن يشتمل على سلوكیات إبداعیة وتجديدية .</a:t>
            </a:r>
            <a:endParaRPr lang="en-US" sz="3200"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12</a:t>
            </a:fld>
            <a:endParaRPr lang="en-US" dirty="0"/>
          </a:p>
        </p:txBody>
      </p:sp>
    </p:spTree>
    <p:extLst>
      <p:ext uri="{BB962C8B-B14F-4D97-AF65-F5344CB8AC3E}">
        <p14:creationId xmlns:p14="http://schemas.microsoft.com/office/powerpoint/2010/main" val="387519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SA" dirty="0" smtClean="0"/>
              <a:t>توجد </a:t>
            </a:r>
            <a:r>
              <a:rPr lang="ar-SA" dirty="0"/>
              <a:t>ثلاثة عوامل تؤثر في عملیة الاقتداء والمحاكاة </a:t>
            </a:r>
            <a:r>
              <a:rPr lang="ar-SA" dirty="0" err="1"/>
              <a:t>وھي</a:t>
            </a:r>
            <a:r>
              <a:rPr lang="ar-SA" dirty="0"/>
              <a:t> : </a:t>
            </a:r>
            <a:endParaRPr lang="en-US" dirty="0"/>
          </a:p>
        </p:txBody>
      </p:sp>
      <p:sp>
        <p:nvSpPr>
          <p:cNvPr id="3" name="Content Placeholder 2"/>
          <p:cNvSpPr>
            <a:spLocks noGrp="1"/>
          </p:cNvSpPr>
          <p:nvPr>
            <p:ph idx="1"/>
          </p:nvPr>
        </p:nvSpPr>
        <p:spPr/>
        <p:txBody>
          <a:bodyPr/>
          <a:lstStyle/>
          <a:p>
            <a:r>
              <a:rPr lang="ar-SA" sz="3600" b="1" u="sng" dirty="0"/>
              <a:t>خصائص القدوة </a:t>
            </a:r>
            <a:r>
              <a:rPr lang="ar-SA" sz="3600" b="1" u="sng" dirty="0" smtClean="0"/>
              <a:t>.</a:t>
            </a:r>
          </a:p>
          <a:p>
            <a:r>
              <a:rPr lang="ar-SA" dirty="0" smtClean="0"/>
              <a:t> </a:t>
            </a:r>
            <a:r>
              <a:rPr lang="ar-SA" sz="3200" dirty="0"/>
              <a:t>كالخصائص المشابھة مثل تماثلھم في العمر والجنس المركز الاجتماعي والوظیفة والكفاءة والسلطة . وتوجد سلوكیات أكثر قابلیة للمحاكاة ، والسلوكیات العدوانیة تأتي منسوخة وتحتذي بشكل دقیق خصوصا بواسطة الأطفال الصغار . </a:t>
            </a:r>
            <a:endParaRPr lang="en-US" sz="3200"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13</a:t>
            </a:fld>
            <a:endParaRPr lang="en-US" dirty="0"/>
          </a:p>
        </p:txBody>
      </p:sp>
    </p:spTree>
    <p:extLst>
      <p:ext uri="{BB962C8B-B14F-4D97-AF65-F5344CB8AC3E}">
        <p14:creationId xmlns:p14="http://schemas.microsoft.com/office/powerpoint/2010/main" val="1922153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ar-SA" sz="3200" dirty="0"/>
              <a:t>صفات الملاحظ</a:t>
            </a:r>
            <a:endParaRPr lang="en-US" sz="3200"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936082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ar-SA" sz="3200" dirty="0"/>
              <a:t>آثار المكافآت المرتبطة بالسلوك</a:t>
            </a:r>
            <a:endParaRPr lang="en-US" sz="3200"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15</a:t>
            </a:fld>
            <a:endParaRPr lang="en-US" dirty="0"/>
          </a:p>
        </p:txBody>
      </p:sp>
    </p:spTree>
    <p:extLst>
      <p:ext uri="{BB962C8B-B14F-4D97-AF65-F5344CB8AC3E}">
        <p14:creationId xmlns:p14="http://schemas.microsoft.com/office/powerpoint/2010/main" val="4489300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تجربة باندورا</a:t>
            </a:r>
            <a:endParaRPr lang="en-US" dirty="0"/>
          </a:p>
        </p:txBody>
      </p:sp>
      <p:sp>
        <p:nvSpPr>
          <p:cNvPr id="3" name="Content Placeholder 2"/>
          <p:cNvSpPr>
            <a:spLocks noGrp="1"/>
          </p:cNvSpPr>
          <p:nvPr>
            <p:ph idx="1"/>
          </p:nvPr>
        </p:nvSpPr>
        <p:spPr/>
        <p:txBody>
          <a:bodyPr>
            <a:normAutofit fontScale="92500"/>
          </a:bodyPr>
          <a:lstStyle/>
          <a:p>
            <a:r>
              <a:rPr lang="ar-SA" dirty="0"/>
              <a:t>في إحدى دراسات باندورا المشهورة قُسَّم الأطفال إلى ثلاث مجموعات : شاهدت المجموعة الأولى شخصا بالغاً يضرب لعبة ، والمجموعة الثانية كان الشخص البالغ يتجاهل وجود اللعبة ، والمجموعة الثالثة لم تشاهد شخصا بالغاً على الإطلاق .</a:t>
            </a:r>
          </a:p>
          <a:p>
            <a:r>
              <a:rPr lang="ar-SA" dirty="0"/>
              <a:t>بعد ذلك تعرضت مجموعات الأطفال الثلاثة إلى مواقف إحباط من درجة بسيطة من خلال إبقاء المجموعات في غرفة فيها العاب وعدم السماح للأطفال باللعب بهذه الألعاب وفي المرحلة اللاحقة وضع الأطفال في غرفة أخرى احتوت العاب متنوعة من بينها اللعبة التي شوهدت في بداية التجربة ، ولوحظ أن الأطفال الذين سبق أن شاهدوا الشخص البالغ يضرب اللعبة عرضوا سلوكاً عدوانياً كالذي سبق أن شاهدوه .</a:t>
            </a:r>
          </a:p>
          <a:p>
            <a:r>
              <a:rPr lang="ar-SA" dirty="0"/>
              <a:t>توصلت دراسات مشابهة إلى نفس النتائج وأشارت إلى أن مراقبة سلوك العدوان الذي يعرضه الفرد بشكل حي أدت إلى تأثير أقوى من مراقبة فيلم يُعْرض فيه فرد سلوكاً عدوانياً . وكذلك شريط فيديو يعرض فرداً إنسانياً له تأثير أكبر من أفلام الكرتون التي تعرض نفس سلوك العدوان.</a:t>
            </a:r>
          </a:p>
          <a:p>
            <a:endParaRPr lang="en-US"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16</a:t>
            </a:fld>
            <a:endParaRPr lang="en-US" dirty="0"/>
          </a:p>
        </p:txBody>
      </p:sp>
    </p:spTree>
    <p:extLst>
      <p:ext uri="{BB962C8B-B14F-4D97-AF65-F5344CB8AC3E}">
        <p14:creationId xmlns:p14="http://schemas.microsoft.com/office/powerpoint/2010/main" val="4104826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b="1" dirty="0"/>
              <a:t>تجربة دمية </a:t>
            </a:r>
            <a:r>
              <a:rPr lang="en-US" b="1" dirty="0"/>
              <a:t>BOBO </a:t>
            </a:r>
            <a:r>
              <a:rPr lang="en-US" b="1" dirty="0" smtClean="0"/>
              <a:t>DOLL</a:t>
            </a:r>
            <a:endParaRPr lang="en-US" dirty="0"/>
          </a:p>
        </p:txBody>
      </p:sp>
      <p:sp>
        <p:nvSpPr>
          <p:cNvPr id="3" name="Content Placeholder 2"/>
          <p:cNvSpPr>
            <a:spLocks noGrp="1"/>
          </p:cNvSpPr>
          <p:nvPr>
            <p:ph idx="1"/>
          </p:nvPr>
        </p:nvSpPr>
        <p:spPr/>
        <p:txBody>
          <a:bodyPr/>
          <a:lstStyle/>
          <a:p>
            <a:pPr fontAlgn="base"/>
            <a:r>
              <a:rPr lang="ar-SA" dirty="0" smtClean="0"/>
              <a:t>هل </a:t>
            </a:r>
            <a:r>
              <a:rPr lang="ar-SA" dirty="0"/>
              <a:t>العنف الذي يراقبه الأطفال في البرامج التلفزيونية والأفلام وألعاب الفيديو يقودهم إلى التصرف بشكل عدواني؟ </a:t>
            </a:r>
            <a:endParaRPr lang="en-US" dirty="0" smtClean="0"/>
          </a:p>
          <a:p>
            <a:pPr fontAlgn="base"/>
            <a:r>
              <a:rPr lang="ar-SA" dirty="0" smtClean="0"/>
              <a:t>هذا </a:t>
            </a:r>
            <a:r>
              <a:rPr lang="ar-SA" dirty="0"/>
              <a:t>سؤال ساخن اليوم ، لكنه كان أيضًا محل اهتمام كبير منذ خمسين عامًا عندما قاد عالم </a:t>
            </a:r>
            <a:r>
              <a:rPr lang="ar-SA" dirty="0" smtClean="0"/>
              <a:t>النفس باندورا بإجراء تجربة </a:t>
            </a:r>
            <a:r>
              <a:rPr lang="ar-SA" dirty="0"/>
              <a:t>تعرف باسم تجربة دمية </a:t>
            </a:r>
            <a:r>
              <a:rPr lang="ar-SA" dirty="0" err="1"/>
              <a:t>بوبو</a:t>
            </a:r>
            <a:r>
              <a:rPr lang="ar-SA" dirty="0"/>
              <a:t> لتحديد كيف يتعلم الأطفال العدوان من خلال الملاحظة</a:t>
            </a:r>
            <a:r>
              <a:rPr lang="en-US" dirty="0"/>
              <a:t>.</a:t>
            </a:r>
          </a:p>
          <a:p>
            <a:r>
              <a:rPr lang="ar-SA" dirty="0"/>
              <a:t> </a:t>
            </a:r>
            <a:endParaRPr lang="en-US" dirty="0"/>
          </a:p>
          <a:p>
            <a:endParaRPr lang="en-US"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17</a:t>
            </a:fld>
            <a:endParaRPr lang="en-US" dirty="0"/>
          </a:p>
        </p:txBody>
      </p:sp>
    </p:spTree>
    <p:extLst>
      <p:ext uri="{BB962C8B-B14F-4D97-AF65-F5344CB8AC3E}">
        <p14:creationId xmlns:p14="http://schemas.microsoft.com/office/powerpoint/2010/main" val="36231100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آثار التعلم </a:t>
            </a:r>
            <a:r>
              <a:rPr lang="ar-SA" dirty="0" err="1" smtClean="0"/>
              <a:t>بالنمذجة</a:t>
            </a:r>
            <a:endParaRPr lang="en-US" dirty="0"/>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ar-SA" sz="3600" b="1" dirty="0" smtClean="0">
                <a:solidFill>
                  <a:srgbClr val="00B0F0"/>
                </a:solidFill>
              </a:rPr>
              <a:t>تعلم </a:t>
            </a:r>
            <a:r>
              <a:rPr lang="ar-SA" sz="3600" b="1" dirty="0" err="1" smtClean="0">
                <a:solidFill>
                  <a:srgbClr val="00B0F0"/>
                </a:solidFill>
              </a:rPr>
              <a:t>سلوكات</a:t>
            </a:r>
            <a:r>
              <a:rPr lang="ar-SA" sz="3600" b="1" dirty="0" smtClean="0">
                <a:solidFill>
                  <a:srgbClr val="00B0F0"/>
                </a:solidFill>
              </a:rPr>
              <a:t> جديدة: </a:t>
            </a:r>
            <a:r>
              <a:rPr lang="ar-SA" altLang="en-US" sz="3600" dirty="0"/>
              <a:t>يتمثل ذلك في تعلم سلوك أو مهارة جديدة ليست في حصيلة الفرد </a:t>
            </a:r>
            <a:r>
              <a:rPr lang="ar-SA" altLang="en-US" sz="3600" dirty="0" smtClean="0"/>
              <a:t>السلوكية او المعرفية.</a:t>
            </a:r>
            <a:endParaRPr lang="ar-SA" sz="3600" b="1" dirty="0" smtClean="0">
              <a:solidFill>
                <a:srgbClr val="00B0F0"/>
              </a:solidFill>
            </a:endParaRPr>
          </a:p>
          <a:p>
            <a:pPr marL="457200" indent="-457200">
              <a:buFont typeface="Arial" panose="020B0604020202020204" pitchFamily="34" charset="0"/>
              <a:buChar char="•"/>
            </a:pPr>
            <a:r>
              <a:rPr lang="ar-SA" sz="3600" b="1" dirty="0" smtClean="0">
                <a:solidFill>
                  <a:srgbClr val="00B0F0"/>
                </a:solidFill>
              </a:rPr>
              <a:t>التسهيل: </a:t>
            </a:r>
            <a:r>
              <a:rPr lang="ar-SA" sz="3600" dirty="0" smtClean="0"/>
              <a:t> </a:t>
            </a:r>
            <a:r>
              <a:rPr lang="ar-SA" altLang="en-US" sz="3600" dirty="0"/>
              <a:t>إن ملاحظة سلوك الآخرين ربما يعمل على إثارة ظهور سلوك متعلم سابق لدى الأفراد لكنهم لا </a:t>
            </a:r>
            <a:r>
              <a:rPr lang="ar-SA" altLang="en-US" sz="3600" dirty="0" smtClean="0"/>
              <a:t>يستخدمونه </a:t>
            </a:r>
            <a:r>
              <a:rPr lang="ar-SA" altLang="en-US" sz="3600" dirty="0"/>
              <a:t>بسبب النسيان أو التوقف عنه لسبب ما </a:t>
            </a:r>
            <a:endParaRPr lang="ar-SA" sz="3600" dirty="0" smtClean="0"/>
          </a:p>
          <a:p>
            <a:pPr marL="457200" indent="-457200">
              <a:buFont typeface="Arial" panose="020B0604020202020204" pitchFamily="34" charset="0"/>
              <a:buChar char="•"/>
            </a:pPr>
            <a:r>
              <a:rPr lang="ar-SA" sz="3600" b="1" dirty="0" smtClean="0">
                <a:solidFill>
                  <a:srgbClr val="00B0F0"/>
                </a:solidFill>
              </a:rPr>
              <a:t>الكف والتحرير : </a:t>
            </a:r>
            <a:r>
              <a:rPr lang="ar-SA" altLang="en-US" sz="3600" dirty="0" smtClean="0"/>
              <a:t>إن </a:t>
            </a:r>
            <a:r>
              <a:rPr lang="ar-SA" altLang="en-US" sz="3600" dirty="0"/>
              <a:t>ملاحظة سلوك الآخرين والنتائج المترتبة عليه قد تعمل على كف أو تحرير سلوك لدى الأفراد.</a:t>
            </a:r>
          </a:p>
          <a:p>
            <a:pPr marL="457200" indent="-457200">
              <a:buFont typeface="Arial" panose="020B0604020202020204" pitchFamily="34" charset="0"/>
              <a:buChar char="•"/>
            </a:pPr>
            <a:endParaRPr lang="en-US" sz="3600" b="1" dirty="0">
              <a:solidFill>
                <a:srgbClr val="00B0F0"/>
              </a:solidFill>
            </a:endParaRPr>
          </a:p>
        </p:txBody>
      </p:sp>
      <p:sp>
        <p:nvSpPr>
          <p:cNvPr id="4" name="Date Placeholder 3"/>
          <p:cNvSpPr>
            <a:spLocks noGrp="1"/>
          </p:cNvSpPr>
          <p:nvPr>
            <p:ph type="dt" sz="half" idx="10"/>
          </p:nvPr>
        </p:nvSpPr>
        <p:spPr/>
        <p:txBody>
          <a:bodyPr/>
          <a:lstStyle/>
          <a:p>
            <a:fld id="{2BD0C20F-5C6C-42F6-A890-2DF9C669B550}" type="datetime1">
              <a:rPr lang="en-US" smtClean="0"/>
              <a:t>04-May-20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18</a:t>
            </a:fld>
            <a:endParaRPr lang="en-US" dirty="0"/>
          </a:p>
        </p:txBody>
      </p:sp>
    </p:spTree>
    <p:extLst>
      <p:ext uri="{BB962C8B-B14F-4D97-AF65-F5344CB8AC3E}">
        <p14:creationId xmlns:p14="http://schemas.microsoft.com/office/powerpoint/2010/main" val="2755762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ltLang="en-US" dirty="0"/>
              <a:t>تطبيقات نموذج التعلم </a:t>
            </a:r>
            <a:r>
              <a:rPr lang="ar-SA" altLang="en-US" dirty="0" err="1"/>
              <a:t>الإجتماعي</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ar-SA" altLang="en-US" dirty="0"/>
              <a:t>تنمية العادات والقيم والاتجاهات والمثل لدى الأفراد من خلال القدوة </a:t>
            </a:r>
            <a:r>
              <a:rPr lang="ar-SA" altLang="en-US" dirty="0" smtClean="0"/>
              <a:t>الحسنة</a:t>
            </a:r>
          </a:p>
          <a:p>
            <a:pPr marL="609600" indent="-609600">
              <a:buFont typeface="Wingdings" panose="05000000000000000000" pitchFamily="2" charset="2"/>
              <a:buAutoNum type="arabicPeriod"/>
            </a:pPr>
            <a:r>
              <a:rPr lang="ar-SA" altLang="en-US" dirty="0"/>
              <a:t>تنمية المهارات الفنية والحركية والرياضية والمهنية والحرفية.</a:t>
            </a:r>
          </a:p>
          <a:p>
            <a:pPr marL="609600" indent="-609600">
              <a:buFont typeface="Wingdings" panose="05000000000000000000" pitchFamily="2" charset="2"/>
              <a:buAutoNum type="arabicPeriod"/>
            </a:pPr>
            <a:r>
              <a:rPr lang="ar-SA" altLang="en-US" dirty="0"/>
              <a:t>علاج الكثير من الاضطرابات الانفعالية  كالخجل والانطواء.</a:t>
            </a:r>
          </a:p>
          <a:p>
            <a:pPr marL="609600" indent="-609600">
              <a:buFont typeface="Wingdings" panose="05000000000000000000" pitchFamily="2" charset="2"/>
              <a:buAutoNum type="arabicPeriod"/>
            </a:pPr>
            <a:r>
              <a:rPr lang="ar-SA" altLang="en-US" dirty="0"/>
              <a:t>علاج بعض اضطرابات النطق مثل عدم اللفظ الصحيح.</a:t>
            </a:r>
          </a:p>
          <a:p>
            <a:pPr marL="609600" indent="-609600">
              <a:buFont typeface="Wingdings" panose="05000000000000000000" pitchFamily="2" charset="2"/>
              <a:buAutoNum type="arabicPeriod"/>
            </a:pPr>
            <a:r>
              <a:rPr lang="ar-SA" altLang="en-US" dirty="0"/>
              <a:t> تهذيب السلوك وضبطه لدى الأفراد من خلال عرض نماذج تعاقب على مثل هذه السلوكيات .</a:t>
            </a:r>
          </a:p>
          <a:p>
            <a:pPr marL="609600" indent="-609600">
              <a:buFont typeface="Wingdings" panose="05000000000000000000" pitchFamily="2" charset="2"/>
              <a:buAutoNum type="arabicPeriod"/>
            </a:pPr>
            <a:r>
              <a:rPr lang="ar-SA" altLang="en-US" dirty="0"/>
              <a:t>إثارة دافعية الأفراد للسلوك من خلال عرض نماذج تعزز على أنماط سلوكية معينة </a:t>
            </a:r>
            <a:r>
              <a:rPr lang="ar-SA" altLang="en-US" dirty="0" smtClean="0"/>
              <a:t>.</a:t>
            </a:r>
          </a:p>
          <a:p>
            <a:pPr marL="609600" indent="-609600">
              <a:buFont typeface="Wingdings" panose="05000000000000000000" pitchFamily="2" charset="2"/>
              <a:buAutoNum type="arabicPeriod"/>
            </a:pPr>
            <a:r>
              <a:rPr lang="ar-SA" altLang="en-US" dirty="0" smtClean="0">
                <a:cs typeface="Arial" panose="020B0604020202020204" pitchFamily="34" charset="0"/>
              </a:rPr>
              <a:t>غيرها</a:t>
            </a:r>
            <a:endParaRPr lang="en-US" altLang="en-US" dirty="0">
              <a:cs typeface="Arial" panose="020B0604020202020204" pitchFamily="34" charset="0"/>
            </a:endParaRPr>
          </a:p>
          <a:p>
            <a:endParaRPr lang="en-US" dirty="0"/>
          </a:p>
        </p:txBody>
      </p:sp>
      <p:sp>
        <p:nvSpPr>
          <p:cNvPr id="4" name="Date Placeholder 3"/>
          <p:cNvSpPr>
            <a:spLocks noGrp="1"/>
          </p:cNvSpPr>
          <p:nvPr>
            <p:ph type="dt" sz="half" idx="10"/>
          </p:nvPr>
        </p:nvSpPr>
        <p:spPr/>
        <p:txBody>
          <a:bodyPr/>
          <a:lstStyle/>
          <a:p>
            <a:fld id="{2BD0C20F-5C6C-42F6-A890-2DF9C669B550}" type="datetime1">
              <a:rPr lang="en-US" smtClean="0"/>
              <a:t>04-May-20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19</a:t>
            </a:fld>
            <a:endParaRPr lang="en-US" dirty="0"/>
          </a:p>
        </p:txBody>
      </p:sp>
    </p:spTree>
    <p:extLst>
      <p:ext uri="{BB962C8B-B14F-4D97-AF65-F5344CB8AC3E}">
        <p14:creationId xmlns:p14="http://schemas.microsoft.com/office/powerpoint/2010/main" val="15099582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DC9D2-CF56-4F98-96E3-0F1107D9F697}" type="datetime1">
              <a:rPr lang="en-US" smtClean="0"/>
              <a:t>29-Apr-20</a:t>
            </a:fld>
            <a:endParaRPr lang="en-US" dirty="0"/>
          </a:p>
        </p:txBody>
      </p:sp>
      <p:sp>
        <p:nvSpPr>
          <p:cNvPr id="3" name="Footer Placeholder 2"/>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2</a:t>
            </a:fld>
            <a:endParaRPr lang="en-US" dirty="0"/>
          </a:p>
        </p:txBody>
      </p:sp>
      <p:sp>
        <p:nvSpPr>
          <p:cNvPr id="5" name="Rectangle 4"/>
          <p:cNvSpPr/>
          <p:nvPr/>
        </p:nvSpPr>
        <p:spPr>
          <a:xfrm>
            <a:off x="3489418" y="1041461"/>
            <a:ext cx="5005345" cy="5355312"/>
          </a:xfrm>
          <a:prstGeom prst="rect">
            <a:avLst/>
          </a:prstGeom>
        </p:spPr>
        <p:txBody>
          <a:bodyPr wrap="none">
            <a:spAutoFit/>
          </a:bodyPr>
          <a:lstStyle/>
          <a:p>
            <a:r>
              <a:rPr lang="ar-SA" dirty="0"/>
              <a:t>نظرية </a:t>
            </a:r>
            <a:r>
              <a:rPr lang="ar-SA" dirty="0" err="1"/>
              <a:t>بندورا</a:t>
            </a:r>
            <a:r>
              <a:rPr lang="ar-SA" dirty="0"/>
              <a:t> (التعلم بالملاحظة) نظريات التعلم</a:t>
            </a:r>
            <a:r>
              <a:rPr lang="ar-SA" dirty="0" smtClean="0"/>
              <a:t>.</a:t>
            </a:r>
            <a:r>
              <a:rPr lang="ar-SA" dirty="0"/>
              <a:t/>
            </a:r>
            <a:br>
              <a:rPr lang="ar-SA" dirty="0"/>
            </a:br>
            <a:endParaRPr lang="en-US" dirty="0" smtClean="0">
              <a:hlinkClick r:id="rId2"/>
            </a:endParaRPr>
          </a:p>
          <a:p>
            <a:r>
              <a:rPr lang="en-US" dirty="0" smtClean="0">
                <a:hlinkClick r:id="rId2"/>
              </a:rPr>
              <a:t>https</a:t>
            </a:r>
            <a:r>
              <a:rPr lang="en-US" dirty="0">
                <a:hlinkClick r:id="rId2"/>
              </a:rPr>
              <a:t>://</a:t>
            </a:r>
            <a:r>
              <a:rPr lang="en-US" dirty="0" smtClean="0">
                <a:hlinkClick r:id="rId2"/>
              </a:rPr>
              <a:t>www.youtube.com/watch?v=3ZzO2h-uO2k</a:t>
            </a:r>
            <a:endParaRPr lang="ar-SA" dirty="0" smtClean="0"/>
          </a:p>
          <a:p>
            <a:endParaRPr lang="ar-SA" dirty="0"/>
          </a:p>
          <a:p>
            <a:endParaRPr lang="en-US" dirty="0" smtClean="0"/>
          </a:p>
          <a:p>
            <a:endParaRPr lang="ar-SA" dirty="0" smtClean="0"/>
          </a:p>
          <a:p>
            <a:endParaRPr lang="ar-SA" dirty="0"/>
          </a:p>
          <a:p>
            <a:r>
              <a:rPr lang="en-US" dirty="0"/>
              <a:t>Bandura's Observational Learning Explained</a:t>
            </a:r>
          </a:p>
          <a:p>
            <a:endParaRPr lang="ar-SA" dirty="0" smtClean="0"/>
          </a:p>
          <a:p>
            <a:r>
              <a:rPr lang="en-US" dirty="0">
                <a:hlinkClick r:id="rId3"/>
              </a:rPr>
              <a:t>https://</a:t>
            </a:r>
            <a:r>
              <a:rPr lang="en-US" dirty="0" smtClean="0">
                <a:hlinkClick r:id="rId3"/>
              </a:rPr>
              <a:t>www.youtube.com/watch?v=b6t_OTHpJJ0</a:t>
            </a:r>
            <a:endParaRPr lang="ar-SA" dirty="0" smtClean="0"/>
          </a:p>
          <a:p>
            <a:endParaRPr lang="ar-SA" dirty="0"/>
          </a:p>
          <a:p>
            <a:endParaRPr lang="ar-SA" dirty="0" smtClean="0"/>
          </a:p>
          <a:p>
            <a:endParaRPr lang="ar-SA" dirty="0"/>
          </a:p>
          <a:p>
            <a:endParaRPr lang="ar-SA" dirty="0" smtClean="0"/>
          </a:p>
          <a:p>
            <a:endParaRPr lang="ar-SA" dirty="0"/>
          </a:p>
          <a:p>
            <a:endParaRPr lang="ar-SA" dirty="0" smtClean="0"/>
          </a:p>
          <a:p>
            <a:endParaRPr lang="ar-SA" dirty="0"/>
          </a:p>
          <a:p>
            <a:endParaRPr lang="ar-SA" dirty="0" smtClean="0"/>
          </a:p>
          <a:p>
            <a:endParaRPr lang="ar-SA" dirty="0"/>
          </a:p>
        </p:txBody>
      </p:sp>
    </p:spTree>
    <p:extLst>
      <p:ext uri="{BB962C8B-B14F-4D97-AF65-F5344CB8AC3E}">
        <p14:creationId xmlns:p14="http://schemas.microsoft.com/office/powerpoint/2010/main" val="37264714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Children see Children do</a:t>
            </a:r>
            <a:br>
              <a:rPr lang="en-US" dirty="0"/>
            </a:br>
            <a:endParaRPr lang="en-US" dirty="0"/>
          </a:p>
        </p:txBody>
      </p:sp>
      <p:sp>
        <p:nvSpPr>
          <p:cNvPr id="3" name="Content Placeholder 2"/>
          <p:cNvSpPr>
            <a:spLocks noGrp="1"/>
          </p:cNvSpPr>
          <p:nvPr>
            <p:ph idx="1"/>
          </p:nvPr>
        </p:nvSpPr>
        <p:spPr/>
        <p:txBody>
          <a:bodyPr/>
          <a:lstStyle/>
          <a:p>
            <a:pPr algn="ctr"/>
            <a:r>
              <a:rPr lang="en-US" dirty="0">
                <a:hlinkClick r:id="rId2"/>
              </a:rPr>
              <a:t>https://</a:t>
            </a:r>
            <a:r>
              <a:rPr lang="en-US" dirty="0" smtClean="0">
                <a:hlinkClick r:id="rId2"/>
              </a:rPr>
              <a:t>www.youtube.com/watch?v=faQLb_FfKWU</a:t>
            </a:r>
            <a:endParaRPr lang="en-US" dirty="0" smtClean="0"/>
          </a:p>
          <a:p>
            <a:pPr algn="ctr"/>
            <a:endParaRPr lang="en-US" dirty="0"/>
          </a:p>
          <a:p>
            <a:pPr algn="ctr"/>
            <a:r>
              <a:rPr lang="en-US" dirty="0">
                <a:hlinkClick r:id="rId3"/>
              </a:rPr>
              <a:t>https://www.youtube.com/watch?v=q-14MZAcoS0</a:t>
            </a:r>
            <a:endParaRPr lang="en-US"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4222828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الافتراض الأساسي للنظرية</a:t>
            </a:r>
            <a:endParaRPr lang="en-US" dirty="0"/>
          </a:p>
        </p:txBody>
      </p:sp>
      <p:sp>
        <p:nvSpPr>
          <p:cNvPr id="3" name="Content Placeholder 2"/>
          <p:cNvSpPr>
            <a:spLocks noGrp="1"/>
          </p:cNvSpPr>
          <p:nvPr>
            <p:ph idx="1"/>
          </p:nvPr>
        </p:nvSpPr>
        <p:spPr/>
        <p:txBody>
          <a:bodyPr>
            <a:normAutofit/>
          </a:bodyPr>
          <a:lstStyle/>
          <a:p>
            <a:r>
              <a:rPr lang="ar-SA" altLang="en-US" sz="3200" dirty="0"/>
              <a:t>الإنسان كائن اجتماعي يعيش في مجموعات يؤثر ويتأثر بها، ويلاحظ الكثير من الأنماط السلوكية التي تمارسها هذه المجموعات، بحيث يكتسب هذه الأنماط السلوكية وغير ها من الخبرات من خلال </a:t>
            </a:r>
            <a:r>
              <a:rPr lang="ar-SA" altLang="en-US" sz="3200" b="1" u="sng" dirty="0">
                <a:solidFill>
                  <a:srgbClr val="00B0F0"/>
                </a:solidFill>
              </a:rPr>
              <a:t>الملاحظة والتقليد</a:t>
            </a:r>
            <a:r>
              <a:rPr lang="ar-SA" altLang="en-US" sz="3200" b="1" dirty="0">
                <a:solidFill>
                  <a:srgbClr val="00B0F0"/>
                </a:solidFill>
              </a:rPr>
              <a:t>. </a:t>
            </a:r>
            <a:endParaRPr lang="ar-SA" altLang="en-US" sz="3200" b="1" dirty="0" smtClean="0">
              <a:solidFill>
                <a:srgbClr val="00B0F0"/>
              </a:solidFill>
            </a:endParaRPr>
          </a:p>
          <a:p>
            <a:r>
              <a:rPr lang="ar-SA" altLang="en-US" sz="3200" dirty="0" smtClean="0"/>
              <a:t>لهذا السبب سمي بنموذج </a:t>
            </a:r>
            <a:r>
              <a:rPr lang="ar-SA" altLang="en-US" sz="3200" dirty="0"/>
              <a:t>التعلم الاجتماعي</a:t>
            </a:r>
            <a:r>
              <a:rPr lang="ar-SA" altLang="en-US" sz="3200" dirty="0" smtClean="0"/>
              <a:t>.</a:t>
            </a:r>
          </a:p>
          <a:p>
            <a:endParaRPr lang="ar-SA" altLang="en-US" sz="3200" dirty="0">
              <a:cs typeface="Arial" panose="020B0604020202020204" pitchFamily="34" charset="0"/>
            </a:endParaRPr>
          </a:p>
          <a:p>
            <a:r>
              <a:rPr lang="ar-SA" altLang="en-US" sz="3200" dirty="0"/>
              <a:t>ويعد كل من  </a:t>
            </a:r>
            <a:r>
              <a:rPr lang="en-US" altLang="en-US" sz="3200" dirty="0">
                <a:cs typeface="Arial" panose="020B0604020202020204" pitchFamily="34" charset="0"/>
              </a:rPr>
              <a:t>Bandura and Walters</a:t>
            </a:r>
            <a:r>
              <a:rPr lang="ar-SA" altLang="en-US" sz="3200" dirty="0"/>
              <a:t> من أشهر علماء النفس اهتماما بهذا النوع من التعلم .</a:t>
            </a:r>
            <a:endParaRPr lang="en-US" altLang="en-US" sz="3200" dirty="0">
              <a:cs typeface="Arial" panose="020B0604020202020204" pitchFamily="34" charset="0"/>
            </a:endParaRPr>
          </a:p>
          <a:p>
            <a:endParaRPr lang="en-US" altLang="en-US" sz="3200" dirty="0">
              <a:cs typeface="Arial" panose="020B0604020202020204" pitchFamily="34" charset="0"/>
            </a:endParaRPr>
          </a:p>
          <a:p>
            <a:endParaRPr lang="en-US" sz="3200"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dirty="0"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4</a:t>
            </a:fld>
            <a:endParaRPr lang="en-US" dirty="0"/>
          </a:p>
        </p:txBody>
      </p:sp>
    </p:spTree>
    <p:extLst>
      <p:ext uri="{BB962C8B-B14F-4D97-AF65-F5344CB8AC3E}">
        <p14:creationId xmlns:p14="http://schemas.microsoft.com/office/powerpoint/2010/main" val="22490430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أساسيات </a:t>
            </a:r>
            <a:r>
              <a:rPr lang="ar-SA" dirty="0"/>
              <a:t>النظرية </a:t>
            </a:r>
            <a:endParaRPr lang="en-US" dirty="0"/>
          </a:p>
        </p:txBody>
      </p:sp>
      <p:sp>
        <p:nvSpPr>
          <p:cNvPr id="3" name="Content Placeholder 2"/>
          <p:cNvSpPr>
            <a:spLocks noGrp="1"/>
          </p:cNvSpPr>
          <p:nvPr>
            <p:ph idx="1"/>
          </p:nvPr>
        </p:nvSpPr>
        <p:spPr/>
        <p:txBody>
          <a:bodyPr>
            <a:normAutofit/>
          </a:bodyPr>
          <a:lstStyle/>
          <a:p>
            <a:r>
              <a:rPr lang="ar-SA" sz="3200" dirty="0" smtClean="0"/>
              <a:t>يعتقد باندورا  </a:t>
            </a:r>
            <a:r>
              <a:rPr lang="ar-SA" sz="3200" dirty="0"/>
              <a:t>أن </a:t>
            </a:r>
            <a:r>
              <a:rPr lang="ar-SA" sz="3200" dirty="0" smtClean="0"/>
              <a:t>المثيرات الخارجية </a:t>
            </a:r>
            <a:r>
              <a:rPr lang="ar-SA" sz="3200" dirty="0"/>
              <a:t>تؤثر في السلوك مـن خـلال تـدخل </a:t>
            </a:r>
            <a:r>
              <a:rPr lang="ar-SA" sz="3200" dirty="0" smtClean="0"/>
              <a:t>العمليات المعرفية </a:t>
            </a:r>
            <a:r>
              <a:rPr lang="ar-SA" sz="3200" dirty="0"/>
              <a:t>، فالنــاس حــین يتــصرفون ويقومــون بــبعض </a:t>
            </a:r>
            <a:r>
              <a:rPr lang="ar-SA" sz="3200" dirty="0" smtClean="0"/>
              <a:t>السلوكيات </a:t>
            </a:r>
            <a:r>
              <a:rPr lang="ar-SA" sz="3200" dirty="0"/>
              <a:t>يفكرون فیما ھم </a:t>
            </a:r>
            <a:r>
              <a:rPr lang="ar-SA" sz="3200" dirty="0" smtClean="0"/>
              <a:t>يعملون.</a:t>
            </a:r>
          </a:p>
          <a:p>
            <a:r>
              <a:rPr lang="ar-SA" sz="3200" dirty="0" smtClean="0"/>
              <a:t>فالعمليات </a:t>
            </a:r>
            <a:r>
              <a:rPr lang="ar-SA" sz="3200" dirty="0"/>
              <a:t>المعرفیة تحـدد أي المثیـرات نـدرك وقیمتھا وكیف ننظر لھا وكیف نتصرف بناء علیھا .  </a:t>
            </a:r>
            <a:endParaRPr lang="en-US" sz="3200" dirty="0" smtClean="0"/>
          </a:p>
          <a:p>
            <a:endParaRPr lang="en-US" sz="3200"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13856783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تؤكد نظرية التعلم الاجتماعي</a:t>
            </a:r>
            <a:endParaRPr lang="en-US" dirty="0"/>
          </a:p>
        </p:txBody>
      </p:sp>
      <p:sp>
        <p:nvSpPr>
          <p:cNvPr id="3" name="Content Placeholder 2"/>
          <p:cNvSpPr>
            <a:spLocks noGrp="1"/>
          </p:cNvSpPr>
          <p:nvPr>
            <p:ph idx="1"/>
          </p:nvPr>
        </p:nvSpPr>
        <p:spPr/>
        <p:txBody>
          <a:bodyPr>
            <a:normAutofit/>
          </a:bodyPr>
          <a:lstStyle/>
          <a:p>
            <a:r>
              <a:rPr lang="ar-SA" sz="3200" dirty="0"/>
              <a:t>تؤكد نظرية التعلم الاجتماعي </a:t>
            </a:r>
            <a:r>
              <a:rPr lang="ar-SA" sz="3200" dirty="0" smtClean="0"/>
              <a:t>ان السلوك </a:t>
            </a:r>
            <a:r>
              <a:rPr lang="ar-SA" sz="3200" dirty="0"/>
              <a:t>لا يتأثر </a:t>
            </a:r>
            <a:r>
              <a:rPr lang="ar-SA" sz="3200" dirty="0">
                <a:solidFill>
                  <a:srgbClr val="00B0F0"/>
                </a:solidFill>
              </a:rPr>
              <a:t>بالمحددات البیئیة </a:t>
            </a:r>
            <a:r>
              <a:rPr lang="ar-SA" sz="3200" dirty="0"/>
              <a:t>فحسب ولكن </a:t>
            </a:r>
            <a:r>
              <a:rPr lang="ar-SA" sz="3200" dirty="0" smtClean="0"/>
              <a:t>البیئیة </a:t>
            </a:r>
            <a:r>
              <a:rPr lang="ar-SA" sz="3200" dirty="0"/>
              <a:t>ھي جزئیاً </a:t>
            </a:r>
            <a:r>
              <a:rPr lang="ar-SA" sz="3200" dirty="0">
                <a:solidFill>
                  <a:srgbClr val="00B0F0"/>
                </a:solidFill>
              </a:rPr>
              <a:t>نتاج لمعالجة الفرد </a:t>
            </a:r>
            <a:r>
              <a:rPr lang="ar-SA" sz="3200" dirty="0" smtClean="0">
                <a:solidFill>
                  <a:srgbClr val="00B0F0"/>
                </a:solidFill>
              </a:rPr>
              <a:t>لھا</a:t>
            </a:r>
            <a:r>
              <a:rPr lang="ar-SA" sz="3200" dirty="0" smtClean="0"/>
              <a:t>( كيف افهمها وادركها وافسر تأثيرها)</a:t>
            </a:r>
          </a:p>
          <a:p>
            <a:r>
              <a:rPr lang="ar-SA" sz="3200" dirty="0" smtClean="0"/>
              <a:t>فالناس </a:t>
            </a:r>
            <a:r>
              <a:rPr lang="ar-SA" sz="3200" dirty="0"/>
              <a:t>لیسوا فقط مجرد </a:t>
            </a:r>
            <a:r>
              <a:rPr lang="ar-SA" sz="3200" dirty="0" smtClean="0"/>
              <a:t>ممارسين </a:t>
            </a:r>
            <a:r>
              <a:rPr lang="ar-SA" sz="3200" dirty="0"/>
              <a:t>لردود الفعل إزاء المثیرات </a:t>
            </a:r>
            <a:r>
              <a:rPr lang="ar-SA" sz="3200" dirty="0" smtClean="0"/>
              <a:t>الخارجية </a:t>
            </a:r>
            <a:r>
              <a:rPr lang="ar-SA" sz="3200" dirty="0"/>
              <a:t>ولكنھم </a:t>
            </a:r>
            <a:r>
              <a:rPr lang="ar-SA" sz="3200" dirty="0" smtClean="0"/>
              <a:t>قادرون </a:t>
            </a:r>
            <a:r>
              <a:rPr lang="ar-SA" sz="3200" dirty="0"/>
              <a:t>على التفكیر والابتكار وتوظیف عملیاتھم المعرفیة لمعالجة الأحداث والوقائع البیئیة . </a:t>
            </a:r>
            <a:endParaRPr lang="en-US" sz="3200"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4028335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ar-SA" sz="3200" dirty="0"/>
              <a:t>تؤكد نظرية التعلم الاجتماعي على </a:t>
            </a:r>
            <a:r>
              <a:rPr lang="ar-SA" sz="3200" b="1" dirty="0">
                <a:solidFill>
                  <a:srgbClr val="00B0F0"/>
                </a:solidFill>
              </a:rPr>
              <a:t>التفاعل الحتمي المتبادل المستمر للسلوك ، والمعرفة ، والتأثیرات البیئیة </a:t>
            </a:r>
            <a:r>
              <a:rPr lang="ar-SA" sz="3200" dirty="0"/>
              <a:t>، وعلى أن السلوك الإنساني ومحدداته </a:t>
            </a:r>
            <a:r>
              <a:rPr lang="ar-SA" sz="3200" dirty="0" smtClean="0"/>
              <a:t>الشخصية </a:t>
            </a:r>
            <a:r>
              <a:rPr lang="ar-SA" sz="3200" dirty="0"/>
              <a:t>والبیئیة تشكل نظاما متشابكا من التأثیرات المتبادلة والمتفاعلة فإنه لا يمكن إعطاء أي منھا مكانة متمیزة </a:t>
            </a:r>
            <a:r>
              <a:rPr lang="ar-SA" sz="3200" dirty="0" smtClean="0"/>
              <a:t>.</a:t>
            </a:r>
          </a:p>
          <a:p>
            <a:endParaRPr lang="en-US" sz="3200"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2544960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ar-SA" sz="3200" dirty="0"/>
              <a:t>أن معظم أنماط السلوك الإنساني لا تكون محكومة بالتعزيزات الفورية </a:t>
            </a:r>
            <a:r>
              <a:rPr lang="ar-SA" sz="3200" dirty="0" smtClean="0"/>
              <a:t>الخارجية </a:t>
            </a:r>
            <a:r>
              <a:rPr lang="ar-SA" sz="3200" dirty="0"/>
              <a:t>التي يؤكد علیھا </a:t>
            </a:r>
            <a:r>
              <a:rPr lang="ar-SA" sz="3200" dirty="0" smtClean="0"/>
              <a:t>أصحاب </a:t>
            </a:r>
            <a:r>
              <a:rPr lang="ar-SA" sz="3200" dirty="0"/>
              <a:t>المدرسة </a:t>
            </a:r>
            <a:r>
              <a:rPr lang="ar-SA" sz="3200" dirty="0" smtClean="0"/>
              <a:t>السلوكية </a:t>
            </a:r>
            <a:r>
              <a:rPr lang="ar-SA" sz="3200" dirty="0"/>
              <a:t>( ثورنديك وسكنر وغیرھما ) حیث تتحدد توقعات الناس في ضوء خبراتھم السابقة ، وبأثار السلوك المتوقعة </a:t>
            </a:r>
            <a:r>
              <a:rPr lang="ar-SA" sz="3200" dirty="0" smtClean="0"/>
              <a:t>المبنية </a:t>
            </a:r>
            <a:r>
              <a:rPr lang="ar-SA" sz="3200" dirty="0"/>
              <a:t>على خبرات الفرد </a:t>
            </a:r>
            <a:r>
              <a:rPr lang="ar-SA" sz="3200" dirty="0" smtClean="0"/>
              <a:t>الماضية.</a:t>
            </a:r>
            <a:endParaRPr lang="en-US" sz="3200"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1204014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ar-SA" sz="3200" dirty="0" smtClean="0"/>
              <a:t>يشیر </a:t>
            </a:r>
            <a:r>
              <a:rPr lang="ar-SA" sz="3200" dirty="0"/>
              <a:t>التعلم من خلال الملاحظة إلى أن معظم السلوك الإنساني متعلم باتباع </a:t>
            </a:r>
            <a:r>
              <a:rPr lang="ar-SA" sz="3200" b="1" dirty="0">
                <a:solidFill>
                  <a:srgbClr val="00B0F0"/>
                </a:solidFill>
              </a:rPr>
              <a:t>نموذج أو مثال حي وواقعي </a:t>
            </a:r>
            <a:r>
              <a:rPr lang="ar-SA" sz="3200" dirty="0"/>
              <a:t>ولیس من خلال عملیات الأشراط الكلاسیكي أو الإجرائي </a:t>
            </a:r>
            <a:r>
              <a:rPr lang="ar-SA" sz="3200" dirty="0" smtClean="0"/>
              <a:t>.</a:t>
            </a:r>
          </a:p>
          <a:p>
            <a:r>
              <a:rPr lang="ar-SA" sz="3200" dirty="0" smtClean="0"/>
              <a:t> </a:t>
            </a:r>
            <a:r>
              <a:rPr lang="ar-SA" sz="3200" dirty="0"/>
              <a:t>فبملاحظة الآخرين تتطور فكرة عن كیفیة </a:t>
            </a:r>
            <a:r>
              <a:rPr lang="ar-SA" sz="3200" dirty="0" smtClean="0"/>
              <a:t>تكون </a:t>
            </a:r>
            <a:r>
              <a:rPr lang="ar-SA" sz="3200" dirty="0"/>
              <a:t>سلوك ما وتساعد المعلومات كدلیل أو موجه لتصرفاتنا الخاصة . </a:t>
            </a:r>
            <a:endParaRPr lang="en-US" sz="3200" dirty="0"/>
          </a:p>
        </p:txBody>
      </p:sp>
      <p:sp>
        <p:nvSpPr>
          <p:cNvPr id="4" name="Date Placeholder 3"/>
          <p:cNvSpPr>
            <a:spLocks noGrp="1"/>
          </p:cNvSpPr>
          <p:nvPr>
            <p:ph type="dt" sz="half" idx="10"/>
          </p:nvPr>
        </p:nvSpPr>
        <p:spPr/>
        <p:txBody>
          <a:bodyPr/>
          <a:lstStyle/>
          <a:p>
            <a:fld id="{2BD0C20F-5C6C-42F6-A890-2DF9C669B550}" type="datetime1">
              <a:rPr lang="en-US" smtClean="0"/>
              <a:t>29-Apr-20</a:t>
            </a:fld>
            <a:endParaRPr lang="en-US" dirty="0"/>
          </a:p>
        </p:txBody>
      </p:sp>
      <p:sp>
        <p:nvSpPr>
          <p:cNvPr id="5" name="Footer Placeholder 4"/>
          <p:cNvSpPr>
            <a:spLocks noGrp="1"/>
          </p:cNvSpPr>
          <p:nvPr>
            <p:ph type="ftr" sz="quarter" idx="11"/>
          </p:nvPr>
        </p:nvSpPr>
        <p:spPr/>
        <p:txBody>
          <a:bodyPr/>
          <a:lstStyle/>
          <a:p>
            <a:r>
              <a:rPr lang="ar-SA" smtClean="0"/>
              <a:t>التعلم الاجتماعي ( النمذجة )    موريس بقلة</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9</a:t>
            </a:fld>
            <a:endParaRPr lang="en-US" dirty="0"/>
          </a:p>
        </p:txBody>
      </p:sp>
    </p:spTree>
    <p:extLst>
      <p:ext uri="{BB962C8B-B14F-4D97-AF65-F5344CB8AC3E}">
        <p14:creationId xmlns:p14="http://schemas.microsoft.com/office/powerpoint/2010/main" val="832385311"/>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TM04033923[[fn=Depth]]</Template>
  <TotalTime>8682</TotalTime>
  <Words>959</Words>
  <Application>Microsoft Office PowerPoint</Application>
  <PresentationFormat>Widescreen</PresentationFormat>
  <Paragraphs>122</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Corbel</vt:lpstr>
      <vt:lpstr>Tahoma</vt:lpstr>
      <vt:lpstr>Wingdings</vt:lpstr>
      <vt:lpstr>Depth</vt:lpstr>
      <vt:lpstr>( التعلم الاجتماعي)  التعلم بالملاحظة او المحاكاة او النمذجة  Social learning theory Modeling   </vt:lpstr>
      <vt:lpstr>PowerPoint Presentation</vt:lpstr>
      <vt:lpstr>Children see Children do </vt:lpstr>
      <vt:lpstr>الافتراض الأساسي للنظرية</vt:lpstr>
      <vt:lpstr>أساسيات النظرية </vt:lpstr>
      <vt:lpstr>تؤكد نظرية التعلم الاجتماعي</vt:lpstr>
      <vt:lpstr>PowerPoint Presentation</vt:lpstr>
      <vt:lpstr>PowerPoint Presentation</vt:lpstr>
      <vt:lpstr>PowerPoint Presentation</vt:lpstr>
      <vt:lpstr>PowerPoint Presentation</vt:lpstr>
      <vt:lpstr>PowerPoint Presentation</vt:lpstr>
      <vt:lpstr>PowerPoint Presentation</vt:lpstr>
      <vt:lpstr>توجد ثلاثة عوامل تؤثر في عملیة الاقتداء والمحاكاة وھي : </vt:lpstr>
      <vt:lpstr>PowerPoint Presentation</vt:lpstr>
      <vt:lpstr>PowerPoint Presentation</vt:lpstr>
      <vt:lpstr>تجربة باندورا</vt:lpstr>
      <vt:lpstr>تجربة دمية BOBO DOLL</vt:lpstr>
      <vt:lpstr>آثار التعلم بالنمذجة</vt:lpstr>
      <vt:lpstr>تطبيقات نموذج التعلم الإجتماعي</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التعلم الاجتماعي)  التعلم بالملاحظة او المحاكاة او النمذجة  Social learning theory Modeling</dc:title>
  <dc:creator>morice</dc:creator>
  <cp:lastModifiedBy>morice</cp:lastModifiedBy>
  <cp:revision>17</cp:revision>
  <dcterms:created xsi:type="dcterms:W3CDTF">2020-04-29T09:51:59Z</dcterms:created>
  <dcterms:modified xsi:type="dcterms:W3CDTF">2020-05-05T10:34:44Z</dcterms:modified>
</cp:coreProperties>
</file>