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notesMasterIdLst>
    <p:notesMasterId r:id="rId15"/>
  </p:notesMasterIdLst>
  <p:sldIdLst>
    <p:sldId id="256" r:id="rId2"/>
    <p:sldId id="259" r:id="rId3"/>
    <p:sldId id="258" r:id="rId4"/>
    <p:sldId id="257" r:id="rId5"/>
    <p:sldId id="260" r:id="rId6"/>
    <p:sldId id="261" r:id="rId7"/>
    <p:sldId id="262" r:id="rId8"/>
    <p:sldId id="263" r:id="rId9"/>
    <p:sldId id="264" r:id="rId10"/>
    <p:sldId id="266" r:id="rId11"/>
    <p:sldId id="267" r:id="rId12"/>
    <p:sldId id="268" r:id="rId13"/>
    <p:sldId id="265"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بدون عنوان" id="{065FB0E1-B2AE-4D8A-8193-7E975948CE83}">
          <p14:sldIdLst/>
        </p14:section>
        <p14:section name="مقطع بدون عنوان" id="{1259D954-2471-4C37-92C2-92D7D3239A10}">
          <p14:sldIdLst>
            <p14:sldId id="256"/>
            <p14:sldId id="259"/>
            <p14:sldId id="258"/>
            <p14:sldId id="257"/>
            <p14:sldId id="260"/>
            <p14:sldId id="261"/>
            <p14:sldId id="262"/>
            <p14:sldId id="263"/>
            <p14:sldId id="264"/>
            <p14:sldId id="266"/>
            <p14:sldId id="267"/>
            <p14:sldId id="268"/>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9D111A0-200E-4939-A4FC-CC6645808D49}" type="datetimeFigureOut">
              <a:rPr lang="ar-SA" smtClean="0"/>
              <a:t>30/05/42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9C1457E-3130-4C71-9E7C-0EDB8B0A20D5}" type="slidenum">
              <a:rPr lang="ar-SA" smtClean="0"/>
              <a:t>‹#›</a:t>
            </a:fld>
            <a:endParaRPr lang="ar-SA"/>
          </a:p>
        </p:txBody>
      </p:sp>
    </p:spTree>
    <p:extLst>
      <p:ext uri="{BB962C8B-B14F-4D97-AF65-F5344CB8AC3E}">
        <p14:creationId xmlns:p14="http://schemas.microsoft.com/office/powerpoint/2010/main" val="223927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10"/>
          </p:nvPr>
        </p:nvSpPr>
        <p:spPr/>
        <p:txBody>
          <a:bodyPr/>
          <a:lstStyle/>
          <a:p>
            <a:fld id="{39C1457E-3130-4C71-9E7C-0EDB8B0A20D5}" type="slidenum">
              <a:rPr lang="ar-SA" smtClean="0"/>
              <a:t>1</a:t>
            </a:fld>
            <a:endParaRPr lang="ar-SA"/>
          </a:p>
        </p:txBody>
      </p:sp>
    </p:spTree>
    <p:extLst>
      <p:ext uri="{BB962C8B-B14F-4D97-AF65-F5344CB8AC3E}">
        <p14:creationId xmlns:p14="http://schemas.microsoft.com/office/powerpoint/2010/main" val="851101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90F8C37E-1946-43DC-886C-2F61347E0315}" type="datetimeFigureOut">
              <a:rPr lang="ar-SA" smtClean="0"/>
              <a:t>30/05/42</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698F95D5-457F-4A4B-B973-BB51B291723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0F8C37E-1946-43DC-886C-2F61347E0315}" type="datetimeFigureOut">
              <a:rPr lang="ar-SA" smtClean="0"/>
              <a:t>30/05/42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0F8C37E-1946-43DC-886C-2F61347E0315}" type="datetimeFigureOut">
              <a:rPr lang="ar-SA" smtClean="0"/>
              <a:t>30/05/42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90F8C37E-1946-43DC-886C-2F61347E0315}" type="datetimeFigureOut">
              <a:rPr lang="ar-SA" smtClean="0"/>
              <a:t>30/05/42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90F8C37E-1946-43DC-886C-2F61347E0315}" type="datetimeFigureOut">
              <a:rPr lang="ar-SA" smtClean="0"/>
              <a:t>30/05/42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98F95D5-457F-4A4B-B973-BB51B2917237}"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0F8C37E-1946-43DC-886C-2F61347E0315}" type="datetimeFigureOut">
              <a:rPr lang="ar-SA" smtClean="0"/>
              <a:t>30/05/42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90F8C37E-1946-43DC-886C-2F61347E0315}" type="datetimeFigureOut">
              <a:rPr lang="ar-SA" smtClean="0"/>
              <a:t>30/05/42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90F8C37E-1946-43DC-886C-2F61347E0315}" type="datetimeFigureOut">
              <a:rPr lang="ar-SA" smtClean="0"/>
              <a:t>30/05/42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C37E-1946-43DC-886C-2F61347E0315}" type="datetimeFigureOut">
              <a:rPr lang="ar-SA" smtClean="0"/>
              <a:t>30/05/42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90F8C37E-1946-43DC-886C-2F61347E0315}" type="datetimeFigureOut">
              <a:rPr lang="ar-SA" smtClean="0"/>
              <a:t>30/05/42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98F95D5-457F-4A4B-B973-BB51B2917237}"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90F8C37E-1946-43DC-886C-2F61347E0315}" type="datetimeFigureOut">
              <a:rPr lang="ar-SA" smtClean="0"/>
              <a:t>30/05/42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698F95D5-457F-4A4B-B973-BB51B2917237}"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F8C37E-1946-43DC-886C-2F61347E0315}" type="datetimeFigureOut">
              <a:rPr lang="ar-SA" smtClean="0"/>
              <a:t>30/05/42</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98F95D5-457F-4A4B-B973-BB51B2917237}"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levelandclinicabudhabi.ae/ar/health-hub/health-library/pages/gastroenteritis.asp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2636912"/>
            <a:ext cx="9144000" cy="4032448"/>
          </a:xfrm>
        </p:spPr>
        <p:txBody>
          <a:bodyPr>
            <a:normAutofit/>
          </a:bodyPr>
          <a:lstStyle/>
          <a:p>
            <a:pPr algn="l"/>
            <a:r>
              <a:rPr lang="en-US" sz="2800" dirty="0" smtClean="0">
                <a:solidFill>
                  <a:schemeClr val="bg1">
                    <a:lumMod val="95000"/>
                    <a:lumOff val="5000"/>
                  </a:schemeClr>
                </a:solidFill>
              </a:rPr>
              <a:t>  Name : Mohammed </a:t>
            </a:r>
            <a:r>
              <a:rPr lang="en-US" sz="2800" dirty="0" err="1" smtClean="0">
                <a:solidFill>
                  <a:schemeClr val="bg1">
                    <a:lumMod val="95000"/>
                    <a:lumOff val="5000"/>
                  </a:schemeClr>
                </a:solidFill>
              </a:rPr>
              <a:t>Imad</a:t>
            </a:r>
            <a:r>
              <a:rPr lang="en-US" sz="2800" dirty="0" smtClean="0">
                <a:solidFill>
                  <a:schemeClr val="bg1">
                    <a:lumMod val="95000"/>
                    <a:lumOff val="5000"/>
                  </a:schemeClr>
                </a:solidFill>
              </a:rPr>
              <a:t> </a:t>
            </a:r>
            <a:r>
              <a:rPr lang="en-US" sz="2800" dirty="0" err="1" smtClean="0">
                <a:solidFill>
                  <a:schemeClr val="bg1">
                    <a:lumMod val="95000"/>
                    <a:lumOff val="5000"/>
                  </a:schemeClr>
                </a:solidFill>
              </a:rPr>
              <a:t>Assi</a:t>
            </a:r>
            <a:r>
              <a:rPr lang="ar-SA" sz="2800" dirty="0" smtClean="0">
                <a:solidFill>
                  <a:schemeClr val="bg1">
                    <a:lumMod val="95000"/>
                    <a:lumOff val="5000"/>
                  </a:schemeClr>
                </a:solidFill>
              </a:rPr>
              <a:t/>
            </a:r>
            <a:br>
              <a:rPr lang="ar-SA" sz="2800" dirty="0" smtClean="0">
                <a:solidFill>
                  <a:schemeClr val="bg1">
                    <a:lumMod val="95000"/>
                    <a:lumOff val="5000"/>
                  </a:schemeClr>
                </a:solidFill>
              </a:rPr>
            </a:br>
            <a:r>
              <a:rPr lang="en-US" sz="2800" dirty="0" smtClean="0">
                <a:solidFill>
                  <a:schemeClr val="bg1">
                    <a:lumMod val="95000"/>
                    <a:lumOff val="5000"/>
                  </a:schemeClr>
                </a:solidFill>
              </a:rPr>
              <a:t/>
            </a:r>
            <a:br>
              <a:rPr lang="en-US" sz="2800" dirty="0" smtClean="0">
                <a:solidFill>
                  <a:schemeClr val="bg1">
                    <a:lumMod val="95000"/>
                    <a:lumOff val="5000"/>
                  </a:schemeClr>
                </a:solidFill>
              </a:rPr>
            </a:br>
            <a:r>
              <a:rPr lang="en-US" sz="2800" dirty="0" smtClean="0">
                <a:solidFill>
                  <a:schemeClr val="bg1">
                    <a:lumMod val="95000"/>
                    <a:lumOff val="5000"/>
                  </a:schemeClr>
                </a:solidFill>
              </a:rPr>
              <a:t>  Student Id : 1200975</a:t>
            </a:r>
            <a:r>
              <a:rPr lang="ar-SA" sz="2800" dirty="0" smtClean="0">
                <a:solidFill>
                  <a:schemeClr val="bg1">
                    <a:lumMod val="95000"/>
                    <a:lumOff val="5000"/>
                  </a:schemeClr>
                </a:solidFill>
              </a:rPr>
              <a:t/>
            </a:r>
            <a:br>
              <a:rPr lang="ar-SA" sz="2800" dirty="0" smtClean="0">
                <a:solidFill>
                  <a:schemeClr val="bg1">
                    <a:lumMod val="95000"/>
                    <a:lumOff val="5000"/>
                  </a:schemeClr>
                </a:solidFill>
              </a:rPr>
            </a:br>
            <a:r>
              <a:rPr lang="en-US" sz="2800" dirty="0" smtClean="0">
                <a:solidFill>
                  <a:schemeClr val="bg1">
                    <a:lumMod val="95000"/>
                    <a:lumOff val="5000"/>
                  </a:schemeClr>
                </a:solidFill>
              </a:rPr>
              <a:t/>
            </a:r>
            <a:br>
              <a:rPr lang="en-US" sz="2800" dirty="0" smtClean="0">
                <a:solidFill>
                  <a:schemeClr val="bg1">
                    <a:lumMod val="95000"/>
                    <a:lumOff val="5000"/>
                  </a:schemeClr>
                </a:solidFill>
              </a:rPr>
            </a:br>
            <a:r>
              <a:rPr lang="en-US" sz="2800" dirty="0" smtClean="0">
                <a:solidFill>
                  <a:schemeClr val="bg1">
                    <a:lumMod val="95000"/>
                    <a:lumOff val="5000"/>
                  </a:schemeClr>
                </a:solidFill>
              </a:rPr>
              <a:t>  Course name : Fundamentals of nursing ”LAB”</a:t>
            </a:r>
            <a:br>
              <a:rPr lang="en-US" sz="2800" dirty="0" smtClean="0">
                <a:solidFill>
                  <a:schemeClr val="bg1">
                    <a:lumMod val="95000"/>
                    <a:lumOff val="5000"/>
                  </a:schemeClr>
                </a:solidFill>
              </a:rPr>
            </a:br>
            <a:r>
              <a:rPr lang="en-US" sz="2800" dirty="0" smtClean="0">
                <a:solidFill>
                  <a:schemeClr val="bg1">
                    <a:lumMod val="95000"/>
                    <a:lumOff val="5000"/>
                  </a:schemeClr>
                </a:solidFill>
              </a:rPr>
              <a:t/>
            </a:r>
            <a:br>
              <a:rPr lang="en-US" sz="2800" dirty="0" smtClean="0">
                <a:solidFill>
                  <a:schemeClr val="bg1">
                    <a:lumMod val="95000"/>
                    <a:lumOff val="5000"/>
                  </a:schemeClr>
                </a:solidFill>
              </a:rPr>
            </a:br>
            <a:r>
              <a:rPr lang="en-US" sz="2800" dirty="0" smtClean="0">
                <a:solidFill>
                  <a:schemeClr val="bg1">
                    <a:lumMod val="95000"/>
                    <a:lumOff val="5000"/>
                  </a:schemeClr>
                </a:solidFill>
              </a:rPr>
              <a:t>  Subject name : Gastroenteritis</a:t>
            </a:r>
            <a:r>
              <a:rPr lang="ar-SA" sz="2800" dirty="0" smtClean="0">
                <a:solidFill>
                  <a:schemeClr val="bg1">
                    <a:lumMod val="95000"/>
                    <a:lumOff val="5000"/>
                  </a:schemeClr>
                </a:solidFill>
              </a:rPr>
              <a:t/>
            </a:r>
            <a:br>
              <a:rPr lang="ar-SA" sz="2800" dirty="0" smtClean="0">
                <a:solidFill>
                  <a:schemeClr val="bg1">
                    <a:lumMod val="95000"/>
                    <a:lumOff val="5000"/>
                  </a:schemeClr>
                </a:solidFill>
              </a:rPr>
            </a:br>
            <a:r>
              <a:rPr lang="en-US" sz="2800" dirty="0" smtClean="0">
                <a:solidFill>
                  <a:schemeClr val="bg1">
                    <a:lumMod val="95000"/>
                    <a:lumOff val="5000"/>
                  </a:schemeClr>
                </a:solidFill>
              </a:rPr>
              <a:t/>
            </a:r>
            <a:br>
              <a:rPr lang="en-US" sz="2800" dirty="0" smtClean="0">
                <a:solidFill>
                  <a:schemeClr val="bg1">
                    <a:lumMod val="95000"/>
                    <a:lumOff val="5000"/>
                  </a:schemeClr>
                </a:solidFill>
              </a:rPr>
            </a:br>
            <a:r>
              <a:rPr lang="en-US" sz="2800" dirty="0" smtClean="0">
                <a:solidFill>
                  <a:schemeClr val="bg1">
                    <a:lumMod val="95000"/>
                    <a:lumOff val="5000"/>
                  </a:schemeClr>
                </a:solidFill>
              </a:rPr>
              <a:t>  Doctor’s name :  </a:t>
            </a:r>
            <a:r>
              <a:rPr lang="en-US" sz="2800" dirty="0" err="1" smtClean="0">
                <a:solidFill>
                  <a:schemeClr val="bg1">
                    <a:lumMod val="95000"/>
                    <a:lumOff val="5000"/>
                  </a:schemeClr>
                </a:solidFill>
              </a:rPr>
              <a:t>Maram</a:t>
            </a:r>
            <a:r>
              <a:rPr lang="en-US" sz="2800" dirty="0" smtClean="0">
                <a:solidFill>
                  <a:schemeClr val="bg1">
                    <a:lumMod val="95000"/>
                    <a:lumOff val="5000"/>
                  </a:schemeClr>
                </a:solidFill>
              </a:rPr>
              <a:t> </a:t>
            </a:r>
            <a:r>
              <a:rPr lang="en-US" sz="2800" dirty="0" err="1" smtClean="0">
                <a:solidFill>
                  <a:schemeClr val="bg1">
                    <a:lumMod val="95000"/>
                    <a:lumOff val="5000"/>
                  </a:schemeClr>
                </a:solidFill>
              </a:rPr>
              <a:t>jaghama</a:t>
            </a:r>
            <a:endParaRPr lang="ar-SA" sz="3600" dirty="0">
              <a:solidFill>
                <a:schemeClr val="bg1">
                  <a:lumMod val="95000"/>
                  <a:lumOff val="5000"/>
                </a:scheme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4962" y="0"/>
            <a:ext cx="6696745" cy="2304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1603060"/>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852704"/>
          </a:xfrm>
        </p:spPr>
        <p:txBody>
          <a:bodyPr>
            <a:normAutofit/>
          </a:bodyPr>
          <a:lstStyle/>
          <a:p>
            <a:r>
              <a:rPr lang="en-US" sz="4000" dirty="0">
                <a:solidFill>
                  <a:schemeClr val="tx1"/>
                </a:solidFill>
              </a:rPr>
              <a:t>Risk for Fluid Volume </a:t>
            </a:r>
            <a:r>
              <a:rPr lang="en-US" sz="4000" dirty="0" smtClean="0">
                <a:solidFill>
                  <a:schemeClr val="tx1"/>
                </a:solidFill>
              </a:rPr>
              <a:t>Deficit:</a:t>
            </a:r>
            <a:endParaRPr lang="ar-SA" sz="40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3393411019"/>
              </p:ext>
            </p:extLst>
          </p:nvPr>
        </p:nvGraphicFramePr>
        <p:xfrm>
          <a:off x="323528" y="1556793"/>
          <a:ext cx="8363272" cy="5301208"/>
        </p:xfrm>
        <a:graphic>
          <a:graphicData uri="http://schemas.openxmlformats.org/drawingml/2006/table">
            <a:tbl>
              <a:tblPr rtl="1" firstRow="1" bandRow="1">
                <a:tableStyleId>{5C22544A-7EE6-4342-B048-85BDC9FD1C3A}</a:tableStyleId>
              </a:tblPr>
              <a:tblGrid>
                <a:gridCol w="4211135"/>
                <a:gridCol w="4152137"/>
              </a:tblGrid>
              <a:tr h="390503">
                <a:tc>
                  <a:txBody>
                    <a:bodyPr/>
                    <a:lstStyle/>
                    <a:p>
                      <a:pPr algn="ctr" rtl="1"/>
                      <a:r>
                        <a:rPr lang="en-US" dirty="0" smtClean="0"/>
                        <a:t>Rationale</a:t>
                      </a:r>
                      <a:endParaRPr lang="ar-SA" dirty="0"/>
                    </a:p>
                  </a:txBody>
                  <a:tcPr/>
                </a:tc>
                <a:tc>
                  <a:txBody>
                    <a:bodyPr/>
                    <a:lstStyle/>
                    <a:p>
                      <a:pPr algn="ctr" rtl="1"/>
                      <a:r>
                        <a:rPr lang="en-US" dirty="0" smtClean="0"/>
                        <a:t>Nursing Interventions</a:t>
                      </a:r>
                      <a:endParaRPr lang="ar-SA" dirty="0"/>
                    </a:p>
                  </a:txBody>
                  <a:tcPr/>
                </a:tc>
              </a:tr>
              <a:tr h="2407208">
                <a:tc>
                  <a:txBody>
                    <a:bodyPr/>
                    <a:lstStyle/>
                    <a:p>
                      <a:pPr algn="l" rtl="1"/>
                      <a:r>
                        <a:rPr lang="en-US" dirty="0" smtClean="0"/>
                        <a:t>A loss of interstitial fluid causes the loss of skin turgor. Assessment of the skin turgor in adults is less accurate since their skin normally loses its elasticity. Therefore the skin turgor assessed over the sternum in the forehead is best. Several longitudinal furrows and coating may be noted along the tongue.</a:t>
                      </a:r>
                      <a:endParaRPr lang="ar-SA" dirty="0"/>
                    </a:p>
                  </a:txBody>
                  <a:tcPr/>
                </a:tc>
                <a:tc>
                  <a:txBody>
                    <a:bodyPr/>
                    <a:lstStyle/>
                    <a:p>
                      <a:pPr algn="l" rtl="1"/>
                      <a:r>
                        <a:rPr lang="en-US" dirty="0" smtClean="0"/>
                        <a:t>Assess the client’s skin turgor and mucous membranes for signs of dehydration.</a:t>
                      </a:r>
                      <a:endParaRPr lang="ar-SA" dirty="0"/>
                    </a:p>
                  </a:txBody>
                  <a:tcPr/>
                </a:tc>
              </a:tr>
              <a:tr h="674019">
                <a:tc>
                  <a:txBody>
                    <a:bodyPr/>
                    <a:lstStyle/>
                    <a:p>
                      <a:pPr algn="l" rtl="1"/>
                      <a:r>
                        <a:rPr lang="en-US" dirty="0" smtClean="0"/>
                        <a:t>Vomiting is associated with fluid loss.</a:t>
                      </a:r>
                      <a:endParaRPr lang="ar-SA" dirty="0"/>
                    </a:p>
                  </a:txBody>
                  <a:tcPr/>
                </a:tc>
                <a:tc>
                  <a:txBody>
                    <a:bodyPr/>
                    <a:lstStyle/>
                    <a:p>
                      <a:pPr algn="l" rtl="1"/>
                      <a:r>
                        <a:rPr lang="en-US" dirty="0" smtClean="0"/>
                        <a:t>Assess the volume and frequency of vomiting.</a:t>
                      </a:r>
                      <a:endParaRPr lang="ar-SA" dirty="0"/>
                    </a:p>
                  </a:txBody>
                  <a:tcPr/>
                </a:tc>
              </a:tr>
              <a:tr h="1829478">
                <a:tc>
                  <a:txBody>
                    <a:bodyPr/>
                    <a:lstStyle/>
                    <a:p>
                      <a:pPr algn="l" rtl="1"/>
                      <a:r>
                        <a:rPr lang="en-US" dirty="0" smtClean="0"/>
                        <a:t>Gastroenteritis is associated with an increased frequency of very loose or watery bowel movements. The inflammation in the large intestine limits the colon’s ability to absorb water, leading to fluid volume deficit.</a:t>
                      </a:r>
                      <a:endParaRPr lang="ar-SA" dirty="0"/>
                    </a:p>
                  </a:txBody>
                  <a:tcPr/>
                </a:tc>
                <a:tc>
                  <a:txBody>
                    <a:bodyPr/>
                    <a:lstStyle/>
                    <a:p>
                      <a:pPr algn="l" rtl="1"/>
                      <a:r>
                        <a:rPr lang="en-US" dirty="0" smtClean="0"/>
                        <a:t>Assess the consistency and number of bowel movements.</a:t>
                      </a:r>
                      <a:endParaRPr lang="ar-SA" dirty="0"/>
                    </a:p>
                  </a:txBody>
                  <a:tcPr/>
                </a:tc>
              </a:tr>
            </a:tbl>
          </a:graphicData>
        </a:graphic>
      </p:graphicFrame>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9359371"/>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en-US" sz="3200" dirty="0" smtClean="0">
                <a:solidFill>
                  <a:schemeClr val="tx1"/>
                </a:solidFill>
              </a:rPr>
              <a:t>Risk of Imbalanced </a:t>
            </a:r>
            <a:r>
              <a:rPr lang="en-US" sz="3200" dirty="0">
                <a:solidFill>
                  <a:schemeClr val="tx1"/>
                </a:solidFill>
              </a:rPr>
              <a:t>Nutrition</a:t>
            </a:r>
            <a:r>
              <a:rPr lang="en-US" sz="3200" dirty="0" smtClean="0">
                <a:solidFill>
                  <a:schemeClr val="tx1"/>
                </a:solidFill>
              </a:rPr>
              <a:t>:</a:t>
            </a:r>
            <a:br>
              <a:rPr lang="en-US" sz="3200" dirty="0" smtClean="0">
                <a:solidFill>
                  <a:schemeClr val="tx1"/>
                </a:solidFill>
              </a:rPr>
            </a:br>
            <a:r>
              <a:rPr lang="en-US" sz="3200" dirty="0" smtClean="0">
                <a:solidFill>
                  <a:schemeClr val="tx1"/>
                </a:solidFill>
              </a:rPr>
              <a:t>Less Than Body Requirements</a:t>
            </a:r>
            <a:r>
              <a:rPr lang="en-US" sz="4000" dirty="0" smtClean="0">
                <a:solidFill>
                  <a:schemeClr val="tx1"/>
                </a:solidFill>
              </a:rPr>
              <a:t> </a:t>
            </a:r>
            <a:endParaRPr lang="ar-SA" sz="4000"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2072884119"/>
              </p:ext>
            </p:extLst>
          </p:nvPr>
        </p:nvGraphicFramePr>
        <p:xfrm>
          <a:off x="457200" y="1784176"/>
          <a:ext cx="8229600" cy="4813177"/>
        </p:xfrm>
        <a:graphic>
          <a:graphicData uri="http://schemas.openxmlformats.org/drawingml/2006/table">
            <a:tbl>
              <a:tblPr rtl="1" firstRow="1" bandRow="1">
                <a:tableStyleId>{5C22544A-7EE6-4342-B048-85BDC9FD1C3A}</a:tableStyleId>
              </a:tblPr>
              <a:tblGrid>
                <a:gridCol w="4099722"/>
                <a:gridCol w="4129878"/>
              </a:tblGrid>
              <a:tr h="886638">
                <a:tc>
                  <a:txBody>
                    <a:bodyPr/>
                    <a:lstStyle/>
                    <a:p>
                      <a:pPr algn="ctr" rtl="1"/>
                      <a:r>
                        <a:rPr lang="en-US" dirty="0" smtClean="0"/>
                        <a:t>Rationales</a:t>
                      </a:r>
                    </a:p>
                    <a:p>
                      <a:pPr algn="l" rtl="1"/>
                      <a:endParaRPr lang="ar-SA" dirty="0"/>
                    </a:p>
                  </a:txBody>
                  <a:tcPr/>
                </a:tc>
                <a:tc>
                  <a:txBody>
                    <a:bodyPr/>
                    <a:lstStyle/>
                    <a:p>
                      <a:pPr algn="ctr" rtl="1"/>
                      <a:r>
                        <a:rPr lang="en-US" dirty="0" smtClean="0"/>
                        <a:t>Nursing Intervention </a:t>
                      </a:r>
                      <a:endParaRPr lang="ar-SA" dirty="0"/>
                    </a:p>
                  </a:txBody>
                  <a:tcPr/>
                </a:tc>
              </a:tr>
              <a:tr h="886638">
                <a:tc>
                  <a:txBody>
                    <a:bodyPr/>
                    <a:lstStyle/>
                    <a:p>
                      <a:pPr algn="l" rtl="1"/>
                      <a:r>
                        <a:rPr lang="en-US" dirty="0" smtClean="0"/>
                        <a:t>This will accurately</a:t>
                      </a:r>
                    </a:p>
                    <a:p>
                      <a:pPr algn="l" rtl="1"/>
                      <a:r>
                        <a:rPr lang="en-US" dirty="0" smtClean="0"/>
                        <a:t>monitor the response to therapy.</a:t>
                      </a:r>
                      <a:endParaRPr lang="ar-SA" dirty="0"/>
                    </a:p>
                  </a:txBody>
                  <a:tcPr/>
                </a:tc>
                <a:tc>
                  <a:txBody>
                    <a:bodyPr/>
                    <a:lstStyle/>
                    <a:p>
                      <a:pPr algn="l" rtl="1"/>
                      <a:r>
                        <a:rPr lang="en-US" dirty="0" smtClean="0"/>
                        <a:t>Measure client weight.</a:t>
                      </a:r>
                      <a:endParaRPr lang="ar-SA" dirty="0"/>
                    </a:p>
                  </a:txBody>
                  <a:tcPr/>
                </a:tc>
              </a:tr>
              <a:tr h="1266625">
                <a:tc>
                  <a:txBody>
                    <a:bodyPr/>
                    <a:lstStyle/>
                    <a:p>
                      <a:pPr algn="l" rtl="1"/>
                      <a:r>
                        <a:rPr lang="en-US" dirty="0" smtClean="0"/>
                        <a:t>These data will help in initiating nursing actions and subsequent treatment.</a:t>
                      </a:r>
                      <a:endParaRPr lang="ar-SA" dirty="0"/>
                    </a:p>
                  </a:txBody>
                  <a:tcPr/>
                </a:tc>
                <a:tc>
                  <a:txBody>
                    <a:bodyPr/>
                    <a:lstStyle/>
                    <a:p>
                      <a:pPr algn="l" rtl="1"/>
                      <a:r>
                        <a:rPr lang="en-US" dirty="0" smtClean="0"/>
                        <a:t>Monitor and record the number of vomiting, amount and frequency.</a:t>
                      </a:r>
                      <a:endParaRPr lang="ar-SA" dirty="0"/>
                    </a:p>
                  </a:txBody>
                  <a:tcPr/>
                </a:tc>
              </a:tr>
              <a:tr h="886638">
                <a:tc>
                  <a:txBody>
                    <a:bodyPr/>
                    <a:lstStyle/>
                    <a:p>
                      <a:pPr algn="l" rtl="1"/>
                      <a:r>
                        <a:rPr lang="en-US" dirty="0" smtClean="0"/>
                        <a:t>To determine the amount of food that is consumed.</a:t>
                      </a:r>
                      <a:endParaRPr lang="ar-SA" dirty="0"/>
                    </a:p>
                  </a:txBody>
                  <a:tcPr/>
                </a:tc>
                <a:tc>
                  <a:txBody>
                    <a:bodyPr/>
                    <a:lstStyle/>
                    <a:p>
                      <a:pPr algn="l" rtl="1"/>
                      <a:r>
                        <a:rPr lang="en-US" dirty="0" smtClean="0"/>
                        <a:t>Monitor the client’s food intake.</a:t>
                      </a:r>
                      <a:endParaRPr lang="ar-SA" dirty="0"/>
                    </a:p>
                  </a:txBody>
                  <a:tcPr/>
                </a:tc>
              </a:tr>
              <a:tr h="886638">
                <a:tc>
                  <a:txBody>
                    <a:bodyPr/>
                    <a:lstStyle/>
                    <a:p>
                      <a:pPr algn="l" rtl="1"/>
                      <a:r>
                        <a:rPr lang="en-US" dirty="0" smtClean="0"/>
                        <a:t>This will stimulate the appetite of the client.</a:t>
                      </a:r>
                      <a:endParaRPr lang="ar-SA" dirty="0"/>
                    </a:p>
                  </a:txBody>
                  <a:tcPr/>
                </a:tc>
                <a:tc>
                  <a:txBody>
                    <a:bodyPr/>
                    <a:lstStyle/>
                    <a:p>
                      <a:pPr algn="l" rtl="1"/>
                      <a:r>
                        <a:rPr lang="en-US" dirty="0" smtClean="0"/>
                        <a:t>Provide a diverse diet according to his needs.</a:t>
                      </a:r>
                      <a:endParaRPr lang="ar-SA" dirty="0"/>
                    </a:p>
                  </a:txBody>
                  <a:tcPr/>
                </a:tc>
              </a:tr>
            </a:tbl>
          </a:graphicData>
        </a:graphic>
      </p:graphicFrame>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0290379"/>
      </p:ext>
    </p:extLst>
  </p:cSld>
  <p:clrMapOvr>
    <a:masterClrMapping/>
  </p:clrMapOvr>
  <mc:AlternateContent xmlns:mc="http://schemas.openxmlformats.org/markup-compatibility/2006" xmlns:p14="http://schemas.microsoft.com/office/powerpoint/2010/main">
    <mc:Choice Requires="p14">
      <p:transition spd="slow" p14:dur="4000">
        <p14:vortex/>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Video </a:t>
            </a:r>
            <a:r>
              <a:rPr lang="en-US" dirty="0" smtClean="0"/>
              <a:t>of </a:t>
            </a:r>
            <a:r>
              <a:rPr lang="en-US" dirty="0" smtClean="0"/>
              <a:t>Gastroenteritis </a:t>
            </a:r>
            <a:endParaRPr lang="ar-SA" dirty="0"/>
          </a:p>
        </p:txBody>
      </p:sp>
      <p:sp>
        <p:nvSpPr>
          <p:cNvPr id="3" name="عنصر نائب للمحتوى 2"/>
          <p:cNvSpPr>
            <a:spLocks noGrp="1"/>
          </p:cNvSpPr>
          <p:nvPr>
            <p:ph idx="1"/>
          </p:nvPr>
        </p:nvSpPr>
        <p:spPr/>
        <p:txBody>
          <a:bodyPr/>
          <a:lstStyle/>
          <a:p>
            <a:r>
              <a:rPr lang="en-US" dirty="0"/>
              <a:t>https://www.youtube.com/watch?v=yuZesDQcsU0</a:t>
            </a:r>
            <a:endParaRPr lang="ar-SA" dirty="0"/>
          </a:p>
        </p:txBody>
      </p:sp>
    </p:spTree>
    <p:extLst>
      <p:ext uri="{BB962C8B-B14F-4D97-AF65-F5344CB8AC3E}">
        <p14:creationId xmlns:p14="http://schemas.microsoft.com/office/powerpoint/2010/main" val="3295180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685800" indent="-685800" rtl="0">
              <a:buFont typeface="Wingdings" panose="05000000000000000000" pitchFamily="2" charset="2"/>
              <a:buChar char="v"/>
            </a:pPr>
            <a:r>
              <a:rPr lang="en-US" dirty="0" smtClean="0"/>
              <a:t>References</a:t>
            </a:r>
            <a:endParaRPr lang="ar-SA" dirty="0"/>
          </a:p>
        </p:txBody>
      </p:sp>
      <p:sp>
        <p:nvSpPr>
          <p:cNvPr id="3" name="عنصر نائب للمحتوى 2"/>
          <p:cNvSpPr>
            <a:spLocks noGrp="1"/>
          </p:cNvSpPr>
          <p:nvPr>
            <p:ph idx="1"/>
          </p:nvPr>
        </p:nvSpPr>
        <p:spPr/>
        <p:txBody>
          <a:bodyPr>
            <a:normAutofit fontScale="92500" lnSpcReduction="10000"/>
          </a:bodyPr>
          <a:lstStyle/>
          <a:p>
            <a:pPr marL="0" indent="0" algn="l" rtl="0">
              <a:buNone/>
            </a:pPr>
            <a:r>
              <a:rPr lang="en-US" dirty="0" smtClean="0"/>
              <a:t>1_NursesLabs</a:t>
            </a:r>
            <a:r>
              <a:rPr lang="en-US" dirty="0"/>
              <a:t/>
            </a:r>
            <a:br>
              <a:rPr lang="en-US" dirty="0"/>
            </a:br>
            <a:r>
              <a:rPr lang="en-US" dirty="0"/>
              <a:t>https://nurseslabs.com/gastroenteritis</a:t>
            </a:r>
            <a:r>
              <a:rPr lang="en-US" dirty="0" smtClean="0"/>
              <a:t>/</a:t>
            </a:r>
            <a:br>
              <a:rPr lang="en-US" dirty="0" smtClean="0"/>
            </a:br>
            <a:r>
              <a:rPr lang="en-US" dirty="0" smtClean="0"/>
              <a:t/>
            </a:r>
            <a:br>
              <a:rPr lang="en-US" dirty="0" smtClean="0"/>
            </a:br>
            <a:r>
              <a:rPr lang="en-US" dirty="0" smtClean="0"/>
              <a:t/>
            </a:r>
            <a:br>
              <a:rPr lang="en-US" dirty="0" smtClean="0"/>
            </a:br>
            <a:r>
              <a:rPr lang="en-US" dirty="0"/>
              <a:t/>
            </a:r>
            <a:br>
              <a:rPr lang="en-US" dirty="0"/>
            </a:br>
            <a:r>
              <a:rPr lang="en-US" dirty="0" smtClean="0"/>
              <a:t>2_Cleveland Clinic </a:t>
            </a:r>
            <a:r>
              <a:rPr lang="en-US" dirty="0"/>
              <a:t>Abu Dhabi</a:t>
            </a:r>
            <a:br>
              <a:rPr lang="en-US" dirty="0"/>
            </a:br>
            <a:r>
              <a:rPr lang="en-US" dirty="0">
                <a:hlinkClick r:id="rId2"/>
              </a:rPr>
              <a:t>https://</a:t>
            </a:r>
            <a:r>
              <a:rPr lang="en-US" dirty="0" smtClean="0">
                <a:hlinkClick r:id="rId2"/>
              </a:rPr>
              <a:t>www.clevelandclinicabudhabi.ae/ar/health-hub/health-library/pages/gastroenteritis.aspx</a:t>
            </a:r>
            <a:r>
              <a:rPr lang="en-US" dirty="0" smtClean="0"/>
              <a:t/>
            </a:r>
            <a:br>
              <a:rPr lang="en-US" dirty="0" smtClean="0"/>
            </a:br>
            <a:r>
              <a:rPr lang="en-US" dirty="0" smtClean="0"/>
              <a:t/>
            </a:r>
            <a:br>
              <a:rPr lang="en-US" dirty="0" smtClean="0"/>
            </a:br>
            <a:r>
              <a:rPr lang="en-US" dirty="0"/>
              <a:t>3_Mayo Clinic</a:t>
            </a:r>
            <a:br>
              <a:rPr lang="en-US" dirty="0"/>
            </a:br>
            <a:r>
              <a:rPr lang="en-US" dirty="0" smtClean="0"/>
              <a:t>https</a:t>
            </a:r>
            <a:r>
              <a:rPr lang="en-US" dirty="0"/>
              <a:t>://www.mayoclinic.org/search/search-results?q=gastroenteritis</a:t>
            </a:r>
            <a:br>
              <a:rPr lang="en-US" dirty="0"/>
            </a:br>
            <a:endParaRPr lang="ar-SA" dirty="0"/>
          </a:p>
        </p:txBody>
      </p:sp>
    </p:spTree>
    <p:extLst>
      <p:ext uri="{BB962C8B-B14F-4D97-AF65-F5344CB8AC3E}">
        <p14:creationId xmlns:p14="http://schemas.microsoft.com/office/powerpoint/2010/main" val="38839456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692696"/>
            <a:ext cx="8229600" cy="1143000"/>
          </a:xfrm>
        </p:spPr>
        <p:txBody>
          <a:bodyPr/>
          <a:lstStyle/>
          <a:p>
            <a:pPr marL="685800" indent="-685800" rtl="0">
              <a:buFont typeface="Wingdings" panose="05000000000000000000" pitchFamily="2" charset="2"/>
              <a:buChar char="q"/>
            </a:pPr>
            <a:r>
              <a:rPr lang="en-US" dirty="0" smtClean="0"/>
              <a:t>Contents:</a:t>
            </a:r>
            <a:endParaRPr lang="ar-SA" dirty="0"/>
          </a:p>
        </p:txBody>
      </p:sp>
      <p:sp>
        <p:nvSpPr>
          <p:cNvPr id="3" name="عنصر نائب للمحتوى 2"/>
          <p:cNvSpPr>
            <a:spLocks noGrp="1"/>
          </p:cNvSpPr>
          <p:nvPr>
            <p:ph idx="1"/>
          </p:nvPr>
        </p:nvSpPr>
        <p:spPr/>
        <p:txBody>
          <a:bodyPr>
            <a:normAutofit fontScale="85000" lnSpcReduction="20000"/>
          </a:bodyPr>
          <a:lstStyle/>
          <a:p>
            <a:pPr marL="0" indent="0" algn="l">
              <a:buNone/>
            </a:pPr>
            <a:r>
              <a:rPr lang="en-US" dirty="0" smtClean="0"/>
              <a:t>1_Defintion of Gastroenteritis</a:t>
            </a:r>
            <a:br>
              <a:rPr lang="en-US" dirty="0" smtClean="0"/>
            </a:br>
            <a:r>
              <a:rPr lang="en-US" dirty="0" smtClean="0"/>
              <a:t/>
            </a:r>
            <a:br>
              <a:rPr lang="en-US" dirty="0" smtClean="0"/>
            </a:br>
            <a:r>
              <a:rPr lang="en-US" dirty="0" smtClean="0"/>
              <a:t>2_Signs and symptoms</a:t>
            </a:r>
            <a:br>
              <a:rPr lang="en-US" dirty="0" smtClean="0"/>
            </a:br>
            <a:r>
              <a:rPr lang="en-US" dirty="0" smtClean="0"/>
              <a:t/>
            </a:r>
            <a:br>
              <a:rPr lang="en-US" dirty="0" smtClean="0"/>
            </a:br>
            <a:r>
              <a:rPr lang="en-US" dirty="0" smtClean="0"/>
              <a:t>3_Causes</a:t>
            </a:r>
            <a:br>
              <a:rPr lang="en-US" dirty="0" smtClean="0"/>
            </a:br>
            <a:r>
              <a:rPr lang="en-US" dirty="0" smtClean="0"/>
              <a:t/>
            </a:r>
            <a:br>
              <a:rPr lang="en-US" dirty="0" smtClean="0"/>
            </a:br>
            <a:r>
              <a:rPr lang="en-US" dirty="0" smtClean="0"/>
              <a:t>4_Diagnosi</a:t>
            </a:r>
            <a:br>
              <a:rPr lang="en-US" dirty="0" smtClean="0"/>
            </a:br>
            <a:r>
              <a:rPr lang="en-US" dirty="0" smtClean="0"/>
              <a:t/>
            </a:r>
            <a:br>
              <a:rPr lang="en-US" dirty="0" smtClean="0"/>
            </a:br>
            <a:r>
              <a:rPr lang="en-US" dirty="0" smtClean="0"/>
              <a:t>5_Medical Management</a:t>
            </a:r>
            <a:br>
              <a:rPr lang="en-US" dirty="0" smtClean="0"/>
            </a:br>
            <a:r>
              <a:rPr lang="en-US" dirty="0" smtClean="0"/>
              <a:t/>
            </a:r>
            <a:br>
              <a:rPr lang="en-US" dirty="0" smtClean="0"/>
            </a:br>
            <a:r>
              <a:rPr lang="en-US" dirty="0" smtClean="0"/>
              <a:t>6_Pharmacologic Management</a:t>
            </a:r>
            <a:br>
              <a:rPr lang="en-US" dirty="0" smtClean="0"/>
            </a:br>
            <a:r>
              <a:rPr lang="en-US" dirty="0" smtClean="0"/>
              <a:t/>
            </a:r>
            <a:br>
              <a:rPr lang="en-US" dirty="0" smtClean="0"/>
            </a:br>
            <a:r>
              <a:rPr lang="en-US" dirty="0" smtClean="0"/>
              <a:t>7__Care plan as a nurse</a:t>
            </a:r>
            <a:br>
              <a:rPr lang="en-US" dirty="0" smtClean="0"/>
            </a:br>
            <a:r>
              <a:rPr lang="en-US" dirty="0" smtClean="0"/>
              <a:t/>
            </a:r>
            <a:br>
              <a:rPr lang="en-US" dirty="0" smtClean="0"/>
            </a:br>
            <a:r>
              <a:rPr lang="en-US" dirty="0" smtClean="0"/>
              <a:t>8_References</a:t>
            </a:r>
            <a:endParaRPr lang="ar-SA"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3800" y="0"/>
            <a:ext cx="1800200" cy="1224137"/>
          </a:xfrm>
          <a:prstGeom prst="rect">
            <a:avLst/>
          </a:prstGeom>
        </p:spPr>
      </p:pic>
    </p:spTree>
    <p:extLst>
      <p:ext uri="{BB962C8B-B14F-4D97-AF65-F5344CB8AC3E}">
        <p14:creationId xmlns:p14="http://schemas.microsoft.com/office/powerpoint/2010/main" val="2699888337"/>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685800" indent="-685800" algn="l" rtl="0">
              <a:buFont typeface="Wingdings" panose="05000000000000000000" pitchFamily="2" charset="2"/>
              <a:buChar char="v"/>
            </a:pPr>
            <a:r>
              <a:rPr lang="en-US" dirty="0" smtClean="0"/>
              <a:t>Definition</a:t>
            </a:r>
            <a:endParaRPr lang="ar-SA" dirty="0"/>
          </a:p>
        </p:txBody>
      </p:sp>
      <p:sp>
        <p:nvSpPr>
          <p:cNvPr id="3" name="عنصر نائب للمحتوى 2"/>
          <p:cNvSpPr>
            <a:spLocks noGrp="1"/>
          </p:cNvSpPr>
          <p:nvPr>
            <p:ph idx="1"/>
          </p:nvPr>
        </p:nvSpPr>
        <p:spPr/>
        <p:txBody>
          <a:bodyPr/>
          <a:lstStyle/>
          <a:p>
            <a:pPr algn="l" rtl="0">
              <a:buFont typeface="Wingdings" panose="05000000000000000000" pitchFamily="2" charset="2"/>
              <a:buChar char="Ø"/>
            </a:pPr>
            <a:r>
              <a:rPr lang="en-US" dirty="0"/>
              <a:t>Gastroenteritis refers to inflammation that affects the digestive system consisting of the mouth, esophagus, stomach and intestine, and in which food is digested. Gastroenteritis is sometimes referred to as stomach flu, although it may not be related to influenza.</a:t>
            </a:r>
            <a:endParaRPr lang="ar-SA" dirty="0"/>
          </a:p>
        </p:txBody>
      </p:sp>
      <p:pic>
        <p:nvPicPr>
          <p:cNvPr id="5" name="صورة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4077072"/>
            <a:ext cx="5715719" cy="2592288"/>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948253"/>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685800" indent="-685800" rtl="0">
              <a:buFont typeface="Wingdings" panose="05000000000000000000" pitchFamily="2" charset="2"/>
              <a:buChar char="v"/>
            </a:pPr>
            <a:r>
              <a:rPr lang="en-US" dirty="0" smtClean="0"/>
              <a:t>Signs and symptoms</a:t>
            </a:r>
            <a:endParaRPr lang="ar-SA" dirty="0"/>
          </a:p>
        </p:txBody>
      </p:sp>
      <p:sp>
        <p:nvSpPr>
          <p:cNvPr id="3" name="عنصر نائب للمحتوى 2"/>
          <p:cNvSpPr>
            <a:spLocks noGrp="1"/>
          </p:cNvSpPr>
          <p:nvPr>
            <p:ph idx="1"/>
          </p:nvPr>
        </p:nvSpPr>
        <p:spPr/>
        <p:txBody>
          <a:bodyPr>
            <a:normAutofit fontScale="55000" lnSpcReduction="20000"/>
          </a:bodyPr>
          <a:lstStyle/>
          <a:p>
            <a:pPr algn="l" rtl="0"/>
            <a:r>
              <a:rPr lang="en-US" sz="3800" dirty="0">
                <a:solidFill>
                  <a:srgbClr val="FF0000"/>
                </a:solidFill>
              </a:rPr>
              <a:t>Diarrhea.</a:t>
            </a:r>
            <a:r>
              <a:rPr lang="en-US" sz="3800" dirty="0"/>
              <a:t> </a:t>
            </a:r>
            <a:r>
              <a:rPr lang="en-US" sz="3200" dirty="0"/>
              <a:t>Frequent, watery stools are more consistent with viral gastroenteritis, while stools with blood or mucous are indicative of a bacterial </a:t>
            </a:r>
            <a:r>
              <a:rPr lang="en-US" sz="3200" dirty="0" smtClean="0"/>
              <a:t/>
            </a:r>
            <a:br>
              <a:rPr lang="en-US" sz="3200" dirty="0" smtClean="0"/>
            </a:br>
            <a:r>
              <a:rPr lang="en-US" sz="3200" dirty="0" smtClean="0"/>
              <a:t>pathogen.</a:t>
            </a:r>
            <a:br>
              <a:rPr lang="en-US" sz="3200" dirty="0" smtClean="0"/>
            </a:br>
            <a:endParaRPr lang="en-US" sz="3200" dirty="0"/>
          </a:p>
          <a:p>
            <a:pPr algn="l" rtl="0"/>
            <a:r>
              <a:rPr lang="en-US" sz="3800" dirty="0">
                <a:solidFill>
                  <a:srgbClr val="FF0000"/>
                </a:solidFill>
              </a:rPr>
              <a:t>Vomiting.</a:t>
            </a:r>
            <a:r>
              <a:rPr lang="en-US" sz="3800" dirty="0"/>
              <a:t> </a:t>
            </a:r>
            <a:r>
              <a:rPr lang="en-US" sz="3200" dirty="0"/>
              <a:t>When symptoms of vomiting predominate, one should consider other diseases such as gastroesophageal reflux disease (GERD), diabetic ketoacidosis, pyloric stenosis, acute abdomen, or urinary tract infection</a:t>
            </a:r>
            <a:r>
              <a:rPr lang="en-US" sz="3200" dirty="0" smtClean="0"/>
              <a:t>.</a:t>
            </a:r>
            <a:br>
              <a:rPr lang="en-US" sz="3200" dirty="0" smtClean="0"/>
            </a:br>
            <a:endParaRPr lang="en-US" sz="3200" dirty="0"/>
          </a:p>
          <a:p>
            <a:pPr algn="l" rtl="0"/>
            <a:r>
              <a:rPr lang="en-US" sz="3800" dirty="0">
                <a:solidFill>
                  <a:srgbClr val="FF0000"/>
                </a:solidFill>
              </a:rPr>
              <a:t>Dysuria.</a:t>
            </a:r>
            <a:r>
              <a:rPr lang="en-US" sz="3800" dirty="0"/>
              <a:t> </a:t>
            </a:r>
            <a:r>
              <a:rPr lang="en-US" sz="3200" dirty="0"/>
              <a:t>Determine if there is an increase or decrease in the frequency of urination as measured by the number of wet diapers, time since last urination, color and concentration of urine, and presence of dysuria</a:t>
            </a:r>
            <a:r>
              <a:rPr lang="en-US" sz="3200" dirty="0" smtClean="0"/>
              <a:t>.</a:t>
            </a:r>
            <a:br>
              <a:rPr lang="en-US" sz="3200" dirty="0" smtClean="0"/>
            </a:br>
            <a:endParaRPr lang="en-US" sz="3200" dirty="0"/>
          </a:p>
          <a:p>
            <a:pPr algn="l" rtl="0"/>
            <a:r>
              <a:rPr lang="en-US" sz="3800" dirty="0">
                <a:solidFill>
                  <a:srgbClr val="FF0000"/>
                </a:solidFill>
              </a:rPr>
              <a:t>Abdominal pain. </a:t>
            </a:r>
            <a:r>
              <a:rPr lang="en-US" sz="3200" dirty="0"/>
              <a:t>In general, pain that precedes vomiting and diarrhea is more likely to be due to abdominal pathology other than gastroenteritis</a:t>
            </a:r>
            <a:r>
              <a:rPr lang="en-US" sz="3200" dirty="0" smtClean="0"/>
              <a:t>.</a:t>
            </a:r>
            <a:br>
              <a:rPr lang="en-US" sz="3200" dirty="0" smtClean="0"/>
            </a:br>
            <a:endParaRPr lang="en-US" sz="3200" dirty="0"/>
          </a:p>
          <a:p>
            <a:pPr algn="l" rtl="0"/>
            <a:r>
              <a:rPr lang="en-US" sz="3800" dirty="0">
                <a:solidFill>
                  <a:srgbClr val="FF0000"/>
                </a:solidFill>
              </a:rPr>
              <a:t>Infection. </a:t>
            </a:r>
            <a:r>
              <a:rPr lang="en-US" sz="3200" dirty="0"/>
              <a:t>Determine the presence of fever, chills, </a:t>
            </a:r>
            <a:r>
              <a:rPr lang="en-US" sz="3200" dirty="0" err="1"/>
              <a:t>myalgias</a:t>
            </a:r>
            <a:r>
              <a:rPr lang="en-US" sz="3200" dirty="0"/>
              <a:t>, rash, rhinorrhea, sore throat, cough, known immunocompromised status.</a:t>
            </a:r>
            <a:endParaRPr lang="ar-S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7323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924712"/>
          </a:xfrm>
        </p:spPr>
        <p:txBody>
          <a:bodyPr/>
          <a:lstStyle/>
          <a:p>
            <a:pPr marL="685800" indent="-685800" rtl="0">
              <a:buFont typeface="Wingdings" panose="05000000000000000000" pitchFamily="2" charset="2"/>
              <a:buChar char="v"/>
            </a:pPr>
            <a:r>
              <a:rPr lang="en-US" dirty="0" smtClean="0"/>
              <a:t>Causes</a:t>
            </a:r>
            <a:endParaRPr lang="ar-SA" dirty="0"/>
          </a:p>
        </p:txBody>
      </p:sp>
      <p:sp>
        <p:nvSpPr>
          <p:cNvPr id="3" name="عنصر نائب للمحتوى 2"/>
          <p:cNvSpPr>
            <a:spLocks noGrp="1"/>
          </p:cNvSpPr>
          <p:nvPr>
            <p:ph idx="1"/>
          </p:nvPr>
        </p:nvSpPr>
        <p:spPr>
          <a:xfrm>
            <a:off x="457200" y="1772816"/>
            <a:ext cx="8229600" cy="4752528"/>
          </a:xfrm>
        </p:spPr>
        <p:txBody>
          <a:bodyPr>
            <a:normAutofit fontScale="92500" lnSpcReduction="20000"/>
          </a:bodyPr>
          <a:lstStyle/>
          <a:p>
            <a:pPr algn="l" rtl="0"/>
            <a:r>
              <a:rPr lang="en-US" dirty="0">
                <a:solidFill>
                  <a:srgbClr val="FF0000"/>
                </a:solidFill>
              </a:rPr>
              <a:t>Infectious agents. </a:t>
            </a:r>
            <a:r>
              <a:rPr lang="en-US" dirty="0"/>
              <a:t>The infectious organisms may be salmonella, Escherichia coli, dysentery bacilli, and various viruses, most notably rotaviruses</a:t>
            </a:r>
            <a:r>
              <a:rPr lang="en-US" dirty="0" smtClean="0"/>
              <a:t>.</a:t>
            </a:r>
            <a:br>
              <a:rPr lang="en-US" dirty="0" smtClean="0"/>
            </a:br>
            <a:endParaRPr lang="en-US" dirty="0"/>
          </a:p>
          <a:p>
            <a:pPr algn="l" rtl="0"/>
            <a:r>
              <a:rPr lang="en-US" dirty="0">
                <a:solidFill>
                  <a:srgbClr val="FF0000"/>
                </a:solidFill>
              </a:rPr>
              <a:t>Contaminated food. </a:t>
            </a:r>
            <a:r>
              <a:rPr lang="en-US" dirty="0"/>
              <a:t>Many diarrheal disturbances in children are caused by contaminated food or human or animal fecal waste through the oral-fecal route</a:t>
            </a:r>
            <a:r>
              <a:rPr lang="en-US" dirty="0" smtClean="0"/>
              <a:t>.</a:t>
            </a:r>
            <a:br>
              <a:rPr lang="en-US" dirty="0" smtClean="0"/>
            </a:br>
            <a:endParaRPr lang="en-US" dirty="0"/>
          </a:p>
          <a:p>
            <a:pPr algn="l" rtl="0"/>
            <a:r>
              <a:rPr lang="en-US" dirty="0">
                <a:solidFill>
                  <a:srgbClr val="FF0000"/>
                </a:solidFill>
              </a:rPr>
              <a:t>Unsanitary water and environment. </a:t>
            </a:r>
            <a:r>
              <a:rPr lang="en-US" dirty="0"/>
              <a:t>This condition is prevalent in areas lacking adequate clean water and sanitary facilities</a:t>
            </a:r>
            <a:r>
              <a:rPr lang="en-US" dirty="0" smtClean="0"/>
              <a:t>.</a:t>
            </a:r>
            <a:br>
              <a:rPr lang="en-US" dirty="0" smtClean="0"/>
            </a:br>
            <a:endParaRPr lang="en-US" dirty="0"/>
          </a:p>
          <a:p>
            <a:pPr algn="l" rtl="0"/>
            <a:r>
              <a:rPr lang="en-US" dirty="0">
                <a:solidFill>
                  <a:srgbClr val="FF0000"/>
                </a:solidFill>
              </a:rPr>
              <a:t>Antibiotic therapy. </a:t>
            </a:r>
            <a:r>
              <a:rPr lang="en-US" dirty="0"/>
              <a:t>Diarrhea may also be caused by antibiotic therapy.</a:t>
            </a:r>
            <a:endParaRPr lang="ar-SA"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60468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996720"/>
          </a:xfrm>
        </p:spPr>
        <p:txBody>
          <a:bodyPr/>
          <a:lstStyle/>
          <a:p>
            <a:pPr marL="685800" indent="-685800" rtl="0">
              <a:buFont typeface="Wingdings" panose="05000000000000000000" pitchFamily="2" charset="2"/>
              <a:buChar char="v"/>
            </a:pPr>
            <a:r>
              <a:rPr lang="en-US" dirty="0" smtClean="0"/>
              <a:t>Diagnosis</a:t>
            </a:r>
            <a:endParaRPr lang="ar-SA" dirty="0"/>
          </a:p>
        </p:txBody>
      </p:sp>
      <p:sp>
        <p:nvSpPr>
          <p:cNvPr id="3" name="عنصر نائب للمحتوى 2"/>
          <p:cNvSpPr>
            <a:spLocks noGrp="1"/>
          </p:cNvSpPr>
          <p:nvPr>
            <p:ph idx="1"/>
          </p:nvPr>
        </p:nvSpPr>
        <p:spPr>
          <a:xfrm>
            <a:off x="457200" y="1935480"/>
            <a:ext cx="8229600" cy="4733880"/>
          </a:xfrm>
        </p:spPr>
        <p:txBody>
          <a:bodyPr>
            <a:normAutofit fontScale="92500" lnSpcReduction="10000"/>
          </a:bodyPr>
          <a:lstStyle/>
          <a:p>
            <a:pPr algn="l" rtl="0"/>
            <a:r>
              <a:rPr lang="en-US" dirty="0"/>
              <a:t>Risk for infection related to inadequate secondary defenses or insufficient knowledge to avoid exposure to pathogens</a:t>
            </a:r>
            <a:r>
              <a:rPr lang="en-US" dirty="0" smtClean="0"/>
              <a:t>.</a:t>
            </a:r>
            <a:br>
              <a:rPr lang="en-US" dirty="0" smtClean="0"/>
            </a:br>
            <a:endParaRPr lang="en-US" dirty="0"/>
          </a:p>
          <a:p>
            <a:pPr algn="l" rtl="0"/>
            <a:r>
              <a:rPr lang="en-US" dirty="0"/>
              <a:t>Impaired skin integrity related to constant presence of diarrheal stools</a:t>
            </a:r>
            <a:r>
              <a:rPr lang="en-US" dirty="0" smtClean="0"/>
              <a:t>.</a:t>
            </a:r>
            <a:br>
              <a:rPr lang="en-US" dirty="0" smtClean="0"/>
            </a:br>
            <a:endParaRPr lang="en-US" dirty="0"/>
          </a:p>
          <a:p>
            <a:pPr algn="l" rtl="0"/>
            <a:r>
              <a:rPr lang="en-US" dirty="0"/>
              <a:t>Deficient fluid volume related to diarrheal stools</a:t>
            </a:r>
            <a:r>
              <a:rPr lang="en-US" dirty="0" smtClean="0"/>
              <a:t>.</a:t>
            </a:r>
            <a:br>
              <a:rPr lang="en-US" dirty="0" smtClean="0"/>
            </a:br>
            <a:endParaRPr lang="en-US" dirty="0"/>
          </a:p>
          <a:p>
            <a:pPr algn="l" rtl="0"/>
            <a:r>
              <a:rPr lang="en-US" dirty="0"/>
              <a:t>Imbalanced nutrition: less than body requirements related to malabsorption of nutrients</a:t>
            </a:r>
            <a:r>
              <a:rPr lang="en-US" dirty="0" smtClean="0"/>
              <a:t>.</a:t>
            </a:r>
            <a:br>
              <a:rPr lang="en-US" dirty="0" smtClean="0"/>
            </a:br>
            <a:endParaRPr lang="en-US" dirty="0"/>
          </a:p>
          <a:p>
            <a:pPr algn="l" rtl="0"/>
            <a:r>
              <a:rPr lang="en-US" dirty="0"/>
              <a:t>Hyperthermia related to dehydration</a:t>
            </a:r>
            <a:r>
              <a:rPr lang="en-US" dirty="0" smtClean="0"/>
              <a:t>.</a:t>
            </a:r>
            <a:br>
              <a:rPr lang="en-US" dirty="0" smtClean="0"/>
            </a:br>
            <a:endParaRPr lang="en-US" dirty="0"/>
          </a:p>
          <a:p>
            <a:pPr marL="0" indent="0" algn="l" rtl="0">
              <a:buNone/>
            </a:pPr>
            <a:endParaRPr lang="ar-S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8744" y="1938"/>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81710050"/>
      </p:ext>
    </p:extLst>
  </p:cSld>
  <p:clrMapOvr>
    <a:masterClrMapping/>
  </p:clrMapOvr>
  <p:transition spd="slow">
    <p:pull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685800" indent="-685800" rtl="0">
              <a:buFont typeface="Wingdings" panose="05000000000000000000" pitchFamily="2" charset="2"/>
              <a:buChar char="v"/>
            </a:pPr>
            <a:r>
              <a:rPr lang="en-US" dirty="0" smtClean="0"/>
              <a:t>Medical Management</a:t>
            </a:r>
            <a:endParaRPr lang="ar-SA" dirty="0"/>
          </a:p>
        </p:txBody>
      </p:sp>
      <p:sp>
        <p:nvSpPr>
          <p:cNvPr id="3" name="عنصر نائب للمحتوى 2"/>
          <p:cNvSpPr>
            <a:spLocks noGrp="1"/>
          </p:cNvSpPr>
          <p:nvPr>
            <p:ph idx="1"/>
          </p:nvPr>
        </p:nvSpPr>
        <p:spPr>
          <a:xfrm>
            <a:off x="457200" y="1935480"/>
            <a:ext cx="8229600" cy="4733880"/>
          </a:xfrm>
        </p:spPr>
        <p:txBody>
          <a:bodyPr>
            <a:normAutofit/>
          </a:bodyPr>
          <a:lstStyle/>
          <a:p>
            <a:pPr marL="667512" lvl="2" indent="0" algn="l" rtl="0">
              <a:buNone/>
            </a:pPr>
            <a:r>
              <a:rPr lang="en-US" sz="2400" dirty="0" smtClean="0"/>
              <a:t>1_Oral </a:t>
            </a:r>
            <a:r>
              <a:rPr lang="en-US" sz="2400" dirty="0"/>
              <a:t>rehydration solution</a:t>
            </a:r>
            <a:r>
              <a:rPr lang="en-US" sz="2400" dirty="0" smtClean="0"/>
              <a:t>.</a:t>
            </a:r>
            <a:br>
              <a:rPr lang="en-US" sz="2400" dirty="0" smtClean="0"/>
            </a:br>
            <a:r>
              <a:rPr lang="en-US" sz="2400" dirty="0" smtClean="0"/>
              <a:t/>
            </a:r>
            <a:br>
              <a:rPr lang="en-US" sz="2400" dirty="0" smtClean="0"/>
            </a:br>
            <a:r>
              <a:rPr lang="ar-SA" dirty="0" smtClean="0"/>
              <a:t/>
            </a:r>
            <a:br>
              <a:rPr lang="ar-SA" dirty="0" smtClean="0"/>
            </a:br>
            <a:r>
              <a:rPr lang="en-US" dirty="0" smtClean="0"/>
              <a:t/>
            </a:r>
            <a:br>
              <a:rPr lang="en-US" dirty="0" smtClean="0"/>
            </a:br>
            <a:r>
              <a:rPr lang="en-US" dirty="0" smtClean="0"/>
              <a:t/>
            </a:r>
            <a:br>
              <a:rPr lang="en-US" dirty="0" smtClean="0"/>
            </a:br>
            <a:r>
              <a:rPr lang="en-US" sz="2400" dirty="0" smtClean="0"/>
              <a:t>2_IV </a:t>
            </a:r>
            <a:r>
              <a:rPr lang="en-US" sz="2400" dirty="0"/>
              <a:t>rehydration.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ar-SA" sz="2400" dirty="0" smtClean="0"/>
              <a:t/>
            </a:r>
            <a:br>
              <a:rPr lang="ar-SA" sz="2400" dirty="0" smtClean="0"/>
            </a:br>
            <a:r>
              <a:rPr lang="ar-SA" dirty="0" smtClean="0"/>
              <a:t/>
            </a:r>
            <a:br>
              <a:rPr lang="ar-SA" dirty="0" smtClean="0"/>
            </a:br>
            <a:r>
              <a:rPr lang="en-US" sz="2400" dirty="0" smtClean="0"/>
              <a:t>3_Diet. </a:t>
            </a:r>
            <a:endParaRPr lang="ar-SA"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صورة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40151" y="1962313"/>
            <a:ext cx="2351343" cy="1106647"/>
          </a:xfrm>
          <a:prstGeom prst="rect">
            <a:avLst/>
          </a:prstGeom>
        </p:spPr>
      </p:pic>
      <p:pic>
        <p:nvPicPr>
          <p:cNvPr id="5" name="صورة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4726" y="3573414"/>
            <a:ext cx="2462191" cy="1224136"/>
          </a:xfrm>
          <a:prstGeom prst="rect">
            <a:avLst/>
          </a:prstGeom>
        </p:spPr>
      </p:pic>
      <p:pic>
        <p:nvPicPr>
          <p:cNvPr id="6" name="صورة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15659" y="5000721"/>
            <a:ext cx="2600325" cy="1524623"/>
          </a:xfrm>
          <a:prstGeom prst="rect">
            <a:avLst/>
          </a:prstGeom>
        </p:spPr>
      </p:pic>
    </p:spTree>
    <p:extLst>
      <p:ext uri="{BB962C8B-B14F-4D97-AF65-F5344CB8AC3E}">
        <p14:creationId xmlns:p14="http://schemas.microsoft.com/office/powerpoint/2010/main" val="4013745101"/>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L="685800" indent="-685800" algn="r" rtl="0">
              <a:buFont typeface="Wingdings" panose="05000000000000000000" pitchFamily="2" charset="2"/>
              <a:buChar char="v"/>
            </a:pPr>
            <a:r>
              <a:rPr lang="en-US" dirty="0" smtClean="0"/>
              <a:t>Pharmacologic Management</a:t>
            </a:r>
            <a:endParaRPr lang="ar-SA" dirty="0"/>
          </a:p>
        </p:txBody>
      </p:sp>
      <p:sp>
        <p:nvSpPr>
          <p:cNvPr id="3" name="عنصر نائب للمحتوى 2"/>
          <p:cNvSpPr>
            <a:spLocks noGrp="1"/>
          </p:cNvSpPr>
          <p:nvPr>
            <p:ph idx="1"/>
          </p:nvPr>
        </p:nvSpPr>
        <p:spPr>
          <a:xfrm>
            <a:off x="467544" y="1988840"/>
            <a:ext cx="8229600" cy="4389120"/>
          </a:xfrm>
        </p:spPr>
        <p:txBody>
          <a:bodyPr/>
          <a:lstStyle/>
          <a:p>
            <a:pPr marL="0" indent="0" algn="l" rtl="0">
              <a:buNone/>
            </a:pPr>
            <a:r>
              <a:rPr lang="en-US" dirty="0" smtClean="0"/>
              <a:t>1. </a:t>
            </a:r>
            <a:r>
              <a:rPr lang="en-US" sz="2800" dirty="0" smtClean="0"/>
              <a:t>Vaccines.</a:t>
            </a:r>
            <a:r>
              <a:rPr lang="en-US" dirty="0" smtClean="0"/>
              <a:t/>
            </a:r>
            <a:br>
              <a:rPr lang="en-US" dirty="0" smtClean="0"/>
            </a:br>
            <a:r>
              <a:rPr lang="en-US" dirty="0" smtClean="0"/>
              <a:t/>
            </a:r>
            <a:br>
              <a:rPr lang="en-US" dirty="0" smtClean="0"/>
            </a:br>
            <a:r>
              <a:rPr lang="en-US" dirty="0"/>
              <a:t/>
            </a:r>
            <a:br>
              <a:rPr lang="en-US" dirty="0"/>
            </a:br>
            <a:r>
              <a:rPr lang="en-US" dirty="0" smtClean="0"/>
              <a:t>2. </a:t>
            </a:r>
            <a:r>
              <a:rPr lang="en-US" sz="2800" dirty="0" smtClean="0"/>
              <a:t>Metronidazole.</a:t>
            </a:r>
            <a:r>
              <a:rPr lang="en-US" dirty="0" smtClean="0"/>
              <a:t/>
            </a:r>
            <a:br>
              <a:rPr lang="en-US" dirty="0" smtClean="0"/>
            </a:br>
            <a:r>
              <a:rPr lang="en-US" dirty="0" smtClean="0"/>
              <a:t/>
            </a:r>
            <a:br>
              <a:rPr lang="en-US" dirty="0" smtClean="0"/>
            </a:br>
            <a:r>
              <a:rPr lang="en-US" dirty="0"/>
              <a:t/>
            </a:r>
            <a:br>
              <a:rPr lang="en-US" dirty="0"/>
            </a:br>
            <a:r>
              <a:rPr lang="en-US" dirty="0" smtClean="0"/>
              <a:t>3. </a:t>
            </a:r>
            <a:r>
              <a:rPr lang="en-US" sz="2800" dirty="0" err="1" smtClean="0"/>
              <a:t>Antiemetics</a:t>
            </a:r>
            <a:r>
              <a:rPr lang="en-US" sz="2800" dirty="0"/>
              <a:t>.</a:t>
            </a:r>
            <a:endParaRPr lang="ar-SA" sz="2800"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2040" y="1988840"/>
            <a:ext cx="3096344" cy="936104"/>
          </a:xfrm>
          <a:prstGeom prst="rect">
            <a:avLst/>
          </a:prstGeo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2040" y="2780928"/>
            <a:ext cx="3096344" cy="1584177"/>
          </a:xfrm>
          <a:prstGeom prst="rect">
            <a:avLst/>
          </a:prstGeom>
        </p:spPr>
      </p:pic>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3943" y="4365105"/>
            <a:ext cx="3333750" cy="1080119"/>
          </a:xfrm>
          <a:prstGeom prst="rect">
            <a:avLst/>
          </a:prstGeom>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3619998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692696"/>
            <a:ext cx="8229600" cy="1296144"/>
          </a:xfrm>
        </p:spPr>
        <p:txBody>
          <a:bodyPr>
            <a:normAutofit/>
          </a:bodyPr>
          <a:lstStyle/>
          <a:p>
            <a:pPr marL="685800" indent="-685800" rtl="0">
              <a:buFont typeface="Wingdings" panose="05000000000000000000" pitchFamily="2" charset="2"/>
              <a:buChar char="v"/>
            </a:pPr>
            <a:r>
              <a:rPr lang="en-US" dirty="0" smtClean="0"/>
              <a:t>Care plan as a nurse</a:t>
            </a:r>
            <a:br>
              <a:rPr lang="en-US" dirty="0" smtClean="0"/>
            </a:br>
            <a:r>
              <a:rPr lang="en-US" sz="3100" dirty="0" smtClean="0">
                <a:solidFill>
                  <a:schemeClr val="tx1"/>
                </a:solidFill>
              </a:rPr>
              <a:t>Risk for Diarrhea:</a:t>
            </a:r>
            <a:endParaRPr lang="ar-SA" dirty="0">
              <a:solidFill>
                <a:schemeClr val="tx1"/>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259461640"/>
              </p:ext>
            </p:extLst>
          </p:nvPr>
        </p:nvGraphicFramePr>
        <p:xfrm>
          <a:off x="467544" y="2060849"/>
          <a:ext cx="8273142" cy="4812970"/>
        </p:xfrm>
        <a:graphic>
          <a:graphicData uri="http://schemas.openxmlformats.org/drawingml/2006/table">
            <a:tbl>
              <a:tblPr rtl="1" firstRow="1" bandRow="1">
                <a:tableStyleId>{5C22544A-7EE6-4342-B048-85BDC9FD1C3A}</a:tableStyleId>
              </a:tblPr>
              <a:tblGrid>
                <a:gridCol w="4168686"/>
                <a:gridCol w="4104456"/>
              </a:tblGrid>
              <a:tr h="664541">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400" dirty="0" smtClean="0"/>
                        <a:t>Rationales</a:t>
                      </a:r>
                      <a:endParaRPr lang="ar-SA" sz="2400" dirty="0"/>
                    </a:p>
                  </a:txBody>
                  <a:tcPr/>
                </a:tc>
                <a:tc>
                  <a:txBody>
                    <a:bodyPr/>
                    <a:lstStyle/>
                    <a:p>
                      <a:pPr algn="ctr" rtl="1"/>
                      <a:r>
                        <a:rPr lang="en-US" sz="2400" dirty="0" smtClean="0"/>
                        <a:t> Nursing Intervention </a:t>
                      </a:r>
                      <a:endParaRPr lang="ar-SA" sz="2400" dirty="0"/>
                    </a:p>
                  </a:txBody>
                  <a:tcPr/>
                </a:tc>
              </a:tr>
              <a:tr h="1567195">
                <a:tc>
                  <a:txBody>
                    <a:bodyPr/>
                    <a:lstStyle/>
                    <a:p>
                      <a:pPr algn="l" rtl="1"/>
                      <a:r>
                        <a:rPr lang="en-US" dirty="0" smtClean="0"/>
                        <a:t>Eating contaminated foods or drinking contaminated water may predispose the client to intestinal infection.</a:t>
                      </a:r>
                      <a:endParaRPr lang="ar-SA" dirty="0"/>
                    </a:p>
                  </a:txBody>
                  <a:tcPr/>
                </a:tc>
                <a:tc>
                  <a:txBody>
                    <a:bodyPr/>
                    <a:lstStyle/>
                    <a:p>
                      <a:pPr algn="l" rtl="1"/>
                      <a:r>
                        <a:rPr lang="en-US" dirty="0" smtClean="0"/>
                        <a:t>Ask the client about a recent history of:</a:t>
                      </a:r>
                    </a:p>
                    <a:p>
                      <a:pPr algn="l" rtl="1"/>
                      <a:r>
                        <a:rPr lang="en-US" dirty="0" smtClean="0"/>
                        <a:t>-Drinking contaminated water.</a:t>
                      </a:r>
                    </a:p>
                    <a:p>
                      <a:pPr algn="l" rtl="1"/>
                      <a:r>
                        <a:rPr lang="en-US" dirty="0" smtClean="0"/>
                        <a:t>-Eating food inadequately cooked.</a:t>
                      </a:r>
                    </a:p>
                    <a:p>
                      <a:pPr algn="l" rtl="1"/>
                      <a:r>
                        <a:rPr lang="en-US" dirty="0" smtClean="0"/>
                        <a:t>-Ingestion of unpasteurized dairy    products.</a:t>
                      </a:r>
                      <a:endParaRPr lang="ar-SA" dirty="0"/>
                    </a:p>
                  </a:txBody>
                  <a:tcPr/>
                </a:tc>
              </a:tr>
              <a:tr h="843874">
                <a:tc>
                  <a:txBody>
                    <a:bodyPr/>
                    <a:lstStyle/>
                    <a:p>
                      <a:pPr algn="l" rtl="1"/>
                      <a:r>
                        <a:rPr lang="en-US" dirty="0" smtClean="0"/>
                        <a:t>Defecation pattern will promote immediate treatment.</a:t>
                      </a:r>
                      <a:endParaRPr lang="ar-SA" dirty="0"/>
                    </a:p>
                  </a:txBody>
                  <a:tcPr/>
                </a:tc>
                <a:tc>
                  <a:txBody>
                    <a:bodyPr/>
                    <a:lstStyle/>
                    <a:p>
                      <a:pPr algn="l" rtl="1"/>
                      <a:r>
                        <a:rPr lang="en-US" dirty="0" smtClean="0"/>
                        <a:t>Evaluate pattern of defecation.</a:t>
                      </a:r>
                      <a:endParaRPr lang="ar-SA" dirty="0"/>
                    </a:p>
                  </a:txBody>
                  <a:tcPr/>
                </a:tc>
              </a:tr>
              <a:tr h="1721542">
                <a:tc>
                  <a:txBody>
                    <a:bodyPr/>
                    <a:lstStyle/>
                    <a:p>
                      <a:pPr algn="l" rtl="1"/>
                      <a:r>
                        <a:rPr lang="en-US" dirty="0" smtClean="0"/>
                        <a:t>These assessment findings are commonly connected with diarrhea. If gastroenteritis involves the large intestine, the colon is not able to absorb water and the client’s stool is very watery.</a:t>
                      </a:r>
                      <a:endParaRPr lang="ar-SA" dirty="0"/>
                    </a:p>
                  </a:txBody>
                  <a:tcPr/>
                </a:tc>
                <a:tc>
                  <a:txBody>
                    <a:bodyPr/>
                    <a:lstStyle/>
                    <a:p>
                      <a:pPr algn="l" rtl="1"/>
                      <a:r>
                        <a:rPr lang="en-US" dirty="0" smtClean="0"/>
                        <a:t>Assess for abdominal pain, abdominal cramping, hyperactive bowel sounds, frequency, urgency, and loose stools.</a:t>
                      </a:r>
                      <a:endParaRPr lang="ar-SA" dirty="0"/>
                    </a:p>
                  </a:txBody>
                  <a:tcPr/>
                </a:tc>
              </a:tr>
            </a:tbl>
          </a:graphicData>
        </a:graphic>
      </p:graphicFrame>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45363" y="0"/>
            <a:ext cx="1798637"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273257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1974</TotalTime>
  <Words>479</Words>
  <Application>Microsoft Office PowerPoint</Application>
  <PresentationFormat>عرض على الشاشة (3:4)‏</PresentationFormat>
  <Paragraphs>64</Paragraphs>
  <Slides>13</Slides>
  <Notes>1</Notes>
  <HiddenSlides>0</HiddenSlides>
  <MMClips>0</MMClips>
  <ScaleCrop>false</ScaleCrop>
  <HeadingPairs>
    <vt:vector size="4" baseType="variant">
      <vt:variant>
        <vt:lpstr>نسق</vt:lpstr>
      </vt:variant>
      <vt:variant>
        <vt:i4>1</vt:i4>
      </vt:variant>
      <vt:variant>
        <vt:lpstr>عناوين الشرائح</vt:lpstr>
      </vt:variant>
      <vt:variant>
        <vt:i4>13</vt:i4>
      </vt:variant>
    </vt:vector>
  </HeadingPairs>
  <TitlesOfParts>
    <vt:vector size="14" baseType="lpstr">
      <vt:lpstr>تدفق</vt:lpstr>
      <vt:lpstr>  Name : Mohammed Imad Assi    Student Id : 1200975    Course name : Fundamentals of nursing ”LAB”    Subject name : Gastroenteritis    Doctor’s name :  Maram jaghama</vt:lpstr>
      <vt:lpstr>Contents:</vt:lpstr>
      <vt:lpstr>Definition</vt:lpstr>
      <vt:lpstr>Signs and symptoms</vt:lpstr>
      <vt:lpstr>Causes</vt:lpstr>
      <vt:lpstr>Diagnosis</vt:lpstr>
      <vt:lpstr>Medical Management</vt:lpstr>
      <vt:lpstr>Pharmacologic Management</vt:lpstr>
      <vt:lpstr>Care plan as a nurse Risk for Diarrhea:</vt:lpstr>
      <vt:lpstr>Risk for Fluid Volume Deficit:</vt:lpstr>
      <vt:lpstr>Risk of Imbalanced Nutrition: Less Than Body Requirements </vt:lpstr>
      <vt:lpstr>Video of Gastroenteritis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 Mohammed Imad Assi  Student Id : 1200975  Course name : Fundamentals of nursing”LAB”  Subject name :</dc:title>
  <dc:creator>admin</dc:creator>
  <cp:lastModifiedBy>admin</cp:lastModifiedBy>
  <cp:revision>34</cp:revision>
  <dcterms:created xsi:type="dcterms:W3CDTF">2020-12-28T14:10:15Z</dcterms:created>
  <dcterms:modified xsi:type="dcterms:W3CDTF">2021-01-14T10:27:01Z</dcterms:modified>
</cp:coreProperties>
</file>