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65" r:id="rId7"/>
    <p:sldId id="261" r:id="rId8"/>
    <p:sldId id="262" r:id="rId9"/>
    <p:sldId id="263" r:id="rId10"/>
    <p:sldId id="264" r:id="rId11"/>
    <p:sldId id="267" r:id="rId12"/>
    <p:sldId id="266"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82"/>
    <p:restoredTop sz="92197"/>
  </p:normalViewPr>
  <p:slideViewPr>
    <p:cSldViewPr snapToGrid="0" snapToObjects="1">
      <p:cViewPr>
        <p:scale>
          <a:sx n="75" d="100"/>
          <a:sy n="75" d="100"/>
        </p:scale>
        <p:origin x="582"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847E1-E288-6346-87FC-F857636E2F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FAEC6F-D75B-4E45-8BB0-6D8BCE47D7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B47829-15EF-2A46-A614-135610F7FB1E}"/>
              </a:ext>
            </a:extLst>
          </p:cNvPr>
          <p:cNvSpPr>
            <a:spLocks noGrp="1"/>
          </p:cNvSpPr>
          <p:nvPr>
            <p:ph type="dt" sz="half" idx="10"/>
          </p:nvPr>
        </p:nvSpPr>
        <p:spPr/>
        <p:txBody>
          <a:bodyPr/>
          <a:lstStyle/>
          <a:p>
            <a:fld id="{83F26E58-2C6D-A944-AD75-78F71EAA14BA}" type="datetimeFigureOut">
              <a:rPr lang="en-US" smtClean="0"/>
              <a:t>2/25/2022</a:t>
            </a:fld>
            <a:endParaRPr lang="en-US"/>
          </a:p>
        </p:txBody>
      </p:sp>
      <p:sp>
        <p:nvSpPr>
          <p:cNvPr id="5" name="Footer Placeholder 4">
            <a:extLst>
              <a:ext uri="{FF2B5EF4-FFF2-40B4-BE49-F238E27FC236}">
                <a16:creationId xmlns:a16="http://schemas.microsoft.com/office/drawing/2014/main" id="{CF3D7606-72E2-1B47-AB5D-E96B0FB8D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754EF-F55C-FD4C-AD56-3FB59CEFFDA7}"/>
              </a:ext>
            </a:extLst>
          </p:cNvPr>
          <p:cNvSpPr>
            <a:spLocks noGrp="1"/>
          </p:cNvSpPr>
          <p:nvPr>
            <p:ph type="sldNum" sz="quarter" idx="12"/>
          </p:nvPr>
        </p:nvSpPr>
        <p:spPr/>
        <p:txBody>
          <a:bodyPr/>
          <a:lstStyle/>
          <a:p>
            <a:fld id="{55062475-6C00-6F4B-AD62-6666632C18DE}" type="slidenum">
              <a:rPr lang="en-US" smtClean="0"/>
              <a:t>‹#›</a:t>
            </a:fld>
            <a:endParaRPr lang="en-US"/>
          </a:p>
        </p:txBody>
      </p:sp>
    </p:spTree>
    <p:extLst>
      <p:ext uri="{BB962C8B-B14F-4D97-AF65-F5344CB8AC3E}">
        <p14:creationId xmlns:p14="http://schemas.microsoft.com/office/powerpoint/2010/main" val="270082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6433-1AD3-914C-A5F9-08B7184097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7B0AFCB-FD32-9F41-AF93-5FA148C1F6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56F81-569C-E749-92CC-EEA170ADE6AF}"/>
              </a:ext>
            </a:extLst>
          </p:cNvPr>
          <p:cNvSpPr>
            <a:spLocks noGrp="1"/>
          </p:cNvSpPr>
          <p:nvPr>
            <p:ph type="dt" sz="half" idx="10"/>
          </p:nvPr>
        </p:nvSpPr>
        <p:spPr/>
        <p:txBody>
          <a:bodyPr/>
          <a:lstStyle/>
          <a:p>
            <a:fld id="{83F26E58-2C6D-A944-AD75-78F71EAA14BA}" type="datetimeFigureOut">
              <a:rPr lang="en-US" smtClean="0"/>
              <a:t>2/25/2022</a:t>
            </a:fld>
            <a:endParaRPr lang="en-US"/>
          </a:p>
        </p:txBody>
      </p:sp>
      <p:sp>
        <p:nvSpPr>
          <p:cNvPr id="5" name="Footer Placeholder 4">
            <a:extLst>
              <a:ext uri="{FF2B5EF4-FFF2-40B4-BE49-F238E27FC236}">
                <a16:creationId xmlns:a16="http://schemas.microsoft.com/office/drawing/2014/main" id="{27507EB7-14B5-0649-AC1C-7B42A9CAEA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B264DC-7A8F-8649-BF0E-A6031B7F83BA}"/>
              </a:ext>
            </a:extLst>
          </p:cNvPr>
          <p:cNvSpPr>
            <a:spLocks noGrp="1"/>
          </p:cNvSpPr>
          <p:nvPr>
            <p:ph type="sldNum" sz="quarter" idx="12"/>
          </p:nvPr>
        </p:nvSpPr>
        <p:spPr/>
        <p:txBody>
          <a:bodyPr/>
          <a:lstStyle/>
          <a:p>
            <a:fld id="{55062475-6C00-6F4B-AD62-6666632C18DE}" type="slidenum">
              <a:rPr lang="en-US" smtClean="0"/>
              <a:t>‹#›</a:t>
            </a:fld>
            <a:endParaRPr lang="en-US"/>
          </a:p>
        </p:txBody>
      </p:sp>
    </p:spTree>
    <p:extLst>
      <p:ext uri="{BB962C8B-B14F-4D97-AF65-F5344CB8AC3E}">
        <p14:creationId xmlns:p14="http://schemas.microsoft.com/office/powerpoint/2010/main" val="15439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888B17-345C-554F-81A2-EA285F1A9E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A8D4DE-61A7-D644-9ECF-58F020C3A2F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41B52-9503-444B-BC76-B3E7107B8891}"/>
              </a:ext>
            </a:extLst>
          </p:cNvPr>
          <p:cNvSpPr>
            <a:spLocks noGrp="1"/>
          </p:cNvSpPr>
          <p:nvPr>
            <p:ph type="dt" sz="half" idx="10"/>
          </p:nvPr>
        </p:nvSpPr>
        <p:spPr/>
        <p:txBody>
          <a:bodyPr/>
          <a:lstStyle/>
          <a:p>
            <a:fld id="{83F26E58-2C6D-A944-AD75-78F71EAA14BA}" type="datetimeFigureOut">
              <a:rPr lang="en-US" smtClean="0"/>
              <a:t>2/25/2022</a:t>
            </a:fld>
            <a:endParaRPr lang="en-US"/>
          </a:p>
        </p:txBody>
      </p:sp>
      <p:sp>
        <p:nvSpPr>
          <p:cNvPr id="5" name="Footer Placeholder 4">
            <a:extLst>
              <a:ext uri="{FF2B5EF4-FFF2-40B4-BE49-F238E27FC236}">
                <a16:creationId xmlns:a16="http://schemas.microsoft.com/office/drawing/2014/main" id="{0AB4CC59-8B18-344F-98A7-9BEAE945C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5FFC53-8D6C-3F4C-A7D0-034B7CA761CF}"/>
              </a:ext>
            </a:extLst>
          </p:cNvPr>
          <p:cNvSpPr>
            <a:spLocks noGrp="1"/>
          </p:cNvSpPr>
          <p:nvPr>
            <p:ph type="sldNum" sz="quarter" idx="12"/>
          </p:nvPr>
        </p:nvSpPr>
        <p:spPr/>
        <p:txBody>
          <a:bodyPr/>
          <a:lstStyle/>
          <a:p>
            <a:fld id="{55062475-6C00-6F4B-AD62-6666632C18DE}" type="slidenum">
              <a:rPr lang="en-US" smtClean="0"/>
              <a:t>‹#›</a:t>
            </a:fld>
            <a:endParaRPr lang="en-US"/>
          </a:p>
        </p:txBody>
      </p:sp>
    </p:spTree>
    <p:extLst>
      <p:ext uri="{BB962C8B-B14F-4D97-AF65-F5344CB8AC3E}">
        <p14:creationId xmlns:p14="http://schemas.microsoft.com/office/powerpoint/2010/main" val="306453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292F3-4EAD-754C-9839-CA4B9B99A7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62121-F3D8-1C48-8155-64DDA2031C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22E9D-532C-3C48-9AFE-E18ED40AF60E}"/>
              </a:ext>
            </a:extLst>
          </p:cNvPr>
          <p:cNvSpPr>
            <a:spLocks noGrp="1"/>
          </p:cNvSpPr>
          <p:nvPr>
            <p:ph type="dt" sz="half" idx="10"/>
          </p:nvPr>
        </p:nvSpPr>
        <p:spPr/>
        <p:txBody>
          <a:bodyPr/>
          <a:lstStyle/>
          <a:p>
            <a:fld id="{83F26E58-2C6D-A944-AD75-78F71EAA14BA}" type="datetimeFigureOut">
              <a:rPr lang="en-US" smtClean="0"/>
              <a:t>2/25/2022</a:t>
            </a:fld>
            <a:endParaRPr lang="en-US"/>
          </a:p>
        </p:txBody>
      </p:sp>
      <p:sp>
        <p:nvSpPr>
          <p:cNvPr id="5" name="Footer Placeholder 4">
            <a:extLst>
              <a:ext uri="{FF2B5EF4-FFF2-40B4-BE49-F238E27FC236}">
                <a16:creationId xmlns:a16="http://schemas.microsoft.com/office/drawing/2014/main" id="{AC827D41-5221-0F46-93D2-874CF2B66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FED262-ECF2-FA40-A776-1B29D68FE989}"/>
              </a:ext>
            </a:extLst>
          </p:cNvPr>
          <p:cNvSpPr>
            <a:spLocks noGrp="1"/>
          </p:cNvSpPr>
          <p:nvPr>
            <p:ph type="sldNum" sz="quarter" idx="12"/>
          </p:nvPr>
        </p:nvSpPr>
        <p:spPr/>
        <p:txBody>
          <a:bodyPr/>
          <a:lstStyle/>
          <a:p>
            <a:fld id="{55062475-6C00-6F4B-AD62-6666632C18DE}" type="slidenum">
              <a:rPr lang="en-US" smtClean="0"/>
              <a:t>‹#›</a:t>
            </a:fld>
            <a:endParaRPr lang="en-US"/>
          </a:p>
        </p:txBody>
      </p:sp>
    </p:spTree>
    <p:extLst>
      <p:ext uri="{BB962C8B-B14F-4D97-AF65-F5344CB8AC3E}">
        <p14:creationId xmlns:p14="http://schemas.microsoft.com/office/powerpoint/2010/main" val="247196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3D082-438F-984B-8F16-69E3717D20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1272E3-C9B7-0547-856F-A7CA7A64E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1AFDA95-3104-F24F-A894-D42E824270C1}"/>
              </a:ext>
            </a:extLst>
          </p:cNvPr>
          <p:cNvSpPr>
            <a:spLocks noGrp="1"/>
          </p:cNvSpPr>
          <p:nvPr>
            <p:ph type="dt" sz="half" idx="10"/>
          </p:nvPr>
        </p:nvSpPr>
        <p:spPr/>
        <p:txBody>
          <a:bodyPr/>
          <a:lstStyle/>
          <a:p>
            <a:fld id="{83F26E58-2C6D-A944-AD75-78F71EAA14BA}" type="datetimeFigureOut">
              <a:rPr lang="en-US" smtClean="0"/>
              <a:t>2/25/2022</a:t>
            </a:fld>
            <a:endParaRPr lang="en-US"/>
          </a:p>
        </p:txBody>
      </p:sp>
      <p:sp>
        <p:nvSpPr>
          <p:cNvPr id="5" name="Footer Placeholder 4">
            <a:extLst>
              <a:ext uri="{FF2B5EF4-FFF2-40B4-BE49-F238E27FC236}">
                <a16:creationId xmlns:a16="http://schemas.microsoft.com/office/drawing/2014/main" id="{C7AA1DAC-86EB-8F4F-9FDE-096C2A8F3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F3FC95-B02B-9040-B106-DB8D16E215D5}"/>
              </a:ext>
            </a:extLst>
          </p:cNvPr>
          <p:cNvSpPr>
            <a:spLocks noGrp="1"/>
          </p:cNvSpPr>
          <p:nvPr>
            <p:ph type="sldNum" sz="quarter" idx="12"/>
          </p:nvPr>
        </p:nvSpPr>
        <p:spPr/>
        <p:txBody>
          <a:bodyPr/>
          <a:lstStyle/>
          <a:p>
            <a:fld id="{55062475-6C00-6F4B-AD62-6666632C18DE}" type="slidenum">
              <a:rPr lang="en-US" smtClean="0"/>
              <a:t>‹#›</a:t>
            </a:fld>
            <a:endParaRPr lang="en-US"/>
          </a:p>
        </p:txBody>
      </p:sp>
    </p:spTree>
    <p:extLst>
      <p:ext uri="{BB962C8B-B14F-4D97-AF65-F5344CB8AC3E}">
        <p14:creationId xmlns:p14="http://schemas.microsoft.com/office/powerpoint/2010/main" val="2614492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67E8-5D05-C342-AC79-823339DAA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87C37-D06A-324E-84AD-3870B6E91AC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F13DA-F3AB-6843-835A-82BCC5D8A20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4C58BF-FC9C-3449-8051-AA0A16F07A7A}"/>
              </a:ext>
            </a:extLst>
          </p:cNvPr>
          <p:cNvSpPr>
            <a:spLocks noGrp="1"/>
          </p:cNvSpPr>
          <p:nvPr>
            <p:ph type="dt" sz="half" idx="10"/>
          </p:nvPr>
        </p:nvSpPr>
        <p:spPr/>
        <p:txBody>
          <a:bodyPr/>
          <a:lstStyle/>
          <a:p>
            <a:fld id="{83F26E58-2C6D-A944-AD75-78F71EAA14BA}" type="datetimeFigureOut">
              <a:rPr lang="en-US" smtClean="0"/>
              <a:t>2/25/2022</a:t>
            </a:fld>
            <a:endParaRPr lang="en-US"/>
          </a:p>
        </p:txBody>
      </p:sp>
      <p:sp>
        <p:nvSpPr>
          <p:cNvPr id="6" name="Footer Placeholder 5">
            <a:extLst>
              <a:ext uri="{FF2B5EF4-FFF2-40B4-BE49-F238E27FC236}">
                <a16:creationId xmlns:a16="http://schemas.microsoft.com/office/drawing/2014/main" id="{56502B50-BC25-BD4E-841F-61F434131C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9A14A0-200F-2743-AB5A-7928C5628E77}"/>
              </a:ext>
            </a:extLst>
          </p:cNvPr>
          <p:cNvSpPr>
            <a:spLocks noGrp="1"/>
          </p:cNvSpPr>
          <p:nvPr>
            <p:ph type="sldNum" sz="quarter" idx="12"/>
          </p:nvPr>
        </p:nvSpPr>
        <p:spPr/>
        <p:txBody>
          <a:bodyPr/>
          <a:lstStyle/>
          <a:p>
            <a:fld id="{55062475-6C00-6F4B-AD62-6666632C18DE}" type="slidenum">
              <a:rPr lang="en-US" smtClean="0"/>
              <a:t>‹#›</a:t>
            </a:fld>
            <a:endParaRPr lang="en-US"/>
          </a:p>
        </p:txBody>
      </p:sp>
    </p:spTree>
    <p:extLst>
      <p:ext uri="{BB962C8B-B14F-4D97-AF65-F5344CB8AC3E}">
        <p14:creationId xmlns:p14="http://schemas.microsoft.com/office/powerpoint/2010/main" val="261148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D8CD-104F-D94D-84B3-9F71D96ED5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18A33B-040A-3047-8F30-926E74AA8F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8236FC-B1DF-3A4F-9A2D-E37876B6FBF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B6FF3E-DB52-2B48-A2DD-A4465E7DCF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EC2129-FA2A-2040-BB7F-E897DC8178B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39C2D5B-D8E1-1B47-9107-56221F8BAA93}"/>
              </a:ext>
            </a:extLst>
          </p:cNvPr>
          <p:cNvSpPr>
            <a:spLocks noGrp="1"/>
          </p:cNvSpPr>
          <p:nvPr>
            <p:ph type="dt" sz="half" idx="10"/>
          </p:nvPr>
        </p:nvSpPr>
        <p:spPr/>
        <p:txBody>
          <a:bodyPr/>
          <a:lstStyle/>
          <a:p>
            <a:fld id="{83F26E58-2C6D-A944-AD75-78F71EAA14BA}" type="datetimeFigureOut">
              <a:rPr lang="en-US" smtClean="0"/>
              <a:t>2/25/2022</a:t>
            </a:fld>
            <a:endParaRPr lang="en-US"/>
          </a:p>
        </p:txBody>
      </p:sp>
      <p:sp>
        <p:nvSpPr>
          <p:cNvPr id="8" name="Footer Placeholder 7">
            <a:extLst>
              <a:ext uri="{FF2B5EF4-FFF2-40B4-BE49-F238E27FC236}">
                <a16:creationId xmlns:a16="http://schemas.microsoft.com/office/drawing/2014/main" id="{29E231D1-D20D-064E-BCE8-B1F475C11C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D5B5B4-E959-8D4E-8ABD-C3E7EB54792B}"/>
              </a:ext>
            </a:extLst>
          </p:cNvPr>
          <p:cNvSpPr>
            <a:spLocks noGrp="1"/>
          </p:cNvSpPr>
          <p:nvPr>
            <p:ph type="sldNum" sz="quarter" idx="12"/>
          </p:nvPr>
        </p:nvSpPr>
        <p:spPr/>
        <p:txBody>
          <a:bodyPr/>
          <a:lstStyle/>
          <a:p>
            <a:fld id="{55062475-6C00-6F4B-AD62-6666632C18DE}" type="slidenum">
              <a:rPr lang="en-US" smtClean="0"/>
              <a:t>‹#›</a:t>
            </a:fld>
            <a:endParaRPr lang="en-US"/>
          </a:p>
        </p:txBody>
      </p:sp>
    </p:spTree>
    <p:extLst>
      <p:ext uri="{BB962C8B-B14F-4D97-AF65-F5344CB8AC3E}">
        <p14:creationId xmlns:p14="http://schemas.microsoft.com/office/powerpoint/2010/main" val="2631233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0113-31CE-2341-980C-7B9301988D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934A5C-B889-EB48-87F6-BDAFFC4EBBAE}"/>
              </a:ext>
            </a:extLst>
          </p:cNvPr>
          <p:cNvSpPr>
            <a:spLocks noGrp="1"/>
          </p:cNvSpPr>
          <p:nvPr>
            <p:ph type="dt" sz="half" idx="10"/>
          </p:nvPr>
        </p:nvSpPr>
        <p:spPr/>
        <p:txBody>
          <a:bodyPr/>
          <a:lstStyle/>
          <a:p>
            <a:fld id="{83F26E58-2C6D-A944-AD75-78F71EAA14BA}" type="datetimeFigureOut">
              <a:rPr lang="en-US" smtClean="0"/>
              <a:t>2/25/2022</a:t>
            </a:fld>
            <a:endParaRPr lang="en-US"/>
          </a:p>
        </p:txBody>
      </p:sp>
      <p:sp>
        <p:nvSpPr>
          <p:cNvPr id="4" name="Footer Placeholder 3">
            <a:extLst>
              <a:ext uri="{FF2B5EF4-FFF2-40B4-BE49-F238E27FC236}">
                <a16:creationId xmlns:a16="http://schemas.microsoft.com/office/drawing/2014/main" id="{94D7F2BF-2FA1-A641-8FF1-480B1C8986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F4562D-DA13-1845-B3B0-C1E06FC48544}"/>
              </a:ext>
            </a:extLst>
          </p:cNvPr>
          <p:cNvSpPr>
            <a:spLocks noGrp="1"/>
          </p:cNvSpPr>
          <p:nvPr>
            <p:ph type="sldNum" sz="quarter" idx="12"/>
          </p:nvPr>
        </p:nvSpPr>
        <p:spPr/>
        <p:txBody>
          <a:bodyPr/>
          <a:lstStyle/>
          <a:p>
            <a:fld id="{55062475-6C00-6F4B-AD62-6666632C18DE}" type="slidenum">
              <a:rPr lang="en-US" smtClean="0"/>
              <a:t>‹#›</a:t>
            </a:fld>
            <a:endParaRPr lang="en-US"/>
          </a:p>
        </p:txBody>
      </p:sp>
    </p:spTree>
    <p:extLst>
      <p:ext uri="{BB962C8B-B14F-4D97-AF65-F5344CB8AC3E}">
        <p14:creationId xmlns:p14="http://schemas.microsoft.com/office/powerpoint/2010/main" val="133256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AB962-CB11-8948-BED1-3721A1C2CA30}"/>
              </a:ext>
            </a:extLst>
          </p:cNvPr>
          <p:cNvSpPr>
            <a:spLocks noGrp="1"/>
          </p:cNvSpPr>
          <p:nvPr>
            <p:ph type="dt" sz="half" idx="10"/>
          </p:nvPr>
        </p:nvSpPr>
        <p:spPr/>
        <p:txBody>
          <a:bodyPr/>
          <a:lstStyle/>
          <a:p>
            <a:fld id="{83F26E58-2C6D-A944-AD75-78F71EAA14BA}" type="datetimeFigureOut">
              <a:rPr lang="en-US" smtClean="0"/>
              <a:t>2/25/2022</a:t>
            </a:fld>
            <a:endParaRPr lang="en-US"/>
          </a:p>
        </p:txBody>
      </p:sp>
      <p:sp>
        <p:nvSpPr>
          <p:cNvPr id="3" name="Footer Placeholder 2">
            <a:extLst>
              <a:ext uri="{FF2B5EF4-FFF2-40B4-BE49-F238E27FC236}">
                <a16:creationId xmlns:a16="http://schemas.microsoft.com/office/drawing/2014/main" id="{153FD6CC-2CBC-1347-96C2-975B74E552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BB177-35A3-8C48-936A-9688A474718A}"/>
              </a:ext>
            </a:extLst>
          </p:cNvPr>
          <p:cNvSpPr>
            <a:spLocks noGrp="1"/>
          </p:cNvSpPr>
          <p:nvPr>
            <p:ph type="sldNum" sz="quarter" idx="12"/>
          </p:nvPr>
        </p:nvSpPr>
        <p:spPr/>
        <p:txBody>
          <a:bodyPr/>
          <a:lstStyle/>
          <a:p>
            <a:fld id="{55062475-6C00-6F4B-AD62-6666632C18DE}" type="slidenum">
              <a:rPr lang="en-US" smtClean="0"/>
              <a:t>‹#›</a:t>
            </a:fld>
            <a:endParaRPr lang="en-US"/>
          </a:p>
        </p:txBody>
      </p:sp>
    </p:spTree>
    <p:extLst>
      <p:ext uri="{BB962C8B-B14F-4D97-AF65-F5344CB8AC3E}">
        <p14:creationId xmlns:p14="http://schemas.microsoft.com/office/powerpoint/2010/main" val="284112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727A-CA7C-3C44-9623-9456032C8C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606B8F-9B27-704C-9230-803FFFAE0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A8447B-2E1F-1D4D-BEF8-A3FA678C80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4A1617-B164-564F-AD93-453C9BEF2D37}"/>
              </a:ext>
            </a:extLst>
          </p:cNvPr>
          <p:cNvSpPr>
            <a:spLocks noGrp="1"/>
          </p:cNvSpPr>
          <p:nvPr>
            <p:ph type="dt" sz="half" idx="10"/>
          </p:nvPr>
        </p:nvSpPr>
        <p:spPr/>
        <p:txBody>
          <a:bodyPr/>
          <a:lstStyle/>
          <a:p>
            <a:fld id="{83F26E58-2C6D-A944-AD75-78F71EAA14BA}" type="datetimeFigureOut">
              <a:rPr lang="en-US" smtClean="0"/>
              <a:t>2/25/2022</a:t>
            </a:fld>
            <a:endParaRPr lang="en-US"/>
          </a:p>
        </p:txBody>
      </p:sp>
      <p:sp>
        <p:nvSpPr>
          <p:cNvPr id="6" name="Footer Placeholder 5">
            <a:extLst>
              <a:ext uri="{FF2B5EF4-FFF2-40B4-BE49-F238E27FC236}">
                <a16:creationId xmlns:a16="http://schemas.microsoft.com/office/drawing/2014/main" id="{4167FBB3-AC34-8940-A591-0ED18D1F90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59EFA-EA82-1849-8CE1-B3B3005E6755}"/>
              </a:ext>
            </a:extLst>
          </p:cNvPr>
          <p:cNvSpPr>
            <a:spLocks noGrp="1"/>
          </p:cNvSpPr>
          <p:nvPr>
            <p:ph type="sldNum" sz="quarter" idx="12"/>
          </p:nvPr>
        </p:nvSpPr>
        <p:spPr/>
        <p:txBody>
          <a:bodyPr/>
          <a:lstStyle/>
          <a:p>
            <a:fld id="{55062475-6C00-6F4B-AD62-6666632C18DE}" type="slidenum">
              <a:rPr lang="en-US" smtClean="0"/>
              <a:t>‹#›</a:t>
            </a:fld>
            <a:endParaRPr lang="en-US"/>
          </a:p>
        </p:txBody>
      </p:sp>
    </p:spTree>
    <p:extLst>
      <p:ext uri="{BB962C8B-B14F-4D97-AF65-F5344CB8AC3E}">
        <p14:creationId xmlns:p14="http://schemas.microsoft.com/office/powerpoint/2010/main" val="261012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BDBFC-9418-EE46-8744-E0A5F07F5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88CB84-62F5-2741-8C6A-C57A92FA4C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693425-9807-BD44-8510-371DC06CA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79FAE4-FE0A-8547-915E-70091E733C9B}"/>
              </a:ext>
            </a:extLst>
          </p:cNvPr>
          <p:cNvSpPr>
            <a:spLocks noGrp="1"/>
          </p:cNvSpPr>
          <p:nvPr>
            <p:ph type="dt" sz="half" idx="10"/>
          </p:nvPr>
        </p:nvSpPr>
        <p:spPr/>
        <p:txBody>
          <a:bodyPr/>
          <a:lstStyle/>
          <a:p>
            <a:fld id="{83F26E58-2C6D-A944-AD75-78F71EAA14BA}" type="datetimeFigureOut">
              <a:rPr lang="en-US" smtClean="0"/>
              <a:t>2/25/2022</a:t>
            </a:fld>
            <a:endParaRPr lang="en-US"/>
          </a:p>
        </p:txBody>
      </p:sp>
      <p:sp>
        <p:nvSpPr>
          <p:cNvPr id="6" name="Footer Placeholder 5">
            <a:extLst>
              <a:ext uri="{FF2B5EF4-FFF2-40B4-BE49-F238E27FC236}">
                <a16:creationId xmlns:a16="http://schemas.microsoft.com/office/drawing/2014/main" id="{1973ED9D-61EE-4541-9F68-DC971193BC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ABFCE4-D7E6-8848-857B-4540037FC311}"/>
              </a:ext>
            </a:extLst>
          </p:cNvPr>
          <p:cNvSpPr>
            <a:spLocks noGrp="1"/>
          </p:cNvSpPr>
          <p:nvPr>
            <p:ph type="sldNum" sz="quarter" idx="12"/>
          </p:nvPr>
        </p:nvSpPr>
        <p:spPr/>
        <p:txBody>
          <a:bodyPr/>
          <a:lstStyle/>
          <a:p>
            <a:fld id="{55062475-6C00-6F4B-AD62-6666632C18DE}" type="slidenum">
              <a:rPr lang="en-US" smtClean="0"/>
              <a:t>‹#›</a:t>
            </a:fld>
            <a:endParaRPr lang="en-US"/>
          </a:p>
        </p:txBody>
      </p:sp>
    </p:spTree>
    <p:extLst>
      <p:ext uri="{BB962C8B-B14F-4D97-AF65-F5344CB8AC3E}">
        <p14:creationId xmlns:p14="http://schemas.microsoft.com/office/powerpoint/2010/main" val="1049101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F783D8-2699-994C-8CEC-2C2C5FDB1A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69C08A-8ED7-1B4C-89F6-DA97C198C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B6F80-33B2-E644-8CEC-827EB72C1B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26E58-2C6D-A944-AD75-78F71EAA14BA}" type="datetimeFigureOut">
              <a:rPr lang="en-US" smtClean="0"/>
              <a:t>2/25/2022</a:t>
            </a:fld>
            <a:endParaRPr lang="en-US"/>
          </a:p>
        </p:txBody>
      </p:sp>
      <p:sp>
        <p:nvSpPr>
          <p:cNvPr id="5" name="Footer Placeholder 4">
            <a:extLst>
              <a:ext uri="{FF2B5EF4-FFF2-40B4-BE49-F238E27FC236}">
                <a16:creationId xmlns:a16="http://schemas.microsoft.com/office/drawing/2014/main" id="{3F7855FE-89E2-7B40-9276-2B34F71034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C64936E-FB19-D742-A0D7-19CD241D2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062475-6C00-6F4B-AD62-6666632C18DE}" type="slidenum">
              <a:rPr lang="en-US" smtClean="0"/>
              <a:t>‹#›</a:t>
            </a:fld>
            <a:endParaRPr lang="en-US"/>
          </a:p>
        </p:txBody>
      </p:sp>
    </p:spTree>
    <p:extLst>
      <p:ext uri="{BB962C8B-B14F-4D97-AF65-F5344CB8AC3E}">
        <p14:creationId xmlns:p14="http://schemas.microsoft.com/office/powerpoint/2010/main" val="644516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D38B8-C5B0-0F45-A816-48E2A59F9C92}"/>
              </a:ext>
            </a:extLst>
          </p:cNvPr>
          <p:cNvSpPr>
            <a:spLocks noGrp="1"/>
          </p:cNvSpPr>
          <p:nvPr>
            <p:ph type="ctrTitle"/>
          </p:nvPr>
        </p:nvSpPr>
        <p:spPr/>
        <p:txBody>
          <a:bodyPr>
            <a:normAutofit fontScale="90000"/>
          </a:bodyPr>
          <a:lstStyle/>
          <a:p>
            <a:r>
              <a:rPr lang="en-US" b="1" dirty="0">
                <a:solidFill>
                  <a:srgbClr val="C00000"/>
                </a:solidFill>
                <a:latin typeface="American Typewriter" panose="02090604020004020304" pitchFamily="18" charset="77"/>
              </a:rPr>
              <a:t>Liver Disease &amp; Gallstones </a:t>
            </a:r>
            <a:br>
              <a:rPr lang="en-US" dirty="0">
                <a:effectLst/>
              </a:rPr>
            </a:br>
            <a:endParaRPr lang="en-US" dirty="0"/>
          </a:p>
        </p:txBody>
      </p:sp>
      <p:sp>
        <p:nvSpPr>
          <p:cNvPr id="3" name="Subtitle 2">
            <a:extLst>
              <a:ext uri="{FF2B5EF4-FFF2-40B4-BE49-F238E27FC236}">
                <a16:creationId xmlns:a16="http://schemas.microsoft.com/office/drawing/2014/main" id="{26AEC60D-377C-DC44-8CEC-B7C9A3F976D7}"/>
              </a:ext>
            </a:extLst>
          </p:cNvPr>
          <p:cNvSpPr>
            <a:spLocks noGrp="1"/>
          </p:cNvSpPr>
          <p:nvPr>
            <p:ph type="subTitle" idx="1"/>
          </p:nvPr>
        </p:nvSpPr>
        <p:spPr/>
        <p:txBody>
          <a:bodyPr/>
          <a:lstStyle/>
          <a:p>
            <a:r>
              <a:rPr lang="en-US" dirty="0"/>
              <a:t>BOOK: CHAPTER 25 </a:t>
            </a:r>
            <a:endParaRPr lang="en-US" dirty="0">
              <a:effectLst/>
            </a:endParaRPr>
          </a:p>
          <a:p>
            <a:endParaRPr lang="en-US" dirty="0"/>
          </a:p>
        </p:txBody>
      </p:sp>
    </p:spTree>
    <p:extLst>
      <p:ext uri="{BB962C8B-B14F-4D97-AF65-F5344CB8AC3E}">
        <p14:creationId xmlns:p14="http://schemas.microsoft.com/office/powerpoint/2010/main" val="1464741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BFB88D-01FA-CA43-9D02-EE2DF83499BD}"/>
              </a:ext>
            </a:extLst>
          </p:cNvPr>
          <p:cNvPicPr>
            <a:picLocks noGrp="1" noChangeAspect="1"/>
          </p:cNvPicPr>
          <p:nvPr>
            <p:ph idx="1"/>
          </p:nvPr>
        </p:nvPicPr>
        <p:blipFill>
          <a:blip r:embed="rId2"/>
          <a:stretch>
            <a:fillRect/>
          </a:stretch>
        </p:blipFill>
        <p:spPr>
          <a:xfrm>
            <a:off x="609600" y="376877"/>
            <a:ext cx="10515600" cy="2792218"/>
          </a:xfrm>
        </p:spPr>
      </p:pic>
      <p:sp>
        <p:nvSpPr>
          <p:cNvPr id="6" name="TextBox 5">
            <a:extLst>
              <a:ext uri="{FF2B5EF4-FFF2-40B4-BE49-F238E27FC236}">
                <a16:creationId xmlns:a16="http://schemas.microsoft.com/office/drawing/2014/main" id="{F7FB1F0C-BCE1-2344-8FF9-B9780F70E023}"/>
              </a:ext>
            </a:extLst>
          </p:cNvPr>
          <p:cNvSpPr txBox="1"/>
          <p:nvPr/>
        </p:nvSpPr>
        <p:spPr>
          <a:xfrm>
            <a:off x="1170039" y="4276526"/>
            <a:ext cx="6076335" cy="1200329"/>
          </a:xfrm>
          <a:prstGeom prst="rect">
            <a:avLst/>
          </a:prstGeom>
          <a:noFill/>
        </p:spPr>
        <p:txBody>
          <a:bodyPr wrap="square" rtlCol="0">
            <a:spAutoFit/>
          </a:bodyPr>
          <a:lstStyle/>
          <a:p>
            <a:r>
              <a:rPr lang="en-US" dirty="0"/>
              <a:t>The B vitamin niacin, in its role as a coenzyme, helpfully picks up these hydrogens and electrons and escorts them to the electron transport chain. </a:t>
            </a:r>
          </a:p>
          <a:p>
            <a:endParaRPr lang="en-US" dirty="0"/>
          </a:p>
        </p:txBody>
      </p:sp>
      <p:sp>
        <p:nvSpPr>
          <p:cNvPr id="8" name="Rectangle 7">
            <a:extLst>
              <a:ext uri="{FF2B5EF4-FFF2-40B4-BE49-F238E27FC236}">
                <a16:creationId xmlns:a16="http://schemas.microsoft.com/office/drawing/2014/main" id="{3C145DA4-738D-D943-AABE-DB061A7E3C2A}"/>
              </a:ext>
            </a:extLst>
          </p:cNvPr>
          <p:cNvSpPr/>
          <p:nvPr/>
        </p:nvSpPr>
        <p:spPr>
          <a:xfrm>
            <a:off x="3824748" y="3325395"/>
            <a:ext cx="6096000" cy="646331"/>
          </a:xfrm>
          <a:prstGeom prst="rect">
            <a:avLst/>
          </a:prstGeom>
        </p:spPr>
        <p:txBody>
          <a:bodyPr>
            <a:spAutoFit/>
          </a:bodyPr>
          <a:lstStyle/>
          <a:p>
            <a:r>
              <a:rPr lang="en-US" b="1" i="0" u="none" strike="noStrike" dirty="0">
                <a:solidFill>
                  <a:srgbClr val="C00000"/>
                </a:solidFill>
                <a:effectLst/>
                <a:latin typeface="Times New Roman" panose="02020603050405020304" pitchFamily="18" charset="0"/>
              </a:rPr>
              <a:t>acetaldehyde, a highly reactive and toxic byproduct that may contribute to tissue damage </a:t>
            </a:r>
            <a:endParaRPr lang="en-US" b="1" dirty="0">
              <a:solidFill>
                <a:srgbClr val="C00000"/>
              </a:solidFill>
            </a:endParaRPr>
          </a:p>
        </p:txBody>
      </p:sp>
    </p:spTree>
    <p:extLst>
      <p:ext uri="{BB962C8B-B14F-4D97-AF65-F5344CB8AC3E}">
        <p14:creationId xmlns:p14="http://schemas.microsoft.com/office/powerpoint/2010/main" val="780719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9454010-30D6-EB42-9859-B524C17D09C4}"/>
              </a:ext>
            </a:extLst>
          </p:cNvPr>
          <p:cNvPicPr>
            <a:picLocks noGrp="1" noChangeAspect="1"/>
          </p:cNvPicPr>
          <p:nvPr>
            <p:ph idx="1"/>
          </p:nvPr>
        </p:nvPicPr>
        <p:blipFill>
          <a:blip r:embed="rId2"/>
          <a:stretch>
            <a:fillRect/>
          </a:stretch>
        </p:blipFill>
        <p:spPr>
          <a:xfrm>
            <a:off x="1278194" y="476804"/>
            <a:ext cx="8937522" cy="4960434"/>
          </a:xfrm>
        </p:spPr>
      </p:pic>
      <p:sp>
        <p:nvSpPr>
          <p:cNvPr id="6" name="Rectangle 5">
            <a:extLst>
              <a:ext uri="{FF2B5EF4-FFF2-40B4-BE49-F238E27FC236}">
                <a16:creationId xmlns:a16="http://schemas.microsoft.com/office/drawing/2014/main" id="{A0595ABB-4DEF-8D4B-9D4D-590466ED64A3}"/>
              </a:ext>
            </a:extLst>
          </p:cNvPr>
          <p:cNvSpPr/>
          <p:nvPr/>
        </p:nvSpPr>
        <p:spPr>
          <a:xfrm>
            <a:off x="1445342" y="6122642"/>
            <a:ext cx="6096000" cy="338554"/>
          </a:xfrm>
          <a:prstGeom prst="rect">
            <a:avLst/>
          </a:prstGeom>
        </p:spPr>
        <p:txBody>
          <a:bodyPr>
            <a:spAutoFit/>
          </a:bodyPr>
          <a:lstStyle/>
          <a:p>
            <a:r>
              <a:rPr lang="en-US" sz="800" b="0" i="0" u="none" strike="noStrike" dirty="0" err="1">
                <a:solidFill>
                  <a:srgbClr val="222222"/>
                </a:solidFill>
                <a:effectLst/>
                <a:latin typeface="Arial" panose="020B0604020202020204" pitchFamily="34" charset="0"/>
              </a:rPr>
              <a:t>Teschke</a:t>
            </a:r>
            <a:r>
              <a:rPr lang="en-US" sz="800" b="0" i="0" u="none" strike="noStrike" dirty="0">
                <a:solidFill>
                  <a:srgbClr val="222222"/>
                </a:solidFill>
                <a:effectLst/>
                <a:latin typeface="Arial" panose="020B0604020202020204" pitchFamily="34" charset="0"/>
              </a:rPr>
              <a:t> R. Alcoholic Liver Disease: Alcohol Metabolism, Cascade of Molecular Mechanisms, Cellular Targets, and Clinical Aspects. </a:t>
            </a:r>
            <a:r>
              <a:rPr lang="en-US" sz="800" b="0" i="1" u="none" strike="noStrike" dirty="0">
                <a:solidFill>
                  <a:srgbClr val="222222"/>
                </a:solidFill>
                <a:effectLst/>
                <a:latin typeface="Arial" panose="020B0604020202020204" pitchFamily="34" charset="0"/>
              </a:rPr>
              <a:t>Biomedicines</a:t>
            </a:r>
            <a:r>
              <a:rPr lang="en-US" sz="800" b="0" i="0" u="none" strike="noStrike" dirty="0">
                <a:solidFill>
                  <a:srgbClr val="222222"/>
                </a:solidFill>
                <a:effectLst/>
                <a:latin typeface="Arial" panose="020B0604020202020204" pitchFamily="34" charset="0"/>
              </a:rPr>
              <a:t>. 2018; 6(4):106. https://</a:t>
            </a:r>
            <a:r>
              <a:rPr lang="en-US" sz="800" b="0" i="0" u="none" strike="noStrike" dirty="0" err="1">
                <a:solidFill>
                  <a:srgbClr val="222222"/>
                </a:solidFill>
                <a:effectLst/>
                <a:latin typeface="Arial" panose="020B0604020202020204" pitchFamily="34" charset="0"/>
              </a:rPr>
              <a:t>doi.org</a:t>
            </a:r>
            <a:r>
              <a:rPr lang="en-US" sz="800" b="0" i="0" u="none" strike="noStrike" dirty="0">
                <a:solidFill>
                  <a:srgbClr val="222222"/>
                </a:solidFill>
                <a:effectLst/>
                <a:latin typeface="Arial" panose="020B0604020202020204" pitchFamily="34" charset="0"/>
              </a:rPr>
              <a:t>/10.3390/biomedicines6040106</a:t>
            </a:r>
            <a:endParaRPr lang="en-US" sz="800" dirty="0"/>
          </a:p>
        </p:txBody>
      </p:sp>
    </p:spTree>
    <p:extLst>
      <p:ext uri="{BB962C8B-B14F-4D97-AF65-F5344CB8AC3E}">
        <p14:creationId xmlns:p14="http://schemas.microsoft.com/office/powerpoint/2010/main" val="675177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68507-B448-4543-AF66-BDCE4A78D37D}"/>
              </a:ext>
            </a:extLst>
          </p:cNvPr>
          <p:cNvSpPr>
            <a:spLocks noGrp="1"/>
          </p:cNvSpPr>
          <p:nvPr>
            <p:ph idx="1"/>
          </p:nvPr>
        </p:nvSpPr>
        <p:spPr>
          <a:xfrm>
            <a:off x="373626" y="232799"/>
            <a:ext cx="11071121" cy="5499408"/>
          </a:xfrm>
        </p:spPr>
        <p:txBody>
          <a:bodyPr>
            <a:normAutofit lnSpcReduction="10000"/>
          </a:bodyPr>
          <a:lstStyle/>
          <a:p>
            <a:r>
              <a:rPr lang="en-US" dirty="0"/>
              <a:t>NAD+ requiring pathway</a:t>
            </a:r>
          </a:p>
          <a:p>
            <a:r>
              <a:rPr lang="en-US" dirty="0"/>
              <a:t>Ethanol oxidation results in a significant increase in the hepatic NADH/NAD</a:t>
            </a:r>
            <a:r>
              <a:rPr lang="en-US" baseline="30000" dirty="0"/>
              <a:t>+</a:t>
            </a:r>
            <a:r>
              <a:rPr lang="en-US" dirty="0"/>
              <a:t> ratio in both the cytosol and mitochondria  </a:t>
            </a:r>
          </a:p>
          <a:p>
            <a:r>
              <a:rPr lang="en-US" dirty="0"/>
              <a:t>Generation of ROS and oxidative stress in the tissues- tissue damage</a:t>
            </a:r>
          </a:p>
          <a:p>
            <a:r>
              <a:rPr lang="en-US" dirty="0"/>
              <a:t>“The rate of ethanol and acetaldehyde oxidation by ADH and ALDH is determined by the rate with which the NADH generated can pass through the mitochondrial electron transport system. Because the mitochondrial electron transport system requires oxygen and generates ATP, the rate of NADH oxidation depends both on the cell’s oxygen supply and on its demand for ATP. If either of these two factors is limited, electron transport activity is reduced”</a:t>
            </a:r>
          </a:p>
          <a:p>
            <a:pPr lvl="1"/>
            <a:r>
              <a:rPr lang="en-US" dirty="0"/>
              <a:t>As a result, Ethanol and acetaldehyde MAY be inefficiently metabolized</a:t>
            </a:r>
          </a:p>
          <a:p>
            <a:pPr lvl="1"/>
            <a:r>
              <a:rPr lang="en-US" dirty="0"/>
              <a:t>electrons passing through the mitochondrial electron transport chain are “diverted” into forming harmful ROS</a:t>
            </a:r>
          </a:p>
        </p:txBody>
      </p:sp>
      <p:sp>
        <p:nvSpPr>
          <p:cNvPr id="4" name="Rectangle 3">
            <a:extLst>
              <a:ext uri="{FF2B5EF4-FFF2-40B4-BE49-F238E27FC236}">
                <a16:creationId xmlns:a16="http://schemas.microsoft.com/office/drawing/2014/main" id="{ED64BC62-36DB-E740-A8F0-30CD9ECC70BE}"/>
              </a:ext>
            </a:extLst>
          </p:cNvPr>
          <p:cNvSpPr/>
          <p:nvPr/>
        </p:nvSpPr>
        <p:spPr>
          <a:xfrm>
            <a:off x="1543665" y="5976854"/>
            <a:ext cx="6096000" cy="430887"/>
          </a:xfrm>
          <a:prstGeom prst="rect">
            <a:avLst/>
          </a:prstGeom>
        </p:spPr>
        <p:txBody>
          <a:bodyPr>
            <a:spAutoFit/>
          </a:bodyPr>
          <a:lstStyle/>
          <a:p>
            <a:r>
              <a:rPr lang="en-US" sz="1100" b="0" i="0" u="none" strike="noStrike" dirty="0" err="1">
                <a:solidFill>
                  <a:srgbClr val="303030"/>
                </a:solidFill>
                <a:effectLst/>
                <a:latin typeface="arial" panose="020B0604020202020204" pitchFamily="34" charset="0"/>
              </a:rPr>
              <a:t>Zakhari</a:t>
            </a:r>
            <a:r>
              <a:rPr lang="en-US" sz="1100" b="0" i="0" u="none" strike="noStrike" dirty="0">
                <a:solidFill>
                  <a:srgbClr val="303030"/>
                </a:solidFill>
                <a:effectLst/>
                <a:latin typeface="arial" panose="020B0604020202020204" pitchFamily="34" charset="0"/>
              </a:rPr>
              <a:t> S. Overview: how is alcohol metabolized by the body?. </a:t>
            </a:r>
            <a:r>
              <a:rPr lang="en-US" sz="1100" b="0" i="1" u="none" strike="noStrike" dirty="0">
                <a:solidFill>
                  <a:srgbClr val="303030"/>
                </a:solidFill>
                <a:effectLst/>
                <a:latin typeface="arial" panose="020B0604020202020204" pitchFamily="34" charset="0"/>
              </a:rPr>
              <a:t>Alcohol Res Health</a:t>
            </a:r>
            <a:r>
              <a:rPr lang="en-US" sz="1100" b="0" i="0" u="none" strike="noStrike" dirty="0">
                <a:solidFill>
                  <a:srgbClr val="303030"/>
                </a:solidFill>
                <a:effectLst/>
                <a:latin typeface="arial" panose="020B0604020202020204" pitchFamily="34" charset="0"/>
              </a:rPr>
              <a:t>. 2006;29(4):245-254.</a:t>
            </a:r>
            <a:endParaRPr lang="en-US" sz="1100" dirty="0"/>
          </a:p>
        </p:txBody>
      </p:sp>
    </p:spTree>
    <p:extLst>
      <p:ext uri="{BB962C8B-B14F-4D97-AF65-F5344CB8AC3E}">
        <p14:creationId xmlns:p14="http://schemas.microsoft.com/office/powerpoint/2010/main" val="1791122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57D35B-97C8-E042-B3ED-C26F618990C2}"/>
              </a:ext>
            </a:extLst>
          </p:cNvPr>
          <p:cNvSpPr>
            <a:spLocks noGrp="1"/>
          </p:cNvSpPr>
          <p:nvPr>
            <p:ph idx="1"/>
          </p:nvPr>
        </p:nvSpPr>
        <p:spPr>
          <a:xfrm>
            <a:off x="90949" y="163974"/>
            <a:ext cx="10515600" cy="4351338"/>
          </a:xfrm>
        </p:spPr>
        <p:txBody>
          <a:bodyPr/>
          <a:lstStyle/>
          <a:p>
            <a:pPr lvl="1"/>
            <a:r>
              <a:rPr lang="en-US" dirty="0"/>
              <a:t>During alcohol metabolism, other metabolic processes requiring NAD+ including glycolysis, the TCA cycle, and the electron transport chain, falter.</a:t>
            </a:r>
          </a:p>
          <a:p>
            <a:pPr lvl="1"/>
            <a:r>
              <a:rPr lang="en-US" dirty="0"/>
              <a:t>Accumulation of H+</a:t>
            </a:r>
            <a:r>
              <a:rPr lang="en-US" dirty="0">
                <a:sym typeface="Wingdings" pitchFamily="2" charset="2"/>
              </a:rPr>
              <a:t> acidity </a:t>
            </a:r>
          </a:p>
          <a:p>
            <a:pPr lvl="1"/>
            <a:r>
              <a:rPr lang="en-US" dirty="0"/>
              <a:t>Promotes the making of lactate from pyruvate. The conversion of pyruvate to lactate uses some of the excess hydrogens, but a lactate build-up </a:t>
            </a:r>
          </a:p>
          <a:p>
            <a:pPr lvl="1"/>
            <a:endParaRPr lang="en-US" dirty="0"/>
          </a:p>
          <a:p>
            <a:pPr lvl="1"/>
            <a:endParaRPr lang="en-US" dirty="0"/>
          </a:p>
          <a:p>
            <a:endParaRPr lang="en-US" dirty="0"/>
          </a:p>
        </p:txBody>
      </p:sp>
      <p:graphicFrame>
        <p:nvGraphicFramePr>
          <p:cNvPr id="4" name="Object 4">
            <a:extLst>
              <a:ext uri="{FF2B5EF4-FFF2-40B4-BE49-F238E27FC236}">
                <a16:creationId xmlns:a16="http://schemas.microsoft.com/office/drawing/2014/main" id="{D01551AA-C5C4-E249-A61F-19A06898E3C9}"/>
              </a:ext>
            </a:extLst>
          </p:cNvPr>
          <p:cNvGraphicFramePr>
            <a:graphicFrameLocks noChangeAspect="1"/>
          </p:cNvGraphicFramePr>
          <p:nvPr>
            <p:extLst>
              <p:ext uri="{D42A27DB-BD31-4B8C-83A1-F6EECF244321}">
                <p14:modId xmlns:p14="http://schemas.microsoft.com/office/powerpoint/2010/main" val="672407181"/>
              </p:ext>
            </p:extLst>
          </p:nvPr>
        </p:nvGraphicFramePr>
        <p:xfrm>
          <a:off x="944389" y="2240769"/>
          <a:ext cx="2514600" cy="4110869"/>
        </p:xfrm>
        <a:graphic>
          <a:graphicData uri="http://schemas.openxmlformats.org/presentationml/2006/ole">
            <mc:AlternateContent xmlns:mc="http://schemas.openxmlformats.org/markup-compatibility/2006">
              <mc:Choice xmlns:v="urn:schemas-microsoft-com:vml" Requires="v">
                <p:oleObj spid="_x0000_s2061" name="Bitmap Image" r:id="rId3" imgW="2133600" imgH="2717800" progId="Paint.Picture">
                  <p:embed/>
                </p:oleObj>
              </mc:Choice>
              <mc:Fallback>
                <p:oleObj name="Bitmap Image" r:id="rId3" imgW="2133600" imgH="2717800" progId="Paint.Picture">
                  <p:embed/>
                  <p:pic>
                    <p:nvPicPr>
                      <p:cNvPr id="4" name="Object 4">
                        <a:extLst>
                          <a:ext uri="{FF2B5EF4-FFF2-40B4-BE49-F238E27FC236}">
                            <a16:creationId xmlns:a16="http://schemas.microsoft.com/office/drawing/2014/main" id="{C9E71843-A15A-B74F-AC82-663B79BA7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389" y="2240769"/>
                        <a:ext cx="2514600" cy="4110869"/>
                      </a:xfrm>
                      <a:prstGeom prst="rect">
                        <a:avLst/>
                      </a:prstGeom>
                      <a:noFill/>
                      <a:ln>
                        <a:noFill/>
                      </a:ln>
                      <a:effectLst/>
                    </p:spPr>
                  </p:pic>
                </p:oleObj>
              </mc:Fallback>
            </mc:AlternateContent>
          </a:graphicData>
        </a:graphic>
      </p:graphicFrame>
      <p:sp>
        <p:nvSpPr>
          <p:cNvPr id="5" name="Rectangle 4">
            <a:extLst>
              <a:ext uri="{FF2B5EF4-FFF2-40B4-BE49-F238E27FC236}">
                <a16:creationId xmlns:a16="http://schemas.microsoft.com/office/drawing/2014/main" id="{62AD373F-F3E9-E143-A2E0-C0559B5F48E2}"/>
              </a:ext>
            </a:extLst>
          </p:cNvPr>
          <p:cNvSpPr/>
          <p:nvPr/>
        </p:nvSpPr>
        <p:spPr>
          <a:xfrm>
            <a:off x="3824748" y="2859181"/>
            <a:ext cx="6096000" cy="646331"/>
          </a:xfrm>
          <a:prstGeom prst="rect">
            <a:avLst/>
          </a:prstGeom>
        </p:spPr>
        <p:txBody>
          <a:bodyPr>
            <a:spAutoFit/>
          </a:bodyPr>
          <a:lstStyle/>
          <a:p>
            <a:r>
              <a:rPr lang="en-US" dirty="0">
                <a:latin typeface="UniversLTStd"/>
              </a:rPr>
              <a:t>INCREASES acidity and interferes with the excretion of another acid, uric acid, causing inflammation of the joints. </a:t>
            </a:r>
            <a:endParaRPr lang="en-US" dirty="0"/>
          </a:p>
        </p:txBody>
      </p:sp>
    </p:spTree>
    <p:extLst>
      <p:ext uri="{BB962C8B-B14F-4D97-AF65-F5344CB8AC3E}">
        <p14:creationId xmlns:p14="http://schemas.microsoft.com/office/powerpoint/2010/main" val="3927690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5311E-D92E-224A-B1AF-43665AA9C9E0}"/>
              </a:ext>
            </a:extLst>
          </p:cNvPr>
          <p:cNvSpPr>
            <a:spLocks noGrp="1"/>
          </p:cNvSpPr>
          <p:nvPr>
            <p:ph idx="1"/>
          </p:nvPr>
        </p:nvSpPr>
        <p:spPr>
          <a:xfrm>
            <a:off x="576962" y="1371732"/>
            <a:ext cx="11038075" cy="4114536"/>
          </a:xfrm>
        </p:spPr>
        <p:txBody>
          <a:bodyPr/>
          <a:lstStyle/>
          <a:p>
            <a:r>
              <a:rPr lang="en-US" dirty="0"/>
              <a:t>Alcohol alters both amino acid and protein metabolism. Synthesis of proteins important in the immune system slows down, weakening the body’s defenses against infections </a:t>
            </a:r>
          </a:p>
          <a:p>
            <a:pPr lvl="1"/>
            <a:r>
              <a:rPr lang="en-US" dirty="0"/>
              <a:t> alcohol down regulates translational efficiency which is predominantly mediated by a reduction in peptide-chain initiation</a:t>
            </a:r>
          </a:p>
          <a:p>
            <a:pPr lvl="1"/>
            <a:r>
              <a:rPr lang="en-US" dirty="0"/>
              <a:t>protein deficiency becomes apparent, both from a diminished synthesis of proteins and from a poor diet. </a:t>
            </a:r>
          </a:p>
          <a:p>
            <a:pPr lvl="1"/>
            <a:r>
              <a:rPr lang="en-US" dirty="0"/>
              <a:t>drinker’s liver deaminates the amino acids and uses the carbon fragments primarily to make fat or ketone bodies. </a:t>
            </a:r>
          </a:p>
          <a:p>
            <a:pPr lvl="1"/>
            <a:endParaRPr lang="en-US" dirty="0"/>
          </a:p>
        </p:txBody>
      </p:sp>
    </p:spTree>
    <p:extLst>
      <p:ext uri="{BB962C8B-B14F-4D97-AF65-F5344CB8AC3E}">
        <p14:creationId xmlns:p14="http://schemas.microsoft.com/office/powerpoint/2010/main" val="1558595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BAE268A-A39B-8942-8C7E-09F78C77F2CF}"/>
              </a:ext>
            </a:extLst>
          </p:cNvPr>
          <p:cNvPicPr>
            <a:picLocks noGrp="1" noChangeAspect="1"/>
          </p:cNvPicPr>
          <p:nvPr>
            <p:ph idx="1"/>
          </p:nvPr>
        </p:nvPicPr>
        <p:blipFill>
          <a:blip r:embed="rId2"/>
          <a:stretch>
            <a:fillRect/>
          </a:stretch>
        </p:blipFill>
        <p:spPr>
          <a:xfrm>
            <a:off x="0" y="206478"/>
            <a:ext cx="10056633" cy="3480619"/>
          </a:xfrm>
        </p:spPr>
      </p:pic>
      <p:sp>
        <p:nvSpPr>
          <p:cNvPr id="6" name="Rectangle 5">
            <a:extLst>
              <a:ext uri="{FF2B5EF4-FFF2-40B4-BE49-F238E27FC236}">
                <a16:creationId xmlns:a16="http://schemas.microsoft.com/office/drawing/2014/main" id="{2CB9AF36-2B26-DF4E-9E0C-35DB0E997378}"/>
              </a:ext>
            </a:extLst>
          </p:cNvPr>
          <p:cNvSpPr/>
          <p:nvPr/>
        </p:nvSpPr>
        <p:spPr>
          <a:xfrm>
            <a:off x="762882" y="3333979"/>
            <a:ext cx="9059543" cy="2585323"/>
          </a:xfrm>
          <a:prstGeom prst="rect">
            <a:avLst/>
          </a:prstGeom>
        </p:spPr>
        <p:txBody>
          <a:bodyPr wrap="square">
            <a:spAutoFit/>
          </a:bodyPr>
          <a:lstStyle/>
          <a:p>
            <a:r>
              <a:rPr lang="en-US" sz="1600" dirty="0"/>
              <a:t>TCA and ETC slow down, pyruvate and acetyl </a:t>
            </a:r>
            <a:r>
              <a:rPr lang="en-US" sz="1600" dirty="0" err="1"/>
              <a:t>coA</a:t>
            </a:r>
            <a:r>
              <a:rPr lang="en-US" sz="1600" dirty="0"/>
              <a:t> build up</a:t>
            </a:r>
          </a:p>
          <a:p>
            <a:r>
              <a:rPr lang="en-US" sz="1600" dirty="0"/>
              <a:t>Excess acetyl CoA </a:t>
            </a:r>
            <a:r>
              <a:rPr lang="en-US" sz="1600" dirty="0">
                <a:sym typeface="Wingdings" pitchFamily="2" charset="2"/>
              </a:rPr>
              <a:t> </a:t>
            </a:r>
            <a:r>
              <a:rPr lang="en-US" sz="1600" dirty="0"/>
              <a:t>fatty acid synthesis </a:t>
            </a:r>
            <a:r>
              <a:rPr lang="en-US" sz="1600" dirty="0">
                <a:sym typeface="Wingdings" pitchFamily="2" charset="2"/>
              </a:rPr>
              <a:t> </a:t>
            </a:r>
            <a:r>
              <a:rPr lang="en-US" sz="1600" dirty="0"/>
              <a:t>fat clogs the liver </a:t>
            </a:r>
            <a:r>
              <a:rPr lang="en-US" sz="1600" dirty="0">
                <a:sym typeface="Wingdings" pitchFamily="2" charset="2"/>
              </a:rPr>
              <a:t></a:t>
            </a:r>
            <a:r>
              <a:rPr lang="en-US" sz="1600" dirty="0"/>
              <a:t>Liver cells become less efficient </a:t>
            </a:r>
          </a:p>
          <a:p>
            <a:r>
              <a:rPr lang="en-US" sz="1600" dirty="0"/>
              <a:t>Consequences: </a:t>
            </a:r>
          </a:p>
          <a:p>
            <a:pPr marL="171450" indent="-171450">
              <a:buFont typeface="Arial" panose="020B0604020202020204" pitchFamily="34" charset="0"/>
              <a:buChar char="•"/>
            </a:pPr>
            <a:r>
              <a:rPr lang="en-US" sz="1600" dirty="0"/>
              <a:t>Reduced activation of vitamin D</a:t>
            </a:r>
          </a:p>
          <a:p>
            <a:pPr marL="171450" indent="-171450">
              <a:buFont typeface="Arial" panose="020B0604020202020204" pitchFamily="34" charset="0"/>
              <a:buChar char="•"/>
            </a:pPr>
            <a:r>
              <a:rPr lang="en-US" sz="1600" dirty="0"/>
              <a:t>Reduced production and  and release of bile</a:t>
            </a:r>
          </a:p>
          <a:p>
            <a:pPr marL="171450" indent="-171450">
              <a:buFont typeface="Arial" panose="020B0604020202020204" pitchFamily="34" charset="0"/>
              <a:buChar char="•"/>
            </a:pPr>
            <a:r>
              <a:rPr lang="en-US" sz="1600" dirty="0"/>
              <a:t>The fatty liver has difficulty making glucose from protein. Without gluconeogenesis, blood glucose can plummet, leading to irreversible damage to the central nervous system. The lack of glucose together with the overabundance of acetyl CoA sets the stage for ketosis. The body uses excess acetyl CoA to make ketone bodies; their acidity pushes the acid-base balance further toward acid and suppresses CNS </a:t>
            </a:r>
          </a:p>
          <a:p>
            <a:pPr lvl="1"/>
            <a:endParaRPr lang="en-US" dirty="0"/>
          </a:p>
        </p:txBody>
      </p:sp>
    </p:spTree>
    <p:extLst>
      <p:ext uri="{BB962C8B-B14F-4D97-AF65-F5344CB8AC3E}">
        <p14:creationId xmlns:p14="http://schemas.microsoft.com/office/powerpoint/2010/main" val="1949468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911057-9422-ED41-B9C1-BD73778D806E}"/>
              </a:ext>
            </a:extLst>
          </p:cNvPr>
          <p:cNvSpPr>
            <a:spLocks noGrp="1"/>
          </p:cNvSpPr>
          <p:nvPr>
            <p:ph idx="1"/>
          </p:nvPr>
        </p:nvSpPr>
        <p:spPr>
          <a:xfrm>
            <a:off x="464574" y="390115"/>
            <a:ext cx="10515600" cy="4351338"/>
          </a:xfrm>
        </p:spPr>
        <p:txBody>
          <a:bodyPr/>
          <a:lstStyle/>
          <a:p>
            <a:r>
              <a:rPr lang="en-US" dirty="0"/>
              <a:t>Fat accumulation can be seen in the liver after a single night of heavy drinking. </a:t>
            </a:r>
          </a:p>
          <a:p>
            <a:r>
              <a:rPr lang="en-US" dirty="0"/>
              <a:t>Fatty liver is reversible with abstinence from alcohol. If fatty liver lasts long enough, however, the liver cells will die and form fibrous scar tissue. This second stage of liver deterioration is called </a:t>
            </a:r>
            <a:r>
              <a:rPr lang="en-US" b="1" dirty="0"/>
              <a:t>fibrosis</a:t>
            </a:r>
          </a:p>
          <a:p>
            <a:r>
              <a:rPr lang="en-US" dirty="0"/>
              <a:t>Advanced stage, </a:t>
            </a:r>
            <a:r>
              <a:rPr lang="en-US" b="1" dirty="0"/>
              <a:t>cirrhosis, </a:t>
            </a:r>
            <a:r>
              <a:rPr lang="en-US" dirty="0"/>
              <a:t>damage is the least reversible. </a:t>
            </a:r>
          </a:p>
          <a:p>
            <a:endParaRPr lang="en-US" dirty="0"/>
          </a:p>
          <a:p>
            <a:endParaRPr lang="en-US" dirty="0"/>
          </a:p>
        </p:txBody>
      </p:sp>
      <p:pic>
        <p:nvPicPr>
          <p:cNvPr id="6" name="Picture 5">
            <a:extLst>
              <a:ext uri="{FF2B5EF4-FFF2-40B4-BE49-F238E27FC236}">
                <a16:creationId xmlns:a16="http://schemas.microsoft.com/office/drawing/2014/main" id="{AB52429D-C451-A446-934C-66EF4F6252DF}"/>
              </a:ext>
            </a:extLst>
          </p:cNvPr>
          <p:cNvPicPr>
            <a:picLocks noChangeAspect="1"/>
          </p:cNvPicPr>
          <p:nvPr/>
        </p:nvPicPr>
        <p:blipFill>
          <a:blip r:embed="rId2"/>
          <a:stretch>
            <a:fillRect/>
          </a:stretch>
        </p:blipFill>
        <p:spPr>
          <a:xfrm>
            <a:off x="1366681" y="3684880"/>
            <a:ext cx="7836311" cy="2804410"/>
          </a:xfrm>
          <a:prstGeom prst="rect">
            <a:avLst/>
          </a:prstGeom>
        </p:spPr>
      </p:pic>
    </p:spTree>
    <p:extLst>
      <p:ext uri="{BB962C8B-B14F-4D97-AF65-F5344CB8AC3E}">
        <p14:creationId xmlns:p14="http://schemas.microsoft.com/office/powerpoint/2010/main" val="2211585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008070-A615-AC4B-9ADC-347294A2C7D8}"/>
              </a:ext>
            </a:extLst>
          </p:cNvPr>
          <p:cNvSpPr>
            <a:spLocks noGrp="1"/>
          </p:cNvSpPr>
          <p:nvPr>
            <p:ph idx="1"/>
          </p:nvPr>
        </p:nvSpPr>
        <p:spPr>
          <a:xfrm>
            <a:off x="385916" y="803069"/>
            <a:ext cx="10515600" cy="5784543"/>
          </a:xfrm>
        </p:spPr>
        <p:txBody>
          <a:bodyPr>
            <a:normAutofit lnSpcReduction="10000"/>
          </a:bodyPr>
          <a:lstStyle/>
          <a:p>
            <a:r>
              <a:rPr lang="en-US" dirty="0"/>
              <a:t>The liver will always choose to metabolize alcohol</a:t>
            </a:r>
            <a:r>
              <a:rPr lang="en-US" dirty="0">
                <a:sym typeface="Wingdings" pitchFamily="2" charset="2"/>
              </a:rPr>
              <a:t> this </a:t>
            </a:r>
            <a:r>
              <a:rPr lang="en-US" dirty="0"/>
              <a:t>affects its handling of drugs as well as nutrients. </a:t>
            </a:r>
          </a:p>
          <a:p>
            <a:r>
              <a:rPr lang="en-US" b="1" dirty="0"/>
              <a:t>MEOS (microsomal ethanol-oxidizing system): </a:t>
            </a:r>
            <a:r>
              <a:rPr lang="en-US" dirty="0"/>
              <a:t>the liver’s enzyme system that metabolizes </a:t>
            </a:r>
            <a:r>
              <a:rPr lang="en-US" i="1" dirty="0"/>
              <a:t>both </a:t>
            </a:r>
            <a:r>
              <a:rPr lang="en-US" dirty="0"/>
              <a:t>alcohol and several other types of drugs</a:t>
            </a:r>
          </a:p>
          <a:p>
            <a:r>
              <a:rPr lang="en-US" dirty="0"/>
              <a:t>Handles about one-fifth of the total alcohol a person consumes</a:t>
            </a:r>
          </a:p>
          <a:p>
            <a:r>
              <a:rPr lang="en-US" dirty="0"/>
              <a:t>High alcohol intake stimulates synthesis of enzymes in the MEOS</a:t>
            </a:r>
          </a:p>
          <a:p>
            <a:r>
              <a:rPr lang="en-US" dirty="0"/>
              <a:t>Alcohol competes with—and wins out over—Metabolism of other drugs requiring </a:t>
            </a:r>
            <a:r>
              <a:rPr lang="en-US" b="1" dirty="0">
                <a:solidFill>
                  <a:srgbClr val="C00000"/>
                </a:solidFill>
              </a:rPr>
              <a:t>MEOS</a:t>
            </a:r>
            <a:r>
              <a:rPr lang="en-US" b="1" dirty="0">
                <a:solidFill>
                  <a:srgbClr val="C00000"/>
                </a:solidFill>
                <a:sym typeface="Wingdings" pitchFamily="2" charset="2"/>
              </a:rPr>
              <a:t> Delayed drug metabolism dosage build up or </a:t>
            </a:r>
            <a:r>
              <a:rPr lang="en-US" dirty="0"/>
              <a:t>once a heavy drinker stops drinking and alcohol is no longer competing with other drugs, the enhanced MEOS metabolizes drugs much faster this dosage must be altered</a:t>
            </a:r>
          </a:p>
          <a:p>
            <a:endParaRPr lang="en-US" b="1" dirty="0">
              <a:solidFill>
                <a:srgbClr val="C00000"/>
              </a:solidFill>
            </a:endParaRPr>
          </a:p>
          <a:p>
            <a:pPr marL="0" indent="0">
              <a:buNone/>
            </a:pPr>
            <a:r>
              <a:rPr lang="en-US" dirty="0">
                <a:sym typeface="Wingdings" pitchFamily="2" charset="2"/>
              </a:rPr>
              <a:t> </a:t>
            </a:r>
            <a:r>
              <a:rPr lang="en-US" dirty="0"/>
              <a:t>Many drug labels provide warnings to avoid alcohol while taking the drug</a:t>
            </a:r>
          </a:p>
          <a:p>
            <a:endParaRPr lang="en-US" b="1" dirty="0">
              <a:solidFill>
                <a:srgbClr val="C00000"/>
              </a:solidFill>
            </a:endParaRPr>
          </a:p>
        </p:txBody>
      </p:sp>
    </p:spTree>
    <p:extLst>
      <p:ext uri="{BB962C8B-B14F-4D97-AF65-F5344CB8AC3E}">
        <p14:creationId xmlns:p14="http://schemas.microsoft.com/office/powerpoint/2010/main" val="2100784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C7A51E7-6C07-584A-82A0-D6EE3E89B30A}"/>
              </a:ext>
            </a:extLst>
          </p:cNvPr>
          <p:cNvPicPr>
            <a:picLocks noGrp="1" noChangeAspect="1"/>
          </p:cNvPicPr>
          <p:nvPr>
            <p:ph idx="1"/>
          </p:nvPr>
        </p:nvPicPr>
        <p:blipFill>
          <a:blip r:embed="rId2"/>
          <a:stretch>
            <a:fillRect/>
          </a:stretch>
        </p:blipFill>
        <p:spPr>
          <a:xfrm>
            <a:off x="157316" y="432619"/>
            <a:ext cx="9665110" cy="5852499"/>
          </a:xfrm>
        </p:spPr>
      </p:pic>
      <p:sp>
        <p:nvSpPr>
          <p:cNvPr id="6" name="TextBox 5">
            <a:extLst>
              <a:ext uri="{FF2B5EF4-FFF2-40B4-BE49-F238E27FC236}">
                <a16:creationId xmlns:a16="http://schemas.microsoft.com/office/drawing/2014/main" id="{60DF466A-05BF-214C-AB1E-4EF4171F5DD5}"/>
              </a:ext>
            </a:extLst>
          </p:cNvPr>
          <p:cNvSpPr txBox="1"/>
          <p:nvPr/>
        </p:nvSpPr>
        <p:spPr>
          <a:xfrm>
            <a:off x="2202426" y="5830529"/>
            <a:ext cx="2546555" cy="369332"/>
          </a:xfrm>
          <a:prstGeom prst="rect">
            <a:avLst/>
          </a:prstGeom>
          <a:noFill/>
        </p:spPr>
        <p:txBody>
          <a:bodyPr wrap="square" rtlCol="0">
            <a:spAutoFit/>
          </a:bodyPr>
          <a:lstStyle/>
          <a:p>
            <a:r>
              <a:rPr lang="en-US" dirty="0"/>
              <a:t>Acts as a sedative </a:t>
            </a:r>
          </a:p>
        </p:txBody>
      </p:sp>
    </p:spTree>
    <p:extLst>
      <p:ext uri="{BB962C8B-B14F-4D97-AF65-F5344CB8AC3E}">
        <p14:creationId xmlns:p14="http://schemas.microsoft.com/office/powerpoint/2010/main" val="2683453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F53A-271D-7B48-B0DA-751155F225D0}"/>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Alcohol’s Damage </a:t>
            </a:r>
            <a:br>
              <a:rPr lang="en-US" dirty="0"/>
            </a:br>
            <a:endParaRPr lang="en-US" dirty="0"/>
          </a:p>
        </p:txBody>
      </p:sp>
      <p:sp>
        <p:nvSpPr>
          <p:cNvPr id="3" name="Content Placeholder 2">
            <a:extLst>
              <a:ext uri="{FF2B5EF4-FFF2-40B4-BE49-F238E27FC236}">
                <a16:creationId xmlns:a16="http://schemas.microsoft.com/office/drawing/2014/main" id="{CF2B88B6-7F3D-044B-943D-EE62F3A63676}"/>
              </a:ext>
            </a:extLst>
          </p:cNvPr>
          <p:cNvSpPr>
            <a:spLocks noGrp="1"/>
          </p:cNvSpPr>
          <p:nvPr>
            <p:ph idx="1"/>
          </p:nvPr>
        </p:nvSpPr>
        <p:spPr>
          <a:xfrm>
            <a:off x="720212" y="1127535"/>
            <a:ext cx="11324303" cy="5627226"/>
          </a:xfrm>
        </p:spPr>
        <p:txBody>
          <a:bodyPr>
            <a:normAutofit lnSpcReduction="10000"/>
          </a:bodyPr>
          <a:lstStyle/>
          <a:p>
            <a:r>
              <a:rPr lang="en-US" b="1" dirty="0"/>
              <a:t>Dehydration </a:t>
            </a:r>
            <a:endParaRPr lang="en-US" dirty="0"/>
          </a:p>
          <a:p>
            <a:pPr lvl="1"/>
            <a:r>
              <a:rPr lang="en-US" dirty="0"/>
              <a:t>Frequent Urination</a:t>
            </a:r>
          </a:p>
          <a:p>
            <a:pPr lvl="1"/>
            <a:r>
              <a:rPr lang="en-US" dirty="0"/>
              <a:t>Alcohol depresses production of </a:t>
            </a:r>
            <a:r>
              <a:rPr lang="en-US" b="1" dirty="0"/>
              <a:t>antidiuretic hormone (ADH), </a:t>
            </a:r>
            <a:r>
              <a:rPr lang="en-US" dirty="0"/>
              <a:t>a hormone produced by the pituitary gland that retains water</a:t>
            </a:r>
          </a:p>
          <a:p>
            <a:pPr lvl="1"/>
            <a:r>
              <a:rPr lang="en-US" dirty="0"/>
              <a:t>Thirst</a:t>
            </a:r>
            <a:r>
              <a:rPr lang="en-US" dirty="0">
                <a:sym typeface="Wingdings" pitchFamily="2" charset="2"/>
              </a:rPr>
              <a:t> </a:t>
            </a:r>
            <a:r>
              <a:rPr lang="en-US" dirty="0"/>
              <a:t>more drinking. Water will relieve dehydration </a:t>
            </a:r>
          </a:p>
          <a:p>
            <a:pPr lvl="1"/>
            <a:r>
              <a:rPr lang="en-US" dirty="0"/>
              <a:t> Water loss is accompanied by the loss of important minerals </a:t>
            </a:r>
          </a:p>
          <a:p>
            <a:r>
              <a:rPr lang="en-US" b="1" dirty="0"/>
              <a:t>Malnutrition </a:t>
            </a:r>
            <a:endParaRPr lang="en-US" dirty="0"/>
          </a:p>
          <a:p>
            <a:pPr lvl="1"/>
            <a:r>
              <a:rPr lang="en-US" dirty="0"/>
              <a:t>Moderate drinkers usually consume alcohol as </a:t>
            </a:r>
            <a:r>
              <a:rPr lang="en-US" i="1" dirty="0"/>
              <a:t>added </a:t>
            </a:r>
            <a:r>
              <a:rPr lang="en-US" dirty="0"/>
              <a:t>energy—on top of their normal food intake </a:t>
            </a:r>
          </a:p>
          <a:p>
            <a:pPr lvl="1"/>
            <a:r>
              <a:rPr lang="en-US" dirty="0"/>
              <a:t>Alcohol can contribute to body fat and weight gain </a:t>
            </a:r>
          </a:p>
          <a:p>
            <a:pPr lvl="1"/>
            <a:r>
              <a:rPr lang="en-US" dirty="0"/>
              <a:t>Alcohol’s contribution to body fat is most evident in the abdominal obesity </a:t>
            </a:r>
          </a:p>
          <a:p>
            <a:pPr lvl="1"/>
            <a:r>
              <a:rPr lang="en-US" dirty="0"/>
              <a:t>Alcohol in heavy doses, though, is not efficiently metabolized, generating more heat than fat. Heavy drinkers usually consume alcohol as </a:t>
            </a:r>
            <a:r>
              <a:rPr lang="en-US" i="1" dirty="0"/>
              <a:t>substituted </a:t>
            </a:r>
            <a:r>
              <a:rPr lang="en-US" dirty="0"/>
              <a:t>energy—instead of their normal food intake. Diet quality declines as alcohol consumption increases </a:t>
            </a:r>
          </a:p>
          <a:p>
            <a:pPr lvl="1"/>
            <a:r>
              <a:rPr lang="en-US" dirty="0"/>
              <a:t>Heavy drinkers usually suffer from malnutrition</a:t>
            </a:r>
          </a:p>
          <a:p>
            <a:pPr lvl="1"/>
            <a:endParaRPr lang="en-US" dirty="0"/>
          </a:p>
          <a:p>
            <a:pPr lvl="1"/>
            <a:endParaRPr lang="en-US" dirty="0"/>
          </a:p>
          <a:p>
            <a:endParaRPr lang="en-US" dirty="0"/>
          </a:p>
          <a:p>
            <a:pPr lvl="1"/>
            <a:endParaRPr lang="en-US" dirty="0"/>
          </a:p>
        </p:txBody>
      </p:sp>
    </p:spTree>
    <p:extLst>
      <p:ext uri="{BB962C8B-B14F-4D97-AF65-F5344CB8AC3E}">
        <p14:creationId xmlns:p14="http://schemas.microsoft.com/office/powerpoint/2010/main" val="1134692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BFAF75-AA49-894D-AD02-3ECD8AF902B7}"/>
              </a:ext>
            </a:extLst>
          </p:cNvPr>
          <p:cNvSpPr>
            <a:spLocks noGrp="1"/>
          </p:cNvSpPr>
          <p:nvPr>
            <p:ph idx="1"/>
          </p:nvPr>
        </p:nvSpPr>
        <p:spPr>
          <a:xfrm>
            <a:off x="0" y="0"/>
            <a:ext cx="12192000" cy="7035800"/>
          </a:xfrm>
        </p:spPr>
        <p:txBody>
          <a:bodyPr/>
          <a:lstStyle/>
          <a:p>
            <a:r>
              <a:rPr lang="en-US" sz="3200" dirty="0"/>
              <a:t>The liver is one of the largest organs in the body</a:t>
            </a:r>
          </a:p>
          <a:p>
            <a:r>
              <a:rPr lang="en-US" sz="3200" dirty="0"/>
              <a:t>Influences nutritional status through the synthesis of </a:t>
            </a:r>
            <a:r>
              <a:rPr lang="en-US" sz="3200" b="1" dirty="0"/>
              <a:t>bile </a:t>
            </a:r>
            <a:r>
              <a:rPr lang="en-US" sz="3200" dirty="0"/>
              <a:t>salts and metabolism of protein, carbohydrate, fat, and vitamins</a:t>
            </a:r>
          </a:p>
          <a:p>
            <a:r>
              <a:rPr lang="en-US" sz="3200" dirty="0"/>
              <a:t>The first stop for nutrient-rich blood from the intestines and protects the body through modification of toxic substances (the liver detoxifies drugs and alcohol and processes excess nitrogen so that it can be safely excreted as urea)</a:t>
            </a:r>
          </a:p>
          <a:p>
            <a:r>
              <a:rPr lang="en-US" sz="3200" dirty="0"/>
              <a:t>An indication of the importance of the liver is its ability to regenerate itself: Even if up to 70% of a healthy liver is removed, it will regenerate to its original size </a:t>
            </a:r>
          </a:p>
          <a:p>
            <a:endParaRPr lang="en-US" dirty="0"/>
          </a:p>
        </p:txBody>
      </p:sp>
    </p:spTree>
    <p:extLst>
      <p:ext uri="{BB962C8B-B14F-4D97-AF65-F5344CB8AC3E}">
        <p14:creationId xmlns:p14="http://schemas.microsoft.com/office/powerpoint/2010/main" val="701322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1F6EBB-D9C3-914E-97AB-A557CC75B4E7}"/>
              </a:ext>
            </a:extLst>
          </p:cNvPr>
          <p:cNvSpPr>
            <a:spLocks noGrp="1"/>
          </p:cNvSpPr>
          <p:nvPr>
            <p:ph idx="1"/>
          </p:nvPr>
        </p:nvSpPr>
        <p:spPr>
          <a:xfrm>
            <a:off x="464575" y="724413"/>
            <a:ext cx="10515600" cy="5037290"/>
          </a:xfrm>
        </p:spPr>
        <p:txBody>
          <a:bodyPr>
            <a:normAutofit fontScale="92500" lnSpcReduction="10000"/>
          </a:bodyPr>
          <a:lstStyle/>
          <a:p>
            <a:r>
              <a:rPr lang="en-US" dirty="0"/>
              <a:t>Alcohol is rich in energy (7 </a:t>
            </a:r>
            <a:r>
              <a:rPr lang="en-US" dirty="0" err="1"/>
              <a:t>kcalories</a:t>
            </a:r>
            <a:r>
              <a:rPr lang="en-US" dirty="0"/>
              <a:t> per gram), but as with pure sugar or fat, the </a:t>
            </a:r>
            <a:r>
              <a:rPr lang="en-US" dirty="0" err="1"/>
              <a:t>kcalories</a:t>
            </a:r>
            <a:r>
              <a:rPr lang="en-US" dirty="0"/>
              <a:t> are empty of nutrients. </a:t>
            </a:r>
          </a:p>
          <a:p>
            <a:r>
              <a:rPr lang="en-US" dirty="0"/>
              <a:t>The more alcohol people drink, the less likely that they will eat enough food to obtain adequate nutrients. </a:t>
            </a:r>
          </a:p>
          <a:p>
            <a:r>
              <a:rPr lang="en-US" dirty="0"/>
              <a:t>Chronic alcohol abuse displaces nutrients from the diet and interfere with the body’s metabolism of nutrients</a:t>
            </a:r>
          </a:p>
          <a:p>
            <a:r>
              <a:rPr lang="en-US" dirty="0"/>
              <a:t>Effects B vitamin folate. The liver loses its ability to retain folate, and the kidneys increase their excretion of it </a:t>
            </a:r>
          </a:p>
          <a:p>
            <a:r>
              <a:rPr lang="en-US" dirty="0"/>
              <a:t>Alcohol also interferes with the action of folate in converting the amino acid homocysteine to methionine. </a:t>
            </a:r>
          </a:p>
          <a:p>
            <a:r>
              <a:rPr lang="en-US" dirty="0"/>
              <a:t>Excess of homocysteine</a:t>
            </a:r>
            <a:r>
              <a:rPr lang="en-US" dirty="0">
                <a:sym typeface="Wingdings" pitchFamily="2" charset="2"/>
              </a:rPr>
              <a:t> </a:t>
            </a:r>
            <a:r>
              <a:rPr lang="en-US" dirty="0"/>
              <a:t>linked to heart disease</a:t>
            </a:r>
          </a:p>
          <a:p>
            <a:r>
              <a:rPr lang="en-US" dirty="0"/>
              <a:t>Inadequate supply of methionine, which slows the production of new cells, especially the rapidly dividing cells of the intestine and the blood (RBC)</a:t>
            </a:r>
          </a:p>
          <a:p>
            <a:endParaRPr lang="en-US" dirty="0"/>
          </a:p>
        </p:txBody>
      </p:sp>
    </p:spTree>
    <p:extLst>
      <p:ext uri="{BB962C8B-B14F-4D97-AF65-F5344CB8AC3E}">
        <p14:creationId xmlns:p14="http://schemas.microsoft.com/office/powerpoint/2010/main" val="1723783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E852AC-D596-BE42-9DD8-3B37D18F90BE}"/>
              </a:ext>
            </a:extLst>
          </p:cNvPr>
          <p:cNvSpPr>
            <a:spLocks noGrp="1"/>
          </p:cNvSpPr>
          <p:nvPr>
            <p:ph idx="1"/>
          </p:nvPr>
        </p:nvSpPr>
        <p:spPr>
          <a:xfrm>
            <a:off x="651387" y="370451"/>
            <a:ext cx="10515600" cy="5607562"/>
          </a:xfrm>
        </p:spPr>
        <p:txBody>
          <a:bodyPr>
            <a:normAutofit lnSpcReduction="10000"/>
          </a:bodyPr>
          <a:lstStyle/>
          <a:p>
            <a:r>
              <a:rPr lang="en-US" dirty="0"/>
              <a:t>Alcohol abuse: The most common cause of thiamin deficiency in the United States is alcoholism. </a:t>
            </a:r>
          </a:p>
          <a:p>
            <a:r>
              <a:rPr lang="en-US" dirty="0"/>
              <a:t>the cluster of thiamin-deficiency symptoms commonly seen in chronic </a:t>
            </a:r>
            <a:r>
              <a:rPr lang="en-US" b="1" dirty="0"/>
              <a:t>alcoholism </a:t>
            </a:r>
            <a:r>
              <a:rPr lang="en-US" dirty="0"/>
              <a:t>has its own name—</a:t>
            </a:r>
            <a:r>
              <a:rPr lang="en-US" b="1" dirty="0"/>
              <a:t>Wernicke-Korsakoff syndrome:</a:t>
            </a:r>
          </a:p>
          <a:p>
            <a:pPr lvl="1"/>
            <a:r>
              <a:rPr lang="en-US" dirty="0"/>
              <a:t>paralysis of the eye muscles, poor muscle coordination, impaired memory, and damaged nerves; it and other alcohol-related memory problems may respond to thiamin supplements.</a:t>
            </a:r>
          </a:p>
          <a:p>
            <a:r>
              <a:rPr lang="en-US" dirty="0"/>
              <a:t>Alcohol causes stomach cells to oversecrete both gastric acid and histamine, an immune system agent that produces inflammation. </a:t>
            </a:r>
          </a:p>
          <a:p>
            <a:pPr lvl="1"/>
            <a:r>
              <a:rPr lang="en-US" dirty="0"/>
              <a:t>stimulation gastric acid secretion, irritating the linings of the stomach and esophagus and making them vulnerable to ulcer formation. </a:t>
            </a:r>
          </a:p>
          <a:p>
            <a:pPr marL="457200" lvl="1" indent="0">
              <a:buNone/>
            </a:pPr>
            <a:endParaRPr lang="en-US" dirty="0"/>
          </a:p>
          <a:p>
            <a:r>
              <a:rPr lang="en-US" dirty="0"/>
              <a:t>Intestinal cells fail to absorb B vitamins, notably, thiamin, folate, and vitamin B12. Liver cells lose efficiency in activating vitamin D. </a:t>
            </a:r>
          </a:p>
          <a:p>
            <a:endParaRPr lang="en-US" dirty="0"/>
          </a:p>
        </p:txBody>
      </p:sp>
    </p:spTree>
    <p:extLst>
      <p:ext uri="{BB962C8B-B14F-4D97-AF65-F5344CB8AC3E}">
        <p14:creationId xmlns:p14="http://schemas.microsoft.com/office/powerpoint/2010/main" val="3412315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AECDC1A-E07B-8A4E-BBA5-1AA3C0C8FA0A}"/>
              </a:ext>
            </a:extLst>
          </p:cNvPr>
          <p:cNvPicPr>
            <a:picLocks noGrp="1" noChangeAspect="1"/>
          </p:cNvPicPr>
          <p:nvPr>
            <p:ph idx="1"/>
          </p:nvPr>
        </p:nvPicPr>
        <p:blipFill>
          <a:blip r:embed="rId2"/>
          <a:stretch>
            <a:fillRect/>
          </a:stretch>
        </p:blipFill>
        <p:spPr>
          <a:xfrm>
            <a:off x="330200" y="809004"/>
            <a:ext cx="10845800" cy="5825159"/>
          </a:xfrm>
        </p:spPr>
      </p:pic>
    </p:spTree>
    <p:extLst>
      <p:ext uri="{BB962C8B-B14F-4D97-AF65-F5344CB8AC3E}">
        <p14:creationId xmlns:p14="http://schemas.microsoft.com/office/powerpoint/2010/main" val="113204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3image31171360">
            <a:extLst>
              <a:ext uri="{FF2B5EF4-FFF2-40B4-BE49-F238E27FC236}">
                <a16:creationId xmlns:a16="http://schemas.microsoft.com/office/drawing/2014/main" id="{13E56563-E2DC-4446-AF72-71F6798BF1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92826" y="94205"/>
            <a:ext cx="4053895" cy="6763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8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44C10-8BA8-CE48-A099-635C111EB90B}"/>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Fatty Liver</a:t>
            </a:r>
            <a:br>
              <a:rPr lang="en-US" dirty="0"/>
            </a:br>
            <a:endParaRPr lang="en-US" dirty="0"/>
          </a:p>
        </p:txBody>
      </p:sp>
      <p:sp>
        <p:nvSpPr>
          <p:cNvPr id="3" name="Content Placeholder 2">
            <a:extLst>
              <a:ext uri="{FF2B5EF4-FFF2-40B4-BE49-F238E27FC236}">
                <a16:creationId xmlns:a16="http://schemas.microsoft.com/office/drawing/2014/main" id="{ADFD8436-D068-8E4F-A604-5DEDC7A92214}"/>
              </a:ext>
            </a:extLst>
          </p:cNvPr>
          <p:cNvSpPr>
            <a:spLocks noGrp="1"/>
          </p:cNvSpPr>
          <p:nvPr>
            <p:ph idx="1"/>
          </p:nvPr>
        </p:nvSpPr>
        <p:spPr>
          <a:xfrm>
            <a:off x="838200" y="1356852"/>
            <a:ext cx="10515600" cy="4820111"/>
          </a:xfrm>
        </p:spPr>
        <p:txBody>
          <a:bodyPr/>
          <a:lstStyle/>
          <a:p>
            <a:r>
              <a:rPr lang="en-US" dirty="0"/>
              <a:t>One of the most common disorders affecting the liver. </a:t>
            </a:r>
          </a:p>
          <a:p>
            <a:r>
              <a:rPr lang="en-US" b="1" dirty="0"/>
              <a:t>Fatty Liver: </a:t>
            </a:r>
            <a:r>
              <a:rPr lang="en-US" dirty="0"/>
              <a:t>Accumulation of fat in liver tissue. </a:t>
            </a:r>
          </a:p>
          <a:p>
            <a:r>
              <a:rPr lang="en-US" dirty="0"/>
              <a:t>The liver will package excess triglycerides into very-low-density lipoproteins (VLDL) and export it to the bloodstream </a:t>
            </a:r>
          </a:p>
          <a:p>
            <a:r>
              <a:rPr lang="en-US" dirty="0"/>
              <a:t> Fatty liver represents an imbalance between the amount of fat produced in the liver or picked up from the blood and the amount the liver uses or exports to the blood via VLDL </a:t>
            </a:r>
          </a:p>
          <a:p>
            <a:endParaRPr lang="en-US" dirty="0"/>
          </a:p>
        </p:txBody>
      </p:sp>
    </p:spTree>
    <p:extLst>
      <p:ext uri="{BB962C8B-B14F-4D97-AF65-F5344CB8AC3E}">
        <p14:creationId xmlns:p14="http://schemas.microsoft.com/office/powerpoint/2010/main" val="904772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826225-7DB8-EA44-AE4D-629CF0520436}"/>
              </a:ext>
            </a:extLst>
          </p:cNvPr>
          <p:cNvSpPr>
            <a:spLocks noGrp="1"/>
          </p:cNvSpPr>
          <p:nvPr>
            <p:ph type="title"/>
          </p:nvPr>
        </p:nvSpPr>
        <p:spPr/>
        <p:txBody>
          <a:bodyPr/>
          <a:lstStyle/>
          <a:p>
            <a:r>
              <a:rPr lang="en-US" b="1" dirty="0">
                <a:solidFill>
                  <a:srgbClr val="C00000"/>
                </a:solidFill>
                <a:latin typeface="American Typewriter" panose="02090604020004020304" pitchFamily="18" charset="77"/>
              </a:rPr>
              <a:t>HIGHLIGHT 7- ALCOHOL  </a:t>
            </a:r>
            <a:br>
              <a:rPr lang="en-US" dirty="0">
                <a:effectLst/>
              </a:rPr>
            </a:br>
            <a:endParaRPr lang="en-US" dirty="0"/>
          </a:p>
        </p:txBody>
      </p:sp>
      <p:sp>
        <p:nvSpPr>
          <p:cNvPr id="3" name="Content Placeholder 2">
            <a:extLst>
              <a:ext uri="{FF2B5EF4-FFF2-40B4-BE49-F238E27FC236}">
                <a16:creationId xmlns:a16="http://schemas.microsoft.com/office/drawing/2014/main" id="{380C1635-F2E8-E94A-B217-955917A61C64}"/>
              </a:ext>
            </a:extLst>
          </p:cNvPr>
          <p:cNvSpPr>
            <a:spLocks noGrp="1"/>
          </p:cNvSpPr>
          <p:nvPr>
            <p:ph idx="1"/>
          </p:nvPr>
        </p:nvSpPr>
        <p:spPr/>
        <p:txBody>
          <a:bodyPr/>
          <a:lstStyle/>
          <a:p>
            <a:r>
              <a:rPr lang="en-US" dirty="0"/>
              <a:t>After alcohol is swallowed, it is absorbed primarily from the small intestine into the veins that collect blood from the stomach and bowels and from the portal vein, which leads to the liver. From there it is carried to the liver, where it is exposed to enzymes and metabolized.</a:t>
            </a:r>
          </a:p>
        </p:txBody>
      </p:sp>
    </p:spTree>
    <p:extLst>
      <p:ext uri="{BB962C8B-B14F-4D97-AF65-F5344CB8AC3E}">
        <p14:creationId xmlns:p14="http://schemas.microsoft.com/office/powerpoint/2010/main" val="3295310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72DB9-5191-0E4E-8938-D24D75ED7961}"/>
              </a:ext>
            </a:extLst>
          </p:cNvPr>
          <p:cNvSpPr>
            <a:spLocks noGrp="1"/>
          </p:cNvSpPr>
          <p:nvPr>
            <p:ph idx="1"/>
          </p:nvPr>
        </p:nvSpPr>
        <p:spPr>
          <a:xfrm>
            <a:off x="838200" y="816077"/>
            <a:ext cx="10515600" cy="5360886"/>
          </a:xfrm>
        </p:spPr>
        <p:txBody>
          <a:bodyPr/>
          <a:lstStyle/>
          <a:p>
            <a:r>
              <a:rPr lang="en-US" dirty="0"/>
              <a:t>Fatty liver may be caused by defects in metabolism, excessive alcohol ingestion </a:t>
            </a:r>
          </a:p>
          <a:p>
            <a:r>
              <a:rPr lang="en-US" dirty="0"/>
              <a:t>Unlike foods, which require time for digestion, alcohol needs no digestion and is quickly absorbed across the walls of an empty stomach, reaching the brain within a few minutes. </a:t>
            </a:r>
          </a:p>
          <a:p>
            <a:r>
              <a:rPr lang="en-US" dirty="0"/>
              <a:t>The stomach begins to break down alcohol with its </a:t>
            </a:r>
            <a:r>
              <a:rPr lang="en-US" b="1" dirty="0"/>
              <a:t>alcohol dehydrogenase </a:t>
            </a:r>
            <a:r>
              <a:rPr lang="en-US" dirty="0"/>
              <a:t>enzyme. Women produce less of this stomach enzyme than men; consequently, more alcohol reaches the </a:t>
            </a:r>
            <a:r>
              <a:rPr lang="en-US" dirty="0" err="1"/>
              <a:t>intes</a:t>
            </a:r>
            <a:r>
              <a:rPr lang="en-US" dirty="0"/>
              <a:t>- tine for absorption into the bloodstream </a:t>
            </a:r>
          </a:p>
          <a:p>
            <a:r>
              <a:rPr lang="en-US" dirty="0"/>
              <a:t>In the small intestine, alcohol is rapidly absorbed. From this point on, alcohol receives priority treatment: it gets absorbed and metabolized before most nutrients</a:t>
            </a:r>
            <a:r>
              <a:rPr lang="en-US" dirty="0">
                <a:sym typeface="Wingdings" pitchFamily="2" charset="2"/>
              </a:rPr>
              <a:t> Alcohol is toxic and cannot be stored</a:t>
            </a:r>
            <a:endParaRPr lang="en-US" dirty="0"/>
          </a:p>
          <a:p>
            <a:endParaRPr lang="en-US" dirty="0"/>
          </a:p>
        </p:txBody>
      </p:sp>
    </p:spTree>
    <p:extLst>
      <p:ext uri="{BB962C8B-B14F-4D97-AF65-F5344CB8AC3E}">
        <p14:creationId xmlns:p14="http://schemas.microsoft.com/office/powerpoint/2010/main" val="400886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576921-0CDB-2247-80A2-1D5F80FDC847}"/>
              </a:ext>
            </a:extLst>
          </p:cNvPr>
          <p:cNvSpPr>
            <a:spLocks noGrp="1"/>
          </p:cNvSpPr>
          <p:nvPr>
            <p:ph idx="1"/>
          </p:nvPr>
        </p:nvSpPr>
        <p:spPr/>
        <p:txBody>
          <a:bodyPr/>
          <a:lstStyle/>
          <a:p>
            <a:r>
              <a:rPr lang="en-US" dirty="0"/>
              <a:t>Liver cells are the only cells that can make enough of the alcohol dehydrogenase enzyme to oxidize alcohol at an appreciable rate </a:t>
            </a:r>
          </a:p>
          <a:p>
            <a:r>
              <a:rPr lang="en-US" dirty="0"/>
              <a:t>liver cells use fatty acids for fuel, and package excess fatty acids into triglycerides </a:t>
            </a:r>
            <a:r>
              <a:rPr lang="en-US" dirty="0">
                <a:sym typeface="Wingdings" pitchFamily="2" charset="2"/>
              </a:rPr>
              <a:t> </a:t>
            </a:r>
            <a:r>
              <a:rPr lang="en-US" dirty="0"/>
              <a:t>ship them out to other tissues. When alcohol is present, however, the liver cells metabolize alcohol first and let the fatty acids accumulate, sometimes in huge stockpiles.</a:t>
            </a:r>
          </a:p>
          <a:p>
            <a:r>
              <a:rPr lang="en-US" dirty="0"/>
              <a:t> Alcohol metabolism can also permanently change liver cell structure, impairing the liver’s ability to metabolize fats </a:t>
            </a:r>
          </a:p>
          <a:p>
            <a:endParaRPr lang="en-US" dirty="0"/>
          </a:p>
        </p:txBody>
      </p:sp>
    </p:spTree>
    <p:extLst>
      <p:ext uri="{BB962C8B-B14F-4D97-AF65-F5344CB8AC3E}">
        <p14:creationId xmlns:p14="http://schemas.microsoft.com/office/powerpoint/2010/main" val="427312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544A0-F303-F94F-81C9-CC10106BDFBC}"/>
              </a:ext>
            </a:extLst>
          </p:cNvPr>
          <p:cNvSpPr>
            <a:spLocks noGrp="1"/>
          </p:cNvSpPr>
          <p:nvPr>
            <p:ph idx="1"/>
          </p:nvPr>
        </p:nvSpPr>
        <p:spPr>
          <a:xfrm>
            <a:off x="533400" y="0"/>
            <a:ext cx="10515600" cy="4351338"/>
          </a:xfrm>
        </p:spPr>
        <p:txBody>
          <a:bodyPr/>
          <a:lstStyle/>
          <a:p>
            <a:r>
              <a:rPr lang="en-US" dirty="0"/>
              <a:t>The amount of alcohol dehydrogenase enzyme present in the liver varies with individuals, depending on the genes they have inherited and on how recently they have eaten </a:t>
            </a:r>
          </a:p>
          <a:p>
            <a:r>
              <a:rPr lang="en-US" dirty="0"/>
              <a:t>Fasting</a:t>
            </a:r>
            <a:r>
              <a:rPr lang="en-US" dirty="0">
                <a:sym typeface="Wingdings" pitchFamily="2" charset="2"/>
              </a:rPr>
              <a:t> decrease amount of protein (</a:t>
            </a:r>
            <a:r>
              <a:rPr lang="en-US" dirty="0"/>
              <a:t>alcohol- processing enzymes)</a:t>
            </a:r>
            <a:r>
              <a:rPr lang="en-US" dirty="0">
                <a:sym typeface="Wingdings" pitchFamily="2" charset="2"/>
              </a:rPr>
              <a:t> decreased rate of alcohol breakdown and more rapid absorption</a:t>
            </a:r>
            <a:r>
              <a:rPr lang="en-US" dirty="0"/>
              <a:t> </a:t>
            </a:r>
          </a:p>
          <a:p>
            <a:pPr marL="0" indent="0">
              <a:buNone/>
            </a:pPr>
            <a:endParaRPr lang="en-US" dirty="0"/>
          </a:p>
          <a:p>
            <a:endParaRPr lang="en-US" dirty="0"/>
          </a:p>
        </p:txBody>
      </p:sp>
    </p:spTree>
    <p:extLst>
      <p:ext uri="{BB962C8B-B14F-4D97-AF65-F5344CB8AC3E}">
        <p14:creationId xmlns:p14="http://schemas.microsoft.com/office/powerpoint/2010/main" val="3574709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1786</TotalTime>
  <Words>1603</Words>
  <Application>Microsoft Office PowerPoint</Application>
  <PresentationFormat>Widescreen</PresentationFormat>
  <Paragraphs>86</Paragraphs>
  <Slides>21</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American Typewriter</vt:lpstr>
      <vt:lpstr>Arial</vt:lpstr>
      <vt:lpstr>Arial</vt:lpstr>
      <vt:lpstr>Calibri</vt:lpstr>
      <vt:lpstr>Calibri Light</vt:lpstr>
      <vt:lpstr>Times New Roman</vt:lpstr>
      <vt:lpstr>UniversLTStd</vt:lpstr>
      <vt:lpstr>Office Theme</vt:lpstr>
      <vt:lpstr>Bitmap Image</vt:lpstr>
      <vt:lpstr>Liver Disease &amp; Gallstones  </vt:lpstr>
      <vt:lpstr>PowerPoint Presentation</vt:lpstr>
      <vt:lpstr>PowerPoint Presentation</vt:lpstr>
      <vt:lpstr>PowerPoint Presentation</vt:lpstr>
      <vt:lpstr>Fatty Liver </vt:lpstr>
      <vt:lpstr>HIGHLIGHT 7- ALCOHOL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Alcohol’s Damage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Liver Disease &amp; Gallstones  </dc:title>
  <dc:creator>Hind Eliyan</dc:creator>
  <cp:lastModifiedBy>hamzadanoun002@gmail.com</cp:lastModifiedBy>
  <cp:revision>26</cp:revision>
  <dcterms:created xsi:type="dcterms:W3CDTF">2021-12-13T04:37:13Z</dcterms:created>
  <dcterms:modified xsi:type="dcterms:W3CDTF">2022-02-25T22:44:22Z</dcterms:modified>
</cp:coreProperties>
</file>