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76" r:id="rId5"/>
    <p:sldId id="266" r:id="rId6"/>
    <p:sldId id="260" r:id="rId7"/>
    <p:sldId id="269" r:id="rId8"/>
    <p:sldId id="277" r:id="rId9"/>
    <p:sldId id="262" r:id="rId10"/>
    <p:sldId id="263" r:id="rId11"/>
    <p:sldId id="282" r:id="rId12"/>
    <p:sldId id="283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0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4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2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1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2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5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89EDA5-ECFF-4003-BD46-3B6C1EC0908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0B72C81-A50F-48D2-A413-3151A49F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0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mayoclinic.org/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822" y="270934"/>
            <a:ext cx="10326510" cy="6028266"/>
          </a:xfrm>
        </p:spPr>
        <p:txBody>
          <a:bodyPr>
            <a:normAutofit/>
          </a:bodyPr>
          <a:lstStyle/>
          <a:p>
            <a:pPr algn="ctr"/>
            <a:r>
              <a:rPr lang="ar-JO" sz="4000" dirty="0" smtClean="0"/>
              <a:t> </a:t>
            </a:r>
          </a:p>
          <a:p>
            <a:pPr algn="ctr"/>
            <a:endParaRPr lang="ar-JO" sz="4000" dirty="0"/>
          </a:p>
          <a:p>
            <a:pPr algn="ctr"/>
            <a:r>
              <a:rPr lang="en-US" sz="4000" dirty="0" err="1">
                <a:solidFill>
                  <a:srgbClr val="00CC00"/>
                </a:solidFill>
              </a:rPr>
              <a:t>Birzeit</a:t>
            </a:r>
            <a:r>
              <a:rPr lang="en-US" sz="4000" dirty="0">
                <a:solidFill>
                  <a:srgbClr val="00CC00"/>
                </a:solidFill>
              </a:rPr>
              <a:t> </a:t>
            </a:r>
            <a:r>
              <a:rPr lang="en-US" sz="4000" dirty="0" smtClean="0">
                <a:solidFill>
                  <a:srgbClr val="00CC00"/>
                </a:solidFill>
              </a:rPr>
              <a:t>University</a:t>
            </a:r>
            <a:endParaRPr lang="ar-JO" sz="4000" dirty="0">
              <a:solidFill>
                <a:srgbClr val="00CC00"/>
              </a:solidFill>
            </a:endParaRPr>
          </a:p>
          <a:p>
            <a:pPr algn="ctr"/>
            <a:r>
              <a:rPr lang="ar-JO" sz="4000" dirty="0" smtClean="0">
                <a:solidFill>
                  <a:srgbClr val="00CC00"/>
                </a:solidFill>
              </a:rPr>
              <a:t> </a:t>
            </a:r>
            <a:endParaRPr lang="ar-JO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Course: Fundamentals of Nursing (Laboratory)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Name</a:t>
            </a:r>
            <a:r>
              <a:rPr lang="ar-JO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Sabreen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Maali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ar-JO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Topic: </a:t>
            </a:r>
            <a:r>
              <a:rPr lang="en-US" sz="2400" dirty="0" smtClean="0">
                <a:solidFill>
                  <a:schemeClr val="tx1"/>
                </a:solidFill>
              </a:rPr>
              <a:t>(Osteoporosis)</a:t>
            </a:r>
            <a:r>
              <a:rPr lang="ar-JO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Number :(</a:t>
            </a:r>
            <a:r>
              <a:rPr lang="ar-JO" sz="2400" dirty="0" smtClean="0">
                <a:solidFill>
                  <a:schemeClr val="tx1"/>
                </a:solidFill>
              </a:rPr>
              <a:t>1200805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endParaRPr lang="ar-JO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Reference:</a:t>
            </a:r>
            <a:r>
              <a:rPr lang="ar-JO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Mayo clinic</a:t>
            </a:r>
            <a:r>
              <a:rPr lang="ar-JO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ar-JO" sz="2400" dirty="0" smtClean="0">
                <a:solidFill>
                  <a:schemeClr val="tx1"/>
                </a:solidFill>
              </a:rPr>
              <a:t> 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ar-JO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  <a:hlinkClick r:id="rId2"/>
              </a:rPr>
              <a:t>https://www.mayoclinic.org/ar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ar-JO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21" y="415808"/>
            <a:ext cx="4289778" cy="100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Disease </a:t>
            </a:r>
            <a:r>
              <a:rPr lang="en-US" dirty="0" smtClean="0"/>
              <a:t>prevention</a:t>
            </a:r>
            <a:r>
              <a:rPr lang="ar-JO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134" y="182562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dirty="0" smtClean="0"/>
              <a:t>Doctors </a:t>
            </a:r>
            <a:r>
              <a:rPr lang="en-US" dirty="0"/>
              <a:t>advise to prevent osteoporosis: Exercise regularly.</a:t>
            </a:r>
          </a:p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dirty="0" smtClean="0"/>
              <a:t>Eat </a:t>
            </a:r>
            <a:r>
              <a:rPr lang="en-US" dirty="0"/>
              <a:t>foods that contain vitamin D, such as: liver, fish, and others.</a:t>
            </a:r>
          </a:p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dirty="0" smtClean="0"/>
              <a:t>And foods </a:t>
            </a:r>
            <a:r>
              <a:rPr lang="en-US" dirty="0"/>
              <a:t>rich in </a:t>
            </a:r>
            <a:r>
              <a:rPr lang="en-US" dirty="0" smtClean="0"/>
              <a:t>calcium</a:t>
            </a:r>
            <a:r>
              <a:rPr lang="ar-JO" dirty="0" smtClean="0"/>
              <a:t> </a:t>
            </a:r>
            <a:r>
              <a:rPr lang="en-US" dirty="0"/>
              <a:t>.</a:t>
            </a:r>
            <a:r>
              <a:rPr lang="en-US" dirty="0" smtClean="0"/>
              <a:t>Calcium-rich </a:t>
            </a:r>
            <a:r>
              <a:rPr lang="en-US" dirty="0"/>
              <a:t>food sources include dairy products, leafy greens, and more. </a:t>
            </a:r>
            <a:endParaRPr lang="ar-J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79" y="4006144"/>
            <a:ext cx="3128610" cy="180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81" y="4030134"/>
            <a:ext cx="3028950" cy="1781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958" y="3996267"/>
            <a:ext cx="2800350" cy="17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i="1" dirty="0" smtClean="0"/>
              <a:t>Care plan as nurse</a:t>
            </a:r>
            <a:r>
              <a:rPr lang="ar-JO" sz="6000" b="1" i="1" dirty="0" smtClean="0"/>
              <a:t/>
            </a:r>
            <a:br>
              <a:rPr lang="ar-JO" sz="6000" b="1" i="1" dirty="0" smtClean="0"/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180" y="1223493"/>
            <a:ext cx="10233800" cy="54348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Osteoporosis is a chronic and very painful disease, so sufferers of this disease need prevention from a psychological point of view before physical. This is part of our role as nurses to relieve their pain and help them heal and restore health</a:t>
            </a:r>
            <a:r>
              <a:rPr lang="en-US" dirty="0" smtClean="0"/>
              <a:t>.</a:t>
            </a:r>
            <a:endParaRPr lang="ar-JO" dirty="0" smtClean="0"/>
          </a:p>
          <a:p>
            <a:pPr marL="0" indent="0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6" y="3116687"/>
            <a:ext cx="6207618" cy="33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32263"/>
              </p:ext>
            </p:extLst>
          </p:nvPr>
        </p:nvGraphicFramePr>
        <p:xfrm>
          <a:off x="167425" y="206064"/>
          <a:ext cx="11848563" cy="648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521"/>
                <a:gridCol w="3949521"/>
                <a:gridCol w="3949521"/>
              </a:tblGrid>
              <a:tr h="507920">
                <a:tc>
                  <a:txBody>
                    <a:bodyPr/>
                    <a:lstStyle/>
                    <a:p>
                      <a:pPr algn="ctr"/>
                      <a:r>
                        <a:rPr lang="en-US" sz="2800" i="1" u="sng" dirty="0" smtClean="0"/>
                        <a:t>Risks</a:t>
                      </a:r>
                      <a:endParaRPr lang="en-US" sz="2800" i="1" u="sng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u="sng" dirty="0" smtClean="0"/>
                        <a:t>Nursing interventions</a:t>
                      </a:r>
                      <a:endParaRPr lang="en-US" sz="2800" b="1" i="1" u="sng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</a:t>
                      </a:r>
                      <a:endParaRPr lang="en-US" sz="2800" i="1" u="sng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70302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(1):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Impaired Physical Mobility</a:t>
                      </a:r>
                      <a:endParaRPr lang="en-US" sz="2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-Assess the patient’s functional ability for mobility and note changes.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-Provide range of motion exercises every shift.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-Reposition patient every 2 hours and prn.	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-Identifies problems and helps to establish a plan of care.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-Helps to prevent joint contractures and muscle atrophy.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-Turning at regular intervals prevents skin breakdown from pressure injury.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0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(2):Risk for Poisoning</a:t>
                      </a:r>
                      <a:endParaRPr lang="en-US" sz="2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-Evaluate the patient’s entire collection of medications, including over-the-counter drugs, vitamin and mineral supplements, herbal remedies, and dietary regimen.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-Provide instructions for use of medications, quantity, frequency, number of doses and times, and under what conditions they are to be taken.	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-Provides information as to what drugs and substances are being utilized concurrently.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-Facilitates understanding of medication regimen and provides reference material once the patient is discharged.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66725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(3):Bone fragmentation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(4):Inflammation of the bone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ar-JO" dirty="0" smtClean="0"/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J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Helping clients move around to avoid falling and causing bone fractures.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Protecting patients from injuries and falls helps prevent fractures and further deterioration of the bone condition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5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364" y="1915777"/>
            <a:ext cx="10233800" cy="4351338"/>
          </a:xfrm>
        </p:spPr>
        <p:txBody>
          <a:bodyPr/>
          <a:lstStyle/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5" y="824247"/>
            <a:ext cx="5306095" cy="2498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14" y="3644721"/>
            <a:ext cx="4868214" cy="26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processes and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This research includes everything related to osteoporosis, including: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Definition of </a:t>
            </a:r>
            <a:r>
              <a:rPr lang="en-US" sz="3200" dirty="0" smtClean="0">
                <a:solidFill>
                  <a:schemeClr val="tx1"/>
                </a:solidFill>
              </a:rPr>
              <a:t>disease.</a:t>
            </a:r>
            <a:r>
              <a:rPr lang="ar-JO" sz="3200" dirty="0" smtClean="0">
                <a:solidFill>
                  <a:schemeClr val="tx1"/>
                </a:solidFill>
              </a:rPr>
              <a:t>(تعريف المرض)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Signs and symptoms.</a:t>
            </a:r>
            <a:r>
              <a:rPr lang="ar-JO" sz="3200" dirty="0" smtClean="0">
                <a:solidFill>
                  <a:schemeClr val="tx1"/>
                </a:solidFill>
              </a:rPr>
              <a:t>(العلامات والاعراض)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The causes of disease.</a:t>
            </a:r>
            <a:r>
              <a:rPr lang="ar-JO" sz="3200" dirty="0" smtClean="0">
                <a:solidFill>
                  <a:schemeClr val="tx1"/>
                </a:solidFill>
              </a:rPr>
              <a:t>(اسباب المرض)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Disease risks.</a:t>
            </a:r>
            <a:r>
              <a:rPr lang="en-US" sz="3200" dirty="0" smtClean="0"/>
              <a:t>  </a:t>
            </a:r>
            <a:r>
              <a:rPr lang="ar-JO" sz="3200" dirty="0" smtClean="0"/>
              <a:t>(مخاطر المرض)</a:t>
            </a:r>
            <a:r>
              <a:rPr lang="en-US" sz="3200" dirty="0" smtClean="0"/>
              <a:t>        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Disease </a:t>
            </a:r>
            <a:r>
              <a:rPr lang="en-US" sz="3200" dirty="0">
                <a:solidFill>
                  <a:schemeClr val="tx1"/>
                </a:solidFill>
              </a:rPr>
              <a:t>treatment</a:t>
            </a:r>
            <a:r>
              <a:rPr lang="en-US" sz="3200" dirty="0" smtClean="0"/>
              <a:t>.   </a:t>
            </a:r>
            <a:r>
              <a:rPr lang="ar-JO" sz="3200" dirty="0" smtClean="0"/>
              <a:t>(علاج المرض)</a:t>
            </a:r>
            <a:endParaRPr lang="en-US" sz="3200" dirty="0"/>
          </a:p>
          <a:p>
            <a:r>
              <a:rPr lang="en-US" sz="3200" dirty="0">
                <a:solidFill>
                  <a:schemeClr val="tx1"/>
                </a:solidFill>
              </a:rPr>
              <a:t>Care plan as a nurse.</a:t>
            </a:r>
            <a:r>
              <a:rPr lang="ar-JO" sz="3200" dirty="0" smtClean="0">
                <a:solidFill>
                  <a:schemeClr val="tx1"/>
                </a:solidFill>
              </a:rPr>
              <a:t>(خطةكممرض)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Definition of the </a:t>
            </a:r>
            <a:r>
              <a:rPr lang="en-US" dirty="0" smtClean="0"/>
              <a:t>disease.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366" y="1506828"/>
            <a:ext cx="10233800" cy="522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sz="3200" dirty="0" smtClean="0"/>
              <a:t>Osteoporosis </a:t>
            </a:r>
            <a:r>
              <a:rPr lang="en-US" sz="3200" dirty="0"/>
              <a:t>is one of the common diseases in Palestine.</a:t>
            </a:r>
          </a:p>
          <a:p>
            <a:pPr>
              <a:buFontTx/>
              <a:buChar char="-"/>
            </a:pPr>
            <a:r>
              <a:rPr lang="en-US" dirty="0" smtClean="0"/>
              <a:t>It </a:t>
            </a:r>
            <a:r>
              <a:rPr lang="en-US" dirty="0"/>
              <a:t>is a rheumatic disease caused by low bone density in the </a:t>
            </a:r>
            <a:r>
              <a:rPr lang="en-US" dirty="0" smtClean="0"/>
              <a:t>skeleton</a:t>
            </a:r>
            <a:r>
              <a:rPr lang="ar-JO" dirty="0" smtClean="0"/>
              <a:t> .</a:t>
            </a:r>
            <a:r>
              <a:rPr lang="en-US" dirty="0" smtClean="0"/>
              <a:t>As </a:t>
            </a:r>
            <a:r>
              <a:rPr lang="en-US" dirty="0"/>
              <a:t>the bones lose their hardness, And become fragile and more likely to </a:t>
            </a:r>
            <a:r>
              <a:rPr lang="en-US" dirty="0" smtClean="0"/>
              <a:t>break.</a:t>
            </a:r>
            <a:r>
              <a:rPr lang="ar-JO" dirty="0"/>
              <a:t> </a:t>
            </a:r>
            <a:r>
              <a:rPr lang="en-US" dirty="0"/>
              <a:t>Fractures associated with osteoporosis most commonly occur in the hip, wrist and spine.</a:t>
            </a:r>
            <a:r>
              <a:rPr lang="ar-JO" dirty="0" smtClean="0"/>
              <a:t> </a:t>
            </a:r>
          </a:p>
          <a:p>
            <a:pPr>
              <a:buFontTx/>
              <a:buChar char="-"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260" y="3799267"/>
            <a:ext cx="7852329" cy="28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05104" y="1874660"/>
            <a:ext cx="2946866" cy="576262"/>
          </a:xfrm>
        </p:spPr>
        <p:txBody>
          <a:bodyPr/>
          <a:lstStyle/>
          <a:p>
            <a:pPr algn="ctr"/>
            <a:r>
              <a:rPr lang="en-US" sz="4000" dirty="0"/>
              <a:t>Broken hip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3849513" y="1829506"/>
            <a:ext cx="4210754" cy="576262"/>
          </a:xfrm>
        </p:spPr>
        <p:txBody>
          <a:bodyPr/>
          <a:lstStyle/>
          <a:p>
            <a:pPr algn="ctr"/>
            <a:r>
              <a:rPr lang="en-US" sz="3600" dirty="0"/>
              <a:t>Fracture of the spine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endParaRPr lang="ar-JO" dirty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551523" y="1840794"/>
            <a:ext cx="2932113" cy="576262"/>
          </a:xfrm>
        </p:spPr>
        <p:txBody>
          <a:bodyPr/>
          <a:lstStyle/>
          <a:p>
            <a:pPr algn="ctr"/>
            <a:r>
              <a:rPr lang="en-US" sz="3600" dirty="0"/>
              <a:t>Broken wrist</a:t>
            </a:r>
            <a:endParaRPr lang="en-US" sz="4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59099" y="2835096"/>
            <a:ext cx="2266681" cy="1857375"/>
          </a:xfrm>
          <a:prstGeom prst="rect">
            <a:avLst/>
          </a:prstGeom>
        </p:spPr>
      </p:pic>
      <p:pic>
        <p:nvPicPr>
          <p:cNvPr id="1028" name="Picture 4" descr="كسر العمود الفقري &gt; الأعراض والعلاج والعلاج والجراح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20" y="2585156"/>
            <a:ext cx="2181226" cy="20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كسور العمود الفقرى - دكتور عمود فقري - محمد عبد الراز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237" y="4707467"/>
            <a:ext cx="2143125" cy="196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668" y="2743198"/>
            <a:ext cx="2847975" cy="20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Signs and symptoms: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pain as a result of fracturing or eroding the bony vertebrae</a:t>
            </a:r>
          </a:p>
          <a:p>
            <a:r>
              <a:rPr lang="en-US" dirty="0"/>
              <a:t>Short stature over time</a:t>
            </a:r>
          </a:p>
          <a:p>
            <a:r>
              <a:rPr lang="en-US" dirty="0"/>
              <a:t>Posture bend</a:t>
            </a:r>
          </a:p>
          <a:p>
            <a:r>
              <a:rPr lang="en-US" dirty="0"/>
              <a:t>Ease of bone </a:t>
            </a:r>
            <a:r>
              <a:rPr lang="en-US" dirty="0" smtClean="0"/>
              <a:t>fractures</a:t>
            </a:r>
            <a:endParaRPr lang="ar-JO" dirty="0" smtClean="0"/>
          </a:p>
          <a:p>
            <a:endParaRPr lang="ar-JO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4090281"/>
            <a:ext cx="3251199" cy="2118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911" y="2799645"/>
            <a:ext cx="52380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44" y="437091"/>
            <a:ext cx="10233800" cy="60201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Causes </a:t>
            </a:r>
            <a:r>
              <a:rPr lang="en-US" sz="4800" dirty="0">
                <a:solidFill>
                  <a:schemeClr val="tx1"/>
                </a:solidFill>
              </a:rPr>
              <a:t>and risks</a:t>
            </a:r>
            <a:r>
              <a:rPr lang="en-US" sz="4800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This disease occurs due to several reasons, including:</a:t>
            </a:r>
            <a:endParaRPr lang="ar-JO" dirty="0"/>
          </a:p>
          <a:p>
            <a:pPr marL="0" lvl="0" indent="0">
              <a:buNone/>
            </a:pPr>
            <a:r>
              <a:rPr lang="ar-JO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prstClr val="white"/>
                </a:solidFill>
              </a:rPr>
              <a:t>Loss of bone tissue</a:t>
            </a:r>
            <a:r>
              <a:rPr lang="ar-JO" dirty="0">
                <a:solidFill>
                  <a:prstClr val="white"/>
                </a:solidFill>
              </a:rPr>
              <a:t>.</a:t>
            </a:r>
          </a:p>
          <a:p>
            <a:pPr marL="0" lvl="0" indent="0">
              <a:buNone/>
            </a:pPr>
            <a:r>
              <a:rPr lang="ar-JO" dirty="0">
                <a:solidFill>
                  <a:prstClr val="black"/>
                </a:solidFill>
              </a:rPr>
              <a:t>.2</a:t>
            </a:r>
            <a:r>
              <a:rPr lang="en-US" dirty="0">
                <a:solidFill>
                  <a:prstClr val="white"/>
                </a:solidFill>
              </a:rPr>
              <a:t>As a result of hormonal changes: the incidence of osteoporosis in females is greater than that of males with age, due to the lack of estrogen hormone in females with age</a:t>
            </a:r>
            <a:r>
              <a:rPr lang="ar-JO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Lack of calcium or vitamin (D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.Lack </a:t>
            </a:r>
            <a:r>
              <a:rPr lang="en-US" dirty="0">
                <a:solidFill>
                  <a:schemeClr val="tx1"/>
                </a:solidFill>
              </a:rPr>
              <a:t>of protein: collagen, which increases bone density.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.Getting </a:t>
            </a:r>
            <a:r>
              <a:rPr lang="en-US" dirty="0">
                <a:solidFill>
                  <a:schemeClr val="tx1"/>
                </a:solidFill>
              </a:rPr>
              <a:t>old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ar-J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.Dysfunction </a:t>
            </a:r>
            <a:r>
              <a:rPr lang="en-US" dirty="0">
                <a:solidFill>
                  <a:schemeClr val="tx1"/>
                </a:solidFill>
              </a:rPr>
              <a:t>of the thyroid gland and its neighbors</a:t>
            </a:r>
            <a:r>
              <a:rPr lang="en-US" dirty="0" smtClean="0">
                <a:solidFill>
                  <a:schemeClr val="tx1"/>
                </a:solidFill>
              </a:rPr>
              <a:t>.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.Family </a:t>
            </a:r>
            <a:r>
              <a:rPr lang="en-US" dirty="0">
                <a:solidFill>
                  <a:schemeClr val="tx1"/>
                </a:solidFill>
              </a:rPr>
              <a:t>history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ar-J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Also, one of the causes of osteoporosis is taking medicines to combat diseases such as: cancer (chemotherapy)</a:t>
            </a:r>
            <a:r>
              <a:rPr lang="ar-JO" dirty="0" smtClean="0">
                <a:solidFill>
                  <a:prstClr val="white"/>
                </a:solidFill>
              </a:rPr>
              <a:t>.</a:t>
            </a:r>
            <a:endParaRPr lang="en-US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9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Excessive alcohol use.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733" y="1128890"/>
            <a:ext cx="4289778" cy="2156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11" y="1151467"/>
            <a:ext cx="4030134" cy="22239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3244" y="1836914"/>
            <a:ext cx="10233800" cy="4351338"/>
          </a:xfrm>
        </p:spPr>
        <p:txBody>
          <a:bodyPr/>
          <a:lstStyle/>
          <a:p>
            <a:endParaRPr lang="ar-JO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623" y="3932590"/>
            <a:ext cx="4357511" cy="24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Diagnose the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211" y="1593805"/>
            <a:ext cx="10233800" cy="5264195"/>
          </a:xfrm>
        </p:spPr>
        <p:txBody>
          <a:bodyPr/>
          <a:lstStyle/>
          <a:p>
            <a:r>
              <a:rPr lang="en-US" dirty="0"/>
              <a:t>Bone density can be measured with a machine that uses low levels of X-rays to determine the level of minerals in your bones. During this painless test, you will be asked to lie on a table while a scanner passes over your body</a:t>
            </a:r>
            <a:r>
              <a:rPr lang="en-US" dirty="0" smtClean="0"/>
              <a:t>.</a:t>
            </a:r>
            <a:endParaRPr lang="ar-JO" dirty="0" smtClean="0"/>
          </a:p>
          <a:p>
            <a:pPr marL="0" indent="0" algn="r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88" y="3536674"/>
            <a:ext cx="7212193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Osteoporosis </a:t>
            </a:r>
            <a:r>
              <a:rPr lang="en-US" dirty="0" smtClean="0"/>
              <a:t>treatment</a:t>
            </a:r>
            <a:r>
              <a:rPr lang="ar-JO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dirty="0" smtClean="0"/>
              <a:t>Treatment </a:t>
            </a:r>
            <a:r>
              <a:rPr lang="en-US" dirty="0"/>
              <a:t>for osteoporosis depends on how low the bone density is.</a:t>
            </a:r>
          </a:p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dirty="0" smtClean="0"/>
              <a:t>Where </a:t>
            </a:r>
            <a:r>
              <a:rPr lang="en-US" dirty="0"/>
              <a:t>it can be treated with medicines and medical drugs such as: bone-building drugs, as well as pain relievers.</a:t>
            </a:r>
          </a:p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dirty="0" smtClean="0"/>
              <a:t>In </a:t>
            </a:r>
            <a:r>
              <a:rPr lang="en-US" dirty="0"/>
              <a:t>some difficult cases, doctors may resort to surgery</a:t>
            </a:r>
            <a:r>
              <a:rPr lang="en-US" dirty="0" smtClean="0"/>
              <a:t>.</a:t>
            </a:r>
            <a:endParaRPr lang="ar-JO" dirty="0" smtClean="0"/>
          </a:p>
          <a:p>
            <a:pPr marL="0" indent="0">
              <a:buNone/>
            </a:pPr>
            <a:r>
              <a:rPr lang="ar-JO" dirty="0" smtClean="0"/>
              <a:t>-</a:t>
            </a:r>
            <a:r>
              <a:rPr lang="en-US" dirty="0"/>
              <a:t>And also to raise the level of calcium in the body and vitamin D is also necessary in the </a:t>
            </a:r>
            <a:r>
              <a:rPr lang="en-US" dirty="0" smtClean="0"/>
              <a:t>treatment</a:t>
            </a:r>
            <a:r>
              <a:rPr lang="ar-J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2863</TotalTime>
  <Words>750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Tahoma</vt:lpstr>
      <vt:lpstr>Depth</vt:lpstr>
      <vt:lpstr>    </vt:lpstr>
      <vt:lpstr>Research processes and objectives:</vt:lpstr>
      <vt:lpstr>Definition of the disease.</vt:lpstr>
      <vt:lpstr>PowerPoint Presentation</vt:lpstr>
      <vt:lpstr>Signs and symptoms:</vt:lpstr>
      <vt:lpstr>PowerPoint Presentation</vt:lpstr>
      <vt:lpstr>PowerPoint Presentation</vt:lpstr>
      <vt:lpstr>Diagnose the disease</vt:lpstr>
      <vt:lpstr>Osteoporosis treatment:</vt:lpstr>
      <vt:lpstr>Disease prevention:</vt:lpstr>
      <vt:lpstr>Care plan as nurse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Birzeit University </dc:title>
  <dc:creator>Microsoft account</dc:creator>
  <cp:lastModifiedBy>Microsoft account</cp:lastModifiedBy>
  <cp:revision>87</cp:revision>
  <dcterms:created xsi:type="dcterms:W3CDTF">2020-12-05T07:06:51Z</dcterms:created>
  <dcterms:modified xsi:type="dcterms:W3CDTF">2021-01-14T20:16:18Z</dcterms:modified>
</cp:coreProperties>
</file>