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305" r:id="rId7"/>
    <p:sldId id="261" r:id="rId8"/>
    <p:sldId id="268" r:id="rId9"/>
    <p:sldId id="264" r:id="rId10"/>
    <p:sldId id="274" r:id="rId11"/>
    <p:sldId id="275" r:id="rId12"/>
    <p:sldId id="276" r:id="rId13"/>
    <p:sldId id="292" r:id="rId14"/>
    <p:sldId id="263" r:id="rId15"/>
    <p:sldId id="277" r:id="rId16"/>
    <p:sldId id="278" r:id="rId17"/>
    <p:sldId id="279" r:id="rId18"/>
    <p:sldId id="280" r:id="rId19"/>
    <p:sldId id="293" r:id="rId20"/>
    <p:sldId id="282" r:id="rId21"/>
    <p:sldId id="281" r:id="rId22"/>
    <p:sldId id="283" r:id="rId23"/>
    <p:sldId id="284" r:id="rId24"/>
    <p:sldId id="286" r:id="rId25"/>
    <p:sldId id="285" r:id="rId26"/>
    <p:sldId id="287" r:id="rId27"/>
    <p:sldId id="288" r:id="rId28"/>
    <p:sldId id="302" r:id="rId29"/>
    <p:sldId id="289" r:id="rId30"/>
    <p:sldId id="290" r:id="rId31"/>
    <p:sldId id="291" r:id="rId32"/>
    <p:sldId id="303" r:id="rId33"/>
    <p:sldId id="304" r:id="rId34"/>
    <p:sldId id="295" r:id="rId35"/>
    <p:sldId id="296" r:id="rId36"/>
    <p:sldId id="297" r:id="rId37"/>
    <p:sldId id="298" r:id="rId38"/>
    <p:sldId id="301" r:id="rId39"/>
    <p:sldId id="299" r:id="rId40"/>
    <p:sldId id="300" r:id="rId41"/>
    <p:sldId id="30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9A9F9D-FF46-4C8D-889A-9D3C907DA2AA}" type="datetimeFigureOut">
              <a:rPr lang="ar-SA" smtClean="0"/>
              <a:t>26/09/1445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3B956E-0585-4ADB-9876-80EDF2DB4A2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36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A9F9D-FF46-4C8D-889A-9D3C907DA2AA}" type="datetimeFigureOut">
              <a:rPr lang="ar-SA" smtClean="0"/>
              <a:t>26/09/1445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44471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A9F9D-FF46-4C8D-889A-9D3C907DA2AA}" type="datetimeFigureOut">
              <a:rPr lang="ar-SA" smtClean="0"/>
              <a:t>26/09/1445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305481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A9F9D-FF46-4C8D-889A-9D3C907DA2AA}" type="datetimeFigureOut">
              <a:rPr lang="ar-SA" smtClean="0"/>
              <a:t>26/09/1445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128851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9A9F9D-FF46-4C8D-889A-9D3C907DA2AA}" type="datetimeFigureOut">
              <a:rPr lang="ar-SA" smtClean="0"/>
              <a:t>26/09/1445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3B956E-0585-4ADB-9876-80EDF2DB4A22}"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5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9A9F9D-FF46-4C8D-889A-9D3C907DA2AA}" type="datetimeFigureOut">
              <a:rPr lang="ar-SA" smtClean="0"/>
              <a:t>26/09/1445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149904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9A9F9D-FF46-4C8D-889A-9D3C907DA2AA}" type="datetimeFigureOut">
              <a:rPr lang="ar-SA" smtClean="0"/>
              <a:t>26/09/1445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2168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9A9F9D-FF46-4C8D-889A-9D3C907DA2AA}" type="datetimeFigureOut">
              <a:rPr lang="ar-SA" smtClean="0"/>
              <a:t>26/09/1445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323254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9A9F9D-FF46-4C8D-889A-9D3C907DA2AA}" type="datetimeFigureOut">
              <a:rPr lang="ar-SA" smtClean="0"/>
              <a:t>26/09/1445</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413620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9A9F9D-FF46-4C8D-889A-9D3C907DA2AA}" type="datetimeFigureOut">
              <a:rPr lang="ar-SA" smtClean="0"/>
              <a:t>26/09/1445</a:t>
            </a:fld>
            <a:endParaRPr lang="ar-S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3B956E-0585-4ADB-9876-80EDF2DB4A22}" type="slidenum">
              <a:rPr lang="ar-SA" smtClean="0"/>
              <a:t>‹#›</a:t>
            </a:fld>
            <a:endParaRPr lang="ar-SA"/>
          </a:p>
        </p:txBody>
      </p:sp>
    </p:spTree>
    <p:extLst>
      <p:ext uri="{BB962C8B-B14F-4D97-AF65-F5344CB8AC3E}">
        <p14:creationId xmlns:p14="http://schemas.microsoft.com/office/powerpoint/2010/main" val="114526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9A9F9D-FF46-4C8D-889A-9D3C907DA2AA}" type="datetimeFigureOut">
              <a:rPr lang="ar-SA" smtClean="0"/>
              <a:t>26/09/1445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3B956E-0585-4ADB-9876-80EDF2DB4A22}" type="slidenum">
              <a:rPr lang="ar-SA" smtClean="0"/>
              <a:t>‹#›</a:t>
            </a:fld>
            <a:endParaRPr lang="ar-SA"/>
          </a:p>
        </p:txBody>
      </p:sp>
    </p:spTree>
    <p:extLst>
      <p:ext uri="{BB962C8B-B14F-4D97-AF65-F5344CB8AC3E}">
        <p14:creationId xmlns:p14="http://schemas.microsoft.com/office/powerpoint/2010/main" val="126077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9A9F9D-FF46-4C8D-889A-9D3C907DA2AA}" type="datetimeFigureOut">
              <a:rPr lang="ar-SA" smtClean="0"/>
              <a:t>26/09/1445</a:t>
            </a:fld>
            <a:endParaRPr lang="ar-S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3B956E-0585-4ADB-9876-80EDF2DB4A22}" type="slidenum">
              <a:rPr lang="ar-SA" smtClean="0"/>
              <a:t>‹#›</a:t>
            </a:fld>
            <a:endParaRPr lang="ar-S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392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5E46-35C0-3488-A60C-59D6400554CB}"/>
              </a:ext>
            </a:extLst>
          </p:cNvPr>
          <p:cNvSpPr>
            <a:spLocks noGrp="1"/>
          </p:cNvSpPr>
          <p:nvPr>
            <p:ph type="ctrTitle"/>
          </p:nvPr>
        </p:nvSpPr>
        <p:spPr/>
        <p:txBody>
          <a:bodyPr>
            <a:normAutofit/>
          </a:bodyPr>
          <a:lstStyle/>
          <a:p>
            <a:br>
              <a:rPr lang="en-US" sz="1100" b="0" i="0" u="none" strike="noStrike" baseline="0" dirty="0">
                <a:solidFill>
                  <a:srgbClr val="000000"/>
                </a:solidFill>
                <a:latin typeface="Times New Roman" panose="02020603050405020304" pitchFamily="18" charset="0"/>
              </a:rPr>
            </a:br>
            <a:r>
              <a:rPr lang="en-US" sz="4000" b="1" i="0" u="none" strike="noStrike" baseline="0" dirty="0">
                <a:solidFill>
                  <a:srgbClr val="000000"/>
                </a:solidFill>
                <a:latin typeface="Times New Roman" panose="02020603050405020304" pitchFamily="18" charset="0"/>
              </a:rPr>
              <a:t>Digital Electronics and Computer Organization Lab </a:t>
            </a:r>
            <a:br>
              <a:rPr lang="en-US" sz="1800" b="1" i="0" u="none" strike="noStrike" baseline="0" dirty="0">
                <a:solidFill>
                  <a:srgbClr val="000000"/>
                </a:solidFill>
                <a:latin typeface="Times New Roman" panose="02020603050405020304" pitchFamily="18" charset="0"/>
              </a:rPr>
            </a:br>
            <a:br>
              <a:rPr lang="en-US" sz="4000" b="0" i="0" u="none" strike="noStrike" baseline="0" dirty="0">
                <a:solidFill>
                  <a:srgbClr val="000000"/>
                </a:solidFill>
                <a:latin typeface="Times New Roman" panose="02020603050405020304" pitchFamily="18" charset="0"/>
              </a:rPr>
            </a:br>
            <a:r>
              <a:rPr lang="en-US" sz="3200" b="1" i="0" u="none" strike="noStrike" baseline="0" dirty="0">
                <a:solidFill>
                  <a:srgbClr val="000000"/>
                </a:solidFill>
                <a:latin typeface="Times New Roman" panose="02020603050405020304" pitchFamily="18" charset="0"/>
              </a:rPr>
              <a:t>ENCS 2110 </a:t>
            </a:r>
            <a:endParaRPr lang="ar-SA" sz="4000" dirty="0"/>
          </a:p>
        </p:txBody>
      </p:sp>
      <p:sp>
        <p:nvSpPr>
          <p:cNvPr id="3" name="Subtitle 2">
            <a:extLst>
              <a:ext uri="{FF2B5EF4-FFF2-40B4-BE49-F238E27FC236}">
                <a16:creationId xmlns:a16="http://schemas.microsoft.com/office/drawing/2014/main" id="{A678E04A-8510-05B2-A937-602DA6169AC5}"/>
              </a:ext>
            </a:extLst>
          </p:cNvPr>
          <p:cNvSpPr>
            <a:spLocks noGrp="1"/>
          </p:cNvSpPr>
          <p:nvPr>
            <p:ph type="subTitle" idx="1"/>
          </p:nvPr>
        </p:nvSpPr>
        <p:spPr>
          <a:xfrm>
            <a:off x="1524000" y="4612690"/>
            <a:ext cx="9144000" cy="1655762"/>
          </a:xfrm>
        </p:spPr>
        <p:txBody>
          <a:bodyPr>
            <a:normAutofit/>
          </a:bodyPr>
          <a:lstStyle/>
          <a:p>
            <a:r>
              <a:rPr lang="en-US" sz="3200" b="1" i="0" u="none" strike="noStrike" baseline="0" dirty="0">
                <a:solidFill>
                  <a:srgbClr val="000000"/>
                </a:solidFill>
                <a:latin typeface="Times New Roman" panose="02020603050405020304" pitchFamily="18" charset="0"/>
              </a:rPr>
              <a:t>Experiment No. 7 - Constructing Memory Circuits Using Flip−Flops </a:t>
            </a:r>
            <a:endParaRPr lang="ar-SA" sz="4000" dirty="0"/>
          </a:p>
        </p:txBody>
      </p:sp>
    </p:spTree>
    <p:extLst>
      <p:ext uri="{BB962C8B-B14F-4D97-AF65-F5344CB8AC3E}">
        <p14:creationId xmlns:p14="http://schemas.microsoft.com/office/powerpoint/2010/main" val="321269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read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323439"/>
          </a:xfrm>
          <a:prstGeom prst="rect">
            <a:avLst/>
          </a:prstGeom>
          <a:noFill/>
        </p:spPr>
        <p:txBody>
          <a:bodyPr wrap="square" rtlCol="1">
            <a:spAutoFit/>
          </a:bodyPr>
          <a:lstStyle/>
          <a:p>
            <a:pPr algn="l"/>
            <a:r>
              <a:rPr lang="en-US" sz="2000" b="1" i="0" dirty="0">
                <a:solidFill>
                  <a:srgbClr val="374151"/>
                </a:solidFill>
                <a:effectLst/>
              </a:rPr>
              <a:t>Address Bus</a:t>
            </a:r>
            <a:r>
              <a:rPr lang="en-US" sz="2000" b="0" i="0" dirty="0">
                <a:solidFill>
                  <a:srgbClr val="374151"/>
                </a:solidFill>
                <a:effectLst/>
              </a:rPr>
              <a:t>: The address bus is responsible for carrying the memory address to locate the specific data that needs to be read. The size of the address bus determines the maximum addressable memory space.</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endParaRPr lang="en-US" dirty="0"/>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a:cxnSpLocks/>
          </p:cNvCxnSpPr>
          <p:nvPr/>
        </p:nvCxnSpPr>
        <p:spPr>
          <a:xfrm>
            <a:off x="11248103" y="4521200"/>
            <a:ext cx="87803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11215341" y="4226560"/>
            <a:ext cx="1330960" cy="369332"/>
          </a:xfrm>
          <a:prstGeom prst="rect">
            <a:avLst/>
          </a:prstGeom>
          <a:noFill/>
        </p:spPr>
        <p:txBody>
          <a:bodyPr wrap="square" rtlCol="1">
            <a:spAutoFit/>
          </a:bodyPr>
          <a:lstStyle/>
          <a:p>
            <a:r>
              <a:rPr lang="en-US" dirty="0"/>
              <a:t>Data bus</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spTree>
    <p:extLst>
      <p:ext uri="{BB962C8B-B14F-4D97-AF65-F5344CB8AC3E}">
        <p14:creationId xmlns:p14="http://schemas.microsoft.com/office/powerpoint/2010/main" val="198453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read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631216"/>
          </a:xfrm>
          <a:prstGeom prst="rect">
            <a:avLst/>
          </a:prstGeom>
          <a:noFill/>
        </p:spPr>
        <p:txBody>
          <a:bodyPr wrap="square" rtlCol="1">
            <a:spAutoFit/>
          </a:bodyPr>
          <a:lstStyle/>
          <a:p>
            <a:pPr algn="l"/>
            <a:r>
              <a:rPr lang="en-US" sz="2000" b="1" i="0" dirty="0">
                <a:solidFill>
                  <a:srgbClr val="374151"/>
                </a:solidFill>
                <a:effectLst/>
              </a:rPr>
              <a:t>Memory Controller: </a:t>
            </a:r>
            <a:r>
              <a:rPr lang="en-US" sz="2000" b="0" i="0" dirty="0">
                <a:solidFill>
                  <a:srgbClr val="374151"/>
                </a:solidFill>
                <a:effectLst/>
              </a:rPr>
              <a:t>The memory controller manages the communication between the CPU and the memory. It sends signals to the memory modules to read data from specific addresses and ensures that the data is properly transferred to the requesting component.</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endParaRPr lang="en-US" dirty="0"/>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a:cxnSpLocks/>
          </p:cNvCxnSpPr>
          <p:nvPr/>
        </p:nvCxnSpPr>
        <p:spPr>
          <a:xfrm>
            <a:off x="11204840" y="4521200"/>
            <a:ext cx="95078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11205506" y="4226560"/>
            <a:ext cx="1330960" cy="369332"/>
          </a:xfrm>
          <a:prstGeom prst="rect">
            <a:avLst/>
          </a:prstGeom>
          <a:noFill/>
        </p:spPr>
        <p:txBody>
          <a:bodyPr wrap="square" rtlCol="1">
            <a:spAutoFit/>
          </a:bodyPr>
          <a:lstStyle/>
          <a:p>
            <a:r>
              <a:rPr lang="en-US" dirty="0"/>
              <a:t>Data bus</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cxnSp>
        <p:nvCxnSpPr>
          <p:cNvPr id="18" name="Straight Arrow Connector 17">
            <a:extLst>
              <a:ext uri="{FF2B5EF4-FFF2-40B4-BE49-F238E27FC236}">
                <a16:creationId xmlns:a16="http://schemas.microsoft.com/office/drawing/2014/main" id="{B7E41DDC-0F54-71C5-3A98-FDEFCE2F141D}"/>
              </a:ext>
            </a:extLst>
          </p:cNvPr>
          <p:cNvCxnSpPr/>
          <p:nvPr/>
        </p:nvCxnSpPr>
        <p:spPr>
          <a:xfrm>
            <a:off x="6502400" y="566928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69854135-435F-BFCC-D445-9B9BF63479FA}"/>
              </a:ext>
            </a:extLst>
          </p:cNvPr>
          <p:cNvSpPr txBox="1"/>
          <p:nvPr/>
        </p:nvSpPr>
        <p:spPr>
          <a:xfrm>
            <a:off x="6898640" y="5350748"/>
            <a:ext cx="1330960" cy="369332"/>
          </a:xfrm>
          <a:prstGeom prst="rect">
            <a:avLst/>
          </a:prstGeom>
          <a:noFill/>
        </p:spPr>
        <p:txBody>
          <a:bodyPr wrap="square" rtlCol="1">
            <a:spAutoFit/>
          </a:bodyPr>
          <a:lstStyle/>
          <a:p>
            <a:r>
              <a:rPr lang="en-US" dirty="0"/>
              <a:t>Chip Select</a:t>
            </a:r>
          </a:p>
        </p:txBody>
      </p:sp>
    </p:spTree>
    <p:extLst>
      <p:ext uri="{BB962C8B-B14F-4D97-AF65-F5344CB8AC3E}">
        <p14:creationId xmlns:p14="http://schemas.microsoft.com/office/powerpoint/2010/main" val="37904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read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015663"/>
          </a:xfrm>
          <a:prstGeom prst="rect">
            <a:avLst/>
          </a:prstGeom>
          <a:noFill/>
        </p:spPr>
        <p:txBody>
          <a:bodyPr wrap="square" rtlCol="1">
            <a:spAutoFit/>
          </a:bodyPr>
          <a:lstStyle/>
          <a:p>
            <a:pPr algn="l"/>
            <a:r>
              <a:rPr lang="en-US" sz="2000" b="1" i="0" dirty="0">
                <a:solidFill>
                  <a:srgbClr val="374151"/>
                </a:solidFill>
                <a:effectLst/>
              </a:rPr>
              <a:t>Read Enable Signal</a:t>
            </a:r>
            <a:r>
              <a:rPr lang="en-US" sz="2000" b="0" i="0" dirty="0">
                <a:solidFill>
                  <a:srgbClr val="374151"/>
                </a:solidFill>
                <a:effectLst/>
              </a:rPr>
              <a:t>: This signal indicates that the memory is in read mode and ready to provide data. It is often controlled by the memory controller.</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endParaRPr lang="en-US" dirty="0"/>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a:cxnSpLocks/>
          </p:cNvCxnSpPr>
          <p:nvPr/>
        </p:nvCxnSpPr>
        <p:spPr>
          <a:xfrm>
            <a:off x="11155680" y="4521200"/>
            <a:ext cx="9704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11195671" y="4226560"/>
            <a:ext cx="1330960" cy="369332"/>
          </a:xfrm>
          <a:prstGeom prst="rect">
            <a:avLst/>
          </a:prstGeom>
          <a:noFill/>
        </p:spPr>
        <p:txBody>
          <a:bodyPr wrap="square" rtlCol="1">
            <a:spAutoFit/>
          </a:bodyPr>
          <a:lstStyle/>
          <a:p>
            <a:r>
              <a:rPr lang="en-US" dirty="0"/>
              <a:t>Data bus</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cxnSp>
        <p:nvCxnSpPr>
          <p:cNvPr id="18" name="Straight Arrow Connector 17">
            <a:extLst>
              <a:ext uri="{FF2B5EF4-FFF2-40B4-BE49-F238E27FC236}">
                <a16:creationId xmlns:a16="http://schemas.microsoft.com/office/drawing/2014/main" id="{B7E41DDC-0F54-71C5-3A98-FDEFCE2F141D}"/>
              </a:ext>
            </a:extLst>
          </p:cNvPr>
          <p:cNvCxnSpPr/>
          <p:nvPr/>
        </p:nvCxnSpPr>
        <p:spPr>
          <a:xfrm>
            <a:off x="6502400" y="566928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69854135-435F-BFCC-D445-9B9BF63479FA}"/>
              </a:ext>
            </a:extLst>
          </p:cNvPr>
          <p:cNvSpPr txBox="1"/>
          <p:nvPr/>
        </p:nvSpPr>
        <p:spPr>
          <a:xfrm>
            <a:off x="6898640" y="5350748"/>
            <a:ext cx="1330960" cy="369332"/>
          </a:xfrm>
          <a:prstGeom prst="rect">
            <a:avLst/>
          </a:prstGeom>
          <a:noFill/>
        </p:spPr>
        <p:txBody>
          <a:bodyPr wrap="square" rtlCol="1">
            <a:spAutoFit/>
          </a:bodyPr>
          <a:lstStyle/>
          <a:p>
            <a:r>
              <a:rPr lang="en-US" dirty="0"/>
              <a:t>Chip Select</a:t>
            </a:r>
          </a:p>
        </p:txBody>
      </p:sp>
      <p:cxnSp>
        <p:nvCxnSpPr>
          <p:cNvPr id="22" name="Connector: Elbow 21">
            <a:extLst>
              <a:ext uri="{FF2B5EF4-FFF2-40B4-BE49-F238E27FC236}">
                <a16:creationId xmlns:a16="http://schemas.microsoft.com/office/drawing/2014/main" id="{23363E44-EE50-9C2F-C12A-E354B0C80C9F}"/>
              </a:ext>
            </a:extLst>
          </p:cNvPr>
          <p:cNvCxnSpPr>
            <a:cxnSpLocks/>
          </p:cNvCxnSpPr>
          <p:nvPr/>
        </p:nvCxnSpPr>
        <p:spPr>
          <a:xfrm>
            <a:off x="6502400" y="6095564"/>
            <a:ext cx="3447072" cy="164505"/>
          </a:xfrm>
          <a:prstGeom prst="bentConnector3">
            <a:avLst>
              <a:gd name="adj1" fmla="val 59137"/>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A82437F0-2A06-FD24-DBEA-DE28DD041816}"/>
              </a:ext>
            </a:extLst>
          </p:cNvPr>
          <p:cNvSpPr txBox="1"/>
          <p:nvPr/>
        </p:nvSpPr>
        <p:spPr>
          <a:xfrm>
            <a:off x="6882568" y="5800488"/>
            <a:ext cx="1330960" cy="369332"/>
          </a:xfrm>
          <a:prstGeom prst="rect">
            <a:avLst/>
          </a:prstGeom>
          <a:noFill/>
        </p:spPr>
        <p:txBody>
          <a:bodyPr wrap="square" rtlCol="1">
            <a:spAutoFit/>
          </a:bodyPr>
          <a:lstStyle/>
          <a:p>
            <a:r>
              <a:rPr lang="en-US" dirty="0"/>
              <a:t>Read Signal</a:t>
            </a:r>
          </a:p>
        </p:txBody>
      </p:sp>
    </p:spTree>
    <p:extLst>
      <p:ext uri="{BB962C8B-B14F-4D97-AF65-F5344CB8AC3E}">
        <p14:creationId xmlns:p14="http://schemas.microsoft.com/office/powerpoint/2010/main" val="183807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read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707886"/>
          </a:xfrm>
          <a:prstGeom prst="rect">
            <a:avLst/>
          </a:prstGeom>
          <a:noFill/>
        </p:spPr>
        <p:txBody>
          <a:bodyPr wrap="square" rtlCol="1">
            <a:spAutoFit/>
          </a:bodyPr>
          <a:lstStyle/>
          <a:p>
            <a:pPr algn="l"/>
            <a:r>
              <a:rPr lang="en-US" sz="2000" b="1" i="0" dirty="0">
                <a:solidFill>
                  <a:srgbClr val="374151"/>
                </a:solidFill>
                <a:effectLst/>
              </a:rPr>
              <a:t>Enable Signal: </a:t>
            </a:r>
            <a:r>
              <a:rPr lang="en-US" sz="2000" i="0" dirty="0">
                <a:solidFill>
                  <a:srgbClr val="374151"/>
                </a:solidFill>
                <a:effectLst/>
              </a:rPr>
              <a:t>When the memory is enabled, then it works as usual, while if it s disabled it does not work at all.</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cxnSp>
        <p:nvCxnSpPr>
          <p:cNvPr id="18" name="Straight Arrow Connector 17">
            <a:extLst>
              <a:ext uri="{FF2B5EF4-FFF2-40B4-BE49-F238E27FC236}">
                <a16:creationId xmlns:a16="http://schemas.microsoft.com/office/drawing/2014/main" id="{B7E41DDC-0F54-71C5-3A98-FDEFCE2F141D}"/>
              </a:ext>
            </a:extLst>
          </p:cNvPr>
          <p:cNvCxnSpPr/>
          <p:nvPr/>
        </p:nvCxnSpPr>
        <p:spPr>
          <a:xfrm>
            <a:off x="6502400" y="566928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69854135-435F-BFCC-D445-9B9BF63479FA}"/>
              </a:ext>
            </a:extLst>
          </p:cNvPr>
          <p:cNvSpPr txBox="1"/>
          <p:nvPr/>
        </p:nvSpPr>
        <p:spPr>
          <a:xfrm>
            <a:off x="6898640" y="5350748"/>
            <a:ext cx="1330960" cy="369332"/>
          </a:xfrm>
          <a:prstGeom prst="rect">
            <a:avLst/>
          </a:prstGeom>
          <a:noFill/>
        </p:spPr>
        <p:txBody>
          <a:bodyPr wrap="square" rtlCol="1">
            <a:spAutoFit/>
          </a:bodyPr>
          <a:lstStyle/>
          <a:p>
            <a:r>
              <a:rPr lang="en-US" dirty="0"/>
              <a:t>Chip Select</a:t>
            </a:r>
          </a:p>
        </p:txBody>
      </p:sp>
      <p:cxnSp>
        <p:nvCxnSpPr>
          <p:cNvPr id="22" name="Connector: Elbow 21">
            <a:extLst>
              <a:ext uri="{FF2B5EF4-FFF2-40B4-BE49-F238E27FC236}">
                <a16:creationId xmlns:a16="http://schemas.microsoft.com/office/drawing/2014/main" id="{23363E44-EE50-9C2F-C12A-E354B0C80C9F}"/>
              </a:ext>
            </a:extLst>
          </p:cNvPr>
          <p:cNvCxnSpPr>
            <a:cxnSpLocks/>
          </p:cNvCxnSpPr>
          <p:nvPr/>
        </p:nvCxnSpPr>
        <p:spPr>
          <a:xfrm>
            <a:off x="6502400" y="6095564"/>
            <a:ext cx="3447072" cy="164505"/>
          </a:xfrm>
          <a:prstGeom prst="bentConnector3">
            <a:avLst>
              <a:gd name="adj1" fmla="val 59137"/>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A82437F0-2A06-FD24-DBEA-DE28DD041816}"/>
              </a:ext>
            </a:extLst>
          </p:cNvPr>
          <p:cNvSpPr txBox="1"/>
          <p:nvPr/>
        </p:nvSpPr>
        <p:spPr>
          <a:xfrm>
            <a:off x="6882568" y="5800488"/>
            <a:ext cx="1330960" cy="369332"/>
          </a:xfrm>
          <a:prstGeom prst="rect">
            <a:avLst/>
          </a:prstGeom>
          <a:noFill/>
        </p:spPr>
        <p:txBody>
          <a:bodyPr wrap="square" rtlCol="1">
            <a:spAutoFit/>
          </a:bodyPr>
          <a:lstStyle/>
          <a:p>
            <a:r>
              <a:rPr lang="en-US" dirty="0"/>
              <a:t>Read Signal</a:t>
            </a:r>
          </a:p>
        </p:txBody>
      </p:sp>
    </p:spTree>
    <p:extLst>
      <p:ext uri="{BB962C8B-B14F-4D97-AF65-F5344CB8AC3E}">
        <p14:creationId xmlns:p14="http://schemas.microsoft.com/office/powerpoint/2010/main" val="385928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write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3970318"/>
          </a:xfrm>
          <a:prstGeom prst="rect">
            <a:avLst/>
          </a:prstGeom>
          <a:noFill/>
        </p:spPr>
        <p:txBody>
          <a:bodyPr wrap="square" rtlCol="1">
            <a:spAutoFit/>
          </a:bodyPr>
          <a:lstStyle/>
          <a:p>
            <a:r>
              <a:rPr lang="en-US" sz="2800" dirty="0"/>
              <a:t>In write mode, memory needs the following:</a:t>
            </a:r>
            <a:br>
              <a:rPr lang="en-US" sz="2800" dirty="0"/>
            </a:br>
            <a:endParaRPr lang="en-US" sz="2800" dirty="0"/>
          </a:p>
          <a:p>
            <a:pPr marL="285750" indent="-285750">
              <a:buFont typeface="Arial" panose="020B0604020202020204" pitchFamily="34" charset="0"/>
              <a:buChar char="•"/>
            </a:pPr>
            <a:r>
              <a:rPr lang="en-US" sz="2800" dirty="0"/>
              <a:t>Data Bus</a:t>
            </a:r>
          </a:p>
          <a:p>
            <a:pPr marL="285750" indent="-285750">
              <a:buFont typeface="Arial" panose="020B0604020202020204" pitchFamily="34" charset="0"/>
              <a:buChar char="•"/>
            </a:pPr>
            <a:r>
              <a:rPr lang="en-US" sz="2800" dirty="0"/>
              <a:t>Address Bus</a:t>
            </a:r>
          </a:p>
          <a:p>
            <a:pPr marL="285750" indent="-285750">
              <a:buFont typeface="Arial" panose="020B0604020202020204" pitchFamily="34" charset="0"/>
              <a:buChar char="•"/>
            </a:pPr>
            <a:r>
              <a:rPr lang="en-US" sz="2800" dirty="0"/>
              <a:t>Memory Controller</a:t>
            </a:r>
          </a:p>
          <a:p>
            <a:pPr marL="285750" indent="-285750">
              <a:buFont typeface="Arial" panose="020B0604020202020204" pitchFamily="34" charset="0"/>
              <a:buChar char="•"/>
            </a:pPr>
            <a:r>
              <a:rPr lang="en-US" sz="2800"/>
              <a:t>Write </a:t>
            </a:r>
            <a:r>
              <a:rPr lang="en-US" sz="2800" dirty="0"/>
              <a:t>Enable Signal</a:t>
            </a:r>
          </a:p>
          <a:p>
            <a:pPr marL="285750" indent="-285750">
              <a:buFont typeface="Arial" panose="020B0604020202020204" pitchFamily="34" charset="0"/>
              <a:buChar char="•"/>
            </a:pPr>
            <a:r>
              <a:rPr lang="en-US" sz="2800" dirty="0"/>
              <a:t>Enable signal</a:t>
            </a:r>
          </a:p>
          <a:p>
            <a:pPr marL="285750" indent="-285750">
              <a:buFont typeface="Arial" panose="020B0604020202020204" pitchFamily="34" charset="0"/>
              <a:buChar char="•"/>
            </a:pPr>
            <a:r>
              <a:rPr lang="en-US" sz="2800" dirty="0"/>
              <a:t>Data Output Buffer</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spTree>
    <p:extLst>
      <p:ext uri="{BB962C8B-B14F-4D97-AF65-F5344CB8AC3E}">
        <p14:creationId xmlns:p14="http://schemas.microsoft.com/office/powerpoint/2010/main" val="302547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write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015663"/>
          </a:xfrm>
          <a:prstGeom prst="rect">
            <a:avLst/>
          </a:prstGeom>
          <a:noFill/>
        </p:spPr>
        <p:txBody>
          <a:bodyPr wrap="square" rtlCol="1">
            <a:spAutoFit/>
          </a:bodyPr>
          <a:lstStyle/>
          <a:p>
            <a:pPr algn="l"/>
            <a:r>
              <a:rPr lang="en-US" sz="2000" b="1" i="0" dirty="0">
                <a:solidFill>
                  <a:srgbClr val="374151"/>
                </a:solidFill>
                <a:effectLst/>
              </a:rPr>
              <a:t>Data Bus:</a:t>
            </a:r>
            <a:r>
              <a:rPr lang="en-US" sz="2000" b="0" i="0" dirty="0">
                <a:solidFill>
                  <a:srgbClr val="374151"/>
                </a:solidFill>
                <a:effectLst/>
              </a:rPr>
              <a:t> The data bus is still important in write mode, as it is used to transmit the data from the component (usually the CPU) to the memory for storage.</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p:nvPr/>
        </p:nvCxnSpPr>
        <p:spPr>
          <a:xfrm>
            <a:off x="6502400" y="452120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6908800" y="4226560"/>
            <a:ext cx="1330960" cy="369332"/>
          </a:xfrm>
          <a:prstGeom prst="rect">
            <a:avLst/>
          </a:prstGeom>
          <a:noFill/>
        </p:spPr>
        <p:txBody>
          <a:bodyPr wrap="square" rtlCol="1">
            <a:spAutoFit/>
          </a:bodyPr>
          <a:lstStyle/>
          <a:p>
            <a:r>
              <a:rPr lang="en-US" dirty="0"/>
              <a:t>Data bus</a:t>
            </a:r>
          </a:p>
        </p:txBody>
      </p:sp>
    </p:spTree>
    <p:extLst>
      <p:ext uri="{BB962C8B-B14F-4D97-AF65-F5344CB8AC3E}">
        <p14:creationId xmlns:p14="http://schemas.microsoft.com/office/powerpoint/2010/main" val="22988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write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323439"/>
          </a:xfrm>
          <a:prstGeom prst="rect">
            <a:avLst/>
          </a:prstGeom>
          <a:noFill/>
        </p:spPr>
        <p:txBody>
          <a:bodyPr wrap="square" rtlCol="1">
            <a:spAutoFit/>
          </a:bodyPr>
          <a:lstStyle/>
          <a:p>
            <a:pPr algn="l"/>
            <a:r>
              <a:rPr lang="en-US" sz="2000" b="1" i="0" dirty="0">
                <a:solidFill>
                  <a:srgbClr val="374151"/>
                </a:solidFill>
                <a:effectLst/>
              </a:rPr>
              <a:t>Address Bus:</a:t>
            </a:r>
            <a:r>
              <a:rPr lang="en-US" sz="2000" b="0" i="0" dirty="0">
                <a:solidFill>
                  <a:srgbClr val="374151"/>
                </a:solidFill>
                <a:effectLst/>
              </a:rPr>
              <a:t> The address bus is necessary to specify the location in the memory where the data should be written. The size of the address bus determines the maximum addressable memory space.</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p:nvPr/>
        </p:nvCxnSpPr>
        <p:spPr>
          <a:xfrm>
            <a:off x="6502400" y="452120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6908800" y="4226560"/>
            <a:ext cx="1330960" cy="369332"/>
          </a:xfrm>
          <a:prstGeom prst="rect">
            <a:avLst/>
          </a:prstGeom>
          <a:noFill/>
        </p:spPr>
        <p:txBody>
          <a:bodyPr wrap="square" rtlCol="1">
            <a:spAutoFit/>
          </a:bodyPr>
          <a:lstStyle/>
          <a:p>
            <a:r>
              <a:rPr lang="en-US" dirty="0"/>
              <a:t>Data bus</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spTree>
    <p:extLst>
      <p:ext uri="{BB962C8B-B14F-4D97-AF65-F5344CB8AC3E}">
        <p14:creationId xmlns:p14="http://schemas.microsoft.com/office/powerpoint/2010/main" val="124989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write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631216"/>
          </a:xfrm>
          <a:prstGeom prst="rect">
            <a:avLst/>
          </a:prstGeom>
          <a:noFill/>
        </p:spPr>
        <p:txBody>
          <a:bodyPr wrap="square" rtlCol="1">
            <a:spAutoFit/>
          </a:bodyPr>
          <a:lstStyle/>
          <a:p>
            <a:pPr algn="l"/>
            <a:r>
              <a:rPr lang="en-US" sz="2000" b="1" i="0" dirty="0">
                <a:solidFill>
                  <a:srgbClr val="374151"/>
                </a:solidFill>
                <a:effectLst/>
              </a:rPr>
              <a:t>Memory Controller:</a:t>
            </a:r>
            <a:r>
              <a:rPr lang="en-US" sz="2000" b="0" i="0" dirty="0">
                <a:solidFill>
                  <a:srgbClr val="374151"/>
                </a:solidFill>
                <a:effectLst/>
              </a:rPr>
              <a:t> The memory controller manages the communication between the CPU and the memory. It sends signals to the memory modules to write data to specific addresses and ensures that the data is properly stored.</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p:nvPr/>
        </p:nvCxnSpPr>
        <p:spPr>
          <a:xfrm>
            <a:off x="6502400" y="452120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6908800" y="4226560"/>
            <a:ext cx="1330960" cy="369332"/>
          </a:xfrm>
          <a:prstGeom prst="rect">
            <a:avLst/>
          </a:prstGeom>
          <a:noFill/>
        </p:spPr>
        <p:txBody>
          <a:bodyPr wrap="square" rtlCol="1">
            <a:spAutoFit/>
          </a:bodyPr>
          <a:lstStyle/>
          <a:p>
            <a:r>
              <a:rPr lang="en-US" dirty="0"/>
              <a:t>Data bus</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cxnSp>
        <p:nvCxnSpPr>
          <p:cNvPr id="18" name="Straight Arrow Connector 17">
            <a:extLst>
              <a:ext uri="{FF2B5EF4-FFF2-40B4-BE49-F238E27FC236}">
                <a16:creationId xmlns:a16="http://schemas.microsoft.com/office/drawing/2014/main" id="{B7E41DDC-0F54-71C5-3A98-FDEFCE2F141D}"/>
              </a:ext>
            </a:extLst>
          </p:cNvPr>
          <p:cNvCxnSpPr/>
          <p:nvPr/>
        </p:nvCxnSpPr>
        <p:spPr>
          <a:xfrm>
            <a:off x="6502400" y="566928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69854135-435F-BFCC-D445-9B9BF63479FA}"/>
              </a:ext>
            </a:extLst>
          </p:cNvPr>
          <p:cNvSpPr txBox="1"/>
          <p:nvPr/>
        </p:nvSpPr>
        <p:spPr>
          <a:xfrm>
            <a:off x="6898640" y="5350748"/>
            <a:ext cx="1330960" cy="369332"/>
          </a:xfrm>
          <a:prstGeom prst="rect">
            <a:avLst/>
          </a:prstGeom>
          <a:noFill/>
        </p:spPr>
        <p:txBody>
          <a:bodyPr wrap="square" rtlCol="1">
            <a:spAutoFit/>
          </a:bodyPr>
          <a:lstStyle/>
          <a:p>
            <a:r>
              <a:rPr lang="en-US" dirty="0"/>
              <a:t>Chip Select</a:t>
            </a:r>
          </a:p>
        </p:txBody>
      </p:sp>
    </p:spTree>
    <p:extLst>
      <p:ext uri="{BB962C8B-B14F-4D97-AF65-F5344CB8AC3E}">
        <p14:creationId xmlns:p14="http://schemas.microsoft.com/office/powerpoint/2010/main" val="29257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write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323439"/>
          </a:xfrm>
          <a:prstGeom prst="rect">
            <a:avLst/>
          </a:prstGeom>
          <a:noFill/>
        </p:spPr>
        <p:txBody>
          <a:bodyPr wrap="square" rtlCol="1">
            <a:spAutoFit/>
          </a:bodyPr>
          <a:lstStyle/>
          <a:p>
            <a:pPr algn="l"/>
            <a:r>
              <a:rPr lang="en-US" sz="2000" b="1" i="0" dirty="0">
                <a:solidFill>
                  <a:srgbClr val="374151"/>
                </a:solidFill>
                <a:effectLst/>
              </a:rPr>
              <a:t>Write Enable Signal: </a:t>
            </a:r>
            <a:r>
              <a:rPr lang="en-US" sz="2000" i="0" dirty="0">
                <a:solidFill>
                  <a:srgbClr val="374151"/>
                </a:solidFill>
                <a:effectLst/>
              </a:rPr>
              <a:t>This signal indicates that the memory is in write mode and ready to accept data. It is controlled by the memory controller and is used to enable the memory cells for writing.</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p:nvPr/>
        </p:nvCxnSpPr>
        <p:spPr>
          <a:xfrm>
            <a:off x="6502400" y="452120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6908800" y="4226560"/>
            <a:ext cx="1330960" cy="369332"/>
          </a:xfrm>
          <a:prstGeom prst="rect">
            <a:avLst/>
          </a:prstGeom>
          <a:noFill/>
        </p:spPr>
        <p:txBody>
          <a:bodyPr wrap="square" rtlCol="1">
            <a:spAutoFit/>
          </a:bodyPr>
          <a:lstStyle/>
          <a:p>
            <a:r>
              <a:rPr lang="en-US" dirty="0"/>
              <a:t>Data bus</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cxnSp>
        <p:nvCxnSpPr>
          <p:cNvPr id="18" name="Straight Arrow Connector 17">
            <a:extLst>
              <a:ext uri="{FF2B5EF4-FFF2-40B4-BE49-F238E27FC236}">
                <a16:creationId xmlns:a16="http://schemas.microsoft.com/office/drawing/2014/main" id="{B7E41DDC-0F54-71C5-3A98-FDEFCE2F141D}"/>
              </a:ext>
            </a:extLst>
          </p:cNvPr>
          <p:cNvCxnSpPr/>
          <p:nvPr/>
        </p:nvCxnSpPr>
        <p:spPr>
          <a:xfrm>
            <a:off x="6502400" y="566928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69854135-435F-BFCC-D445-9B9BF63479FA}"/>
              </a:ext>
            </a:extLst>
          </p:cNvPr>
          <p:cNvSpPr txBox="1"/>
          <p:nvPr/>
        </p:nvSpPr>
        <p:spPr>
          <a:xfrm>
            <a:off x="6898640" y="5350748"/>
            <a:ext cx="1330960" cy="369332"/>
          </a:xfrm>
          <a:prstGeom prst="rect">
            <a:avLst/>
          </a:prstGeom>
          <a:noFill/>
        </p:spPr>
        <p:txBody>
          <a:bodyPr wrap="square" rtlCol="1">
            <a:spAutoFit/>
          </a:bodyPr>
          <a:lstStyle/>
          <a:p>
            <a:r>
              <a:rPr lang="en-US" dirty="0"/>
              <a:t>Chip Select</a:t>
            </a:r>
          </a:p>
        </p:txBody>
      </p:sp>
      <p:cxnSp>
        <p:nvCxnSpPr>
          <p:cNvPr id="22" name="Connector: Elbow 21">
            <a:extLst>
              <a:ext uri="{FF2B5EF4-FFF2-40B4-BE49-F238E27FC236}">
                <a16:creationId xmlns:a16="http://schemas.microsoft.com/office/drawing/2014/main" id="{23363E44-EE50-9C2F-C12A-E354B0C80C9F}"/>
              </a:ext>
            </a:extLst>
          </p:cNvPr>
          <p:cNvCxnSpPr>
            <a:cxnSpLocks/>
          </p:cNvCxnSpPr>
          <p:nvPr/>
        </p:nvCxnSpPr>
        <p:spPr>
          <a:xfrm>
            <a:off x="6502400" y="6095564"/>
            <a:ext cx="3447072" cy="164505"/>
          </a:xfrm>
          <a:prstGeom prst="bentConnector3">
            <a:avLst>
              <a:gd name="adj1" fmla="val 59137"/>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A82437F0-2A06-FD24-DBEA-DE28DD041816}"/>
              </a:ext>
            </a:extLst>
          </p:cNvPr>
          <p:cNvSpPr txBox="1"/>
          <p:nvPr/>
        </p:nvSpPr>
        <p:spPr>
          <a:xfrm>
            <a:off x="6882568" y="5800488"/>
            <a:ext cx="1330960" cy="369332"/>
          </a:xfrm>
          <a:prstGeom prst="rect">
            <a:avLst/>
          </a:prstGeom>
          <a:noFill/>
        </p:spPr>
        <p:txBody>
          <a:bodyPr wrap="square" rtlCol="1">
            <a:spAutoFit/>
          </a:bodyPr>
          <a:lstStyle/>
          <a:p>
            <a:r>
              <a:rPr lang="en-US" dirty="0"/>
              <a:t>Write Signal</a:t>
            </a:r>
          </a:p>
        </p:txBody>
      </p:sp>
    </p:spTree>
    <p:extLst>
      <p:ext uri="{BB962C8B-B14F-4D97-AF65-F5344CB8AC3E}">
        <p14:creationId xmlns:p14="http://schemas.microsoft.com/office/powerpoint/2010/main" val="183349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write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707886"/>
          </a:xfrm>
          <a:prstGeom prst="rect">
            <a:avLst/>
          </a:prstGeom>
          <a:noFill/>
        </p:spPr>
        <p:txBody>
          <a:bodyPr wrap="square" rtlCol="1">
            <a:spAutoFit/>
          </a:bodyPr>
          <a:lstStyle/>
          <a:p>
            <a:pPr algn="l"/>
            <a:r>
              <a:rPr lang="en-US" sz="2000" b="1" i="0" dirty="0">
                <a:solidFill>
                  <a:srgbClr val="374151"/>
                </a:solidFill>
                <a:effectLst/>
              </a:rPr>
              <a:t>Enable Signal: </a:t>
            </a:r>
            <a:r>
              <a:rPr lang="en-US" sz="2000" i="0" dirty="0">
                <a:solidFill>
                  <a:srgbClr val="374151"/>
                </a:solidFill>
                <a:effectLst/>
              </a:rPr>
              <a:t>When the memory is enabled, then it works as usual, while if it s disabled it does not work at all</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p:nvPr/>
        </p:nvCxnSpPr>
        <p:spPr>
          <a:xfrm>
            <a:off x="6502400" y="452120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6908800" y="4226560"/>
            <a:ext cx="1330960" cy="369332"/>
          </a:xfrm>
          <a:prstGeom prst="rect">
            <a:avLst/>
          </a:prstGeom>
          <a:noFill/>
        </p:spPr>
        <p:txBody>
          <a:bodyPr wrap="square" rtlCol="1">
            <a:spAutoFit/>
          </a:bodyPr>
          <a:lstStyle/>
          <a:p>
            <a:r>
              <a:rPr lang="en-US" dirty="0"/>
              <a:t>Data bus</a:t>
            </a:r>
          </a:p>
        </p:txBody>
      </p:sp>
      <p:cxnSp>
        <p:nvCxnSpPr>
          <p:cNvPr id="3" name="Straight Arrow Connector 2">
            <a:extLst>
              <a:ext uri="{FF2B5EF4-FFF2-40B4-BE49-F238E27FC236}">
                <a16:creationId xmlns:a16="http://schemas.microsoft.com/office/drawing/2014/main" id="{A204B1DA-5161-3B37-5E65-ED27EAE0D202}"/>
              </a:ext>
            </a:extLst>
          </p:cNvPr>
          <p:cNvCxnSpPr/>
          <p:nvPr/>
        </p:nvCxnSpPr>
        <p:spPr>
          <a:xfrm>
            <a:off x="6502400" y="512064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5E03284E-A76C-92FF-80D5-FBCE778E461F}"/>
              </a:ext>
            </a:extLst>
          </p:cNvPr>
          <p:cNvSpPr txBox="1"/>
          <p:nvPr/>
        </p:nvSpPr>
        <p:spPr>
          <a:xfrm>
            <a:off x="6908800" y="4815841"/>
            <a:ext cx="1330960" cy="369332"/>
          </a:xfrm>
          <a:prstGeom prst="rect">
            <a:avLst/>
          </a:prstGeom>
          <a:noFill/>
        </p:spPr>
        <p:txBody>
          <a:bodyPr wrap="square" rtlCol="1">
            <a:spAutoFit/>
          </a:bodyPr>
          <a:lstStyle/>
          <a:p>
            <a:r>
              <a:rPr lang="en-US" dirty="0"/>
              <a:t>Address bus</a:t>
            </a:r>
          </a:p>
        </p:txBody>
      </p:sp>
      <p:cxnSp>
        <p:nvCxnSpPr>
          <p:cNvPr id="18" name="Straight Arrow Connector 17">
            <a:extLst>
              <a:ext uri="{FF2B5EF4-FFF2-40B4-BE49-F238E27FC236}">
                <a16:creationId xmlns:a16="http://schemas.microsoft.com/office/drawing/2014/main" id="{B7E41DDC-0F54-71C5-3A98-FDEFCE2F141D}"/>
              </a:ext>
            </a:extLst>
          </p:cNvPr>
          <p:cNvCxnSpPr/>
          <p:nvPr/>
        </p:nvCxnSpPr>
        <p:spPr>
          <a:xfrm>
            <a:off x="6502400" y="5669280"/>
            <a:ext cx="212344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69854135-435F-BFCC-D445-9B9BF63479FA}"/>
              </a:ext>
            </a:extLst>
          </p:cNvPr>
          <p:cNvSpPr txBox="1"/>
          <p:nvPr/>
        </p:nvSpPr>
        <p:spPr>
          <a:xfrm>
            <a:off x="6898640" y="5350748"/>
            <a:ext cx="1330960" cy="369332"/>
          </a:xfrm>
          <a:prstGeom prst="rect">
            <a:avLst/>
          </a:prstGeom>
          <a:noFill/>
        </p:spPr>
        <p:txBody>
          <a:bodyPr wrap="square" rtlCol="1">
            <a:spAutoFit/>
          </a:bodyPr>
          <a:lstStyle/>
          <a:p>
            <a:r>
              <a:rPr lang="en-US" dirty="0"/>
              <a:t>Chip Select</a:t>
            </a:r>
          </a:p>
        </p:txBody>
      </p:sp>
      <p:cxnSp>
        <p:nvCxnSpPr>
          <p:cNvPr id="22" name="Connector: Elbow 21">
            <a:extLst>
              <a:ext uri="{FF2B5EF4-FFF2-40B4-BE49-F238E27FC236}">
                <a16:creationId xmlns:a16="http://schemas.microsoft.com/office/drawing/2014/main" id="{23363E44-EE50-9C2F-C12A-E354B0C80C9F}"/>
              </a:ext>
            </a:extLst>
          </p:cNvPr>
          <p:cNvCxnSpPr>
            <a:cxnSpLocks/>
          </p:cNvCxnSpPr>
          <p:nvPr/>
        </p:nvCxnSpPr>
        <p:spPr>
          <a:xfrm>
            <a:off x="6502400" y="6095564"/>
            <a:ext cx="3447072" cy="164505"/>
          </a:xfrm>
          <a:prstGeom prst="bentConnector3">
            <a:avLst>
              <a:gd name="adj1" fmla="val 59137"/>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TextBox 24">
            <a:extLst>
              <a:ext uri="{FF2B5EF4-FFF2-40B4-BE49-F238E27FC236}">
                <a16:creationId xmlns:a16="http://schemas.microsoft.com/office/drawing/2014/main" id="{A82437F0-2A06-FD24-DBEA-DE28DD041816}"/>
              </a:ext>
            </a:extLst>
          </p:cNvPr>
          <p:cNvSpPr txBox="1"/>
          <p:nvPr/>
        </p:nvSpPr>
        <p:spPr>
          <a:xfrm>
            <a:off x="6882568" y="5800488"/>
            <a:ext cx="1330960" cy="369332"/>
          </a:xfrm>
          <a:prstGeom prst="rect">
            <a:avLst/>
          </a:prstGeom>
          <a:noFill/>
        </p:spPr>
        <p:txBody>
          <a:bodyPr wrap="square" rtlCol="1">
            <a:spAutoFit/>
          </a:bodyPr>
          <a:lstStyle/>
          <a:p>
            <a:r>
              <a:rPr lang="en-US" dirty="0"/>
              <a:t>Write Signal</a:t>
            </a:r>
          </a:p>
        </p:txBody>
      </p:sp>
    </p:spTree>
    <p:extLst>
      <p:ext uri="{BB962C8B-B14F-4D97-AF65-F5344CB8AC3E}">
        <p14:creationId xmlns:p14="http://schemas.microsoft.com/office/powerpoint/2010/main" val="335937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CF85-6C10-FE19-DB53-35EA98032BCB}"/>
              </a:ext>
            </a:extLst>
          </p:cNvPr>
          <p:cNvSpPr>
            <a:spLocks noGrp="1"/>
          </p:cNvSpPr>
          <p:nvPr>
            <p:ph type="title"/>
          </p:nvPr>
        </p:nvSpPr>
        <p:spPr/>
        <p:txBody>
          <a:bodyPr/>
          <a:lstStyle/>
          <a:p>
            <a:r>
              <a:rPr lang="en-US" dirty="0"/>
              <a:t>Memory Types</a:t>
            </a:r>
            <a:endParaRPr lang="ar-SA" dirty="0"/>
          </a:p>
        </p:txBody>
      </p:sp>
      <p:sp>
        <p:nvSpPr>
          <p:cNvPr id="3" name="Content Placeholder 2">
            <a:extLst>
              <a:ext uri="{FF2B5EF4-FFF2-40B4-BE49-F238E27FC236}">
                <a16:creationId xmlns:a16="http://schemas.microsoft.com/office/drawing/2014/main" id="{C0B2AE02-12CF-0281-2987-AA5AFC7620E6}"/>
              </a:ext>
            </a:extLst>
          </p:cNvPr>
          <p:cNvSpPr>
            <a:spLocks noGrp="1"/>
          </p:cNvSpPr>
          <p:nvPr>
            <p:ph idx="1"/>
          </p:nvPr>
        </p:nvSpPr>
        <p:spPr/>
        <p:txBody>
          <a:bodyPr/>
          <a:lstStyle/>
          <a:p>
            <a:r>
              <a:rPr lang="en-US" dirty="0"/>
              <a:t>1) Random Access Memory (RAM) is like a temporary workspace for your computer. </a:t>
            </a:r>
          </a:p>
          <a:p>
            <a:r>
              <a:rPr lang="en-US" dirty="0"/>
              <a:t>It's a type of memory that allows your computer to store and quickly access data that it needs to run programs and perform tasks. </a:t>
            </a:r>
          </a:p>
          <a:p>
            <a:r>
              <a:rPr lang="en-US" dirty="0"/>
              <a:t>Think of it as a desk where you can place things you're actively working on. The more RAM your computer has, the more tasks it can handle simultaneously and the faster it can switch between them. </a:t>
            </a:r>
          </a:p>
          <a:p>
            <a:r>
              <a:rPr lang="en-US" dirty="0"/>
              <a:t>However, keep in mind that RAM is temporary storage, </a:t>
            </a:r>
            <a:br>
              <a:rPr lang="en-US" dirty="0"/>
            </a:br>
            <a:r>
              <a:rPr lang="en-US" dirty="0"/>
              <a:t>and once you turn off your computer, the data in RAM is </a:t>
            </a:r>
            <a:br>
              <a:rPr lang="en-US" dirty="0"/>
            </a:br>
            <a:r>
              <a:rPr lang="en-US" dirty="0"/>
              <a:t>cleared.</a:t>
            </a:r>
          </a:p>
          <a:p>
            <a:endParaRPr lang="ar-SA" dirty="0"/>
          </a:p>
        </p:txBody>
      </p:sp>
      <p:pic>
        <p:nvPicPr>
          <p:cNvPr id="1026" name="Picture 2" descr="Other World Computing Crucial 8GB DDR3 1600 Desktop RAM: Buy Online at Best  Price in Egypt - Souq is now Amazon.eg">
            <a:extLst>
              <a:ext uri="{FF2B5EF4-FFF2-40B4-BE49-F238E27FC236}">
                <a16:creationId xmlns:a16="http://schemas.microsoft.com/office/drawing/2014/main" id="{77B62C4E-1B4D-E494-F51B-6FED80382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252" y="3857414"/>
            <a:ext cx="3607468" cy="216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7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FD20-8A73-2F0E-A6C2-BA8B3F09CE5A}"/>
              </a:ext>
            </a:extLst>
          </p:cNvPr>
          <p:cNvSpPr>
            <a:spLocks noGrp="1"/>
          </p:cNvSpPr>
          <p:nvPr>
            <p:ph type="title"/>
          </p:nvPr>
        </p:nvSpPr>
        <p:spPr/>
        <p:txBody>
          <a:bodyPr/>
          <a:lstStyle/>
          <a:p>
            <a:r>
              <a:rPr lang="en-US" dirty="0"/>
              <a:t>What does Random mean in RAM?</a:t>
            </a:r>
          </a:p>
        </p:txBody>
      </p:sp>
      <p:sp>
        <p:nvSpPr>
          <p:cNvPr id="3" name="Content Placeholder 2">
            <a:extLst>
              <a:ext uri="{FF2B5EF4-FFF2-40B4-BE49-F238E27FC236}">
                <a16:creationId xmlns:a16="http://schemas.microsoft.com/office/drawing/2014/main" id="{CEC4407A-BB32-B9E1-A0A2-CFD53D0739A2}"/>
              </a:ext>
            </a:extLst>
          </p:cNvPr>
          <p:cNvSpPr>
            <a:spLocks noGrp="1"/>
          </p:cNvSpPr>
          <p:nvPr>
            <p:ph idx="1"/>
          </p:nvPr>
        </p:nvSpPr>
        <p:spPr>
          <a:xfrm>
            <a:off x="1097280" y="1845734"/>
            <a:ext cx="6214373" cy="4023360"/>
          </a:xfrm>
        </p:spPr>
        <p:txBody>
          <a:bodyPr/>
          <a:lstStyle/>
          <a:p>
            <a:pPr algn="l"/>
            <a:r>
              <a:rPr lang="en-US" b="0" i="0" dirty="0">
                <a:solidFill>
                  <a:srgbClr val="374151"/>
                </a:solidFill>
                <a:effectLst/>
                <a:latin typeface="Söhne"/>
              </a:rPr>
              <a:t>Imagine you have a bookshelf where each shelf is like a slot in RAM, and each book on a shelf is like a piece of data. Now, in a regular bookshelf (not a "random access" one), if you want the book on the fifth shelf, you have to start from the first shelf and go through them one by one until you reach the fifth. This takes time.</a:t>
            </a:r>
          </a:p>
          <a:p>
            <a:pPr algn="l"/>
            <a:r>
              <a:rPr lang="en-US" b="0" i="0" dirty="0">
                <a:solidFill>
                  <a:srgbClr val="374151"/>
                </a:solidFill>
                <a:effectLst/>
                <a:latin typeface="Söhne"/>
              </a:rPr>
              <a:t>In a "random access" bookshelf (like RAM), you can instantly jump to the fifth shelf without going through the others. This ability to directly access any shelf is what makes it "random access“ which is much faster.</a:t>
            </a:r>
          </a:p>
        </p:txBody>
      </p:sp>
      <p:graphicFrame>
        <p:nvGraphicFramePr>
          <p:cNvPr id="4" name="Content Placeholder 3">
            <a:extLst>
              <a:ext uri="{FF2B5EF4-FFF2-40B4-BE49-F238E27FC236}">
                <a16:creationId xmlns:a16="http://schemas.microsoft.com/office/drawing/2014/main" id="{6DC84F6C-F6D1-16E9-BD15-1375EF86E1AE}"/>
              </a:ext>
            </a:extLst>
          </p:cNvPr>
          <p:cNvGraphicFramePr>
            <a:graphicFrameLocks/>
          </p:cNvGraphicFramePr>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E00F9943-9950-76D5-D40A-A11D64C4C4F0}"/>
              </a:ext>
            </a:extLst>
          </p:cNvPr>
          <p:cNvSpPr txBox="1"/>
          <p:nvPr/>
        </p:nvSpPr>
        <p:spPr>
          <a:xfrm>
            <a:off x="7441788" y="2234479"/>
            <a:ext cx="1377019" cy="3139321"/>
          </a:xfrm>
          <a:prstGeom prst="rect">
            <a:avLst/>
          </a:prstGeom>
          <a:noFill/>
        </p:spPr>
        <p:txBody>
          <a:bodyPr wrap="square" rtlCol="1">
            <a:spAutoFit/>
          </a:bodyPr>
          <a:lstStyle/>
          <a:p>
            <a:r>
              <a:rPr lang="en-US" dirty="0"/>
              <a:t>    Address 0</a:t>
            </a:r>
          </a:p>
          <a:p>
            <a:endParaRPr lang="en-US" dirty="0"/>
          </a:p>
          <a:p>
            <a:endParaRPr lang="en-US" dirty="0"/>
          </a:p>
          <a:p>
            <a:endParaRPr lang="en-US" dirty="0"/>
          </a:p>
          <a:p>
            <a:endParaRPr lang="en-US" dirty="0"/>
          </a:p>
          <a:p>
            <a:endParaRPr lang="en-US" dirty="0"/>
          </a:p>
          <a:p>
            <a:r>
              <a:rPr lang="en-US" dirty="0"/>
              <a:t>Address 128</a:t>
            </a:r>
          </a:p>
          <a:p>
            <a:endParaRPr lang="en-US" dirty="0"/>
          </a:p>
          <a:p>
            <a:endParaRPr lang="en-US" dirty="0"/>
          </a:p>
          <a:p>
            <a:endParaRPr lang="en-US" dirty="0"/>
          </a:p>
          <a:p>
            <a:r>
              <a:rPr lang="en-US" dirty="0"/>
              <a:t>Address 200</a:t>
            </a:r>
          </a:p>
        </p:txBody>
      </p:sp>
      <p:cxnSp>
        <p:nvCxnSpPr>
          <p:cNvPr id="6" name="Straight Connector 5">
            <a:extLst>
              <a:ext uri="{FF2B5EF4-FFF2-40B4-BE49-F238E27FC236}">
                <a16:creationId xmlns:a16="http://schemas.microsoft.com/office/drawing/2014/main" id="{0FED3F96-EC5E-D0B0-5C0C-39A635C789B3}"/>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247FDA-734B-00E5-A85F-CE0EE4230732}"/>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1FCE7B-9B25-85DE-5A6B-12CB3E8A096A}"/>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9A54A9-D5CC-6658-0537-32BFFB4D4AE7}"/>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0" name="TextBox 9">
            <a:extLst>
              <a:ext uri="{FF2B5EF4-FFF2-40B4-BE49-F238E27FC236}">
                <a16:creationId xmlns:a16="http://schemas.microsoft.com/office/drawing/2014/main" id="{48A547A4-8667-CD33-A940-2DD24BA1F9E4}"/>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1" name="TextBox 10">
            <a:extLst>
              <a:ext uri="{FF2B5EF4-FFF2-40B4-BE49-F238E27FC236}">
                <a16:creationId xmlns:a16="http://schemas.microsoft.com/office/drawing/2014/main" id="{2A796174-FF81-7CB1-7C91-9697F924189C}"/>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F86A1259-4A52-9CE7-EA4A-B4B6D14063BB}"/>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96DEB79B-E0D5-4F1A-9D6A-993A91360BE6}"/>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spTree>
    <p:extLst>
      <p:ext uri="{BB962C8B-B14F-4D97-AF65-F5344CB8AC3E}">
        <p14:creationId xmlns:p14="http://schemas.microsoft.com/office/powerpoint/2010/main" val="364891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0FD20-8A73-2F0E-A6C2-BA8B3F09CE5A}"/>
              </a:ext>
            </a:extLst>
          </p:cNvPr>
          <p:cNvSpPr>
            <a:spLocks noGrp="1"/>
          </p:cNvSpPr>
          <p:nvPr>
            <p:ph type="title"/>
          </p:nvPr>
        </p:nvSpPr>
        <p:spPr/>
        <p:txBody>
          <a:bodyPr/>
          <a:lstStyle/>
          <a:p>
            <a:r>
              <a:rPr lang="en-US" dirty="0"/>
              <a:t>What does Random mean in RAM?</a:t>
            </a:r>
          </a:p>
        </p:txBody>
      </p:sp>
      <p:sp>
        <p:nvSpPr>
          <p:cNvPr id="3" name="Content Placeholder 2">
            <a:extLst>
              <a:ext uri="{FF2B5EF4-FFF2-40B4-BE49-F238E27FC236}">
                <a16:creationId xmlns:a16="http://schemas.microsoft.com/office/drawing/2014/main" id="{CEC4407A-BB32-B9E1-A0A2-CFD53D0739A2}"/>
              </a:ext>
            </a:extLst>
          </p:cNvPr>
          <p:cNvSpPr>
            <a:spLocks noGrp="1"/>
          </p:cNvSpPr>
          <p:nvPr>
            <p:ph idx="1"/>
          </p:nvPr>
        </p:nvSpPr>
        <p:spPr>
          <a:xfrm>
            <a:off x="1097280" y="1845734"/>
            <a:ext cx="6214373" cy="4023360"/>
          </a:xfrm>
        </p:spPr>
        <p:txBody>
          <a:bodyPr/>
          <a:lstStyle/>
          <a:p>
            <a:r>
              <a:rPr lang="en-US" b="0" i="0" dirty="0">
                <a:solidFill>
                  <a:srgbClr val="374151"/>
                </a:solidFill>
                <a:effectLst/>
                <a:latin typeface="Söhne"/>
              </a:rPr>
              <a:t>In Random Access Memory (RAM), the concept of "random access" means that any memory cell can be accessed directly, irrespective of its physical location which means that addresses 0, 128 and 200 have the same access time. This is different from sequential access, where you'd have to go through data in order, like reading through a book.</a:t>
            </a:r>
            <a:endParaRPr lang="en-US" dirty="0"/>
          </a:p>
        </p:txBody>
      </p:sp>
      <p:graphicFrame>
        <p:nvGraphicFramePr>
          <p:cNvPr id="4" name="Content Placeholder 3">
            <a:extLst>
              <a:ext uri="{FF2B5EF4-FFF2-40B4-BE49-F238E27FC236}">
                <a16:creationId xmlns:a16="http://schemas.microsoft.com/office/drawing/2014/main" id="{6DC84F6C-F6D1-16E9-BD15-1375EF86E1AE}"/>
              </a:ext>
            </a:extLst>
          </p:cNvPr>
          <p:cNvGraphicFramePr>
            <a:graphicFrameLocks/>
          </p:cNvGraphicFramePr>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E00F9943-9950-76D5-D40A-A11D64C4C4F0}"/>
              </a:ext>
            </a:extLst>
          </p:cNvPr>
          <p:cNvSpPr txBox="1"/>
          <p:nvPr/>
        </p:nvSpPr>
        <p:spPr>
          <a:xfrm>
            <a:off x="7441788" y="2234479"/>
            <a:ext cx="1377019" cy="3139321"/>
          </a:xfrm>
          <a:prstGeom prst="rect">
            <a:avLst/>
          </a:prstGeom>
          <a:noFill/>
        </p:spPr>
        <p:txBody>
          <a:bodyPr wrap="square" rtlCol="1">
            <a:spAutoFit/>
          </a:bodyPr>
          <a:lstStyle/>
          <a:p>
            <a:r>
              <a:rPr lang="en-US" dirty="0"/>
              <a:t>    Address 0</a:t>
            </a:r>
          </a:p>
          <a:p>
            <a:endParaRPr lang="en-US" dirty="0"/>
          </a:p>
          <a:p>
            <a:endParaRPr lang="en-US" dirty="0"/>
          </a:p>
          <a:p>
            <a:endParaRPr lang="en-US" dirty="0"/>
          </a:p>
          <a:p>
            <a:endParaRPr lang="en-US" dirty="0"/>
          </a:p>
          <a:p>
            <a:endParaRPr lang="en-US" dirty="0"/>
          </a:p>
          <a:p>
            <a:r>
              <a:rPr lang="en-US" dirty="0"/>
              <a:t>Address 128</a:t>
            </a:r>
          </a:p>
          <a:p>
            <a:endParaRPr lang="en-US" dirty="0"/>
          </a:p>
          <a:p>
            <a:endParaRPr lang="en-US" dirty="0"/>
          </a:p>
          <a:p>
            <a:endParaRPr lang="en-US" dirty="0"/>
          </a:p>
          <a:p>
            <a:r>
              <a:rPr lang="en-US" dirty="0"/>
              <a:t>Address 200</a:t>
            </a:r>
          </a:p>
        </p:txBody>
      </p:sp>
      <p:cxnSp>
        <p:nvCxnSpPr>
          <p:cNvPr id="6" name="Straight Connector 5">
            <a:extLst>
              <a:ext uri="{FF2B5EF4-FFF2-40B4-BE49-F238E27FC236}">
                <a16:creationId xmlns:a16="http://schemas.microsoft.com/office/drawing/2014/main" id="{0FED3F96-EC5E-D0B0-5C0C-39A635C789B3}"/>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247FDA-734B-00E5-A85F-CE0EE4230732}"/>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1FCE7B-9B25-85DE-5A6B-12CB3E8A096A}"/>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9A54A9-D5CC-6658-0537-32BFFB4D4AE7}"/>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0" name="TextBox 9">
            <a:extLst>
              <a:ext uri="{FF2B5EF4-FFF2-40B4-BE49-F238E27FC236}">
                <a16:creationId xmlns:a16="http://schemas.microsoft.com/office/drawing/2014/main" id="{48A547A4-8667-CD33-A940-2DD24BA1F9E4}"/>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1" name="TextBox 10">
            <a:extLst>
              <a:ext uri="{FF2B5EF4-FFF2-40B4-BE49-F238E27FC236}">
                <a16:creationId xmlns:a16="http://schemas.microsoft.com/office/drawing/2014/main" id="{2A796174-FF81-7CB1-7C91-9697F924189C}"/>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F86A1259-4A52-9CE7-EA4A-B4B6D14063BB}"/>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96DEB79B-E0D5-4F1A-9D6A-993A91360BE6}"/>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spTree>
    <p:extLst>
      <p:ext uri="{BB962C8B-B14F-4D97-AF65-F5344CB8AC3E}">
        <p14:creationId xmlns:p14="http://schemas.microsoft.com/office/powerpoint/2010/main" val="324161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1DBB-C634-C022-AB54-7D36DB2EB997}"/>
              </a:ext>
            </a:extLst>
          </p:cNvPr>
          <p:cNvSpPr>
            <a:spLocks noGrp="1"/>
          </p:cNvSpPr>
          <p:nvPr>
            <p:ph type="title"/>
          </p:nvPr>
        </p:nvSpPr>
        <p:spPr/>
        <p:txBody>
          <a:bodyPr/>
          <a:lstStyle/>
          <a:p>
            <a:r>
              <a:rPr lang="en-US" dirty="0"/>
              <a:t>64-BIT RANDOM ACCESS MEMORY (RAM) CIRCUIT</a:t>
            </a:r>
          </a:p>
        </p:txBody>
      </p:sp>
      <p:sp>
        <p:nvSpPr>
          <p:cNvPr id="3" name="Content Placeholder 2">
            <a:extLst>
              <a:ext uri="{FF2B5EF4-FFF2-40B4-BE49-F238E27FC236}">
                <a16:creationId xmlns:a16="http://schemas.microsoft.com/office/drawing/2014/main" id="{1D83191B-93C8-0572-60E0-D45AD1ACC0F7}"/>
              </a:ext>
            </a:extLst>
          </p:cNvPr>
          <p:cNvSpPr>
            <a:spLocks noGrp="1"/>
          </p:cNvSpPr>
          <p:nvPr>
            <p:ph idx="1"/>
          </p:nvPr>
        </p:nvSpPr>
        <p:spPr/>
        <p:txBody>
          <a:bodyPr/>
          <a:lstStyle/>
          <a:p>
            <a:pPr>
              <a:buFont typeface="Wingdings" panose="05000000000000000000" pitchFamily="2" charset="2"/>
              <a:buChar char="v"/>
            </a:pPr>
            <a:r>
              <a:rPr lang="en-US" dirty="0"/>
              <a:t>7489 IC is a RAM which was made to have 64 bit memory size.</a:t>
            </a:r>
          </a:p>
          <a:p>
            <a:pPr>
              <a:buFont typeface="Wingdings" panose="05000000000000000000" pitchFamily="2" charset="2"/>
              <a:buChar char="v"/>
            </a:pPr>
            <a:r>
              <a:rPr lang="en-US" dirty="0"/>
              <a:t>Each cell has 4 bits.</a:t>
            </a:r>
          </a:p>
          <a:p>
            <a:pPr>
              <a:buFont typeface="Wingdings" panose="05000000000000000000" pitchFamily="2" charset="2"/>
              <a:buChar char="v"/>
            </a:pPr>
            <a:r>
              <a:rPr lang="en-US" dirty="0"/>
              <a:t>The IC has 16 cells.</a:t>
            </a:r>
          </a:p>
          <a:p>
            <a:r>
              <a:rPr lang="en-US" dirty="0"/>
              <a:t>How to calculate total size?</a:t>
            </a:r>
          </a:p>
          <a:p>
            <a:endParaRPr lang="en-US" dirty="0"/>
          </a:p>
          <a:p>
            <a:r>
              <a:rPr lang="en-US" dirty="0"/>
              <a:t>How many address bits should it have?</a:t>
            </a:r>
          </a:p>
          <a:p>
            <a:endParaRPr lang="en-US" dirty="0"/>
          </a:p>
          <a:p>
            <a:r>
              <a:rPr lang="en-US" dirty="0"/>
              <a:t>How many data bits should it have?</a:t>
            </a:r>
          </a:p>
        </p:txBody>
      </p:sp>
      <p:pic>
        <p:nvPicPr>
          <p:cNvPr id="5" name="Picture 4">
            <a:extLst>
              <a:ext uri="{FF2B5EF4-FFF2-40B4-BE49-F238E27FC236}">
                <a16:creationId xmlns:a16="http://schemas.microsoft.com/office/drawing/2014/main" id="{4917259E-B428-9173-8346-F0E2D0AA2563}"/>
              </a:ext>
            </a:extLst>
          </p:cNvPr>
          <p:cNvPicPr>
            <a:picLocks noChangeAspect="1"/>
          </p:cNvPicPr>
          <p:nvPr/>
        </p:nvPicPr>
        <p:blipFill>
          <a:blip r:embed="rId2"/>
          <a:stretch>
            <a:fillRect/>
          </a:stretch>
        </p:blipFill>
        <p:spPr>
          <a:xfrm>
            <a:off x="5892800" y="2300629"/>
            <a:ext cx="5915742" cy="3385292"/>
          </a:xfrm>
          <a:prstGeom prst="rect">
            <a:avLst/>
          </a:prstGeom>
        </p:spPr>
      </p:pic>
    </p:spTree>
    <p:extLst>
      <p:ext uri="{BB962C8B-B14F-4D97-AF65-F5344CB8AC3E}">
        <p14:creationId xmlns:p14="http://schemas.microsoft.com/office/powerpoint/2010/main" val="98394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1DBB-C634-C022-AB54-7D36DB2EB997}"/>
              </a:ext>
            </a:extLst>
          </p:cNvPr>
          <p:cNvSpPr>
            <a:spLocks noGrp="1"/>
          </p:cNvSpPr>
          <p:nvPr>
            <p:ph type="title"/>
          </p:nvPr>
        </p:nvSpPr>
        <p:spPr/>
        <p:txBody>
          <a:bodyPr/>
          <a:lstStyle/>
          <a:p>
            <a:r>
              <a:rPr lang="en-US" dirty="0"/>
              <a:t>64-BIT RANDOM ACCESS MEMORY (RAM) CIRCUIT</a:t>
            </a:r>
          </a:p>
        </p:txBody>
      </p:sp>
      <p:sp>
        <p:nvSpPr>
          <p:cNvPr id="3" name="Content Placeholder 2">
            <a:extLst>
              <a:ext uri="{FF2B5EF4-FFF2-40B4-BE49-F238E27FC236}">
                <a16:creationId xmlns:a16="http://schemas.microsoft.com/office/drawing/2014/main" id="{1D83191B-93C8-0572-60E0-D45AD1ACC0F7}"/>
              </a:ext>
            </a:extLst>
          </p:cNvPr>
          <p:cNvSpPr>
            <a:spLocks noGrp="1"/>
          </p:cNvSpPr>
          <p:nvPr>
            <p:ph idx="1"/>
          </p:nvPr>
        </p:nvSpPr>
        <p:spPr/>
        <p:txBody>
          <a:bodyPr/>
          <a:lstStyle/>
          <a:p>
            <a:pPr>
              <a:buFont typeface="Wingdings" panose="05000000000000000000" pitchFamily="2" charset="2"/>
              <a:buChar char="v"/>
            </a:pPr>
            <a:r>
              <a:rPr lang="en-US" dirty="0"/>
              <a:t>7489 IC is a RAM which was made to have 64 bit memory size.</a:t>
            </a:r>
          </a:p>
          <a:p>
            <a:pPr>
              <a:buFont typeface="Wingdings" panose="05000000000000000000" pitchFamily="2" charset="2"/>
              <a:buChar char="v"/>
            </a:pPr>
            <a:r>
              <a:rPr lang="en-US" dirty="0"/>
              <a:t>Each cell has 4 bits.</a:t>
            </a:r>
          </a:p>
          <a:p>
            <a:pPr>
              <a:buFont typeface="Wingdings" panose="05000000000000000000" pitchFamily="2" charset="2"/>
              <a:buChar char="v"/>
            </a:pPr>
            <a:r>
              <a:rPr lang="en-US" dirty="0"/>
              <a:t>The IC has 16 cells.</a:t>
            </a:r>
          </a:p>
          <a:p>
            <a:r>
              <a:rPr lang="en-US" dirty="0"/>
              <a:t>How to calculate total size?</a:t>
            </a:r>
          </a:p>
          <a:p>
            <a:r>
              <a:rPr lang="en-US" dirty="0">
                <a:solidFill>
                  <a:srgbClr val="FF0000"/>
                </a:solidFill>
              </a:rPr>
              <a:t>Total size = 4 bits/cell X 16 cell = 64 bits.</a:t>
            </a:r>
          </a:p>
          <a:p>
            <a:r>
              <a:rPr lang="en-US" dirty="0"/>
              <a:t>How many address bits should it have?</a:t>
            </a:r>
          </a:p>
          <a:p>
            <a:endParaRPr lang="en-US" dirty="0">
              <a:solidFill>
                <a:srgbClr val="FF0000"/>
              </a:solidFill>
            </a:endParaRPr>
          </a:p>
          <a:p>
            <a:r>
              <a:rPr lang="en-US" dirty="0"/>
              <a:t>How many data bits should it have?</a:t>
            </a:r>
          </a:p>
        </p:txBody>
      </p:sp>
      <p:pic>
        <p:nvPicPr>
          <p:cNvPr id="5" name="Picture 4">
            <a:extLst>
              <a:ext uri="{FF2B5EF4-FFF2-40B4-BE49-F238E27FC236}">
                <a16:creationId xmlns:a16="http://schemas.microsoft.com/office/drawing/2014/main" id="{4917259E-B428-9173-8346-F0E2D0AA2563}"/>
              </a:ext>
            </a:extLst>
          </p:cNvPr>
          <p:cNvPicPr>
            <a:picLocks noChangeAspect="1"/>
          </p:cNvPicPr>
          <p:nvPr/>
        </p:nvPicPr>
        <p:blipFill>
          <a:blip r:embed="rId2"/>
          <a:stretch>
            <a:fillRect/>
          </a:stretch>
        </p:blipFill>
        <p:spPr>
          <a:xfrm>
            <a:off x="5892800" y="3867542"/>
            <a:ext cx="4953355" cy="1818378"/>
          </a:xfrm>
          <a:prstGeom prst="rect">
            <a:avLst/>
          </a:prstGeom>
        </p:spPr>
      </p:pic>
    </p:spTree>
    <p:extLst>
      <p:ext uri="{BB962C8B-B14F-4D97-AF65-F5344CB8AC3E}">
        <p14:creationId xmlns:p14="http://schemas.microsoft.com/office/powerpoint/2010/main" val="282592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1DBB-C634-C022-AB54-7D36DB2EB997}"/>
              </a:ext>
            </a:extLst>
          </p:cNvPr>
          <p:cNvSpPr>
            <a:spLocks noGrp="1"/>
          </p:cNvSpPr>
          <p:nvPr>
            <p:ph type="title"/>
          </p:nvPr>
        </p:nvSpPr>
        <p:spPr/>
        <p:txBody>
          <a:bodyPr/>
          <a:lstStyle/>
          <a:p>
            <a:r>
              <a:rPr lang="en-US" dirty="0"/>
              <a:t>64-BIT RANDOM ACCESS MEMORY (RAM) CIRCUIT</a:t>
            </a:r>
          </a:p>
        </p:txBody>
      </p:sp>
      <p:sp>
        <p:nvSpPr>
          <p:cNvPr id="3" name="Content Placeholder 2">
            <a:extLst>
              <a:ext uri="{FF2B5EF4-FFF2-40B4-BE49-F238E27FC236}">
                <a16:creationId xmlns:a16="http://schemas.microsoft.com/office/drawing/2014/main" id="{1D83191B-93C8-0572-60E0-D45AD1ACC0F7}"/>
              </a:ext>
            </a:extLst>
          </p:cNvPr>
          <p:cNvSpPr>
            <a:spLocks noGrp="1"/>
          </p:cNvSpPr>
          <p:nvPr>
            <p:ph idx="1"/>
          </p:nvPr>
        </p:nvSpPr>
        <p:spPr/>
        <p:txBody>
          <a:bodyPr/>
          <a:lstStyle/>
          <a:p>
            <a:pPr>
              <a:buFont typeface="Wingdings" panose="05000000000000000000" pitchFamily="2" charset="2"/>
              <a:buChar char="v"/>
            </a:pPr>
            <a:r>
              <a:rPr lang="en-US" dirty="0"/>
              <a:t>7489 IC is a RAM which was made to have 64 bit memory size.</a:t>
            </a:r>
          </a:p>
          <a:p>
            <a:pPr>
              <a:buFont typeface="Wingdings" panose="05000000000000000000" pitchFamily="2" charset="2"/>
              <a:buChar char="v"/>
            </a:pPr>
            <a:r>
              <a:rPr lang="en-US" dirty="0"/>
              <a:t>Each cell has 4 bits.</a:t>
            </a:r>
          </a:p>
          <a:p>
            <a:pPr>
              <a:buFont typeface="Wingdings" panose="05000000000000000000" pitchFamily="2" charset="2"/>
              <a:buChar char="v"/>
            </a:pPr>
            <a:r>
              <a:rPr lang="en-US" dirty="0"/>
              <a:t>The IC has 16 cells.</a:t>
            </a:r>
          </a:p>
          <a:p>
            <a:r>
              <a:rPr lang="en-US" dirty="0"/>
              <a:t>How to calculate total size?</a:t>
            </a:r>
          </a:p>
          <a:p>
            <a:r>
              <a:rPr lang="en-US" dirty="0">
                <a:solidFill>
                  <a:srgbClr val="FF0000"/>
                </a:solidFill>
              </a:rPr>
              <a:t>Total size = 4 bits/cell X 16 cell = 64 bits</a:t>
            </a:r>
          </a:p>
          <a:p>
            <a:r>
              <a:rPr lang="en-US" dirty="0"/>
              <a:t>How many address bits should it have?</a:t>
            </a:r>
          </a:p>
          <a:p>
            <a:r>
              <a:rPr lang="en-US" dirty="0">
                <a:solidFill>
                  <a:srgbClr val="FF0000"/>
                </a:solidFill>
              </a:rPr>
              <a:t>4 (log number of cells)</a:t>
            </a:r>
          </a:p>
          <a:p>
            <a:r>
              <a:rPr lang="en-US" dirty="0"/>
              <a:t>How many data bits should it have?</a:t>
            </a:r>
          </a:p>
        </p:txBody>
      </p:sp>
      <p:pic>
        <p:nvPicPr>
          <p:cNvPr id="5" name="Picture 4">
            <a:extLst>
              <a:ext uri="{FF2B5EF4-FFF2-40B4-BE49-F238E27FC236}">
                <a16:creationId xmlns:a16="http://schemas.microsoft.com/office/drawing/2014/main" id="{4917259E-B428-9173-8346-F0E2D0AA2563}"/>
              </a:ext>
            </a:extLst>
          </p:cNvPr>
          <p:cNvPicPr>
            <a:picLocks noChangeAspect="1"/>
          </p:cNvPicPr>
          <p:nvPr/>
        </p:nvPicPr>
        <p:blipFill>
          <a:blip r:embed="rId2"/>
          <a:stretch>
            <a:fillRect/>
          </a:stretch>
        </p:blipFill>
        <p:spPr>
          <a:xfrm>
            <a:off x="5892800" y="3867542"/>
            <a:ext cx="4953355" cy="1818378"/>
          </a:xfrm>
          <a:prstGeom prst="rect">
            <a:avLst/>
          </a:prstGeom>
        </p:spPr>
      </p:pic>
    </p:spTree>
    <p:extLst>
      <p:ext uri="{BB962C8B-B14F-4D97-AF65-F5344CB8AC3E}">
        <p14:creationId xmlns:p14="http://schemas.microsoft.com/office/powerpoint/2010/main" val="306322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1DBB-C634-C022-AB54-7D36DB2EB997}"/>
              </a:ext>
            </a:extLst>
          </p:cNvPr>
          <p:cNvSpPr>
            <a:spLocks noGrp="1"/>
          </p:cNvSpPr>
          <p:nvPr>
            <p:ph type="title"/>
          </p:nvPr>
        </p:nvSpPr>
        <p:spPr/>
        <p:txBody>
          <a:bodyPr/>
          <a:lstStyle/>
          <a:p>
            <a:r>
              <a:rPr lang="en-US" dirty="0"/>
              <a:t>64-BIT RANDOM ACCESS MEMORY (RAM) CIRCUIT</a:t>
            </a:r>
          </a:p>
        </p:txBody>
      </p:sp>
      <p:sp>
        <p:nvSpPr>
          <p:cNvPr id="3" name="Content Placeholder 2">
            <a:extLst>
              <a:ext uri="{FF2B5EF4-FFF2-40B4-BE49-F238E27FC236}">
                <a16:creationId xmlns:a16="http://schemas.microsoft.com/office/drawing/2014/main" id="{1D83191B-93C8-0572-60E0-D45AD1ACC0F7}"/>
              </a:ext>
            </a:extLst>
          </p:cNvPr>
          <p:cNvSpPr>
            <a:spLocks noGrp="1"/>
          </p:cNvSpPr>
          <p:nvPr>
            <p:ph idx="1"/>
          </p:nvPr>
        </p:nvSpPr>
        <p:spPr/>
        <p:txBody>
          <a:bodyPr/>
          <a:lstStyle/>
          <a:p>
            <a:pPr>
              <a:buFont typeface="Wingdings" panose="05000000000000000000" pitchFamily="2" charset="2"/>
              <a:buChar char="v"/>
            </a:pPr>
            <a:r>
              <a:rPr lang="en-US" dirty="0"/>
              <a:t>7489 IC is a RAM which was made to have 64 bit memory size.</a:t>
            </a:r>
          </a:p>
          <a:p>
            <a:pPr>
              <a:buFont typeface="Wingdings" panose="05000000000000000000" pitchFamily="2" charset="2"/>
              <a:buChar char="v"/>
            </a:pPr>
            <a:r>
              <a:rPr lang="en-US" dirty="0"/>
              <a:t>Each cell has 4 bits.</a:t>
            </a:r>
          </a:p>
          <a:p>
            <a:pPr>
              <a:buFont typeface="Wingdings" panose="05000000000000000000" pitchFamily="2" charset="2"/>
              <a:buChar char="v"/>
            </a:pPr>
            <a:r>
              <a:rPr lang="en-US" dirty="0"/>
              <a:t>The IC has 16 cells.</a:t>
            </a:r>
          </a:p>
          <a:p>
            <a:r>
              <a:rPr lang="en-US" dirty="0"/>
              <a:t>How to calculate total size?</a:t>
            </a:r>
          </a:p>
          <a:p>
            <a:r>
              <a:rPr lang="en-US" dirty="0">
                <a:solidFill>
                  <a:srgbClr val="FF0000"/>
                </a:solidFill>
              </a:rPr>
              <a:t>Total size = 4 bits/cell X 16 cell = 64 bits</a:t>
            </a:r>
          </a:p>
          <a:p>
            <a:r>
              <a:rPr lang="en-US" dirty="0"/>
              <a:t>How many address bits should it have?</a:t>
            </a:r>
          </a:p>
          <a:p>
            <a:r>
              <a:rPr lang="en-US" dirty="0">
                <a:solidFill>
                  <a:srgbClr val="FF0000"/>
                </a:solidFill>
              </a:rPr>
              <a:t>4 (log number of cells)</a:t>
            </a:r>
          </a:p>
          <a:p>
            <a:r>
              <a:rPr lang="en-US" dirty="0"/>
              <a:t>How many data bits should it have?</a:t>
            </a:r>
          </a:p>
          <a:p>
            <a:r>
              <a:rPr lang="en-US" dirty="0">
                <a:solidFill>
                  <a:srgbClr val="FF0000"/>
                </a:solidFill>
              </a:rPr>
              <a:t>4 (cell size of bits)</a:t>
            </a:r>
          </a:p>
        </p:txBody>
      </p:sp>
      <p:pic>
        <p:nvPicPr>
          <p:cNvPr id="5" name="Picture 4">
            <a:extLst>
              <a:ext uri="{FF2B5EF4-FFF2-40B4-BE49-F238E27FC236}">
                <a16:creationId xmlns:a16="http://schemas.microsoft.com/office/drawing/2014/main" id="{4917259E-B428-9173-8346-F0E2D0AA2563}"/>
              </a:ext>
            </a:extLst>
          </p:cNvPr>
          <p:cNvPicPr>
            <a:picLocks noChangeAspect="1"/>
          </p:cNvPicPr>
          <p:nvPr/>
        </p:nvPicPr>
        <p:blipFill>
          <a:blip r:embed="rId2"/>
          <a:stretch>
            <a:fillRect/>
          </a:stretch>
        </p:blipFill>
        <p:spPr>
          <a:xfrm>
            <a:off x="5892800" y="3867542"/>
            <a:ext cx="4953355" cy="1818378"/>
          </a:xfrm>
          <a:prstGeom prst="rect">
            <a:avLst/>
          </a:prstGeom>
        </p:spPr>
      </p:pic>
    </p:spTree>
    <p:extLst>
      <p:ext uri="{BB962C8B-B14F-4D97-AF65-F5344CB8AC3E}">
        <p14:creationId xmlns:p14="http://schemas.microsoft.com/office/powerpoint/2010/main" val="402265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1F6B-7D29-1185-0DB1-6431077D6C36}"/>
              </a:ext>
            </a:extLst>
          </p:cNvPr>
          <p:cNvSpPr>
            <a:spLocks noGrp="1"/>
          </p:cNvSpPr>
          <p:nvPr>
            <p:ph type="title"/>
          </p:nvPr>
        </p:nvSpPr>
        <p:spPr/>
        <p:txBody>
          <a:bodyPr/>
          <a:lstStyle/>
          <a:p>
            <a:r>
              <a:rPr lang="en-US" dirty="0"/>
              <a:t>7489 IC modes</a:t>
            </a:r>
          </a:p>
        </p:txBody>
      </p:sp>
      <p:pic>
        <p:nvPicPr>
          <p:cNvPr id="5" name="Content Placeholder 4">
            <a:extLst>
              <a:ext uri="{FF2B5EF4-FFF2-40B4-BE49-F238E27FC236}">
                <a16:creationId xmlns:a16="http://schemas.microsoft.com/office/drawing/2014/main" id="{7DA3FB24-E0D0-4E9E-43A3-E350977A3589}"/>
              </a:ext>
            </a:extLst>
          </p:cNvPr>
          <p:cNvPicPr>
            <a:picLocks noGrp="1" noChangeAspect="1"/>
          </p:cNvPicPr>
          <p:nvPr>
            <p:ph idx="1"/>
          </p:nvPr>
        </p:nvPicPr>
        <p:blipFill>
          <a:blip r:embed="rId2"/>
          <a:stretch>
            <a:fillRect/>
          </a:stretch>
        </p:blipFill>
        <p:spPr>
          <a:xfrm>
            <a:off x="1694452" y="2003961"/>
            <a:ext cx="9896890" cy="3552957"/>
          </a:xfrm>
        </p:spPr>
      </p:pic>
    </p:spTree>
    <p:extLst>
      <p:ext uri="{BB962C8B-B14F-4D97-AF65-F5344CB8AC3E}">
        <p14:creationId xmlns:p14="http://schemas.microsoft.com/office/powerpoint/2010/main" val="373471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8D45-C30A-2403-2C2C-E848CDAF2573}"/>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D4843F9-F982-DD43-8AE5-61FD0FD4EE97}"/>
              </a:ext>
            </a:extLst>
          </p:cNvPr>
          <p:cNvSpPr>
            <a:spLocks noGrp="1"/>
          </p:cNvSpPr>
          <p:nvPr>
            <p:ph idx="1"/>
          </p:nvPr>
        </p:nvSpPr>
        <p:spPr/>
        <p:txBody>
          <a:bodyPr/>
          <a:lstStyle/>
          <a:p>
            <a:r>
              <a:rPr lang="en-US" dirty="0"/>
              <a:t>If we want to build a 128 bit Ram using 7489 IC how many </a:t>
            </a:r>
            <a:r>
              <a:rPr lang="en-US" dirty="0" err="1"/>
              <a:t>Ics</a:t>
            </a:r>
            <a:r>
              <a:rPr lang="en-US" dirty="0"/>
              <a:t> do we need?</a:t>
            </a:r>
          </a:p>
          <a:p>
            <a:endParaRPr lang="en-US" dirty="0"/>
          </a:p>
          <a:p>
            <a:endParaRPr lang="en-US" dirty="0"/>
          </a:p>
          <a:p>
            <a:r>
              <a:rPr lang="en-US" dirty="0"/>
              <a:t>If we want to build a 256 bit Ram using 7489 IC how many </a:t>
            </a:r>
            <a:r>
              <a:rPr lang="en-US" dirty="0" err="1"/>
              <a:t>Ics</a:t>
            </a:r>
            <a:r>
              <a:rPr lang="en-US" dirty="0"/>
              <a:t> do we need?</a:t>
            </a:r>
          </a:p>
          <a:p>
            <a:endParaRPr lang="en-US" dirty="0"/>
          </a:p>
          <a:p>
            <a:endParaRPr lang="en-US" dirty="0"/>
          </a:p>
          <a:p>
            <a:r>
              <a:rPr lang="en-US" dirty="0"/>
              <a:t>How can we control the multiple ICs?</a:t>
            </a:r>
          </a:p>
        </p:txBody>
      </p:sp>
    </p:spTree>
    <p:extLst>
      <p:ext uri="{BB962C8B-B14F-4D97-AF65-F5344CB8AC3E}">
        <p14:creationId xmlns:p14="http://schemas.microsoft.com/office/powerpoint/2010/main" val="3901339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85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0CB9-2582-B9A7-DF8E-24C4D21D64C1}"/>
              </a:ext>
            </a:extLst>
          </p:cNvPr>
          <p:cNvSpPr>
            <a:spLocks noGrp="1"/>
          </p:cNvSpPr>
          <p:nvPr>
            <p:ph type="title"/>
          </p:nvPr>
        </p:nvSpPr>
        <p:spPr/>
        <p:txBody>
          <a:bodyPr/>
          <a:lstStyle/>
          <a:p>
            <a:r>
              <a:rPr lang="en-US" dirty="0"/>
              <a:t>Building 256 bit RAM from IC</a:t>
            </a:r>
          </a:p>
        </p:txBody>
      </p:sp>
      <p:pic>
        <p:nvPicPr>
          <p:cNvPr id="5" name="Content Placeholder 4">
            <a:extLst>
              <a:ext uri="{FF2B5EF4-FFF2-40B4-BE49-F238E27FC236}">
                <a16:creationId xmlns:a16="http://schemas.microsoft.com/office/drawing/2014/main" id="{2DE47836-A6B0-8B1B-0079-C9CAFB357C47}"/>
              </a:ext>
            </a:extLst>
          </p:cNvPr>
          <p:cNvPicPr>
            <a:picLocks noGrp="1" noChangeAspect="1"/>
          </p:cNvPicPr>
          <p:nvPr>
            <p:ph idx="1"/>
          </p:nvPr>
        </p:nvPicPr>
        <p:blipFill>
          <a:blip r:embed="rId2"/>
          <a:stretch>
            <a:fillRect/>
          </a:stretch>
        </p:blipFill>
        <p:spPr>
          <a:xfrm>
            <a:off x="3600472" y="1836103"/>
            <a:ext cx="4405608" cy="4305078"/>
          </a:xfrm>
        </p:spPr>
      </p:pic>
    </p:spTree>
    <p:extLst>
      <p:ext uri="{BB962C8B-B14F-4D97-AF65-F5344CB8AC3E}">
        <p14:creationId xmlns:p14="http://schemas.microsoft.com/office/powerpoint/2010/main" val="324406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7BB4-4782-FD9C-5F9F-8A24D79FD3C9}"/>
              </a:ext>
            </a:extLst>
          </p:cNvPr>
          <p:cNvSpPr>
            <a:spLocks noGrp="1"/>
          </p:cNvSpPr>
          <p:nvPr>
            <p:ph type="title"/>
          </p:nvPr>
        </p:nvSpPr>
        <p:spPr/>
        <p:txBody>
          <a:bodyPr/>
          <a:lstStyle/>
          <a:p>
            <a:r>
              <a:rPr lang="en-US" dirty="0"/>
              <a:t>Memory Types</a:t>
            </a:r>
          </a:p>
        </p:txBody>
      </p:sp>
      <p:sp>
        <p:nvSpPr>
          <p:cNvPr id="3" name="Content Placeholder 2">
            <a:extLst>
              <a:ext uri="{FF2B5EF4-FFF2-40B4-BE49-F238E27FC236}">
                <a16:creationId xmlns:a16="http://schemas.microsoft.com/office/drawing/2014/main" id="{4E87FEDF-B8DB-54C8-6FF2-0171DF8F5F34}"/>
              </a:ext>
            </a:extLst>
          </p:cNvPr>
          <p:cNvSpPr>
            <a:spLocks noGrp="1"/>
          </p:cNvSpPr>
          <p:nvPr>
            <p:ph idx="1"/>
          </p:nvPr>
        </p:nvSpPr>
        <p:spPr/>
        <p:txBody>
          <a:bodyPr/>
          <a:lstStyle/>
          <a:p>
            <a:r>
              <a:rPr lang="en-US" dirty="0"/>
              <a:t>2) Read-Only Memory (ROM) is like a pre-written book for your computer. </a:t>
            </a:r>
          </a:p>
          <a:p>
            <a:r>
              <a:rPr lang="en-US" dirty="0"/>
              <a:t>It's a type of memory that stores information permanently, and unlike RAM, you can't easily change or write new data to it. </a:t>
            </a:r>
          </a:p>
          <a:p>
            <a:r>
              <a:rPr lang="en-US" dirty="0"/>
              <a:t>It contains essential instructions and data that your computer needs to start up and perform basic functions, like a set of rules the computer always follows. Even when you turn off your computer, the information in ROM remains intact. </a:t>
            </a:r>
          </a:p>
          <a:p>
            <a:r>
              <a:rPr lang="en-US" dirty="0"/>
              <a:t>It's called "read-only" because, in general, </a:t>
            </a:r>
            <a:br>
              <a:rPr lang="en-US" dirty="0"/>
            </a:br>
            <a:r>
              <a:rPr lang="en-US" dirty="0"/>
              <a:t>you can only read from it, not write to it </a:t>
            </a:r>
            <a:br>
              <a:rPr lang="en-US" dirty="0"/>
            </a:br>
            <a:r>
              <a:rPr lang="en-US" dirty="0"/>
              <a:t>like you can with RAM.</a:t>
            </a:r>
          </a:p>
        </p:txBody>
      </p:sp>
      <p:pic>
        <p:nvPicPr>
          <p:cNvPr id="2050" name="Picture 2" descr="ROM (Read Only Memory) Definition">
            <a:extLst>
              <a:ext uri="{FF2B5EF4-FFF2-40B4-BE49-F238E27FC236}">
                <a16:creationId xmlns:a16="http://schemas.microsoft.com/office/drawing/2014/main" id="{28732513-8BA5-1FFF-9445-712066A22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704" y="3857414"/>
            <a:ext cx="3724976" cy="246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21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641E191-6A70-4190-4CDD-D6B1BE53ADDC}"/>
              </a:ext>
            </a:extLst>
          </p:cNvPr>
          <p:cNvPicPr>
            <a:picLocks noChangeAspect="1"/>
          </p:cNvPicPr>
          <p:nvPr/>
        </p:nvPicPr>
        <p:blipFill>
          <a:blip r:embed="rId2"/>
          <a:stretch>
            <a:fillRect/>
          </a:stretch>
        </p:blipFill>
        <p:spPr>
          <a:xfrm>
            <a:off x="2753033" y="137652"/>
            <a:ext cx="6472248" cy="6082186"/>
          </a:xfrm>
          <a:prstGeom prst="rect">
            <a:avLst/>
          </a:prstGeom>
        </p:spPr>
      </p:pic>
      <p:sp>
        <p:nvSpPr>
          <p:cNvPr id="3" name="TextBox 2">
            <a:extLst>
              <a:ext uri="{FF2B5EF4-FFF2-40B4-BE49-F238E27FC236}">
                <a16:creationId xmlns:a16="http://schemas.microsoft.com/office/drawing/2014/main" id="{6A8FD941-C482-29CD-56AC-A6886CED8236}"/>
              </a:ext>
            </a:extLst>
          </p:cNvPr>
          <p:cNvSpPr txBox="1"/>
          <p:nvPr/>
        </p:nvSpPr>
        <p:spPr>
          <a:xfrm>
            <a:off x="245806" y="698090"/>
            <a:ext cx="2290917" cy="1200329"/>
          </a:xfrm>
          <a:prstGeom prst="rect">
            <a:avLst/>
          </a:prstGeom>
          <a:noFill/>
        </p:spPr>
        <p:txBody>
          <a:bodyPr wrap="square" rtlCol="1">
            <a:spAutoFit/>
          </a:bodyPr>
          <a:lstStyle/>
          <a:p>
            <a:r>
              <a:rPr lang="en-US" dirty="0"/>
              <a:t>Why did we need 6 address bits here while before 4 bits were enough?</a:t>
            </a:r>
          </a:p>
        </p:txBody>
      </p:sp>
    </p:spTree>
    <p:extLst>
      <p:ext uri="{BB962C8B-B14F-4D97-AF65-F5344CB8AC3E}">
        <p14:creationId xmlns:p14="http://schemas.microsoft.com/office/powerpoint/2010/main" val="748427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641E191-6A70-4190-4CDD-D6B1BE53ADDC}"/>
              </a:ext>
            </a:extLst>
          </p:cNvPr>
          <p:cNvPicPr>
            <a:picLocks noChangeAspect="1"/>
          </p:cNvPicPr>
          <p:nvPr/>
        </p:nvPicPr>
        <p:blipFill>
          <a:blip r:embed="rId2"/>
          <a:stretch>
            <a:fillRect/>
          </a:stretch>
        </p:blipFill>
        <p:spPr>
          <a:xfrm>
            <a:off x="2753033" y="78658"/>
            <a:ext cx="6472248" cy="6141180"/>
          </a:xfrm>
          <a:prstGeom prst="rect">
            <a:avLst/>
          </a:prstGeom>
        </p:spPr>
      </p:pic>
      <p:sp>
        <p:nvSpPr>
          <p:cNvPr id="3" name="TextBox 2">
            <a:extLst>
              <a:ext uri="{FF2B5EF4-FFF2-40B4-BE49-F238E27FC236}">
                <a16:creationId xmlns:a16="http://schemas.microsoft.com/office/drawing/2014/main" id="{6A8FD941-C482-29CD-56AC-A6886CED8236}"/>
              </a:ext>
            </a:extLst>
          </p:cNvPr>
          <p:cNvSpPr txBox="1"/>
          <p:nvPr/>
        </p:nvSpPr>
        <p:spPr>
          <a:xfrm>
            <a:off x="245806" y="698090"/>
            <a:ext cx="2290917" cy="2585323"/>
          </a:xfrm>
          <a:prstGeom prst="rect">
            <a:avLst/>
          </a:prstGeom>
          <a:noFill/>
        </p:spPr>
        <p:txBody>
          <a:bodyPr wrap="square" rtlCol="1">
            <a:spAutoFit/>
          </a:bodyPr>
          <a:lstStyle/>
          <a:p>
            <a:r>
              <a:rPr lang="en-US" dirty="0"/>
              <a:t>Why did we need 6 address bits here while before 4 bits were enough?</a:t>
            </a:r>
          </a:p>
          <a:p>
            <a:endParaRPr lang="en-US" dirty="0"/>
          </a:p>
          <a:p>
            <a:endParaRPr lang="en-US" dirty="0"/>
          </a:p>
          <a:p>
            <a:r>
              <a:rPr lang="en-US" dirty="0">
                <a:solidFill>
                  <a:srgbClr val="FF0000"/>
                </a:solidFill>
              </a:rPr>
              <a:t>We have 16 cells * 4 = 64 cell</a:t>
            </a:r>
          </a:p>
          <a:p>
            <a:r>
              <a:rPr lang="en-US" dirty="0">
                <a:solidFill>
                  <a:srgbClr val="FF0000"/>
                </a:solidFill>
              </a:rPr>
              <a:t>Log64 = 6 bits</a:t>
            </a:r>
          </a:p>
        </p:txBody>
      </p:sp>
    </p:spTree>
    <p:extLst>
      <p:ext uri="{BB962C8B-B14F-4D97-AF65-F5344CB8AC3E}">
        <p14:creationId xmlns:p14="http://schemas.microsoft.com/office/powerpoint/2010/main" val="341258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641E191-6A70-4190-4CDD-D6B1BE53ADDC}"/>
              </a:ext>
            </a:extLst>
          </p:cNvPr>
          <p:cNvPicPr>
            <a:picLocks noChangeAspect="1"/>
          </p:cNvPicPr>
          <p:nvPr/>
        </p:nvPicPr>
        <p:blipFill>
          <a:blip r:embed="rId2"/>
          <a:stretch>
            <a:fillRect/>
          </a:stretch>
        </p:blipFill>
        <p:spPr>
          <a:xfrm>
            <a:off x="2753033" y="78658"/>
            <a:ext cx="6472248" cy="6141180"/>
          </a:xfrm>
          <a:prstGeom prst="rect">
            <a:avLst/>
          </a:prstGeom>
        </p:spPr>
      </p:pic>
      <p:sp>
        <p:nvSpPr>
          <p:cNvPr id="3" name="TextBox 2">
            <a:extLst>
              <a:ext uri="{FF2B5EF4-FFF2-40B4-BE49-F238E27FC236}">
                <a16:creationId xmlns:a16="http://schemas.microsoft.com/office/drawing/2014/main" id="{6A8FD941-C482-29CD-56AC-A6886CED8236}"/>
              </a:ext>
            </a:extLst>
          </p:cNvPr>
          <p:cNvSpPr txBox="1"/>
          <p:nvPr/>
        </p:nvSpPr>
        <p:spPr>
          <a:xfrm>
            <a:off x="245806" y="698090"/>
            <a:ext cx="2290917" cy="1200329"/>
          </a:xfrm>
          <a:prstGeom prst="rect">
            <a:avLst/>
          </a:prstGeom>
          <a:noFill/>
        </p:spPr>
        <p:txBody>
          <a:bodyPr wrap="square" rtlCol="1">
            <a:spAutoFit/>
          </a:bodyPr>
          <a:lstStyle/>
          <a:p>
            <a:r>
              <a:rPr lang="en-US" dirty="0"/>
              <a:t>Question:</a:t>
            </a:r>
            <a:br>
              <a:rPr lang="en-US" dirty="0"/>
            </a:br>
            <a:br>
              <a:rPr lang="en-US" dirty="0"/>
            </a:br>
            <a:r>
              <a:rPr lang="en-US" dirty="0"/>
              <a:t>Save the number 5</a:t>
            </a:r>
            <a:br>
              <a:rPr lang="en-US" dirty="0"/>
            </a:br>
            <a:r>
              <a:rPr lang="en-US" dirty="0"/>
              <a:t>At the address 200</a:t>
            </a:r>
            <a:endParaRPr lang="en-US" dirty="0">
              <a:solidFill>
                <a:srgbClr val="FF0000"/>
              </a:solidFill>
            </a:endParaRPr>
          </a:p>
        </p:txBody>
      </p:sp>
    </p:spTree>
    <p:extLst>
      <p:ext uri="{BB962C8B-B14F-4D97-AF65-F5344CB8AC3E}">
        <p14:creationId xmlns:p14="http://schemas.microsoft.com/office/powerpoint/2010/main" val="1793964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641E191-6A70-4190-4CDD-D6B1BE53ADDC}"/>
              </a:ext>
            </a:extLst>
          </p:cNvPr>
          <p:cNvPicPr>
            <a:picLocks noChangeAspect="1"/>
          </p:cNvPicPr>
          <p:nvPr/>
        </p:nvPicPr>
        <p:blipFill>
          <a:blip r:embed="rId2"/>
          <a:stretch>
            <a:fillRect/>
          </a:stretch>
        </p:blipFill>
        <p:spPr>
          <a:xfrm>
            <a:off x="5719752" y="28157"/>
            <a:ext cx="6472248" cy="6141180"/>
          </a:xfrm>
          <a:prstGeom prst="rect">
            <a:avLst/>
          </a:prstGeom>
        </p:spPr>
      </p:pic>
      <p:sp>
        <p:nvSpPr>
          <p:cNvPr id="3" name="TextBox 2">
            <a:extLst>
              <a:ext uri="{FF2B5EF4-FFF2-40B4-BE49-F238E27FC236}">
                <a16:creationId xmlns:a16="http://schemas.microsoft.com/office/drawing/2014/main" id="{6A8FD941-C482-29CD-56AC-A6886CED8236}"/>
              </a:ext>
            </a:extLst>
          </p:cNvPr>
          <p:cNvSpPr txBox="1"/>
          <p:nvPr/>
        </p:nvSpPr>
        <p:spPr>
          <a:xfrm>
            <a:off x="108155" y="79362"/>
            <a:ext cx="5473946" cy="7571303"/>
          </a:xfrm>
          <a:prstGeom prst="rect">
            <a:avLst/>
          </a:prstGeom>
          <a:noFill/>
        </p:spPr>
        <p:txBody>
          <a:bodyPr wrap="square" rtlCol="1">
            <a:spAutoFit/>
          </a:bodyPr>
          <a:lstStyle/>
          <a:p>
            <a:r>
              <a:rPr lang="en-US" dirty="0"/>
              <a:t>Question:</a:t>
            </a:r>
            <a:br>
              <a:rPr lang="en-US" dirty="0"/>
            </a:br>
            <a:br>
              <a:rPr lang="en-US" dirty="0"/>
            </a:br>
            <a:r>
              <a:rPr lang="en-US" dirty="0"/>
              <a:t>Save the number 5</a:t>
            </a:r>
            <a:br>
              <a:rPr lang="en-US" dirty="0"/>
            </a:br>
            <a:r>
              <a:rPr lang="en-US" dirty="0"/>
              <a:t>At the address 200</a:t>
            </a:r>
          </a:p>
          <a:p>
            <a:endParaRPr lang="en-US" dirty="0">
              <a:solidFill>
                <a:srgbClr val="FF0000"/>
              </a:solidFill>
            </a:endParaRPr>
          </a:p>
          <a:p>
            <a:r>
              <a:rPr lang="en-US" dirty="0">
                <a:solidFill>
                  <a:srgbClr val="FF0000"/>
                </a:solidFill>
              </a:rPr>
              <a:t>Data:</a:t>
            </a:r>
          </a:p>
          <a:p>
            <a:r>
              <a:rPr lang="en-US" dirty="0">
                <a:solidFill>
                  <a:srgbClr val="FF0000"/>
                </a:solidFill>
              </a:rPr>
              <a:t>5 -&gt; 0101</a:t>
            </a:r>
          </a:p>
          <a:p>
            <a:endParaRPr lang="en-US" dirty="0">
              <a:solidFill>
                <a:srgbClr val="FF0000"/>
              </a:solidFill>
            </a:endParaRPr>
          </a:p>
          <a:p>
            <a:r>
              <a:rPr lang="en-US" dirty="0">
                <a:solidFill>
                  <a:srgbClr val="FF0000"/>
                </a:solidFill>
              </a:rPr>
              <a:t>Address:</a:t>
            </a:r>
          </a:p>
          <a:p>
            <a:r>
              <a:rPr lang="en-US" dirty="0">
                <a:solidFill>
                  <a:srgbClr val="FF0000"/>
                </a:solidFill>
              </a:rPr>
              <a:t>Memory 1 --&gt; 0-63</a:t>
            </a:r>
          </a:p>
          <a:p>
            <a:r>
              <a:rPr lang="en-US" dirty="0">
                <a:solidFill>
                  <a:srgbClr val="FF0000"/>
                </a:solidFill>
              </a:rPr>
              <a:t>Memory 2 --&gt; 64-127</a:t>
            </a:r>
          </a:p>
          <a:p>
            <a:r>
              <a:rPr lang="en-US" dirty="0">
                <a:solidFill>
                  <a:srgbClr val="FF0000"/>
                </a:solidFill>
              </a:rPr>
              <a:t>Memory 3 --&gt; 12</a:t>
            </a:r>
            <a:r>
              <a:rPr lang="ar-SA" dirty="0">
                <a:solidFill>
                  <a:srgbClr val="FF0000"/>
                </a:solidFill>
              </a:rPr>
              <a:t>8</a:t>
            </a:r>
            <a:r>
              <a:rPr lang="en-US" dirty="0">
                <a:solidFill>
                  <a:srgbClr val="FF0000"/>
                </a:solidFill>
              </a:rPr>
              <a:t>-191</a:t>
            </a:r>
          </a:p>
          <a:p>
            <a:r>
              <a:rPr lang="en-US" dirty="0">
                <a:solidFill>
                  <a:srgbClr val="FF0000"/>
                </a:solidFill>
              </a:rPr>
              <a:t>Memory 4 --&gt; 192-255</a:t>
            </a:r>
            <a:br>
              <a:rPr lang="en-US" dirty="0">
                <a:solidFill>
                  <a:srgbClr val="FF0000"/>
                </a:solidFill>
              </a:rPr>
            </a:br>
            <a:r>
              <a:rPr lang="en-US" dirty="0">
                <a:solidFill>
                  <a:srgbClr val="FF0000"/>
                </a:solidFill>
              </a:rPr>
              <a:t>so, 200 is in the 4</a:t>
            </a:r>
            <a:r>
              <a:rPr lang="en-US" baseline="30000" dirty="0">
                <a:solidFill>
                  <a:srgbClr val="FF0000"/>
                </a:solidFill>
              </a:rPr>
              <a:t>th</a:t>
            </a:r>
            <a:r>
              <a:rPr lang="en-US" dirty="0">
                <a:solidFill>
                  <a:srgbClr val="FF0000"/>
                </a:solidFill>
              </a:rPr>
              <a:t> memory</a:t>
            </a:r>
          </a:p>
          <a:p>
            <a:endParaRPr lang="en-US" dirty="0">
              <a:solidFill>
                <a:srgbClr val="FF0000"/>
              </a:solidFill>
            </a:endParaRPr>
          </a:p>
          <a:p>
            <a:r>
              <a:rPr lang="en-US" dirty="0">
                <a:solidFill>
                  <a:srgbClr val="FF0000"/>
                </a:solidFill>
              </a:rPr>
              <a:t>Quarter 4 has 16 cell, each has 4 bits --&gt; </a:t>
            </a:r>
            <a:br>
              <a:rPr lang="en-US" dirty="0">
                <a:solidFill>
                  <a:srgbClr val="FF0000"/>
                </a:solidFill>
              </a:rPr>
            </a:br>
            <a:r>
              <a:rPr lang="en-US" dirty="0">
                <a:solidFill>
                  <a:srgbClr val="FF0000"/>
                </a:solidFill>
              </a:rPr>
              <a:t>Cell 1 </a:t>
            </a:r>
            <a:r>
              <a:rPr lang="en-US" dirty="0">
                <a:solidFill>
                  <a:srgbClr val="FF0000"/>
                </a:solidFill>
                <a:sym typeface="Wingdings" panose="05000000000000000000" pitchFamily="2" charset="2"/>
              </a:rPr>
              <a:t> 192-195</a:t>
            </a:r>
            <a:br>
              <a:rPr lang="en-US" dirty="0">
                <a:solidFill>
                  <a:srgbClr val="FF0000"/>
                </a:solidFill>
                <a:sym typeface="Wingdings" panose="05000000000000000000" pitchFamily="2" charset="2"/>
              </a:rPr>
            </a:br>
            <a:r>
              <a:rPr lang="en-US" dirty="0">
                <a:solidFill>
                  <a:srgbClr val="FF0000"/>
                </a:solidFill>
                <a:sym typeface="Wingdings" panose="05000000000000000000" pitchFamily="2" charset="2"/>
              </a:rPr>
              <a:t>Cell 2  196-199</a:t>
            </a:r>
            <a:br>
              <a:rPr lang="en-US" dirty="0">
                <a:solidFill>
                  <a:srgbClr val="FF0000"/>
                </a:solidFill>
                <a:sym typeface="Wingdings" panose="05000000000000000000" pitchFamily="2" charset="2"/>
              </a:rPr>
            </a:br>
            <a:r>
              <a:rPr lang="en-US" dirty="0">
                <a:solidFill>
                  <a:srgbClr val="FF0000"/>
                </a:solidFill>
                <a:sym typeface="Wingdings" panose="05000000000000000000" pitchFamily="2" charset="2"/>
              </a:rPr>
              <a:t>Cell 3  200-203</a:t>
            </a:r>
            <a:br>
              <a:rPr lang="en-US" dirty="0">
                <a:solidFill>
                  <a:srgbClr val="FF0000"/>
                </a:solidFill>
                <a:sym typeface="Wingdings" panose="05000000000000000000" pitchFamily="2" charset="2"/>
              </a:rPr>
            </a:br>
            <a:r>
              <a:rPr lang="en-US" dirty="0">
                <a:solidFill>
                  <a:srgbClr val="FF0000"/>
                </a:solidFill>
                <a:sym typeface="Wingdings" panose="05000000000000000000" pitchFamily="2" charset="2"/>
              </a:rPr>
              <a:t>so, 200 is in the 4</a:t>
            </a:r>
            <a:r>
              <a:rPr lang="en-US" baseline="30000" dirty="0">
                <a:solidFill>
                  <a:srgbClr val="FF0000"/>
                </a:solidFill>
                <a:sym typeface="Wingdings" panose="05000000000000000000" pitchFamily="2" charset="2"/>
              </a:rPr>
              <a:t>th</a:t>
            </a:r>
            <a:r>
              <a:rPr lang="en-US" dirty="0">
                <a:solidFill>
                  <a:srgbClr val="FF0000"/>
                </a:solidFill>
                <a:sym typeface="Wingdings" panose="05000000000000000000" pitchFamily="2" charset="2"/>
              </a:rPr>
              <a:t> memory at the 3</a:t>
            </a:r>
            <a:r>
              <a:rPr lang="en-US" baseline="30000" dirty="0">
                <a:solidFill>
                  <a:srgbClr val="FF0000"/>
                </a:solidFill>
                <a:sym typeface="Wingdings" panose="05000000000000000000" pitchFamily="2" charset="2"/>
              </a:rPr>
              <a:t>rd</a:t>
            </a:r>
            <a:r>
              <a:rPr lang="en-US" dirty="0">
                <a:solidFill>
                  <a:srgbClr val="FF0000"/>
                </a:solidFill>
                <a:sym typeface="Wingdings" panose="05000000000000000000" pitchFamily="2" charset="2"/>
              </a:rPr>
              <a:t> cell</a:t>
            </a:r>
          </a:p>
          <a:p>
            <a:r>
              <a:rPr lang="en-US" dirty="0">
                <a:solidFill>
                  <a:srgbClr val="FF0000"/>
                </a:solidFill>
                <a:sym typeface="Wingdings" panose="05000000000000000000" pitchFamily="2" charset="2"/>
              </a:rPr>
              <a:t>A5A4 = 11  4</a:t>
            </a:r>
            <a:r>
              <a:rPr lang="en-US" baseline="30000" dirty="0">
                <a:solidFill>
                  <a:srgbClr val="FF0000"/>
                </a:solidFill>
                <a:sym typeface="Wingdings" panose="05000000000000000000" pitchFamily="2" charset="2"/>
              </a:rPr>
              <a:t>th</a:t>
            </a:r>
            <a:r>
              <a:rPr lang="en-US" dirty="0">
                <a:solidFill>
                  <a:srgbClr val="FF0000"/>
                </a:solidFill>
                <a:sym typeface="Wingdings" panose="05000000000000000000" pitchFamily="2" charset="2"/>
              </a:rPr>
              <a:t> Memory</a:t>
            </a:r>
            <a:br>
              <a:rPr lang="en-US" dirty="0">
                <a:solidFill>
                  <a:srgbClr val="FF0000"/>
                </a:solidFill>
                <a:sym typeface="Wingdings" panose="05000000000000000000" pitchFamily="2" charset="2"/>
              </a:rPr>
            </a:br>
            <a:r>
              <a:rPr lang="en-US" dirty="0">
                <a:solidFill>
                  <a:srgbClr val="FF0000"/>
                </a:solidFill>
                <a:sym typeface="Wingdings" panose="05000000000000000000" pitchFamily="2" charset="2"/>
              </a:rPr>
              <a:t>A3A2A1A0 = </a:t>
            </a:r>
            <a:r>
              <a:rPr lang="ar-SA" dirty="0">
                <a:solidFill>
                  <a:srgbClr val="FF0000"/>
                </a:solidFill>
                <a:sym typeface="Wingdings" panose="05000000000000000000" pitchFamily="2" charset="2"/>
              </a:rPr>
              <a:t>0010</a:t>
            </a:r>
            <a:r>
              <a:rPr lang="en-US" dirty="0">
                <a:solidFill>
                  <a:srgbClr val="FF0000"/>
                </a:solidFill>
                <a:sym typeface="Wingdings" panose="05000000000000000000" pitchFamily="2" charset="2"/>
              </a:rPr>
              <a:t>  3</a:t>
            </a:r>
            <a:r>
              <a:rPr lang="en-US" baseline="30000" dirty="0">
                <a:solidFill>
                  <a:srgbClr val="FF0000"/>
                </a:solidFill>
                <a:sym typeface="Wingdings" panose="05000000000000000000" pitchFamily="2" charset="2"/>
              </a:rPr>
              <a:t>rd</a:t>
            </a:r>
            <a:r>
              <a:rPr lang="en-US" dirty="0">
                <a:solidFill>
                  <a:srgbClr val="FF0000"/>
                </a:solidFill>
                <a:sym typeface="Wingdings" panose="05000000000000000000" pitchFamily="2" charset="2"/>
              </a:rPr>
              <a:t> Cell</a:t>
            </a:r>
            <a:br>
              <a:rPr lang="en-US" dirty="0">
                <a:solidFill>
                  <a:srgbClr val="FF0000"/>
                </a:solidFill>
                <a:sym typeface="Wingdings" panose="05000000000000000000" pitchFamily="2" charset="2"/>
              </a:rPr>
            </a:br>
            <a:br>
              <a:rPr lang="en-US" dirty="0">
                <a:solidFill>
                  <a:srgbClr val="FF0000"/>
                </a:solidFill>
                <a:sym typeface="Wingdings" panose="05000000000000000000" pitchFamily="2" charset="2"/>
              </a:rPr>
            </a:br>
            <a:endParaRPr lang="en-US" dirty="0">
              <a:solidFill>
                <a:srgbClr val="FF0000"/>
              </a:solidFill>
            </a:endParaRP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3328420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0C36-4C36-38BF-BE7E-77BAF5264ABD}"/>
              </a:ext>
            </a:extLst>
          </p:cNvPr>
          <p:cNvSpPr>
            <a:spLocks noGrp="1"/>
          </p:cNvSpPr>
          <p:nvPr>
            <p:ph type="title"/>
          </p:nvPr>
        </p:nvSpPr>
        <p:spPr>
          <a:xfrm>
            <a:off x="1066800" y="343879"/>
            <a:ext cx="10058400" cy="1450757"/>
          </a:xfrm>
        </p:spPr>
        <p:txBody>
          <a:bodyPr/>
          <a:lstStyle/>
          <a:p>
            <a:r>
              <a:rPr lang="en-US" dirty="0"/>
              <a:t>Experiment No. 11 - Arithmetic Elements</a:t>
            </a:r>
          </a:p>
        </p:txBody>
      </p:sp>
    </p:spTree>
    <p:extLst>
      <p:ext uri="{BB962C8B-B14F-4D97-AF65-F5344CB8AC3E}">
        <p14:creationId xmlns:p14="http://schemas.microsoft.com/office/powerpoint/2010/main" val="3767936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5733-9E12-7442-5927-55507A73B378}"/>
              </a:ext>
            </a:extLst>
          </p:cNvPr>
          <p:cNvSpPr>
            <a:spLocks noGrp="1"/>
          </p:cNvSpPr>
          <p:nvPr>
            <p:ph type="title"/>
          </p:nvPr>
        </p:nvSpPr>
        <p:spPr/>
        <p:txBody>
          <a:bodyPr/>
          <a:lstStyle/>
          <a:p>
            <a:r>
              <a:rPr lang="en-US" dirty="0"/>
              <a:t>ALU</a:t>
            </a:r>
          </a:p>
        </p:txBody>
      </p:sp>
      <p:sp>
        <p:nvSpPr>
          <p:cNvPr id="3" name="Content Placeholder 2">
            <a:extLst>
              <a:ext uri="{FF2B5EF4-FFF2-40B4-BE49-F238E27FC236}">
                <a16:creationId xmlns:a16="http://schemas.microsoft.com/office/drawing/2014/main" id="{7BCDC771-C78B-42A6-2522-BF5586F3B6DC}"/>
              </a:ext>
            </a:extLst>
          </p:cNvPr>
          <p:cNvSpPr>
            <a:spLocks noGrp="1"/>
          </p:cNvSpPr>
          <p:nvPr>
            <p:ph idx="1"/>
          </p:nvPr>
        </p:nvSpPr>
        <p:spPr/>
        <p:txBody>
          <a:bodyPr/>
          <a:lstStyle/>
          <a:p>
            <a:r>
              <a:rPr lang="en-US" dirty="0"/>
              <a:t>It consists of two major parts: the arithmetic unit and the logic unit. The output, either arithmetic or logic which is selected by the selection switches</a:t>
            </a:r>
          </a:p>
        </p:txBody>
      </p:sp>
      <p:pic>
        <p:nvPicPr>
          <p:cNvPr id="5" name="Picture 4">
            <a:extLst>
              <a:ext uri="{FF2B5EF4-FFF2-40B4-BE49-F238E27FC236}">
                <a16:creationId xmlns:a16="http://schemas.microsoft.com/office/drawing/2014/main" id="{5F6578E5-5B35-5099-8C72-D90E8A29DE53}"/>
              </a:ext>
            </a:extLst>
          </p:cNvPr>
          <p:cNvPicPr>
            <a:picLocks noChangeAspect="1"/>
          </p:cNvPicPr>
          <p:nvPr/>
        </p:nvPicPr>
        <p:blipFill>
          <a:blip r:embed="rId2"/>
          <a:stretch>
            <a:fillRect/>
          </a:stretch>
        </p:blipFill>
        <p:spPr>
          <a:xfrm>
            <a:off x="2408503" y="2714588"/>
            <a:ext cx="7435954" cy="3334534"/>
          </a:xfrm>
          <a:prstGeom prst="rect">
            <a:avLst/>
          </a:prstGeom>
        </p:spPr>
      </p:pic>
    </p:spTree>
    <p:extLst>
      <p:ext uri="{BB962C8B-B14F-4D97-AF65-F5344CB8AC3E}">
        <p14:creationId xmlns:p14="http://schemas.microsoft.com/office/powerpoint/2010/main" val="3051887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B07E-944E-6BBF-1D3E-CA7AC12B684A}"/>
              </a:ext>
            </a:extLst>
          </p:cNvPr>
          <p:cNvSpPr>
            <a:spLocks noGrp="1"/>
          </p:cNvSpPr>
          <p:nvPr>
            <p:ph type="title"/>
          </p:nvPr>
        </p:nvSpPr>
        <p:spPr/>
        <p:txBody>
          <a:bodyPr/>
          <a:lstStyle/>
          <a:p>
            <a:r>
              <a:rPr lang="en-US" dirty="0"/>
              <a:t>Pin assignments</a:t>
            </a:r>
          </a:p>
        </p:txBody>
      </p:sp>
      <p:pic>
        <p:nvPicPr>
          <p:cNvPr id="5" name="Content Placeholder 4">
            <a:extLst>
              <a:ext uri="{FF2B5EF4-FFF2-40B4-BE49-F238E27FC236}">
                <a16:creationId xmlns:a16="http://schemas.microsoft.com/office/drawing/2014/main" id="{3C80D0D1-EC20-EEE9-6651-15950FBF5A73}"/>
              </a:ext>
            </a:extLst>
          </p:cNvPr>
          <p:cNvPicPr>
            <a:picLocks noGrp="1" noChangeAspect="1"/>
          </p:cNvPicPr>
          <p:nvPr>
            <p:ph idx="1"/>
          </p:nvPr>
        </p:nvPicPr>
        <p:blipFill>
          <a:blip r:embed="rId2"/>
          <a:stretch>
            <a:fillRect/>
          </a:stretch>
        </p:blipFill>
        <p:spPr>
          <a:xfrm>
            <a:off x="4353087" y="1816766"/>
            <a:ext cx="6319483" cy="4515208"/>
          </a:xfrm>
        </p:spPr>
      </p:pic>
      <p:sp>
        <p:nvSpPr>
          <p:cNvPr id="3" name="TextBox 2">
            <a:extLst>
              <a:ext uri="{FF2B5EF4-FFF2-40B4-BE49-F238E27FC236}">
                <a16:creationId xmlns:a16="http://schemas.microsoft.com/office/drawing/2014/main" id="{99C3A235-C7D7-2553-1237-B0241301A6FB}"/>
              </a:ext>
            </a:extLst>
          </p:cNvPr>
          <p:cNvSpPr txBox="1"/>
          <p:nvPr/>
        </p:nvSpPr>
        <p:spPr>
          <a:xfrm>
            <a:off x="221572" y="2553289"/>
            <a:ext cx="2595716" cy="2862322"/>
          </a:xfrm>
          <a:prstGeom prst="rect">
            <a:avLst/>
          </a:prstGeom>
          <a:noFill/>
        </p:spPr>
        <p:txBody>
          <a:bodyPr wrap="square" rtlCol="0">
            <a:spAutoFit/>
          </a:bodyPr>
          <a:lstStyle/>
          <a:p>
            <a:r>
              <a:rPr lang="en-US" dirty="0"/>
              <a:t>How many inputs do you see?</a:t>
            </a:r>
            <a:br>
              <a:rPr lang="en-US" dirty="0"/>
            </a:br>
            <a:endParaRPr lang="en-US" dirty="0"/>
          </a:p>
          <a:p>
            <a:br>
              <a:rPr lang="en-US" dirty="0"/>
            </a:br>
            <a:r>
              <a:rPr lang="en-US" dirty="0"/>
              <a:t>How many outputs do you see?</a:t>
            </a:r>
            <a:br>
              <a:rPr lang="en-US" dirty="0"/>
            </a:br>
            <a:endParaRPr lang="en-US" dirty="0"/>
          </a:p>
          <a:p>
            <a:br>
              <a:rPr lang="en-US" dirty="0"/>
            </a:br>
            <a:r>
              <a:rPr lang="en-US" dirty="0"/>
              <a:t>How many control bits do you see?</a:t>
            </a:r>
          </a:p>
        </p:txBody>
      </p:sp>
    </p:spTree>
    <p:extLst>
      <p:ext uri="{BB962C8B-B14F-4D97-AF65-F5344CB8AC3E}">
        <p14:creationId xmlns:p14="http://schemas.microsoft.com/office/powerpoint/2010/main" val="1731372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3C29-0EC9-E979-938D-32294E5839E8}"/>
              </a:ext>
            </a:extLst>
          </p:cNvPr>
          <p:cNvSpPr>
            <a:spLocks noGrp="1"/>
          </p:cNvSpPr>
          <p:nvPr>
            <p:ph type="title"/>
          </p:nvPr>
        </p:nvSpPr>
        <p:spPr/>
        <p:txBody>
          <a:bodyPr/>
          <a:lstStyle/>
          <a:p>
            <a:r>
              <a:rPr lang="en-US" dirty="0"/>
              <a:t>Pin assignments</a:t>
            </a:r>
          </a:p>
        </p:txBody>
      </p:sp>
      <p:sp>
        <p:nvSpPr>
          <p:cNvPr id="3" name="Content Placeholder 2">
            <a:extLst>
              <a:ext uri="{FF2B5EF4-FFF2-40B4-BE49-F238E27FC236}">
                <a16:creationId xmlns:a16="http://schemas.microsoft.com/office/drawing/2014/main" id="{16581A9E-A1E4-04C2-4A9D-E9E589DCCDA2}"/>
              </a:ext>
            </a:extLst>
          </p:cNvPr>
          <p:cNvSpPr>
            <a:spLocks noGrp="1"/>
          </p:cNvSpPr>
          <p:nvPr>
            <p:ph idx="1"/>
          </p:nvPr>
        </p:nvSpPr>
        <p:spPr/>
        <p:txBody>
          <a:bodyPr/>
          <a:lstStyle/>
          <a:p>
            <a:r>
              <a:rPr lang="en-US" dirty="0"/>
              <a:t>The circuit has two 4-bit inputs A and B, as well as a “carry-in” (Cn) input. </a:t>
            </a:r>
            <a:endParaRPr lang="ar-SA" dirty="0"/>
          </a:p>
          <a:p>
            <a:r>
              <a:rPr lang="en-US" dirty="0"/>
              <a:t>There is a mode control input (M).</a:t>
            </a:r>
            <a:r>
              <a:rPr lang="en-US" dirty="0">
                <a:solidFill>
                  <a:srgbClr val="FF0000"/>
                </a:solidFill>
              </a:rPr>
              <a:t> M=1 </a:t>
            </a:r>
            <a:r>
              <a:rPr lang="en-US" dirty="0">
                <a:solidFill>
                  <a:srgbClr val="FF0000"/>
                </a:solidFill>
                <a:sym typeface="Wingdings" panose="05000000000000000000" pitchFamily="2" charset="2"/>
              </a:rPr>
              <a:t> Arithmetic , M=0  Logic</a:t>
            </a:r>
            <a:endParaRPr lang="en-US" dirty="0">
              <a:solidFill>
                <a:srgbClr val="FF0000"/>
              </a:solidFill>
            </a:endParaRPr>
          </a:p>
          <a:p>
            <a:r>
              <a:rPr lang="en-US" dirty="0"/>
              <a:t>There are 4 function-select lines S0, S1, S2, S3 forming logic or arithmetic operations.</a:t>
            </a:r>
          </a:p>
          <a:p>
            <a:r>
              <a:rPr lang="en-US" dirty="0"/>
              <a:t>The mode control input (M) and function-select lines (S0~S3) determines which function it will perform.</a:t>
            </a:r>
          </a:p>
          <a:p>
            <a:r>
              <a:rPr lang="en-US" dirty="0"/>
              <a:t>It has a 4-bit output (F3~F0); a “carry-out” or “Cn+4” output. </a:t>
            </a:r>
          </a:p>
          <a:p>
            <a:r>
              <a:rPr lang="en-US" dirty="0"/>
              <a:t>The biggest advantage of the design is its ability to perform arithmetic functions such as addition, subtraction. multiplication; and logic functions such as AND, XOR functions.</a:t>
            </a:r>
          </a:p>
          <a:p>
            <a:endParaRPr lang="en-US" dirty="0"/>
          </a:p>
        </p:txBody>
      </p:sp>
    </p:spTree>
    <p:extLst>
      <p:ext uri="{BB962C8B-B14F-4D97-AF65-F5344CB8AC3E}">
        <p14:creationId xmlns:p14="http://schemas.microsoft.com/office/powerpoint/2010/main" val="3898862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4F75-3F6A-1B5C-0F62-1EAF5C10D37C}"/>
              </a:ext>
            </a:extLst>
          </p:cNvPr>
          <p:cNvSpPr>
            <a:spLocks noGrp="1"/>
          </p:cNvSpPr>
          <p:nvPr>
            <p:ph type="title"/>
          </p:nvPr>
        </p:nvSpPr>
        <p:spPr/>
        <p:txBody>
          <a:bodyPr/>
          <a:lstStyle/>
          <a:p>
            <a:r>
              <a:rPr lang="en-US" dirty="0"/>
              <a:t>Selection line</a:t>
            </a:r>
          </a:p>
        </p:txBody>
      </p:sp>
      <p:sp>
        <p:nvSpPr>
          <p:cNvPr id="3" name="Content Placeholder 2">
            <a:extLst>
              <a:ext uri="{FF2B5EF4-FFF2-40B4-BE49-F238E27FC236}">
                <a16:creationId xmlns:a16="http://schemas.microsoft.com/office/drawing/2014/main" id="{1BE3F70A-3ADC-C50F-D550-1CEA03649F4E}"/>
              </a:ext>
            </a:extLst>
          </p:cNvPr>
          <p:cNvSpPr>
            <a:spLocks noGrp="1"/>
          </p:cNvSpPr>
          <p:nvPr>
            <p:ph idx="1"/>
          </p:nvPr>
        </p:nvSpPr>
        <p:spPr/>
        <p:txBody>
          <a:bodyPr>
            <a:normAutofit/>
          </a:bodyPr>
          <a:lstStyle/>
          <a:p>
            <a:r>
              <a:rPr lang="en-US" sz="1800" b="0" i="0" u="none" strike="noStrike" baseline="0" dirty="0">
                <a:solidFill>
                  <a:srgbClr val="000000"/>
                </a:solidFill>
                <a:latin typeface="Times New Roman" panose="02020603050405020304" pitchFamily="18" charset="0"/>
              </a:rPr>
              <a:t>When M=1:</a:t>
            </a:r>
          </a:p>
          <a:p>
            <a:pPr algn="l"/>
            <a:r>
              <a:rPr lang="en-US" sz="1800" b="0" i="0" u="none" strike="noStrike" baseline="0" dirty="0">
                <a:solidFill>
                  <a:srgbClr val="000000"/>
                </a:solidFill>
                <a:latin typeface="Times New Roman" panose="02020603050405020304" pitchFamily="18" charset="0"/>
              </a:rPr>
              <a:t>S3S2S1S0=0000 </a:t>
            </a:r>
            <a:r>
              <a:rPr lang="en-US" sz="1800" b="0" i="0" u="none" strike="noStrike" baseline="0" dirty="0">
                <a:solidFill>
                  <a:srgbClr val="000000"/>
                </a:solidFill>
                <a:latin typeface="Times New Roman" panose="02020603050405020304" pitchFamily="18" charset="0"/>
                <a:sym typeface="Wingdings" panose="05000000000000000000" pitchFamily="2" charset="2"/>
              </a:rPr>
              <a:t> Addition</a:t>
            </a:r>
            <a:br>
              <a:rPr lang="en-US" sz="1800" dirty="0">
                <a:solidFill>
                  <a:srgbClr val="000000"/>
                </a:solidFill>
                <a:latin typeface="Times New Roman" panose="02020603050405020304" pitchFamily="18" charset="0"/>
                <a:sym typeface="Wingdings" panose="05000000000000000000" pitchFamily="2" charset="2"/>
              </a:rPr>
            </a:br>
            <a:r>
              <a:rPr lang="en-US" sz="1800" b="0" i="0" u="none" strike="noStrike" baseline="0" dirty="0">
                <a:solidFill>
                  <a:srgbClr val="000000"/>
                </a:solidFill>
              </a:rPr>
              <a:t>S3S2S1S0=0001 </a:t>
            </a:r>
            <a:r>
              <a:rPr lang="en-US" sz="1800" b="0" i="0" u="none" strike="noStrike" baseline="0" dirty="0">
                <a:solidFill>
                  <a:srgbClr val="000000"/>
                </a:solidFill>
                <a:sym typeface="Wingdings" panose="05000000000000000000" pitchFamily="2" charset="2"/>
              </a:rPr>
              <a:t> Subtraction</a:t>
            </a:r>
            <a:br>
              <a:rPr lang="en-US" sz="1800" b="0" i="0" u="none" strike="noStrike" baseline="0" dirty="0">
                <a:solidFill>
                  <a:srgbClr val="000000"/>
                </a:solidFill>
                <a:sym typeface="Wingdings" panose="05000000000000000000" pitchFamily="2" charset="2"/>
              </a:rPr>
            </a:br>
            <a:r>
              <a:rPr lang="en-US" sz="1800" b="0" i="0" u="none" strike="noStrike" baseline="0" dirty="0">
                <a:solidFill>
                  <a:srgbClr val="000000"/>
                </a:solidFill>
                <a:sym typeface="Wingdings" panose="05000000000000000000" pitchFamily="2" charset="2"/>
              </a:rPr>
              <a:t>.</a:t>
            </a:r>
            <a:br>
              <a:rPr lang="en-US" sz="1800" b="0" i="0" u="none" strike="noStrike" baseline="0" dirty="0">
                <a:solidFill>
                  <a:srgbClr val="000000"/>
                </a:solidFill>
                <a:sym typeface="Wingdings" panose="05000000000000000000" pitchFamily="2" charset="2"/>
              </a:rPr>
            </a:br>
            <a:r>
              <a:rPr lang="en-US" sz="1800" b="0" i="0" u="none" strike="noStrike" baseline="0" dirty="0">
                <a:solidFill>
                  <a:srgbClr val="000000"/>
                </a:solidFill>
                <a:sym typeface="Wingdings" panose="05000000000000000000" pitchFamily="2" charset="2"/>
              </a:rPr>
              <a:t>.</a:t>
            </a:r>
            <a:br>
              <a:rPr lang="en-US" sz="1800" b="0" i="0" u="none" strike="noStrike" baseline="0" dirty="0">
                <a:solidFill>
                  <a:srgbClr val="000000"/>
                </a:solidFill>
                <a:sym typeface="Wingdings" panose="05000000000000000000" pitchFamily="2" charset="2"/>
              </a:rPr>
            </a:br>
            <a:r>
              <a:rPr lang="en-US" sz="1800" b="0" i="0" u="none" strike="noStrike" baseline="0" dirty="0">
                <a:solidFill>
                  <a:srgbClr val="000000"/>
                </a:solidFill>
                <a:sym typeface="Wingdings" panose="05000000000000000000" pitchFamily="2" charset="2"/>
              </a:rPr>
              <a:t>.</a:t>
            </a:r>
            <a:br>
              <a:rPr lang="en-US" sz="1800" b="0" i="0" u="none" strike="noStrike" baseline="0" dirty="0">
                <a:solidFill>
                  <a:srgbClr val="000000"/>
                </a:solidFill>
                <a:sym typeface="Wingdings" panose="05000000000000000000" pitchFamily="2" charset="2"/>
              </a:rPr>
            </a:br>
            <a:r>
              <a:rPr lang="en-US" sz="1800" b="0" i="0" u="none" strike="noStrike" baseline="0" dirty="0">
                <a:solidFill>
                  <a:srgbClr val="000000"/>
                </a:solidFill>
                <a:sym typeface="Wingdings" panose="05000000000000000000" pitchFamily="2" charset="2"/>
              </a:rPr>
              <a:t>.</a:t>
            </a:r>
          </a:p>
          <a:p>
            <a:pPr algn="l"/>
            <a:endParaRPr lang="en-US" sz="1800" dirty="0">
              <a:solidFill>
                <a:srgbClr val="000000"/>
              </a:solidFill>
              <a:sym typeface="Wingdings" panose="05000000000000000000" pitchFamily="2" charset="2"/>
            </a:endParaRPr>
          </a:p>
          <a:p>
            <a:pPr algn="l"/>
            <a:endParaRPr lang="en-US" sz="1800" b="0" i="0" u="none" strike="noStrike" baseline="0" dirty="0">
              <a:solidFill>
                <a:srgbClr val="000000"/>
              </a:solidFill>
              <a:sym typeface="Wingdings" panose="05000000000000000000" pitchFamily="2" charset="2"/>
            </a:endParaRPr>
          </a:p>
          <a:p>
            <a:pPr algn="l"/>
            <a:endParaRPr lang="en-US" sz="1800" dirty="0">
              <a:solidFill>
                <a:srgbClr val="000000"/>
              </a:solidFill>
              <a:sym typeface="Wingdings" panose="05000000000000000000" pitchFamily="2" charset="2"/>
            </a:endParaRPr>
          </a:p>
          <a:p>
            <a:r>
              <a:rPr lang="en-US" sz="1200" b="0" i="0" u="none" strike="noStrike" baseline="0" dirty="0">
                <a:solidFill>
                  <a:srgbClr val="FF0000"/>
                </a:solidFill>
                <a:sym typeface="Wingdings" panose="05000000000000000000" pitchFamily="2" charset="2"/>
              </a:rPr>
              <a:t>Note: Watch out for the value of Cn if you want to take previous carry into consideration</a:t>
            </a:r>
            <a:br>
              <a:rPr lang="en-US" sz="1200" b="0" i="0" u="none" strike="noStrike" baseline="0" dirty="0">
                <a:solidFill>
                  <a:srgbClr val="FF0000"/>
                </a:solidFill>
                <a:sym typeface="Wingdings" panose="05000000000000000000" pitchFamily="2" charset="2"/>
              </a:rPr>
            </a:br>
            <a:r>
              <a:rPr lang="en-US" sz="1200" b="0" i="0" u="none" strike="noStrike" baseline="0" dirty="0">
                <a:solidFill>
                  <a:srgbClr val="FF0000"/>
                </a:solidFill>
                <a:sym typeface="Wingdings" panose="05000000000000000000" pitchFamily="2" charset="2"/>
              </a:rPr>
              <a:t>Note: Watch out for Cn+4 if you want to take output carry into consideration</a:t>
            </a:r>
          </a:p>
          <a:p>
            <a:pPr algn="l"/>
            <a:endParaRPr lang="en-US" sz="1800" b="0" i="0" u="none" strike="noStrike" baseline="0" dirty="0">
              <a:solidFill>
                <a:srgbClr val="000000"/>
              </a:solidFill>
            </a:endParaRPr>
          </a:p>
          <a:p>
            <a:endParaRPr lang="en-US" sz="1800" b="0" i="0" u="none" strike="noStrike" baseline="0" dirty="0">
              <a:solidFill>
                <a:srgbClr val="000000"/>
              </a:solidFill>
              <a:latin typeface="Times New Roman" panose="02020603050405020304" pitchFamily="18" charset="0"/>
              <a:sym typeface="Wingdings" panose="05000000000000000000" pitchFamily="2" charset="2"/>
            </a:endParaRPr>
          </a:p>
        </p:txBody>
      </p:sp>
      <p:pic>
        <p:nvPicPr>
          <p:cNvPr id="5" name="Picture 4">
            <a:extLst>
              <a:ext uri="{FF2B5EF4-FFF2-40B4-BE49-F238E27FC236}">
                <a16:creationId xmlns:a16="http://schemas.microsoft.com/office/drawing/2014/main" id="{701F542F-E8E3-472A-EFE1-D0E1CBF9B56B}"/>
              </a:ext>
            </a:extLst>
          </p:cNvPr>
          <p:cNvPicPr>
            <a:picLocks noChangeAspect="1"/>
          </p:cNvPicPr>
          <p:nvPr/>
        </p:nvPicPr>
        <p:blipFill>
          <a:blip r:embed="rId2"/>
          <a:stretch>
            <a:fillRect/>
          </a:stretch>
        </p:blipFill>
        <p:spPr>
          <a:xfrm>
            <a:off x="6537565" y="1953042"/>
            <a:ext cx="4557155" cy="3109229"/>
          </a:xfrm>
          <a:prstGeom prst="rect">
            <a:avLst/>
          </a:prstGeom>
        </p:spPr>
      </p:pic>
    </p:spTree>
    <p:extLst>
      <p:ext uri="{BB962C8B-B14F-4D97-AF65-F5344CB8AC3E}">
        <p14:creationId xmlns:p14="http://schemas.microsoft.com/office/powerpoint/2010/main" val="316601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19BE-E245-72C5-5FBF-05B8226FD0BA}"/>
              </a:ext>
            </a:extLst>
          </p:cNvPr>
          <p:cNvSpPr>
            <a:spLocks noGrp="1"/>
          </p:cNvSpPr>
          <p:nvPr>
            <p:ph type="title"/>
          </p:nvPr>
        </p:nvSpPr>
        <p:spPr/>
        <p:txBody>
          <a:bodyPr/>
          <a:lstStyle/>
          <a:p>
            <a:r>
              <a:rPr lang="en-US" dirty="0"/>
              <a:t>Even/Odd parity</a:t>
            </a:r>
          </a:p>
        </p:txBody>
      </p:sp>
      <p:pic>
        <p:nvPicPr>
          <p:cNvPr id="3074" name="Picture 2" descr="Parity Checkers and Generators Selection Guide: Types, Features,  Applications | GlobalSpec">
            <a:extLst>
              <a:ext uri="{FF2B5EF4-FFF2-40B4-BE49-F238E27FC236}">
                <a16:creationId xmlns:a16="http://schemas.microsoft.com/office/drawing/2014/main" id="{168AD4BC-5D27-4480-5AAC-26C771605D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2580" y="1846263"/>
            <a:ext cx="9267166"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9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2595-255F-9513-5CF7-477F2304ED15}"/>
              </a:ext>
            </a:extLst>
          </p:cNvPr>
          <p:cNvSpPr>
            <a:spLocks noGrp="1"/>
          </p:cNvSpPr>
          <p:nvPr>
            <p:ph type="title"/>
          </p:nvPr>
        </p:nvSpPr>
        <p:spPr/>
        <p:txBody>
          <a:bodyPr/>
          <a:lstStyle/>
          <a:p>
            <a:r>
              <a:rPr lang="en-US" dirty="0"/>
              <a:t>CONSTRUCTING RANDOM ACCESS MEMORY (RAM) WITH D FLIP-FLOP</a:t>
            </a:r>
          </a:p>
        </p:txBody>
      </p:sp>
      <p:sp>
        <p:nvSpPr>
          <p:cNvPr id="3" name="Content Placeholder 2">
            <a:extLst>
              <a:ext uri="{FF2B5EF4-FFF2-40B4-BE49-F238E27FC236}">
                <a16:creationId xmlns:a16="http://schemas.microsoft.com/office/drawing/2014/main" id="{1B87F1A5-BAC2-51BE-B7C0-E1859D8E1B64}"/>
              </a:ext>
            </a:extLst>
          </p:cNvPr>
          <p:cNvSpPr>
            <a:spLocks noGrp="1"/>
          </p:cNvSpPr>
          <p:nvPr>
            <p:ph idx="1"/>
          </p:nvPr>
        </p:nvSpPr>
        <p:spPr/>
        <p:txBody>
          <a:bodyPr/>
          <a:lstStyle/>
          <a:p>
            <a:r>
              <a:rPr lang="en-US" dirty="0"/>
              <a:t>The following figure shows one bit memory made of D flip flop.</a:t>
            </a:r>
          </a:p>
          <a:p>
            <a:r>
              <a:rPr lang="en-US" dirty="0"/>
              <a:t>When CS=0, tri-state gates U1 and U2 do not operate, so data input is </a:t>
            </a:r>
            <a:br>
              <a:rPr lang="en-US" dirty="0"/>
            </a:br>
            <a:r>
              <a:rPr lang="en-US" dirty="0"/>
              <a:t>not possible, the flip- flop output Q is not sent to the I/O terminal.</a:t>
            </a:r>
            <a:br>
              <a:rPr lang="en-US" dirty="0"/>
            </a:br>
            <a:r>
              <a:rPr lang="en-US" sz="1600" dirty="0">
                <a:solidFill>
                  <a:srgbClr val="FF0000"/>
                </a:solidFill>
              </a:rPr>
              <a:t>The memory is not chosen/disabled</a:t>
            </a:r>
            <a:endParaRPr lang="en-US" dirty="0">
              <a:solidFill>
                <a:srgbClr val="FF0000"/>
              </a:solidFill>
            </a:endParaRPr>
          </a:p>
          <a:p>
            <a:r>
              <a:rPr lang="en-US" dirty="0"/>
              <a:t>When CS=1, W/R controls the D flip-flop. When W/R' =1, U1 opens but U2 does not, I/O will accept data input. If W/R'=0, the exact opposite will happen and I/O </a:t>
            </a:r>
            <a:br>
              <a:rPr lang="en-US" dirty="0"/>
            </a:br>
            <a:r>
              <a:rPr lang="en-US" dirty="0"/>
              <a:t>act as the data output. </a:t>
            </a:r>
          </a:p>
        </p:txBody>
      </p:sp>
      <p:pic>
        <p:nvPicPr>
          <p:cNvPr id="7" name="Picture 6">
            <a:extLst>
              <a:ext uri="{FF2B5EF4-FFF2-40B4-BE49-F238E27FC236}">
                <a16:creationId xmlns:a16="http://schemas.microsoft.com/office/drawing/2014/main" id="{6247D8BE-57B4-5ADE-F5D9-CAE2AD68095E}"/>
              </a:ext>
            </a:extLst>
          </p:cNvPr>
          <p:cNvPicPr>
            <a:picLocks noChangeAspect="1"/>
          </p:cNvPicPr>
          <p:nvPr/>
        </p:nvPicPr>
        <p:blipFill>
          <a:blip r:embed="rId2"/>
          <a:stretch>
            <a:fillRect/>
          </a:stretch>
        </p:blipFill>
        <p:spPr>
          <a:xfrm>
            <a:off x="8489150" y="1939866"/>
            <a:ext cx="3702850" cy="3835095"/>
          </a:xfrm>
          <a:prstGeom prst="rect">
            <a:avLst/>
          </a:prstGeom>
        </p:spPr>
      </p:pic>
    </p:spTree>
    <p:extLst>
      <p:ext uri="{BB962C8B-B14F-4D97-AF65-F5344CB8AC3E}">
        <p14:creationId xmlns:p14="http://schemas.microsoft.com/office/powerpoint/2010/main" val="2148976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19BE-E245-72C5-5FBF-05B8226FD0BA}"/>
              </a:ext>
            </a:extLst>
          </p:cNvPr>
          <p:cNvSpPr>
            <a:spLocks noGrp="1"/>
          </p:cNvSpPr>
          <p:nvPr>
            <p:ph type="title"/>
          </p:nvPr>
        </p:nvSpPr>
        <p:spPr/>
        <p:txBody>
          <a:bodyPr/>
          <a:lstStyle/>
          <a:p>
            <a:r>
              <a:rPr lang="en-US" dirty="0"/>
              <a:t>Even bit parity generator</a:t>
            </a:r>
          </a:p>
        </p:txBody>
      </p:sp>
      <p:pic>
        <p:nvPicPr>
          <p:cNvPr id="5" name="Content Placeholder 4">
            <a:extLst>
              <a:ext uri="{FF2B5EF4-FFF2-40B4-BE49-F238E27FC236}">
                <a16:creationId xmlns:a16="http://schemas.microsoft.com/office/drawing/2014/main" id="{23B57D81-900B-B32B-D11D-DB60522CA470}"/>
              </a:ext>
            </a:extLst>
          </p:cNvPr>
          <p:cNvPicPr>
            <a:picLocks noGrp="1" noChangeAspect="1"/>
          </p:cNvPicPr>
          <p:nvPr>
            <p:ph idx="1"/>
          </p:nvPr>
        </p:nvPicPr>
        <p:blipFill>
          <a:blip r:embed="rId2"/>
          <a:stretch>
            <a:fillRect/>
          </a:stretch>
        </p:blipFill>
        <p:spPr>
          <a:xfrm>
            <a:off x="2187572" y="1923496"/>
            <a:ext cx="7816856" cy="3697028"/>
          </a:xfrm>
        </p:spPr>
      </p:pic>
    </p:spTree>
    <p:extLst>
      <p:ext uri="{BB962C8B-B14F-4D97-AF65-F5344CB8AC3E}">
        <p14:creationId xmlns:p14="http://schemas.microsoft.com/office/powerpoint/2010/main" val="125264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EBDEA-4B05-82AB-5826-D0B00880A6E4}"/>
              </a:ext>
            </a:extLst>
          </p:cNvPr>
          <p:cNvPicPr>
            <a:picLocks noChangeAspect="1"/>
          </p:cNvPicPr>
          <p:nvPr/>
        </p:nvPicPr>
        <p:blipFill rotWithShape="1">
          <a:blip r:embed="rId2">
            <a:extLst>
              <a:ext uri="{28A0092B-C50C-407E-A947-70E740481C1C}">
                <a14:useLocalDpi xmlns:a14="http://schemas.microsoft.com/office/drawing/2010/main" val="0"/>
              </a:ext>
            </a:extLst>
          </a:blip>
          <a:srcRect l="24758" r="24919"/>
          <a:stretch/>
        </p:blipFill>
        <p:spPr>
          <a:xfrm>
            <a:off x="1266552" y="1015789"/>
            <a:ext cx="4180518" cy="4570782"/>
          </a:xfrm>
          <a:prstGeom prst="rect">
            <a:avLst/>
          </a:prstGeom>
        </p:spPr>
      </p:pic>
      <p:pic>
        <p:nvPicPr>
          <p:cNvPr id="5" name="Picture 4">
            <a:extLst>
              <a:ext uri="{FF2B5EF4-FFF2-40B4-BE49-F238E27FC236}">
                <a16:creationId xmlns:a16="http://schemas.microsoft.com/office/drawing/2014/main" id="{C482DBAD-F926-8B5B-2246-B937F3BF4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395" y="953729"/>
            <a:ext cx="3551199" cy="4694903"/>
          </a:xfrm>
          <a:prstGeom prst="rect">
            <a:avLst/>
          </a:prstGeom>
        </p:spPr>
      </p:pic>
    </p:spTree>
    <p:extLst>
      <p:ext uri="{BB962C8B-B14F-4D97-AF65-F5344CB8AC3E}">
        <p14:creationId xmlns:p14="http://schemas.microsoft.com/office/powerpoint/2010/main" val="50019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2595-255F-9513-5CF7-477F2304ED15}"/>
              </a:ext>
            </a:extLst>
          </p:cNvPr>
          <p:cNvSpPr>
            <a:spLocks noGrp="1"/>
          </p:cNvSpPr>
          <p:nvPr>
            <p:ph type="title"/>
          </p:nvPr>
        </p:nvSpPr>
        <p:spPr/>
        <p:txBody>
          <a:bodyPr/>
          <a:lstStyle/>
          <a:p>
            <a:r>
              <a:rPr lang="en-US" dirty="0"/>
              <a:t>CONSTRUCTING RANDOM ACCESS MEMORY (RAM) WITH D FLIP-FLOP</a:t>
            </a:r>
          </a:p>
        </p:txBody>
      </p:sp>
      <p:sp>
        <p:nvSpPr>
          <p:cNvPr id="3" name="Content Placeholder 2">
            <a:extLst>
              <a:ext uri="{FF2B5EF4-FFF2-40B4-BE49-F238E27FC236}">
                <a16:creationId xmlns:a16="http://schemas.microsoft.com/office/drawing/2014/main" id="{1B87F1A5-BAC2-51BE-B7C0-E1859D8E1B64}"/>
              </a:ext>
            </a:extLst>
          </p:cNvPr>
          <p:cNvSpPr>
            <a:spLocks noGrp="1"/>
          </p:cNvSpPr>
          <p:nvPr>
            <p:ph idx="1"/>
          </p:nvPr>
        </p:nvSpPr>
        <p:spPr/>
        <p:txBody>
          <a:bodyPr/>
          <a:lstStyle/>
          <a:p>
            <a:r>
              <a:rPr lang="en-US" dirty="0"/>
              <a:t>Building 4-bit memory using 4 D flip flops.</a:t>
            </a:r>
          </a:p>
          <a:p>
            <a:r>
              <a:rPr lang="en-US" dirty="0"/>
              <a:t>It has 2 cells, each cell with 2 bits.</a:t>
            </a:r>
          </a:p>
          <a:p>
            <a:r>
              <a:rPr lang="en-US" dirty="0"/>
              <a:t>When CS1=1, RAM1 I/O1 and I/O2 are selected. Address line A is </a:t>
            </a:r>
            <a:br>
              <a:rPr lang="en-US" dirty="0"/>
            </a:br>
            <a:r>
              <a:rPr lang="en-US" dirty="0"/>
              <a:t>used to select between RAM1 and RAM2. Since there is only one </a:t>
            </a:r>
            <a:br>
              <a:rPr lang="en-US" dirty="0"/>
            </a:br>
            <a:r>
              <a:rPr lang="en-US" dirty="0"/>
              <a:t>address line, we can only select from 2 RAMs. each CS can only </a:t>
            </a:r>
            <a:br>
              <a:rPr lang="en-US" dirty="0"/>
            </a:br>
            <a:r>
              <a:rPr lang="en-US" dirty="0"/>
              <a:t>select a 2-bit RAM, so the total capacity is 2×2.</a:t>
            </a:r>
          </a:p>
          <a:p>
            <a:endParaRPr lang="en-US" dirty="0"/>
          </a:p>
        </p:txBody>
      </p:sp>
      <p:pic>
        <p:nvPicPr>
          <p:cNvPr id="5" name="Picture 4">
            <a:extLst>
              <a:ext uri="{FF2B5EF4-FFF2-40B4-BE49-F238E27FC236}">
                <a16:creationId xmlns:a16="http://schemas.microsoft.com/office/drawing/2014/main" id="{47801D64-AE32-EEF9-D092-AC862A273C39}"/>
              </a:ext>
            </a:extLst>
          </p:cNvPr>
          <p:cNvPicPr>
            <a:picLocks noChangeAspect="1"/>
          </p:cNvPicPr>
          <p:nvPr/>
        </p:nvPicPr>
        <p:blipFill>
          <a:blip r:embed="rId2"/>
          <a:stretch>
            <a:fillRect/>
          </a:stretch>
        </p:blipFill>
        <p:spPr>
          <a:xfrm>
            <a:off x="8436051" y="2097483"/>
            <a:ext cx="3256646" cy="3519861"/>
          </a:xfrm>
          <a:prstGeom prst="rect">
            <a:avLst/>
          </a:prstGeom>
        </p:spPr>
      </p:pic>
    </p:spTree>
    <p:extLst>
      <p:ext uri="{BB962C8B-B14F-4D97-AF65-F5344CB8AC3E}">
        <p14:creationId xmlns:p14="http://schemas.microsoft.com/office/powerpoint/2010/main" val="301435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5209-5626-D2FF-8D8C-1374E7C00CB3}"/>
              </a:ext>
            </a:extLst>
          </p:cNvPr>
          <p:cNvSpPr>
            <a:spLocks noGrp="1"/>
          </p:cNvSpPr>
          <p:nvPr>
            <p:ph type="title"/>
          </p:nvPr>
        </p:nvSpPr>
        <p:spPr/>
        <p:txBody>
          <a:bodyPr/>
          <a:lstStyle/>
          <a:p>
            <a:r>
              <a:rPr lang="en-US" dirty="0"/>
              <a:t>Implementation of the two-bit memory</a:t>
            </a:r>
          </a:p>
        </p:txBody>
      </p:sp>
      <p:pic>
        <p:nvPicPr>
          <p:cNvPr id="5" name="Content Placeholder 4">
            <a:extLst>
              <a:ext uri="{FF2B5EF4-FFF2-40B4-BE49-F238E27FC236}">
                <a16:creationId xmlns:a16="http://schemas.microsoft.com/office/drawing/2014/main" id="{441FAE91-DB97-5A0B-9623-2D49DB1474A8}"/>
              </a:ext>
            </a:extLst>
          </p:cNvPr>
          <p:cNvPicPr>
            <a:picLocks noGrp="1" noChangeAspect="1"/>
          </p:cNvPicPr>
          <p:nvPr>
            <p:ph idx="1"/>
          </p:nvPr>
        </p:nvPicPr>
        <p:blipFill>
          <a:blip r:embed="rId2"/>
          <a:stretch>
            <a:fillRect/>
          </a:stretch>
        </p:blipFill>
        <p:spPr>
          <a:xfrm>
            <a:off x="2699939" y="1760046"/>
            <a:ext cx="6546632" cy="2399973"/>
          </a:xfrm>
        </p:spPr>
      </p:pic>
      <p:pic>
        <p:nvPicPr>
          <p:cNvPr id="6" name="Picture 5">
            <a:extLst>
              <a:ext uri="{FF2B5EF4-FFF2-40B4-BE49-F238E27FC236}">
                <a16:creationId xmlns:a16="http://schemas.microsoft.com/office/drawing/2014/main" id="{20D7AACA-D934-0C41-85DF-55B1C20984A2}"/>
              </a:ext>
            </a:extLst>
          </p:cNvPr>
          <p:cNvPicPr>
            <a:picLocks noChangeAspect="1"/>
          </p:cNvPicPr>
          <p:nvPr/>
        </p:nvPicPr>
        <p:blipFill>
          <a:blip r:embed="rId3"/>
          <a:stretch>
            <a:fillRect/>
          </a:stretch>
        </p:blipFill>
        <p:spPr>
          <a:xfrm>
            <a:off x="2906416" y="4191974"/>
            <a:ext cx="5736112" cy="2022371"/>
          </a:xfrm>
          <a:prstGeom prst="rect">
            <a:avLst/>
          </a:prstGeom>
        </p:spPr>
      </p:pic>
    </p:spTree>
    <p:extLst>
      <p:ext uri="{BB962C8B-B14F-4D97-AF65-F5344CB8AC3E}">
        <p14:creationId xmlns:p14="http://schemas.microsoft.com/office/powerpoint/2010/main" val="157742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structure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extLst>
              <p:ext uri="{D42A27DB-BD31-4B8C-83A1-F6EECF244321}">
                <p14:modId xmlns:p14="http://schemas.microsoft.com/office/powerpoint/2010/main" val="797944146"/>
              </p:ext>
            </p:extLst>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4278094"/>
          </a:xfrm>
          <a:prstGeom prst="rect">
            <a:avLst/>
          </a:prstGeom>
          <a:noFill/>
        </p:spPr>
        <p:txBody>
          <a:bodyPr wrap="square" rtlCol="1">
            <a:spAutoFit/>
          </a:bodyPr>
          <a:lstStyle/>
          <a:p>
            <a:pPr marL="285750" indent="-285750">
              <a:buFont typeface="Arial" panose="020B0604020202020204" pitchFamily="34" charset="0"/>
              <a:buChar char="•"/>
            </a:pPr>
            <a:r>
              <a:rPr lang="en-US" sz="2000" dirty="0"/>
              <a:t>Each memory cell must have an address</a:t>
            </a:r>
          </a:p>
          <a:p>
            <a:endParaRPr lang="en-US" sz="2000" dirty="0"/>
          </a:p>
          <a:p>
            <a:pPr marL="285750" indent="-285750">
              <a:buFont typeface="Arial" panose="020B0604020202020204" pitchFamily="34" charset="0"/>
              <a:buChar char="•"/>
            </a:pPr>
            <a:r>
              <a:rPr lang="en-US" sz="2000" dirty="0"/>
              <a:t>In each cell, it can be divided into a number of bits, famous types are: 1 byte (8 bits) 2 bytes (16 bit) for each cell</a:t>
            </a:r>
          </a:p>
          <a:p>
            <a:endParaRPr lang="en-US" sz="2000" dirty="0"/>
          </a:p>
          <a:p>
            <a:r>
              <a:rPr lang="en-US" sz="2000" dirty="0"/>
              <a:t>How can we know the number of cells in the memory?</a:t>
            </a:r>
          </a:p>
          <a:p>
            <a:endParaRPr lang="en-US" sz="2000" dirty="0"/>
          </a:p>
          <a:p>
            <a:endParaRPr lang="en-US" sz="2000" dirty="0"/>
          </a:p>
          <a:p>
            <a:r>
              <a:rPr lang="en-US" sz="2000" dirty="0"/>
              <a:t>How can we calculate the memory entire size?</a:t>
            </a:r>
          </a:p>
          <a:p>
            <a:endParaRPr lang="en-US" dirty="0"/>
          </a:p>
          <a:p>
            <a:endParaRPr lang="en-US" dirty="0"/>
          </a:p>
          <a:p>
            <a:endParaRPr lang="en-US" dirty="0"/>
          </a:p>
          <a:p>
            <a:endParaRPr lang="en-US" dirty="0"/>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spTree>
    <p:extLst>
      <p:ext uri="{BB962C8B-B14F-4D97-AF65-F5344CB8AC3E}">
        <p14:creationId xmlns:p14="http://schemas.microsoft.com/office/powerpoint/2010/main" val="234924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read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3970318"/>
          </a:xfrm>
          <a:prstGeom prst="rect">
            <a:avLst/>
          </a:prstGeom>
          <a:noFill/>
        </p:spPr>
        <p:txBody>
          <a:bodyPr wrap="square" rtlCol="1">
            <a:spAutoFit/>
          </a:bodyPr>
          <a:lstStyle/>
          <a:p>
            <a:pPr algn="l"/>
            <a:r>
              <a:rPr lang="en-US" sz="2800" dirty="0">
                <a:solidFill>
                  <a:srgbClr val="374151"/>
                </a:solidFill>
              </a:rPr>
              <a:t>In read mode, memory needs the following:</a:t>
            </a:r>
            <a:br>
              <a:rPr lang="en-US" sz="2800" dirty="0">
                <a:solidFill>
                  <a:srgbClr val="374151"/>
                </a:solidFill>
              </a:rPr>
            </a:br>
            <a:endParaRPr lang="en-US" sz="2800" dirty="0">
              <a:solidFill>
                <a:srgbClr val="374151"/>
              </a:solidFill>
            </a:endParaRPr>
          </a:p>
          <a:p>
            <a:pPr marL="457200" indent="-457200" algn="l">
              <a:buFont typeface="Arial" panose="020B0604020202020204" pitchFamily="34" charset="0"/>
              <a:buChar char="•"/>
            </a:pPr>
            <a:r>
              <a:rPr lang="en-US" sz="2800" b="0" i="0" dirty="0">
                <a:solidFill>
                  <a:srgbClr val="374151"/>
                </a:solidFill>
                <a:effectLst/>
              </a:rPr>
              <a:t>Data Bus</a:t>
            </a:r>
          </a:p>
          <a:p>
            <a:pPr marL="457200" indent="-457200" algn="l">
              <a:buFont typeface="Arial" panose="020B0604020202020204" pitchFamily="34" charset="0"/>
              <a:buChar char="•"/>
            </a:pPr>
            <a:r>
              <a:rPr lang="en-US" sz="2800" b="0" i="0" dirty="0">
                <a:solidFill>
                  <a:srgbClr val="374151"/>
                </a:solidFill>
                <a:effectLst/>
              </a:rPr>
              <a:t>Address Bus</a:t>
            </a:r>
          </a:p>
          <a:p>
            <a:pPr marL="457200" indent="-457200" algn="l">
              <a:buFont typeface="Arial" panose="020B0604020202020204" pitchFamily="34" charset="0"/>
              <a:buChar char="•"/>
            </a:pPr>
            <a:r>
              <a:rPr lang="en-US" sz="2800" b="0" i="0" dirty="0">
                <a:solidFill>
                  <a:srgbClr val="374151"/>
                </a:solidFill>
                <a:effectLst/>
              </a:rPr>
              <a:t>Memory Controller</a:t>
            </a:r>
          </a:p>
          <a:p>
            <a:pPr marL="457200" indent="-457200" algn="l">
              <a:buFont typeface="Arial" panose="020B0604020202020204" pitchFamily="34" charset="0"/>
              <a:buChar char="•"/>
            </a:pPr>
            <a:r>
              <a:rPr lang="en-US" sz="2800" b="0" i="0" dirty="0">
                <a:solidFill>
                  <a:srgbClr val="374151"/>
                </a:solidFill>
                <a:effectLst/>
              </a:rPr>
              <a:t>Read Enable Signal</a:t>
            </a:r>
          </a:p>
          <a:p>
            <a:pPr marL="457200" indent="-457200" algn="l">
              <a:buFont typeface="Arial" panose="020B0604020202020204" pitchFamily="34" charset="0"/>
              <a:buChar char="•"/>
            </a:pPr>
            <a:r>
              <a:rPr lang="en-US" sz="2800" dirty="0">
                <a:solidFill>
                  <a:srgbClr val="374151"/>
                </a:solidFill>
              </a:rPr>
              <a:t>Enable signal</a:t>
            </a:r>
            <a:endParaRPr lang="en-US" sz="2800" b="0" i="0" dirty="0">
              <a:solidFill>
                <a:srgbClr val="374151"/>
              </a:solidFill>
              <a:effectLst/>
            </a:endParaRPr>
          </a:p>
          <a:p>
            <a:pPr marL="457200" indent="-457200" algn="l">
              <a:buFont typeface="Arial" panose="020B0604020202020204" pitchFamily="34" charset="0"/>
              <a:buChar char="•"/>
            </a:pPr>
            <a:r>
              <a:rPr lang="en-US" sz="2800" b="0" i="0" dirty="0">
                <a:solidFill>
                  <a:srgbClr val="374151"/>
                </a:solidFill>
                <a:effectLst/>
              </a:rPr>
              <a:t>Data Output Buffer</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r>
              <a:rPr lang="en-US" dirty="0"/>
              <a:t>.</a:t>
            </a:r>
          </a:p>
          <a:p>
            <a:r>
              <a:rPr lang="en-US" dirty="0"/>
              <a:t>.</a:t>
            </a:r>
          </a:p>
          <a:p>
            <a:r>
              <a:rPr lang="en-US" dirty="0"/>
              <a:t>.</a:t>
            </a:r>
          </a:p>
          <a:p>
            <a:r>
              <a:rPr lang="en-US" dirty="0"/>
              <a:t>.</a:t>
            </a:r>
          </a:p>
          <a:p>
            <a:r>
              <a:rPr lang="en-US" sz="1400" dirty="0"/>
              <a:t>.</a:t>
            </a:r>
          </a:p>
          <a:p>
            <a:r>
              <a:rPr lang="en-US" sz="1400" dirty="0"/>
              <a:t>Cell n-1</a:t>
            </a:r>
          </a:p>
        </p:txBody>
      </p:sp>
    </p:spTree>
    <p:extLst>
      <p:ext uri="{BB962C8B-B14F-4D97-AF65-F5344CB8AC3E}">
        <p14:creationId xmlns:p14="http://schemas.microsoft.com/office/powerpoint/2010/main" val="378706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8F81-FC41-585B-9C4A-409828C103E2}"/>
              </a:ext>
            </a:extLst>
          </p:cNvPr>
          <p:cNvSpPr>
            <a:spLocks noGrp="1"/>
          </p:cNvSpPr>
          <p:nvPr>
            <p:ph type="title"/>
          </p:nvPr>
        </p:nvSpPr>
        <p:spPr/>
        <p:txBody>
          <a:bodyPr/>
          <a:lstStyle/>
          <a:p>
            <a:r>
              <a:rPr lang="en-US" dirty="0"/>
              <a:t>Memory in read mode</a:t>
            </a:r>
          </a:p>
        </p:txBody>
      </p:sp>
      <p:graphicFrame>
        <p:nvGraphicFramePr>
          <p:cNvPr id="4" name="Content Placeholder 3">
            <a:extLst>
              <a:ext uri="{FF2B5EF4-FFF2-40B4-BE49-F238E27FC236}">
                <a16:creationId xmlns:a16="http://schemas.microsoft.com/office/drawing/2014/main" id="{99FEA27E-3FCC-F2B3-3BC5-78AE85D98861}"/>
              </a:ext>
            </a:extLst>
          </p:cNvPr>
          <p:cNvGraphicFramePr>
            <a:graphicFrameLocks noGrp="1"/>
          </p:cNvGraphicFramePr>
          <p:nvPr>
            <p:ph idx="1"/>
          </p:nvPr>
        </p:nvGraphicFramePr>
        <p:xfrm>
          <a:off x="8743264" y="2151063"/>
          <a:ext cx="2412416" cy="3752434"/>
        </p:xfrm>
        <a:graphic>
          <a:graphicData uri="http://schemas.openxmlformats.org/drawingml/2006/table">
            <a:tbl>
              <a:tblPr firstRow="1" bandRow="1">
                <a:tableStyleId>{69CF1AB2-1976-4502-BF36-3FF5EA218861}</a:tableStyleId>
              </a:tblPr>
              <a:tblGrid>
                <a:gridCol w="2412416">
                  <a:extLst>
                    <a:ext uri="{9D8B030D-6E8A-4147-A177-3AD203B41FA5}">
                      <a16:colId xmlns:a16="http://schemas.microsoft.com/office/drawing/2014/main" val="3557567959"/>
                    </a:ext>
                  </a:extLst>
                </a:gridCol>
              </a:tblGrid>
              <a:tr h="536062">
                <a:tc>
                  <a:txBody>
                    <a:bodyPr/>
                    <a:lstStyle/>
                    <a:p>
                      <a:endParaRPr lang="en-US"/>
                    </a:p>
                  </a:txBody>
                  <a:tcPr/>
                </a:tc>
                <a:extLst>
                  <a:ext uri="{0D108BD9-81ED-4DB2-BD59-A6C34878D82A}">
                    <a16:rowId xmlns:a16="http://schemas.microsoft.com/office/drawing/2014/main" val="1222853654"/>
                  </a:ext>
                </a:extLst>
              </a:tr>
              <a:tr h="536062">
                <a:tc>
                  <a:txBody>
                    <a:bodyPr/>
                    <a:lstStyle/>
                    <a:p>
                      <a:r>
                        <a:rPr lang="en-US" dirty="0"/>
                        <a:t>                     </a:t>
                      </a:r>
                    </a:p>
                  </a:txBody>
                  <a:tcPr/>
                </a:tc>
                <a:extLst>
                  <a:ext uri="{0D108BD9-81ED-4DB2-BD59-A6C34878D82A}">
                    <a16:rowId xmlns:a16="http://schemas.microsoft.com/office/drawing/2014/main" val="1942602402"/>
                  </a:ext>
                </a:extLst>
              </a:tr>
              <a:tr h="536062">
                <a:tc>
                  <a:txBody>
                    <a:bodyPr/>
                    <a:lstStyle/>
                    <a:p>
                      <a:endParaRPr lang="en-US" dirty="0"/>
                    </a:p>
                  </a:txBody>
                  <a:tcPr/>
                </a:tc>
                <a:extLst>
                  <a:ext uri="{0D108BD9-81ED-4DB2-BD59-A6C34878D82A}">
                    <a16:rowId xmlns:a16="http://schemas.microsoft.com/office/drawing/2014/main" val="3336842060"/>
                  </a:ext>
                </a:extLst>
              </a:tr>
              <a:tr h="536062">
                <a:tc>
                  <a:txBody>
                    <a:bodyPr/>
                    <a:lstStyle/>
                    <a:p>
                      <a:endParaRPr lang="en-US"/>
                    </a:p>
                  </a:txBody>
                  <a:tcPr/>
                </a:tc>
                <a:extLst>
                  <a:ext uri="{0D108BD9-81ED-4DB2-BD59-A6C34878D82A}">
                    <a16:rowId xmlns:a16="http://schemas.microsoft.com/office/drawing/2014/main" val="3754521951"/>
                  </a:ext>
                </a:extLst>
              </a:tr>
              <a:tr h="536062">
                <a:tc>
                  <a:txBody>
                    <a:bodyPr/>
                    <a:lstStyle/>
                    <a:p>
                      <a:endParaRPr lang="en-US" dirty="0"/>
                    </a:p>
                  </a:txBody>
                  <a:tcPr/>
                </a:tc>
                <a:extLst>
                  <a:ext uri="{0D108BD9-81ED-4DB2-BD59-A6C34878D82A}">
                    <a16:rowId xmlns:a16="http://schemas.microsoft.com/office/drawing/2014/main" val="4191774498"/>
                  </a:ext>
                </a:extLst>
              </a:tr>
              <a:tr h="536062">
                <a:tc>
                  <a:txBody>
                    <a:bodyPr/>
                    <a:lstStyle/>
                    <a:p>
                      <a:endParaRPr lang="en-US"/>
                    </a:p>
                  </a:txBody>
                  <a:tcPr/>
                </a:tc>
                <a:extLst>
                  <a:ext uri="{0D108BD9-81ED-4DB2-BD59-A6C34878D82A}">
                    <a16:rowId xmlns:a16="http://schemas.microsoft.com/office/drawing/2014/main" val="3944630810"/>
                  </a:ext>
                </a:extLst>
              </a:tr>
              <a:tr h="536062">
                <a:tc>
                  <a:txBody>
                    <a:bodyPr/>
                    <a:lstStyle/>
                    <a:p>
                      <a:endParaRPr lang="en-US" dirty="0"/>
                    </a:p>
                  </a:txBody>
                  <a:tcPr/>
                </a:tc>
                <a:extLst>
                  <a:ext uri="{0D108BD9-81ED-4DB2-BD59-A6C34878D82A}">
                    <a16:rowId xmlns:a16="http://schemas.microsoft.com/office/drawing/2014/main" val="1418325536"/>
                  </a:ext>
                </a:extLst>
              </a:tr>
            </a:tbl>
          </a:graphicData>
        </a:graphic>
      </p:graphicFrame>
      <p:sp>
        <p:nvSpPr>
          <p:cNvPr id="5" name="TextBox 4">
            <a:extLst>
              <a:ext uri="{FF2B5EF4-FFF2-40B4-BE49-F238E27FC236}">
                <a16:creationId xmlns:a16="http://schemas.microsoft.com/office/drawing/2014/main" id="{00A4B4FF-6152-27F5-E098-3FF214DD5608}"/>
              </a:ext>
            </a:extLst>
          </p:cNvPr>
          <p:cNvSpPr txBox="1"/>
          <p:nvPr/>
        </p:nvSpPr>
        <p:spPr>
          <a:xfrm>
            <a:off x="7860632" y="2221651"/>
            <a:ext cx="1106906" cy="369332"/>
          </a:xfrm>
          <a:prstGeom prst="rect">
            <a:avLst/>
          </a:prstGeom>
          <a:noFill/>
        </p:spPr>
        <p:txBody>
          <a:bodyPr wrap="square" rtlCol="1">
            <a:spAutoFit/>
          </a:bodyPr>
          <a:lstStyle/>
          <a:p>
            <a:r>
              <a:rPr lang="en-US" dirty="0"/>
              <a:t>Address</a:t>
            </a:r>
          </a:p>
        </p:txBody>
      </p:sp>
      <p:cxnSp>
        <p:nvCxnSpPr>
          <p:cNvPr id="7" name="Straight Connector 6">
            <a:extLst>
              <a:ext uri="{FF2B5EF4-FFF2-40B4-BE49-F238E27FC236}">
                <a16:creationId xmlns:a16="http://schemas.microsoft.com/office/drawing/2014/main" id="{A6FEA792-07D0-1E1F-EB97-391EE1611136}"/>
              </a:ext>
            </a:extLst>
          </p:cNvPr>
          <p:cNvCxnSpPr>
            <a:cxnSpLocks/>
          </p:cNvCxnSpPr>
          <p:nvPr/>
        </p:nvCxnSpPr>
        <p:spPr>
          <a:xfrm>
            <a:off x="9336505"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B4236-3A1A-F886-97EF-12B7C409438A}"/>
              </a:ext>
            </a:extLst>
          </p:cNvPr>
          <p:cNvCxnSpPr>
            <a:cxnSpLocks/>
          </p:cNvCxnSpPr>
          <p:nvPr/>
        </p:nvCxnSpPr>
        <p:spPr>
          <a:xfrm>
            <a:off x="9949472" y="2151063"/>
            <a:ext cx="0" cy="537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2C55B5-7CF2-6526-C664-392CBDD80C0E}"/>
              </a:ext>
            </a:extLst>
          </p:cNvPr>
          <p:cNvCxnSpPr>
            <a:cxnSpLocks/>
          </p:cNvCxnSpPr>
          <p:nvPr/>
        </p:nvCxnSpPr>
        <p:spPr>
          <a:xfrm>
            <a:off x="10513033" y="2151062"/>
            <a:ext cx="0" cy="53727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018F8F-F4EA-4AEE-A43A-2B323F5A7715}"/>
              </a:ext>
            </a:extLst>
          </p:cNvPr>
          <p:cNvSpPr txBox="1"/>
          <p:nvPr/>
        </p:nvSpPr>
        <p:spPr>
          <a:xfrm>
            <a:off x="8802012" y="2281198"/>
            <a:ext cx="447305" cy="276999"/>
          </a:xfrm>
          <a:prstGeom prst="rect">
            <a:avLst/>
          </a:prstGeom>
          <a:noFill/>
        </p:spPr>
        <p:txBody>
          <a:bodyPr wrap="square" rtlCol="1">
            <a:spAutoFit/>
          </a:bodyPr>
          <a:lstStyle/>
          <a:p>
            <a:r>
              <a:rPr lang="en-US" sz="1200" dirty="0"/>
              <a:t>1bit</a:t>
            </a:r>
          </a:p>
        </p:txBody>
      </p:sp>
      <p:sp>
        <p:nvSpPr>
          <p:cNvPr id="12" name="TextBox 11">
            <a:extLst>
              <a:ext uri="{FF2B5EF4-FFF2-40B4-BE49-F238E27FC236}">
                <a16:creationId xmlns:a16="http://schemas.microsoft.com/office/drawing/2014/main" id="{EE19EF01-59A6-6C3A-DFD8-F8AD47B9B23F}"/>
              </a:ext>
            </a:extLst>
          </p:cNvPr>
          <p:cNvSpPr txBox="1"/>
          <p:nvPr/>
        </p:nvSpPr>
        <p:spPr>
          <a:xfrm>
            <a:off x="9394631" y="2282815"/>
            <a:ext cx="447305" cy="276999"/>
          </a:xfrm>
          <a:prstGeom prst="rect">
            <a:avLst/>
          </a:prstGeom>
          <a:noFill/>
        </p:spPr>
        <p:txBody>
          <a:bodyPr wrap="square" rtlCol="1">
            <a:spAutoFit/>
          </a:bodyPr>
          <a:lstStyle/>
          <a:p>
            <a:r>
              <a:rPr lang="en-US" sz="1200" dirty="0"/>
              <a:t>1bit</a:t>
            </a:r>
          </a:p>
        </p:txBody>
      </p:sp>
      <p:sp>
        <p:nvSpPr>
          <p:cNvPr id="13" name="TextBox 12">
            <a:extLst>
              <a:ext uri="{FF2B5EF4-FFF2-40B4-BE49-F238E27FC236}">
                <a16:creationId xmlns:a16="http://schemas.microsoft.com/office/drawing/2014/main" id="{B560515B-9D8F-197A-EF3F-D45AEFFF5B9B}"/>
              </a:ext>
            </a:extLst>
          </p:cNvPr>
          <p:cNvSpPr txBox="1"/>
          <p:nvPr/>
        </p:nvSpPr>
        <p:spPr>
          <a:xfrm>
            <a:off x="10014683" y="2267817"/>
            <a:ext cx="447305" cy="276999"/>
          </a:xfrm>
          <a:prstGeom prst="rect">
            <a:avLst/>
          </a:prstGeom>
          <a:noFill/>
        </p:spPr>
        <p:txBody>
          <a:bodyPr wrap="square" rtlCol="1">
            <a:spAutoFit/>
          </a:bodyPr>
          <a:lstStyle/>
          <a:p>
            <a:r>
              <a:rPr lang="en-US" sz="1200" dirty="0"/>
              <a:t>1bit</a:t>
            </a:r>
          </a:p>
        </p:txBody>
      </p:sp>
      <p:sp>
        <p:nvSpPr>
          <p:cNvPr id="14" name="TextBox 13">
            <a:extLst>
              <a:ext uri="{FF2B5EF4-FFF2-40B4-BE49-F238E27FC236}">
                <a16:creationId xmlns:a16="http://schemas.microsoft.com/office/drawing/2014/main" id="{39CA48AB-627A-FB7D-02E4-10DAB07F114C}"/>
              </a:ext>
            </a:extLst>
          </p:cNvPr>
          <p:cNvSpPr txBox="1"/>
          <p:nvPr/>
        </p:nvSpPr>
        <p:spPr>
          <a:xfrm>
            <a:off x="10578244" y="2281198"/>
            <a:ext cx="447305" cy="276999"/>
          </a:xfrm>
          <a:prstGeom prst="rect">
            <a:avLst/>
          </a:prstGeom>
          <a:noFill/>
        </p:spPr>
        <p:txBody>
          <a:bodyPr wrap="square" rtlCol="1">
            <a:spAutoFit/>
          </a:bodyPr>
          <a:lstStyle/>
          <a:p>
            <a:r>
              <a:rPr lang="en-US" sz="1200" dirty="0"/>
              <a:t>1bit</a:t>
            </a:r>
          </a:p>
        </p:txBody>
      </p:sp>
      <p:sp>
        <p:nvSpPr>
          <p:cNvPr id="16" name="TextBox 15">
            <a:extLst>
              <a:ext uri="{FF2B5EF4-FFF2-40B4-BE49-F238E27FC236}">
                <a16:creationId xmlns:a16="http://schemas.microsoft.com/office/drawing/2014/main" id="{B7B447A6-FC6D-8140-D9E3-C032FA290E76}"/>
              </a:ext>
            </a:extLst>
          </p:cNvPr>
          <p:cNvSpPr txBox="1"/>
          <p:nvPr/>
        </p:nvSpPr>
        <p:spPr>
          <a:xfrm>
            <a:off x="1234440" y="1965960"/>
            <a:ext cx="6257218" cy="1631216"/>
          </a:xfrm>
          <a:prstGeom prst="rect">
            <a:avLst/>
          </a:prstGeom>
          <a:noFill/>
        </p:spPr>
        <p:txBody>
          <a:bodyPr wrap="square" rtlCol="1">
            <a:spAutoFit/>
          </a:bodyPr>
          <a:lstStyle/>
          <a:p>
            <a:pPr algn="l"/>
            <a:r>
              <a:rPr lang="en-US" sz="2000" b="1" i="0" dirty="0">
                <a:solidFill>
                  <a:srgbClr val="374151"/>
                </a:solidFill>
                <a:effectLst/>
              </a:rPr>
              <a:t>Data Bus</a:t>
            </a:r>
            <a:r>
              <a:rPr lang="en-US" sz="2000" b="0" i="0" dirty="0">
                <a:solidFill>
                  <a:srgbClr val="374151"/>
                </a:solidFill>
                <a:effectLst/>
              </a:rPr>
              <a:t>: The data bus is the pathway through which data is transferred between the memory and other components of the computer, such as the CPU. In read mode, the data bus is used to transmit the data from the memory to the requesting component.</a:t>
            </a:r>
          </a:p>
        </p:txBody>
      </p:sp>
      <p:sp>
        <p:nvSpPr>
          <p:cNvPr id="17" name="TextBox 16">
            <a:extLst>
              <a:ext uri="{FF2B5EF4-FFF2-40B4-BE49-F238E27FC236}">
                <a16:creationId xmlns:a16="http://schemas.microsoft.com/office/drawing/2014/main" id="{8C7DBD12-9FCC-DBF2-1DED-98040074EA00}"/>
              </a:ext>
            </a:extLst>
          </p:cNvPr>
          <p:cNvSpPr txBox="1"/>
          <p:nvPr/>
        </p:nvSpPr>
        <p:spPr>
          <a:xfrm>
            <a:off x="11248103" y="2792361"/>
            <a:ext cx="780377" cy="3016210"/>
          </a:xfrm>
          <a:prstGeom prst="rect">
            <a:avLst/>
          </a:prstGeom>
          <a:noFill/>
        </p:spPr>
        <p:txBody>
          <a:bodyPr wrap="square" rtlCol="1">
            <a:spAutoFit/>
          </a:bodyPr>
          <a:lstStyle/>
          <a:p>
            <a:r>
              <a:rPr lang="en-US" dirty="0"/>
              <a:t>Cell 1</a:t>
            </a:r>
          </a:p>
          <a:p>
            <a:endParaRPr lang="en-US" dirty="0"/>
          </a:p>
          <a:p>
            <a:r>
              <a:rPr lang="en-US" dirty="0"/>
              <a:t>Cell 2</a:t>
            </a:r>
          </a:p>
          <a:p>
            <a:endParaRPr lang="en-US" dirty="0"/>
          </a:p>
          <a:p>
            <a:r>
              <a:rPr lang="en-US" dirty="0"/>
              <a:t>Cell 3</a:t>
            </a:r>
          </a:p>
          <a:p>
            <a:endParaRPr lang="en-US" dirty="0"/>
          </a:p>
          <a:p>
            <a:r>
              <a:rPr lang="en-US" dirty="0"/>
              <a:t>.</a:t>
            </a:r>
          </a:p>
          <a:p>
            <a:r>
              <a:rPr lang="en-US" dirty="0"/>
              <a:t>.</a:t>
            </a:r>
          </a:p>
          <a:p>
            <a:r>
              <a:rPr lang="en-US" dirty="0"/>
              <a:t>.</a:t>
            </a:r>
          </a:p>
          <a:p>
            <a:r>
              <a:rPr lang="en-US" sz="1400" dirty="0"/>
              <a:t>.</a:t>
            </a:r>
          </a:p>
          <a:p>
            <a:r>
              <a:rPr lang="en-US" sz="1400" dirty="0"/>
              <a:t>Cell n-1</a:t>
            </a:r>
          </a:p>
        </p:txBody>
      </p:sp>
      <p:cxnSp>
        <p:nvCxnSpPr>
          <p:cNvPr id="6" name="Straight Arrow Connector 5">
            <a:extLst>
              <a:ext uri="{FF2B5EF4-FFF2-40B4-BE49-F238E27FC236}">
                <a16:creationId xmlns:a16="http://schemas.microsoft.com/office/drawing/2014/main" id="{29F44401-FC2D-BB26-E29B-A07B993E612E}"/>
              </a:ext>
            </a:extLst>
          </p:cNvPr>
          <p:cNvCxnSpPr>
            <a:cxnSpLocks/>
          </p:cNvCxnSpPr>
          <p:nvPr/>
        </p:nvCxnSpPr>
        <p:spPr>
          <a:xfrm>
            <a:off x="11155680" y="4521200"/>
            <a:ext cx="92129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CF281C4F-D1FD-E04C-7D50-A6A87A571B71}"/>
              </a:ext>
            </a:extLst>
          </p:cNvPr>
          <p:cNvSpPr txBox="1"/>
          <p:nvPr/>
        </p:nvSpPr>
        <p:spPr>
          <a:xfrm>
            <a:off x="11205508" y="4226560"/>
            <a:ext cx="1330960" cy="369332"/>
          </a:xfrm>
          <a:prstGeom prst="rect">
            <a:avLst/>
          </a:prstGeom>
          <a:noFill/>
        </p:spPr>
        <p:txBody>
          <a:bodyPr wrap="square" rtlCol="1">
            <a:spAutoFit/>
          </a:bodyPr>
          <a:lstStyle/>
          <a:p>
            <a:r>
              <a:rPr lang="en-US" dirty="0"/>
              <a:t>Data bus</a:t>
            </a:r>
          </a:p>
        </p:txBody>
      </p:sp>
    </p:spTree>
    <p:extLst>
      <p:ext uri="{BB962C8B-B14F-4D97-AF65-F5344CB8AC3E}">
        <p14:creationId xmlns:p14="http://schemas.microsoft.com/office/powerpoint/2010/main" val="25255650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354</TotalTime>
  <Words>2309</Words>
  <Application>Microsoft Office PowerPoint</Application>
  <PresentationFormat>Widescreen</PresentationFormat>
  <Paragraphs>465</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Söhne</vt:lpstr>
      <vt:lpstr>Times New Roman</vt:lpstr>
      <vt:lpstr>Wingdings</vt:lpstr>
      <vt:lpstr>Retrospect</vt:lpstr>
      <vt:lpstr> Digital Electronics and Computer Organization Lab   ENCS 2110 </vt:lpstr>
      <vt:lpstr>Memory Types</vt:lpstr>
      <vt:lpstr>Memory Types</vt:lpstr>
      <vt:lpstr>CONSTRUCTING RANDOM ACCESS MEMORY (RAM) WITH D FLIP-FLOP</vt:lpstr>
      <vt:lpstr>CONSTRUCTING RANDOM ACCESS MEMORY (RAM) WITH D FLIP-FLOP</vt:lpstr>
      <vt:lpstr>Implementation of the two-bit memory</vt:lpstr>
      <vt:lpstr>Memory structure</vt:lpstr>
      <vt:lpstr>Memory in read mode</vt:lpstr>
      <vt:lpstr>Memory in read mode</vt:lpstr>
      <vt:lpstr>Memory in read mode</vt:lpstr>
      <vt:lpstr>Memory in read mode</vt:lpstr>
      <vt:lpstr>Memory in read mode</vt:lpstr>
      <vt:lpstr>Memory in read mode</vt:lpstr>
      <vt:lpstr>Memory in write mode</vt:lpstr>
      <vt:lpstr>Memory in write mode</vt:lpstr>
      <vt:lpstr>Memory in write mode</vt:lpstr>
      <vt:lpstr>Memory in write mode</vt:lpstr>
      <vt:lpstr>Memory in write mode</vt:lpstr>
      <vt:lpstr>Memory in write mode</vt:lpstr>
      <vt:lpstr>What does Random mean in RAM?</vt:lpstr>
      <vt:lpstr>What does Random mean in RAM?</vt:lpstr>
      <vt:lpstr>64-BIT RANDOM ACCESS MEMORY (RAM) CIRCUIT</vt:lpstr>
      <vt:lpstr>64-BIT RANDOM ACCESS MEMORY (RAM) CIRCUIT</vt:lpstr>
      <vt:lpstr>64-BIT RANDOM ACCESS MEMORY (RAM) CIRCUIT</vt:lpstr>
      <vt:lpstr>64-BIT RANDOM ACCESS MEMORY (RAM) CIRCUIT</vt:lpstr>
      <vt:lpstr>7489 IC modes</vt:lpstr>
      <vt:lpstr>Questions</vt:lpstr>
      <vt:lpstr>PowerPoint Presentation</vt:lpstr>
      <vt:lpstr>Building 256 bit RAM from IC</vt:lpstr>
      <vt:lpstr>PowerPoint Presentation</vt:lpstr>
      <vt:lpstr>PowerPoint Presentation</vt:lpstr>
      <vt:lpstr>PowerPoint Presentation</vt:lpstr>
      <vt:lpstr>PowerPoint Presentation</vt:lpstr>
      <vt:lpstr>Experiment No. 11 - Arithmetic Elements</vt:lpstr>
      <vt:lpstr>ALU</vt:lpstr>
      <vt:lpstr>Pin assignments</vt:lpstr>
      <vt:lpstr>Pin assignments</vt:lpstr>
      <vt:lpstr>Selection line</vt:lpstr>
      <vt:lpstr>Even/Odd parity</vt:lpstr>
      <vt:lpstr>Even bit parity generator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Digital Electronics and Computer Organization Lab   ENCS 2110 </dc:title>
  <dc:creator>asus</dc:creator>
  <cp:lastModifiedBy>asus</cp:lastModifiedBy>
  <cp:revision>19</cp:revision>
  <dcterms:created xsi:type="dcterms:W3CDTF">2023-12-02T20:13:48Z</dcterms:created>
  <dcterms:modified xsi:type="dcterms:W3CDTF">2024-04-04T14:40:21Z</dcterms:modified>
</cp:coreProperties>
</file>