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72" r:id="rId3"/>
    <p:sldId id="257" r:id="rId4"/>
    <p:sldId id="273" r:id="rId5"/>
    <p:sldId id="274" r:id="rId6"/>
    <p:sldId id="275" r:id="rId7"/>
    <p:sldId id="276" r:id="rId8"/>
    <p:sldId id="277" r:id="rId9"/>
    <p:sldId id="258" r:id="rId10"/>
    <p:sldId id="259" r:id="rId11"/>
    <p:sldId id="260" r:id="rId12"/>
    <p:sldId id="261" r:id="rId13"/>
    <p:sldId id="278" r:id="rId14"/>
    <p:sldId id="279" r:id="rId15"/>
    <p:sldId id="280" r:id="rId16"/>
    <p:sldId id="262" r:id="rId17"/>
    <p:sldId id="263" r:id="rId18"/>
    <p:sldId id="264" r:id="rId19"/>
    <p:sldId id="281" r:id="rId20"/>
    <p:sldId id="282" r:id="rId21"/>
    <p:sldId id="265" r:id="rId22"/>
    <p:sldId id="267" r:id="rId23"/>
    <p:sldId id="268" r:id="rId24"/>
    <p:sldId id="269" r:id="rId25"/>
    <p:sldId id="270" r:id="rId26"/>
    <p:sldId id="271" r:id="rId27"/>
    <p:sldId id="284" r:id="rId28"/>
    <p:sldId id="285" r:id="rId29"/>
    <p:sldId id="286" r:id="rId30"/>
    <p:sldId id="28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7576BC7-CAE2-4E1E-A7A5-1D10C8C7EF75}" type="datetimeFigureOut">
              <a:rPr lang="ar-SA" smtClean="0"/>
              <a:t>15/10/1440</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F6A8688-60C6-4ADC-813F-EB172D800F94}" type="slidenum">
              <a:rPr lang="ar-SA" smtClean="0"/>
              <a:t>‹#›</a:t>
            </a:fld>
            <a:endParaRPr lang="ar-SA"/>
          </a:p>
        </p:txBody>
      </p:sp>
    </p:spTree>
    <p:extLst>
      <p:ext uri="{BB962C8B-B14F-4D97-AF65-F5344CB8AC3E}">
        <p14:creationId xmlns:p14="http://schemas.microsoft.com/office/powerpoint/2010/main" val="423648662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endParaRPr lang="ar-SA" smtClean="0">
              <a:latin typeface="Arial" pitchFamily="34" charset="0"/>
            </a:endParaRPr>
          </a:p>
        </p:txBody>
      </p:sp>
      <p:sp>
        <p:nvSpPr>
          <p:cNvPr id="38916" name="Slide Number Placeholder 3"/>
          <p:cNvSpPr>
            <a:spLocks noGrp="1"/>
          </p:cNvSpPr>
          <p:nvPr>
            <p:ph type="sldNum" sz="quarter" idx="5"/>
          </p:nvPr>
        </p:nvSpPr>
        <p:spPr>
          <a:noFill/>
        </p:spPr>
        <p:txBody>
          <a:bodyPr/>
          <a:lstStyle/>
          <a:p>
            <a:fld id="{7E50C2D4-41DE-4425-B93F-76C1AD1D266A}" type="slidenum">
              <a:rPr lang="en-US" smtClean="0">
                <a:ea typeface="MS PGothic" pitchFamily="34" charset="-128"/>
              </a:rPr>
              <a:pPr/>
              <a:t>13</a:t>
            </a:fld>
            <a:endParaRPr lang="en-US" smtClean="0">
              <a:ea typeface="MS PGothic"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endParaRPr lang="ar-SA" smtClean="0">
              <a:latin typeface="Arial" pitchFamily="34" charset="0"/>
            </a:endParaRPr>
          </a:p>
        </p:txBody>
      </p:sp>
      <p:sp>
        <p:nvSpPr>
          <p:cNvPr id="41988" name="Slide Number Placeholder 3"/>
          <p:cNvSpPr>
            <a:spLocks noGrp="1"/>
          </p:cNvSpPr>
          <p:nvPr>
            <p:ph type="sldNum" sz="quarter" idx="5"/>
          </p:nvPr>
        </p:nvSpPr>
        <p:spPr>
          <a:noFill/>
        </p:spPr>
        <p:txBody>
          <a:bodyPr/>
          <a:lstStyle/>
          <a:p>
            <a:fld id="{7BEF2C2C-E168-4BFC-96B5-43BF6424E4AE}" type="slidenum">
              <a:rPr lang="en-US" smtClean="0">
                <a:ea typeface="MS PGothic" pitchFamily="34" charset="-128"/>
              </a:rPr>
              <a:pPr/>
              <a:t>14</a:t>
            </a:fld>
            <a:endParaRPr lang="en-US" smtClean="0">
              <a:ea typeface="MS PGothic"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endParaRPr lang="ar-SA" smtClean="0">
              <a:latin typeface="Arial" pitchFamily="34" charset="0"/>
            </a:endParaRPr>
          </a:p>
        </p:txBody>
      </p:sp>
      <p:sp>
        <p:nvSpPr>
          <p:cNvPr id="43012" name="Slide Number Placeholder 3"/>
          <p:cNvSpPr>
            <a:spLocks noGrp="1"/>
          </p:cNvSpPr>
          <p:nvPr>
            <p:ph type="sldNum" sz="quarter" idx="5"/>
          </p:nvPr>
        </p:nvSpPr>
        <p:spPr>
          <a:noFill/>
        </p:spPr>
        <p:txBody>
          <a:bodyPr/>
          <a:lstStyle/>
          <a:p>
            <a:fld id="{D6E06847-F0F2-4A48-B774-A2AD8A358B17}" type="slidenum">
              <a:rPr lang="en-US" smtClean="0">
                <a:ea typeface="MS PGothic" pitchFamily="34" charset="-128"/>
              </a:rPr>
              <a:pPr/>
              <a:t>15</a:t>
            </a:fld>
            <a:endParaRPr lang="en-US" smtClean="0">
              <a:ea typeface="MS PGothic"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ar-SA" smtClean="0">
              <a:latin typeface="Arial" pitchFamily="34" charset="0"/>
            </a:endParaRPr>
          </a:p>
        </p:txBody>
      </p:sp>
      <p:sp>
        <p:nvSpPr>
          <p:cNvPr id="53252" name="Slide Number Placeholder 3"/>
          <p:cNvSpPr>
            <a:spLocks noGrp="1"/>
          </p:cNvSpPr>
          <p:nvPr>
            <p:ph type="sldNum" sz="quarter" idx="5"/>
          </p:nvPr>
        </p:nvSpPr>
        <p:spPr>
          <a:noFill/>
        </p:spPr>
        <p:txBody>
          <a:bodyPr/>
          <a:lstStyle/>
          <a:p>
            <a:fld id="{29E395BB-9A4A-45DF-9254-CCE4F59F4CE7}" type="slidenum">
              <a:rPr lang="en-US" smtClean="0">
                <a:ea typeface="MS PGothic" pitchFamily="34" charset="-128"/>
              </a:rPr>
              <a:pPr/>
              <a:t>27</a:t>
            </a:fld>
            <a:endParaRPr lang="en-US" smtClean="0">
              <a:ea typeface="MS PGothic"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endParaRPr lang="ar-SA" smtClean="0">
              <a:latin typeface="Arial" pitchFamily="34" charset="0"/>
            </a:endParaRPr>
          </a:p>
        </p:txBody>
      </p:sp>
      <p:sp>
        <p:nvSpPr>
          <p:cNvPr id="55300" name="Slide Number Placeholder 3"/>
          <p:cNvSpPr>
            <a:spLocks noGrp="1"/>
          </p:cNvSpPr>
          <p:nvPr>
            <p:ph type="sldNum" sz="quarter" idx="5"/>
          </p:nvPr>
        </p:nvSpPr>
        <p:spPr>
          <a:noFill/>
        </p:spPr>
        <p:txBody>
          <a:bodyPr/>
          <a:lstStyle/>
          <a:p>
            <a:fld id="{AA56C147-C5DE-4E26-8275-8B3D49A23615}" type="slidenum">
              <a:rPr lang="en-US" smtClean="0">
                <a:ea typeface="MS PGothic" pitchFamily="34" charset="-128"/>
              </a:rPr>
              <a:pPr/>
              <a:t>28</a:t>
            </a:fld>
            <a:endParaRPr lang="en-US" smtClean="0">
              <a:ea typeface="MS PGothic"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ar-SA" smtClean="0">
              <a:latin typeface="Arial" pitchFamily="34" charset="0"/>
            </a:endParaRPr>
          </a:p>
        </p:txBody>
      </p:sp>
      <p:sp>
        <p:nvSpPr>
          <p:cNvPr id="56324" name="Slide Number Placeholder 3"/>
          <p:cNvSpPr>
            <a:spLocks noGrp="1"/>
          </p:cNvSpPr>
          <p:nvPr>
            <p:ph type="sldNum" sz="quarter" idx="5"/>
          </p:nvPr>
        </p:nvSpPr>
        <p:spPr>
          <a:noFill/>
        </p:spPr>
        <p:txBody>
          <a:bodyPr/>
          <a:lstStyle/>
          <a:p>
            <a:fld id="{FB31CA23-55A6-4DAB-9932-713F7549B1D3}" type="slidenum">
              <a:rPr lang="en-US" smtClean="0">
                <a:ea typeface="MS PGothic" pitchFamily="34" charset="-128"/>
              </a:rPr>
              <a:pPr/>
              <a:t>29</a:t>
            </a:fld>
            <a:endParaRPr lang="en-US" smtClean="0">
              <a:ea typeface="MS PGothic"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ar-SA" smtClean="0">
              <a:latin typeface="Arial" pitchFamily="34" charset="0"/>
            </a:endParaRPr>
          </a:p>
        </p:txBody>
      </p:sp>
      <p:sp>
        <p:nvSpPr>
          <p:cNvPr id="57348" name="Slide Number Placeholder 3"/>
          <p:cNvSpPr>
            <a:spLocks noGrp="1"/>
          </p:cNvSpPr>
          <p:nvPr>
            <p:ph type="sldNum" sz="quarter" idx="5"/>
          </p:nvPr>
        </p:nvSpPr>
        <p:spPr>
          <a:noFill/>
        </p:spPr>
        <p:txBody>
          <a:bodyPr/>
          <a:lstStyle/>
          <a:p>
            <a:fld id="{A2B118FC-9AFE-41A6-93D4-39EF6E321A3F}" type="slidenum">
              <a:rPr lang="en-US" smtClean="0">
                <a:ea typeface="MS PGothic" pitchFamily="34" charset="-128"/>
              </a:rPr>
              <a:pPr/>
              <a:t>30</a:t>
            </a:fld>
            <a:endParaRPr lang="en-US" smtClean="0">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Inflammation, Inflammatory Response &amp; Fever</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are involved?</a:t>
            </a:r>
            <a:endParaRPr lang="ar-SA" dirty="0"/>
          </a:p>
        </p:txBody>
      </p:sp>
      <p:sp>
        <p:nvSpPr>
          <p:cNvPr id="3" name="Content Placeholder 2"/>
          <p:cNvSpPr>
            <a:spLocks noGrp="1"/>
          </p:cNvSpPr>
          <p:nvPr>
            <p:ph idx="1"/>
          </p:nvPr>
        </p:nvSpPr>
        <p:spPr/>
        <p:txBody>
          <a:bodyPr/>
          <a:lstStyle/>
          <a:p>
            <a:r>
              <a:rPr lang="en-US" dirty="0" smtClean="0"/>
              <a:t>Many cells and tissue components contribute to the inflammatory response, including the endothelial cells that form capillaries and line blood vessels, circulating platelets and white blood cells, cells in connective tissue, and components of the extracellular matrix.</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a:t>
            </a:r>
            <a:endParaRPr lang="ar-SA" dirty="0"/>
          </a:p>
        </p:txBody>
      </p:sp>
      <p:sp>
        <p:nvSpPr>
          <p:cNvPr id="3" name="Content Placeholder 2"/>
          <p:cNvSpPr>
            <a:spLocks noGrp="1"/>
          </p:cNvSpPr>
          <p:nvPr>
            <p:ph idx="1"/>
          </p:nvPr>
        </p:nvSpPr>
        <p:spPr/>
        <p:txBody>
          <a:bodyPr>
            <a:normAutofit fontScale="92500" lnSpcReduction="20000"/>
          </a:bodyPr>
          <a:lstStyle/>
          <a:p>
            <a:r>
              <a:rPr lang="en-US" dirty="0" smtClean="0"/>
              <a:t>The classic signs of an acute inflammatory response are </a:t>
            </a:r>
            <a:r>
              <a:rPr lang="en-US" dirty="0" smtClean="0">
                <a:solidFill>
                  <a:srgbClr val="FF0000"/>
                </a:solidFill>
              </a:rPr>
              <a:t>redness</a:t>
            </a:r>
            <a:r>
              <a:rPr lang="en-US" dirty="0" smtClean="0"/>
              <a:t>, </a:t>
            </a:r>
            <a:r>
              <a:rPr lang="en-US" dirty="0" smtClean="0">
                <a:solidFill>
                  <a:srgbClr val="FF0000"/>
                </a:solidFill>
              </a:rPr>
              <a:t>swelling</a:t>
            </a:r>
            <a:r>
              <a:rPr lang="en-US" dirty="0" smtClean="0"/>
              <a:t>, </a:t>
            </a:r>
            <a:r>
              <a:rPr lang="en-US" dirty="0" smtClean="0">
                <a:solidFill>
                  <a:srgbClr val="FF0000"/>
                </a:solidFill>
              </a:rPr>
              <a:t>local heat</a:t>
            </a:r>
            <a:r>
              <a:rPr lang="en-US" dirty="0" smtClean="0"/>
              <a:t>, </a:t>
            </a:r>
            <a:r>
              <a:rPr lang="en-US" dirty="0" smtClean="0">
                <a:solidFill>
                  <a:srgbClr val="FF0000"/>
                </a:solidFill>
              </a:rPr>
              <a:t>pain</a:t>
            </a:r>
            <a:r>
              <a:rPr lang="en-US" dirty="0" smtClean="0"/>
              <a:t>, and </a:t>
            </a:r>
            <a:r>
              <a:rPr lang="en-US" dirty="0" smtClean="0">
                <a:solidFill>
                  <a:srgbClr val="FF0000"/>
                </a:solidFill>
              </a:rPr>
              <a:t>loss of function</a:t>
            </a:r>
            <a:r>
              <a:rPr lang="en-US" dirty="0" smtClean="0"/>
              <a:t>. </a:t>
            </a:r>
          </a:p>
          <a:p>
            <a:r>
              <a:rPr lang="en-US" dirty="0" smtClean="0"/>
              <a:t>These manifestations can be attributed to the immediate vascular changes that occur (vasodilation and increased capillary permeability), the influx of inflammatory cells such as neutrophils, and, in some cases, the widespread effects of inflammatory mediators, which produce fever and other systemic signs and symptoms.</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Inflammation </a:t>
            </a:r>
            <a:endParaRPr lang="ar-SA" dirty="0"/>
          </a:p>
        </p:txBody>
      </p:sp>
      <p:sp>
        <p:nvSpPr>
          <p:cNvPr id="3" name="Content Placeholder 2"/>
          <p:cNvSpPr>
            <a:spLocks noGrp="1"/>
          </p:cNvSpPr>
          <p:nvPr>
            <p:ph idx="1"/>
          </p:nvPr>
        </p:nvSpPr>
        <p:spPr/>
        <p:txBody>
          <a:bodyPr>
            <a:normAutofit fontScale="85000" lnSpcReduction="20000"/>
          </a:bodyPr>
          <a:lstStyle/>
          <a:p>
            <a:r>
              <a:rPr lang="it-IT" dirty="0" smtClean="0"/>
              <a:t>Chemical mediators are integral to initiation, </a:t>
            </a:r>
            <a:r>
              <a:rPr lang="en-US" dirty="0" smtClean="0"/>
              <a:t>amplification, and termination of </a:t>
            </a:r>
            <a:r>
              <a:rPr lang="en-US" smtClean="0"/>
              <a:t>inflammatory processes. </a:t>
            </a:r>
            <a:r>
              <a:rPr lang="en-US" dirty="0" smtClean="0"/>
              <a:t>The plasma is the source of mediators derived from three major protein cascades that are activated during inflammation. </a:t>
            </a:r>
          </a:p>
          <a:p>
            <a:r>
              <a:rPr lang="en-US" dirty="0" smtClean="0"/>
              <a:t>These protein cascades include </a:t>
            </a:r>
            <a:r>
              <a:rPr lang="en-US" dirty="0" smtClean="0">
                <a:solidFill>
                  <a:srgbClr val="FF0000"/>
                </a:solidFill>
              </a:rPr>
              <a:t>the </a:t>
            </a:r>
            <a:r>
              <a:rPr lang="en-US" dirty="0" err="1" smtClean="0">
                <a:solidFill>
                  <a:srgbClr val="FF0000"/>
                </a:solidFill>
              </a:rPr>
              <a:t>kallikrein-kininogen</a:t>
            </a:r>
            <a:r>
              <a:rPr lang="en-US" dirty="0" smtClean="0">
                <a:solidFill>
                  <a:srgbClr val="FF0000"/>
                </a:solidFill>
              </a:rPr>
              <a:t> system, the coagulation system, and the complement system. </a:t>
            </a:r>
          </a:p>
          <a:p>
            <a:r>
              <a:rPr lang="en-US" dirty="0" smtClean="0"/>
              <a:t>Cell-derived mediators, including histamine, bradykinin, the </a:t>
            </a:r>
            <a:r>
              <a:rPr lang="en-US" dirty="0" err="1" smtClean="0"/>
              <a:t>arachididonic</a:t>
            </a:r>
            <a:r>
              <a:rPr lang="en-US" dirty="0" smtClean="0"/>
              <a:t> metabolites, platelet activating factor (PAF), and many others are released from cells at the site of inflammation.</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body" idx="1"/>
          </p:nvPr>
        </p:nvSpPr>
        <p:spPr>
          <a:xfrm>
            <a:off x="352425" y="1403350"/>
            <a:ext cx="8613775" cy="4437063"/>
          </a:xfrm>
          <a:noFill/>
        </p:spPr>
        <p:txBody>
          <a:bodyPr>
            <a:normAutofit lnSpcReduction="10000"/>
          </a:bodyPr>
          <a:lstStyle/>
          <a:p>
            <a:pPr eaLnBrk="1" hangingPunct="1">
              <a:lnSpc>
                <a:spcPct val="100000"/>
              </a:lnSpc>
            </a:pPr>
            <a:r>
              <a:rPr lang="en-US" smtClean="0"/>
              <a:t>Vasodilation:</a:t>
            </a:r>
          </a:p>
          <a:p>
            <a:pPr lvl="1" eaLnBrk="1" hangingPunct="1">
              <a:lnSpc>
                <a:spcPct val="100000"/>
              </a:lnSpc>
            </a:pPr>
            <a:r>
              <a:rPr lang="en-US" smtClean="0"/>
              <a:t>Increasing blood flow to the injured area.</a:t>
            </a:r>
          </a:p>
          <a:p>
            <a:pPr lvl="1" eaLnBrk="1" hangingPunct="1">
              <a:lnSpc>
                <a:spcPct val="100000"/>
              </a:lnSpc>
            </a:pPr>
            <a:r>
              <a:rPr lang="en-US" smtClean="0"/>
              <a:t>Mediators include histamine and nitric oxide.</a:t>
            </a:r>
          </a:p>
          <a:p>
            <a:pPr lvl="1" eaLnBrk="1" hangingPunct="1">
              <a:lnSpc>
                <a:spcPct val="100000"/>
              </a:lnSpc>
            </a:pPr>
            <a:r>
              <a:rPr lang="en-US" smtClean="0"/>
              <a:t>Redness and warmth result.</a:t>
            </a:r>
          </a:p>
          <a:p>
            <a:pPr eaLnBrk="1" hangingPunct="1">
              <a:lnSpc>
                <a:spcPct val="100000"/>
              </a:lnSpc>
            </a:pPr>
            <a:r>
              <a:rPr lang="en-US" smtClean="0"/>
              <a:t>Capillaries become more permeable.</a:t>
            </a:r>
          </a:p>
          <a:p>
            <a:pPr lvl="1" eaLnBrk="1" hangingPunct="1">
              <a:lnSpc>
                <a:spcPct val="100000"/>
              </a:lnSpc>
            </a:pPr>
            <a:r>
              <a:rPr lang="en-US" smtClean="0"/>
              <a:t>Allowing exudate to escape into the tissues</a:t>
            </a:r>
          </a:p>
          <a:p>
            <a:pPr lvl="1" eaLnBrk="1" hangingPunct="1">
              <a:lnSpc>
                <a:spcPct val="100000"/>
              </a:lnSpc>
            </a:pPr>
            <a:r>
              <a:rPr lang="en-US" smtClean="0"/>
              <a:t>Mediators include histamine, bradykinin, and leukotrienes.</a:t>
            </a:r>
          </a:p>
          <a:p>
            <a:pPr lvl="1" eaLnBrk="1" hangingPunct="1">
              <a:lnSpc>
                <a:spcPct val="100000"/>
              </a:lnSpc>
            </a:pPr>
            <a:r>
              <a:rPr lang="en-US" smtClean="0"/>
              <a:t>Swelling, pain, and impaired function result.</a:t>
            </a:r>
          </a:p>
        </p:txBody>
      </p:sp>
      <p:sp>
        <p:nvSpPr>
          <p:cNvPr id="10243" name="Rectangle 7"/>
          <p:cNvSpPr>
            <a:spLocks noGrp="1" noChangeArrowheads="1"/>
          </p:cNvSpPr>
          <p:nvPr>
            <p:ph type="title"/>
          </p:nvPr>
        </p:nvSpPr>
        <p:spPr>
          <a:xfrm>
            <a:off x="339725" y="411163"/>
            <a:ext cx="8524875" cy="395287"/>
          </a:xfrm>
        </p:spPr>
        <p:txBody>
          <a:bodyPr>
            <a:normAutofit fontScale="90000"/>
          </a:bodyPr>
          <a:lstStyle/>
          <a:p>
            <a:pPr eaLnBrk="1" hangingPunct="1"/>
            <a:r>
              <a:rPr lang="en-US" smtClean="0"/>
              <a:t>Acute Inflammation—Vascular Stage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60" name="Rectangle 8"/>
          <p:cNvSpPr>
            <a:spLocks noGrp="1" noChangeArrowheads="1"/>
          </p:cNvSpPr>
          <p:nvPr>
            <p:ph type="title"/>
          </p:nvPr>
        </p:nvSpPr>
        <p:spPr>
          <a:xfrm>
            <a:off x="407988" y="422275"/>
            <a:ext cx="8524875" cy="395288"/>
          </a:xfrm>
        </p:spPr>
        <p:txBody>
          <a:bodyPr>
            <a:normAutofit fontScale="90000"/>
          </a:bodyPr>
          <a:lstStyle/>
          <a:p>
            <a:pPr eaLnBrk="1" hangingPunct="1">
              <a:defRPr/>
            </a:pPr>
            <a:r>
              <a:rPr lang="en-US" dirty="0" smtClean="0">
                <a:ea typeface="+mj-ea"/>
              </a:rPr>
              <a:t>Acute Inflammation</a:t>
            </a:r>
            <a:r>
              <a:rPr lang="en-US" dirty="0" smtClean="0">
                <a:ea typeface="ＭＳ Ｐゴシック" pitchFamily="34" charset="-128"/>
              </a:rPr>
              <a:t>—</a:t>
            </a:r>
            <a:r>
              <a:rPr lang="en-US" dirty="0" smtClean="0">
                <a:ea typeface="+mj-ea"/>
              </a:rPr>
              <a:t>Cellular Stage</a:t>
            </a:r>
          </a:p>
        </p:txBody>
      </p:sp>
      <p:sp>
        <p:nvSpPr>
          <p:cNvPr id="13315" name="Rectangle 9"/>
          <p:cNvSpPr>
            <a:spLocks noGrp="1" noChangeArrowheads="1"/>
          </p:cNvSpPr>
          <p:nvPr>
            <p:ph sz="half" idx="1"/>
          </p:nvPr>
        </p:nvSpPr>
        <p:spPr>
          <a:xfrm>
            <a:off x="341313" y="1355725"/>
            <a:ext cx="8024812" cy="3997325"/>
          </a:xfrm>
        </p:spPr>
        <p:txBody>
          <a:bodyPr/>
          <a:lstStyle/>
          <a:p>
            <a:pPr eaLnBrk="1" hangingPunct="1">
              <a:lnSpc>
                <a:spcPct val="100000"/>
              </a:lnSpc>
            </a:pPr>
            <a:r>
              <a:rPr lang="en-US" sz="2200" dirty="0" smtClean="0"/>
              <a:t>White blood cells enter the injured tissue:</a:t>
            </a:r>
            <a:endParaRPr lang="en-US" sz="2200" dirty="0" smtClean="0">
              <a:sym typeface="Wingdings" pitchFamily="2" charset="2"/>
            </a:endParaRPr>
          </a:p>
          <a:p>
            <a:pPr lvl="1" eaLnBrk="1" hangingPunct="1">
              <a:lnSpc>
                <a:spcPct val="100000"/>
              </a:lnSpc>
              <a:spcBef>
                <a:spcPct val="45000"/>
              </a:spcBef>
            </a:pPr>
            <a:r>
              <a:rPr lang="en-US" sz="2200" dirty="0" smtClean="0"/>
              <a:t>Destroying infective </a:t>
            </a:r>
            <a:r>
              <a:rPr lang="en-US" sz="2200" dirty="0" smtClean="0"/>
              <a:t>organisms</a:t>
            </a:r>
            <a:endParaRPr lang="en-US" sz="2200" dirty="0" smtClean="0"/>
          </a:p>
          <a:p>
            <a:pPr lvl="1" eaLnBrk="1" hangingPunct="1">
              <a:lnSpc>
                <a:spcPct val="100000"/>
              </a:lnSpc>
              <a:spcBef>
                <a:spcPct val="45000"/>
              </a:spcBef>
            </a:pPr>
            <a:r>
              <a:rPr lang="en-US" sz="2200" dirty="0" smtClean="0"/>
              <a:t>Removing damaged </a:t>
            </a:r>
            <a:r>
              <a:rPr lang="en-US" sz="2200" dirty="0" smtClean="0"/>
              <a:t>cells</a:t>
            </a:r>
            <a:endParaRPr lang="en-US" sz="2200" dirty="0" smtClean="0"/>
          </a:p>
          <a:p>
            <a:pPr lvl="1" eaLnBrk="1" hangingPunct="1">
              <a:lnSpc>
                <a:spcPct val="100000"/>
              </a:lnSpc>
              <a:spcBef>
                <a:spcPct val="45000"/>
              </a:spcBef>
            </a:pPr>
            <a:r>
              <a:rPr lang="en-US" sz="2200" dirty="0" smtClean="0"/>
              <a:t>Releasing more inflammatory mediators to control further inflammation and healing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60" name="Rectangle 8"/>
          <p:cNvSpPr>
            <a:spLocks noGrp="1" noChangeArrowheads="1"/>
          </p:cNvSpPr>
          <p:nvPr>
            <p:ph type="title"/>
          </p:nvPr>
        </p:nvSpPr>
        <p:spPr>
          <a:xfrm>
            <a:off x="365125" y="334963"/>
            <a:ext cx="8524875" cy="395287"/>
          </a:xfrm>
        </p:spPr>
        <p:txBody>
          <a:bodyPr>
            <a:normAutofit fontScale="90000"/>
          </a:bodyPr>
          <a:lstStyle/>
          <a:p>
            <a:pPr eaLnBrk="1" hangingPunct="1">
              <a:defRPr/>
            </a:pPr>
            <a:r>
              <a:rPr lang="en-US" dirty="0">
                <a:ea typeface="ＭＳ Ｐゴシック" charset="0"/>
              </a:rPr>
              <a:t>Inflammatory Mediators </a:t>
            </a:r>
            <a:endParaRPr lang="en-US" dirty="0" smtClean="0">
              <a:ea typeface="+mj-ea"/>
            </a:endParaRPr>
          </a:p>
        </p:txBody>
      </p:sp>
      <p:pic>
        <p:nvPicPr>
          <p:cNvPr id="14339" name="Picture 4" descr="D:\porth\figure_3-3.jpg"/>
          <p:cNvPicPr>
            <a:picLocks noChangeAspect="1" noChangeArrowheads="1"/>
          </p:cNvPicPr>
          <p:nvPr/>
        </p:nvPicPr>
        <p:blipFill>
          <a:blip r:embed="rId3"/>
          <a:srcRect/>
          <a:stretch>
            <a:fillRect/>
          </a:stretch>
        </p:blipFill>
        <p:spPr bwMode="auto">
          <a:xfrm>
            <a:off x="854075" y="1279525"/>
            <a:ext cx="7531100" cy="5076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Exudate </a:t>
            </a:r>
            <a:r>
              <a:rPr lang="en-US" dirty="0" smtClean="0"/>
              <a:t> </a:t>
            </a:r>
            <a:endParaRPr lang="ar-SA" dirty="0"/>
          </a:p>
        </p:txBody>
      </p:sp>
      <p:sp>
        <p:nvSpPr>
          <p:cNvPr id="3" name="Content Placeholder 2"/>
          <p:cNvSpPr>
            <a:spLocks noGrp="1"/>
          </p:cNvSpPr>
          <p:nvPr>
            <p:ph idx="1"/>
          </p:nvPr>
        </p:nvSpPr>
        <p:spPr/>
        <p:txBody>
          <a:bodyPr/>
          <a:lstStyle/>
          <a:p>
            <a:r>
              <a:rPr lang="en-US" dirty="0" smtClean="0"/>
              <a:t>Acute inflammation may involve the production of exudates containing serous fluid (serous exudate), red blood cells (hemorrhagic exudate), fibrinogen </a:t>
            </a:r>
            <a:r>
              <a:rPr lang="en-US" dirty="0" smtClean="0"/>
              <a:t>(</a:t>
            </a:r>
            <a:r>
              <a:rPr lang="en-US" dirty="0" err="1" smtClean="0"/>
              <a:t>fibrinous</a:t>
            </a:r>
            <a:r>
              <a:rPr lang="en-US" dirty="0" smtClean="0"/>
              <a:t> </a:t>
            </a:r>
            <a:r>
              <a:rPr lang="en-US" dirty="0" smtClean="0"/>
              <a:t>exudate), or tissue debris and white blood cell breakdown products (purulent exudate).</a:t>
            </a: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Inflammation </a:t>
            </a:r>
            <a:endParaRPr lang="ar-SA" dirty="0"/>
          </a:p>
        </p:txBody>
      </p:sp>
      <p:sp>
        <p:nvSpPr>
          <p:cNvPr id="3" name="Content Placeholder 2"/>
          <p:cNvSpPr>
            <a:spLocks noGrp="1"/>
          </p:cNvSpPr>
          <p:nvPr>
            <p:ph idx="1"/>
          </p:nvPr>
        </p:nvSpPr>
        <p:spPr/>
        <p:txBody>
          <a:bodyPr/>
          <a:lstStyle/>
          <a:p>
            <a:r>
              <a:rPr lang="en-US" dirty="0" smtClean="0"/>
              <a:t>The outcome of acute inflammation generally results in one of three processes: resolution, progression to chronic inflammation, or substantial scarring and fibrosis.</a:t>
            </a:r>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Chronic </a:t>
            </a:r>
            <a:r>
              <a:rPr lang="en-US" dirty="0" smtClean="0"/>
              <a:t>Inflammation</a:t>
            </a:r>
            <a:endParaRPr lang="ar-SA" dirty="0"/>
          </a:p>
        </p:txBody>
      </p:sp>
      <p:sp>
        <p:nvSpPr>
          <p:cNvPr id="3" name="Content Placeholder 2"/>
          <p:cNvSpPr>
            <a:spLocks noGrp="1"/>
          </p:cNvSpPr>
          <p:nvPr>
            <p:ph idx="1"/>
          </p:nvPr>
        </p:nvSpPr>
        <p:spPr/>
        <p:txBody>
          <a:bodyPr/>
          <a:lstStyle/>
          <a:p>
            <a:r>
              <a:rPr lang="en-US" dirty="0" smtClean="0"/>
              <a:t>Chronic inflammation involves infiltration with macrophages, lymphocytes, and fibroblasts, leading to persistent inflammation, fibroblast proliferation, and scar formation.</a:t>
            </a:r>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ar-SA" dirty="0"/>
          </a:p>
        </p:txBody>
      </p:sp>
      <p:sp>
        <p:nvSpPr>
          <p:cNvPr id="3" name="Content Placeholder 2"/>
          <p:cNvSpPr>
            <a:spLocks noGrp="1"/>
          </p:cNvSpPr>
          <p:nvPr>
            <p:ph idx="1"/>
          </p:nvPr>
        </p:nvSpPr>
        <p:spPr/>
        <p:txBody>
          <a:bodyPr/>
          <a:lstStyle/>
          <a:p>
            <a:pPr>
              <a:buNone/>
            </a:pPr>
            <a:r>
              <a:rPr lang="en-US" dirty="0" smtClean="0"/>
              <a:t>True or false?</a:t>
            </a:r>
          </a:p>
          <a:p>
            <a:endParaRPr lang="en-US" dirty="0" smtClean="0"/>
          </a:p>
          <a:p>
            <a:pPr>
              <a:buNone/>
            </a:pPr>
            <a:r>
              <a:rPr lang="en-US" dirty="0" smtClean="0"/>
              <a:t>If you get a paper cut, epithelial tissue will be replaced with connective tissue.</a:t>
            </a:r>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Inflammation </a:t>
            </a:r>
            <a:endParaRPr lang="ar-SA" dirty="0"/>
          </a:p>
        </p:txBody>
      </p:sp>
      <p:sp>
        <p:nvSpPr>
          <p:cNvPr id="3" name="Content Placeholder 2"/>
          <p:cNvSpPr>
            <a:spLocks noGrp="1"/>
          </p:cNvSpPr>
          <p:nvPr>
            <p:ph idx="1"/>
          </p:nvPr>
        </p:nvSpPr>
        <p:spPr/>
        <p:txBody>
          <a:bodyPr/>
          <a:lstStyle/>
          <a:p>
            <a:pPr marL="0" indent="0">
              <a:spcBef>
                <a:spcPct val="90000"/>
              </a:spcBef>
              <a:buNone/>
            </a:pPr>
            <a:r>
              <a:rPr lang="en-US" dirty="0" smtClean="0"/>
              <a:t>An innate, automatic response to cell injury that:</a:t>
            </a:r>
          </a:p>
          <a:p>
            <a:pPr lvl="1">
              <a:spcBef>
                <a:spcPct val="90000"/>
              </a:spcBef>
              <a:buFont typeface="Symbol" pitchFamily="18" charset="2"/>
              <a:buChar char="·"/>
            </a:pPr>
            <a:r>
              <a:rPr lang="en-US" dirty="0" smtClean="0"/>
              <a:t>Neutralizes harmful agents</a:t>
            </a:r>
          </a:p>
          <a:p>
            <a:pPr lvl="1">
              <a:spcBef>
                <a:spcPct val="90000"/>
              </a:spcBef>
              <a:buFont typeface="Symbol" pitchFamily="18" charset="2"/>
              <a:buChar char="·"/>
            </a:pPr>
            <a:r>
              <a:rPr lang="en-US" dirty="0" smtClean="0"/>
              <a:t>Removes damaged and dead tissue</a:t>
            </a:r>
          </a:p>
          <a:p>
            <a:pPr lvl="1">
              <a:spcBef>
                <a:spcPct val="90000"/>
              </a:spcBef>
              <a:buFont typeface="Symbol" pitchFamily="18" charset="2"/>
              <a:buChar char="·"/>
            </a:pPr>
            <a:r>
              <a:rPr lang="en-US" dirty="0" smtClean="0"/>
              <a:t>Generates new tissue</a:t>
            </a:r>
          </a:p>
          <a:p>
            <a:pPr lvl="1">
              <a:spcBef>
                <a:spcPct val="90000"/>
              </a:spcBef>
              <a:buFont typeface="Symbol" pitchFamily="18" charset="2"/>
              <a:buChar char="·"/>
            </a:pPr>
            <a:r>
              <a:rPr lang="en-US" dirty="0" smtClean="0"/>
              <a:t>Promotes healing</a:t>
            </a:r>
          </a:p>
          <a:p>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a:t>
            </a:r>
            <a:endParaRPr lang="ar-SA" dirty="0"/>
          </a:p>
        </p:txBody>
      </p:sp>
      <p:sp>
        <p:nvSpPr>
          <p:cNvPr id="3" name="Content Placeholder 2"/>
          <p:cNvSpPr>
            <a:spLocks noGrp="1"/>
          </p:cNvSpPr>
          <p:nvPr>
            <p:ph idx="1"/>
          </p:nvPr>
        </p:nvSpPr>
        <p:spPr/>
        <p:txBody>
          <a:bodyPr/>
          <a:lstStyle/>
          <a:p>
            <a:pPr>
              <a:buNone/>
            </a:pPr>
            <a:r>
              <a:rPr lang="en-US" dirty="0" smtClean="0"/>
              <a:t>False</a:t>
            </a:r>
          </a:p>
          <a:p>
            <a:endParaRPr lang="en-US" dirty="0" smtClean="0"/>
          </a:p>
          <a:p>
            <a:pPr>
              <a:buNone/>
            </a:pPr>
            <a:r>
              <a:rPr lang="en-US" dirty="0" smtClean="0"/>
              <a:t>Rationale: The surface epithelial cells of the skin are most likely to be damaged in this instance. Surface epithelial tissue has the ability to regenerate, replacing the damaged tissue with the same type (epithelial).</a:t>
            </a:r>
          </a:p>
          <a:p>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Chronic </a:t>
            </a:r>
            <a:r>
              <a:rPr lang="en-US" dirty="0" smtClean="0"/>
              <a:t>Inflammation</a:t>
            </a:r>
            <a:endParaRPr lang="ar-SA" dirty="0"/>
          </a:p>
        </p:txBody>
      </p:sp>
      <p:sp>
        <p:nvSpPr>
          <p:cNvPr id="3" name="Content Placeholder 2"/>
          <p:cNvSpPr>
            <a:spLocks noGrp="1"/>
          </p:cNvSpPr>
          <p:nvPr>
            <p:ph idx="1"/>
          </p:nvPr>
        </p:nvSpPr>
        <p:spPr/>
        <p:txBody>
          <a:bodyPr>
            <a:normAutofit fontScale="92500" lnSpcReduction="10000"/>
          </a:bodyPr>
          <a:lstStyle/>
          <a:p>
            <a:r>
              <a:rPr lang="en-US" dirty="0" smtClean="0"/>
              <a:t>Among the conditions associated with chronic inflammation and inappropriate activation of the immune system are low-grade inflammation associated with atherosclerosis and type 2 diabetes mellitus; autoimmune disorders; and susceptibility to cancer due to deoxyribonucleic acid damage, increased tissue proliferation, and creation of an environment rich in cytokines and growth factors that favor tumor cell development and growth.</a:t>
            </a:r>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Chronic Inflammation</a:t>
            </a:r>
            <a:endParaRPr lang="ar-SA" dirty="0"/>
          </a:p>
        </p:txBody>
      </p:sp>
      <p:sp>
        <p:nvSpPr>
          <p:cNvPr id="3" name="Content Placeholder 2"/>
          <p:cNvSpPr>
            <a:spLocks noGrp="1"/>
          </p:cNvSpPr>
          <p:nvPr>
            <p:ph idx="1"/>
          </p:nvPr>
        </p:nvSpPr>
        <p:spPr/>
        <p:txBody>
          <a:bodyPr>
            <a:normAutofit fontScale="85000" lnSpcReduction="10000"/>
          </a:bodyPr>
          <a:lstStyle/>
          <a:p>
            <a:r>
              <a:rPr lang="en-US" dirty="0" smtClean="0"/>
              <a:t>The systemic manifestations of inflammation include the effects of the acute -phase response, such as fever and lethargy; increased erythrocyte sedimentation rate (ESR), levels of C-reactive protein (CRP), other acute-phase proteins, and white blood cells; and enlargement of the lymph nodes that drain the affected area. </a:t>
            </a:r>
            <a:endParaRPr lang="en-US" dirty="0" smtClean="0"/>
          </a:p>
          <a:p>
            <a:r>
              <a:rPr lang="en-US" dirty="0" smtClean="0"/>
              <a:t>In </a:t>
            </a:r>
            <a:r>
              <a:rPr lang="en-US" dirty="0" smtClean="0"/>
              <a:t>severe bacterial infections (sepsis), large quantities of microorganisms in the blood result in the production and release of enormous quantities of inflammatory cytokines and development of what is referred to as the systemic inflammatory response syndrome.</a:t>
            </a:r>
            <a:endParaRPr lang="ar-S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&amp; S</a:t>
            </a:r>
            <a:endParaRPr lang="ar-SA" dirty="0"/>
          </a:p>
        </p:txBody>
      </p:sp>
      <p:sp>
        <p:nvSpPr>
          <p:cNvPr id="3" name="Content Placeholder 2"/>
          <p:cNvSpPr>
            <a:spLocks noGrp="1"/>
          </p:cNvSpPr>
          <p:nvPr>
            <p:ph idx="1"/>
          </p:nvPr>
        </p:nvSpPr>
        <p:spPr/>
        <p:txBody>
          <a:bodyPr>
            <a:normAutofit lnSpcReduction="10000"/>
          </a:bodyPr>
          <a:lstStyle/>
          <a:p>
            <a:r>
              <a:rPr lang="en-US" dirty="0" smtClean="0"/>
              <a:t>Fever, an elevation in body temperature, is one of the most prominent manifestations of the acute-phase response, especially if inflammation is caused by infection. </a:t>
            </a:r>
            <a:endParaRPr lang="en-US" dirty="0" smtClean="0"/>
          </a:p>
          <a:p>
            <a:r>
              <a:rPr lang="en-US" dirty="0" smtClean="0"/>
              <a:t>It </a:t>
            </a:r>
            <a:r>
              <a:rPr lang="en-US" dirty="0" smtClean="0"/>
              <a:t>is produced in response to </a:t>
            </a:r>
            <a:r>
              <a:rPr lang="en-US" dirty="0" err="1" smtClean="0"/>
              <a:t>pyrogens</a:t>
            </a:r>
            <a:r>
              <a:rPr lang="en-US" dirty="0" smtClean="0"/>
              <a:t> that act by prompting the release of prostaglandin E2 </a:t>
            </a:r>
            <a:r>
              <a:rPr lang="en-US" dirty="0" smtClean="0"/>
              <a:t>or </a:t>
            </a:r>
            <a:r>
              <a:rPr lang="en-US" dirty="0" smtClean="0"/>
              <a:t>fever-producing cytokines, which in turn resets the hypothalamic thermoregulatory center.</a:t>
            </a:r>
            <a:endParaRPr lang="ar-S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&amp; S</a:t>
            </a:r>
            <a:endParaRPr lang="ar-SA"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q"/>
            </a:pPr>
            <a:r>
              <a:rPr lang="en-US" dirty="0" smtClean="0"/>
              <a:t>There actions that occur during fever consist of four stages: </a:t>
            </a:r>
          </a:p>
          <a:p>
            <a:r>
              <a:rPr lang="en-US" dirty="0"/>
              <a:t>A</a:t>
            </a:r>
            <a:r>
              <a:rPr lang="en-US" dirty="0" smtClean="0"/>
              <a:t> </a:t>
            </a:r>
            <a:r>
              <a:rPr lang="en-US" dirty="0" smtClean="0"/>
              <a:t>prodromal period with nonspecific complaints, such as mild headache and fatigue; </a:t>
            </a:r>
          </a:p>
          <a:p>
            <a:r>
              <a:rPr lang="en-US" dirty="0"/>
              <a:t>A</a:t>
            </a:r>
            <a:r>
              <a:rPr lang="en-US" dirty="0" smtClean="0"/>
              <a:t> </a:t>
            </a:r>
            <a:r>
              <a:rPr lang="en-US" dirty="0" smtClean="0"/>
              <a:t>chill, during which the temperature rises; </a:t>
            </a:r>
          </a:p>
          <a:p>
            <a:r>
              <a:rPr lang="en-US" dirty="0"/>
              <a:t>A</a:t>
            </a:r>
            <a:r>
              <a:rPr lang="en-US" dirty="0" smtClean="0"/>
              <a:t> </a:t>
            </a:r>
            <a:r>
              <a:rPr lang="en-US" dirty="0" smtClean="0"/>
              <a:t>flush, during which the skin becomes warm and flushed; </a:t>
            </a:r>
            <a:r>
              <a:rPr lang="en-US" dirty="0" smtClean="0"/>
              <a:t>and</a:t>
            </a:r>
            <a:endParaRPr lang="en-US" dirty="0" smtClean="0"/>
          </a:p>
          <a:p>
            <a:r>
              <a:rPr lang="en-US" dirty="0"/>
              <a:t>A</a:t>
            </a:r>
            <a:r>
              <a:rPr lang="en-US" dirty="0" smtClean="0"/>
              <a:t> </a:t>
            </a:r>
            <a:r>
              <a:rPr lang="en-US" dirty="0" err="1" smtClean="0"/>
              <a:t>defervescence</a:t>
            </a:r>
            <a:r>
              <a:rPr lang="en-US" dirty="0" smtClean="0"/>
              <a:t> stage, which is marked by the initiation of sweating.</a:t>
            </a:r>
            <a:endParaRPr lang="ar-S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 &amp; S</a:t>
            </a:r>
            <a:endParaRPr lang="ar-SA" dirty="0"/>
          </a:p>
        </p:txBody>
      </p:sp>
      <p:sp>
        <p:nvSpPr>
          <p:cNvPr id="3" name="Content Placeholder 2"/>
          <p:cNvSpPr>
            <a:spLocks noGrp="1"/>
          </p:cNvSpPr>
          <p:nvPr>
            <p:ph idx="1"/>
          </p:nvPr>
        </p:nvSpPr>
        <p:spPr/>
        <p:txBody>
          <a:bodyPr/>
          <a:lstStyle/>
          <a:p>
            <a:r>
              <a:rPr lang="en-US" dirty="0" smtClean="0"/>
              <a:t>The approach to fever in children varies depending on the age of the child. </a:t>
            </a:r>
            <a:endParaRPr lang="en-US" dirty="0" smtClean="0"/>
          </a:p>
          <a:p>
            <a:r>
              <a:rPr lang="en-US" dirty="0" smtClean="0"/>
              <a:t>Infants </a:t>
            </a:r>
            <a:r>
              <a:rPr lang="en-US" dirty="0" smtClean="0"/>
              <a:t>and young children have decreased immunologic function and are more commonly infected with virulent organisms.</a:t>
            </a:r>
            <a:endParaRPr lang="ar-S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 &amp; S</a:t>
            </a:r>
            <a:endParaRPr lang="ar-SA" dirty="0"/>
          </a:p>
        </p:txBody>
      </p:sp>
      <p:sp>
        <p:nvSpPr>
          <p:cNvPr id="3" name="Content Placeholder 2"/>
          <p:cNvSpPr>
            <a:spLocks noGrp="1"/>
          </p:cNvSpPr>
          <p:nvPr>
            <p:ph idx="1"/>
          </p:nvPr>
        </p:nvSpPr>
        <p:spPr/>
        <p:txBody>
          <a:bodyPr/>
          <a:lstStyle/>
          <a:p>
            <a:r>
              <a:rPr lang="en-US" dirty="0" smtClean="0"/>
              <a:t>The elderly tend to have a lower base line temperature, so that serious infections may go unrecognized because of the perceived lack of a significant fever.</a:t>
            </a:r>
            <a:endParaRPr lang="ar-S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8" name="Rectangle 6"/>
          <p:cNvSpPr>
            <a:spLocks noGrp="1" noChangeArrowheads="1"/>
          </p:cNvSpPr>
          <p:nvPr>
            <p:ph type="title"/>
          </p:nvPr>
        </p:nvSpPr>
        <p:spPr>
          <a:xfrm>
            <a:off x="274638" y="379413"/>
            <a:ext cx="8524875" cy="384175"/>
          </a:xfrm>
        </p:spPr>
        <p:txBody>
          <a:bodyPr>
            <a:normAutofit fontScale="90000"/>
          </a:bodyPr>
          <a:lstStyle/>
          <a:p>
            <a:pPr eaLnBrk="1" hangingPunct="1">
              <a:defRPr/>
            </a:pPr>
            <a:r>
              <a:rPr lang="en-US" dirty="0">
                <a:ea typeface="ＭＳ Ｐゴシック" charset="0"/>
              </a:rPr>
              <a:t>Fever Mechanisms</a:t>
            </a:r>
            <a:endParaRPr lang="en-US" dirty="0" smtClean="0">
              <a:ea typeface="+mj-ea"/>
            </a:endParaRPr>
          </a:p>
        </p:txBody>
      </p:sp>
      <p:pic>
        <p:nvPicPr>
          <p:cNvPr id="24579" name="Picture 4" descr="D:\porth\figure_3-9.jpg"/>
          <p:cNvPicPr>
            <a:picLocks noChangeAspect="1" noChangeArrowheads="1"/>
          </p:cNvPicPr>
          <p:nvPr/>
        </p:nvPicPr>
        <p:blipFill>
          <a:blip r:embed="rId3"/>
          <a:srcRect/>
          <a:stretch>
            <a:fillRect/>
          </a:stretch>
        </p:blipFill>
        <p:spPr bwMode="auto">
          <a:xfrm>
            <a:off x="1208088" y="1393825"/>
            <a:ext cx="6584950" cy="4799013"/>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331788" y="400050"/>
            <a:ext cx="8524875" cy="384175"/>
          </a:xfrm>
        </p:spPr>
        <p:txBody>
          <a:bodyPr>
            <a:normAutofit fontScale="90000"/>
          </a:bodyPr>
          <a:lstStyle/>
          <a:p>
            <a:pPr eaLnBrk="1" hangingPunct="1">
              <a:defRPr/>
            </a:pPr>
            <a:r>
              <a:rPr lang="en-US" dirty="0" smtClean="0">
                <a:ea typeface="+mj-ea"/>
              </a:rPr>
              <a:t>Question? </a:t>
            </a:r>
          </a:p>
        </p:txBody>
      </p:sp>
      <p:sp>
        <p:nvSpPr>
          <p:cNvPr id="26627" name="Rectangle 3"/>
          <p:cNvSpPr>
            <a:spLocks noGrp="1" noChangeArrowheads="1"/>
          </p:cNvSpPr>
          <p:nvPr>
            <p:ph type="body" idx="1"/>
          </p:nvPr>
        </p:nvSpPr>
        <p:spPr>
          <a:xfrm>
            <a:off x="173038" y="1387475"/>
            <a:ext cx="8613775" cy="3686175"/>
          </a:xfrm>
        </p:spPr>
        <p:txBody>
          <a:bodyPr/>
          <a:lstStyle/>
          <a:p>
            <a:pPr eaLnBrk="1" hangingPunct="1">
              <a:lnSpc>
                <a:spcPct val="100000"/>
              </a:lnSpc>
              <a:buFontTx/>
              <a:buNone/>
            </a:pPr>
            <a:r>
              <a:rPr lang="en-US" smtClean="0"/>
              <a:t>True or false?</a:t>
            </a:r>
          </a:p>
          <a:p>
            <a:pPr eaLnBrk="1" hangingPunct="1">
              <a:lnSpc>
                <a:spcPct val="100000"/>
              </a:lnSpc>
            </a:pPr>
            <a:endParaRPr lang="en-US" smtClean="0"/>
          </a:p>
          <a:p>
            <a:pPr eaLnBrk="1" hangingPunct="1">
              <a:lnSpc>
                <a:spcPct val="100000"/>
              </a:lnSpc>
              <a:buFontTx/>
              <a:buNone/>
            </a:pPr>
            <a:r>
              <a:rPr lang="en-US" smtClean="0"/>
              <a:t>Body temperature is controlled through negative feedback loops.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a:xfrm>
            <a:off x="387350" y="346075"/>
            <a:ext cx="8524875" cy="384175"/>
          </a:xfrm>
        </p:spPr>
        <p:txBody>
          <a:bodyPr>
            <a:normAutofit fontScale="90000"/>
          </a:bodyPr>
          <a:lstStyle/>
          <a:p>
            <a:pPr eaLnBrk="1" hangingPunct="1">
              <a:defRPr/>
            </a:pPr>
            <a:r>
              <a:rPr lang="en-US" dirty="0" smtClean="0">
                <a:ea typeface="+mj-ea"/>
              </a:rPr>
              <a:t>Answer </a:t>
            </a:r>
          </a:p>
        </p:txBody>
      </p:sp>
      <p:sp>
        <p:nvSpPr>
          <p:cNvPr id="27651" name="Rectangle 3"/>
          <p:cNvSpPr>
            <a:spLocks noGrp="1" noChangeArrowheads="1"/>
          </p:cNvSpPr>
          <p:nvPr>
            <p:ph type="body" idx="1"/>
          </p:nvPr>
        </p:nvSpPr>
        <p:spPr>
          <a:xfrm>
            <a:off x="279400" y="1495425"/>
            <a:ext cx="8613775" cy="3686175"/>
          </a:xfrm>
        </p:spPr>
        <p:txBody>
          <a:bodyPr>
            <a:normAutofit fontScale="85000" lnSpcReduction="10000"/>
          </a:bodyPr>
          <a:lstStyle/>
          <a:p>
            <a:pPr eaLnBrk="1" hangingPunct="1">
              <a:lnSpc>
                <a:spcPct val="100000"/>
              </a:lnSpc>
              <a:buFontTx/>
              <a:buNone/>
            </a:pPr>
            <a:r>
              <a:rPr lang="en-US" smtClean="0"/>
              <a:t>True</a:t>
            </a:r>
          </a:p>
          <a:p>
            <a:pPr eaLnBrk="1" hangingPunct="1">
              <a:lnSpc>
                <a:spcPct val="100000"/>
              </a:lnSpc>
            </a:pPr>
            <a:endParaRPr lang="en-US" smtClean="0"/>
          </a:p>
          <a:p>
            <a:pPr eaLnBrk="1" hangingPunct="1">
              <a:lnSpc>
                <a:spcPct val="100000"/>
              </a:lnSpc>
              <a:buFontTx/>
              <a:buNone/>
            </a:pPr>
            <a:r>
              <a:rPr lang="en-US" smtClean="0"/>
              <a:t>Rationale: When the body senses a change out of the norm, it activates mechanisms that oppose that change (vasodilation and sweating with increased temperatures; vasoconstriction and shivering with decreased temperatures). This is known as negative feedback. Positive feedback, on the other hand, senses a change but activates a mechanism that exaggerates the change.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ar-SA" dirty="0"/>
          </a:p>
        </p:txBody>
      </p:sp>
      <p:sp>
        <p:nvSpPr>
          <p:cNvPr id="3" name="Content Placeholder 2"/>
          <p:cNvSpPr>
            <a:spLocks noGrp="1"/>
          </p:cNvSpPr>
          <p:nvPr>
            <p:ph idx="1"/>
          </p:nvPr>
        </p:nvSpPr>
        <p:spPr/>
        <p:txBody>
          <a:bodyPr/>
          <a:lstStyle/>
          <a:p>
            <a:r>
              <a:rPr lang="en-US" dirty="0" smtClean="0"/>
              <a:t>Inflammation is the body's response to injury and is characterized by the elaboration of </a:t>
            </a:r>
            <a:r>
              <a:rPr lang="en-US" dirty="0" smtClean="0">
                <a:solidFill>
                  <a:srgbClr val="FF0000"/>
                </a:solidFill>
              </a:rPr>
              <a:t>chemical mediators </a:t>
            </a:r>
            <a:r>
              <a:rPr lang="en-US" dirty="0" smtClean="0"/>
              <a:t>and </a:t>
            </a:r>
            <a:r>
              <a:rPr lang="en-US" dirty="0" smtClean="0">
                <a:solidFill>
                  <a:srgbClr val="FF0000"/>
                </a:solidFill>
              </a:rPr>
              <a:t>movement of fluid </a:t>
            </a:r>
            <a:r>
              <a:rPr lang="en-US" dirty="0" smtClean="0"/>
              <a:t>and </a:t>
            </a:r>
            <a:r>
              <a:rPr lang="en-US" dirty="0" smtClean="0">
                <a:solidFill>
                  <a:srgbClr val="FF0000"/>
                </a:solidFill>
              </a:rPr>
              <a:t>leukocytes</a:t>
            </a:r>
            <a:r>
              <a:rPr lang="en-US" dirty="0" smtClean="0"/>
              <a:t> from the vascular compartment into the </a:t>
            </a:r>
            <a:r>
              <a:rPr lang="en-US" dirty="0" err="1" smtClean="0"/>
              <a:t>extravascular</a:t>
            </a:r>
            <a:r>
              <a:rPr lang="en-US" dirty="0" smtClean="0"/>
              <a:t> tissue space.</a:t>
            </a:r>
            <a:endParaRPr lang="ar-S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7" name="Rectangle 9"/>
          <p:cNvSpPr>
            <a:spLocks noGrp="1" noChangeArrowheads="1"/>
          </p:cNvSpPr>
          <p:nvPr>
            <p:ph type="title"/>
          </p:nvPr>
        </p:nvSpPr>
        <p:spPr>
          <a:xfrm>
            <a:off x="369888" y="403225"/>
            <a:ext cx="8524875" cy="393700"/>
          </a:xfrm>
        </p:spPr>
        <p:txBody>
          <a:bodyPr>
            <a:normAutofit fontScale="90000"/>
          </a:bodyPr>
          <a:lstStyle/>
          <a:p>
            <a:pPr eaLnBrk="1" hangingPunct="1">
              <a:defRPr/>
            </a:pPr>
            <a:r>
              <a:rPr lang="en-US" dirty="0" smtClean="0">
                <a:ea typeface="+mj-ea"/>
              </a:rPr>
              <a:t>Scenario</a:t>
            </a:r>
          </a:p>
        </p:txBody>
      </p:sp>
      <p:sp>
        <p:nvSpPr>
          <p:cNvPr id="28675" name="Rectangle 10"/>
          <p:cNvSpPr>
            <a:spLocks noGrp="1" noChangeArrowheads="1"/>
          </p:cNvSpPr>
          <p:nvPr>
            <p:ph type="body" idx="1"/>
          </p:nvPr>
        </p:nvSpPr>
        <p:spPr>
          <a:xfrm>
            <a:off x="411163" y="1549400"/>
            <a:ext cx="8105775" cy="3665538"/>
          </a:xfrm>
          <a:noFill/>
        </p:spPr>
        <p:txBody>
          <a:bodyPr>
            <a:normAutofit fontScale="77500" lnSpcReduction="20000"/>
          </a:bodyPr>
          <a:lstStyle/>
          <a:p>
            <a:pPr eaLnBrk="1" hangingPunct="1">
              <a:spcBef>
                <a:spcPct val="80000"/>
              </a:spcBef>
              <a:buFontTx/>
              <a:buNone/>
            </a:pPr>
            <a:r>
              <a:rPr lang="en-US" dirty="0" smtClean="0"/>
              <a:t>Mr. X says he has </a:t>
            </a:r>
            <a:r>
              <a:rPr lang="ja-JP" altLang="en-US" dirty="0" smtClean="0"/>
              <a:t>“</a:t>
            </a:r>
            <a:r>
              <a:rPr lang="en-US" altLang="ja-JP" dirty="0" smtClean="0"/>
              <a:t>chills and fever.</a:t>
            </a:r>
            <a:r>
              <a:rPr lang="ja-JP" altLang="en-US" dirty="0" smtClean="0"/>
              <a:t>”</a:t>
            </a:r>
            <a:endParaRPr lang="en-US" altLang="ja-JP" dirty="0" smtClean="0"/>
          </a:p>
          <a:p>
            <a:pPr eaLnBrk="1" hangingPunct="1">
              <a:spcBef>
                <a:spcPct val="80000"/>
              </a:spcBef>
            </a:pPr>
            <a:r>
              <a:rPr lang="en-US" dirty="0" smtClean="0"/>
              <a:t>His daughter wants you to explain how he could have both at the same time and from the same disease.</a:t>
            </a:r>
          </a:p>
          <a:p>
            <a:pPr eaLnBrk="1" hangingPunct="1">
              <a:spcBef>
                <a:spcPct val="80000"/>
              </a:spcBef>
            </a:pPr>
            <a:endParaRPr lang="en-US" dirty="0" smtClean="0"/>
          </a:p>
          <a:p>
            <a:pPr eaLnBrk="1" hangingPunct="1">
              <a:spcBef>
                <a:spcPct val="80000"/>
              </a:spcBef>
              <a:buFontTx/>
              <a:buNone/>
            </a:pPr>
            <a:r>
              <a:rPr lang="en-US" dirty="0" smtClean="0"/>
              <a:t>Question:</a:t>
            </a:r>
          </a:p>
          <a:p>
            <a:pPr eaLnBrk="1" hangingPunct="1">
              <a:spcBef>
                <a:spcPct val="80000"/>
              </a:spcBef>
            </a:pPr>
            <a:r>
              <a:rPr lang="en-US" dirty="0" smtClean="0"/>
              <a:t>Should she be keeping him warmer or helping him cool off?</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Inflammation </a:t>
            </a:r>
            <a:endParaRPr lang="ar-SA" dirty="0"/>
          </a:p>
        </p:txBody>
      </p:sp>
      <p:pic>
        <p:nvPicPr>
          <p:cNvPr id="4" name="Picture 4" descr="D:\porth\figure_3-1.jpg"/>
          <p:cNvPicPr>
            <a:picLocks noGrp="1" noChangeAspect="1" noChangeArrowheads="1"/>
          </p:cNvPicPr>
          <p:nvPr>
            <p:ph idx="1"/>
          </p:nvPr>
        </p:nvPicPr>
        <p:blipFill>
          <a:blip r:embed="rId2"/>
          <a:srcRect/>
          <a:stretch>
            <a:fillRect/>
          </a:stretch>
        </p:blipFill>
        <p:spPr bwMode="auto">
          <a:xfrm>
            <a:off x="1557371" y="1600200"/>
            <a:ext cx="6029258" cy="452596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ar-SA" dirty="0"/>
          </a:p>
        </p:txBody>
      </p:sp>
      <p:sp>
        <p:nvSpPr>
          <p:cNvPr id="3" name="Content Placeholder 2"/>
          <p:cNvSpPr>
            <a:spLocks noGrp="1"/>
          </p:cNvSpPr>
          <p:nvPr>
            <p:ph idx="1"/>
          </p:nvPr>
        </p:nvSpPr>
        <p:spPr/>
        <p:txBody>
          <a:bodyPr/>
          <a:lstStyle/>
          <a:p>
            <a:pPr marL="419100" indent="-419100">
              <a:buNone/>
            </a:pPr>
            <a:r>
              <a:rPr lang="en-US" dirty="0" smtClean="0"/>
              <a:t>Which leukocytes participate in the acute inflammatory response?</a:t>
            </a:r>
          </a:p>
          <a:p>
            <a:pPr marL="1038225" lvl="1" indent="-457200">
              <a:buFont typeface="Verdana" pitchFamily="34" charset="0"/>
              <a:buAutoNum type="alphaUcPeriod"/>
            </a:pPr>
            <a:r>
              <a:rPr lang="en-US" dirty="0" err="1" smtClean="0"/>
              <a:t>Eosinophils</a:t>
            </a:r>
            <a:r>
              <a:rPr lang="en-US" dirty="0" smtClean="0"/>
              <a:t> </a:t>
            </a:r>
          </a:p>
          <a:p>
            <a:pPr marL="1038225" lvl="1" indent="-457200">
              <a:buFont typeface="Verdana" pitchFamily="34" charset="0"/>
              <a:buAutoNum type="alphaUcPeriod"/>
            </a:pPr>
            <a:r>
              <a:rPr lang="en-US" dirty="0" err="1" smtClean="0"/>
              <a:t>Monocytes</a:t>
            </a:r>
            <a:endParaRPr lang="en-US" dirty="0" smtClean="0"/>
          </a:p>
          <a:p>
            <a:pPr marL="1038225" lvl="1" indent="-457200">
              <a:buFont typeface="Verdana" pitchFamily="34" charset="0"/>
              <a:buAutoNum type="alphaUcPeriod"/>
            </a:pPr>
            <a:r>
              <a:rPr lang="en-US" dirty="0" err="1" smtClean="0"/>
              <a:t>Neutrophils</a:t>
            </a:r>
            <a:r>
              <a:rPr lang="en-US" dirty="0" smtClean="0"/>
              <a:t> </a:t>
            </a:r>
          </a:p>
          <a:p>
            <a:pPr marL="1038225" lvl="1" indent="-457200">
              <a:buFont typeface="Verdana" pitchFamily="34" charset="0"/>
              <a:buAutoNum type="alphaUcPeriod"/>
            </a:pPr>
            <a:r>
              <a:rPr lang="en-US" dirty="0" smtClean="0"/>
              <a:t>All of the above</a:t>
            </a:r>
          </a:p>
          <a:p>
            <a:pPr marL="1038225" lvl="1" indent="-457200">
              <a:buFont typeface="Verdana" pitchFamily="34" charset="0"/>
              <a:buAutoNum type="alphaUcPeriod"/>
            </a:pPr>
            <a:r>
              <a:rPr lang="en-US" dirty="0" smtClean="0"/>
              <a:t>A and C</a:t>
            </a:r>
          </a:p>
          <a:p>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a:t>
            </a:r>
            <a:endParaRPr lang="ar-SA" dirty="0"/>
          </a:p>
        </p:txBody>
      </p:sp>
      <p:sp>
        <p:nvSpPr>
          <p:cNvPr id="3" name="Content Placeholder 2"/>
          <p:cNvSpPr>
            <a:spLocks noGrp="1"/>
          </p:cNvSpPr>
          <p:nvPr>
            <p:ph idx="1"/>
          </p:nvPr>
        </p:nvSpPr>
        <p:spPr/>
        <p:txBody>
          <a:bodyPr/>
          <a:lstStyle/>
          <a:p>
            <a:pPr marL="419100" indent="-419100">
              <a:buNone/>
            </a:pPr>
            <a:r>
              <a:rPr lang="en-US" dirty="0" smtClean="0"/>
              <a:t>D. All of the above</a:t>
            </a:r>
          </a:p>
          <a:p>
            <a:pPr marL="419100" indent="-419100"/>
            <a:endParaRPr lang="en-US" dirty="0" smtClean="0"/>
          </a:p>
          <a:p>
            <a:pPr marL="419100" indent="-419100">
              <a:buNone/>
            </a:pPr>
            <a:r>
              <a:rPr lang="en-US" dirty="0" smtClean="0"/>
              <a:t>Rationale: Granulocytes and </a:t>
            </a:r>
            <a:r>
              <a:rPr lang="en-US" dirty="0" err="1" smtClean="0"/>
              <a:t>monocytes</a:t>
            </a:r>
            <a:r>
              <a:rPr lang="en-US" dirty="0" smtClean="0"/>
              <a:t> play a role in the acute phase of the immune response. </a:t>
            </a:r>
            <a:r>
              <a:rPr lang="en-US" dirty="0" err="1" smtClean="0"/>
              <a:t>Eosinophils</a:t>
            </a:r>
            <a:r>
              <a:rPr lang="en-US" dirty="0" smtClean="0"/>
              <a:t> and </a:t>
            </a:r>
            <a:r>
              <a:rPr lang="en-US" dirty="0" err="1" smtClean="0"/>
              <a:t>neutrophils</a:t>
            </a:r>
            <a:r>
              <a:rPr lang="en-US" dirty="0" smtClean="0"/>
              <a:t> are granulocytes, so all of the leukocytes listed participate.</a:t>
            </a:r>
          </a:p>
          <a:p>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ar-SA" dirty="0"/>
          </a:p>
        </p:txBody>
      </p:sp>
      <p:sp>
        <p:nvSpPr>
          <p:cNvPr id="3" name="Content Placeholder 2"/>
          <p:cNvSpPr>
            <a:spLocks noGrp="1"/>
          </p:cNvSpPr>
          <p:nvPr>
            <p:ph idx="1"/>
          </p:nvPr>
        </p:nvSpPr>
        <p:spPr/>
        <p:txBody>
          <a:bodyPr/>
          <a:lstStyle/>
          <a:p>
            <a:pPr marL="419100" indent="-419100">
              <a:buNone/>
            </a:pPr>
            <a:r>
              <a:rPr lang="en-US" dirty="0" smtClean="0"/>
              <a:t>Which causes the redness (</a:t>
            </a:r>
            <a:r>
              <a:rPr lang="en-US" dirty="0" err="1" smtClean="0"/>
              <a:t>erythema</a:t>
            </a:r>
            <a:r>
              <a:rPr lang="en-US" dirty="0" smtClean="0"/>
              <a:t>) associated with the inflammatory process?</a:t>
            </a:r>
          </a:p>
          <a:p>
            <a:pPr marL="1038225" lvl="1" indent="-457200">
              <a:buFont typeface="Verdana" pitchFamily="34" charset="0"/>
              <a:buAutoNum type="alphaUcPeriod"/>
            </a:pPr>
            <a:r>
              <a:rPr lang="en-US" dirty="0" smtClean="0"/>
              <a:t>Prostaglandins</a:t>
            </a:r>
          </a:p>
          <a:p>
            <a:pPr marL="1038225" lvl="1" indent="-457200">
              <a:buFont typeface="Verdana" pitchFamily="34" charset="0"/>
              <a:buAutoNum type="alphaUcPeriod"/>
            </a:pPr>
            <a:r>
              <a:rPr lang="en-US" dirty="0" err="1" smtClean="0"/>
              <a:t>Leukotrienes</a:t>
            </a:r>
            <a:endParaRPr lang="en-US" dirty="0" smtClean="0"/>
          </a:p>
          <a:p>
            <a:pPr marL="1038225" lvl="1" indent="-457200">
              <a:buFont typeface="Verdana" pitchFamily="34" charset="0"/>
              <a:buAutoNum type="alphaUcPeriod"/>
            </a:pPr>
            <a:r>
              <a:rPr lang="en-US" dirty="0" err="1" smtClean="0"/>
              <a:t>Arachidonic</a:t>
            </a:r>
            <a:r>
              <a:rPr lang="en-US" dirty="0" smtClean="0"/>
              <a:t> acid</a:t>
            </a:r>
          </a:p>
          <a:p>
            <a:pPr marL="1038225" lvl="1" indent="-457200">
              <a:buFont typeface="Verdana" pitchFamily="34" charset="0"/>
              <a:buAutoNum type="alphaUcPeriod"/>
            </a:pPr>
            <a:r>
              <a:rPr lang="en-US" dirty="0" smtClean="0"/>
              <a:t>All of the above</a:t>
            </a:r>
          </a:p>
          <a:p>
            <a:pPr marL="1038225" lvl="1" indent="-457200">
              <a:buFont typeface="Verdana" pitchFamily="34" charset="0"/>
              <a:buAutoNum type="alphaUcPeriod"/>
            </a:pPr>
            <a:r>
              <a:rPr lang="en-US" dirty="0" smtClean="0"/>
              <a:t>A and B</a:t>
            </a:r>
          </a:p>
          <a:p>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a:t>
            </a:r>
            <a:endParaRPr lang="ar-SA" dirty="0"/>
          </a:p>
        </p:txBody>
      </p:sp>
      <p:sp>
        <p:nvSpPr>
          <p:cNvPr id="3" name="Content Placeholder 2"/>
          <p:cNvSpPr>
            <a:spLocks noGrp="1"/>
          </p:cNvSpPr>
          <p:nvPr>
            <p:ph idx="1"/>
          </p:nvPr>
        </p:nvSpPr>
        <p:spPr/>
        <p:txBody>
          <a:bodyPr/>
          <a:lstStyle/>
          <a:p>
            <a:pPr marL="419100" indent="-419100">
              <a:buNone/>
            </a:pPr>
            <a:r>
              <a:rPr lang="en-US" dirty="0" smtClean="0"/>
              <a:t>E. A and B</a:t>
            </a:r>
          </a:p>
          <a:p>
            <a:pPr marL="419100" indent="-419100"/>
            <a:endParaRPr lang="en-US" dirty="0" smtClean="0"/>
          </a:p>
          <a:p>
            <a:pPr marL="419100" indent="-419100">
              <a:buNone/>
            </a:pPr>
            <a:r>
              <a:rPr lang="en-US" dirty="0" smtClean="0"/>
              <a:t>Rationale: Prostaglandins and </a:t>
            </a:r>
            <a:r>
              <a:rPr lang="en-US" dirty="0" err="1" smtClean="0"/>
              <a:t>leukotrienes</a:t>
            </a:r>
            <a:r>
              <a:rPr lang="en-US" dirty="0" smtClean="0"/>
              <a:t> cause </a:t>
            </a:r>
            <a:r>
              <a:rPr lang="en-US" dirty="0" err="1" smtClean="0"/>
              <a:t>vasodilation</a:t>
            </a:r>
            <a:r>
              <a:rPr lang="en-US" dirty="0" smtClean="0"/>
              <a:t>, which brings more blood to the injured/affected area. The symptoms caused by this </a:t>
            </a:r>
            <a:r>
              <a:rPr lang="en-US" dirty="0" err="1" smtClean="0"/>
              <a:t>vasodilation</a:t>
            </a:r>
            <a:r>
              <a:rPr lang="en-US" dirty="0" smtClean="0"/>
              <a:t> are redness/</a:t>
            </a:r>
            <a:r>
              <a:rPr lang="en-US" dirty="0" err="1" smtClean="0"/>
              <a:t>erythema</a:t>
            </a:r>
            <a:r>
              <a:rPr lang="en-US" dirty="0" smtClean="0"/>
              <a:t> and warmth.</a:t>
            </a:r>
          </a:p>
          <a:p>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Inflammation </a:t>
            </a:r>
            <a:endParaRPr lang="ar-SA" dirty="0"/>
          </a:p>
        </p:txBody>
      </p:sp>
      <p:sp>
        <p:nvSpPr>
          <p:cNvPr id="3" name="Content Placeholder 2"/>
          <p:cNvSpPr>
            <a:spLocks noGrp="1"/>
          </p:cNvSpPr>
          <p:nvPr>
            <p:ph idx="1"/>
          </p:nvPr>
        </p:nvSpPr>
        <p:spPr/>
        <p:txBody>
          <a:bodyPr/>
          <a:lstStyle/>
          <a:p>
            <a:pPr>
              <a:buFont typeface="Wingdings" pitchFamily="2" charset="2"/>
              <a:buChar char="q"/>
            </a:pPr>
            <a:r>
              <a:rPr lang="en-US" dirty="0" smtClean="0"/>
              <a:t>There are two types of inflammation: </a:t>
            </a:r>
          </a:p>
          <a:p>
            <a:r>
              <a:rPr lang="en-US" dirty="0"/>
              <a:t>A</a:t>
            </a:r>
            <a:r>
              <a:rPr lang="en-US" dirty="0" smtClean="0"/>
              <a:t>cute </a:t>
            </a:r>
            <a:r>
              <a:rPr lang="en-US" dirty="0" smtClean="0"/>
              <a:t>inflammation, which is of short duration and characterized by the exudation of fluid and plasma proteins, and </a:t>
            </a:r>
          </a:p>
          <a:p>
            <a:r>
              <a:rPr lang="en-US" dirty="0"/>
              <a:t>C</a:t>
            </a:r>
            <a:r>
              <a:rPr lang="en-US" dirty="0" smtClean="0"/>
              <a:t>hronic </a:t>
            </a:r>
            <a:r>
              <a:rPr lang="en-US" dirty="0" smtClean="0"/>
              <a:t>inflammation, which is associated with angiogenesis, tissue necrosis, and fibrosis (scarring).</a:t>
            </a: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1161</Words>
  <Application>Microsoft Office PowerPoint</Application>
  <PresentationFormat>On-screen Show (4:3)</PresentationFormat>
  <Paragraphs>115</Paragraphs>
  <Slides>30</Slides>
  <Notes>7</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Inflammation, Inflammatory Response &amp; Fever</vt:lpstr>
      <vt:lpstr>Inflammation </vt:lpstr>
      <vt:lpstr>Introduction </vt:lpstr>
      <vt:lpstr>Inflammation </vt:lpstr>
      <vt:lpstr>Question?</vt:lpstr>
      <vt:lpstr>Answer </vt:lpstr>
      <vt:lpstr>Question?</vt:lpstr>
      <vt:lpstr>Answer </vt:lpstr>
      <vt:lpstr>Inflammation </vt:lpstr>
      <vt:lpstr>Who are involved?</vt:lpstr>
      <vt:lpstr>Signs </vt:lpstr>
      <vt:lpstr>Inflammation </vt:lpstr>
      <vt:lpstr>Acute Inflammation—Vascular Stage</vt:lpstr>
      <vt:lpstr>Acute Inflammation—Cellular Stage</vt:lpstr>
      <vt:lpstr>Inflammatory Mediators </vt:lpstr>
      <vt:lpstr>Exudate  </vt:lpstr>
      <vt:lpstr>Acute Inflammation </vt:lpstr>
      <vt:lpstr>Chronic Inflammation</vt:lpstr>
      <vt:lpstr>Question?</vt:lpstr>
      <vt:lpstr>Answer </vt:lpstr>
      <vt:lpstr>Chronic Inflammation</vt:lpstr>
      <vt:lpstr>Chronic Inflammation</vt:lpstr>
      <vt:lpstr>S &amp; S</vt:lpstr>
      <vt:lpstr>S &amp; S</vt:lpstr>
      <vt:lpstr>S &amp; S</vt:lpstr>
      <vt:lpstr>S &amp; S</vt:lpstr>
      <vt:lpstr>Fever Mechanisms</vt:lpstr>
      <vt:lpstr>Question? </vt:lpstr>
      <vt:lpstr>Answer </vt:lpstr>
      <vt:lpstr>Scenario</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Inflammation, Inflammatory Response &amp; Fever</dc:title>
  <dc:creator>iSystem</dc:creator>
  <cp:lastModifiedBy>Windows User</cp:lastModifiedBy>
  <cp:revision>41</cp:revision>
  <dcterms:created xsi:type="dcterms:W3CDTF">2006-08-16T00:00:00Z</dcterms:created>
  <dcterms:modified xsi:type="dcterms:W3CDTF">2019-06-18T17:40:18Z</dcterms:modified>
</cp:coreProperties>
</file>