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9" r:id="rId11"/>
    <p:sldId id="267" r:id="rId12"/>
    <p:sldId id="270" r:id="rId13"/>
    <p:sldId id="271" r:id="rId14"/>
    <p:sldId id="272" r:id="rId15"/>
    <p:sldId id="273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ouble click" initials="d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3E15D67C-2F69-4473-A2F6-745BA3945089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3056209-1BC1-41E8-8BEF-85D30B6720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5D67C-2F69-4473-A2F6-745BA3945089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56209-1BC1-41E8-8BEF-85D30B6720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5D67C-2F69-4473-A2F6-745BA3945089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56209-1BC1-41E8-8BEF-85D30B6720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5D67C-2F69-4473-A2F6-745BA3945089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56209-1BC1-41E8-8BEF-85D30B6720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5D67C-2F69-4473-A2F6-745BA3945089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56209-1BC1-41E8-8BEF-85D30B6720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5D67C-2F69-4473-A2F6-745BA3945089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56209-1BC1-41E8-8BEF-85D30B6720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E15D67C-2F69-4473-A2F6-745BA3945089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3056209-1BC1-41E8-8BEF-85D30B6720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3E15D67C-2F69-4473-A2F6-745BA3945089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3056209-1BC1-41E8-8BEF-85D30B6720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5D67C-2F69-4473-A2F6-745BA3945089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56209-1BC1-41E8-8BEF-85D30B6720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5D67C-2F69-4473-A2F6-745BA3945089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56209-1BC1-41E8-8BEF-85D30B6720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5D67C-2F69-4473-A2F6-745BA3945089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56209-1BC1-41E8-8BEF-85D30B6720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3E15D67C-2F69-4473-A2F6-745BA3945089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A3056209-1BC1-41E8-8BEF-85D30B67202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VlN7K1-9QB0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68313" y="1125538"/>
            <a:ext cx="7772400" cy="14700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CELL DIVISION</a:t>
            </a:r>
            <a:endParaRPr kumimoji="0" lang="en-GB" sz="44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11" descr="images-mesoblast_cell_division_sti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199" y="2362200"/>
            <a:ext cx="5675265" cy="38016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5"/>
          <p:cNvSpPr>
            <a:spLocks noChangeArrowheads="1"/>
          </p:cNvSpPr>
          <p:nvPr/>
        </p:nvSpPr>
        <p:spPr bwMode="auto">
          <a:xfrm>
            <a:off x="0" y="914400"/>
            <a:ext cx="9144000" cy="5943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86800" cy="6096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omic Sans MS" pitchFamily="66" charset="0"/>
              </a:rPr>
              <a:t>Mitosis in a plant cell</a:t>
            </a: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101600" y="1104900"/>
            <a:ext cx="9066213" cy="5067300"/>
            <a:chOff x="64" y="696"/>
            <a:chExt cx="5711" cy="3192"/>
          </a:xfrm>
        </p:grpSpPr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64" y="2557"/>
              <a:ext cx="169" cy="173"/>
              <a:chOff x="200" y="472"/>
              <a:chExt cx="169" cy="173"/>
            </a:xfrm>
          </p:grpSpPr>
          <p:sp>
            <p:nvSpPr>
              <p:cNvPr id="35" name="AutoShape 5"/>
              <p:cNvSpPr>
                <a:spLocks noChangeArrowheads="1"/>
              </p:cNvSpPr>
              <p:nvPr/>
            </p:nvSpPr>
            <p:spPr bwMode="auto">
              <a:xfrm>
                <a:off x="208" y="483"/>
                <a:ext cx="144" cy="144"/>
              </a:xfrm>
              <a:prstGeom prst="flowChartConnector">
                <a:avLst/>
              </a:prstGeom>
              <a:solidFill>
                <a:schemeClr val="bg1"/>
              </a:solidFill>
              <a:ln w="34925">
                <a:noFill/>
                <a:round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36" name="Text Box 6"/>
              <p:cNvSpPr txBox="1">
                <a:spLocks noChangeArrowheads="1"/>
              </p:cNvSpPr>
              <p:nvPr/>
            </p:nvSpPr>
            <p:spPr bwMode="auto">
              <a:xfrm>
                <a:off x="200" y="472"/>
                <a:ext cx="169" cy="173"/>
              </a:xfrm>
              <a:prstGeom prst="rect">
                <a:avLst/>
              </a:prstGeom>
              <a:solidFill>
                <a:schemeClr val="bg1"/>
              </a:solidFill>
              <a:ln w="349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kumimoji="1" lang="en-US" sz="1200">
                    <a:solidFill>
                      <a:schemeClr val="bg1"/>
                    </a:solidFill>
                    <a:latin typeface="Arial" charset="0"/>
                  </a:rPr>
                  <a:t>1</a:t>
                </a:r>
                <a:endParaRPr kumimoji="1" lang="en-US">
                  <a:latin typeface="Arial" charset="0"/>
                </a:endParaRPr>
              </a:p>
            </p:txBody>
          </p:sp>
        </p:grpSp>
        <p:grpSp>
          <p:nvGrpSpPr>
            <p:cNvPr id="7" name="Group 7"/>
            <p:cNvGrpSpPr>
              <a:grpSpLocks/>
            </p:cNvGrpSpPr>
            <p:nvPr/>
          </p:nvGrpSpPr>
          <p:grpSpPr bwMode="auto">
            <a:xfrm>
              <a:off x="112" y="696"/>
              <a:ext cx="5663" cy="3192"/>
              <a:chOff x="112" y="696"/>
              <a:chExt cx="5663" cy="3192"/>
            </a:xfrm>
          </p:grpSpPr>
          <p:pic>
            <p:nvPicPr>
              <p:cNvPr id="8" name="Picture 8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60" y="1117"/>
                <a:ext cx="5472" cy="1372"/>
              </a:xfrm>
              <a:prstGeom prst="rect">
                <a:avLst/>
              </a:prstGeom>
              <a:solidFill>
                <a:schemeClr val="bg1"/>
              </a:solidFill>
            </p:spPr>
          </p:pic>
          <p:sp>
            <p:nvSpPr>
              <p:cNvPr id="9" name="Text Box 9"/>
              <p:cNvSpPr txBox="1">
                <a:spLocks noChangeArrowheads="1"/>
              </p:cNvSpPr>
              <p:nvPr/>
            </p:nvSpPr>
            <p:spPr bwMode="auto">
              <a:xfrm>
                <a:off x="195" y="2565"/>
                <a:ext cx="1005" cy="1323"/>
              </a:xfrm>
              <a:prstGeom prst="rect">
                <a:avLst/>
              </a:prstGeom>
              <a:solidFill>
                <a:schemeClr val="bg1"/>
              </a:solidFill>
              <a:ln w="349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kumimoji="1" lang="en-US" sz="1200" b="1">
                    <a:latin typeface="Arial" charset="0"/>
                  </a:rPr>
                  <a:t>Prophase. </a:t>
                </a:r>
                <a:br>
                  <a:rPr kumimoji="1" lang="en-US" sz="1200" b="1">
                    <a:latin typeface="Arial" charset="0"/>
                  </a:rPr>
                </a:br>
                <a:r>
                  <a:rPr kumimoji="1" lang="en-US" sz="1200">
                    <a:latin typeface="Arial" charset="0"/>
                  </a:rPr>
                  <a:t>The chromatin</a:t>
                </a:r>
                <a:br>
                  <a:rPr kumimoji="1" lang="en-US" sz="1200">
                    <a:latin typeface="Arial" charset="0"/>
                  </a:rPr>
                </a:br>
                <a:r>
                  <a:rPr kumimoji="1" lang="en-US" sz="1200">
                    <a:latin typeface="Arial" charset="0"/>
                  </a:rPr>
                  <a:t>is condensing. </a:t>
                </a:r>
                <a:br>
                  <a:rPr kumimoji="1" lang="en-US" sz="1200">
                    <a:latin typeface="Arial" charset="0"/>
                  </a:rPr>
                </a:br>
                <a:r>
                  <a:rPr kumimoji="1" lang="en-US" sz="1200">
                    <a:latin typeface="Arial" charset="0"/>
                  </a:rPr>
                  <a:t>The nucleolus is </a:t>
                </a:r>
                <a:br>
                  <a:rPr kumimoji="1" lang="en-US" sz="1200">
                    <a:latin typeface="Arial" charset="0"/>
                  </a:rPr>
                </a:br>
                <a:r>
                  <a:rPr kumimoji="1" lang="en-US" sz="1200">
                    <a:latin typeface="Arial" charset="0"/>
                  </a:rPr>
                  <a:t>beginning to </a:t>
                </a:r>
                <a:br>
                  <a:rPr kumimoji="1" lang="en-US" sz="1200">
                    <a:latin typeface="Arial" charset="0"/>
                  </a:rPr>
                </a:br>
                <a:r>
                  <a:rPr kumimoji="1" lang="en-US" sz="1200">
                    <a:latin typeface="Arial" charset="0"/>
                  </a:rPr>
                  <a:t>disappear.</a:t>
                </a:r>
                <a:br>
                  <a:rPr kumimoji="1" lang="en-US" sz="1200">
                    <a:latin typeface="Arial" charset="0"/>
                  </a:rPr>
                </a:br>
                <a:r>
                  <a:rPr kumimoji="1" lang="en-US" sz="1200">
                    <a:latin typeface="Arial" charset="0"/>
                  </a:rPr>
                  <a:t>Although not </a:t>
                </a:r>
                <a:br>
                  <a:rPr kumimoji="1" lang="en-US" sz="1200">
                    <a:latin typeface="Arial" charset="0"/>
                  </a:rPr>
                </a:br>
                <a:r>
                  <a:rPr kumimoji="1" lang="en-US" sz="1200">
                    <a:latin typeface="Arial" charset="0"/>
                  </a:rPr>
                  <a:t>yet visible </a:t>
                </a:r>
                <a:br>
                  <a:rPr kumimoji="1" lang="en-US" sz="1200">
                    <a:latin typeface="Arial" charset="0"/>
                  </a:rPr>
                </a:br>
                <a:r>
                  <a:rPr kumimoji="1" lang="en-US" sz="1200">
                    <a:latin typeface="Arial" charset="0"/>
                  </a:rPr>
                  <a:t>in the micrograph, </a:t>
                </a:r>
                <a:br>
                  <a:rPr kumimoji="1" lang="en-US" sz="1200">
                    <a:latin typeface="Arial" charset="0"/>
                  </a:rPr>
                </a:br>
                <a:r>
                  <a:rPr kumimoji="1" lang="en-US" sz="1200">
                    <a:latin typeface="Arial" charset="0"/>
                  </a:rPr>
                  <a:t>the mitotic spindle is </a:t>
                </a:r>
                <a:br>
                  <a:rPr kumimoji="1" lang="en-US" sz="1200">
                    <a:latin typeface="Arial" charset="0"/>
                  </a:rPr>
                </a:br>
                <a:r>
                  <a:rPr kumimoji="1" lang="en-US" sz="1200">
                    <a:latin typeface="Arial" charset="0"/>
                  </a:rPr>
                  <a:t>staring to from.</a:t>
                </a:r>
                <a:endParaRPr kumimoji="1" lang="en-US" sz="1200" b="1">
                  <a:latin typeface="Arial" charset="0"/>
                </a:endParaRPr>
              </a:p>
            </p:txBody>
          </p:sp>
          <p:sp>
            <p:nvSpPr>
              <p:cNvPr id="10" name="Text Box 10"/>
              <p:cNvSpPr txBox="1">
                <a:spLocks noChangeArrowheads="1"/>
              </p:cNvSpPr>
              <p:nvPr/>
            </p:nvSpPr>
            <p:spPr bwMode="auto">
              <a:xfrm>
                <a:off x="1310" y="2560"/>
                <a:ext cx="1042" cy="1093"/>
              </a:xfrm>
              <a:prstGeom prst="rect">
                <a:avLst/>
              </a:prstGeom>
              <a:solidFill>
                <a:schemeClr val="bg1"/>
              </a:solidFill>
              <a:ln w="349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kumimoji="1" lang="en-US" sz="1200" b="1">
                    <a:latin typeface="Arial" charset="0"/>
                  </a:rPr>
                  <a:t>Prometaphase.</a:t>
                </a:r>
                <a:br>
                  <a:rPr kumimoji="1" lang="en-US" sz="1200" b="1">
                    <a:latin typeface="Arial" charset="0"/>
                  </a:rPr>
                </a:br>
                <a:r>
                  <a:rPr kumimoji="1" lang="en-US" sz="1200">
                    <a:latin typeface="Arial" charset="0"/>
                  </a:rPr>
                  <a:t>We now see discrete</a:t>
                </a:r>
                <a:br>
                  <a:rPr kumimoji="1" lang="en-US" sz="1200">
                    <a:latin typeface="Arial" charset="0"/>
                  </a:rPr>
                </a:br>
                <a:r>
                  <a:rPr kumimoji="1" lang="en-US" sz="1200">
                    <a:latin typeface="Arial" charset="0"/>
                  </a:rPr>
                  <a:t>chromosomes; each </a:t>
                </a:r>
                <a:br>
                  <a:rPr kumimoji="1" lang="en-US" sz="1200">
                    <a:latin typeface="Arial" charset="0"/>
                  </a:rPr>
                </a:br>
                <a:r>
                  <a:rPr kumimoji="1" lang="en-US" sz="1200">
                    <a:latin typeface="Arial" charset="0"/>
                  </a:rPr>
                  <a:t>consists of two </a:t>
                </a:r>
                <a:br>
                  <a:rPr kumimoji="1" lang="en-US" sz="1200">
                    <a:latin typeface="Arial" charset="0"/>
                  </a:rPr>
                </a:br>
                <a:r>
                  <a:rPr kumimoji="1" lang="en-US" sz="1200">
                    <a:latin typeface="Arial" charset="0"/>
                  </a:rPr>
                  <a:t>identical sister </a:t>
                </a:r>
                <a:br>
                  <a:rPr kumimoji="1" lang="en-US" sz="1200">
                    <a:latin typeface="Arial" charset="0"/>
                  </a:rPr>
                </a:br>
                <a:r>
                  <a:rPr kumimoji="1" lang="en-US" sz="1200">
                    <a:latin typeface="Arial" charset="0"/>
                  </a:rPr>
                  <a:t>chromatids. Later</a:t>
                </a:r>
                <a:br>
                  <a:rPr kumimoji="1" lang="en-US" sz="1200">
                    <a:latin typeface="Arial" charset="0"/>
                  </a:rPr>
                </a:br>
                <a:r>
                  <a:rPr kumimoji="1" lang="en-US" sz="1200">
                    <a:latin typeface="Arial" charset="0"/>
                  </a:rPr>
                  <a:t>in prometaphase, the </a:t>
                </a:r>
                <a:br>
                  <a:rPr kumimoji="1" lang="en-US" sz="1200">
                    <a:latin typeface="Arial" charset="0"/>
                  </a:rPr>
                </a:br>
                <a:r>
                  <a:rPr kumimoji="1" lang="en-US" sz="1200">
                    <a:latin typeface="Arial" charset="0"/>
                  </a:rPr>
                  <a:t>nuclear envelop will </a:t>
                </a:r>
                <a:br>
                  <a:rPr kumimoji="1" lang="en-US" sz="1200">
                    <a:latin typeface="Arial" charset="0"/>
                  </a:rPr>
                </a:br>
                <a:r>
                  <a:rPr kumimoji="1" lang="en-US" sz="1200">
                    <a:latin typeface="Arial" charset="0"/>
                  </a:rPr>
                  <a:t>fragment.</a:t>
                </a:r>
                <a:endParaRPr kumimoji="1" lang="en-US" sz="1200" b="1">
                  <a:latin typeface="Arial" charset="0"/>
                </a:endParaRPr>
              </a:p>
            </p:txBody>
          </p:sp>
          <p:sp>
            <p:nvSpPr>
              <p:cNvPr id="11" name="Text Box 11"/>
              <p:cNvSpPr txBox="1">
                <a:spLocks noChangeArrowheads="1"/>
              </p:cNvSpPr>
              <p:nvPr/>
            </p:nvSpPr>
            <p:spPr bwMode="auto">
              <a:xfrm>
                <a:off x="2441" y="2508"/>
                <a:ext cx="1170" cy="863"/>
              </a:xfrm>
              <a:prstGeom prst="rect">
                <a:avLst/>
              </a:prstGeom>
              <a:solidFill>
                <a:schemeClr val="bg1"/>
              </a:solidFill>
              <a:ln w="349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kumimoji="1" lang="en-US" sz="1200" b="1">
                    <a:latin typeface="Arial" charset="0"/>
                  </a:rPr>
                  <a:t>Metaphase. </a:t>
                </a:r>
                <a:r>
                  <a:rPr kumimoji="1" lang="en-US" sz="1200">
                    <a:latin typeface="Arial" charset="0"/>
                  </a:rPr>
                  <a:t>The </a:t>
                </a:r>
                <a:br>
                  <a:rPr kumimoji="1" lang="en-US" sz="1200">
                    <a:latin typeface="Arial" charset="0"/>
                  </a:rPr>
                </a:br>
                <a:r>
                  <a:rPr kumimoji="1" lang="en-US" sz="1200">
                    <a:latin typeface="Arial" charset="0"/>
                  </a:rPr>
                  <a:t>spindle is complete,</a:t>
                </a:r>
                <a:br>
                  <a:rPr kumimoji="1" lang="en-US" sz="1200">
                    <a:latin typeface="Arial" charset="0"/>
                  </a:rPr>
                </a:br>
                <a:r>
                  <a:rPr kumimoji="1" lang="en-US" sz="1200">
                    <a:latin typeface="Arial" charset="0"/>
                  </a:rPr>
                  <a:t>and the chromosomes,</a:t>
                </a:r>
                <a:br>
                  <a:rPr kumimoji="1" lang="en-US" sz="1200">
                    <a:latin typeface="Arial" charset="0"/>
                  </a:rPr>
                </a:br>
                <a:r>
                  <a:rPr kumimoji="1" lang="en-US" sz="1200">
                    <a:latin typeface="Arial" charset="0"/>
                  </a:rPr>
                  <a:t>attached to microtubules</a:t>
                </a:r>
                <a:br>
                  <a:rPr kumimoji="1" lang="en-US" sz="1200">
                    <a:latin typeface="Arial" charset="0"/>
                  </a:rPr>
                </a:br>
                <a:r>
                  <a:rPr kumimoji="1" lang="en-US" sz="1200">
                    <a:latin typeface="Arial" charset="0"/>
                  </a:rPr>
                  <a:t>at their kinetochores, </a:t>
                </a:r>
                <a:br>
                  <a:rPr kumimoji="1" lang="en-US" sz="1200">
                    <a:latin typeface="Arial" charset="0"/>
                  </a:rPr>
                </a:br>
                <a:r>
                  <a:rPr kumimoji="1" lang="en-US" sz="1200">
                    <a:latin typeface="Arial" charset="0"/>
                  </a:rPr>
                  <a:t>are all at the metaphase </a:t>
                </a:r>
                <a:br>
                  <a:rPr kumimoji="1" lang="en-US" sz="1200">
                    <a:latin typeface="Arial" charset="0"/>
                  </a:rPr>
                </a:br>
                <a:r>
                  <a:rPr kumimoji="1" lang="en-US" sz="1200">
                    <a:latin typeface="Arial" charset="0"/>
                  </a:rPr>
                  <a:t>plate.</a:t>
                </a:r>
                <a:endParaRPr kumimoji="1" lang="en-US" sz="1200" b="1">
                  <a:latin typeface="Arial" charset="0"/>
                </a:endParaRPr>
              </a:p>
            </p:txBody>
          </p:sp>
          <p:sp>
            <p:nvSpPr>
              <p:cNvPr id="12" name="Text Box 12"/>
              <p:cNvSpPr txBox="1">
                <a:spLocks noChangeArrowheads="1"/>
              </p:cNvSpPr>
              <p:nvPr/>
            </p:nvSpPr>
            <p:spPr bwMode="auto">
              <a:xfrm>
                <a:off x="3579" y="2565"/>
                <a:ext cx="1121" cy="1208"/>
              </a:xfrm>
              <a:prstGeom prst="rect">
                <a:avLst/>
              </a:prstGeom>
              <a:solidFill>
                <a:schemeClr val="bg1"/>
              </a:solidFill>
              <a:ln w="349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kumimoji="1" lang="en-US" sz="1200" b="1">
                    <a:latin typeface="Arial" charset="0"/>
                  </a:rPr>
                  <a:t>Anaphase. </a:t>
                </a:r>
                <a:r>
                  <a:rPr kumimoji="1" lang="en-US" sz="1200">
                    <a:latin typeface="Arial" charset="0"/>
                  </a:rPr>
                  <a:t>The</a:t>
                </a:r>
                <a:br>
                  <a:rPr kumimoji="1" lang="en-US" sz="1200">
                    <a:latin typeface="Arial" charset="0"/>
                  </a:rPr>
                </a:br>
                <a:r>
                  <a:rPr kumimoji="1" lang="en-US" sz="1200">
                    <a:latin typeface="Arial" charset="0"/>
                  </a:rPr>
                  <a:t>chromatids of each </a:t>
                </a:r>
                <a:br>
                  <a:rPr kumimoji="1" lang="en-US" sz="1200">
                    <a:latin typeface="Arial" charset="0"/>
                  </a:rPr>
                </a:br>
                <a:r>
                  <a:rPr kumimoji="1" lang="en-US" sz="1200">
                    <a:latin typeface="Arial" charset="0"/>
                  </a:rPr>
                  <a:t>chromosome have </a:t>
                </a:r>
                <a:br>
                  <a:rPr kumimoji="1" lang="en-US" sz="1200">
                    <a:latin typeface="Arial" charset="0"/>
                  </a:rPr>
                </a:br>
                <a:r>
                  <a:rPr kumimoji="1" lang="en-US" sz="1200">
                    <a:latin typeface="Arial" charset="0"/>
                  </a:rPr>
                  <a:t>separated, and the </a:t>
                </a:r>
                <a:br>
                  <a:rPr kumimoji="1" lang="en-US" sz="1200">
                    <a:latin typeface="Arial" charset="0"/>
                  </a:rPr>
                </a:br>
                <a:r>
                  <a:rPr kumimoji="1" lang="en-US" sz="1200">
                    <a:latin typeface="Arial" charset="0"/>
                  </a:rPr>
                  <a:t>daughter chromosomes</a:t>
                </a:r>
                <a:br>
                  <a:rPr kumimoji="1" lang="en-US" sz="1200">
                    <a:latin typeface="Arial" charset="0"/>
                  </a:rPr>
                </a:br>
                <a:r>
                  <a:rPr kumimoji="1" lang="en-US" sz="1200">
                    <a:latin typeface="Arial" charset="0"/>
                  </a:rPr>
                  <a:t>are moving to the ends </a:t>
                </a:r>
                <a:br>
                  <a:rPr kumimoji="1" lang="en-US" sz="1200">
                    <a:latin typeface="Arial" charset="0"/>
                  </a:rPr>
                </a:br>
                <a:r>
                  <a:rPr kumimoji="1" lang="en-US" sz="1200">
                    <a:latin typeface="Arial" charset="0"/>
                  </a:rPr>
                  <a:t>of cell as their </a:t>
                </a:r>
                <a:br>
                  <a:rPr kumimoji="1" lang="en-US" sz="1200">
                    <a:latin typeface="Arial" charset="0"/>
                  </a:rPr>
                </a:br>
                <a:r>
                  <a:rPr kumimoji="1" lang="en-US" sz="1200">
                    <a:latin typeface="Arial" charset="0"/>
                  </a:rPr>
                  <a:t>kinetochore</a:t>
                </a:r>
                <a:br>
                  <a:rPr kumimoji="1" lang="en-US" sz="1200">
                    <a:latin typeface="Arial" charset="0"/>
                  </a:rPr>
                </a:br>
                <a:r>
                  <a:rPr kumimoji="1" lang="en-US" sz="1200">
                    <a:latin typeface="Arial" charset="0"/>
                  </a:rPr>
                  <a:t>microtubles shorten.</a:t>
                </a:r>
                <a:br>
                  <a:rPr kumimoji="1" lang="en-US" sz="1200">
                    <a:latin typeface="Arial" charset="0"/>
                  </a:rPr>
                </a:br>
                <a:endParaRPr kumimoji="1" lang="en-US" sz="1200" b="1">
                  <a:latin typeface="Arial" charset="0"/>
                </a:endParaRPr>
              </a:p>
            </p:txBody>
          </p:sp>
          <p:sp>
            <p:nvSpPr>
              <p:cNvPr id="13" name="Text Box 13"/>
              <p:cNvSpPr txBox="1">
                <a:spLocks noChangeArrowheads="1"/>
              </p:cNvSpPr>
              <p:nvPr/>
            </p:nvSpPr>
            <p:spPr bwMode="auto">
              <a:xfrm>
                <a:off x="4681" y="2560"/>
                <a:ext cx="1094" cy="1093"/>
              </a:xfrm>
              <a:prstGeom prst="rect">
                <a:avLst/>
              </a:prstGeom>
              <a:solidFill>
                <a:schemeClr val="bg1"/>
              </a:solidFill>
              <a:ln w="349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kumimoji="1" lang="en-US" sz="1200" b="1">
                    <a:latin typeface="Arial" charset="0"/>
                  </a:rPr>
                  <a:t>Telophase. </a:t>
                </a:r>
                <a:r>
                  <a:rPr kumimoji="1" lang="en-US" sz="1200">
                    <a:latin typeface="Arial" charset="0"/>
                  </a:rPr>
                  <a:t>Daughter</a:t>
                </a:r>
                <a:br>
                  <a:rPr kumimoji="1" lang="en-US" sz="1200">
                    <a:latin typeface="Arial" charset="0"/>
                  </a:rPr>
                </a:br>
                <a:r>
                  <a:rPr kumimoji="1" lang="en-US" sz="1200">
                    <a:latin typeface="Arial" charset="0"/>
                  </a:rPr>
                  <a:t>nuclei are forming. </a:t>
                </a:r>
                <a:br>
                  <a:rPr kumimoji="1" lang="en-US" sz="1200">
                    <a:latin typeface="Arial" charset="0"/>
                  </a:rPr>
                </a:br>
                <a:r>
                  <a:rPr kumimoji="1" lang="en-US" sz="1200">
                    <a:latin typeface="Arial" charset="0"/>
                  </a:rPr>
                  <a:t>Meanwhile, cytokinesis</a:t>
                </a:r>
                <a:br>
                  <a:rPr kumimoji="1" lang="en-US" sz="1200">
                    <a:latin typeface="Arial" charset="0"/>
                  </a:rPr>
                </a:br>
                <a:r>
                  <a:rPr kumimoji="1" lang="en-US" sz="1200">
                    <a:latin typeface="Arial" charset="0"/>
                  </a:rPr>
                  <a:t>has started: The cell</a:t>
                </a:r>
                <a:br>
                  <a:rPr kumimoji="1" lang="en-US" sz="1200">
                    <a:latin typeface="Arial" charset="0"/>
                  </a:rPr>
                </a:br>
                <a:r>
                  <a:rPr kumimoji="1" lang="en-US" sz="1200">
                    <a:latin typeface="Arial" charset="0"/>
                  </a:rPr>
                  <a:t>plate, which will </a:t>
                </a:r>
                <a:br>
                  <a:rPr kumimoji="1" lang="en-US" sz="1200">
                    <a:latin typeface="Arial" charset="0"/>
                  </a:rPr>
                </a:br>
                <a:r>
                  <a:rPr kumimoji="1" lang="en-US" sz="1200">
                    <a:latin typeface="Arial" charset="0"/>
                  </a:rPr>
                  <a:t>divided the cytoplasm </a:t>
                </a:r>
                <a:br>
                  <a:rPr kumimoji="1" lang="en-US" sz="1200">
                    <a:latin typeface="Arial" charset="0"/>
                  </a:rPr>
                </a:br>
                <a:r>
                  <a:rPr kumimoji="1" lang="en-US" sz="1200">
                    <a:latin typeface="Arial" charset="0"/>
                  </a:rPr>
                  <a:t>in two, is growing </a:t>
                </a:r>
                <a:br>
                  <a:rPr kumimoji="1" lang="en-US" sz="1200">
                    <a:latin typeface="Arial" charset="0"/>
                  </a:rPr>
                </a:br>
                <a:r>
                  <a:rPr kumimoji="1" lang="en-US" sz="1200">
                    <a:latin typeface="Arial" charset="0"/>
                  </a:rPr>
                  <a:t>toward the perimeter</a:t>
                </a:r>
                <a:r>
                  <a:rPr kumimoji="1" lang="en-US" sz="1200" b="1">
                    <a:latin typeface="Arial" charset="0"/>
                  </a:rPr>
                  <a:t> </a:t>
                </a:r>
                <a:br>
                  <a:rPr kumimoji="1" lang="en-US" sz="1200" b="1">
                    <a:latin typeface="Arial" charset="0"/>
                  </a:rPr>
                </a:br>
                <a:r>
                  <a:rPr kumimoji="1" lang="en-US" sz="1200">
                    <a:latin typeface="Arial" charset="0"/>
                  </a:rPr>
                  <a:t>of the parent cell.</a:t>
                </a:r>
                <a:endParaRPr kumimoji="1" lang="en-US" sz="1200" b="1">
                  <a:latin typeface="Arial" charset="0"/>
                </a:endParaRPr>
              </a:p>
            </p:txBody>
          </p:sp>
          <p:grpSp>
            <p:nvGrpSpPr>
              <p:cNvPr id="14" name="Group 14"/>
              <p:cNvGrpSpPr>
                <a:grpSpLocks/>
              </p:cNvGrpSpPr>
              <p:nvPr/>
            </p:nvGrpSpPr>
            <p:grpSpPr bwMode="auto">
              <a:xfrm>
                <a:off x="1184" y="2557"/>
                <a:ext cx="169" cy="173"/>
                <a:chOff x="200" y="472"/>
                <a:chExt cx="169" cy="173"/>
              </a:xfrm>
            </p:grpSpPr>
            <p:sp>
              <p:nvSpPr>
                <p:cNvPr id="33" name="AutoShape 15"/>
                <p:cNvSpPr>
                  <a:spLocks noChangeArrowheads="1"/>
                </p:cNvSpPr>
                <p:nvPr/>
              </p:nvSpPr>
              <p:spPr bwMode="auto">
                <a:xfrm>
                  <a:off x="208" y="483"/>
                  <a:ext cx="144" cy="144"/>
                </a:xfrm>
                <a:prstGeom prst="flowChartConnector">
                  <a:avLst/>
                </a:prstGeom>
                <a:solidFill>
                  <a:schemeClr val="bg1"/>
                </a:solidFill>
                <a:ln w="34925">
                  <a:noFill/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endParaRPr lang="en-US"/>
                </a:p>
              </p:txBody>
            </p:sp>
            <p:sp>
              <p:nvSpPr>
                <p:cNvPr id="34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00" y="472"/>
                  <a:ext cx="169" cy="173"/>
                </a:xfrm>
                <a:prstGeom prst="rect">
                  <a:avLst/>
                </a:prstGeom>
                <a:solidFill>
                  <a:schemeClr val="bg1"/>
                </a:solidFill>
                <a:ln w="349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</a:pPr>
                  <a:r>
                    <a:rPr kumimoji="1" lang="en-US" sz="1200">
                      <a:solidFill>
                        <a:schemeClr val="bg1"/>
                      </a:solidFill>
                      <a:latin typeface="Arial" charset="0"/>
                    </a:rPr>
                    <a:t>2</a:t>
                  </a:r>
                  <a:endParaRPr kumimoji="1" lang="en-US">
                    <a:latin typeface="Arial" charset="0"/>
                  </a:endParaRPr>
                </a:p>
              </p:txBody>
            </p:sp>
          </p:grpSp>
          <p:grpSp>
            <p:nvGrpSpPr>
              <p:cNvPr id="15" name="Group 17"/>
              <p:cNvGrpSpPr>
                <a:grpSpLocks/>
              </p:cNvGrpSpPr>
              <p:nvPr/>
            </p:nvGrpSpPr>
            <p:grpSpPr bwMode="auto">
              <a:xfrm>
                <a:off x="2304" y="2557"/>
                <a:ext cx="169" cy="173"/>
                <a:chOff x="200" y="472"/>
                <a:chExt cx="169" cy="173"/>
              </a:xfrm>
            </p:grpSpPr>
            <p:sp>
              <p:nvSpPr>
                <p:cNvPr id="31" name="AutoShape 18"/>
                <p:cNvSpPr>
                  <a:spLocks noChangeArrowheads="1"/>
                </p:cNvSpPr>
                <p:nvPr/>
              </p:nvSpPr>
              <p:spPr bwMode="auto">
                <a:xfrm>
                  <a:off x="208" y="483"/>
                  <a:ext cx="144" cy="144"/>
                </a:xfrm>
                <a:prstGeom prst="flowChartConnector">
                  <a:avLst/>
                </a:prstGeom>
                <a:solidFill>
                  <a:schemeClr val="bg1"/>
                </a:solidFill>
                <a:ln w="34925">
                  <a:noFill/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endParaRPr lang="en-US"/>
                </a:p>
              </p:txBody>
            </p:sp>
            <p:sp>
              <p:nvSpPr>
                <p:cNvPr id="32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200" y="472"/>
                  <a:ext cx="169" cy="173"/>
                </a:xfrm>
                <a:prstGeom prst="rect">
                  <a:avLst/>
                </a:prstGeom>
                <a:solidFill>
                  <a:schemeClr val="bg1"/>
                </a:solidFill>
                <a:ln w="349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</a:pPr>
                  <a:r>
                    <a:rPr kumimoji="1" lang="en-US" sz="1200">
                      <a:solidFill>
                        <a:schemeClr val="bg1"/>
                      </a:solidFill>
                      <a:latin typeface="Arial" charset="0"/>
                    </a:rPr>
                    <a:t>3</a:t>
                  </a:r>
                  <a:endParaRPr kumimoji="1" lang="en-US">
                    <a:latin typeface="Arial" charset="0"/>
                  </a:endParaRPr>
                </a:p>
              </p:txBody>
            </p:sp>
          </p:grpSp>
          <p:grpSp>
            <p:nvGrpSpPr>
              <p:cNvPr id="16" name="Group 20"/>
              <p:cNvGrpSpPr>
                <a:grpSpLocks/>
              </p:cNvGrpSpPr>
              <p:nvPr/>
            </p:nvGrpSpPr>
            <p:grpSpPr bwMode="auto">
              <a:xfrm>
                <a:off x="3447" y="2565"/>
                <a:ext cx="169" cy="173"/>
                <a:chOff x="200" y="472"/>
                <a:chExt cx="169" cy="173"/>
              </a:xfrm>
            </p:grpSpPr>
            <p:sp>
              <p:nvSpPr>
                <p:cNvPr id="29" name="AutoShape 21"/>
                <p:cNvSpPr>
                  <a:spLocks noChangeArrowheads="1"/>
                </p:cNvSpPr>
                <p:nvPr/>
              </p:nvSpPr>
              <p:spPr bwMode="auto">
                <a:xfrm>
                  <a:off x="208" y="483"/>
                  <a:ext cx="144" cy="144"/>
                </a:xfrm>
                <a:prstGeom prst="flowChartConnector">
                  <a:avLst/>
                </a:prstGeom>
                <a:solidFill>
                  <a:schemeClr val="bg1"/>
                </a:solidFill>
                <a:ln w="34925">
                  <a:noFill/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endParaRPr lang="en-US"/>
                </a:p>
              </p:txBody>
            </p:sp>
            <p:sp>
              <p:nvSpPr>
                <p:cNvPr id="30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200" y="472"/>
                  <a:ext cx="169" cy="173"/>
                </a:xfrm>
                <a:prstGeom prst="rect">
                  <a:avLst/>
                </a:prstGeom>
                <a:solidFill>
                  <a:schemeClr val="bg1"/>
                </a:solidFill>
                <a:ln w="349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</a:pPr>
                  <a:r>
                    <a:rPr kumimoji="1" lang="en-US" sz="1200">
                      <a:solidFill>
                        <a:schemeClr val="bg1"/>
                      </a:solidFill>
                      <a:latin typeface="Arial" charset="0"/>
                    </a:rPr>
                    <a:t>4</a:t>
                  </a:r>
                  <a:endParaRPr kumimoji="1" lang="en-US">
                    <a:latin typeface="Arial" charset="0"/>
                  </a:endParaRPr>
                </a:p>
              </p:txBody>
            </p:sp>
          </p:grpSp>
          <p:grpSp>
            <p:nvGrpSpPr>
              <p:cNvPr id="17" name="Group 23"/>
              <p:cNvGrpSpPr>
                <a:grpSpLocks/>
              </p:cNvGrpSpPr>
              <p:nvPr/>
            </p:nvGrpSpPr>
            <p:grpSpPr bwMode="auto">
              <a:xfrm>
                <a:off x="4560" y="2557"/>
                <a:ext cx="169" cy="173"/>
                <a:chOff x="200" y="472"/>
                <a:chExt cx="169" cy="173"/>
              </a:xfrm>
            </p:grpSpPr>
            <p:sp>
              <p:nvSpPr>
                <p:cNvPr id="27" name="AutoShape 24"/>
                <p:cNvSpPr>
                  <a:spLocks noChangeArrowheads="1"/>
                </p:cNvSpPr>
                <p:nvPr/>
              </p:nvSpPr>
              <p:spPr bwMode="auto">
                <a:xfrm>
                  <a:off x="208" y="483"/>
                  <a:ext cx="144" cy="144"/>
                </a:xfrm>
                <a:prstGeom prst="flowChartConnector">
                  <a:avLst/>
                </a:prstGeom>
                <a:solidFill>
                  <a:schemeClr val="bg1"/>
                </a:solidFill>
                <a:ln w="34925">
                  <a:noFill/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endParaRPr lang="en-US"/>
                </a:p>
              </p:txBody>
            </p:sp>
            <p:sp>
              <p:nvSpPr>
                <p:cNvPr id="28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200" y="472"/>
                  <a:ext cx="169" cy="173"/>
                </a:xfrm>
                <a:prstGeom prst="rect">
                  <a:avLst/>
                </a:prstGeom>
                <a:solidFill>
                  <a:schemeClr val="bg1"/>
                </a:solidFill>
                <a:ln w="349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</a:pPr>
                  <a:r>
                    <a:rPr kumimoji="1" lang="en-US" sz="1200">
                      <a:solidFill>
                        <a:schemeClr val="bg1"/>
                      </a:solidFill>
                      <a:latin typeface="Arial" charset="0"/>
                    </a:rPr>
                    <a:t>5</a:t>
                  </a:r>
                  <a:endParaRPr kumimoji="1" lang="en-US">
                    <a:latin typeface="Arial" charset="0"/>
                  </a:endParaRPr>
                </a:p>
              </p:txBody>
            </p:sp>
          </p:grp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>
                <a:off x="336" y="912"/>
                <a:ext cx="104" cy="7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>
                <a:off x="681" y="1032"/>
                <a:ext cx="7" cy="6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20" name="Line 28"/>
              <p:cNvSpPr>
                <a:spLocks noChangeShapeType="1"/>
              </p:cNvSpPr>
              <p:nvPr/>
            </p:nvSpPr>
            <p:spPr bwMode="auto">
              <a:xfrm flipH="1">
                <a:off x="776" y="1016"/>
                <a:ext cx="424" cy="85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21" name="Line 29"/>
              <p:cNvSpPr>
                <a:spLocks noChangeShapeType="1"/>
              </p:cNvSpPr>
              <p:nvPr/>
            </p:nvSpPr>
            <p:spPr bwMode="auto">
              <a:xfrm flipH="1">
                <a:off x="1872" y="912"/>
                <a:ext cx="144" cy="80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22" name="Line 30"/>
              <p:cNvSpPr>
                <a:spLocks noChangeShapeType="1"/>
              </p:cNvSpPr>
              <p:nvPr/>
            </p:nvSpPr>
            <p:spPr bwMode="auto">
              <a:xfrm flipH="1">
                <a:off x="1680" y="928"/>
                <a:ext cx="329" cy="66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23" name="Text Box 31"/>
              <p:cNvSpPr txBox="1">
                <a:spLocks noChangeArrowheads="1"/>
              </p:cNvSpPr>
              <p:nvPr/>
            </p:nvSpPr>
            <p:spPr bwMode="auto">
              <a:xfrm>
                <a:off x="112" y="712"/>
                <a:ext cx="520" cy="192"/>
              </a:xfrm>
              <a:prstGeom prst="rect">
                <a:avLst/>
              </a:prstGeom>
              <a:solidFill>
                <a:schemeClr val="bg1"/>
              </a:solidFill>
              <a:ln w="349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kumimoji="1" lang="en-US" sz="1400">
                    <a:latin typeface="Arial" charset="0"/>
                  </a:rPr>
                  <a:t>Nucleus</a:t>
                </a:r>
                <a:endParaRPr kumimoji="1" lang="en-US">
                  <a:latin typeface="Arial" charset="0"/>
                </a:endParaRPr>
              </a:p>
            </p:txBody>
          </p:sp>
          <p:sp>
            <p:nvSpPr>
              <p:cNvPr id="24" name="Text Box 32"/>
              <p:cNvSpPr txBox="1">
                <a:spLocks noChangeArrowheads="1"/>
              </p:cNvSpPr>
              <p:nvPr/>
            </p:nvSpPr>
            <p:spPr bwMode="auto">
              <a:xfrm>
                <a:off x="504" y="856"/>
                <a:ext cx="607" cy="192"/>
              </a:xfrm>
              <a:prstGeom prst="rect">
                <a:avLst/>
              </a:prstGeom>
              <a:solidFill>
                <a:schemeClr val="bg1"/>
              </a:solidFill>
              <a:ln w="349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kumimoji="1" lang="en-US" sz="1400">
                    <a:latin typeface="Arial" charset="0"/>
                  </a:rPr>
                  <a:t>Nucleolus</a:t>
                </a:r>
                <a:endParaRPr kumimoji="1" lang="en-US">
                  <a:latin typeface="Arial" charset="0"/>
                </a:endParaRPr>
              </a:p>
            </p:txBody>
          </p:sp>
          <p:sp>
            <p:nvSpPr>
              <p:cNvPr id="25" name="Text Box 33"/>
              <p:cNvSpPr txBox="1">
                <a:spLocks noChangeArrowheads="1"/>
              </p:cNvSpPr>
              <p:nvPr/>
            </p:nvSpPr>
            <p:spPr bwMode="auto">
              <a:xfrm>
                <a:off x="1806" y="728"/>
                <a:ext cx="786" cy="192"/>
              </a:xfrm>
              <a:prstGeom prst="rect">
                <a:avLst/>
              </a:prstGeom>
              <a:solidFill>
                <a:schemeClr val="bg1"/>
              </a:solidFill>
              <a:ln w="349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kumimoji="1" lang="en-US" sz="1400">
                    <a:latin typeface="Arial" charset="0"/>
                  </a:rPr>
                  <a:t>Chromosome</a:t>
                </a:r>
                <a:endParaRPr kumimoji="1" lang="en-US">
                  <a:latin typeface="Arial" charset="0"/>
                </a:endParaRPr>
              </a:p>
            </p:txBody>
          </p:sp>
          <p:sp>
            <p:nvSpPr>
              <p:cNvPr id="26" name="Text Box 34"/>
              <p:cNvSpPr txBox="1">
                <a:spLocks noChangeArrowheads="1"/>
              </p:cNvSpPr>
              <p:nvPr/>
            </p:nvSpPr>
            <p:spPr bwMode="auto">
              <a:xfrm>
                <a:off x="1035" y="696"/>
                <a:ext cx="694" cy="330"/>
              </a:xfrm>
              <a:prstGeom prst="rect">
                <a:avLst/>
              </a:prstGeom>
              <a:solidFill>
                <a:schemeClr val="bg1"/>
              </a:solidFill>
              <a:ln w="349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kumimoji="1" lang="en-US" sz="1400" dirty="0" smtClean="0">
                    <a:latin typeface="Arial" charset="0"/>
                  </a:rPr>
                  <a:t>Chromatin</a:t>
                </a:r>
                <a:r>
                  <a:rPr kumimoji="1" lang="en-US" sz="1400" dirty="0">
                    <a:latin typeface="Arial" charset="0"/>
                  </a:rPr>
                  <a:t/>
                </a:r>
                <a:br>
                  <a:rPr kumimoji="1" lang="en-US" sz="1400" dirty="0">
                    <a:latin typeface="Arial" charset="0"/>
                  </a:rPr>
                </a:br>
                <a:r>
                  <a:rPr kumimoji="1" lang="en-US" sz="1400" dirty="0">
                    <a:latin typeface="Arial" charset="0"/>
                  </a:rPr>
                  <a:t>condensing</a:t>
                </a:r>
                <a:endParaRPr kumimoji="1" lang="en-US" dirty="0">
                  <a:latin typeface="Arial" charset="0"/>
                </a:endParaRPr>
              </a:p>
            </p:txBody>
          </p:sp>
        </p:grp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609600"/>
            <a:ext cx="8686800" cy="609600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Cytokinesis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Picture 3" descr="11_14"/>
          <p:cNvPicPr>
            <a:picLocks noChangeAspect="1" noChangeArrowheads="1"/>
          </p:cNvPicPr>
          <p:nvPr/>
        </p:nvPicPr>
        <p:blipFill>
          <a:blip r:embed="rId2" cstate="print"/>
          <a:srcRect l="12500" t="3334" r="11250" b="16667"/>
          <a:stretch>
            <a:fillRect/>
          </a:stretch>
        </p:blipFill>
        <p:spPr bwMode="auto">
          <a:xfrm>
            <a:off x="4648200" y="609600"/>
            <a:ext cx="4495800" cy="2133600"/>
          </a:xfrm>
          <a:prstGeom prst="rect">
            <a:avLst/>
          </a:prstGeom>
          <a:noFill/>
        </p:spPr>
      </p:pic>
      <p:pic>
        <p:nvPicPr>
          <p:cNvPr id="5" name="Picture 4" descr="11_15"/>
          <p:cNvPicPr>
            <a:picLocks noChangeAspect="1" noChangeArrowheads="1"/>
          </p:cNvPicPr>
          <p:nvPr/>
        </p:nvPicPr>
        <p:blipFill>
          <a:blip r:embed="rId3" cstate="print"/>
          <a:srcRect l="7500" t="10001" r="6250" b="11667"/>
          <a:stretch>
            <a:fillRect/>
          </a:stretch>
        </p:blipFill>
        <p:spPr bwMode="auto">
          <a:xfrm>
            <a:off x="4572000" y="2819401"/>
            <a:ext cx="4572000" cy="1676400"/>
          </a:xfrm>
          <a:prstGeom prst="rect">
            <a:avLst/>
          </a:prstGeom>
          <a:noFill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04800" y="1447800"/>
            <a:ext cx="4495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SzPct val="50000"/>
            </a:pP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Division of cytoplasm, cell</a:t>
            </a:r>
          </a:p>
          <a:p>
            <a:pPr marL="342900" indent="-342900">
              <a:spcBef>
                <a:spcPct val="20000"/>
              </a:spcBef>
              <a:buSzPct val="50000"/>
            </a:pPr>
            <a:endParaRPr lang="en-US" sz="2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>
              <a:spcBef>
                <a:spcPct val="20000"/>
              </a:spcBef>
              <a:buSzPct val="50000"/>
            </a:pP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Animal cells </a:t>
            </a:r>
          </a:p>
          <a:p>
            <a:pPr marL="342900" indent="-342900">
              <a:spcBef>
                <a:spcPct val="20000"/>
              </a:spcBef>
              <a:buSzPct val="50000"/>
              <a:buFontTx/>
              <a:buChar char="-"/>
            </a:pP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cleavage furrow</a:t>
            </a:r>
          </a:p>
          <a:p>
            <a:pPr marL="342900" indent="-342900">
              <a:spcBef>
                <a:spcPct val="20000"/>
              </a:spcBef>
              <a:buSzPct val="50000"/>
              <a:buFontTx/>
              <a:buChar char="-"/>
            </a:pPr>
            <a:endParaRPr lang="en-US" sz="2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>
              <a:spcBef>
                <a:spcPct val="20000"/>
              </a:spcBef>
              <a:buSzPct val="50000"/>
            </a:pP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Plant 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cells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	</a:t>
            </a:r>
            <a:endParaRPr lang="en-US" sz="28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- Cell plate formation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 cstate="print"/>
          <a:srcRect l="51327" t="65362"/>
          <a:stretch>
            <a:fillRect/>
          </a:stretch>
        </p:blipFill>
        <p:spPr bwMode="auto">
          <a:xfrm>
            <a:off x="4724400" y="4648201"/>
            <a:ext cx="4191000" cy="2209800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229600" cy="1143000"/>
          </a:xfrm>
        </p:spPr>
        <p:txBody>
          <a:bodyPr/>
          <a:lstStyle/>
          <a:p>
            <a:r>
              <a:rPr lang="en-US" b="1" dirty="0"/>
              <a:t>Meiosis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948690"/>
            <a:ext cx="533400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cell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division by which germ cells (eggs and sperm) are produced. 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One parent cell produces four daughter cells. 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Daughter cells have half the number of chromosomes found in the original parent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cell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endParaRPr lang="en-US" sz="2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In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sexual reproduction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, gametes fuse together forming a zygote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Picture 4" descr="05_09"/>
          <p:cNvPicPr>
            <a:picLocks noChangeAspect="1" noChangeArrowheads="1"/>
          </p:cNvPicPr>
          <p:nvPr/>
        </p:nvPicPr>
        <p:blipFill>
          <a:blip r:embed="rId2" cstate="print"/>
          <a:srcRect t="3644"/>
          <a:stretch>
            <a:fillRect/>
          </a:stretch>
        </p:blipFill>
        <p:spPr bwMode="auto">
          <a:xfrm>
            <a:off x="5105400" y="1905000"/>
            <a:ext cx="4038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33400" y="808038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Differences in Mitosis &amp; Meiosis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533400" y="2133600"/>
            <a:ext cx="4038600" cy="4525963"/>
          </a:xfrm>
          <a:prstGeom prst="rect">
            <a:avLst/>
          </a:prstGeom>
        </p:spPr>
        <p:txBody>
          <a:bodyPr/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Mitosis</a:t>
            </a:r>
          </a:p>
          <a:p>
            <a:pPr marL="658368" marR="0" lvl="1" indent="-246888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Tx/>
              <a:buFont typeface="Georgia"/>
              <a:buChar char="▫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Asexual</a:t>
            </a:r>
          </a:p>
          <a:p>
            <a:pPr marL="658368" marR="0" lvl="1" indent="-246888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Tx/>
              <a:buFont typeface="Georgia"/>
              <a:buChar char="▫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Cell divides once</a:t>
            </a:r>
          </a:p>
          <a:p>
            <a:pPr marL="658368" marR="0" lvl="1" indent="-246888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Tx/>
              <a:buFont typeface="Georgia"/>
              <a:buChar char="▫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Two daughter cells</a:t>
            </a:r>
          </a:p>
          <a:p>
            <a:pPr marL="658368" marR="0" lvl="1" indent="-246888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Tx/>
              <a:buFont typeface="Georgia"/>
              <a:buChar char="▫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Genetic information is identical </a:t>
            </a:r>
          </a:p>
          <a:p>
            <a:pPr marL="658368" marR="0" lvl="1" indent="-246888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Tx/>
              <a:buFont typeface="Georgia"/>
              <a:buChar char="▫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4724400" y="2133600"/>
            <a:ext cx="4038600" cy="4525963"/>
          </a:xfrm>
          <a:prstGeom prst="rect">
            <a:avLst/>
          </a:prstGeom>
        </p:spPr>
        <p:txBody>
          <a:bodyPr/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Meiosis</a:t>
            </a:r>
          </a:p>
          <a:p>
            <a:pPr marL="658368" marR="0" lvl="1" indent="-246888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Tx/>
              <a:buFont typeface="Georgia"/>
              <a:buChar char="▫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Sexual</a:t>
            </a:r>
          </a:p>
          <a:p>
            <a:pPr marL="658368" marR="0" lvl="1" indent="-246888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Tx/>
              <a:buFont typeface="Georgia"/>
              <a:buChar char="▫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Cell divides twice</a:t>
            </a:r>
          </a:p>
          <a:p>
            <a:pPr marL="658368" marR="0" lvl="1" indent="-246888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Tx/>
              <a:buFont typeface="Georgia"/>
              <a:buChar char="▫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 haploid daughter cells</a:t>
            </a:r>
          </a:p>
          <a:p>
            <a:pPr marL="658368" marR="0" lvl="1" indent="-246888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Tx/>
              <a:buFont typeface="Georgia"/>
              <a:buChar char="▫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Genetic information is different</a:t>
            </a:r>
          </a:p>
          <a:p>
            <a:pPr marL="658368" marR="0" lvl="1" indent="-246888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Tx/>
              <a:buFont typeface="Georgia"/>
              <a:buChar char="▫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Budding in yeast</a:t>
            </a:r>
            <a:endParaRPr lang="en-US" dirty="0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794146"/>
            <a:ext cx="3657600" cy="3073254"/>
          </a:xfrm>
          <a:prstGeom prst="rect">
            <a:avLst/>
          </a:prstGeom>
          <a:noFill/>
        </p:spPr>
      </p:pic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3"/>
          <a:srcRect b="10091"/>
          <a:stretch>
            <a:fillRect/>
          </a:stretch>
        </p:blipFill>
        <p:spPr bwMode="auto">
          <a:xfrm>
            <a:off x="4495800" y="2743200"/>
            <a:ext cx="4229100" cy="31321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578"/>
            <a:ext cx="9144000" cy="675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149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Mitosis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4648200" cy="346557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occurs in somatic cells, </a:t>
            </a: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producing genetically identical daughter cells (diploid)</a:t>
            </a: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each cell has virtually the same DNA sequences.</a:t>
            </a:r>
          </a:p>
          <a:p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Picture 5" descr="plantmtelophas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4625" y="2438400"/>
            <a:ext cx="3889375" cy="2917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066800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Mitosis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09800"/>
            <a:ext cx="6096000" cy="4325112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In unicellular organisms: responsible for the production of a new entire organism. </a:t>
            </a:r>
          </a:p>
          <a:p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In a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multicellular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organism, mitosis functions in growth, the replacement and renewal of cells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Picture 8" descr="hydra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2362200"/>
            <a:ext cx="2819400" cy="30898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762000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Mitosis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1981200"/>
            <a:ext cx="5562600" cy="4114800"/>
          </a:xfrm>
          <a:prstGeom prst="rect">
            <a:avLst/>
          </a:prstGeom>
        </p:spPr>
        <p:txBody>
          <a:bodyPr/>
          <a:lstStyle/>
          <a:p>
            <a:pPr marL="365760" lvl="0" indent="-256032">
              <a:lnSpc>
                <a:spcPct val="90000"/>
              </a:lnSpc>
              <a:spcBef>
                <a:spcPts val="300"/>
              </a:spcBef>
              <a:buClr>
                <a:schemeClr val="accent3"/>
              </a:buClr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The mitosis phase is also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divided into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different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continuous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subphases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 marL="365760" lvl="0" indent="-256032">
              <a:lnSpc>
                <a:spcPct val="90000"/>
              </a:lnSpc>
              <a:spcBef>
                <a:spcPts val="300"/>
              </a:spcBef>
              <a:buClr>
                <a:schemeClr val="accent3"/>
              </a:buClr>
            </a:pP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Interphase</a:t>
            </a: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Prophase</a:t>
            </a:r>
          </a:p>
          <a:p>
            <a:pPr marL="365760" marR="0" lvl="0" indent="-256032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Metaphase</a:t>
            </a:r>
          </a:p>
          <a:p>
            <a:pPr marL="365760" marR="0" lvl="0" indent="-256032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Anaphase</a:t>
            </a:r>
          </a:p>
          <a:p>
            <a:pPr marL="365760" marR="0" lvl="0" indent="-256032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Telophase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4" name="Picture 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1219200"/>
            <a:ext cx="38862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28600" y="533400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Prophase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81000" y="1371600"/>
            <a:ext cx="4343400" cy="5257800"/>
          </a:xfrm>
          <a:prstGeom prst="rect">
            <a:avLst/>
          </a:prstGeom>
        </p:spPr>
        <p:txBody>
          <a:bodyPr/>
          <a:lstStyle/>
          <a:p>
            <a:pPr marL="609600" lvl="0" indent="-609600">
              <a:spcBef>
                <a:spcPts val="300"/>
              </a:spcBef>
              <a:buClr>
                <a:schemeClr val="accent3"/>
              </a:buClr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 -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C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oiling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of the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chromatin to form </a:t>
            </a:r>
            <a:r>
              <a:rPr lang="en-GB" sz="2400" dirty="0" smtClean="0">
                <a:solidFill>
                  <a:schemeClr val="accent6">
                    <a:lumMod val="50000"/>
                  </a:schemeClr>
                </a:solidFill>
              </a:rPr>
              <a:t>thick, short chromosome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s that are visible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under the light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microscope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/>
            </a:pPr>
            <a:r>
              <a:rPr kumimoji="0" lang="en-GB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	-2 </a:t>
            </a:r>
            <a:r>
              <a:rPr kumimoji="0" lang="en-GB" sz="24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chromatids</a:t>
            </a:r>
            <a:r>
              <a:rPr kumimoji="0" lang="en-GB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 joined by a </a:t>
            </a:r>
            <a:r>
              <a:rPr kumimoji="0" lang="en-GB" sz="24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centromere</a:t>
            </a:r>
            <a:endParaRPr kumimoji="0" lang="en-GB" sz="240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ea typeface="+mn-ea"/>
              <a:cs typeface="+mn-cs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tabLst/>
              <a:defRPr/>
            </a:pPr>
            <a:r>
              <a:rPr kumimoji="0" lang="en-GB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- </a:t>
            </a:r>
            <a:r>
              <a:rPr kumimoji="0" lang="en-GB" sz="24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Centrioles</a:t>
            </a:r>
            <a:r>
              <a:rPr kumimoji="0" lang="en-GB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 move to the</a:t>
            </a:r>
            <a:r>
              <a:rPr kumimoji="0" lang="en-GB" sz="2400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GB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opposite sides of the nucleus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tabLst/>
              <a:defRPr/>
            </a:pPr>
            <a:r>
              <a:rPr kumimoji="0" lang="en-GB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- Nucleolus disappears</a:t>
            </a:r>
            <a:r>
              <a:rPr kumimoji="0" lang="en-GB" sz="2400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and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Nuclear membrane disintegrate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62665" t="23958" r="20351" b="17708"/>
          <a:stretch>
            <a:fillRect/>
          </a:stretch>
        </p:blipFill>
        <p:spPr bwMode="auto">
          <a:xfrm>
            <a:off x="5638800" y="762000"/>
            <a:ext cx="3276600" cy="5738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1905000"/>
            <a:ext cx="5257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kumimoji="1" lang="en-US" sz="2400" dirty="0" smtClean="0">
                <a:solidFill>
                  <a:schemeClr val="accent6">
                    <a:lumMod val="50000"/>
                  </a:schemeClr>
                </a:solidFill>
              </a:rPr>
              <a:t>The mitotic spindle begins to form.</a:t>
            </a:r>
          </a:p>
          <a:p>
            <a:r>
              <a:rPr kumimoji="1" lang="en-US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r>
              <a:rPr kumimoji="1" lang="en-US" sz="2400" dirty="0" smtClean="0">
                <a:solidFill>
                  <a:schemeClr val="accent6">
                    <a:lumMod val="50000"/>
                  </a:schemeClr>
                </a:solidFill>
              </a:rPr>
              <a:t>- microtubules extend from the </a:t>
            </a:r>
            <a:r>
              <a:rPr kumimoji="1" lang="en-US" sz="2400" dirty="0" err="1" smtClean="0">
                <a:solidFill>
                  <a:schemeClr val="accent6">
                    <a:lumMod val="50000"/>
                  </a:schemeClr>
                </a:solidFill>
              </a:rPr>
              <a:t>centrosomes</a:t>
            </a:r>
            <a:r>
              <a:rPr kumimoji="1" lang="en-US" sz="2400" dirty="0" smtClean="0">
                <a:solidFill>
                  <a:schemeClr val="accent6">
                    <a:lumMod val="50000"/>
                  </a:schemeClr>
                </a:solidFill>
              </a:rPr>
              <a:t> to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attach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to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</a:rPr>
              <a:t>kinetochore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(center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of each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chromatid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in a specialized protein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structure).</a:t>
            </a:r>
          </a:p>
          <a:p>
            <a:endParaRPr kumimoji="1" lang="en-US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kumimoji="1" lang="en-US" sz="2400" dirty="0" smtClean="0">
                <a:solidFill>
                  <a:schemeClr val="accent6">
                    <a:lumMod val="50000"/>
                  </a:schemeClr>
                </a:solidFill>
              </a:rPr>
              <a:t> - The </a:t>
            </a:r>
            <a:r>
              <a:rPr kumimoji="1" lang="en-US" sz="2400" dirty="0" err="1" smtClean="0">
                <a:solidFill>
                  <a:schemeClr val="accent6">
                    <a:lumMod val="50000"/>
                  </a:schemeClr>
                </a:solidFill>
              </a:rPr>
              <a:t>centrosomes</a:t>
            </a:r>
            <a:r>
              <a:rPr kumimoji="1" lang="en-US" sz="2400" dirty="0" smtClean="0">
                <a:solidFill>
                  <a:schemeClr val="accent6">
                    <a:lumMod val="50000"/>
                  </a:schemeClr>
                </a:solidFill>
              </a:rPr>
              <a:t> move away from </a:t>
            </a:r>
            <a:br>
              <a:rPr kumimoji="1" lang="en-US" sz="24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kumimoji="1" lang="en-US" sz="2400" dirty="0" smtClean="0">
                <a:solidFill>
                  <a:schemeClr val="accent6">
                    <a:lumMod val="50000"/>
                  </a:schemeClr>
                </a:solidFill>
              </a:rPr>
              <a:t> each other</a:t>
            </a:r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685800"/>
            <a:ext cx="4953000" cy="1069848"/>
          </a:xfrm>
        </p:spPr>
        <p:txBody>
          <a:bodyPr/>
          <a:lstStyle/>
          <a:p>
            <a:r>
              <a:rPr lang="en-US" dirty="0" err="1" smtClean="0">
                <a:latin typeface="Comic Sans MS" pitchFamily="66" charset="0"/>
              </a:rPr>
              <a:t>Prometaphase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63836" t="23958" r="20351" b="17884"/>
          <a:stretch>
            <a:fillRect/>
          </a:stretch>
        </p:blipFill>
        <p:spPr bwMode="auto">
          <a:xfrm>
            <a:off x="5943601" y="1295401"/>
            <a:ext cx="2771272" cy="5257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GB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Metaphase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81000" y="1905000"/>
            <a:ext cx="5562600" cy="4114800"/>
          </a:xfrm>
          <a:prstGeom prst="rect">
            <a:avLst/>
          </a:prstGeom>
        </p:spPr>
        <p:txBody>
          <a:bodyPr/>
          <a:lstStyle/>
          <a:p>
            <a:pPr marL="609600" lvl="0" indent="-609600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</a:pPr>
            <a:endParaRPr kumimoji="0" lang="en-GB" sz="280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ea typeface="+mn-ea"/>
              <a:cs typeface="+mn-cs"/>
            </a:endParaRPr>
          </a:p>
          <a:p>
            <a:pPr marL="609600" lvl="0" indent="-609600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The spindle is completely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formed</a:t>
            </a:r>
          </a:p>
          <a:p>
            <a:pPr marL="609600" lvl="0" indent="-609600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</a:pPr>
            <a:endParaRPr kumimoji="0" lang="en-GB" sz="280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ea typeface="+mn-ea"/>
              <a:cs typeface="+mn-cs"/>
            </a:endParaRPr>
          </a:p>
          <a:p>
            <a:pPr marL="609600" lvl="0" indent="-609600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</a:pPr>
            <a:r>
              <a:rPr kumimoji="0" lang="en-GB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Chromosomes meet in the middle at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the 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metaphase 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plate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in the cell (</a:t>
            </a:r>
            <a:r>
              <a:rPr lang="en-GB" sz="2800" dirty="0" smtClean="0">
                <a:solidFill>
                  <a:schemeClr val="accent6">
                    <a:lumMod val="50000"/>
                  </a:schemeClr>
                </a:solidFill>
              </a:rPr>
              <a:t>equator of cell )</a:t>
            </a:r>
            <a:endParaRPr kumimoji="0" lang="en-GB" sz="280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ea typeface="+mn-ea"/>
              <a:cs typeface="+mn-cs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58565" t="23958" r="22108" b="15625"/>
          <a:stretch>
            <a:fillRect/>
          </a:stretch>
        </p:blipFill>
        <p:spPr bwMode="auto">
          <a:xfrm>
            <a:off x="5967248" y="1143000"/>
            <a:ext cx="3176752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28600" y="609600"/>
            <a:ext cx="7772400" cy="1143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Anaphase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28600" y="1981200"/>
            <a:ext cx="5029200" cy="4114800"/>
          </a:xfrm>
          <a:prstGeom prst="rect">
            <a:avLst/>
          </a:prstGeom>
        </p:spPr>
        <p:txBody>
          <a:bodyPr/>
          <a:lstStyle/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Char char="-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Chromosomes get pulled </a:t>
            </a:r>
            <a:r>
              <a:rPr kumimoji="0" lang="en-GB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apart by s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pindle fibres </a:t>
            </a:r>
            <a:r>
              <a:rPr lang="en-GB" sz="2800" dirty="0" smtClean="0">
                <a:solidFill>
                  <a:schemeClr val="accent6">
                    <a:lumMod val="50000"/>
                  </a:schemeClr>
                </a:solidFill>
              </a:rPr>
              <a:t>to </a:t>
            </a:r>
            <a:r>
              <a:rPr lang="en-GB" sz="2800" dirty="0">
                <a:solidFill>
                  <a:schemeClr val="accent6">
                    <a:lumMod val="50000"/>
                  </a:schemeClr>
                </a:solidFill>
              </a:rPr>
              <a:t>the opposite poles of the </a:t>
            </a:r>
            <a:r>
              <a:rPr lang="en-GB" sz="2800" dirty="0" smtClean="0">
                <a:solidFill>
                  <a:schemeClr val="accent6">
                    <a:lumMod val="50000"/>
                  </a:schemeClr>
                </a:solidFill>
              </a:rPr>
              <a:t>cell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Char char="-"/>
              <a:tabLst/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ea typeface="+mn-ea"/>
              <a:cs typeface="+mn-cs"/>
            </a:endParaRPr>
          </a:p>
          <a:p>
            <a:pPr algn="l"/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- The cell elongates.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61493" t="25000" r="20937" b="18750"/>
          <a:stretch>
            <a:fillRect/>
          </a:stretch>
        </p:blipFill>
        <p:spPr bwMode="auto">
          <a:xfrm>
            <a:off x="5867400" y="1295400"/>
            <a:ext cx="2895600" cy="5212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28600" y="914400"/>
            <a:ext cx="7772400" cy="1143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Telophase</a:t>
            </a:r>
            <a:endParaRPr kumimoji="0" lang="en-GB" sz="4000" b="0" i="0" u="none" strike="noStrike" kern="1200" cap="none" spc="0" normalizeH="0" baseline="0" noProof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28600" y="2286000"/>
            <a:ext cx="5105400" cy="4114800"/>
          </a:xfrm>
          <a:prstGeom prst="rect">
            <a:avLst/>
          </a:prstGeom>
        </p:spPr>
        <p:txBody>
          <a:bodyPr/>
          <a:lstStyle/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Chromosomes uncoil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Centrioles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replicate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Nuclear membrane forms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Cell divides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l="60908" t="23958" r="20937" b="18750"/>
          <a:stretch>
            <a:fillRect/>
          </a:stretch>
        </p:blipFill>
        <p:spPr bwMode="auto">
          <a:xfrm>
            <a:off x="5638800" y="1447800"/>
            <a:ext cx="3124200" cy="5137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117</TotalTime>
  <Words>303</Words>
  <Application>Microsoft Office PowerPoint</Application>
  <PresentationFormat>On-screen Show (4:3)</PresentationFormat>
  <Paragraphs>86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Comic Sans MS</vt:lpstr>
      <vt:lpstr>Georgia</vt:lpstr>
      <vt:lpstr>Trebuchet MS</vt:lpstr>
      <vt:lpstr>Wingdings 2</vt:lpstr>
      <vt:lpstr>Urban</vt:lpstr>
      <vt:lpstr>PowerPoint Presentation</vt:lpstr>
      <vt:lpstr>Mitosis</vt:lpstr>
      <vt:lpstr>Mitosis</vt:lpstr>
      <vt:lpstr>PowerPoint Presentation</vt:lpstr>
      <vt:lpstr>PowerPoint Presentation</vt:lpstr>
      <vt:lpstr>Prometaphase</vt:lpstr>
      <vt:lpstr>Metaphase</vt:lpstr>
      <vt:lpstr>PowerPoint Presentation</vt:lpstr>
      <vt:lpstr>PowerPoint Presentation</vt:lpstr>
      <vt:lpstr>Mitosis in a plant cell</vt:lpstr>
      <vt:lpstr>Cytokinesis</vt:lpstr>
      <vt:lpstr>Meiosis</vt:lpstr>
      <vt:lpstr>PowerPoint Presentation</vt:lpstr>
      <vt:lpstr>Budding in yeast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amm</dc:creator>
  <cp:lastModifiedBy>User</cp:lastModifiedBy>
  <cp:revision>18</cp:revision>
  <dcterms:created xsi:type="dcterms:W3CDTF">2016-12-02T20:16:10Z</dcterms:created>
  <dcterms:modified xsi:type="dcterms:W3CDTF">2021-01-19T12:00:45Z</dcterms:modified>
</cp:coreProperties>
</file>