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301" r:id="rId6"/>
    <p:sldId id="261" r:id="rId7"/>
    <p:sldId id="262" r:id="rId8"/>
    <p:sldId id="310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02" r:id="rId24"/>
    <p:sldId id="279" r:id="rId25"/>
    <p:sldId id="311" r:id="rId26"/>
    <p:sldId id="280" r:id="rId27"/>
    <p:sldId id="282" r:id="rId28"/>
    <p:sldId id="283" r:id="rId29"/>
    <p:sldId id="284" r:id="rId30"/>
    <p:sldId id="285" r:id="rId31"/>
    <p:sldId id="286" r:id="rId32"/>
    <p:sldId id="304" r:id="rId33"/>
    <p:sldId id="288" r:id="rId34"/>
    <p:sldId id="305" r:id="rId35"/>
    <p:sldId id="307" r:id="rId36"/>
    <p:sldId id="306" r:id="rId37"/>
    <p:sldId id="295" r:id="rId38"/>
    <p:sldId id="294" r:id="rId39"/>
    <p:sldId id="293" r:id="rId40"/>
    <p:sldId id="297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2">
          <p15:clr>
            <a:srgbClr val="A4A3A4"/>
          </p15:clr>
        </p15:guide>
        <p15:guide id="3" pos="35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14" y="54"/>
      </p:cViewPr>
      <p:guideLst>
        <p:guide orient="horz" pos="2160"/>
        <p:guide orient="horz" pos="432"/>
        <p:guide pos="35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C0F6A7-2A66-8240-BA30-A0FDD6032178}" type="datetime1">
              <a:rPr lang="en-US"/>
              <a:pPr>
                <a:defRPr/>
              </a:pPr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61D302-52D0-8546-896F-10AF7AB78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7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ヒラギノ角ゴ Pro W3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61615AF-66A2-B944-AEC6-D4B488834EA7}" type="slidenum">
              <a:rPr lang="en-US" sz="1200">
                <a:cs typeface="Arial" charset="0"/>
              </a:rPr>
              <a:pPr/>
              <a:t>1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3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ヒラギノ角ゴ Pro W3" charset="0"/>
              </a:rPr>
              <a:t>I would make the blue structural formulas on the right much larger.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BBB4A6C-CAC8-3644-8F58-76EA6DD43613}" type="slidenum">
              <a:rPr lang="en-US" sz="1200">
                <a:cs typeface="Arial" charset="0"/>
              </a:rPr>
              <a:pPr/>
              <a:t>26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7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0C65D-0F67-B948-83CD-EC28DF6E3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6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ED5C-7466-2E4D-A5E8-13DD6CAF6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3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BD44C-4AE2-F443-B3A5-C49B1B6C4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1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F5001-6FB8-CC4B-A720-EBFFA06B7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2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6D184-377E-124E-A081-C5289BE9C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9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998C8-D427-E348-B8B8-B18C16D84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6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FFE2E-BE8A-1449-952A-F7AA64C41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DE8D-7932-F545-BB59-9F6447C77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4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D6C1F-17B2-9C4E-816E-9AE76E42D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3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095D2-3052-DB48-865B-579F16A54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3C1A4-9536-6A44-8B56-25D01FFED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9F53B7F-2990-CB44-9D39-39171D8AA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 txBox="1">
            <a:spLocks noChangeArrowheads="1"/>
          </p:cNvSpPr>
          <p:nvPr/>
        </p:nvSpPr>
        <p:spPr bwMode="auto">
          <a:xfrm>
            <a:off x="5276718" y="2336640"/>
            <a:ext cx="3717949" cy="359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dirty="0">
                <a:latin typeface="Arial"/>
                <a:cs typeface="Arial"/>
              </a:rPr>
              <a:t>Acids and Bases: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 dirty="0">
                <a:latin typeface="Arial"/>
                <a:cs typeface="Arial"/>
              </a:rPr>
              <a:t>Central to Understanding Organic </a:t>
            </a:r>
            <a:r>
              <a:rPr lang="en-US" sz="3200" dirty="0" smtClean="0">
                <a:latin typeface="Arial"/>
                <a:cs typeface="Arial"/>
              </a:rPr>
              <a:t>Chemistry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 dirty="0" smtClean="0">
                <a:latin typeface="Arial"/>
                <a:cs typeface="Arial"/>
              </a:rPr>
              <a:t> </a:t>
            </a:r>
            <a:endParaRPr lang="en-US" sz="3200" dirty="0">
              <a:latin typeface="Arial"/>
              <a:cs typeface="Arial"/>
            </a:endParaRPr>
          </a:p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Paula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Yurkanis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Bruice</a:t>
            </a:r>
            <a:endParaRPr lang="en-US" sz="1800" b="1" dirty="0">
              <a:solidFill>
                <a:srgbClr val="000000"/>
              </a:solidFill>
              <a:latin typeface="Arial"/>
              <a:ea typeface="ヒラギノ角ゴ Pro W3" charset="0"/>
              <a:cs typeface="Arial"/>
            </a:endParaRPr>
          </a:p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University of California, </a:t>
            </a:r>
          </a:p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Santa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Barbara</a:t>
            </a:r>
            <a:endParaRPr lang="en-US" sz="1800" b="1" dirty="0">
              <a:solidFill>
                <a:srgbClr val="000000"/>
              </a:solidFill>
              <a:latin typeface="Arial"/>
              <a:ea typeface="ヒラギノ角ゴ Pro W3" charset="0"/>
              <a:cs typeface="Arial"/>
            </a:endParaRPr>
          </a:p>
        </p:txBody>
      </p:sp>
      <p:sp>
        <p:nvSpPr>
          <p:cNvPr id="14339" name="Rectangle 15"/>
          <p:cNvSpPr>
            <a:spLocks noChangeArrowheads="1"/>
          </p:cNvSpPr>
          <p:nvPr/>
        </p:nvSpPr>
        <p:spPr bwMode="auto">
          <a:xfrm>
            <a:off x="0" y="2968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 dirty="0"/>
              <a:t>Chapter 2</a:t>
            </a:r>
          </a:p>
        </p:txBody>
      </p:sp>
      <p:pic>
        <p:nvPicPr>
          <p:cNvPr id="2" name="Picture 1" descr="Screen Shot 2015-06-09 at 11.26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7" y="2528357"/>
            <a:ext cx="4974754" cy="3207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/>
          </p:cNvSpPr>
          <p:nvPr/>
        </p:nvSpPr>
        <p:spPr bwMode="auto">
          <a:xfrm>
            <a:off x="647700" y="31750"/>
            <a:ext cx="78486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pH Indicates the Acidity of a Solution</a:t>
            </a:r>
          </a:p>
        </p:txBody>
      </p:sp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818914" y="3737940"/>
            <a:ext cx="41482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The pH indicates the </a:t>
            </a:r>
            <a:r>
              <a:rPr lang="en-US" sz="2000" dirty="0" smtClean="0">
                <a:cs typeface="Arial" charset="0"/>
              </a:rPr>
              <a:t>concentration</a:t>
            </a:r>
          </a:p>
          <a:p>
            <a:pPr algn="ctr" eaLnBrk="1" hangingPunct="1"/>
            <a:r>
              <a:rPr lang="en-US" sz="2000" dirty="0" smtClean="0">
                <a:cs typeface="Arial" charset="0"/>
              </a:rPr>
              <a:t>of protons in a solution.</a:t>
            </a:r>
            <a:endParaRPr lang="en-US" sz="2000" dirty="0">
              <a:cs typeface="Arial" charset="0"/>
            </a:endParaRPr>
          </a:p>
        </p:txBody>
      </p:sp>
      <p:pic>
        <p:nvPicPr>
          <p:cNvPr id="2" name="Picture 1" descr="Screen Shot 2015-04-17 at 2.44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08" y="2864942"/>
            <a:ext cx="3160668" cy="592028"/>
          </a:xfrm>
          <a:prstGeom prst="rect">
            <a:avLst/>
          </a:prstGeom>
        </p:spPr>
      </p:pic>
      <p:pic>
        <p:nvPicPr>
          <p:cNvPr id="4" name="Picture 3" descr="02_Pg43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08" y="1450189"/>
            <a:ext cx="2330041" cy="53310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ChangeArrowheads="1"/>
          </p:cNvSpPr>
          <p:nvPr/>
        </p:nvSpPr>
        <p:spPr bwMode="auto">
          <a:xfrm>
            <a:off x="0" y="28575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Carboxylic Acids are the Most </a:t>
            </a:r>
            <a:br>
              <a:rPr lang="en-US" sz="3600" dirty="0">
                <a:solidFill>
                  <a:schemeClr val="tx2"/>
                </a:solidFill>
                <a:cs typeface="Arial" charset="0"/>
              </a:rPr>
            </a:br>
            <a:r>
              <a:rPr lang="en-US" sz="3600" dirty="0">
                <a:solidFill>
                  <a:schemeClr val="tx2"/>
                </a:solidFill>
                <a:cs typeface="Arial" charset="0"/>
              </a:rPr>
              <a:t>Common Organic Acids</a:t>
            </a:r>
          </a:p>
        </p:txBody>
      </p:sp>
      <p:pic>
        <p:nvPicPr>
          <p:cNvPr id="2" name="Picture 1" descr="02_Pg44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12" y="2797005"/>
            <a:ext cx="5073377" cy="25046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/>
          </p:cNvSpPr>
          <p:nvPr/>
        </p:nvSpPr>
        <p:spPr bwMode="auto">
          <a:xfrm>
            <a:off x="685800" y="114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cs typeface="Arial" charset="0"/>
              </a:rPr>
              <a:t>Alcohols</a:t>
            </a:r>
          </a:p>
        </p:txBody>
      </p:sp>
      <p:pic>
        <p:nvPicPr>
          <p:cNvPr id="2" name="Picture 1" descr="02_Pg44_UnFigur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00" y="3213930"/>
            <a:ext cx="5658800" cy="15296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/>
          </p:cNvSpPr>
          <p:nvPr/>
        </p:nvSpPr>
        <p:spPr bwMode="auto">
          <a:xfrm>
            <a:off x="685800" y="114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cs typeface="Arial" charset="0"/>
              </a:rPr>
              <a:t>Amines</a:t>
            </a:r>
          </a:p>
        </p:txBody>
      </p:sp>
      <p:pic>
        <p:nvPicPr>
          <p:cNvPr id="2" name="Picture 1" descr="02_Pg45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21" y="3241398"/>
            <a:ext cx="5637958" cy="13962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/>
          </p:cNvSpPr>
          <p:nvPr/>
        </p:nvSpPr>
        <p:spPr bwMode="auto">
          <a:xfrm>
            <a:off x="685800" y="1047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cs typeface="Arial" charset="0"/>
              </a:rPr>
              <a:t>Protonated Amines</a:t>
            </a:r>
          </a:p>
        </p:txBody>
      </p:sp>
      <p:pic>
        <p:nvPicPr>
          <p:cNvPr id="2" name="Picture 1" descr="02_Pg45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31" y="3312446"/>
            <a:ext cx="6557339" cy="12066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/>
          </p:cNvSpPr>
          <p:nvPr/>
        </p:nvSpPr>
        <p:spPr bwMode="auto">
          <a:xfrm>
            <a:off x="685800" y="114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Protonated Alcohols and </a:t>
            </a:r>
          </a:p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Protonated Carboxylic Acids</a:t>
            </a:r>
          </a:p>
        </p:txBody>
      </p:sp>
      <p:pic>
        <p:nvPicPr>
          <p:cNvPr id="29698" name="Picture 1" descr="001sd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1" y="3096090"/>
            <a:ext cx="8311499" cy="173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/>
          </p:cNvSpPr>
          <p:nvPr/>
        </p:nvSpPr>
        <p:spPr bwMode="auto">
          <a:xfrm>
            <a:off x="0" y="1143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An Alcohol Can Behave as</a:t>
            </a:r>
          </a:p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an Acid and as a Base</a:t>
            </a:r>
          </a:p>
        </p:txBody>
      </p:sp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497681" y="5998421"/>
            <a:ext cx="814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A curved arrow points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from</a:t>
            </a:r>
            <a:r>
              <a:rPr lang="en-US" sz="2000" dirty="0">
                <a:cs typeface="Arial" charset="0"/>
              </a:rPr>
              <a:t> the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electron donor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to</a:t>
            </a:r>
            <a:r>
              <a:rPr lang="en-US" sz="2000" dirty="0">
                <a:cs typeface="Arial" charset="0"/>
              </a:rPr>
              <a:t> the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electron acceptor</a:t>
            </a:r>
            <a:endParaRPr lang="en-US" sz="2000" dirty="0">
              <a:cs typeface="Arial" charset="0"/>
            </a:endParaRPr>
          </a:p>
        </p:txBody>
      </p:sp>
      <p:pic>
        <p:nvPicPr>
          <p:cNvPr id="2" name="Picture 1" descr="02_Pg46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0" y="1767393"/>
            <a:ext cx="8890721" cy="39193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/>
          </p:cNvSpPr>
          <p:nvPr/>
        </p:nvSpPr>
        <p:spPr bwMode="auto">
          <a:xfrm>
            <a:off x="0" y="1047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A Carboxylic Acid Can Behave </a:t>
            </a:r>
            <a:br>
              <a:rPr lang="en-US" sz="3600" dirty="0">
                <a:solidFill>
                  <a:schemeClr val="tx2"/>
                </a:solidFill>
                <a:cs typeface="Arial" charset="0"/>
              </a:rPr>
            </a:br>
            <a:r>
              <a:rPr lang="en-US" sz="3600" dirty="0">
                <a:solidFill>
                  <a:schemeClr val="tx2"/>
                </a:solidFill>
                <a:cs typeface="Arial" charset="0"/>
              </a:rPr>
              <a:t>as an Acid and as a Base</a:t>
            </a:r>
          </a:p>
        </p:txBody>
      </p:sp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16731" y="6025212"/>
            <a:ext cx="8110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A curved arrow points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from</a:t>
            </a:r>
            <a:r>
              <a:rPr lang="en-US" sz="2000" dirty="0">
                <a:cs typeface="Arial" charset="0"/>
              </a:rPr>
              <a:t> the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electron donor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to</a:t>
            </a:r>
            <a:r>
              <a:rPr lang="en-US" sz="2000" dirty="0">
                <a:cs typeface="Arial" charset="0"/>
              </a:rPr>
              <a:t> the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electron acceptor</a:t>
            </a:r>
            <a:endParaRPr lang="en-US" sz="2000" dirty="0">
              <a:cs typeface="Arial" charset="0"/>
            </a:endParaRPr>
          </a:p>
        </p:txBody>
      </p:sp>
      <p:pic>
        <p:nvPicPr>
          <p:cNvPr id="2" name="Picture 1" descr="02_Pg46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9" y="1672397"/>
            <a:ext cx="8850123" cy="41808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/>
          </p:cNvSpPr>
          <p:nvPr/>
        </p:nvSpPr>
        <p:spPr bwMode="auto">
          <a:xfrm>
            <a:off x="0" y="1047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An Amine Can Behave </a:t>
            </a:r>
            <a:br>
              <a:rPr lang="en-US" sz="3600" dirty="0">
                <a:solidFill>
                  <a:schemeClr val="tx2"/>
                </a:solidFill>
                <a:cs typeface="Arial" charset="0"/>
              </a:rPr>
            </a:br>
            <a:r>
              <a:rPr lang="en-US" sz="3600" dirty="0">
                <a:solidFill>
                  <a:schemeClr val="tx2"/>
                </a:solidFill>
                <a:cs typeface="Arial" charset="0"/>
              </a:rPr>
              <a:t>as an Acid and as a Base</a:t>
            </a: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497681" y="5992281"/>
            <a:ext cx="814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A curved arrow points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from</a:t>
            </a:r>
            <a:r>
              <a:rPr lang="en-US" sz="2000" dirty="0">
                <a:cs typeface="Arial" charset="0"/>
              </a:rPr>
              <a:t> the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electron donor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to</a:t>
            </a:r>
            <a:r>
              <a:rPr lang="en-US" sz="2000" dirty="0">
                <a:cs typeface="Arial" charset="0"/>
              </a:rPr>
              <a:t> the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electron acceptor</a:t>
            </a:r>
            <a:endParaRPr lang="en-US" sz="2000" dirty="0">
              <a:cs typeface="Arial" charset="0"/>
            </a:endParaRPr>
          </a:p>
        </p:txBody>
      </p:sp>
      <p:pic>
        <p:nvPicPr>
          <p:cNvPr id="2" name="Picture 1" descr="02_Pg46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" y="1591433"/>
            <a:ext cx="8833169" cy="426642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3810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2" name="Picture 1" descr="02_01_T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1" y="1515628"/>
            <a:ext cx="7972319" cy="49938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0" y="7143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b="1" dirty="0" err="1" smtClean="0"/>
              <a:t>Br</a:t>
            </a:r>
            <a:r>
              <a:rPr lang="en-US" sz="3600" b="1" dirty="0" err="1" smtClean="0">
                <a:cs typeface="Times New Roman" charset="0"/>
              </a:rPr>
              <a:t>ø</a:t>
            </a:r>
            <a:r>
              <a:rPr lang="en-US" sz="3600" b="1" dirty="0" err="1" smtClean="0"/>
              <a:t>nsted</a:t>
            </a:r>
            <a:r>
              <a:rPr lang="en-US" sz="3600" b="1" dirty="0" smtClean="0">
                <a:cs typeface="Times New Roman" charset="0"/>
              </a:rPr>
              <a:t>–</a:t>
            </a:r>
            <a:r>
              <a:rPr lang="en-US" sz="3600" b="1" dirty="0" smtClean="0"/>
              <a:t>Lowry</a:t>
            </a:r>
            <a:r>
              <a:rPr lang="en-US" sz="3600" dirty="0" smtClean="0"/>
              <a:t> theory: </a:t>
            </a:r>
            <a:r>
              <a:rPr lang="en-US" sz="3600" dirty="0" smtClean="0">
                <a:cs typeface="Arial" charset="0"/>
              </a:rPr>
              <a:t>An </a:t>
            </a:r>
            <a:r>
              <a:rPr lang="en-US" sz="3600" dirty="0">
                <a:cs typeface="Arial" charset="0"/>
              </a:rPr>
              <a:t>Acid Loses a </a:t>
            </a:r>
            <a:r>
              <a:rPr lang="en-US" sz="3600" dirty="0" smtClean="0">
                <a:cs typeface="Arial" charset="0"/>
              </a:rPr>
              <a:t>Proton A </a:t>
            </a:r>
            <a:r>
              <a:rPr lang="en-US" sz="3600" dirty="0">
                <a:cs typeface="Arial" charset="0"/>
              </a:rPr>
              <a:t>Base Gains a Proton</a:t>
            </a:r>
          </a:p>
        </p:txBody>
      </p:sp>
      <p:pic>
        <p:nvPicPr>
          <p:cNvPr id="2" name="Picture 1" descr="02_Pg41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" y="2246362"/>
            <a:ext cx="8820408" cy="3645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1605646" y="395635"/>
            <a:ext cx="5932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600" dirty="0">
                <a:cs typeface="Arial" charset="0"/>
              </a:rPr>
              <a:t>Which Reactant is the Acid?</a:t>
            </a:r>
          </a:p>
        </p:txBody>
      </p:sp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964047" y="4530995"/>
            <a:ext cx="7756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dirty="0">
                <a:cs typeface="Arial" charset="0"/>
              </a:rPr>
              <a:t>Here </a:t>
            </a:r>
            <a:r>
              <a:rPr lang="en-US" sz="1800" dirty="0">
                <a:solidFill>
                  <a:srgbClr val="0070C0"/>
                </a:solidFill>
                <a:cs typeface="Arial" charset="0"/>
              </a:rPr>
              <a:t>water</a:t>
            </a:r>
            <a:r>
              <a:rPr lang="en-US" sz="1800" dirty="0">
                <a:cs typeface="Arial" charset="0"/>
              </a:rPr>
              <a:t> is behaving as a </a:t>
            </a:r>
            <a:r>
              <a:rPr lang="en-US" sz="1800" dirty="0">
                <a:solidFill>
                  <a:srgbClr val="0070C0"/>
                </a:solidFill>
                <a:cs typeface="Arial" charset="0"/>
              </a:rPr>
              <a:t>base</a:t>
            </a:r>
            <a:r>
              <a:rPr lang="en-US" sz="1800" dirty="0" smtClean="0">
                <a:cs typeface="Arial" charset="0"/>
              </a:rPr>
              <a:t>.        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Here</a:t>
            </a:r>
            <a:r>
              <a:rPr lang="en-US" sz="1800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cs typeface="Arial" charset="0"/>
              </a:rPr>
              <a:t>water</a:t>
            </a:r>
            <a:r>
              <a:rPr lang="en-US" sz="1800" dirty="0">
                <a:cs typeface="Arial" charset="0"/>
              </a:rPr>
              <a:t> is behaving as an </a:t>
            </a:r>
            <a:r>
              <a:rPr lang="en-US" sz="1800" dirty="0">
                <a:solidFill>
                  <a:srgbClr val="0070C0"/>
                </a:solidFill>
                <a:cs typeface="Arial" charset="0"/>
              </a:rPr>
              <a:t>acid</a:t>
            </a:r>
            <a:r>
              <a:rPr lang="en-US" sz="1800" dirty="0" smtClean="0">
                <a:cs typeface="Arial" charset="0"/>
              </a:rPr>
              <a:t>.</a:t>
            </a:r>
            <a:endParaRPr lang="en-US" sz="1800" dirty="0">
              <a:cs typeface="Arial" charset="0"/>
            </a:endParaRPr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488450" y="1765753"/>
            <a:ext cx="81704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dirty="0" smtClean="0">
                <a:cs typeface="Arial" charset="0"/>
              </a:rPr>
              <a:t>The </a:t>
            </a:r>
            <a:r>
              <a:rPr lang="en-US" sz="2800" dirty="0">
                <a:solidFill>
                  <a:srgbClr val="009900"/>
                </a:solidFill>
                <a:cs typeface="Arial" charset="0"/>
              </a:rPr>
              <a:t>stronger acid</a:t>
            </a:r>
            <a:r>
              <a:rPr lang="en-US" sz="2800" dirty="0">
                <a:cs typeface="Arial" charset="0"/>
              </a:rPr>
              <a:t> (the one with the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>lower </a:t>
            </a:r>
            <a:r>
              <a:rPr lang="en-US" sz="2800" dirty="0" err="1">
                <a:solidFill>
                  <a:srgbClr val="008000"/>
                </a:solidFill>
                <a:cs typeface="Arial" charset="0"/>
              </a:rPr>
              <a:t>p</a:t>
            </a:r>
            <a:r>
              <a:rPr lang="en-US" sz="2800" i="1" dirty="0" err="1">
                <a:solidFill>
                  <a:srgbClr val="008000"/>
                </a:solidFill>
                <a:cs typeface="Arial" charset="0"/>
              </a:rPr>
              <a:t>K</a:t>
            </a:r>
            <a:r>
              <a:rPr lang="en-US" sz="2800" baseline="-25000" dirty="0" err="1">
                <a:solidFill>
                  <a:srgbClr val="008000"/>
                </a:solidFill>
                <a:cs typeface="Arial" charset="0"/>
              </a:rPr>
              <a:t>a</a:t>
            </a:r>
            <a:r>
              <a:rPr lang="en-US" sz="2800" dirty="0" smtClean="0">
                <a:cs typeface="Arial" charset="0"/>
              </a:rPr>
              <a:t>) behaves </a:t>
            </a:r>
            <a:r>
              <a:rPr lang="en-US" sz="2800" dirty="0">
                <a:solidFill>
                  <a:srgbClr val="009900"/>
                </a:solidFill>
                <a:cs typeface="Arial" charset="0"/>
              </a:rPr>
              <a:t>as the acid</a:t>
            </a:r>
            <a:r>
              <a:rPr lang="en-US" sz="2800" dirty="0">
                <a:cs typeface="Arial" charset="0"/>
              </a:rPr>
              <a:t>:</a:t>
            </a:r>
          </a:p>
        </p:txBody>
      </p:sp>
      <p:pic>
        <p:nvPicPr>
          <p:cNvPr id="34821" name="Picture 1" descr="02_Pg61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4"/>
          <a:stretch>
            <a:fillRect/>
          </a:stretch>
        </p:blipFill>
        <p:spPr bwMode="auto">
          <a:xfrm>
            <a:off x="139700" y="3202422"/>
            <a:ext cx="8864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1734024" y="383183"/>
            <a:ext cx="56759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600" dirty="0">
                <a:cs typeface="Arial" charset="0"/>
              </a:rPr>
              <a:t>The Position of Equilibrium</a:t>
            </a:r>
          </a:p>
        </p:txBody>
      </p:sp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350044" y="2054266"/>
            <a:ext cx="8443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dirty="0">
                <a:cs typeface="Arial" charset="0"/>
              </a:rPr>
              <a:t>The equilibrium favors formation of the weaker acid.</a:t>
            </a:r>
          </a:p>
        </p:txBody>
      </p:sp>
      <p:pic>
        <p:nvPicPr>
          <p:cNvPr id="35843" name="Picture 1" descr="02_Pg62_Un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>
            <a:fillRect/>
          </a:stretch>
        </p:blipFill>
        <p:spPr bwMode="auto">
          <a:xfrm>
            <a:off x="174510" y="3030197"/>
            <a:ext cx="8794981" cy="253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848415" y="348754"/>
            <a:ext cx="74471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Electronegativity Affects </a:t>
            </a:r>
            <a:r>
              <a:rPr lang="en-US" sz="3600" dirty="0" err="1">
                <a:cs typeface="Arial" charset="0"/>
              </a:rPr>
              <a:t>p</a:t>
            </a:r>
            <a:r>
              <a:rPr lang="en-US" sz="3600" i="1" dirty="0" err="1">
                <a:cs typeface="Arial" charset="0"/>
              </a:rPr>
              <a:t>K</a:t>
            </a:r>
            <a:r>
              <a:rPr lang="en-US" sz="3600" baseline="-25000" dirty="0" err="1">
                <a:cs typeface="Arial" charset="0"/>
              </a:rPr>
              <a:t>a</a:t>
            </a:r>
            <a:r>
              <a:rPr lang="en-US" sz="3600" dirty="0">
                <a:cs typeface="Arial" charset="0"/>
              </a:rPr>
              <a:t> Values</a:t>
            </a:r>
          </a:p>
        </p:txBody>
      </p:sp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348639" y="3602891"/>
            <a:ext cx="803336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cs typeface="Arial" charset="0"/>
              </a:rPr>
              <a:t>When atoms are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the same size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, the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strongest acid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has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cs typeface="Arial" charset="0"/>
              </a:rPr>
              <a:t>its hydrogen attached to the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most electronegative atom</a:t>
            </a:r>
            <a:r>
              <a:rPr lang="en-US" dirty="0">
                <a:cs typeface="Arial" charset="0"/>
              </a:rPr>
              <a:t>.</a:t>
            </a:r>
          </a:p>
        </p:txBody>
      </p:sp>
      <p:pic>
        <p:nvPicPr>
          <p:cNvPr id="36867" name="Picture 1" descr="02_Pg63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8"/>
          <a:stretch>
            <a:fillRect/>
          </a:stretch>
        </p:blipFill>
        <p:spPr bwMode="auto">
          <a:xfrm>
            <a:off x="352221" y="1988104"/>
            <a:ext cx="8439559" cy="127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 descr="02_Pg63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8"/>
          <a:stretch>
            <a:fillRect/>
          </a:stretch>
        </p:blipFill>
        <p:spPr bwMode="auto">
          <a:xfrm>
            <a:off x="353668" y="4820393"/>
            <a:ext cx="8436664" cy="141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3"/>
          <p:cNvSpPr txBox="1">
            <a:spLocks noChangeArrowheads="1"/>
          </p:cNvSpPr>
          <p:nvPr/>
        </p:nvSpPr>
        <p:spPr bwMode="auto">
          <a:xfrm>
            <a:off x="1066800" y="76200"/>
            <a:ext cx="701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The Stronger the Acid,</a:t>
            </a:r>
          </a:p>
          <a:p>
            <a:pPr algn="ctr" eaLnBrk="1" hangingPunct="1"/>
            <a:r>
              <a:rPr lang="en-US" sz="3600" dirty="0">
                <a:cs typeface="Arial" charset="0"/>
              </a:rPr>
              <a:t>the Weaker Its Conjugate Base</a:t>
            </a:r>
          </a:p>
        </p:txBody>
      </p:sp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2495049" y="3797957"/>
            <a:ext cx="4153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  <a:cs typeface="Arial" charset="0"/>
              </a:rPr>
              <a:t>stable </a:t>
            </a:r>
            <a:r>
              <a:rPr lang="en-US" dirty="0">
                <a:cs typeface="Arial" charset="0"/>
              </a:rPr>
              <a:t>bases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are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 weak </a:t>
            </a:r>
            <a:r>
              <a:rPr lang="en-US" dirty="0">
                <a:cs typeface="Arial" charset="0"/>
              </a:rPr>
              <a:t>bases</a:t>
            </a:r>
          </a:p>
        </p:txBody>
      </p:sp>
      <p:pic>
        <p:nvPicPr>
          <p:cNvPr id="37891" name="Picture 7" descr="02_Pg63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8"/>
          <a:stretch>
            <a:fillRect/>
          </a:stretch>
        </p:blipFill>
        <p:spPr bwMode="auto">
          <a:xfrm>
            <a:off x="355949" y="1940524"/>
            <a:ext cx="8432103" cy="14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 descr="02_Pg63_UnFigure_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r="201" b="9509"/>
          <a:stretch/>
        </p:blipFill>
        <p:spPr bwMode="auto">
          <a:xfrm>
            <a:off x="369025" y="4671162"/>
            <a:ext cx="8405950" cy="14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0" y="396131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Why are Alcohols Stronger Acids Than Amines?</a:t>
            </a: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807062" y="4628058"/>
            <a:ext cx="7529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8000"/>
                </a:solidFill>
                <a:cs typeface="Arial" charset="0"/>
              </a:rPr>
              <a:t>Oxygen</a:t>
            </a:r>
            <a:r>
              <a:rPr lang="en-US" sz="2800" dirty="0">
                <a:cs typeface="Arial" charset="0"/>
              </a:rPr>
              <a:t> is more electronegative than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>nitrogen</a:t>
            </a:r>
            <a:r>
              <a:rPr lang="en-US" sz="2800" dirty="0">
                <a:cs typeface="Arial" charset="0"/>
              </a:rPr>
              <a:t>.</a:t>
            </a:r>
          </a:p>
        </p:txBody>
      </p:sp>
      <p:pic>
        <p:nvPicPr>
          <p:cNvPr id="38915" name="Picture 1" descr="02_Pg63_UnFigur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6"/>
          <a:stretch>
            <a:fillRect/>
          </a:stretch>
        </p:blipFill>
        <p:spPr bwMode="auto">
          <a:xfrm>
            <a:off x="830404" y="2403258"/>
            <a:ext cx="7489439" cy="18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153389"/>
            <a:ext cx="90185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3200" dirty="0"/>
              <a:t>Why are Protonated Alcohols Stronger Acids Than Protonated Amines?</a:t>
            </a: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800100" y="449047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8000"/>
                </a:solidFill>
                <a:cs typeface="Arial" charset="0"/>
              </a:rPr>
              <a:t>Oxygen</a:t>
            </a:r>
            <a:r>
              <a:rPr lang="en-US" sz="2800" dirty="0">
                <a:cs typeface="Arial" charset="0"/>
              </a:rPr>
              <a:t> is more electronegative than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>nitrogen</a:t>
            </a:r>
            <a:r>
              <a:rPr lang="en-US" sz="2800" dirty="0">
                <a:cs typeface="Arial" charset="0"/>
              </a:rPr>
              <a:t>.</a:t>
            </a:r>
          </a:p>
        </p:txBody>
      </p:sp>
      <p:pic>
        <p:nvPicPr>
          <p:cNvPr id="39939" name="Picture 2" descr="02_Pg63_UnFigur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6"/>
          <a:stretch>
            <a:fillRect/>
          </a:stretch>
        </p:blipFill>
        <p:spPr bwMode="auto">
          <a:xfrm>
            <a:off x="225166" y="2747158"/>
            <a:ext cx="8693669" cy="146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632460" y="359374"/>
            <a:ext cx="7879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Hybridization Affects Electronegativity</a:t>
            </a:r>
          </a:p>
        </p:txBody>
      </p:sp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184651" y="6131868"/>
            <a:ext cx="2865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dirty="0">
                <a:cs typeface="Arial" charset="0"/>
              </a:rPr>
              <a:t>The weakest acid has the </a:t>
            </a:r>
          </a:p>
          <a:p>
            <a:pPr eaLnBrk="1" hangingPunct="1"/>
            <a:r>
              <a:rPr lang="en-US" sz="1800" dirty="0">
                <a:cs typeface="Arial" charset="0"/>
              </a:rPr>
              <a:t>strongest conjugate base.</a:t>
            </a:r>
          </a:p>
        </p:txBody>
      </p:sp>
      <p:pic>
        <p:nvPicPr>
          <p:cNvPr id="40963" name="Picture 1" descr="02_Pg64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7"/>
          <a:stretch>
            <a:fillRect/>
          </a:stretch>
        </p:blipFill>
        <p:spPr bwMode="auto">
          <a:xfrm>
            <a:off x="429310" y="2269084"/>
            <a:ext cx="6096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 descr="02_Pg64_UnFigure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5"/>
          <a:stretch>
            <a:fillRect/>
          </a:stretch>
        </p:blipFill>
        <p:spPr bwMode="auto">
          <a:xfrm>
            <a:off x="429310" y="4038600"/>
            <a:ext cx="6096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 descr="02_Pg64_UnFigure_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>
            <a:fillRect/>
          </a:stretch>
        </p:blipFill>
        <p:spPr bwMode="auto">
          <a:xfrm>
            <a:off x="6973048" y="1471216"/>
            <a:ext cx="12954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1828007" y="361206"/>
            <a:ext cx="5487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>
                <a:cs typeface="Arial" charset="0"/>
              </a:rPr>
              <a:t>Size Affects </a:t>
            </a:r>
            <a:r>
              <a:rPr lang="en-US" sz="4000" dirty="0" err="1">
                <a:cs typeface="Arial" charset="0"/>
              </a:rPr>
              <a:t>p</a:t>
            </a:r>
            <a:r>
              <a:rPr lang="en-US" sz="4000" i="1" dirty="0" err="1">
                <a:cs typeface="Arial" charset="0"/>
              </a:rPr>
              <a:t>K</a:t>
            </a:r>
            <a:r>
              <a:rPr lang="en-US" sz="4000" baseline="-25000" dirty="0" err="1">
                <a:cs typeface="Arial" charset="0"/>
              </a:rPr>
              <a:t>a</a:t>
            </a:r>
            <a:r>
              <a:rPr lang="en-US" sz="4000" dirty="0">
                <a:cs typeface="Arial" charset="0"/>
              </a:rPr>
              <a:t> Values</a:t>
            </a:r>
          </a:p>
        </p:txBody>
      </p:sp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748010" y="5321547"/>
            <a:ext cx="76479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000000"/>
                </a:solidFill>
                <a:cs typeface="Arial" charset="0"/>
              </a:rPr>
              <a:t>When atoms </a:t>
            </a:r>
            <a:r>
              <a:rPr lang="en-US" sz="2200" dirty="0">
                <a:solidFill>
                  <a:srgbClr val="008000"/>
                </a:solidFill>
                <a:cs typeface="Arial" charset="0"/>
              </a:rPr>
              <a:t>differ in size</a:t>
            </a:r>
            <a:r>
              <a:rPr lang="en-US" sz="2200" dirty="0">
                <a:solidFill>
                  <a:srgbClr val="000000"/>
                </a:solidFill>
                <a:cs typeface="Arial" charset="0"/>
              </a:rPr>
              <a:t>, the </a:t>
            </a:r>
            <a:r>
              <a:rPr lang="en-US" sz="2200" dirty="0">
                <a:solidFill>
                  <a:srgbClr val="FF0000"/>
                </a:solidFill>
                <a:cs typeface="Arial" charset="0"/>
              </a:rPr>
              <a:t>strongest acid </a:t>
            </a:r>
            <a:r>
              <a:rPr lang="en-US" sz="2200" dirty="0">
                <a:solidFill>
                  <a:srgbClr val="000000"/>
                </a:solidFill>
                <a:cs typeface="Arial" charset="0"/>
              </a:rPr>
              <a:t>has </a:t>
            </a:r>
            <a:r>
              <a:rPr lang="en-US" sz="2200" dirty="0" smtClean="0">
                <a:solidFill>
                  <a:srgbClr val="000000"/>
                </a:solidFill>
                <a:cs typeface="Arial" charset="0"/>
              </a:rPr>
              <a:t>its </a:t>
            </a:r>
            <a:r>
              <a:rPr lang="en-US" sz="2200" dirty="0">
                <a:solidFill>
                  <a:srgbClr val="000000"/>
                </a:solidFill>
                <a:cs typeface="Arial" charset="0"/>
              </a:rPr>
              <a:t>hydrogen bonded to the </a:t>
            </a:r>
            <a:r>
              <a:rPr lang="en-US" sz="2200" dirty="0">
                <a:solidFill>
                  <a:srgbClr val="FF0000"/>
                </a:solidFill>
                <a:cs typeface="Arial" charset="0"/>
              </a:rPr>
              <a:t>largest atom</a:t>
            </a:r>
            <a:r>
              <a:rPr lang="en-US" sz="2200" dirty="0">
                <a:cs typeface="Arial" charset="0"/>
              </a:rPr>
              <a:t>.</a:t>
            </a:r>
          </a:p>
        </p:txBody>
      </p:sp>
      <p:pic>
        <p:nvPicPr>
          <p:cNvPr id="43011" name="Picture 1" descr="02_Pg65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"/>
          <a:stretch>
            <a:fillRect/>
          </a:stretch>
        </p:blipFill>
        <p:spPr bwMode="auto">
          <a:xfrm>
            <a:off x="304800" y="2074962"/>
            <a:ext cx="8534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2390775" y="323850"/>
            <a:ext cx="434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>
                <a:cs typeface="Arial" charset="0"/>
              </a:rPr>
              <a:t>Some p</a:t>
            </a:r>
            <a:r>
              <a:rPr lang="en-US" sz="4000" i="1">
                <a:cs typeface="Arial" charset="0"/>
              </a:rPr>
              <a:t>K</a:t>
            </a:r>
            <a:r>
              <a:rPr lang="en-US" sz="4000" baseline="-25000">
                <a:cs typeface="Arial" charset="0"/>
              </a:rPr>
              <a:t>a</a:t>
            </a:r>
            <a:r>
              <a:rPr lang="en-US" sz="4000">
                <a:cs typeface="Arial" charset="0"/>
              </a:rPr>
              <a:t> Values</a:t>
            </a:r>
          </a:p>
        </p:txBody>
      </p:sp>
      <p:pic>
        <p:nvPicPr>
          <p:cNvPr id="44034" name="Picture 1" descr="02_Pg65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"/>
          <a:stretch>
            <a:fillRect/>
          </a:stretch>
        </p:blipFill>
        <p:spPr bwMode="auto">
          <a:xfrm>
            <a:off x="7934263" y="1547416"/>
            <a:ext cx="962025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 descr="02_02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"/>
          <a:stretch>
            <a:fillRect/>
          </a:stretch>
        </p:blipFill>
        <p:spPr bwMode="auto">
          <a:xfrm>
            <a:off x="265953" y="2063900"/>
            <a:ext cx="73739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419475"/>
            <a:ext cx="61913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1143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 smtClean="0">
                <a:solidFill>
                  <a:schemeClr val="tx2"/>
                </a:solidFill>
                <a:cs typeface="Arial" charset="0"/>
              </a:rPr>
              <a:t>A Substituent’s Effect on Acidity</a:t>
            </a:r>
            <a:endParaRPr lang="en-US" sz="36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2512219" y="3617268"/>
            <a:ext cx="411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>
                <a:cs typeface="Arial" charset="0"/>
              </a:rPr>
              <a:t>inductive 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electron</a:t>
            </a:r>
            <a:r>
              <a:rPr lang="en-US" dirty="0">
                <a:cs typeface="Arial" charset="0"/>
              </a:rPr>
              <a:t> withdrawal</a:t>
            </a:r>
          </a:p>
        </p:txBody>
      </p:sp>
      <p:pic>
        <p:nvPicPr>
          <p:cNvPr id="45060" name="Picture 1" descr="02_Pg66_UnFigure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6"/>
          <a:stretch>
            <a:fillRect/>
          </a:stretch>
        </p:blipFill>
        <p:spPr bwMode="auto">
          <a:xfrm>
            <a:off x="304800" y="1738660"/>
            <a:ext cx="85344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 descr="02_Pg67_UnFigure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0"/>
          <a:stretch>
            <a:fillRect/>
          </a:stretch>
        </p:blipFill>
        <p:spPr bwMode="auto">
          <a:xfrm>
            <a:off x="1905000" y="4267200"/>
            <a:ext cx="53340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69069" y="361950"/>
            <a:ext cx="8805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Most Acid–Base Reactions are Reversible</a:t>
            </a:r>
          </a:p>
        </p:txBody>
      </p:sp>
      <p:pic>
        <p:nvPicPr>
          <p:cNvPr id="2" name="Picture 1" descr="02_Pg41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8" y="2619772"/>
            <a:ext cx="8891525" cy="2804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0" y="1047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A Substituent’s Effect on </a:t>
            </a:r>
            <a:r>
              <a:rPr lang="en-US" sz="3600" dirty="0" err="1">
                <a:solidFill>
                  <a:schemeClr val="tx2"/>
                </a:solidFill>
                <a:cs typeface="Arial" charset="0"/>
              </a:rPr>
              <a:t>p</a:t>
            </a:r>
            <a:r>
              <a:rPr lang="en-US" sz="3600" i="1" dirty="0" err="1">
                <a:solidFill>
                  <a:schemeClr val="tx2"/>
                </a:solidFill>
                <a:cs typeface="Arial" charset="0"/>
              </a:rPr>
              <a:t>K</a:t>
            </a:r>
            <a:r>
              <a:rPr lang="en-US" sz="3600" baseline="-25000" dirty="0" err="1">
                <a:solidFill>
                  <a:schemeClr val="tx2"/>
                </a:solidFill>
                <a:cs typeface="Arial" charset="0"/>
              </a:rPr>
              <a:t>a</a:t>
            </a:r>
            <a:r>
              <a:rPr lang="en-US" sz="3600" dirty="0">
                <a:solidFill>
                  <a:schemeClr val="tx2"/>
                </a:solidFill>
                <a:cs typeface="Arial" charset="0"/>
              </a:rPr>
              <a:t> </a:t>
            </a:r>
            <a:br>
              <a:rPr lang="en-US" sz="3600" dirty="0">
                <a:solidFill>
                  <a:schemeClr val="tx2"/>
                </a:solidFill>
                <a:cs typeface="Arial" charset="0"/>
              </a:rPr>
            </a:br>
            <a:r>
              <a:rPr lang="en-US" sz="3600" dirty="0">
                <a:solidFill>
                  <a:schemeClr val="tx2"/>
                </a:solidFill>
                <a:cs typeface="Arial" charset="0"/>
              </a:rPr>
              <a:t>Depends on Distance</a:t>
            </a:r>
          </a:p>
        </p:txBody>
      </p:sp>
      <p:pic>
        <p:nvPicPr>
          <p:cNvPr id="46082" name="Picture 1" descr="02_Pg67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0"/>
          <a:stretch>
            <a:fillRect/>
          </a:stretch>
        </p:blipFill>
        <p:spPr bwMode="auto">
          <a:xfrm>
            <a:off x="214313" y="3345507"/>
            <a:ext cx="870108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0" y="13335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Why is a Carboxylic Acid a Stronger Acid</a:t>
            </a:r>
            <a:br>
              <a:rPr lang="en-US" sz="3200" dirty="0">
                <a:cs typeface="Arial" charset="0"/>
              </a:rPr>
            </a:br>
            <a:r>
              <a:rPr lang="en-US" sz="3200" dirty="0">
                <a:cs typeface="Arial" charset="0"/>
              </a:rPr>
              <a:t>Than an Alcohol?</a:t>
            </a:r>
          </a:p>
        </p:txBody>
      </p:sp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2319755" y="3606304"/>
            <a:ext cx="450449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>
                <a:cs typeface="Arial" charset="0"/>
              </a:rPr>
              <a:t>1. 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inductive electron withdrawal</a:t>
            </a:r>
          </a:p>
        </p:txBody>
      </p:sp>
      <p:pic>
        <p:nvPicPr>
          <p:cNvPr id="47107" name="Picture 1" descr="02_Pg68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0"/>
          <a:stretch>
            <a:fillRect/>
          </a:stretch>
        </p:blipFill>
        <p:spPr bwMode="auto">
          <a:xfrm>
            <a:off x="1066800" y="1650008"/>
            <a:ext cx="70866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 descr="02_Pg69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6"/>
          <a:stretch>
            <a:fillRect/>
          </a:stretch>
        </p:blipFill>
        <p:spPr bwMode="auto">
          <a:xfrm>
            <a:off x="1447800" y="4283323"/>
            <a:ext cx="63246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0" y="13335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Why is a Carboxylic Acid a Stronger Acid</a:t>
            </a:r>
          </a:p>
          <a:p>
            <a:pPr algn="ctr" eaLnBrk="1" hangingPunct="1"/>
            <a:r>
              <a:rPr lang="en-US" sz="3200" dirty="0">
                <a:cs typeface="Arial" charset="0"/>
              </a:rPr>
              <a:t>Than an Alcohol?</a:t>
            </a:r>
          </a:p>
        </p:txBody>
      </p:sp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1905000" y="18288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>
                <a:cs typeface="Arial" charset="0"/>
              </a:rPr>
              <a:t>2. 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delocalized electrons (resonance)</a:t>
            </a:r>
          </a:p>
        </p:txBody>
      </p:sp>
      <p:pic>
        <p:nvPicPr>
          <p:cNvPr id="48131" name="Picture 1" descr="02_Pg69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"/>
          <a:stretch>
            <a:fillRect/>
          </a:stretch>
        </p:blipFill>
        <p:spPr bwMode="auto">
          <a:xfrm>
            <a:off x="247401" y="2895600"/>
            <a:ext cx="42608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2" descr="02_Pg69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8"/>
          <a:stretch>
            <a:fillRect/>
          </a:stretch>
        </p:blipFill>
        <p:spPr bwMode="auto">
          <a:xfrm>
            <a:off x="4775698" y="3082380"/>
            <a:ext cx="41068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4"/>
          <p:cNvSpPr txBox="1">
            <a:spLocks noChangeArrowheads="1"/>
          </p:cNvSpPr>
          <p:nvPr/>
        </p:nvSpPr>
        <p:spPr bwMode="auto">
          <a:xfrm>
            <a:off x="2463741" y="1561356"/>
            <a:ext cx="4216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8000"/>
                </a:solidFill>
                <a:cs typeface="Arial" charset="0"/>
              </a:rPr>
              <a:t>electronegativity</a:t>
            </a:r>
            <a:r>
              <a:rPr lang="en-US" sz="2800" dirty="0">
                <a:cs typeface="Arial" charset="0"/>
              </a:rPr>
              <a:t> and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>size</a:t>
            </a:r>
          </a:p>
        </p:txBody>
      </p:sp>
      <p:pic>
        <p:nvPicPr>
          <p:cNvPr id="49154" name="Picture 1" descr="02_Pg71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"/>
          <a:stretch>
            <a:fillRect/>
          </a:stretch>
        </p:blipFill>
        <p:spPr bwMode="auto">
          <a:xfrm>
            <a:off x="1409700" y="2248644"/>
            <a:ext cx="6324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0" y="777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  Summary of Factors </a:t>
            </a:r>
          </a:p>
          <a:p>
            <a:pPr algn="ctr" eaLnBrk="1" hangingPunct="1"/>
            <a:r>
              <a:rPr lang="en-US" sz="3600" dirty="0">
                <a:cs typeface="Arial" charset="0"/>
              </a:rPr>
              <a:t>That Affect Acid Strength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0" y="777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  Summary of Factors </a:t>
            </a:r>
          </a:p>
          <a:p>
            <a:pPr algn="ctr" eaLnBrk="1" hangingPunct="1"/>
            <a:r>
              <a:rPr lang="en-US" sz="3600" dirty="0">
                <a:cs typeface="Arial" charset="0"/>
              </a:rPr>
              <a:t>That Affect Acid Strength</a:t>
            </a:r>
          </a:p>
        </p:txBody>
      </p:sp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3471704" y="1539428"/>
            <a:ext cx="2200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8000"/>
                </a:solidFill>
                <a:cs typeface="Arial" charset="0"/>
              </a:rPr>
              <a:t>hybridization</a:t>
            </a:r>
          </a:p>
        </p:txBody>
      </p:sp>
      <p:pic>
        <p:nvPicPr>
          <p:cNvPr id="50179" name="Picture 1" descr="02_Pg71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4"/>
          <a:stretch>
            <a:fillRect/>
          </a:stretch>
        </p:blipFill>
        <p:spPr bwMode="auto">
          <a:xfrm>
            <a:off x="170657" y="3360738"/>
            <a:ext cx="880268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0" y="777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  Summary of Factors </a:t>
            </a:r>
          </a:p>
          <a:p>
            <a:pPr algn="ctr" eaLnBrk="1" hangingPunct="1"/>
            <a:r>
              <a:rPr lang="en-US" sz="3600" dirty="0">
                <a:cs typeface="Arial" charset="0"/>
              </a:rPr>
              <a:t>That Affect Acid Strength</a:t>
            </a:r>
          </a:p>
        </p:txBody>
      </p:sp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2184442" y="1553864"/>
            <a:ext cx="4775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8000"/>
                </a:solidFill>
                <a:cs typeface="Arial" charset="0"/>
              </a:rPr>
              <a:t>inductive electron withdrawal</a:t>
            </a:r>
          </a:p>
        </p:txBody>
      </p:sp>
      <p:pic>
        <p:nvPicPr>
          <p:cNvPr id="51203" name="Picture 1" descr="02_Pg71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7"/>
          <a:stretch>
            <a:fillRect/>
          </a:stretch>
        </p:blipFill>
        <p:spPr bwMode="auto">
          <a:xfrm>
            <a:off x="127000" y="3197225"/>
            <a:ext cx="8890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4"/>
          <p:cNvSpPr txBox="1">
            <a:spLocks noChangeArrowheads="1"/>
          </p:cNvSpPr>
          <p:nvPr/>
        </p:nvSpPr>
        <p:spPr bwMode="auto">
          <a:xfrm>
            <a:off x="2703152" y="1553864"/>
            <a:ext cx="37376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8000"/>
                </a:solidFill>
                <a:cs typeface="Arial" charset="0"/>
              </a:rPr>
              <a:t>electron delocalization</a:t>
            </a:r>
          </a:p>
        </p:txBody>
      </p:sp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0" y="777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>
                <a:cs typeface="Arial" charset="0"/>
              </a:rPr>
              <a:t>  Summary of Factors </a:t>
            </a:r>
          </a:p>
          <a:p>
            <a:pPr algn="ctr" eaLnBrk="1" hangingPunct="1"/>
            <a:r>
              <a:rPr lang="en-US" sz="3600">
                <a:cs typeface="Arial" charset="0"/>
              </a:rPr>
              <a:t>That Affect Acid Strength</a:t>
            </a:r>
          </a:p>
        </p:txBody>
      </p:sp>
      <p:pic>
        <p:nvPicPr>
          <p:cNvPr id="52227" name="Picture 1" descr="02_Pg71_UnFigur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6"/>
          <a:stretch>
            <a:fillRect/>
          </a:stretch>
        </p:blipFill>
        <p:spPr bwMode="auto">
          <a:xfrm>
            <a:off x="977900" y="2589312"/>
            <a:ext cx="718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/>
          <p:cNvSpPr txBox="1">
            <a:spLocks noChangeArrowheads="1"/>
          </p:cNvSpPr>
          <p:nvPr/>
        </p:nvSpPr>
        <p:spPr bwMode="auto">
          <a:xfrm>
            <a:off x="758622" y="373658"/>
            <a:ext cx="76267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Is a Compound Charged or Neutral?</a:t>
            </a:r>
          </a:p>
        </p:txBody>
      </p:sp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296556" y="4922838"/>
            <a:ext cx="85508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A carboxylic acid is </a:t>
            </a:r>
            <a:r>
              <a:rPr lang="en-US" sz="2000" dirty="0">
                <a:solidFill>
                  <a:srgbClr val="008000"/>
                </a:solidFill>
                <a:cs typeface="Arial" charset="0"/>
              </a:rPr>
              <a:t>neutral in its acidic form </a:t>
            </a:r>
            <a:r>
              <a:rPr lang="en-US" sz="2000" dirty="0">
                <a:cs typeface="Arial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charged in its basic form.</a:t>
            </a: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878639" y="6005513"/>
            <a:ext cx="7724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>
                <a:cs typeface="Arial" charset="0"/>
              </a:rPr>
              <a:t>An amine is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charged in its acidic form </a:t>
            </a:r>
            <a:r>
              <a:rPr lang="en-US" sz="2000" dirty="0">
                <a:cs typeface="Arial" charset="0"/>
              </a:rPr>
              <a:t>and </a:t>
            </a:r>
            <a:r>
              <a:rPr lang="en-US" sz="2000" dirty="0">
                <a:solidFill>
                  <a:srgbClr val="008000"/>
                </a:solidFill>
                <a:cs typeface="Arial" charset="0"/>
              </a:rPr>
              <a:t>neutral in its basic form.</a:t>
            </a:r>
          </a:p>
        </p:txBody>
      </p:sp>
      <p:sp>
        <p:nvSpPr>
          <p:cNvPr id="53252" name="TextBox 2"/>
          <p:cNvSpPr txBox="1">
            <a:spLocks noChangeArrowheads="1"/>
          </p:cNvSpPr>
          <p:nvPr/>
        </p:nvSpPr>
        <p:spPr bwMode="auto">
          <a:xfrm>
            <a:off x="821532" y="5488831"/>
            <a:ext cx="78384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>
                <a:cs typeface="Arial" charset="0"/>
              </a:rPr>
              <a:t>An alcohol is </a:t>
            </a:r>
            <a:r>
              <a:rPr lang="en-US" sz="2000" dirty="0">
                <a:solidFill>
                  <a:srgbClr val="008000"/>
                </a:solidFill>
                <a:cs typeface="Arial" charset="0"/>
              </a:rPr>
              <a:t>neutral in its acidic form </a:t>
            </a:r>
            <a:r>
              <a:rPr lang="en-US" sz="2000" dirty="0">
                <a:cs typeface="Arial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charged in its basic form.</a:t>
            </a:r>
          </a:p>
        </p:txBody>
      </p:sp>
      <p:pic>
        <p:nvPicPr>
          <p:cNvPr id="2" name="Picture 1" descr="Screen Shot 2015-04-20 at 3.2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53" y="1581418"/>
            <a:ext cx="6875094" cy="319675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"/>
          <p:cNvSpPr txBox="1">
            <a:spLocks noChangeArrowheads="1"/>
          </p:cNvSpPr>
          <p:nvPr/>
        </p:nvSpPr>
        <p:spPr bwMode="auto">
          <a:xfrm>
            <a:off x="0" y="8255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Water and Diethyl Ether are Immiscible –</a:t>
            </a:r>
          </a:p>
          <a:p>
            <a:pPr algn="ctr" eaLnBrk="1" hangingPunct="1"/>
            <a:r>
              <a:rPr lang="en-US" sz="3600" dirty="0">
                <a:cs typeface="Arial" charset="0"/>
              </a:rPr>
              <a:t>They Form Two Layers</a:t>
            </a:r>
          </a:p>
        </p:txBody>
      </p:sp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3975598" y="1700461"/>
            <a:ext cx="51435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200" dirty="0">
                <a:cs typeface="Arial" charset="0"/>
              </a:rPr>
              <a:t>Diethyl ether is less dense than water, </a:t>
            </a:r>
          </a:p>
          <a:p>
            <a:pPr eaLnBrk="1" hangingPunct="1"/>
            <a:r>
              <a:rPr lang="en-US" sz="2200" dirty="0">
                <a:cs typeface="Arial" charset="0"/>
              </a:rPr>
              <a:t>so diethyl ether is on top. </a:t>
            </a:r>
            <a:r>
              <a:rPr lang="en-US" sz="2200" dirty="0" smtClean="0">
                <a:solidFill>
                  <a:srgbClr val="FF0000"/>
                </a:solidFill>
                <a:cs typeface="Arial" charset="0"/>
              </a:rPr>
              <a:t>Diethyl </a:t>
            </a:r>
            <a:r>
              <a:rPr lang="en-US" sz="2200" dirty="0">
                <a:solidFill>
                  <a:srgbClr val="FF0000"/>
                </a:solidFill>
                <a:cs typeface="Arial" charset="0"/>
              </a:rPr>
              <a:t>ether </a:t>
            </a:r>
            <a:r>
              <a:rPr lang="en-US" sz="2200" dirty="0">
                <a:cs typeface="Arial" charset="0"/>
              </a:rPr>
              <a:t>is less polar than water, and carries the </a:t>
            </a:r>
            <a:r>
              <a:rPr lang="en-US" sz="2200" dirty="0">
                <a:solidFill>
                  <a:srgbClr val="FF0000"/>
                </a:solidFill>
                <a:cs typeface="Arial" charset="0"/>
              </a:rPr>
              <a:t>neutral form of an acid or </a:t>
            </a:r>
            <a:r>
              <a:rPr lang="en-US" sz="2200" dirty="0" smtClean="0">
                <a:solidFill>
                  <a:srgbClr val="FF0000"/>
                </a:solidFill>
                <a:cs typeface="Arial" charset="0"/>
              </a:rPr>
              <a:t>base</a:t>
            </a:r>
            <a:r>
              <a:rPr lang="en-US" sz="2200" dirty="0" smtClean="0">
                <a:cs typeface="Arial" charset="0"/>
              </a:rPr>
              <a:t>.</a:t>
            </a:r>
            <a:endParaRPr lang="en-US" sz="2200" dirty="0">
              <a:cs typeface="Arial" charset="0"/>
            </a:endParaRPr>
          </a:p>
          <a:p>
            <a:pPr eaLnBrk="1" hangingPunct="1"/>
            <a:endParaRPr lang="en-US" sz="2200" dirty="0">
              <a:cs typeface="Arial" charset="0"/>
            </a:endParaRPr>
          </a:p>
          <a:p>
            <a:pPr eaLnBrk="1" hangingPunct="1"/>
            <a:r>
              <a:rPr lang="en-US" sz="2200" dirty="0">
                <a:cs typeface="Arial" charset="0"/>
              </a:rPr>
              <a:t>The lower </a:t>
            </a:r>
            <a:r>
              <a:rPr lang="en-US" sz="2200" dirty="0">
                <a:solidFill>
                  <a:srgbClr val="FF0000"/>
                </a:solidFill>
                <a:cs typeface="Arial" charset="0"/>
              </a:rPr>
              <a:t>aqueous layer </a:t>
            </a:r>
            <a:r>
              <a:rPr lang="en-US" sz="2200" dirty="0">
                <a:cs typeface="Arial" charset="0"/>
              </a:rPr>
              <a:t>(an acidic or basic solution, depending on the pH) carries the </a:t>
            </a:r>
            <a:r>
              <a:rPr lang="en-US" sz="2200" dirty="0">
                <a:solidFill>
                  <a:srgbClr val="FF0000"/>
                </a:solidFill>
                <a:cs typeface="Arial" charset="0"/>
              </a:rPr>
              <a:t>charged </a:t>
            </a:r>
            <a:r>
              <a:rPr lang="en-US" sz="2200" dirty="0" smtClean="0">
                <a:solidFill>
                  <a:srgbClr val="FF0000"/>
                </a:solidFill>
                <a:cs typeface="Arial" charset="0"/>
              </a:rPr>
              <a:t>form</a:t>
            </a:r>
            <a:r>
              <a:rPr lang="en-US" sz="2200" dirty="0" smtClean="0">
                <a:cs typeface="Arial" charset="0"/>
              </a:rPr>
              <a:t>.</a:t>
            </a:r>
            <a:endParaRPr lang="en-US" sz="2200" dirty="0">
              <a:cs typeface="Arial" charset="0"/>
            </a:endParaRPr>
          </a:p>
          <a:p>
            <a:pPr eaLnBrk="1" hangingPunct="1"/>
            <a:endParaRPr lang="en-US" sz="2200" dirty="0">
              <a:cs typeface="Arial" charset="0"/>
            </a:endParaRPr>
          </a:p>
          <a:p>
            <a:pPr eaLnBrk="1" hangingPunct="1"/>
            <a:r>
              <a:rPr lang="en-US" sz="2200" dirty="0">
                <a:cs typeface="Arial" charset="0"/>
              </a:rPr>
              <a:t>In this way, separation of an acid or base can be </a:t>
            </a:r>
            <a:r>
              <a:rPr lang="en-US" sz="2200" dirty="0" smtClean="0">
                <a:cs typeface="Arial" charset="0"/>
              </a:rPr>
              <a:t>accomplished.</a:t>
            </a:r>
            <a:endParaRPr lang="en-US" sz="2200" dirty="0">
              <a:cs typeface="Arial" charset="0"/>
            </a:endParaRPr>
          </a:p>
        </p:txBody>
      </p:sp>
      <p:pic>
        <p:nvPicPr>
          <p:cNvPr id="54275" name="Picture 1" descr="02_Pg75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5" y="1785492"/>
            <a:ext cx="360203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1"/>
          <p:cNvSpPr txBox="1">
            <a:spLocks noChangeArrowheads="1"/>
          </p:cNvSpPr>
          <p:nvPr/>
        </p:nvSpPr>
        <p:spPr bwMode="auto">
          <a:xfrm>
            <a:off x="2854260" y="390277"/>
            <a:ext cx="3435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600" dirty="0">
                <a:cs typeface="Arial" charset="0"/>
              </a:rPr>
              <a:t>Buffer Solutions</a:t>
            </a:r>
          </a:p>
        </p:txBody>
      </p:sp>
      <p:pic>
        <p:nvPicPr>
          <p:cNvPr id="2" name="Picture 1" descr="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2" y="2370860"/>
            <a:ext cx="7175256" cy="32948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0" y="141288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An Acid and its Conjugate Base</a:t>
            </a:r>
          </a:p>
          <a:p>
            <a:pPr algn="ctr" eaLnBrk="1" hangingPunct="1"/>
            <a:r>
              <a:rPr lang="en-US" sz="3200" dirty="0">
                <a:cs typeface="Arial" charset="0"/>
              </a:rPr>
              <a:t>A Base and its Conjugate Acid</a:t>
            </a:r>
          </a:p>
        </p:txBody>
      </p:sp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1186311" y="5268764"/>
            <a:ext cx="67713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When an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acid</a:t>
            </a:r>
            <a:r>
              <a:rPr lang="en-US" sz="2000" dirty="0">
                <a:cs typeface="Arial" charset="0"/>
              </a:rPr>
              <a:t> loses a proton, its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conjugate base</a:t>
            </a:r>
            <a:r>
              <a:rPr lang="en-US" sz="2000" dirty="0">
                <a:cs typeface="Arial" charset="0"/>
              </a:rPr>
              <a:t> is formed</a:t>
            </a: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250431" y="5828556"/>
            <a:ext cx="6643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00"/>
                </a:solidFill>
                <a:cs typeface="Arial" charset="0"/>
              </a:rPr>
              <a:t>When a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base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 gains a proton, its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conjugate acid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 is formed</a:t>
            </a:r>
          </a:p>
        </p:txBody>
      </p:sp>
      <p:pic>
        <p:nvPicPr>
          <p:cNvPr id="2" name="Picture 1" descr="02_Pg41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0" y="1856037"/>
            <a:ext cx="8872341" cy="310819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1"/>
          <p:cNvSpPr txBox="1">
            <a:spLocks noChangeArrowheads="1"/>
          </p:cNvSpPr>
          <p:nvPr/>
        </p:nvSpPr>
        <p:spPr bwMode="auto">
          <a:xfrm>
            <a:off x="1563688" y="152400"/>
            <a:ext cx="60166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How a Buffer Solution Maintains </a:t>
            </a:r>
          </a:p>
          <a:p>
            <a:pPr algn="ctr" eaLnBrk="1" hangingPunct="1"/>
            <a:r>
              <a:rPr lang="en-US" sz="3200" dirty="0">
                <a:cs typeface="Arial" charset="0"/>
              </a:rPr>
              <a:t>Nearly Constant pH</a:t>
            </a:r>
          </a:p>
        </p:txBody>
      </p:sp>
      <p:sp>
        <p:nvSpPr>
          <p:cNvPr id="56322" name="TextBox 2"/>
          <p:cNvSpPr txBox="1">
            <a:spLocks noChangeArrowheads="1"/>
          </p:cNvSpPr>
          <p:nvPr/>
        </p:nvSpPr>
        <p:spPr bwMode="auto">
          <a:xfrm>
            <a:off x="915446" y="5270500"/>
            <a:ext cx="7313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200" dirty="0">
                <a:cs typeface="Arial" charset="0"/>
              </a:rPr>
              <a:t>A buffer solution contains an </a:t>
            </a:r>
            <a:r>
              <a:rPr lang="en-US" sz="2200" dirty="0">
                <a:solidFill>
                  <a:srgbClr val="FF0000"/>
                </a:solidFill>
                <a:cs typeface="Arial" charset="0"/>
              </a:rPr>
              <a:t>acid</a:t>
            </a:r>
            <a:r>
              <a:rPr lang="en-US" sz="2200" dirty="0">
                <a:cs typeface="Arial" charset="0"/>
              </a:rPr>
              <a:t> and its </a:t>
            </a:r>
            <a:r>
              <a:rPr lang="en-US" sz="2200" dirty="0">
                <a:solidFill>
                  <a:srgbClr val="FF0000"/>
                </a:solidFill>
                <a:cs typeface="Arial" charset="0"/>
              </a:rPr>
              <a:t>conjugate base</a:t>
            </a:r>
            <a:r>
              <a:rPr lang="en-US" sz="2200" dirty="0">
                <a:cs typeface="Arial" charset="0"/>
              </a:rPr>
              <a:t>.</a:t>
            </a:r>
          </a:p>
        </p:txBody>
      </p:sp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656432" y="5739309"/>
            <a:ext cx="78311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200" dirty="0">
                <a:cs typeface="Arial" charset="0"/>
              </a:rPr>
              <a:t>A buffer solution can maintain </a:t>
            </a:r>
            <a:r>
              <a:rPr lang="en-US" sz="2200" dirty="0">
                <a:solidFill>
                  <a:srgbClr val="FF0000"/>
                </a:solidFill>
                <a:cs typeface="Arial" charset="0"/>
              </a:rPr>
              <a:t>nearly constant pH </a:t>
            </a:r>
            <a:r>
              <a:rPr lang="en-US" sz="2200" dirty="0">
                <a:cs typeface="Arial" charset="0"/>
              </a:rPr>
              <a:t>when small amounts of acid or base are added to it. </a:t>
            </a:r>
          </a:p>
        </p:txBody>
      </p:sp>
      <p:pic>
        <p:nvPicPr>
          <p:cNvPr id="2" name="Picture 1" descr="bott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81" y="1711898"/>
            <a:ext cx="6549439" cy="3398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5"/>
          <p:cNvSpPr txBox="1">
            <a:spLocks noChangeArrowheads="1"/>
          </p:cNvSpPr>
          <p:nvPr/>
        </p:nvSpPr>
        <p:spPr bwMode="auto">
          <a:xfrm>
            <a:off x="1186311" y="4837956"/>
            <a:ext cx="67713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When an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acid</a:t>
            </a:r>
            <a:r>
              <a:rPr lang="en-US" sz="2000" dirty="0">
                <a:cs typeface="Arial" charset="0"/>
              </a:rPr>
              <a:t> loses a proton, its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conjugate base</a:t>
            </a:r>
            <a:r>
              <a:rPr lang="en-US" sz="2000" dirty="0">
                <a:cs typeface="Arial" charset="0"/>
              </a:rPr>
              <a:t> is formed</a:t>
            </a:r>
          </a:p>
        </p:txBody>
      </p:sp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1250431" y="5396260"/>
            <a:ext cx="6643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00"/>
                </a:solidFill>
                <a:cs typeface="Arial" charset="0"/>
              </a:rPr>
              <a:t>When a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base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 gains a proton, its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conjugate acid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 is formed</a:t>
            </a: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1371658" y="5926981"/>
            <a:ext cx="64006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FF"/>
                </a:solidFill>
                <a:cs typeface="Arial" charset="0"/>
              </a:rPr>
              <a:t>The stronger the acid, the weaker is its conjugate base</a:t>
            </a: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0" y="141288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An Acid and its Conjugate Base</a:t>
            </a:r>
          </a:p>
          <a:p>
            <a:pPr algn="ctr" eaLnBrk="1" hangingPunct="1"/>
            <a:r>
              <a:rPr lang="en-US" sz="3200" dirty="0">
                <a:cs typeface="Arial" charset="0"/>
              </a:rPr>
              <a:t>A Base and its Conjugate Acid</a:t>
            </a:r>
          </a:p>
        </p:txBody>
      </p:sp>
      <p:pic>
        <p:nvPicPr>
          <p:cNvPr id="2" name="Picture 1" descr="02_Pg41_UnFigur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7" y="1711274"/>
            <a:ext cx="8855346" cy="29901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/>
          </p:cNvSpPr>
          <p:nvPr/>
        </p:nvSpPr>
        <p:spPr bwMode="auto">
          <a:xfrm>
            <a:off x="685800" y="114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Acids Have Different Strengths</a:t>
            </a: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287338" y="2516188"/>
            <a:ext cx="151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stronger acid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55588" y="4089400"/>
            <a:ext cx="1430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weaker acid</a:t>
            </a:r>
          </a:p>
        </p:txBody>
      </p:sp>
      <p:pic>
        <p:nvPicPr>
          <p:cNvPr id="2" name="Picture 1" descr="02_Pg42_Un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13" y="2500422"/>
            <a:ext cx="6828676" cy="239967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814513" y="2724150"/>
            <a:ext cx="949325" cy="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20484" idx="3"/>
          </p:cNvCxnSpPr>
          <p:nvPr/>
        </p:nvCxnSpPr>
        <p:spPr>
          <a:xfrm flipV="1">
            <a:off x="1685925" y="4273550"/>
            <a:ext cx="4381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0" y="142875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 smtClean="0">
                <a:cs typeface="Arial" charset="0"/>
              </a:rPr>
              <a:t>The </a:t>
            </a:r>
            <a:r>
              <a:rPr lang="en-US" sz="3200" dirty="0">
                <a:cs typeface="Arial" charset="0"/>
              </a:rPr>
              <a:t>Acid Dissociation Constant (</a:t>
            </a:r>
            <a:r>
              <a:rPr lang="en-US" sz="3200" i="1" dirty="0" err="1">
                <a:cs typeface="Arial" charset="0"/>
              </a:rPr>
              <a:t>K</a:t>
            </a:r>
            <a:r>
              <a:rPr lang="en-US" sz="3200" baseline="-25000" dirty="0" err="1">
                <a:cs typeface="Arial" charset="0"/>
              </a:rPr>
              <a:t>a</a:t>
            </a:r>
            <a:r>
              <a:rPr lang="en-US" sz="3200" dirty="0">
                <a:cs typeface="Arial" charset="0"/>
              </a:rPr>
              <a:t>) is a </a:t>
            </a:r>
          </a:p>
          <a:p>
            <a:pPr algn="ctr" eaLnBrk="1" hangingPunct="1"/>
            <a:r>
              <a:rPr lang="en-US" sz="3200" dirty="0">
                <a:cs typeface="Arial" charset="0"/>
              </a:rPr>
              <a:t>Measure of the Extent of Dissociation of an Acid </a:t>
            </a:r>
          </a:p>
        </p:txBody>
      </p:sp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1556692" y="4191000"/>
            <a:ext cx="6030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Put the constants on the same side of the equation.</a:t>
            </a:r>
          </a:p>
        </p:txBody>
      </p:sp>
      <p:pic>
        <p:nvPicPr>
          <p:cNvPr id="21507" name="Picture 3" descr="02_Pg55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9"/>
          <a:stretch>
            <a:fillRect/>
          </a:stretch>
        </p:blipFill>
        <p:spPr bwMode="auto">
          <a:xfrm>
            <a:off x="1004942" y="1918198"/>
            <a:ext cx="7134117" cy="1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02_Pg56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9"/>
          <a:stretch>
            <a:fillRect/>
          </a:stretch>
        </p:blipFill>
        <p:spPr bwMode="auto">
          <a:xfrm>
            <a:off x="1047979" y="4922507"/>
            <a:ext cx="7048042" cy="131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924175" y="415925"/>
            <a:ext cx="3295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3600" dirty="0" err="1">
                <a:cs typeface="Arial" charset="0"/>
              </a:rPr>
              <a:t>p</a:t>
            </a:r>
            <a:r>
              <a:rPr lang="en-US" sz="3600" i="1" dirty="0" err="1">
                <a:cs typeface="Arial" charset="0"/>
              </a:rPr>
              <a:t>K</a:t>
            </a:r>
            <a:r>
              <a:rPr lang="en-US" sz="3600" baseline="-25000" dirty="0" err="1">
                <a:cs typeface="Arial" charset="0"/>
              </a:rPr>
              <a:t>a</a:t>
            </a:r>
            <a:r>
              <a:rPr lang="en-US" sz="3600" dirty="0">
                <a:cs typeface="Arial" charset="0"/>
              </a:rPr>
              <a:t> = – log </a:t>
            </a:r>
            <a:r>
              <a:rPr lang="en-US" sz="3600" i="1" dirty="0" err="1">
                <a:cs typeface="Arial" charset="0"/>
              </a:rPr>
              <a:t>K</a:t>
            </a:r>
            <a:r>
              <a:rPr lang="en-US" sz="3600" baseline="-25000" dirty="0" err="1">
                <a:cs typeface="Arial" charset="0"/>
              </a:rPr>
              <a:t>a</a:t>
            </a:r>
            <a:endParaRPr lang="en-US" sz="3600" baseline="-25000" dirty="0">
              <a:cs typeface="Arial" charset="0"/>
            </a:endParaRP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566988" y="3663561"/>
            <a:ext cx="4010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for </a:t>
            </a:r>
            <a:r>
              <a:rPr lang="en-US" sz="3200" i="1" dirty="0" err="1">
                <a:cs typeface="Arial" charset="0"/>
              </a:rPr>
              <a:t>K</a:t>
            </a:r>
            <a:r>
              <a:rPr lang="en-US" sz="3200" baseline="-25000" dirty="0" err="1">
                <a:cs typeface="Arial" charset="0"/>
              </a:rPr>
              <a:t>a</a:t>
            </a:r>
            <a:r>
              <a:rPr lang="en-US" sz="3200" dirty="0">
                <a:cs typeface="Arial" charset="0"/>
              </a:rPr>
              <a:t> = 10</a:t>
            </a:r>
            <a:r>
              <a:rPr lang="en-US" sz="3200" baseline="30000" dirty="0">
                <a:cs typeface="Arial" charset="0"/>
              </a:rPr>
              <a:t>–5</a:t>
            </a:r>
            <a:r>
              <a:rPr lang="en-US" sz="3200" dirty="0">
                <a:cs typeface="Arial" charset="0"/>
              </a:rPr>
              <a:t>, </a:t>
            </a:r>
            <a:r>
              <a:rPr lang="en-US" sz="3200" dirty="0" err="1">
                <a:cs typeface="Arial" charset="0"/>
              </a:rPr>
              <a:t>p</a:t>
            </a:r>
            <a:r>
              <a:rPr lang="en-US" sz="3200" i="1" dirty="0" err="1">
                <a:cs typeface="Arial" charset="0"/>
              </a:rPr>
              <a:t>K</a:t>
            </a:r>
            <a:r>
              <a:rPr lang="en-US" sz="3200" baseline="-25000" dirty="0" err="1">
                <a:cs typeface="Arial" charset="0"/>
              </a:rPr>
              <a:t>a</a:t>
            </a:r>
            <a:r>
              <a:rPr lang="en-US" sz="3200" dirty="0">
                <a:cs typeface="Arial" charset="0"/>
              </a:rPr>
              <a:t> = 5   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2376488" y="2376488"/>
            <a:ext cx="4391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for </a:t>
            </a:r>
            <a:r>
              <a:rPr lang="en-US" sz="3200" i="1" dirty="0" err="1">
                <a:cs typeface="Arial" charset="0"/>
              </a:rPr>
              <a:t>K</a:t>
            </a:r>
            <a:r>
              <a:rPr lang="en-US" sz="3200" baseline="-25000" dirty="0" err="1">
                <a:cs typeface="Arial" charset="0"/>
              </a:rPr>
              <a:t>a</a:t>
            </a:r>
            <a:r>
              <a:rPr lang="en-US" sz="3200" dirty="0">
                <a:cs typeface="Arial" charset="0"/>
              </a:rPr>
              <a:t> = 10</a:t>
            </a:r>
            <a:r>
              <a:rPr lang="en-US" sz="3200" baseline="30000" dirty="0">
                <a:cs typeface="Arial" charset="0"/>
              </a:rPr>
              <a:t>–20</a:t>
            </a:r>
            <a:r>
              <a:rPr lang="en-US" sz="3200" dirty="0">
                <a:cs typeface="Arial" charset="0"/>
              </a:rPr>
              <a:t>, </a:t>
            </a:r>
            <a:r>
              <a:rPr lang="en-US" sz="3200" dirty="0" err="1">
                <a:cs typeface="Arial" charset="0"/>
              </a:rPr>
              <a:t>p</a:t>
            </a:r>
            <a:r>
              <a:rPr lang="en-US" sz="3200" i="1" dirty="0" err="1">
                <a:cs typeface="Arial" charset="0"/>
              </a:rPr>
              <a:t>K</a:t>
            </a:r>
            <a:r>
              <a:rPr lang="en-US" sz="3200" baseline="-25000" dirty="0" err="1">
                <a:cs typeface="Arial" charset="0"/>
              </a:rPr>
              <a:t>a</a:t>
            </a:r>
            <a:r>
              <a:rPr lang="en-US" sz="3200" dirty="0">
                <a:cs typeface="Arial" charset="0"/>
              </a:rPr>
              <a:t> = 20   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528888" y="4916488"/>
            <a:ext cx="4086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for </a:t>
            </a:r>
            <a:r>
              <a:rPr lang="en-US" sz="3200" i="1" dirty="0" err="1">
                <a:cs typeface="Arial" charset="0"/>
              </a:rPr>
              <a:t>K</a:t>
            </a:r>
            <a:r>
              <a:rPr lang="en-US" sz="3200" baseline="-25000" dirty="0" err="1">
                <a:cs typeface="Arial" charset="0"/>
              </a:rPr>
              <a:t>a</a:t>
            </a:r>
            <a:r>
              <a:rPr lang="en-US" sz="3200" dirty="0">
                <a:cs typeface="Arial" charset="0"/>
              </a:rPr>
              <a:t> = 10</a:t>
            </a:r>
            <a:r>
              <a:rPr lang="en-US" sz="3200" baseline="30000" dirty="0">
                <a:cs typeface="Arial" charset="0"/>
              </a:rPr>
              <a:t>7</a:t>
            </a:r>
            <a:r>
              <a:rPr lang="en-US" sz="3200" dirty="0">
                <a:cs typeface="Arial" charset="0"/>
              </a:rPr>
              <a:t>, </a:t>
            </a:r>
            <a:r>
              <a:rPr lang="en-US" sz="3200" dirty="0" err="1">
                <a:cs typeface="Arial" charset="0"/>
              </a:rPr>
              <a:t>p</a:t>
            </a:r>
            <a:r>
              <a:rPr lang="en-US" sz="3200" i="1" dirty="0" err="1">
                <a:cs typeface="Arial" charset="0"/>
              </a:rPr>
              <a:t>K</a:t>
            </a:r>
            <a:r>
              <a:rPr lang="en-US" sz="3200" baseline="-25000" dirty="0" err="1">
                <a:cs typeface="Arial" charset="0"/>
              </a:rPr>
              <a:t>a</a:t>
            </a:r>
            <a:r>
              <a:rPr lang="en-US" sz="3200" dirty="0">
                <a:cs typeface="Arial" charset="0"/>
              </a:rPr>
              <a:t> = –7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929995" y="5469285"/>
            <a:ext cx="52840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stronger</a:t>
            </a:r>
            <a:r>
              <a:rPr lang="en-US" sz="2000" dirty="0">
                <a:cs typeface="Arial" charset="0"/>
              </a:rPr>
              <a:t> the acid, the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larger </a:t>
            </a:r>
            <a:r>
              <a:rPr lang="en-US" sz="2000" dirty="0">
                <a:cs typeface="Arial" charset="0"/>
              </a:rPr>
              <a:t>the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cs typeface="Arial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sz="2000" dirty="0">
                <a:cs typeface="Arial" charset="0"/>
              </a:rPr>
              <a:t> value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773264" y="6029325"/>
            <a:ext cx="55974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stronger</a:t>
            </a:r>
            <a:r>
              <a:rPr lang="en-US" sz="2000" dirty="0">
                <a:cs typeface="Arial" charset="0"/>
              </a:rPr>
              <a:t> the acid, the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smaller 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the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sz="2000" i="1" dirty="0" err="1">
                <a:solidFill>
                  <a:srgbClr val="FF0000"/>
                </a:solidFill>
                <a:cs typeface="Arial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sz="2000" dirty="0">
                <a:cs typeface="Arial" charset="0"/>
              </a:rPr>
              <a:t> value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516791" y="79924"/>
            <a:ext cx="61104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 err="1">
                <a:cs typeface="Arial" charset="0"/>
              </a:rPr>
              <a:t>p</a:t>
            </a:r>
            <a:r>
              <a:rPr lang="en-US" sz="3600" i="1" dirty="0" err="1">
                <a:cs typeface="Arial" charset="0"/>
              </a:rPr>
              <a:t>K</a:t>
            </a:r>
            <a:r>
              <a:rPr lang="en-US" sz="3600" baseline="-25000" dirty="0" err="1">
                <a:cs typeface="Arial" charset="0"/>
              </a:rPr>
              <a:t>a</a:t>
            </a:r>
            <a:r>
              <a:rPr lang="en-US" sz="3600" dirty="0">
                <a:cs typeface="Arial" charset="0"/>
              </a:rPr>
              <a:t> is a </a:t>
            </a:r>
            <a:r>
              <a:rPr lang="en-US" sz="3600" dirty="0" err="1">
                <a:cs typeface="Arial" charset="0"/>
              </a:rPr>
              <a:t>Covenient</a:t>
            </a:r>
            <a:r>
              <a:rPr lang="en-US" sz="3600" dirty="0">
                <a:cs typeface="Arial" charset="0"/>
              </a:rPr>
              <a:t> Scale for</a:t>
            </a:r>
          </a:p>
          <a:p>
            <a:pPr algn="ctr" eaLnBrk="1" hangingPunct="1"/>
            <a:r>
              <a:rPr lang="en-US" sz="3600" dirty="0">
                <a:cs typeface="Arial" charset="0"/>
              </a:rPr>
              <a:t>Acid Strength</a:t>
            </a:r>
          </a:p>
        </p:txBody>
      </p:sp>
      <p:pic>
        <p:nvPicPr>
          <p:cNvPr id="3" name="Picture 2" descr="Screen Shot 2015-04-17 at 2.3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7" y="1789272"/>
            <a:ext cx="8862907" cy="34236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740</Words>
  <Application>Microsoft Office PowerPoint</Application>
  <PresentationFormat>On-screen Show (4:3)</PresentationFormat>
  <Paragraphs>109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MS PGothic</vt:lpstr>
      <vt:lpstr>MS PGothic</vt:lpstr>
      <vt:lpstr>Arial</vt:lpstr>
      <vt:lpstr>Calibri</vt:lpstr>
      <vt:lpstr>Times New Roman</vt:lpstr>
      <vt:lpstr>ヒラギノ角ゴ Pro W3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uneumje</dc:creator>
  <cp:lastModifiedBy>Admin</cp:lastModifiedBy>
  <cp:revision>156</cp:revision>
  <dcterms:created xsi:type="dcterms:W3CDTF">2013-01-23T20:34:44Z</dcterms:created>
  <dcterms:modified xsi:type="dcterms:W3CDTF">2019-06-27T05:12:28Z</dcterms:modified>
</cp:coreProperties>
</file>