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8"/>
  </p:notesMasterIdLst>
  <p:handoutMasterIdLst>
    <p:handoutMasterId r:id="rId79"/>
  </p:handoutMasterIdLst>
  <p:sldIdLst>
    <p:sldId id="603" r:id="rId2"/>
    <p:sldId id="580" r:id="rId3"/>
    <p:sldId id="581" r:id="rId4"/>
    <p:sldId id="511" r:id="rId5"/>
    <p:sldId id="510" r:id="rId6"/>
    <p:sldId id="440" r:id="rId7"/>
    <p:sldId id="583" r:id="rId8"/>
    <p:sldId id="584" r:id="rId9"/>
    <p:sldId id="585" r:id="rId10"/>
    <p:sldId id="586" r:id="rId11"/>
    <p:sldId id="441" r:id="rId12"/>
    <p:sldId id="512" r:id="rId13"/>
    <p:sldId id="443" r:id="rId14"/>
    <p:sldId id="587" r:id="rId15"/>
    <p:sldId id="447" r:id="rId16"/>
    <p:sldId id="514" r:id="rId17"/>
    <p:sldId id="537" r:id="rId18"/>
    <p:sldId id="588" r:id="rId19"/>
    <p:sldId id="589" r:id="rId20"/>
    <p:sldId id="538" r:id="rId21"/>
    <p:sldId id="513" r:id="rId22"/>
    <p:sldId id="516" r:id="rId23"/>
    <p:sldId id="486" r:id="rId24"/>
    <p:sldId id="590" r:id="rId25"/>
    <p:sldId id="448" r:id="rId26"/>
    <p:sldId id="540" r:id="rId27"/>
    <p:sldId id="591" r:id="rId28"/>
    <p:sldId id="541" r:id="rId29"/>
    <p:sldId id="450" r:id="rId30"/>
    <p:sldId id="451" r:id="rId31"/>
    <p:sldId id="453" r:id="rId32"/>
    <p:sldId id="542" r:id="rId33"/>
    <p:sldId id="543" r:id="rId34"/>
    <p:sldId id="544" r:id="rId35"/>
    <p:sldId id="548" r:id="rId36"/>
    <p:sldId id="549" r:id="rId37"/>
    <p:sldId id="552" r:id="rId38"/>
    <p:sldId id="553" r:id="rId39"/>
    <p:sldId id="592" r:id="rId40"/>
    <p:sldId id="593" r:id="rId41"/>
    <p:sldId id="594" r:id="rId42"/>
    <p:sldId id="595" r:id="rId43"/>
    <p:sldId id="464" r:id="rId44"/>
    <p:sldId id="501" r:id="rId45"/>
    <p:sldId id="468" r:id="rId46"/>
    <p:sldId id="488" r:id="rId47"/>
    <p:sldId id="491" r:id="rId48"/>
    <p:sldId id="494" r:id="rId49"/>
    <p:sldId id="465" r:id="rId50"/>
    <p:sldId id="502" r:id="rId51"/>
    <p:sldId id="556" r:id="rId52"/>
    <p:sldId id="596" r:id="rId53"/>
    <p:sldId id="471" r:id="rId54"/>
    <p:sldId id="474" r:id="rId55"/>
    <p:sldId id="597" r:id="rId56"/>
    <p:sldId id="475" r:id="rId57"/>
    <p:sldId id="598" r:id="rId58"/>
    <p:sldId id="506" r:id="rId59"/>
    <p:sldId id="481" r:id="rId60"/>
    <p:sldId id="495" r:id="rId61"/>
    <p:sldId id="483" r:id="rId62"/>
    <p:sldId id="477" r:id="rId63"/>
    <p:sldId id="558" r:id="rId64"/>
    <p:sldId id="559" r:id="rId65"/>
    <p:sldId id="560" r:id="rId66"/>
    <p:sldId id="561" r:id="rId67"/>
    <p:sldId id="599" r:id="rId68"/>
    <p:sldId id="600" r:id="rId69"/>
    <p:sldId id="601" r:id="rId70"/>
    <p:sldId id="525" r:id="rId71"/>
    <p:sldId id="602" r:id="rId72"/>
    <p:sldId id="571" r:id="rId73"/>
    <p:sldId id="527" r:id="rId74"/>
    <p:sldId id="528" r:id="rId75"/>
    <p:sldId id="529" r:id="rId76"/>
    <p:sldId id="582" r:id="rId7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9E7"/>
    <a:srgbClr val="FFFFCC"/>
    <a:srgbClr val="CC0000"/>
    <a:srgbClr val="006600"/>
    <a:srgbClr val="005696"/>
    <a:srgbClr val="99CCFF"/>
    <a:srgbClr val="66CCFF"/>
    <a:srgbClr val="F9EFA9"/>
    <a:srgbClr val="FFF0E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autoAdjust="0"/>
    <p:restoredTop sz="95600" autoAdjust="0"/>
  </p:normalViewPr>
  <p:slideViewPr>
    <p:cSldViewPr>
      <p:cViewPr>
        <p:scale>
          <a:sx n="80" d="100"/>
          <a:sy n="80" d="100"/>
        </p:scale>
        <p:origin x="984" y="-6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Lst>
  </p:outlineViewPr>
  <p:notesTextViewPr>
    <p:cViewPr>
      <p:scale>
        <a:sx n="100" d="100"/>
        <a:sy n="100" d="100"/>
      </p:scale>
      <p:origin x="0" y="0"/>
    </p:cViewPr>
  </p:notesTextViewPr>
  <p:sorterViewPr>
    <p:cViewPr>
      <p:scale>
        <a:sx n="100" d="100"/>
        <a:sy n="100" d="100"/>
      </p:scale>
      <p:origin x="0" y="5208"/>
    </p:cViewPr>
  </p:sorterViewPr>
  <p:notesViewPr>
    <p:cSldViewPr>
      <p:cViewPr>
        <p:scale>
          <a:sx n="75" d="100"/>
          <a:sy n="75" d="100"/>
        </p:scale>
        <p:origin x="-234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68" Type="http://schemas.openxmlformats.org/officeDocument/2006/relationships/slide" Target="slides/slide70.xml"/><Relationship Id="rId7" Type="http://schemas.openxmlformats.org/officeDocument/2006/relationships/slide" Target="slides/slide9.xml"/><Relationship Id="rId71" Type="http://schemas.openxmlformats.org/officeDocument/2006/relationships/slide" Target="slides/slide73.xml"/><Relationship Id="rId2" Type="http://schemas.openxmlformats.org/officeDocument/2006/relationships/slide" Target="slides/slide4.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61" Type="http://schemas.openxmlformats.org/officeDocument/2006/relationships/slide" Target="slides/slide63.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73" Type="http://schemas.openxmlformats.org/officeDocument/2006/relationships/slide" Target="slides/slide75.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69" Type="http://schemas.openxmlformats.org/officeDocument/2006/relationships/slide" Target="slides/slide71.xml"/><Relationship Id="rId8" Type="http://schemas.openxmlformats.org/officeDocument/2006/relationships/slide" Target="slides/slide10.xml"/><Relationship Id="rId51" Type="http://schemas.openxmlformats.org/officeDocument/2006/relationships/slide" Target="slides/slide53.xml"/><Relationship Id="rId72" Type="http://schemas.openxmlformats.org/officeDocument/2006/relationships/slide" Target="slides/slide74.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70" Type="http://schemas.openxmlformats.org/officeDocument/2006/relationships/slide" Target="slides/slide72.xml"/><Relationship Id="rId1" Type="http://schemas.openxmlformats.org/officeDocument/2006/relationships/slide" Target="slides/slide3.xml"/><Relationship Id="rId6"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108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434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645740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350247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50938" y="692150"/>
            <a:ext cx="4556125" cy="3416300"/>
          </a:xfrm>
          <a:ln/>
        </p:spPr>
      </p:sp>
      <p:sp>
        <p:nvSpPr>
          <p:cNvPr id="184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6679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50938" y="692150"/>
            <a:ext cx="4556125" cy="3416300"/>
          </a:xfrm>
          <a:ln/>
        </p:spPr>
      </p:sp>
      <p:sp>
        <p:nvSpPr>
          <p:cNvPr id="204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9803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50938" y="692150"/>
            <a:ext cx="4556125" cy="3416300"/>
          </a:xfrm>
          <a:ln/>
        </p:spPr>
      </p:sp>
      <p:sp>
        <p:nvSpPr>
          <p:cNvPr id="225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3724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9596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50938" y="692150"/>
            <a:ext cx="4556125" cy="3416300"/>
          </a:xfrm>
          <a:ln/>
        </p:spPr>
      </p:sp>
      <p:sp>
        <p:nvSpPr>
          <p:cNvPr id="266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6246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54634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50938" y="692150"/>
            <a:ext cx="4556125" cy="3416300"/>
          </a:xfrm>
          <a:ln/>
        </p:spPr>
      </p:sp>
      <p:sp>
        <p:nvSpPr>
          <p:cNvPr id="307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3987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0970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38839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50938" y="692150"/>
            <a:ext cx="4556125" cy="3416300"/>
          </a:xfrm>
          <a:ln/>
        </p:spPr>
      </p:sp>
      <p:sp>
        <p:nvSpPr>
          <p:cNvPr id="327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744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6626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620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Tree>
    <p:extLst>
      <p:ext uri="{BB962C8B-B14F-4D97-AF65-F5344CB8AC3E}">
        <p14:creationId xmlns:p14="http://schemas.microsoft.com/office/powerpoint/2010/main" val="230950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0938" y="692150"/>
            <a:ext cx="4556125" cy="3416300"/>
          </a:xfrm>
          <a:ln/>
        </p:spPr>
      </p:sp>
      <p:sp>
        <p:nvSpPr>
          <p:cNvPr id="409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1224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4947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10284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30252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82420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12777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96743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38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50938" y="692150"/>
            <a:ext cx="4556125" cy="3416300"/>
          </a:xfrm>
          <a:ln/>
        </p:spPr>
      </p:sp>
      <p:sp>
        <p:nvSpPr>
          <p:cNvPr id="102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8430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72414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51708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5930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6254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89311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45972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66974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8380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29687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7612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50938" y="692150"/>
            <a:ext cx="4556125" cy="3416300"/>
          </a:xfrm>
          <a:ln/>
        </p:spPr>
      </p:sp>
      <p:sp>
        <p:nvSpPr>
          <p:cNvPr id="122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9186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23125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51776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46323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Tree>
    <p:extLst>
      <p:ext uri="{BB962C8B-B14F-4D97-AF65-F5344CB8AC3E}">
        <p14:creationId xmlns:p14="http://schemas.microsoft.com/office/powerpoint/2010/main" val="3230262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87114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72122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xfrm>
            <a:off x="914400" y="4343400"/>
            <a:ext cx="5029200" cy="4114800"/>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82280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xfrm>
            <a:off x="914400" y="4343400"/>
            <a:ext cx="5029200" cy="4114800"/>
          </a:xfrm>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37657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8272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0564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Rot="1" noChangeAspect="1" noChangeArrowheads="1" noTextEdit="1"/>
          </p:cNvSpPr>
          <p:nvPr>
            <p:ph type="sldImg"/>
          </p:nvPr>
        </p:nvSpPr>
        <p:spPr>
          <a:xfrm>
            <a:off x="1150938" y="692150"/>
            <a:ext cx="4556125" cy="3416300"/>
          </a:xfrm>
          <a:ln/>
        </p:spPr>
      </p:sp>
      <p:sp>
        <p:nvSpPr>
          <p:cNvPr id="14339" name="Rectangle 1027"/>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4636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10531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53900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35693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45712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4"/>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40162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75789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6656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79896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411374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8277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02691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923852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99141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62107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318602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46263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272815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286626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693552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2525" y="692150"/>
            <a:ext cx="4554538" cy="3416300"/>
          </a:xfrm>
          <a:ln/>
        </p:spPr>
      </p:sp>
      <p:sp>
        <p:nvSpPr>
          <p:cNvPr id="1269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40543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2525" y="692150"/>
            <a:ext cx="4554538" cy="3416300"/>
          </a:xfrm>
          <a:ln/>
        </p:spPr>
      </p:sp>
      <p:sp>
        <p:nvSpPr>
          <p:cNvPr id="1269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1176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630447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2525" y="692150"/>
            <a:ext cx="4554538" cy="3416300"/>
          </a:xfrm>
          <a:ln/>
        </p:spPr>
      </p:sp>
      <p:sp>
        <p:nvSpPr>
          <p:cNvPr id="1269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949957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52525" y="692150"/>
            <a:ext cx="4554538" cy="3416300"/>
          </a:xfrm>
          <a:ln/>
        </p:spPr>
      </p:sp>
      <p:sp>
        <p:nvSpPr>
          <p:cNvPr id="1331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5886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52525" y="692150"/>
            <a:ext cx="4554538" cy="3416300"/>
          </a:xfrm>
          <a:ln/>
        </p:spPr>
      </p:sp>
      <p:sp>
        <p:nvSpPr>
          <p:cNvPr id="1351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830305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52525" y="692150"/>
            <a:ext cx="4554538" cy="3416300"/>
          </a:xfrm>
          <a:ln/>
        </p:spPr>
      </p:sp>
      <p:sp>
        <p:nvSpPr>
          <p:cNvPr id="1372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460654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2525" y="692150"/>
            <a:ext cx="4554538" cy="3416300"/>
          </a:xfrm>
          <a:ln/>
        </p:spPr>
      </p:sp>
      <p:sp>
        <p:nvSpPr>
          <p:cNvPr id="1392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635035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331412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646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98620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1273679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416455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94362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5775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312363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952680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4823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59031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86364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8187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14972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777156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defRPr/>
            </a:pPr>
            <a:r>
              <a:rPr lang="en-US" altLang="en-US" sz="1200" b="1" dirty="0" smtClean="0">
                <a:latin typeface="Arial" panose="020B0604020202020204" pitchFamily="34" charset="0"/>
              </a:rPr>
              <a:t>4-</a:t>
            </a:r>
            <a:fld id="{5F2E69B5-77DE-45D5-9CFE-7C2C975D5D56}" type="slidenum">
              <a:rPr lang="en-US" altLang="en-US" sz="1200" b="1" smtClean="0">
                <a:latin typeface="Arial" panose="020B0604020202020204" pitchFamily="34" charset="0"/>
              </a:rPr>
              <a:pPr algn="ctr">
                <a:spcBef>
                  <a:spcPct val="50000"/>
                </a:spcBef>
                <a:defRPr/>
              </a:pPr>
              <a:t>‹#›</a:t>
            </a:fld>
            <a:endParaRPr lang="en-US" altLang="en-US" sz="1200" b="1" dirty="0" smtClean="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64582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uses and limitations of an income statement.</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Describe the content of the income statement.</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Prepare an income statement. </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Explain how to report various income items.</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Understand the reporting of accounting changes and errors.</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Prepare a retained earnings statement.</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how to report other comprehensive income.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18128" y="155057"/>
            <a:ext cx="5867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4000" dirty="0">
                <a:solidFill>
                  <a:schemeClr val="tx2">
                    <a:lumMod val="50000"/>
                  </a:schemeClr>
                </a:solidFill>
                <a:latin typeface="Liberation Sans" panose="020B0604020202020204" pitchFamily="34" charset="0"/>
              </a:rPr>
              <a:t>Income Statement and Related Information</a:t>
            </a:r>
          </a:p>
        </p:txBody>
      </p:sp>
      <p:sp>
        <p:nvSpPr>
          <p:cNvPr id="3081" name="Text Box 26"/>
          <p:cNvSpPr txBox="1">
            <a:spLocks noChangeArrowheads="1"/>
          </p:cNvSpPr>
          <p:nvPr/>
        </p:nvSpPr>
        <p:spPr bwMode="auto">
          <a:xfrm>
            <a:off x="5513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4</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extLst>
      <p:ext uri="{BB962C8B-B14F-4D97-AF65-F5344CB8AC3E}">
        <p14:creationId xmlns:p14="http://schemas.microsoft.com/office/powerpoint/2010/main" val="267404942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title" idx="4294967295"/>
          </p:nvPr>
        </p:nvSpPr>
        <p:spPr>
          <a:xfrm>
            <a:off x="6858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FORMAT OF THE INCOME STATEMENT</a:t>
            </a:r>
            <a:endParaRPr lang="en-US" sz="3200" i="0" kern="1200" dirty="0">
              <a:solidFill>
                <a:schemeClr val="tx2">
                  <a:lumMod val="50000"/>
                </a:schemeClr>
              </a:solidFill>
              <a:effectLst/>
              <a:latin typeface="Liberation Sans"/>
              <a:ea typeface="+mn-ea"/>
              <a:cs typeface="+mn-cs"/>
            </a:endParaRPr>
          </a:p>
        </p:txBody>
      </p:sp>
      <p:sp>
        <p:nvSpPr>
          <p:cNvPr id="9220" name="Text Box 7"/>
          <p:cNvSpPr txBox="1">
            <a:spLocks noChangeArrowheads="1"/>
          </p:cNvSpPr>
          <p:nvPr/>
        </p:nvSpPr>
        <p:spPr bwMode="auto">
          <a:xfrm>
            <a:off x="685800" y="1981200"/>
            <a:ext cx="8153400" cy="127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indent="-3175">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spcBef>
                <a:spcPct val="30000"/>
              </a:spcBef>
              <a:spcAft>
                <a:spcPct val="20000"/>
              </a:spcAft>
              <a:buSzPct val="80000"/>
              <a:defRPr/>
            </a:pPr>
            <a:r>
              <a:rPr lang="en-US" sz="2300" b="1" dirty="0" smtClean="0">
                <a:solidFill>
                  <a:schemeClr val="tx2">
                    <a:lumMod val="50000"/>
                  </a:schemeClr>
                </a:solidFill>
                <a:latin typeface="Liberation Sans"/>
              </a:rPr>
              <a:t>Revenues</a:t>
            </a:r>
            <a:r>
              <a:rPr lang="en-US" sz="2200" b="1" dirty="0" smtClean="0">
                <a:solidFill>
                  <a:srgbClr val="800000"/>
                </a:solidFill>
                <a:latin typeface="Liberation Sans"/>
              </a:rPr>
              <a:t> </a:t>
            </a:r>
            <a:r>
              <a:rPr lang="en-US" sz="2200" dirty="0" smtClean="0">
                <a:solidFill>
                  <a:schemeClr val="bg2"/>
                </a:solidFill>
                <a:latin typeface="Liberation Sans"/>
              </a:rPr>
              <a:t>– Inflows or other enhancements of assets or settlements of its liabilities that constitute the entity’s ongoing major or central operations.</a:t>
            </a:r>
          </a:p>
        </p:txBody>
      </p:sp>
      <p:sp>
        <p:nvSpPr>
          <p:cNvPr id="17413" name="Rectangle 8"/>
          <p:cNvSpPr>
            <a:spLocks noChangeArrowheads="1"/>
          </p:cNvSpPr>
          <p:nvPr/>
        </p:nvSpPr>
        <p:spPr bwMode="auto">
          <a:xfrm>
            <a:off x="1143000" y="4052888"/>
            <a:ext cx="3352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568325" indent="-454025">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Sales</a:t>
            </a:r>
          </a:p>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Fee </a:t>
            </a:r>
          </a:p>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Interest </a:t>
            </a:r>
          </a:p>
        </p:txBody>
      </p:sp>
      <p:sp>
        <p:nvSpPr>
          <p:cNvPr id="17414" name="Rectangle 10"/>
          <p:cNvSpPr>
            <a:spLocks noChangeArrowheads="1"/>
          </p:cNvSpPr>
          <p:nvPr/>
        </p:nvSpPr>
        <p:spPr bwMode="auto">
          <a:xfrm>
            <a:off x="1066800" y="3535363"/>
            <a:ext cx="472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200" u="sng" dirty="0">
                <a:solidFill>
                  <a:schemeClr val="tx1"/>
                </a:solidFill>
                <a:latin typeface="Liberation Sans"/>
              </a:rPr>
              <a:t>Examples of Revenue Accounts</a:t>
            </a:r>
          </a:p>
        </p:txBody>
      </p:sp>
      <p:sp>
        <p:nvSpPr>
          <p:cNvPr id="17415" name="Text Box 11"/>
          <p:cNvSpPr txBox="1">
            <a:spLocks noChangeArrowheads="1"/>
          </p:cNvSpPr>
          <p:nvPr/>
        </p:nvSpPr>
        <p:spPr bwMode="auto">
          <a:xfrm>
            <a:off x="685800" y="1371600"/>
            <a:ext cx="7620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Elements of the Income Statement</a:t>
            </a:r>
          </a:p>
        </p:txBody>
      </p:sp>
      <p:sp>
        <p:nvSpPr>
          <p:cNvPr id="17416" name="Rectangle 12"/>
          <p:cNvSpPr>
            <a:spLocks noChangeArrowheads="1"/>
          </p:cNvSpPr>
          <p:nvPr/>
        </p:nvSpPr>
        <p:spPr bwMode="auto">
          <a:xfrm>
            <a:off x="3505200" y="4052888"/>
            <a:ext cx="3352800" cy="1013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568325" indent="-454025">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Dividend </a:t>
            </a:r>
          </a:p>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Rent</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685800" y="1981200"/>
            <a:ext cx="8001000" cy="1278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indent="-3175">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spcBef>
                <a:spcPct val="30000"/>
              </a:spcBef>
              <a:spcAft>
                <a:spcPct val="20000"/>
              </a:spcAft>
              <a:buSzPct val="80000"/>
              <a:defRPr/>
            </a:pPr>
            <a:r>
              <a:rPr lang="en-US" sz="2300" b="1" dirty="0" smtClean="0">
                <a:solidFill>
                  <a:schemeClr val="tx2">
                    <a:lumMod val="50000"/>
                  </a:schemeClr>
                </a:solidFill>
                <a:latin typeface="Liberation Sans"/>
              </a:rPr>
              <a:t>Expenses</a:t>
            </a:r>
            <a:r>
              <a:rPr lang="en-US" sz="2200" dirty="0" smtClean="0">
                <a:solidFill>
                  <a:schemeClr val="bg2"/>
                </a:solidFill>
                <a:latin typeface="Liberation Sans"/>
              </a:rPr>
              <a:t> – Outflows or other using-up of assets or incurrences of liabilities that constitute the entity’s ongoing major or central operations.</a:t>
            </a:r>
          </a:p>
        </p:txBody>
      </p:sp>
      <p:sp>
        <p:nvSpPr>
          <p:cNvPr id="19460" name="Rectangle 6"/>
          <p:cNvSpPr>
            <a:spLocks noChangeArrowheads="1"/>
          </p:cNvSpPr>
          <p:nvPr/>
        </p:nvSpPr>
        <p:spPr bwMode="auto">
          <a:xfrm>
            <a:off x="1066800" y="3535363"/>
            <a:ext cx="472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2200" u="sng" dirty="0">
                <a:solidFill>
                  <a:schemeClr val="tx1"/>
                </a:solidFill>
                <a:latin typeface="Liberation Sans"/>
              </a:rPr>
              <a:t>Examples of Expense Accounts</a:t>
            </a:r>
          </a:p>
        </p:txBody>
      </p:sp>
      <p:sp>
        <p:nvSpPr>
          <p:cNvPr id="19461" name="Text Box 7"/>
          <p:cNvSpPr txBox="1">
            <a:spLocks noChangeArrowheads="1"/>
          </p:cNvSpPr>
          <p:nvPr/>
        </p:nvSpPr>
        <p:spPr bwMode="auto">
          <a:xfrm>
            <a:off x="685800" y="137160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Elements of the Income Statement</a:t>
            </a:r>
          </a:p>
        </p:txBody>
      </p:sp>
      <p:sp>
        <p:nvSpPr>
          <p:cNvPr id="19462" name="Rectangle 8"/>
          <p:cNvSpPr>
            <a:spLocks noChangeArrowheads="1"/>
          </p:cNvSpPr>
          <p:nvPr/>
        </p:nvSpPr>
        <p:spPr bwMode="auto">
          <a:xfrm>
            <a:off x="1143000" y="4052888"/>
            <a:ext cx="3352800"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568325" indent="-454025">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Cost of goods sold</a:t>
            </a:r>
          </a:p>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Depreciation </a:t>
            </a:r>
          </a:p>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Interest</a:t>
            </a:r>
          </a:p>
          <a:p>
            <a:pPr lvl="1">
              <a:lnSpc>
                <a:spcPct val="115000"/>
              </a:lnSpc>
              <a:spcBef>
                <a:spcPct val="35000"/>
              </a:spcBef>
              <a:spcAft>
                <a:spcPct val="20000"/>
              </a:spcAft>
              <a:buClr>
                <a:srgbClr val="800000"/>
              </a:buClr>
              <a:buSzPct val="80000"/>
              <a:buFont typeface="Wingdings" panose="05000000000000000000" pitchFamily="2" charset="2"/>
              <a:buChar char="u"/>
            </a:pPr>
            <a:endParaRPr lang="en-US" altLang="en-US" sz="2100" b="0" dirty="0">
              <a:latin typeface="Liberation Sans"/>
            </a:endParaRPr>
          </a:p>
        </p:txBody>
      </p:sp>
      <p:sp>
        <p:nvSpPr>
          <p:cNvPr id="19463" name="Rectangle 9"/>
          <p:cNvSpPr>
            <a:spLocks noChangeArrowheads="1"/>
          </p:cNvSpPr>
          <p:nvPr/>
        </p:nvSpPr>
        <p:spPr bwMode="auto">
          <a:xfrm>
            <a:off x="4572000" y="4054475"/>
            <a:ext cx="33528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568325" indent="-454025">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Rent </a:t>
            </a:r>
          </a:p>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Salaries and wages</a:t>
            </a:r>
          </a:p>
          <a:p>
            <a:pPr lvl="1">
              <a:lnSpc>
                <a:spcPct val="115000"/>
              </a:lnSpc>
              <a:spcBef>
                <a:spcPct val="35000"/>
              </a:spcBef>
              <a:spcAft>
                <a:spcPct val="20000"/>
              </a:spcAft>
              <a:buClr>
                <a:srgbClr val="CC0000"/>
              </a:buClr>
              <a:buSzPct val="80000"/>
              <a:buFont typeface="Wingdings" panose="05000000000000000000" pitchFamily="2" charset="2"/>
              <a:buChar char="u"/>
            </a:pPr>
            <a:r>
              <a:rPr lang="en-US" altLang="en-US" sz="2100" b="0" dirty="0">
                <a:latin typeface="Liberation Sans"/>
              </a:rPr>
              <a:t>Taxes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1" name="Rectangle 3"/>
          <p:cNvSpPr txBox="1">
            <a:spLocks noChangeArrowheads="1"/>
          </p:cNvSpPr>
          <p:nvPr/>
        </p:nvSpPr>
        <p:spPr bwMode="auto">
          <a:xfrm>
            <a:off x="6858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FORMAT OF THE INCOME STATEMENT</a:t>
            </a:r>
            <a:endParaRPr lang="en-US" sz="3200" i="0" kern="1200" dirty="0">
              <a:solidFill>
                <a:schemeClr val="tx2">
                  <a:lumMod val="50000"/>
                </a:schemeClr>
              </a:solidFill>
              <a:effectLst/>
              <a:latin typeface="Liberation Sans"/>
              <a:ea typeface="+mn-ea"/>
              <a:cs typeface="+mn-cs"/>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p:cNvSpPr>
            <a:spLocks noChangeArrowheads="1"/>
          </p:cNvSpPr>
          <p:nvPr/>
        </p:nvSpPr>
        <p:spPr bwMode="auto">
          <a:xfrm>
            <a:off x="685800" y="3916363"/>
            <a:ext cx="7162800" cy="201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2625" indent="-4508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buClr>
                <a:srgbClr val="800000"/>
              </a:buClr>
              <a:buSzPct val="80000"/>
              <a:buFont typeface="Wingdings" panose="05000000000000000000" pitchFamily="2" charset="2"/>
              <a:buNone/>
            </a:pPr>
            <a:r>
              <a:rPr lang="en-US" altLang="en-US" sz="2200" dirty="0">
                <a:latin typeface="Liberation Sans"/>
              </a:rPr>
              <a:t>Gains </a:t>
            </a:r>
            <a:r>
              <a:rPr lang="en-US" altLang="en-US" sz="2200" b="0" dirty="0">
                <a:latin typeface="Liberation Sans"/>
              </a:rPr>
              <a:t>and </a:t>
            </a:r>
            <a:r>
              <a:rPr lang="en-US" altLang="en-US" sz="2200" dirty="0">
                <a:latin typeface="Liberation Sans"/>
              </a:rPr>
              <a:t>losses</a:t>
            </a:r>
            <a:r>
              <a:rPr lang="en-US" altLang="en-US" sz="2200" b="0" dirty="0">
                <a:latin typeface="Liberation Sans"/>
              </a:rPr>
              <a:t> can result from</a:t>
            </a:r>
          </a:p>
          <a:p>
            <a:pPr lvl="1">
              <a:lnSpc>
                <a:spcPct val="125000"/>
              </a:lnSpc>
              <a:spcBef>
                <a:spcPct val="30000"/>
              </a:spcBef>
              <a:buClr>
                <a:srgbClr val="CC0000"/>
              </a:buClr>
              <a:buSzPct val="80000"/>
              <a:buFont typeface="Wingdings" panose="05000000000000000000" pitchFamily="2" charset="2"/>
              <a:buChar char="u"/>
            </a:pPr>
            <a:r>
              <a:rPr lang="en-US" altLang="en-US" sz="2100" b="0" dirty="0">
                <a:latin typeface="Liberation Sans"/>
              </a:rPr>
              <a:t>sale of investments or plant assets, </a:t>
            </a:r>
          </a:p>
          <a:p>
            <a:pPr lvl="1">
              <a:lnSpc>
                <a:spcPct val="125000"/>
              </a:lnSpc>
              <a:spcBef>
                <a:spcPct val="30000"/>
              </a:spcBef>
              <a:buClr>
                <a:srgbClr val="CC0000"/>
              </a:buClr>
              <a:buSzPct val="80000"/>
              <a:buFont typeface="Wingdings" panose="05000000000000000000" pitchFamily="2" charset="2"/>
              <a:buChar char="u"/>
            </a:pPr>
            <a:r>
              <a:rPr lang="en-US" altLang="en-US" sz="2100" b="0" dirty="0">
                <a:latin typeface="Liberation Sans"/>
              </a:rPr>
              <a:t>settlement of liabilities, </a:t>
            </a:r>
          </a:p>
          <a:p>
            <a:pPr lvl="1">
              <a:lnSpc>
                <a:spcPct val="125000"/>
              </a:lnSpc>
              <a:spcBef>
                <a:spcPct val="30000"/>
              </a:spcBef>
              <a:buClr>
                <a:srgbClr val="CC0000"/>
              </a:buClr>
              <a:buSzPct val="80000"/>
              <a:buFont typeface="Wingdings" panose="05000000000000000000" pitchFamily="2" charset="2"/>
              <a:buChar char="u"/>
            </a:pPr>
            <a:r>
              <a:rPr lang="en-US" altLang="en-US" sz="2100" b="0" dirty="0">
                <a:latin typeface="Liberation Sans"/>
              </a:rPr>
              <a:t>write-offs of assets.</a:t>
            </a:r>
          </a:p>
        </p:txBody>
      </p:sp>
      <p:sp>
        <p:nvSpPr>
          <p:cNvPr id="21508" name="Text Box 8"/>
          <p:cNvSpPr txBox="1">
            <a:spLocks noChangeArrowheads="1"/>
          </p:cNvSpPr>
          <p:nvPr/>
        </p:nvSpPr>
        <p:spPr bwMode="auto">
          <a:xfrm>
            <a:off x="685800" y="1371600"/>
            <a:ext cx="7620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Elements of the Income Statement</a:t>
            </a:r>
          </a:p>
        </p:txBody>
      </p:sp>
      <p:sp>
        <p:nvSpPr>
          <p:cNvPr id="11270" name="Text Box 9"/>
          <p:cNvSpPr txBox="1">
            <a:spLocks noChangeArrowheads="1"/>
          </p:cNvSpPr>
          <p:nvPr/>
        </p:nvSpPr>
        <p:spPr bwMode="auto">
          <a:xfrm>
            <a:off x="685800" y="1981200"/>
            <a:ext cx="8153400" cy="1858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indent="-3175">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spcBef>
                <a:spcPct val="30000"/>
              </a:spcBef>
              <a:spcAft>
                <a:spcPct val="20000"/>
              </a:spcAft>
              <a:buSzPct val="80000"/>
              <a:defRPr/>
            </a:pPr>
            <a:r>
              <a:rPr lang="en-US" sz="2300" b="1" dirty="0" smtClean="0">
                <a:solidFill>
                  <a:schemeClr val="tx2">
                    <a:lumMod val="50000"/>
                  </a:schemeClr>
                </a:solidFill>
                <a:latin typeface="Liberation Sans"/>
              </a:rPr>
              <a:t>Gains</a:t>
            </a:r>
            <a:r>
              <a:rPr lang="en-US" sz="2200" dirty="0" smtClean="0">
                <a:solidFill>
                  <a:schemeClr val="bg2"/>
                </a:solidFill>
                <a:latin typeface="Liberation Sans"/>
              </a:rPr>
              <a:t> – Increases in equity (net assets) from peripheral or incidental transactions.</a:t>
            </a:r>
          </a:p>
          <a:p>
            <a:pPr>
              <a:lnSpc>
                <a:spcPct val="115000"/>
              </a:lnSpc>
              <a:spcBef>
                <a:spcPct val="30000"/>
              </a:spcBef>
              <a:spcAft>
                <a:spcPct val="20000"/>
              </a:spcAft>
              <a:buSzPct val="80000"/>
              <a:defRPr/>
            </a:pPr>
            <a:r>
              <a:rPr lang="en-US" sz="2300" b="1" dirty="0" smtClean="0">
                <a:solidFill>
                  <a:schemeClr val="tx2">
                    <a:lumMod val="50000"/>
                  </a:schemeClr>
                </a:solidFill>
                <a:latin typeface="Liberation Sans"/>
              </a:rPr>
              <a:t>Losses</a:t>
            </a:r>
            <a:r>
              <a:rPr lang="en-US" sz="2200" dirty="0" smtClean="0">
                <a:solidFill>
                  <a:schemeClr val="bg2"/>
                </a:solidFill>
                <a:latin typeface="Liberation Sans"/>
              </a:rPr>
              <a:t> - Decreases in equity (net assets) from peripheral or incidental transactions.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8" name="Rectangle 3"/>
          <p:cNvSpPr txBox="1">
            <a:spLocks noChangeArrowheads="1"/>
          </p:cNvSpPr>
          <p:nvPr/>
        </p:nvSpPr>
        <p:spPr bwMode="auto">
          <a:xfrm>
            <a:off x="6858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FORMAT OF THE INCOME STATEMENT</a:t>
            </a:r>
            <a:endParaRPr lang="en-US" sz="3200" i="0" kern="1200" dirty="0">
              <a:solidFill>
                <a:schemeClr val="tx2">
                  <a:lumMod val="50000"/>
                </a:schemeClr>
              </a:solidFill>
              <a:effectLst/>
              <a:latin typeface="Liberation Sans"/>
              <a:ea typeface="+mn-ea"/>
              <a:cs typeface="+mn-c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uses and limitations of an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content of the income statement.</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Prepare an income statement. </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Explain how to report various income items.</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Understand the reporting of accounting changes and errors.</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Prepare a retained earnings statement.</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how to report other comprehensive income.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18128" y="155057"/>
            <a:ext cx="5867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4000" dirty="0">
                <a:solidFill>
                  <a:schemeClr val="tx2">
                    <a:lumMod val="50000"/>
                  </a:schemeClr>
                </a:solidFill>
                <a:latin typeface="Liberation Sans" panose="020B0604020202020204" pitchFamily="34" charset="0"/>
              </a:rPr>
              <a:t>Income Statement and Related Information</a:t>
            </a:r>
          </a:p>
        </p:txBody>
      </p:sp>
      <p:sp>
        <p:nvSpPr>
          <p:cNvPr id="3081" name="Text Box 26"/>
          <p:cNvSpPr txBox="1">
            <a:spLocks noChangeArrowheads="1"/>
          </p:cNvSpPr>
          <p:nvPr/>
        </p:nvSpPr>
        <p:spPr bwMode="auto">
          <a:xfrm>
            <a:off x="5513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4</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25790743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1981200"/>
            <a:ext cx="7620000" cy="3434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nSpc>
                <a:spcPct val="120000"/>
              </a:lnSpc>
              <a:spcBef>
                <a:spcPts val="1200"/>
              </a:spcBef>
              <a:buClr>
                <a:srgbClr val="CC0000"/>
              </a:buClr>
              <a:buSzPct val="80000"/>
              <a:buFont typeface="Wingdings" pitchFamily="2" charset="2"/>
              <a:buChar char="u"/>
              <a:defRPr/>
            </a:pPr>
            <a:r>
              <a:rPr lang="en-US" sz="2200" dirty="0" smtClean="0">
                <a:latin typeface="Liberation Sans"/>
              </a:rPr>
              <a:t>Format referred to as </a:t>
            </a:r>
            <a:r>
              <a:rPr lang="en-US" sz="2300" b="1" dirty="0" smtClean="0">
                <a:solidFill>
                  <a:schemeClr val="tx2">
                    <a:lumMod val="50000"/>
                  </a:schemeClr>
                </a:solidFill>
                <a:latin typeface="Liberation Sans"/>
              </a:rPr>
              <a:t>multiple-step income statement</a:t>
            </a:r>
            <a:r>
              <a:rPr lang="en-US" sz="2200" dirty="0" smtClean="0">
                <a:latin typeface="Liberation Sans"/>
              </a:rPr>
              <a:t>.</a:t>
            </a:r>
          </a:p>
          <a:p>
            <a:pPr lvl="1">
              <a:lnSpc>
                <a:spcPct val="120000"/>
              </a:lnSpc>
              <a:spcBef>
                <a:spcPts val="1200"/>
              </a:spcBef>
              <a:buClr>
                <a:srgbClr val="CC0000"/>
              </a:buClr>
              <a:buSzPct val="80000"/>
              <a:buFont typeface="Wingdings" pitchFamily="2" charset="2"/>
              <a:buChar char="u"/>
              <a:defRPr/>
            </a:pPr>
            <a:r>
              <a:rPr lang="en-US" sz="2200" dirty="0" smtClean="0">
                <a:latin typeface="Liberation Sans"/>
              </a:rPr>
              <a:t>Separates operating transactions from nonoperating transactions.</a:t>
            </a:r>
          </a:p>
          <a:p>
            <a:pPr lvl="1">
              <a:lnSpc>
                <a:spcPct val="120000"/>
              </a:lnSpc>
              <a:spcBef>
                <a:spcPts val="1200"/>
              </a:spcBef>
              <a:buClr>
                <a:srgbClr val="CC0000"/>
              </a:buClr>
              <a:buSzPct val="80000"/>
              <a:buFont typeface="Wingdings" pitchFamily="2" charset="2"/>
              <a:buChar char="u"/>
              <a:defRPr/>
            </a:pPr>
            <a:r>
              <a:rPr lang="en-US" sz="2200" dirty="0" smtClean="0">
                <a:latin typeface="Liberation Sans"/>
              </a:rPr>
              <a:t>Matches costs and expenses with related revenues.</a:t>
            </a:r>
          </a:p>
          <a:p>
            <a:pPr lvl="1">
              <a:lnSpc>
                <a:spcPct val="120000"/>
              </a:lnSpc>
              <a:spcBef>
                <a:spcPts val="1200"/>
              </a:spcBef>
              <a:buClr>
                <a:srgbClr val="CC0000"/>
              </a:buClr>
              <a:buSzPct val="80000"/>
              <a:buFont typeface="Wingdings" pitchFamily="2" charset="2"/>
              <a:buChar char="u"/>
              <a:defRPr/>
            </a:pPr>
            <a:r>
              <a:rPr lang="en-US" sz="2200" dirty="0" smtClean="0">
                <a:latin typeface="Liberation Sans"/>
              </a:rPr>
              <a:t>Highlights certain components of income that analysts use assessing financial performance.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25605" name="Text Box 8"/>
          <p:cNvSpPr txBox="1">
            <a:spLocks noChangeArrowheads="1"/>
          </p:cNvSpPr>
          <p:nvPr/>
        </p:nvSpPr>
        <p:spPr bwMode="auto">
          <a:xfrm>
            <a:off x="685800" y="137160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Intermediate Components</a:t>
            </a:r>
          </a:p>
        </p:txBody>
      </p:sp>
      <p:sp>
        <p:nvSpPr>
          <p:cNvPr id="7" name="Rectangle 3"/>
          <p:cNvSpPr txBox="1">
            <a:spLocks noChangeArrowheads="1"/>
          </p:cNvSpPr>
          <p:nvPr/>
        </p:nvSpPr>
        <p:spPr bwMode="auto">
          <a:xfrm>
            <a:off x="6858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FORMAT OF THE INCOME STATEMENT</a:t>
            </a:r>
            <a:endParaRPr lang="en-US" sz="3200" i="0" kern="1200" dirty="0">
              <a:solidFill>
                <a:schemeClr val="tx2">
                  <a:lumMod val="50000"/>
                </a:schemeClr>
              </a:solidFill>
              <a:effectLst/>
              <a:latin typeface="Liberation Sans"/>
              <a:ea typeface="+mn-ea"/>
              <a:cs typeface="+mn-c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800" y="1371600"/>
            <a:ext cx="7620000" cy="415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indent="0">
              <a:lnSpc>
                <a:spcPct val="120000"/>
              </a:lnSpc>
              <a:spcBef>
                <a:spcPts val="1200"/>
              </a:spcBef>
              <a:defRPr/>
            </a:pPr>
            <a:r>
              <a:rPr lang="en-US" sz="2200" dirty="0" smtClean="0">
                <a:latin typeface="Liberation Sans"/>
              </a:rPr>
              <a:t>Common for companies to present some or all of the following sections and totals within the income statement.</a:t>
            </a:r>
          </a:p>
          <a:p>
            <a:pPr lvl="1">
              <a:lnSpc>
                <a:spcPct val="120000"/>
              </a:lnSpc>
              <a:spcBef>
                <a:spcPts val="1200"/>
              </a:spcBef>
              <a:buFontTx/>
              <a:buAutoNum type="arabicPeriod"/>
              <a:defRPr/>
            </a:pPr>
            <a:r>
              <a:rPr lang="en-US" sz="2100" dirty="0" smtClean="0">
                <a:latin typeface="Liberation Sans"/>
              </a:rPr>
              <a:t>Operating section </a:t>
            </a:r>
          </a:p>
          <a:p>
            <a:pPr lvl="1">
              <a:lnSpc>
                <a:spcPct val="120000"/>
              </a:lnSpc>
              <a:spcBef>
                <a:spcPts val="1200"/>
              </a:spcBef>
              <a:buFontTx/>
              <a:buAutoNum type="arabicPeriod"/>
              <a:defRPr/>
            </a:pPr>
            <a:r>
              <a:rPr lang="en-US" sz="2100" dirty="0" smtClean="0">
                <a:latin typeface="Liberation Sans"/>
              </a:rPr>
              <a:t>Nonoperating section</a:t>
            </a:r>
          </a:p>
          <a:p>
            <a:pPr lvl="1">
              <a:lnSpc>
                <a:spcPct val="120000"/>
              </a:lnSpc>
              <a:spcBef>
                <a:spcPts val="1200"/>
              </a:spcBef>
              <a:buFontTx/>
              <a:buAutoNum type="arabicPeriod"/>
              <a:defRPr/>
            </a:pPr>
            <a:r>
              <a:rPr lang="en-US" sz="2100" dirty="0" smtClean="0">
                <a:latin typeface="Liberation Sans"/>
              </a:rPr>
              <a:t>Income tax</a:t>
            </a:r>
          </a:p>
          <a:p>
            <a:pPr lvl="1">
              <a:lnSpc>
                <a:spcPct val="120000"/>
              </a:lnSpc>
              <a:spcBef>
                <a:spcPts val="1200"/>
              </a:spcBef>
              <a:buFontTx/>
              <a:buAutoNum type="arabicPeriod"/>
              <a:defRPr/>
            </a:pPr>
            <a:r>
              <a:rPr lang="en-US" sz="2100" dirty="0" smtClean="0">
                <a:latin typeface="Liberation Sans"/>
              </a:rPr>
              <a:t>Discontinued operations</a:t>
            </a:r>
          </a:p>
          <a:p>
            <a:pPr lvl="1">
              <a:lnSpc>
                <a:spcPct val="120000"/>
              </a:lnSpc>
              <a:spcBef>
                <a:spcPts val="1200"/>
              </a:spcBef>
              <a:buFontTx/>
              <a:buAutoNum type="arabicPeriod"/>
              <a:defRPr/>
            </a:pPr>
            <a:r>
              <a:rPr lang="en-US" sz="2100" dirty="0" smtClean="0">
                <a:latin typeface="Liberation Sans"/>
              </a:rPr>
              <a:t>Noncontrolling interest</a:t>
            </a:r>
          </a:p>
          <a:p>
            <a:pPr lvl="1">
              <a:lnSpc>
                <a:spcPct val="120000"/>
              </a:lnSpc>
              <a:spcBef>
                <a:spcPts val="1200"/>
              </a:spcBef>
              <a:buFontTx/>
              <a:buAutoNum type="arabicPeriod"/>
              <a:defRPr/>
            </a:pPr>
            <a:r>
              <a:rPr lang="en-US" sz="2100" dirty="0" smtClean="0">
                <a:latin typeface="Liberation Sans"/>
              </a:rPr>
              <a:t>Earnings per share</a:t>
            </a:r>
          </a:p>
        </p:txBody>
      </p:sp>
      <p:sp>
        <p:nvSpPr>
          <p:cNvPr id="510980" name="Rectangle 4"/>
          <p:cNvSpPr>
            <a:spLocks noGrp="1" noChangeArrowheads="1"/>
          </p:cNvSpPr>
          <p:nvPr>
            <p:ph type="title" idx="4294967295"/>
          </p:nvPr>
        </p:nvSpPr>
        <p:spPr>
          <a:xfrm>
            <a:off x="6858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Intermediate Components</a:t>
            </a:r>
            <a:endParaRPr lang="en-US" sz="3200" i="0" kern="1200" dirty="0">
              <a:solidFill>
                <a:srgbClr val="CC0000"/>
              </a:solidFill>
              <a:effectLst/>
              <a:latin typeface="Liberation Sans"/>
              <a:ea typeface="+mn-ea"/>
              <a:cs typeface="+mn-cs"/>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pic>
        <p:nvPicPr>
          <p:cNvPr id="13327" name="Picture 15"/>
          <p:cNvPicPr>
            <a:picLocks noChangeAspect="1" noChangeArrowheads="1"/>
          </p:cNvPicPr>
          <p:nvPr/>
        </p:nvPicPr>
        <p:blipFill>
          <a:blip r:embed="rId3"/>
          <a:srcRect/>
          <a:stretch>
            <a:fillRect/>
          </a:stretch>
        </p:blipFill>
        <p:spPr bwMode="auto">
          <a:xfrm>
            <a:off x="4038600" y="241300"/>
            <a:ext cx="4876800" cy="6464300"/>
          </a:xfrm>
          <a:prstGeom prst="rect">
            <a:avLst/>
          </a:prstGeom>
          <a:solidFill>
            <a:schemeClr val="accent3"/>
          </a:solidFill>
          <a:ln w="12700" cap="sq" cmpd="sng">
            <a:solidFill>
              <a:schemeClr val="tx1"/>
            </a:solidFill>
            <a:prstDash val="solid"/>
            <a:miter lim="800000"/>
            <a:headEnd type="none" w="sm" len="sm"/>
            <a:tailEnd type="none" w="sm" len="sm"/>
          </a:ln>
          <a:effectLst/>
        </p:spPr>
      </p:pic>
      <p:sp>
        <p:nvSpPr>
          <p:cNvPr id="13314" name="Text Box 4"/>
          <p:cNvSpPr txBox="1">
            <a:spLocks noChangeArrowheads="1"/>
          </p:cNvSpPr>
          <p:nvPr/>
        </p:nvSpPr>
        <p:spPr bwMode="auto">
          <a:xfrm>
            <a:off x="76200" y="1295400"/>
            <a:ext cx="3657600" cy="862013"/>
          </a:xfrm>
          <a:prstGeom prst="rect">
            <a:avLst/>
          </a:prstGeom>
          <a:solidFill>
            <a:schemeClr val="bg1"/>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111125">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ctr">
              <a:defRPr/>
            </a:pPr>
            <a:r>
              <a:rPr lang="en-US" sz="1800" b="1" dirty="0" smtClean="0">
                <a:latin typeface="Liberation Sans"/>
              </a:rPr>
              <a:t>CABRERA COMPANY</a:t>
            </a:r>
          </a:p>
          <a:p>
            <a:pPr algn="ctr">
              <a:defRPr/>
            </a:pPr>
            <a:r>
              <a:rPr lang="en-US" sz="1800" b="1" dirty="0" smtClean="0">
                <a:latin typeface="Liberation Sans"/>
              </a:rPr>
              <a:t>Income Statement</a:t>
            </a:r>
          </a:p>
          <a:p>
            <a:pPr algn="ctr">
              <a:defRPr/>
            </a:pPr>
            <a:r>
              <a:rPr lang="en-US" sz="1400" b="1" dirty="0" smtClean="0">
                <a:latin typeface="Liberation Sans"/>
              </a:rPr>
              <a:t>For The Year Ended December 31, 2017</a:t>
            </a:r>
            <a:endParaRPr lang="en-US" sz="1400" dirty="0" smtClean="0">
              <a:solidFill>
                <a:schemeClr val="bg2"/>
              </a:solidFill>
              <a:latin typeface="Liberation Sans"/>
            </a:endParaRPr>
          </a:p>
        </p:txBody>
      </p:sp>
      <p:sp>
        <p:nvSpPr>
          <p:cNvPr id="13317" name="Text Box 14"/>
          <p:cNvSpPr txBox="1">
            <a:spLocks noChangeArrowheads="1"/>
          </p:cNvSpPr>
          <p:nvPr/>
        </p:nvSpPr>
        <p:spPr bwMode="auto">
          <a:xfrm>
            <a:off x="533400" y="2590800"/>
            <a:ext cx="2743200" cy="430213"/>
          </a:xfrm>
          <a:prstGeom prst="rect">
            <a:avLst/>
          </a:prstGeom>
          <a:solidFill>
            <a:srgbClr val="FFFFCC"/>
          </a:solidFill>
          <a:ln w="28575" cap="sq" algn="ctr">
            <a:solidFill>
              <a:schemeClr val="tx1"/>
            </a:solidFill>
            <a:miter lim="800000"/>
            <a:headEnd type="none" w="sm" len="sm"/>
            <a:tailEnd type="none" w="sm" len="sm"/>
          </a:ln>
          <a:effectLst/>
        </p:spPr>
        <p:txBody>
          <a:bodyPr>
            <a:spAutoFit/>
          </a:bodyPr>
          <a:lstStyle>
            <a:lvl1pPr marL="285750" indent="-28575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200" b="0" dirty="0">
                <a:latin typeface="Liberation Sans"/>
              </a:rPr>
              <a:t>1. Operating Section </a:t>
            </a:r>
          </a:p>
        </p:txBody>
      </p:sp>
      <p:sp>
        <p:nvSpPr>
          <p:cNvPr id="13318" name="Text Box 15"/>
          <p:cNvSpPr txBox="1">
            <a:spLocks noChangeArrowheads="1"/>
          </p:cNvSpPr>
          <p:nvPr/>
        </p:nvSpPr>
        <p:spPr bwMode="auto">
          <a:xfrm>
            <a:off x="533400" y="4876800"/>
            <a:ext cx="2743200" cy="790575"/>
          </a:xfrm>
          <a:prstGeom prst="rect">
            <a:avLst/>
          </a:prstGeom>
          <a:solidFill>
            <a:srgbClr val="FFFFCC"/>
          </a:solidFill>
          <a:ln w="28575" cap="sq" algn="ctr">
            <a:solidFill>
              <a:schemeClr val="tx1"/>
            </a:solidFill>
            <a:miter lim="800000"/>
            <a:headEnd type="none" w="sm" len="sm"/>
            <a:tailEnd type="none" w="sm" len="sm"/>
          </a:ln>
          <a:effectLst/>
        </p:spPr>
        <p:txBody>
          <a:bodyPr>
            <a:spAutoFit/>
          </a:bodyPr>
          <a:lstStyle>
            <a:lvl1pPr marL="285750" indent="-28575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200" b="0" dirty="0">
                <a:latin typeface="Liberation Sans"/>
              </a:rPr>
              <a:t>2. Nonoperating Section </a:t>
            </a:r>
          </a:p>
        </p:txBody>
      </p:sp>
      <p:sp>
        <p:nvSpPr>
          <p:cNvPr id="13319" name="Text Box 16"/>
          <p:cNvSpPr txBox="1">
            <a:spLocks noChangeArrowheads="1"/>
          </p:cNvSpPr>
          <p:nvPr/>
        </p:nvSpPr>
        <p:spPr bwMode="auto">
          <a:xfrm>
            <a:off x="533400" y="5894388"/>
            <a:ext cx="2743200" cy="430212"/>
          </a:xfrm>
          <a:prstGeom prst="rect">
            <a:avLst/>
          </a:prstGeom>
          <a:solidFill>
            <a:srgbClr val="FFFFCC"/>
          </a:solidFill>
          <a:ln w="28575" cap="sq" algn="ctr">
            <a:solidFill>
              <a:schemeClr val="tx1"/>
            </a:solidFill>
            <a:miter lim="800000"/>
            <a:headEnd type="none" w="sm" len="sm"/>
            <a:tailEnd type="none" w="sm" len="sm"/>
          </a:ln>
          <a:effectLst/>
        </p:spPr>
        <p:txBody>
          <a:bodyPr>
            <a:spAutoFit/>
          </a:bodyPr>
          <a:lstStyle>
            <a:lvl1pPr marL="285750" indent="-28575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Pct val="80000"/>
              <a:buFontTx/>
              <a:buNone/>
            </a:pPr>
            <a:r>
              <a:rPr lang="en-US" altLang="en-US" sz="2200" b="0" dirty="0">
                <a:latin typeface="Liberation Sans"/>
              </a:rPr>
              <a:t>3. Income tax </a:t>
            </a:r>
          </a:p>
        </p:txBody>
      </p:sp>
      <p:sp>
        <p:nvSpPr>
          <p:cNvPr id="380948" name="Freeform 20"/>
          <p:cNvSpPr>
            <a:spLocks/>
          </p:cNvSpPr>
          <p:nvPr/>
        </p:nvSpPr>
        <p:spPr bwMode="auto">
          <a:xfrm>
            <a:off x="3429000" y="6096000"/>
            <a:ext cx="457200" cy="3175"/>
          </a:xfrm>
          <a:custGeom>
            <a:avLst/>
            <a:gdLst>
              <a:gd name="T0" fmla="*/ 0 w 467"/>
              <a:gd name="T1" fmla="*/ 0 h 2"/>
              <a:gd name="T2" fmla="*/ 2147483646 w 467"/>
              <a:gd name="T3" fmla="*/ 2147483646 h 2"/>
              <a:gd name="T4" fmla="*/ 0 60000 65536"/>
              <a:gd name="T5" fmla="*/ 0 60000 65536"/>
            </a:gdLst>
            <a:ahLst/>
            <a:cxnLst>
              <a:cxn ang="T4">
                <a:pos x="T0" y="T1"/>
              </a:cxn>
              <a:cxn ang="T5">
                <a:pos x="T2" y="T3"/>
              </a:cxn>
            </a:cxnLst>
            <a:rect l="0" t="0" r="r" b="b"/>
            <a:pathLst>
              <a:path w="467" h="2">
                <a:moveTo>
                  <a:pt x="0" y="0"/>
                </a:moveTo>
                <a:lnTo>
                  <a:pt x="467" y="2"/>
                </a:lnTo>
              </a:path>
            </a:pathLst>
          </a:custGeom>
          <a:noFill/>
          <a:ln w="3810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6" name="Rectangle 2"/>
          <p:cNvSpPr>
            <a:spLocks noGrp="1" noChangeArrowheads="1"/>
          </p:cNvSpPr>
          <p:nvPr>
            <p:ph type="title" idx="4294967295"/>
          </p:nvPr>
        </p:nvSpPr>
        <p:spPr>
          <a:xfrm>
            <a:off x="685800" y="381000"/>
            <a:ext cx="31242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Multiple-Step</a:t>
            </a:r>
            <a:endParaRPr lang="en-US" sz="3200" i="0" kern="1200" dirty="0">
              <a:solidFill>
                <a:schemeClr val="tx2">
                  <a:lumMod val="50000"/>
                </a:schemeClr>
              </a:solidFill>
              <a:effectLst/>
              <a:latin typeface="Liberation Sans"/>
              <a:ea typeface="+mn-ea"/>
              <a:cs typeface="+mn-cs"/>
            </a:endParaRPr>
          </a:p>
        </p:txBody>
      </p:sp>
      <p:sp>
        <p:nvSpPr>
          <p:cNvPr id="2" name="Left Brace 1"/>
          <p:cNvSpPr/>
          <p:nvPr/>
        </p:nvSpPr>
        <p:spPr bwMode="auto">
          <a:xfrm>
            <a:off x="3581400" y="241300"/>
            <a:ext cx="392113" cy="4559300"/>
          </a:xfrm>
          <a:prstGeom prst="leftBrace">
            <a:avLst>
              <a:gd name="adj1" fmla="val 8333"/>
              <a:gd name="adj2" fmla="val 55562"/>
            </a:avLst>
          </a:prstGeom>
          <a:solidFill>
            <a:schemeClr val="accent3"/>
          </a:solidFill>
          <a:ln w="38100" cap="sq" cmpd="sng" algn="ctr">
            <a:solidFill>
              <a:srgbClr val="CC0000"/>
            </a:solidFill>
            <a:prstDash val="solid"/>
            <a:round/>
            <a:headEnd type="none" w="sm" len="sm"/>
            <a:tailEnd type="none" w="sm" len="sm"/>
          </a:ln>
          <a:effectLst/>
          <a:extLst/>
        </p:spPr>
        <p:txBody>
          <a:bodyPr/>
          <a:lstStyle/>
          <a:p>
            <a:pPr algn="ctr">
              <a:defRPr/>
            </a:pPr>
            <a:endParaRPr lang="en-US" dirty="0">
              <a:latin typeface="Liberation Sans"/>
            </a:endParaRPr>
          </a:p>
        </p:txBody>
      </p:sp>
      <p:sp>
        <p:nvSpPr>
          <p:cNvPr id="15" name="Left Brace 14"/>
          <p:cNvSpPr/>
          <p:nvPr/>
        </p:nvSpPr>
        <p:spPr bwMode="auto">
          <a:xfrm>
            <a:off x="3589338" y="4800600"/>
            <a:ext cx="390525" cy="1066800"/>
          </a:xfrm>
          <a:prstGeom prst="leftBrace">
            <a:avLst>
              <a:gd name="adj1" fmla="val 8333"/>
              <a:gd name="adj2" fmla="val 43454"/>
            </a:avLst>
          </a:prstGeom>
          <a:solidFill>
            <a:schemeClr val="accent3"/>
          </a:solidFill>
          <a:ln w="38100" cap="sq" cmpd="sng" algn="ctr">
            <a:solidFill>
              <a:srgbClr val="CC0000"/>
            </a:solidFill>
            <a:prstDash val="solid"/>
            <a:round/>
            <a:headEnd type="none" w="sm" len="sm"/>
            <a:tailEnd type="none" w="sm" len="sm"/>
          </a:ln>
          <a:effectLst/>
          <a:extLst/>
        </p:spPr>
        <p:txBody>
          <a:bodyPr/>
          <a:lstStyle/>
          <a:p>
            <a:pPr algn="ctr">
              <a:defRPr/>
            </a:pPr>
            <a:endParaRPr lang="en-US" dirty="0">
              <a:latin typeface="Liberation Sans"/>
            </a:endParaRPr>
          </a:p>
        </p:txBody>
      </p:sp>
      <p:sp>
        <p:nvSpPr>
          <p:cNvPr id="3" name="Rectangle 2"/>
          <p:cNvSpPr/>
          <p:nvPr/>
        </p:nvSpPr>
        <p:spPr>
          <a:xfrm>
            <a:off x="2318043" y="6429375"/>
            <a:ext cx="1567865" cy="276999"/>
          </a:xfrm>
          <a:prstGeom prst="rect">
            <a:avLst/>
          </a:prstGeom>
        </p:spPr>
        <p:txBody>
          <a:bodyPr wrap="none">
            <a:spAutoFit/>
          </a:bodyPr>
          <a:lstStyle/>
          <a:p>
            <a:pPr algn="ctr">
              <a:defRPr/>
            </a:pPr>
            <a:r>
              <a:rPr lang="en-US" sz="1200" b="1" dirty="0" smtClean="0">
                <a:solidFill>
                  <a:srgbClr val="006600"/>
                </a:solidFill>
                <a:latin typeface="Liberation Sans"/>
              </a:rPr>
              <a:t>ILLUSTRATION 4-2</a:t>
            </a:r>
            <a:endParaRPr lang="en-US" sz="1200" dirty="0">
              <a:solidFill>
                <a:srgbClr val="006600"/>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left)">
                                      <p:cBhvr>
                                        <p:cTn id="7" dur="500"/>
                                        <p:tgtEl>
                                          <p:spTgt spid="133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18"/>
                                        </p:tgtEl>
                                        <p:attrNameLst>
                                          <p:attrName>style.visibility</p:attrName>
                                        </p:attrNameLst>
                                      </p:cBhvr>
                                      <p:to>
                                        <p:strVal val="visible"/>
                                      </p:to>
                                    </p:set>
                                    <p:animEffect transition="in" filter="wipe(left)">
                                      <p:cBhvr>
                                        <p:cTn id="16" dur="500"/>
                                        <p:tgtEl>
                                          <p:spTgt spid="13318"/>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Effect transition="in" filter="wipe(left)">
                                      <p:cBhvr>
                                        <p:cTn id="25" dur="500"/>
                                        <p:tgtEl>
                                          <p:spTgt spid="1331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80948"/>
                                        </p:tgtEl>
                                        <p:attrNameLst>
                                          <p:attrName>style.visibility</p:attrName>
                                        </p:attrNameLst>
                                      </p:cBhvr>
                                      <p:to>
                                        <p:strVal val="visible"/>
                                      </p:to>
                                    </p:set>
                                    <p:animEffect transition="in" filter="wipe(left)">
                                      <p:cBhvr>
                                        <p:cTn id="29" dur="500"/>
                                        <p:tgtEl>
                                          <p:spTgt spid="380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380948" grpId="0" animBg="1"/>
      <p:bldP spid="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6330"/>
            <a:ext cx="8382000" cy="5181600"/>
          </a:xfrm>
          <a:prstGeom prst="rect">
            <a:avLst/>
          </a:prstGeom>
          <a:solidFill>
            <a:srgbClr val="F6F9E7"/>
          </a:solidFill>
        </p:spPr>
        <p:txBody>
          <a:bodyPr wrap="square" lIns="182880" tIns="137160" rIns="182880" bIns="91440">
            <a:noAutofit/>
          </a:bodyPr>
          <a:lstStyle/>
          <a:p>
            <a:pPr algn="just">
              <a:lnSpc>
                <a:spcPct val="112000"/>
              </a:lnSpc>
              <a:spcBef>
                <a:spcPts val="1800"/>
              </a:spcBef>
            </a:pPr>
            <a:r>
              <a:rPr lang="en-US" sz="1800" dirty="0" smtClean="0">
                <a:latin typeface="Liberation Sans" panose="020B0604020202020204"/>
              </a:rPr>
              <a:t>The importance of the components of income, as well as the bottom line, is illustrated in the recent case of </a:t>
            </a:r>
            <a:r>
              <a:rPr lang="en-US" sz="1800" b="1" dirty="0" smtClean="0">
                <a:solidFill>
                  <a:srgbClr val="CC0000"/>
                </a:solidFill>
                <a:latin typeface="Liberation Sans" panose="020B0604020202020204"/>
              </a:rPr>
              <a:t>Chipotle</a:t>
            </a:r>
            <a:r>
              <a:rPr lang="en-US" sz="1800" dirty="0" smtClean="0">
                <a:latin typeface="Liberation Sans" panose="020B0604020202020204"/>
              </a:rPr>
              <a:t>. Its stock had climbed fourfold in ﬁve years and for good reason. The company had been reporting surprisingly high bottom-line income and investors were clamoring to buy. However, in a recent month, that pattern was broken—that is, Chipotle posted solid earnings, but investors sold. The reason? Analysts attribute the sell-off to Chipotle missing its target for revenues. The stock fell 21 percent, from $404 to $317, in a day. And Chipotle was not alone. Six in 10 large companies reported results in that same quarter that missed revenue targets. In response to the bad revenue news, </a:t>
            </a:r>
            <a:r>
              <a:rPr lang="en-US" sz="1800" b="1" dirty="0">
                <a:solidFill>
                  <a:srgbClr val="CC0000"/>
                </a:solidFill>
                <a:latin typeface="Liberation Sans" panose="020B0604020202020204"/>
              </a:rPr>
              <a:t>Priceline.com</a:t>
            </a:r>
            <a:r>
              <a:rPr lang="en-US" sz="1800" dirty="0" smtClean="0">
                <a:latin typeface="Liberation Sans" panose="020B0604020202020204"/>
              </a:rPr>
              <a:t> fell $117 to $562 after reporting revenue that was lower than analysts had expected. The story has been the same for dozens of companies across industries, from </a:t>
            </a:r>
            <a:r>
              <a:rPr lang="en-US" sz="1800" b="1" dirty="0">
                <a:solidFill>
                  <a:srgbClr val="CC0000"/>
                </a:solidFill>
                <a:latin typeface="Liberation Sans" panose="020B0604020202020204"/>
              </a:rPr>
              <a:t>Coach</a:t>
            </a:r>
            <a:r>
              <a:rPr lang="en-US" sz="1800" dirty="0" smtClean="0">
                <a:latin typeface="Liberation Sans" panose="020B0604020202020204"/>
              </a:rPr>
              <a:t>, a luxury goods </a:t>
            </a:r>
            <a:r>
              <a:rPr lang="en-US" sz="1800" dirty="0">
                <a:latin typeface="Liberation Sans" panose="020B0604020202020204"/>
              </a:rPr>
              <a:t>retailer, to </a:t>
            </a:r>
            <a:r>
              <a:rPr lang="en-US" sz="1800" b="1" dirty="0" smtClean="0">
                <a:solidFill>
                  <a:srgbClr val="CC0000"/>
                </a:solidFill>
                <a:latin typeface="Liberation Sans" panose="020B0604020202020204"/>
              </a:rPr>
              <a:t>Boston</a:t>
            </a:r>
            <a:r>
              <a:rPr lang="en-US" sz="1800" dirty="0" smtClean="0">
                <a:latin typeface="Liberation Sans" panose="020B0604020202020204"/>
              </a:rPr>
              <a:t> </a:t>
            </a:r>
            <a:r>
              <a:rPr lang="en-US" sz="1800" b="1" dirty="0">
                <a:solidFill>
                  <a:srgbClr val="CC0000"/>
                </a:solidFill>
                <a:latin typeface="Liberation Sans" panose="020B0604020202020204"/>
              </a:rPr>
              <a:t>Scientiﬁc</a:t>
            </a:r>
            <a:r>
              <a:rPr lang="en-US" sz="1800" dirty="0" smtClean="0">
                <a:latin typeface="Liberation Sans" panose="020B0604020202020204"/>
              </a:rPr>
              <a:t>, which sells medical devices, to glass-container maker </a:t>
            </a:r>
            <a:r>
              <a:rPr lang="en-US" sz="1800" b="1" dirty="0">
                <a:solidFill>
                  <a:srgbClr val="CC0000"/>
                </a:solidFill>
                <a:latin typeface="Liberation Sans" panose="020B0604020202020204"/>
              </a:rPr>
              <a:t>Owens-Illinois</a:t>
            </a:r>
            <a:r>
              <a:rPr lang="en-US" sz="1800" dirty="0" smtClean="0">
                <a:latin typeface="Liberation Sans" panose="020B0604020202020204"/>
              </a:rPr>
              <a:t>. The recent focus on the top line, revenue, arises because market expectations for revenues do not seem to jive with the companies’ optimistic proﬁt picture. And while companies might report a surprise in earnings,</a:t>
            </a:r>
            <a:endParaRPr lang="en-US" sz="18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TOP LINE OR BOTTOM LINE?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956350" y="6245423"/>
            <a:ext cx="1197050"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2" name="Rectangle 11"/>
          <p:cNvSpPr/>
          <p:nvPr/>
        </p:nvSpPr>
        <p:spPr>
          <a:xfrm>
            <a:off x="381000" y="990600"/>
            <a:ext cx="8382000" cy="5181600"/>
          </a:xfrm>
          <a:prstGeom prst="rect">
            <a:avLst/>
          </a:prstGeom>
          <a:no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36956922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6330"/>
            <a:ext cx="8382000" cy="3535670"/>
          </a:xfrm>
          <a:prstGeom prst="rect">
            <a:avLst/>
          </a:prstGeom>
          <a:solidFill>
            <a:srgbClr val="F6F9E7"/>
          </a:solidFill>
        </p:spPr>
        <p:txBody>
          <a:bodyPr wrap="square" lIns="182880" tIns="137160" rIns="182880" bIns="91440">
            <a:noAutofit/>
          </a:bodyPr>
          <a:lstStyle/>
          <a:p>
            <a:pPr algn="just">
              <a:lnSpc>
                <a:spcPct val="112000"/>
              </a:lnSpc>
              <a:spcBef>
                <a:spcPts val="1800"/>
              </a:spcBef>
            </a:pPr>
            <a:r>
              <a:rPr lang="en-US" sz="1800" dirty="0" smtClean="0">
                <a:latin typeface="Liberation Sans" panose="020B0604020202020204"/>
              </a:rPr>
              <a:t>analysts will be focusing on revenues. Companies have been able to cut costs to compensate—laying off workers, squeezing remaining staff, and using technology to run more efﬁciently—but there’s a limit to how much you can squeeze your workers and use technology to produce more. U.S. companies are just about as lean as any time in history. As one analyst noted (in this economic environment), “you won’t be able to grow earnings much faster than revenue. . . . Analysts will have to revise down their earnings.” So watch the top line, as well as the bottom line.</a:t>
            </a:r>
          </a:p>
          <a:p>
            <a:pPr algn="just">
              <a:lnSpc>
                <a:spcPct val="112000"/>
              </a:lnSpc>
              <a:spcBef>
                <a:spcPts val="1800"/>
              </a:spcBef>
            </a:pPr>
            <a:r>
              <a:rPr lang="en-US" sz="1600" i="1" dirty="0" smtClean="0">
                <a:latin typeface="Liberation Sans" panose="020B0604020202020204"/>
              </a:rPr>
              <a:t>Source: </a:t>
            </a:r>
            <a:r>
              <a:rPr lang="en-US" sz="1600" dirty="0" smtClean="0">
                <a:latin typeface="Liberation Sans" panose="020B0604020202020204"/>
              </a:rPr>
              <a:t>Associated Press, “Why Some Stocks Are Sinking Despite Big Profits,” The New York Times (August 12, 2012)</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TOP LINE OR BOTTOM LINE?</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Rectangle 11"/>
          <p:cNvSpPr/>
          <p:nvPr/>
        </p:nvSpPr>
        <p:spPr>
          <a:xfrm>
            <a:off x="381000" y="990600"/>
            <a:ext cx="8382000" cy="5181600"/>
          </a:xfrm>
          <a:prstGeom prst="rect">
            <a:avLst/>
          </a:prstGeom>
          <a:no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55816560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4</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lgn="ctr">
              <a:spcBef>
                <a:spcPts val="300"/>
              </a:spcBef>
            </a:pPr>
            <a:r>
              <a:rPr lang="en-US" altLang="en-US" sz="1900" dirty="0">
                <a:solidFill>
                  <a:schemeClr val="tx1"/>
                </a:solidFill>
                <a:latin typeface="Liberation Sans" panose="020B0604020202020204" pitchFamily="34" charset="0"/>
              </a:rPr>
              <a:t>Intermediate Accounting</a:t>
            </a:r>
          </a:p>
          <a:p>
            <a:pPr algn="ct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lgn="ct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2" name="Picture 1"/>
          <p:cNvPicPr>
            <a:picLocks noChangeAspect="1"/>
          </p:cNvPicPr>
          <p:nvPr/>
        </p:nvPicPr>
        <p:blipFill>
          <a:blip r:embed="rId3"/>
          <a:stretch>
            <a:fillRect/>
          </a:stretch>
        </p:blipFill>
        <p:spPr>
          <a:xfrm>
            <a:off x="231096" y="1600200"/>
            <a:ext cx="8681809" cy="2544394"/>
          </a:xfrm>
          <a:prstGeom prst="rect">
            <a:avLst/>
          </a:prstGeom>
        </p:spPr>
      </p:pic>
    </p:spTree>
    <p:extLst>
      <p:ext uri="{BB962C8B-B14F-4D97-AF65-F5344CB8AC3E}">
        <p14:creationId xmlns:p14="http://schemas.microsoft.com/office/powerpoint/2010/main" val="106009330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2344" y="1295400"/>
            <a:ext cx="7679310" cy="5268824"/>
          </a:xfrm>
          <a:prstGeom prst="rect">
            <a:avLst/>
          </a:prstGeom>
          <a:noFill/>
          <a:ln w="19050" cap="sq">
            <a:solidFill>
              <a:schemeClr val="tx1"/>
            </a:solidFill>
            <a:miter lim="800000"/>
            <a:headEnd type="none" w="sm" len="sm"/>
            <a:tailEnd type="none" w="sm" len="sm"/>
          </a:ln>
          <a:effectLst/>
        </p:spPr>
      </p:pic>
      <p:sp>
        <p:nvSpPr>
          <p:cNvPr id="376834" name="Rectangle 2"/>
          <p:cNvSpPr>
            <a:spLocks noGrp="1" noChangeArrowheads="1"/>
          </p:cNvSpPr>
          <p:nvPr>
            <p:ph type="title" idx="4294967295"/>
          </p:nvPr>
        </p:nvSpPr>
        <p:spPr>
          <a:xfrm>
            <a:off x="6858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Condensed Income Statements</a:t>
            </a:r>
            <a:endParaRPr lang="en-US" sz="3200" i="0" kern="1200" dirty="0">
              <a:solidFill>
                <a:srgbClr val="CC0000"/>
              </a:solidFill>
              <a:effectLst/>
              <a:latin typeface="Liberation Sans"/>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3" name="Rectangle 2"/>
          <p:cNvSpPr/>
          <p:nvPr/>
        </p:nvSpPr>
        <p:spPr>
          <a:xfrm>
            <a:off x="7162800" y="584821"/>
            <a:ext cx="1828800" cy="646331"/>
          </a:xfrm>
          <a:prstGeom prst="rect">
            <a:avLst/>
          </a:prstGeom>
          <a:solidFill>
            <a:schemeClr val="accent3"/>
          </a:solidFill>
        </p:spPr>
        <p:txBody>
          <a:bodyPr wrap="square">
            <a:spAutoFit/>
          </a:bodyPr>
          <a:lstStyle/>
          <a:p>
            <a:r>
              <a:rPr lang="en-US" sz="1200" b="1" dirty="0" smtClean="0">
                <a:solidFill>
                  <a:srgbClr val="006600"/>
                </a:solidFill>
                <a:latin typeface="Liberation Sans"/>
              </a:rPr>
              <a:t>ILLUSTRATION 4-3 </a:t>
            </a:r>
          </a:p>
          <a:p>
            <a:r>
              <a:rPr lang="en-US" sz="1200" dirty="0" smtClean="0">
                <a:latin typeface="Liberation Sans"/>
              </a:rPr>
              <a:t>Condensed Income Statement</a:t>
            </a:r>
            <a:endParaRPr lang="en-US" sz="1200" dirty="0">
              <a:latin typeface="Liberation Sans"/>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24400" y="1387805"/>
            <a:ext cx="4022377" cy="4708195"/>
          </a:xfrm>
          <a:prstGeom prst="rect">
            <a:avLst/>
          </a:prstGeom>
          <a:noFill/>
          <a:ln w="19050" cap="sq">
            <a:solidFill>
              <a:schemeClr val="tx1"/>
            </a:solidFill>
            <a:miter lim="800000"/>
            <a:headEnd type="none" w="sm" len="sm"/>
            <a:tailEnd type="none" w="sm" len="sm"/>
          </a:ln>
          <a:effectLst/>
        </p:spPr>
      </p:pic>
      <p:sp>
        <p:nvSpPr>
          <p:cNvPr id="33794" name="Text Box 6"/>
          <p:cNvSpPr txBox="1">
            <a:spLocks noChangeArrowheads="1"/>
          </p:cNvSpPr>
          <p:nvPr/>
        </p:nvSpPr>
        <p:spPr bwMode="auto">
          <a:xfrm>
            <a:off x="685800" y="2713038"/>
            <a:ext cx="2209800"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400" b="0" dirty="0">
                <a:latin typeface="Liberation Sans"/>
              </a:rPr>
              <a:t>Revenues</a:t>
            </a:r>
          </a:p>
          <a:p>
            <a:pPr>
              <a:spcBef>
                <a:spcPct val="35000"/>
              </a:spcBef>
              <a:buClrTx/>
              <a:buSzTx/>
              <a:buFontTx/>
              <a:buNone/>
            </a:pPr>
            <a:r>
              <a:rPr lang="en-US" altLang="en-US" sz="2400" b="0" dirty="0">
                <a:latin typeface="Liberation Sans"/>
              </a:rPr>
              <a:t>Expenses</a:t>
            </a:r>
          </a:p>
          <a:p>
            <a:pPr>
              <a:spcBef>
                <a:spcPct val="50000"/>
              </a:spcBef>
              <a:buClrTx/>
              <a:buSzTx/>
              <a:buFontTx/>
              <a:buNone/>
            </a:pPr>
            <a:r>
              <a:rPr lang="en-US" altLang="en-US" sz="2400" b="0" dirty="0">
                <a:latin typeface="Liberation Sans"/>
              </a:rPr>
              <a:t>Net Income</a:t>
            </a:r>
          </a:p>
        </p:txBody>
      </p:sp>
      <p:sp>
        <p:nvSpPr>
          <p:cNvPr id="33795" name="Line 7"/>
          <p:cNvSpPr>
            <a:spLocks noChangeShapeType="1"/>
          </p:cNvSpPr>
          <p:nvPr/>
        </p:nvSpPr>
        <p:spPr bwMode="auto">
          <a:xfrm>
            <a:off x="609600" y="3703638"/>
            <a:ext cx="1828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3796" name="Line 8"/>
          <p:cNvSpPr>
            <a:spLocks noChangeShapeType="1"/>
          </p:cNvSpPr>
          <p:nvPr/>
        </p:nvSpPr>
        <p:spPr bwMode="auto">
          <a:xfrm>
            <a:off x="609600" y="4237038"/>
            <a:ext cx="1828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3797" name="Line 9"/>
          <p:cNvSpPr>
            <a:spLocks noChangeShapeType="1"/>
          </p:cNvSpPr>
          <p:nvPr/>
        </p:nvSpPr>
        <p:spPr bwMode="auto">
          <a:xfrm>
            <a:off x="609600" y="4313238"/>
            <a:ext cx="1828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3798" name="Line 10"/>
          <p:cNvSpPr>
            <a:spLocks noChangeShapeType="1"/>
          </p:cNvSpPr>
          <p:nvPr/>
        </p:nvSpPr>
        <p:spPr bwMode="auto">
          <a:xfrm>
            <a:off x="457200" y="3398838"/>
            <a:ext cx="152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3799" name="AutoShape 11"/>
          <p:cNvSpPr>
            <a:spLocks/>
          </p:cNvSpPr>
          <p:nvPr/>
        </p:nvSpPr>
        <p:spPr bwMode="auto">
          <a:xfrm>
            <a:off x="2667000" y="2789238"/>
            <a:ext cx="304800" cy="990600"/>
          </a:xfrm>
          <a:prstGeom prst="rightBrace">
            <a:avLst>
              <a:gd name="adj1" fmla="val 27083"/>
              <a:gd name="adj2" fmla="val 50000"/>
            </a:avLst>
          </a:prstGeom>
          <a:noFill/>
          <a:ln w="38100"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33800" name="Text Box 12"/>
          <p:cNvSpPr txBox="1">
            <a:spLocks noChangeArrowheads="1"/>
          </p:cNvSpPr>
          <p:nvPr/>
        </p:nvSpPr>
        <p:spPr bwMode="auto">
          <a:xfrm>
            <a:off x="3124200" y="2865438"/>
            <a:ext cx="1219200" cy="857250"/>
          </a:xfrm>
          <a:prstGeom prst="rect">
            <a:avLst/>
          </a:prstGeom>
          <a:solidFill>
            <a:srgbClr val="FFFFCC"/>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lnSpc>
                <a:spcPct val="110000"/>
              </a:lnSpc>
              <a:spcBef>
                <a:spcPct val="30000"/>
              </a:spcBef>
              <a:spcAft>
                <a:spcPct val="20000"/>
              </a:spcAft>
              <a:buClrTx/>
              <a:buSzPct val="80000"/>
              <a:buFontTx/>
              <a:buNone/>
            </a:pPr>
            <a:r>
              <a:rPr lang="en-US" altLang="en-US" sz="2200" b="0" dirty="0">
                <a:latin typeface="Liberation Sans"/>
              </a:rPr>
              <a:t>Single- Step</a:t>
            </a:r>
          </a:p>
        </p:txBody>
      </p:sp>
      <p:sp>
        <p:nvSpPr>
          <p:cNvPr id="33801" name="Text Box 13"/>
          <p:cNvSpPr txBox="1">
            <a:spLocks noChangeArrowheads="1"/>
          </p:cNvSpPr>
          <p:nvPr/>
        </p:nvSpPr>
        <p:spPr bwMode="auto">
          <a:xfrm>
            <a:off x="685800" y="4648200"/>
            <a:ext cx="32004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Tx/>
              <a:buSzTx/>
              <a:buFontTx/>
              <a:buNone/>
            </a:pPr>
            <a:r>
              <a:rPr lang="en-US" altLang="en-US" sz="2000" dirty="0">
                <a:solidFill>
                  <a:schemeClr val="tx1"/>
                </a:solidFill>
                <a:latin typeface="Liberation Sans"/>
              </a:rPr>
              <a:t>No</a:t>
            </a:r>
            <a:r>
              <a:rPr lang="en-US" altLang="en-US" sz="2000" b="0" dirty="0">
                <a:solidFill>
                  <a:schemeClr val="tx1"/>
                </a:solidFill>
                <a:latin typeface="Liberation Sans"/>
              </a:rPr>
              <a:t> implication that one type of revenue or expense item has </a:t>
            </a:r>
            <a:r>
              <a:rPr lang="en-US" altLang="en-US" sz="2000" dirty="0">
                <a:solidFill>
                  <a:schemeClr val="tx1"/>
                </a:solidFill>
                <a:latin typeface="Liberation Sans"/>
              </a:rPr>
              <a:t>priority </a:t>
            </a:r>
            <a:r>
              <a:rPr lang="en-US" altLang="en-US" sz="2000" b="0" dirty="0">
                <a:solidFill>
                  <a:schemeClr val="tx1"/>
                </a:solidFill>
                <a:latin typeface="Liberation Sans"/>
              </a:rPr>
              <a:t>over another.</a:t>
            </a:r>
          </a:p>
        </p:txBody>
      </p:sp>
      <p:sp>
        <p:nvSpPr>
          <p:cNvPr id="33802" name="Text Box 14"/>
          <p:cNvSpPr txBox="1">
            <a:spLocks noChangeArrowheads="1"/>
          </p:cNvSpPr>
          <p:nvPr/>
        </p:nvSpPr>
        <p:spPr bwMode="auto">
          <a:xfrm>
            <a:off x="685800" y="1371600"/>
            <a:ext cx="3733800" cy="997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Single-Step Income Statements</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6" name="Rectangle 8"/>
          <p:cNvSpPr>
            <a:spLocks noGrp="1" noChangeArrowheads="1"/>
          </p:cNvSpPr>
          <p:nvPr>
            <p:ph type="title" idx="4294967295"/>
          </p:nvPr>
        </p:nvSpPr>
        <p:spPr>
          <a:xfrm>
            <a:off x="6858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FORMAT OF THE INCOME STATEMENT</a:t>
            </a:r>
            <a:endParaRPr lang="en-US" sz="3200" i="0" kern="1200" dirty="0">
              <a:solidFill>
                <a:schemeClr val="tx2">
                  <a:lumMod val="50000"/>
                </a:schemeClr>
              </a:solidFill>
              <a:effectLst/>
              <a:latin typeface="Liberation Sans"/>
              <a:ea typeface="+mn-ea"/>
              <a:cs typeface="+mn-cs"/>
            </a:endParaRPr>
          </a:p>
        </p:txBody>
      </p:sp>
      <p:sp>
        <p:nvSpPr>
          <p:cNvPr id="19" name="Rectangle 18"/>
          <p:cNvSpPr/>
          <p:nvPr/>
        </p:nvSpPr>
        <p:spPr>
          <a:xfrm>
            <a:off x="4648200" y="6154272"/>
            <a:ext cx="2743200" cy="461665"/>
          </a:xfrm>
          <a:prstGeom prst="rect">
            <a:avLst/>
          </a:prstGeom>
        </p:spPr>
        <p:txBody>
          <a:bodyPr wrap="square">
            <a:spAutoFit/>
          </a:bodyPr>
          <a:lstStyle/>
          <a:p>
            <a:pPr>
              <a:defRPr/>
            </a:pPr>
            <a:r>
              <a:rPr lang="en-US" sz="1200" b="1" dirty="0" smtClean="0">
                <a:solidFill>
                  <a:srgbClr val="006600"/>
                </a:solidFill>
                <a:latin typeface="Liberation Sans"/>
              </a:rPr>
              <a:t>ILLUSTRATION 4-5</a:t>
            </a:r>
          </a:p>
          <a:p>
            <a:pPr>
              <a:defRPr/>
            </a:pPr>
            <a:r>
              <a:rPr lang="en-US" sz="1200" dirty="0">
                <a:latin typeface="Liberation Sans"/>
              </a:rPr>
              <a:t>Single-Step Income </a:t>
            </a:r>
            <a:r>
              <a:rPr lang="en-US" sz="1200" dirty="0" smtClean="0">
                <a:latin typeface="Liberation Sans"/>
              </a:rPr>
              <a:t>Statement</a:t>
            </a:r>
            <a:endParaRPr lang="en-US" sz="1200" dirty="0">
              <a:latin typeface="Liberation Sans"/>
            </a:endParaRPr>
          </a:p>
        </p:txBody>
      </p:sp>
      <p:sp>
        <p:nvSpPr>
          <p:cNvPr id="1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4"/>
          <p:cNvGraphicFramePr>
            <a:graphicFrameLocks noChangeAspect="1"/>
          </p:cNvGraphicFramePr>
          <p:nvPr>
            <p:extLst>
              <p:ext uri="{D42A27DB-BD31-4B8C-83A1-F6EECF244321}">
                <p14:modId xmlns:p14="http://schemas.microsoft.com/office/powerpoint/2010/main" val="4065642629"/>
              </p:ext>
            </p:extLst>
          </p:nvPr>
        </p:nvGraphicFramePr>
        <p:xfrm>
          <a:off x="457199" y="1143000"/>
          <a:ext cx="8229601" cy="5029201"/>
        </p:xfrm>
        <a:graphic>
          <a:graphicData uri="http://schemas.openxmlformats.org/presentationml/2006/ole">
            <mc:AlternateContent xmlns:mc="http://schemas.openxmlformats.org/markup-compatibility/2006">
              <mc:Choice xmlns:v="urn:schemas-microsoft-com:vml" Requires="v">
                <p:oleObj spid="_x0000_s37975" name="Worksheet" r:id="rId5" imgW="5705607" imgH="3453020" progId="Excel.Sheet.8">
                  <p:embed/>
                </p:oleObj>
              </mc:Choice>
              <mc:Fallback>
                <p:oleObj name="Worksheet" r:id="rId5" imgW="5705607" imgH="3453020" progId="Excel.Sheet.8">
                  <p:embed/>
                  <p:pic>
                    <p:nvPicPr>
                      <p:cNvPr id="0" name="Object 4"/>
                      <p:cNvPicPr>
                        <a:picLocks noChangeAspect="1" noChangeArrowheads="1"/>
                      </p:cNvPicPr>
                      <p:nvPr/>
                    </p:nvPicPr>
                    <p:blipFill>
                      <a:blip r:embed="rId6"/>
                      <a:srcRect/>
                      <a:stretch>
                        <a:fillRect/>
                      </a:stretch>
                    </p:blipFill>
                    <p:spPr bwMode="auto">
                      <a:xfrm>
                        <a:off x="457199" y="1143000"/>
                        <a:ext cx="8229601" cy="5029201"/>
                      </a:xfrm>
                      <a:prstGeom prst="rect">
                        <a:avLst/>
                      </a:prstGeom>
                      <a:noFill/>
                      <a:ln>
                        <a:noFill/>
                      </a:ln>
                      <a:effectLst/>
                    </p:spPr>
                  </p:pic>
                </p:oleObj>
              </mc:Fallback>
            </mc:AlternateContent>
          </a:graphicData>
        </a:graphic>
      </p:graphicFrame>
      <p:sp>
        <p:nvSpPr>
          <p:cNvPr id="520198" name="Rectangle 6"/>
          <p:cNvSpPr>
            <a:spLocks noChangeArrowheads="1"/>
          </p:cNvSpPr>
          <p:nvPr/>
        </p:nvSpPr>
        <p:spPr bwMode="auto">
          <a:xfrm>
            <a:off x="4343400" y="1752600"/>
            <a:ext cx="4343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199" name="Rectangle 7"/>
          <p:cNvSpPr>
            <a:spLocks noChangeArrowheads="1"/>
          </p:cNvSpPr>
          <p:nvPr/>
        </p:nvSpPr>
        <p:spPr bwMode="auto">
          <a:xfrm>
            <a:off x="4343400" y="2057400"/>
            <a:ext cx="4343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0" name="Rectangle 8"/>
          <p:cNvSpPr>
            <a:spLocks noChangeArrowheads="1"/>
          </p:cNvSpPr>
          <p:nvPr/>
        </p:nvSpPr>
        <p:spPr bwMode="auto">
          <a:xfrm>
            <a:off x="4343400" y="2362200"/>
            <a:ext cx="4343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1" name="Rectangle 9"/>
          <p:cNvSpPr>
            <a:spLocks noChangeArrowheads="1"/>
          </p:cNvSpPr>
          <p:nvPr/>
        </p:nvSpPr>
        <p:spPr bwMode="auto">
          <a:xfrm>
            <a:off x="4343400" y="2667000"/>
            <a:ext cx="4343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3" name="Rectangle 11"/>
          <p:cNvSpPr>
            <a:spLocks noChangeArrowheads="1"/>
          </p:cNvSpPr>
          <p:nvPr/>
        </p:nvSpPr>
        <p:spPr bwMode="auto">
          <a:xfrm>
            <a:off x="4343400" y="3204888"/>
            <a:ext cx="4343400" cy="304800"/>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5" name="Rectangle 13"/>
          <p:cNvSpPr>
            <a:spLocks noChangeArrowheads="1"/>
          </p:cNvSpPr>
          <p:nvPr/>
        </p:nvSpPr>
        <p:spPr bwMode="auto">
          <a:xfrm>
            <a:off x="4343400" y="3820464"/>
            <a:ext cx="4343400" cy="304800"/>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37897" name="Rectangle 19"/>
          <p:cNvSpPr>
            <a:spLocks noChangeArrowheads="1"/>
          </p:cNvSpPr>
          <p:nvPr/>
        </p:nvSpPr>
        <p:spPr bwMode="auto">
          <a:xfrm>
            <a:off x="7162800" y="2895600"/>
            <a:ext cx="228600" cy="533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2" name="Rectangle 10"/>
          <p:cNvSpPr>
            <a:spLocks noChangeArrowheads="1"/>
          </p:cNvSpPr>
          <p:nvPr/>
        </p:nvSpPr>
        <p:spPr bwMode="auto">
          <a:xfrm>
            <a:off x="4343400" y="2913528"/>
            <a:ext cx="4343400" cy="277091"/>
          </a:xfrm>
          <a:prstGeom prst="rect">
            <a:avLst/>
          </a:prstGeom>
          <a:solidFill>
            <a:schemeClr val="accent3"/>
          </a:solidFill>
          <a:ln w="12700" cap="sq">
            <a:noFill/>
            <a:miter lim="800000"/>
            <a:headEnd type="none" w="sm" len="sm"/>
            <a:tailEnd type="none" w="sm" len="sm"/>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4" name="Rectangle 12"/>
          <p:cNvSpPr>
            <a:spLocks noChangeArrowheads="1"/>
          </p:cNvSpPr>
          <p:nvPr/>
        </p:nvSpPr>
        <p:spPr bwMode="auto">
          <a:xfrm>
            <a:off x="4343400" y="3515664"/>
            <a:ext cx="4343400" cy="304800"/>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6" name="Rectangle 14"/>
          <p:cNvSpPr>
            <a:spLocks noChangeArrowheads="1"/>
          </p:cNvSpPr>
          <p:nvPr/>
        </p:nvSpPr>
        <p:spPr bwMode="auto">
          <a:xfrm>
            <a:off x="4343400" y="4119288"/>
            <a:ext cx="4343400" cy="304800"/>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7" name="Rectangle 15"/>
          <p:cNvSpPr>
            <a:spLocks noChangeArrowheads="1"/>
          </p:cNvSpPr>
          <p:nvPr/>
        </p:nvSpPr>
        <p:spPr bwMode="auto">
          <a:xfrm>
            <a:off x="4343400" y="4426132"/>
            <a:ext cx="4343400" cy="229001"/>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8" name="Rectangle 16"/>
          <p:cNvSpPr>
            <a:spLocks noChangeArrowheads="1"/>
          </p:cNvSpPr>
          <p:nvPr/>
        </p:nvSpPr>
        <p:spPr bwMode="auto">
          <a:xfrm>
            <a:off x="4343400" y="4663152"/>
            <a:ext cx="4343400" cy="304800"/>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09" name="Rectangle 17"/>
          <p:cNvSpPr>
            <a:spLocks noChangeArrowheads="1"/>
          </p:cNvSpPr>
          <p:nvPr/>
        </p:nvSpPr>
        <p:spPr bwMode="auto">
          <a:xfrm>
            <a:off x="4343400" y="4975831"/>
            <a:ext cx="4343400" cy="277091"/>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10" name="Rectangle 18"/>
          <p:cNvSpPr>
            <a:spLocks noChangeArrowheads="1"/>
          </p:cNvSpPr>
          <p:nvPr/>
        </p:nvSpPr>
        <p:spPr bwMode="auto">
          <a:xfrm>
            <a:off x="4343400" y="5257800"/>
            <a:ext cx="4343400" cy="277091"/>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13" name="Rectangle 21"/>
          <p:cNvSpPr>
            <a:spLocks noChangeArrowheads="1"/>
          </p:cNvSpPr>
          <p:nvPr/>
        </p:nvSpPr>
        <p:spPr bwMode="auto">
          <a:xfrm>
            <a:off x="4343400" y="5544672"/>
            <a:ext cx="4343400" cy="277091"/>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520214" name="Rectangle 22"/>
          <p:cNvSpPr>
            <a:spLocks noChangeArrowheads="1"/>
          </p:cNvSpPr>
          <p:nvPr/>
        </p:nvSpPr>
        <p:spPr bwMode="auto">
          <a:xfrm>
            <a:off x="4343400" y="5817792"/>
            <a:ext cx="4343400" cy="335280"/>
          </a:xfrm>
          <a:prstGeom prst="rect">
            <a:avLst/>
          </a:prstGeom>
          <a:solidFill>
            <a:schemeClr val="accent3"/>
          </a:solidFill>
          <a:ln>
            <a:noFill/>
          </a:ln>
          <a:effec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2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9467" name="Text Box 5"/>
          <p:cNvSpPr txBox="1">
            <a:spLocks noChangeArrowheads="1"/>
          </p:cNvSpPr>
          <p:nvPr/>
        </p:nvSpPr>
        <p:spPr bwMode="auto">
          <a:xfrm>
            <a:off x="304800" y="1219200"/>
            <a:ext cx="3733800" cy="1378839"/>
          </a:xfrm>
          <a:prstGeom prst="rect">
            <a:avLst/>
          </a:prstGeom>
          <a:solidFill>
            <a:schemeClr val="accent3"/>
          </a:solidFill>
          <a:ln>
            <a:noFill/>
          </a:ln>
          <a:effec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0000"/>
              </a:lnSpc>
              <a:spcBef>
                <a:spcPct val="50000"/>
              </a:spcBef>
              <a:defRPr/>
            </a:pPr>
            <a:r>
              <a:rPr lang="en-US" sz="1900" b="1" dirty="0" smtClean="0">
                <a:latin typeface="Liberation Sans"/>
              </a:rPr>
              <a:t>Illustration (E4-5): </a:t>
            </a:r>
            <a:r>
              <a:rPr lang="en-US" sz="1900" dirty="0" smtClean="0">
                <a:latin typeface="Liberation Sans"/>
              </a:rPr>
              <a:t>Prepare a income statement from the data below using the multiple-step form.</a:t>
            </a:r>
          </a:p>
        </p:txBody>
      </p:sp>
      <p:sp>
        <p:nvSpPr>
          <p:cNvPr id="23" name="Rectangle 8"/>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1"/>
                </a:solidFill>
                <a:effectLst/>
                <a:latin typeface="Liberation Sans"/>
                <a:ea typeface="+mn-ea"/>
                <a:cs typeface="+mn-cs"/>
              </a:rPr>
              <a:t>FORMAT OF THE INCOME STATEMENT</a:t>
            </a:r>
            <a:endParaRPr lang="en-US" sz="3200" i="0" kern="1200" dirty="0">
              <a:solidFill>
                <a:schemeClr val="tx1"/>
              </a:solidFill>
              <a:effectLst/>
              <a:latin typeface="Liberation Sans"/>
              <a:ea typeface="+mn-ea"/>
              <a:cs typeface="+mn-cs"/>
            </a:endParaRPr>
          </a:p>
        </p:txBody>
      </p:sp>
      <p:sp>
        <p:nvSpPr>
          <p:cNvPr id="2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520198"/>
                                        </p:tgtEl>
                                      </p:cBhvr>
                                    </p:animEffect>
                                    <p:set>
                                      <p:cBhvr>
                                        <p:cTn id="7" dur="1" fill="hold">
                                          <p:stCondLst>
                                            <p:cond delay="499"/>
                                          </p:stCondLst>
                                        </p:cTn>
                                        <p:tgtEl>
                                          <p:spTgt spid="52019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520199"/>
                                        </p:tgtEl>
                                      </p:cBhvr>
                                    </p:animEffect>
                                    <p:set>
                                      <p:cBhvr>
                                        <p:cTn id="12" dur="1" fill="hold">
                                          <p:stCondLst>
                                            <p:cond delay="499"/>
                                          </p:stCondLst>
                                        </p:cTn>
                                        <p:tgtEl>
                                          <p:spTgt spid="52019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520200"/>
                                        </p:tgtEl>
                                      </p:cBhvr>
                                    </p:animEffect>
                                    <p:set>
                                      <p:cBhvr>
                                        <p:cTn id="17" dur="1" fill="hold">
                                          <p:stCondLst>
                                            <p:cond delay="499"/>
                                          </p:stCondLst>
                                        </p:cTn>
                                        <p:tgtEl>
                                          <p:spTgt spid="52020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520201"/>
                                        </p:tgtEl>
                                      </p:cBhvr>
                                    </p:animEffect>
                                    <p:set>
                                      <p:cBhvr>
                                        <p:cTn id="22" dur="1" fill="hold">
                                          <p:stCondLst>
                                            <p:cond delay="499"/>
                                          </p:stCondLst>
                                        </p:cTn>
                                        <p:tgtEl>
                                          <p:spTgt spid="52020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520202"/>
                                        </p:tgtEl>
                                      </p:cBhvr>
                                    </p:animEffect>
                                    <p:set>
                                      <p:cBhvr>
                                        <p:cTn id="27" dur="1" fill="hold">
                                          <p:stCondLst>
                                            <p:cond delay="499"/>
                                          </p:stCondLst>
                                        </p:cTn>
                                        <p:tgtEl>
                                          <p:spTgt spid="52020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520203"/>
                                        </p:tgtEl>
                                      </p:cBhvr>
                                    </p:animEffect>
                                    <p:set>
                                      <p:cBhvr>
                                        <p:cTn id="32" dur="1" fill="hold">
                                          <p:stCondLst>
                                            <p:cond delay="499"/>
                                          </p:stCondLst>
                                        </p:cTn>
                                        <p:tgtEl>
                                          <p:spTgt spid="52020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520204"/>
                                        </p:tgtEl>
                                      </p:cBhvr>
                                    </p:animEffect>
                                    <p:set>
                                      <p:cBhvr>
                                        <p:cTn id="37" dur="1" fill="hold">
                                          <p:stCondLst>
                                            <p:cond delay="499"/>
                                          </p:stCondLst>
                                        </p:cTn>
                                        <p:tgtEl>
                                          <p:spTgt spid="52020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520205"/>
                                        </p:tgtEl>
                                      </p:cBhvr>
                                    </p:animEffect>
                                    <p:set>
                                      <p:cBhvr>
                                        <p:cTn id="42" dur="1" fill="hold">
                                          <p:stCondLst>
                                            <p:cond delay="499"/>
                                          </p:stCondLst>
                                        </p:cTn>
                                        <p:tgtEl>
                                          <p:spTgt spid="52020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520206"/>
                                        </p:tgtEl>
                                      </p:cBhvr>
                                    </p:animEffect>
                                    <p:set>
                                      <p:cBhvr>
                                        <p:cTn id="47" dur="1" fill="hold">
                                          <p:stCondLst>
                                            <p:cond delay="499"/>
                                          </p:stCondLst>
                                        </p:cTn>
                                        <p:tgtEl>
                                          <p:spTgt spid="52020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520207"/>
                                        </p:tgtEl>
                                      </p:cBhvr>
                                    </p:animEffect>
                                    <p:set>
                                      <p:cBhvr>
                                        <p:cTn id="52" dur="1" fill="hold">
                                          <p:stCondLst>
                                            <p:cond delay="499"/>
                                          </p:stCondLst>
                                        </p:cTn>
                                        <p:tgtEl>
                                          <p:spTgt spid="52020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520208"/>
                                        </p:tgtEl>
                                      </p:cBhvr>
                                    </p:animEffect>
                                    <p:set>
                                      <p:cBhvr>
                                        <p:cTn id="57" dur="1" fill="hold">
                                          <p:stCondLst>
                                            <p:cond delay="499"/>
                                          </p:stCondLst>
                                        </p:cTn>
                                        <p:tgtEl>
                                          <p:spTgt spid="520208"/>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520209"/>
                                        </p:tgtEl>
                                      </p:cBhvr>
                                    </p:animEffect>
                                    <p:set>
                                      <p:cBhvr>
                                        <p:cTn id="62" dur="1" fill="hold">
                                          <p:stCondLst>
                                            <p:cond delay="499"/>
                                          </p:stCondLst>
                                        </p:cTn>
                                        <p:tgtEl>
                                          <p:spTgt spid="520209"/>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8" fill="hold" grpId="0" nodeType="clickEffect">
                                  <p:stCondLst>
                                    <p:cond delay="0"/>
                                  </p:stCondLst>
                                  <p:childTnLst>
                                    <p:animEffect transition="out" filter="wipe(left)">
                                      <p:cBhvr>
                                        <p:cTn id="66" dur="500"/>
                                        <p:tgtEl>
                                          <p:spTgt spid="520210"/>
                                        </p:tgtEl>
                                      </p:cBhvr>
                                    </p:animEffect>
                                    <p:set>
                                      <p:cBhvr>
                                        <p:cTn id="67" dur="1" fill="hold">
                                          <p:stCondLst>
                                            <p:cond delay="499"/>
                                          </p:stCondLst>
                                        </p:cTn>
                                        <p:tgtEl>
                                          <p:spTgt spid="520210"/>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8" fill="hold" grpId="0" nodeType="clickEffect">
                                  <p:stCondLst>
                                    <p:cond delay="0"/>
                                  </p:stCondLst>
                                  <p:childTnLst>
                                    <p:animEffect transition="out" filter="wipe(left)">
                                      <p:cBhvr>
                                        <p:cTn id="71" dur="500"/>
                                        <p:tgtEl>
                                          <p:spTgt spid="520213"/>
                                        </p:tgtEl>
                                      </p:cBhvr>
                                    </p:animEffect>
                                    <p:set>
                                      <p:cBhvr>
                                        <p:cTn id="72" dur="1" fill="hold">
                                          <p:stCondLst>
                                            <p:cond delay="499"/>
                                          </p:stCondLst>
                                        </p:cTn>
                                        <p:tgtEl>
                                          <p:spTgt spid="520213"/>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8" fill="hold" grpId="0" nodeType="clickEffect">
                                  <p:stCondLst>
                                    <p:cond delay="0"/>
                                  </p:stCondLst>
                                  <p:childTnLst>
                                    <p:animEffect transition="out" filter="wipe(left)">
                                      <p:cBhvr>
                                        <p:cTn id="76" dur="500"/>
                                        <p:tgtEl>
                                          <p:spTgt spid="520214"/>
                                        </p:tgtEl>
                                      </p:cBhvr>
                                    </p:animEffect>
                                    <p:set>
                                      <p:cBhvr>
                                        <p:cTn id="77" dur="1" fill="hold">
                                          <p:stCondLst>
                                            <p:cond delay="499"/>
                                          </p:stCondLst>
                                        </p:cTn>
                                        <p:tgtEl>
                                          <p:spTgt spid="5202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8" grpId="0" animBg="1"/>
      <p:bldP spid="520199" grpId="0" animBg="1"/>
      <p:bldP spid="520200" grpId="0" animBg="1"/>
      <p:bldP spid="520201" grpId="0" animBg="1"/>
      <p:bldP spid="520203" grpId="0" animBg="1"/>
      <p:bldP spid="520205" grpId="0" animBg="1"/>
      <p:bldP spid="520202" grpId="0" animBg="1"/>
      <p:bldP spid="520204" grpId="0" animBg="1"/>
      <p:bldP spid="520206" grpId="0" animBg="1"/>
      <p:bldP spid="520207" grpId="0" animBg="1"/>
      <p:bldP spid="520208" grpId="0" animBg="1"/>
      <p:bldP spid="520209" grpId="0" animBg="1"/>
      <p:bldP spid="520210" grpId="0" animBg="1"/>
      <p:bldP spid="520213" grpId="0" animBg="1"/>
      <p:bldP spid="5202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2"/>
          <p:cNvSpPr txBox="1">
            <a:spLocks noChangeArrowheads="1"/>
          </p:cNvSpPr>
          <p:nvPr/>
        </p:nvSpPr>
        <p:spPr bwMode="auto">
          <a:xfrm>
            <a:off x="609600" y="1928813"/>
            <a:ext cx="8001000" cy="41671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50000"/>
              </a:spcBef>
              <a:buClr>
                <a:schemeClr val="tx1"/>
              </a:buClr>
              <a:buSzTx/>
              <a:buFont typeface="Wingdings" panose="05000000000000000000" pitchFamily="2" charset="2"/>
              <a:buNone/>
            </a:pPr>
            <a:r>
              <a:rPr lang="en-US" altLang="en-US" sz="2200" b="0" dirty="0">
                <a:latin typeface="Liberation Sans"/>
              </a:rPr>
              <a:t>A separation of operating and non operating activities of a company exists in </a:t>
            </a:r>
          </a:p>
          <a:p>
            <a:pPr lvl="1">
              <a:lnSpc>
                <a:spcPct val="120000"/>
              </a:lnSpc>
              <a:spcBef>
                <a:spcPct val="50000"/>
              </a:spcBef>
              <a:buClr>
                <a:schemeClr val="tx1"/>
              </a:buClr>
              <a:buSzTx/>
              <a:buFont typeface="Wingdings" panose="05000000000000000000" pitchFamily="2" charset="2"/>
              <a:buAutoNum type="alphaLcPeriod"/>
            </a:pPr>
            <a:r>
              <a:rPr lang="en-US" altLang="en-US" sz="2200" b="0" dirty="0">
                <a:latin typeface="Liberation Sans"/>
              </a:rPr>
              <a:t>both a multiple-step and single-step income statement. </a:t>
            </a:r>
          </a:p>
          <a:p>
            <a:pPr lvl="1">
              <a:lnSpc>
                <a:spcPct val="120000"/>
              </a:lnSpc>
              <a:spcBef>
                <a:spcPct val="50000"/>
              </a:spcBef>
              <a:buClr>
                <a:schemeClr val="tx1"/>
              </a:buClr>
              <a:buSzTx/>
              <a:buFont typeface="Wingdings" panose="05000000000000000000" pitchFamily="2" charset="2"/>
              <a:buAutoNum type="alphaLcPeriod"/>
            </a:pPr>
            <a:r>
              <a:rPr lang="en-US" altLang="en-US" sz="2200" b="0" dirty="0">
                <a:latin typeface="Liberation Sans"/>
              </a:rPr>
              <a:t>a multiple-step but not a single-step income statement.</a:t>
            </a:r>
          </a:p>
          <a:p>
            <a:pPr lvl="1">
              <a:lnSpc>
                <a:spcPct val="120000"/>
              </a:lnSpc>
              <a:spcBef>
                <a:spcPct val="50000"/>
              </a:spcBef>
              <a:buClr>
                <a:schemeClr val="tx1"/>
              </a:buClr>
              <a:buSzTx/>
              <a:buFont typeface="Wingdings" panose="05000000000000000000" pitchFamily="2" charset="2"/>
              <a:buAutoNum type="alphaLcPeriod"/>
            </a:pPr>
            <a:r>
              <a:rPr lang="en-US" altLang="en-US" sz="2200" b="0" dirty="0">
                <a:latin typeface="Liberation Sans"/>
              </a:rPr>
              <a:t>a single-step but not a multiple-step income statement.</a:t>
            </a:r>
          </a:p>
          <a:p>
            <a:pPr lvl="1">
              <a:lnSpc>
                <a:spcPct val="120000"/>
              </a:lnSpc>
              <a:spcBef>
                <a:spcPct val="50000"/>
              </a:spcBef>
              <a:buClr>
                <a:schemeClr val="tx1"/>
              </a:buClr>
              <a:buSzTx/>
              <a:buFont typeface="Wingdings" panose="05000000000000000000" pitchFamily="2" charset="2"/>
              <a:buAutoNum type="alphaLcPeriod"/>
            </a:pPr>
            <a:r>
              <a:rPr lang="en-US" altLang="en-US" sz="2200" b="0" dirty="0">
                <a:latin typeface="Liberation Sans"/>
              </a:rPr>
              <a:t>neither a single-step nor a multiple-step income statement.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9" name="Rectangle 8"/>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FORMAT OF THE INCOME STATEMENT</a:t>
            </a:r>
            <a:endParaRPr lang="en-US" sz="3200" i="0" kern="1200" dirty="0">
              <a:solidFill>
                <a:schemeClr val="tx2">
                  <a:lumMod val="50000"/>
                </a:schemeClr>
              </a:solidFill>
              <a:effectLst/>
              <a:latin typeface="Liberation Sans"/>
              <a:ea typeface="+mn-ea"/>
              <a:cs typeface="+mn-cs"/>
            </a:endParaRPr>
          </a:p>
        </p:txBody>
      </p:sp>
      <p:sp>
        <p:nvSpPr>
          <p:cNvPr id="39941" name="Rectangle 3"/>
          <p:cNvSpPr>
            <a:spLocks noChangeArrowheads="1"/>
          </p:cNvSpPr>
          <p:nvPr/>
        </p:nvSpPr>
        <p:spPr bwMode="auto">
          <a:xfrm>
            <a:off x="609600" y="13716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90000"/>
              </a:lnSpc>
              <a:buClr>
                <a:schemeClr val="tx1"/>
              </a:buClr>
              <a:buSzTx/>
              <a:buFont typeface="Wingdings" panose="05000000000000000000" pitchFamily="2" charset="2"/>
              <a:buNone/>
            </a:pPr>
            <a:r>
              <a:rPr lang="en-US" altLang="en-US" dirty="0">
                <a:solidFill>
                  <a:srgbClr val="CC0000"/>
                </a:solidFill>
                <a:latin typeface="Liberation Sans"/>
              </a:rPr>
              <a:t>Question</a:t>
            </a:r>
          </a:p>
        </p:txBody>
      </p:sp>
      <p:sp>
        <p:nvSpPr>
          <p:cNvPr id="8" name="Notched Right Arrow 7"/>
          <p:cNvSpPr/>
          <p:nvPr/>
        </p:nvSpPr>
        <p:spPr bwMode="auto">
          <a:xfrm>
            <a:off x="228600" y="35171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uses and limitations of an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content of the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Prepare an income statement. </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Explain how to report various income items.</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Understand the reporting of accounting changes and errors.</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Prepare a retained earnings statement.</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how to report other comprehensive income.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18128" y="155057"/>
            <a:ext cx="5867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4000" dirty="0">
                <a:solidFill>
                  <a:schemeClr val="tx2">
                    <a:lumMod val="50000"/>
                  </a:schemeClr>
                </a:solidFill>
                <a:latin typeface="Liberation Sans" panose="020B0604020202020204" pitchFamily="34" charset="0"/>
              </a:rPr>
              <a:t>Income Statement and Related Information</a:t>
            </a:r>
          </a:p>
        </p:txBody>
      </p:sp>
      <p:sp>
        <p:nvSpPr>
          <p:cNvPr id="3081" name="Text Box 26"/>
          <p:cNvSpPr txBox="1">
            <a:spLocks noChangeArrowheads="1"/>
          </p:cNvSpPr>
          <p:nvPr/>
        </p:nvSpPr>
        <p:spPr bwMode="auto">
          <a:xfrm>
            <a:off x="5513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4</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56467536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609600" y="1371600"/>
            <a:ext cx="7924800" cy="403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ts val="1200"/>
              </a:spcBef>
              <a:tabLst>
                <a:tab pos="5486400" algn="r"/>
              </a:tabLst>
              <a:defRPr/>
            </a:pPr>
            <a:r>
              <a:rPr lang="en-US" sz="2200" dirty="0">
                <a:solidFill>
                  <a:schemeClr val="bg2"/>
                </a:solidFill>
                <a:latin typeface="Liberation Sans"/>
              </a:rPr>
              <a:t>Companies are required to report unusual and </a:t>
            </a:r>
            <a:r>
              <a:rPr lang="en-US" sz="2200" dirty="0" smtClean="0">
                <a:solidFill>
                  <a:schemeClr val="bg2"/>
                </a:solidFill>
                <a:latin typeface="Liberation Sans"/>
              </a:rPr>
              <a:t>infrequent </a:t>
            </a:r>
            <a:r>
              <a:rPr lang="en-US" sz="2200" dirty="0">
                <a:solidFill>
                  <a:schemeClr val="bg2"/>
                </a:solidFill>
                <a:latin typeface="Liberation Sans"/>
              </a:rPr>
              <a:t>items as part of net income so users can better determine the long-run earning power of the company.</a:t>
            </a:r>
          </a:p>
          <a:p>
            <a:pPr>
              <a:lnSpc>
                <a:spcPct val="120000"/>
              </a:lnSpc>
              <a:spcBef>
                <a:spcPts val="1200"/>
              </a:spcBef>
              <a:tabLst>
                <a:tab pos="5486400" algn="r"/>
              </a:tabLst>
              <a:defRPr/>
            </a:pPr>
            <a:r>
              <a:rPr lang="en-US" sz="2200" dirty="0">
                <a:solidFill>
                  <a:schemeClr val="bg2"/>
                </a:solidFill>
                <a:latin typeface="Liberation Sans"/>
              </a:rPr>
              <a:t>These income items fall into </a:t>
            </a:r>
            <a:r>
              <a:rPr lang="en-US" sz="2200" b="1" dirty="0" smtClean="0">
                <a:solidFill>
                  <a:schemeClr val="bg2"/>
                </a:solidFill>
                <a:latin typeface="Liberation Sans"/>
              </a:rPr>
              <a:t>four </a:t>
            </a:r>
            <a:r>
              <a:rPr lang="en-US" sz="2200" b="1" dirty="0">
                <a:solidFill>
                  <a:schemeClr val="bg2"/>
                </a:solidFill>
                <a:latin typeface="Liberation Sans"/>
              </a:rPr>
              <a:t>general categories</a:t>
            </a:r>
            <a:r>
              <a:rPr lang="en-US" sz="2200" dirty="0">
                <a:solidFill>
                  <a:schemeClr val="bg2"/>
                </a:solidFill>
                <a:latin typeface="Liberation Sans"/>
              </a:rPr>
              <a:t>:</a:t>
            </a:r>
          </a:p>
          <a:p>
            <a:pPr marL="682625" indent="-450850">
              <a:lnSpc>
                <a:spcPct val="120000"/>
              </a:lnSpc>
              <a:spcBef>
                <a:spcPts val="1200"/>
              </a:spcBef>
              <a:buFont typeface="+mj-lt"/>
              <a:buAutoNum type="arabicPeriod"/>
              <a:tabLst>
                <a:tab pos="5486400" algn="r"/>
              </a:tabLst>
              <a:defRPr/>
            </a:pPr>
            <a:r>
              <a:rPr lang="en-US" sz="2100" dirty="0">
                <a:solidFill>
                  <a:schemeClr val="bg2"/>
                </a:solidFill>
                <a:latin typeface="Liberation Sans"/>
              </a:rPr>
              <a:t>Unusual gains and </a:t>
            </a:r>
            <a:r>
              <a:rPr lang="en-US" sz="2100" dirty="0" smtClean="0">
                <a:solidFill>
                  <a:schemeClr val="bg2"/>
                </a:solidFill>
                <a:latin typeface="Liberation Sans"/>
              </a:rPr>
              <a:t>losses</a:t>
            </a:r>
            <a:endParaRPr lang="en-US" sz="2100" dirty="0">
              <a:solidFill>
                <a:schemeClr val="bg2"/>
              </a:solidFill>
              <a:latin typeface="Liberation Sans"/>
            </a:endParaRPr>
          </a:p>
          <a:p>
            <a:pPr marL="682625" indent="-450850">
              <a:lnSpc>
                <a:spcPct val="120000"/>
              </a:lnSpc>
              <a:spcBef>
                <a:spcPts val="1200"/>
              </a:spcBef>
              <a:buFont typeface="+mj-lt"/>
              <a:buAutoNum type="arabicPeriod"/>
              <a:tabLst>
                <a:tab pos="5486400" algn="r"/>
              </a:tabLst>
              <a:defRPr/>
            </a:pPr>
            <a:r>
              <a:rPr lang="en-US" sz="2100" dirty="0">
                <a:solidFill>
                  <a:schemeClr val="bg2"/>
                </a:solidFill>
                <a:latin typeface="Liberation Sans"/>
              </a:rPr>
              <a:t>Discontinued </a:t>
            </a:r>
            <a:r>
              <a:rPr lang="en-US" sz="2100" dirty="0" smtClean="0">
                <a:solidFill>
                  <a:schemeClr val="bg2"/>
                </a:solidFill>
                <a:latin typeface="Liberation Sans"/>
              </a:rPr>
              <a:t>operations</a:t>
            </a:r>
            <a:endParaRPr lang="en-US" sz="2100" dirty="0">
              <a:solidFill>
                <a:schemeClr val="bg2"/>
              </a:solidFill>
              <a:latin typeface="Liberation Sans"/>
            </a:endParaRPr>
          </a:p>
          <a:p>
            <a:pPr marL="682625" indent="-450850">
              <a:lnSpc>
                <a:spcPct val="120000"/>
              </a:lnSpc>
              <a:spcBef>
                <a:spcPts val="1200"/>
              </a:spcBef>
              <a:buFont typeface="+mj-lt"/>
              <a:buAutoNum type="arabicPeriod"/>
              <a:tabLst>
                <a:tab pos="5486400" algn="r"/>
              </a:tabLst>
              <a:defRPr/>
            </a:pPr>
            <a:r>
              <a:rPr lang="en-US" sz="2100" dirty="0">
                <a:solidFill>
                  <a:schemeClr val="bg2"/>
                </a:solidFill>
                <a:latin typeface="Liberation Sans"/>
              </a:rPr>
              <a:t>Noncontrolling </a:t>
            </a:r>
            <a:r>
              <a:rPr lang="en-US" sz="2100" dirty="0" smtClean="0">
                <a:solidFill>
                  <a:schemeClr val="bg2"/>
                </a:solidFill>
                <a:latin typeface="Liberation Sans"/>
              </a:rPr>
              <a:t>interest</a:t>
            </a:r>
          </a:p>
          <a:p>
            <a:pPr marL="682625" indent="-450850">
              <a:lnSpc>
                <a:spcPct val="120000"/>
              </a:lnSpc>
              <a:spcBef>
                <a:spcPts val="1200"/>
              </a:spcBef>
              <a:buFont typeface="+mj-lt"/>
              <a:buAutoNum type="arabicPeriod"/>
              <a:tabLst>
                <a:tab pos="5486400" algn="r"/>
              </a:tabLst>
              <a:defRPr/>
            </a:pPr>
            <a:r>
              <a:rPr lang="en-US" sz="2100" dirty="0" smtClean="0">
                <a:solidFill>
                  <a:schemeClr val="bg2"/>
                </a:solidFill>
                <a:latin typeface="Liberation Sans"/>
              </a:rPr>
              <a:t>Earnings per share</a:t>
            </a:r>
            <a:endParaRPr lang="en-US" sz="2100" dirty="0">
              <a:solidFill>
                <a:schemeClr val="bg2"/>
              </a:solidFill>
              <a:latin typeface="Liberation Sans"/>
            </a:endParaRPr>
          </a:p>
        </p:txBody>
      </p:sp>
      <p:sp>
        <p:nvSpPr>
          <p:cNvPr id="387076"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REPORTING VARIOUS INCOME ITEMS</a:t>
            </a:r>
            <a:endParaRPr lang="en-US" sz="3200" i="0" kern="1200" dirty="0">
              <a:solidFill>
                <a:schemeClr val="tx2">
                  <a:lumMod val="50000"/>
                </a:schemeClr>
              </a:solidFill>
              <a:effectLst/>
              <a:latin typeface="Liberation Sans"/>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2" name="Rectangle 1"/>
          <p:cNvSpPr/>
          <p:nvPr/>
        </p:nvSpPr>
        <p:spPr>
          <a:xfrm>
            <a:off x="5486400" y="3733800"/>
            <a:ext cx="2667000" cy="904875"/>
          </a:xfrm>
          <a:prstGeom prst="rect">
            <a:avLst/>
          </a:prstGeom>
          <a:solidFill>
            <a:schemeClr val="accent3"/>
          </a:solidFill>
          <a:ln w="19050" cap="sq">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a:spAutoFit/>
          </a:bodyPr>
          <a:lstStyle/>
          <a:p>
            <a:pPr algn="ctr">
              <a:lnSpc>
                <a:spcPct val="120000"/>
              </a:lnSpc>
              <a:spcBef>
                <a:spcPts val="1200"/>
              </a:spcBef>
              <a:tabLst>
                <a:tab pos="5486400" algn="r"/>
              </a:tabLst>
              <a:defRPr/>
            </a:pPr>
            <a:r>
              <a:rPr lang="en-US" sz="2200" b="1" dirty="0">
                <a:solidFill>
                  <a:schemeClr val="tx2">
                    <a:lumMod val="50000"/>
                  </a:schemeClr>
                </a:solidFill>
                <a:latin typeface="Liberation Sans"/>
              </a:rPr>
              <a:t>Modified all inclusive concept</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REPORTING VARIOUS INCOME ITEMS</a:t>
            </a:r>
            <a:endParaRPr lang="en-US" sz="3200" i="0" kern="1200" dirty="0">
              <a:solidFill>
                <a:schemeClr val="tx2">
                  <a:lumMod val="50000"/>
                </a:schemeClr>
              </a:solidFill>
              <a:effectLst/>
              <a:latin typeface="Liberation Sans"/>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46085" name="Text Box 14"/>
          <p:cNvSpPr txBox="1">
            <a:spLocks noChangeArrowheads="1"/>
          </p:cNvSpPr>
          <p:nvPr/>
        </p:nvSpPr>
        <p:spPr bwMode="auto">
          <a:xfrm>
            <a:off x="609600" y="1371600"/>
            <a:ext cx="81534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Unusual </a:t>
            </a:r>
            <a:r>
              <a:rPr lang="en-US" altLang="en-US" dirty="0" smtClean="0">
                <a:solidFill>
                  <a:srgbClr val="CC0000"/>
                </a:solidFill>
                <a:latin typeface="Liberation Sans"/>
              </a:rPr>
              <a:t>and Infrequent Gains </a:t>
            </a:r>
            <a:r>
              <a:rPr lang="en-US" altLang="en-US" dirty="0">
                <a:solidFill>
                  <a:srgbClr val="CC0000"/>
                </a:solidFill>
                <a:latin typeface="Liberation Sans"/>
              </a:rPr>
              <a:t>and Losses</a:t>
            </a:r>
          </a:p>
        </p:txBody>
      </p:sp>
      <p:sp>
        <p:nvSpPr>
          <p:cNvPr id="9" name="Rectangle 8"/>
          <p:cNvSpPr>
            <a:spLocks noChangeArrowheads="1"/>
          </p:cNvSpPr>
          <p:nvPr/>
        </p:nvSpPr>
        <p:spPr bwMode="auto">
          <a:xfrm>
            <a:off x="609600" y="2025914"/>
            <a:ext cx="8153400" cy="34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120000"/>
              </a:lnSpc>
              <a:spcBef>
                <a:spcPts val="1200"/>
              </a:spcBef>
              <a:buAutoNum type="alphaLcParenBoth"/>
              <a:tabLst>
                <a:tab pos="5486400" algn="r"/>
              </a:tabLst>
              <a:defRPr/>
            </a:pPr>
            <a:r>
              <a:rPr lang="en-US" sz="2200" b="1" dirty="0" smtClean="0">
                <a:solidFill>
                  <a:schemeClr val="bg2"/>
                </a:solidFill>
                <a:latin typeface="Liberation Sans"/>
              </a:rPr>
              <a:t>Unusual</a:t>
            </a:r>
            <a:r>
              <a:rPr lang="en-US" sz="2200" b="1" dirty="0">
                <a:solidFill>
                  <a:schemeClr val="bg2"/>
                </a:solidFill>
                <a:latin typeface="Liberation Sans"/>
              </a:rPr>
              <a:t>. </a:t>
            </a:r>
            <a:r>
              <a:rPr lang="en-US" sz="2200" dirty="0">
                <a:solidFill>
                  <a:schemeClr val="bg2"/>
                </a:solidFill>
                <a:latin typeface="Liberation Sans"/>
              </a:rPr>
              <a:t>High degree of abnormality and of a type clearly unrelated to, or only incidentally related to, the ordinary and typical activities of the company, taking into account the environment in which it operates. </a:t>
            </a:r>
            <a:endParaRPr lang="en-US" sz="2200" dirty="0" smtClean="0">
              <a:solidFill>
                <a:schemeClr val="bg2"/>
              </a:solidFill>
              <a:latin typeface="Liberation Sans"/>
            </a:endParaRPr>
          </a:p>
          <a:p>
            <a:pPr marL="457200" indent="-457200">
              <a:lnSpc>
                <a:spcPct val="120000"/>
              </a:lnSpc>
              <a:spcBef>
                <a:spcPts val="1200"/>
              </a:spcBef>
              <a:buAutoNum type="alphaLcParenBoth"/>
              <a:tabLst>
                <a:tab pos="5486400" algn="r"/>
              </a:tabLst>
              <a:defRPr/>
            </a:pPr>
            <a:r>
              <a:rPr lang="en-US" sz="2200" b="1" dirty="0" smtClean="0">
                <a:solidFill>
                  <a:schemeClr val="bg2"/>
                </a:solidFill>
                <a:latin typeface="Liberation Sans"/>
              </a:rPr>
              <a:t>Infrequency </a:t>
            </a:r>
            <a:r>
              <a:rPr lang="en-US" sz="2200" b="1" dirty="0">
                <a:solidFill>
                  <a:schemeClr val="bg2"/>
                </a:solidFill>
                <a:latin typeface="Liberation Sans"/>
              </a:rPr>
              <a:t>of occurrence. </a:t>
            </a:r>
            <a:r>
              <a:rPr lang="en-US" sz="2200" dirty="0">
                <a:solidFill>
                  <a:schemeClr val="bg2"/>
                </a:solidFill>
                <a:latin typeface="Liberation Sans"/>
              </a:rPr>
              <a:t>Type of transaction that is not reasonably expected to recur in the foreseeable future, taking into account the environment in which the company operates.</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Rectangle 4"/>
          <p:cNvSpPr>
            <a:spLocks noGrp="1" noChangeArrowheads="1"/>
          </p:cNvSpPr>
          <p:nvPr>
            <p:ph type="title" idx="4294967295"/>
          </p:nvPr>
        </p:nvSpPr>
        <p:spPr>
          <a:xfrm>
            <a:off x="609600" y="381000"/>
            <a:ext cx="84582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lnSpc>
                <a:spcPct val="105000"/>
              </a:lnSpc>
              <a:spcBef>
                <a:spcPct val="30000"/>
              </a:spcBef>
              <a:buClrTx/>
              <a:buSzPct val="80000"/>
              <a:buFontTx/>
              <a:buNone/>
            </a:pPr>
            <a:r>
              <a:rPr lang="en-US" altLang="en-US" sz="3200" i="0" kern="1200" dirty="0">
                <a:solidFill>
                  <a:srgbClr val="CC0000"/>
                </a:solidFill>
                <a:effectLst/>
                <a:latin typeface="Liberation Sans"/>
                <a:ea typeface="+mn-ea"/>
                <a:cs typeface="+mn-cs"/>
              </a:rPr>
              <a:t>Unusual and Infrequent Gains and Losses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9" name="Rectangle 8"/>
          <p:cNvSpPr>
            <a:spLocks noChangeArrowheads="1"/>
          </p:cNvSpPr>
          <p:nvPr/>
        </p:nvSpPr>
        <p:spPr bwMode="auto">
          <a:xfrm>
            <a:off x="609600" y="1371600"/>
            <a:ext cx="8153400" cy="511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ts val="900"/>
              </a:spcBef>
              <a:tabLst>
                <a:tab pos="5486400" algn="r"/>
              </a:tabLst>
              <a:defRPr/>
            </a:pPr>
            <a:r>
              <a:rPr lang="en-US" sz="2200" dirty="0">
                <a:solidFill>
                  <a:schemeClr val="bg2"/>
                </a:solidFill>
                <a:latin typeface="Liberation Sans"/>
              </a:rPr>
              <a:t>Common types of unusual or infrequent gains and </a:t>
            </a:r>
            <a:r>
              <a:rPr lang="en-US" sz="2200" dirty="0" smtClean="0">
                <a:solidFill>
                  <a:schemeClr val="bg2"/>
                </a:solidFill>
                <a:latin typeface="Liberation Sans"/>
              </a:rPr>
              <a:t>losses:</a:t>
            </a:r>
            <a:endParaRPr lang="en-US" sz="2200" dirty="0">
              <a:solidFill>
                <a:schemeClr val="bg2"/>
              </a:solidFill>
              <a:latin typeface="Liberation Sans"/>
            </a:endParaRPr>
          </a:p>
          <a:p>
            <a:pPr marL="573088" indent="-342900">
              <a:lnSpc>
                <a:spcPct val="105000"/>
              </a:lnSpc>
              <a:spcBef>
                <a:spcPts val="900"/>
              </a:spcBef>
              <a:buFont typeface="Arial" panose="020B0604020202020204" pitchFamily="34" charset="0"/>
              <a:buChar char="•"/>
              <a:tabLst>
                <a:tab pos="5486400" algn="r"/>
              </a:tabLst>
              <a:defRPr/>
            </a:pPr>
            <a:r>
              <a:rPr lang="en-US" sz="2000" dirty="0" smtClean="0">
                <a:solidFill>
                  <a:schemeClr val="bg2"/>
                </a:solidFill>
                <a:latin typeface="Liberation Sans"/>
              </a:rPr>
              <a:t>Losses </a:t>
            </a:r>
            <a:r>
              <a:rPr lang="en-US" sz="2000" dirty="0">
                <a:solidFill>
                  <a:schemeClr val="bg2"/>
                </a:solidFill>
                <a:latin typeface="Liberation Sans"/>
              </a:rPr>
              <a:t>on write-down (impairment) of receivables; inventories; property, plant, and equipment; goodwill or other intangible assets. </a:t>
            </a:r>
          </a:p>
          <a:p>
            <a:pPr marL="573088" indent="-342900">
              <a:lnSpc>
                <a:spcPct val="105000"/>
              </a:lnSpc>
              <a:spcBef>
                <a:spcPts val="900"/>
              </a:spcBef>
              <a:buFont typeface="Arial" panose="020B0604020202020204" pitchFamily="34" charset="0"/>
              <a:buChar char="•"/>
              <a:tabLst>
                <a:tab pos="5486400" algn="r"/>
              </a:tabLst>
              <a:defRPr/>
            </a:pPr>
            <a:r>
              <a:rPr lang="en-US" sz="2000" dirty="0" smtClean="0">
                <a:solidFill>
                  <a:schemeClr val="bg2"/>
                </a:solidFill>
                <a:latin typeface="Liberation Sans"/>
              </a:rPr>
              <a:t>Restructuring </a:t>
            </a:r>
            <a:r>
              <a:rPr lang="en-US" sz="2000" dirty="0">
                <a:solidFill>
                  <a:schemeClr val="bg2"/>
                </a:solidFill>
                <a:latin typeface="Liberation Sans"/>
              </a:rPr>
              <a:t>charges</a:t>
            </a:r>
            <a:r>
              <a:rPr lang="en-US" sz="2000" dirty="0" smtClean="0">
                <a:solidFill>
                  <a:schemeClr val="bg2"/>
                </a:solidFill>
                <a:latin typeface="Liberation Sans"/>
              </a:rPr>
              <a:t>.</a:t>
            </a:r>
          </a:p>
          <a:p>
            <a:pPr marL="573088" indent="-342900">
              <a:lnSpc>
                <a:spcPct val="105000"/>
              </a:lnSpc>
              <a:spcBef>
                <a:spcPts val="900"/>
              </a:spcBef>
              <a:buFont typeface="Arial" panose="020B0604020202020204" pitchFamily="34" charset="0"/>
              <a:buChar char="•"/>
              <a:tabLst>
                <a:tab pos="5486400" algn="r"/>
              </a:tabLst>
              <a:defRPr/>
            </a:pPr>
            <a:r>
              <a:rPr lang="en-US" sz="2000" dirty="0" smtClean="0">
                <a:solidFill>
                  <a:schemeClr val="bg2"/>
                </a:solidFill>
                <a:latin typeface="Liberation Sans"/>
              </a:rPr>
              <a:t>Gains </a:t>
            </a:r>
            <a:r>
              <a:rPr lang="en-US" sz="2000" dirty="0">
                <a:solidFill>
                  <a:schemeClr val="bg2"/>
                </a:solidFill>
                <a:latin typeface="Liberation Sans"/>
              </a:rPr>
              <a:t>and losses from sale or abandonment of property, plant and equipment</a:t>
            </a:r>
            <a:r>
              <a:rPr lang="en-US" sz="2000" dirty="0" smtClean="0">
                <a:solidFill>
                  <a:schemeClr val="bg2"/>
                </a:solidFill>
                <a:latin typeface="Liberation Sans"/>
              </a:rPr>
              <a:t>.</a:t>
            </a:r>
          </a:p>
          <a:p>
            <a:pPr marL="573088" indent="-342900">
              <a:lnSpc>
                <a:spcPct val="105000"/>
              </a:lnSpc>
              <a:spcBef>
                <a:spcPts val="900"/>
              </a:spcBef>
              <a:buFont typeface="Arial" panose="020B0604020202020204" pitchFamily="34" charset="0"/>
              <a:buChar char="•"/>
              <a:tabLst>
                <a:tab pos="5486400" algn="r"/>
              </a:tabLst>
              <a:defRPr/>
            </a:pPr>
            <a:r>
              <a:rPr lang="en-US" sz="2000" dirty="0" smtClean="0">
                <a:solidFill>
                  <a:schemeClr val="bg2"/>
                </a:solidFill>
                <a:latin typeface="Liberation Sans"/>
              </a:rPr>
              <a:t>Effects </a:t>
            </a:r>
            <a:r>
              <a:rPr lang="en-US" sz="2000" dirty="0">
                <a:solidFill>
                  <a:schemeClr val="bg2"/>
                </a:solidFill>
                <a:latin typeface="Liberation Sans"/>
              </a:rPr>
              <a:t>of a </a:t>
            </a:r>
            <a:r>
              <a:rPr lang="en-US" sz="2000" dirty="0" smtClean="0">
                <a:solidFill>
                  <a:schemeClr val="bg2"/>
                </a:solidFill>
                <a:latin typeface="Liberation Sans"/>
              </a:rPr>
              <a:t>strike</a:t>
            </a:r>
            <a:r>
              <a:rPr lang="en-US" sz="2000" dirty="0">
                <a:solidFill>
                  <a:schemeClr val="bg2"/>
                </a:solidFill>
                <a:latin typeface="Liberation Sans"/>
              </a:rPr>
              <a:t>.</a:t>
            </a:r>
            <a:endParaRPr lang="en-US" sz="2000" dirty="0" smtClean="0">
              <a:solidFill>
                <a:schemeClr val="bg2"/>
              </a:solidFill>
              <a:latin typeface="Liberation Sans"/>
            </a:endParaRPr>
          </a:p>
          <a:p>
            <a:pPr marL="573088" indent="-342900">
              <a:lnSpc>
                <a:spcPct val="105000"/>
              </a:lnSpc>
              <a:spcBef>
                <a:spcPts val="900"/>
              </a:spcBef>
              <a:buFont typeface="Arial" panose="020B0604020202020204" pitchFamily="34" charset="0"/>
              <a:buChar char="•"/>
              <a:tabLst>
                <a:tab pos="5486400" algn="r"/>
              </a:tabLst>
              <a:defRPr/>
            </a:pPr>
            <a:r>
              <a:rPr lang="en-US" sz="2000" dirty="0" smtClean="0">
                <a:solidFill>
                  <a:schemeClr val="bg2"/>
                </a:solidFill>
                <a:latin typeface="Liberation Sans"/>
              </a:rPr>
              <a:t>Gains </a:t>
            </a:r>
            <a:r>
              <a:rPr lang="en-US" sz="2000" dirty="0">
                <a:solidFill>
                  <a:schemeClr val="bg2"/>
                </a:solidFill>
                <a:latin typeface="Liberation Sans"/>
              </a:rPr>
              <a:t>and losses on extinguishment (redemption) of debt obligations</a:t>
            </a:r>
            <a:r>
              <a:rPr lang="en-US" sz="2000" dirty="0" smtClean="0">
                <a:solidFill>
                  <a:schemeClr val="bg2"/>
                </a:solidFill>
                <a:latin typeface="Liberation Sans"/>
              </a:rPr>
              <a:t>.</a:t>
            </a:r>
          </a:p>
          <a:p>
            <a:pPr marL="573088" indent="-342900">
              <a:lnSpc>
                <a:spcPct val="105000"/>
              </a:lnSpc>
              <a:spcBef>
                <a:spcPts val="900"/>
              </a:spcBef>
              <a:buFont typeface="Arial" panose="020B0604020202020204" pitchFamily="34" charset="0"/>
              <a:buChar char="•"/>
              <a:tabLst>
                <a:tab pos="5486400" algn="r"/>
              </a:tabLst>
              <a:defRPr/>
            </a:pPr>
            <a:r>
              <a:rPr lang="en-US" sz="2000" dirty="0" smtClean="0">
                <a:solidFill>
                  <a:schemeClr val="bg2"/>
                </a:solidFill>
                <a:latin typeface="Liberation Sans"/>
              </a:rPr>
              <a:t>Gains </a:t>
            </a:r>
            <a:r>
              <a:rPr lang="en-US" sz="2000" dirty="0">
                <a:solidFill>
                  <a:schemeClr val="bg2"/>
                </a:solidFill>
                <a:latin typeface="Liberation Sans"/>
              </a:rPr>
              <a:t>and losses related to casualties such as fires, floods, and earthquakes</a:t>
            </a:r>
            <a:r>
              <a:rPr lang="en-US" sz="2000" dirty="0" smtClean="0">
                <a:solidFill>
                  <a:schemeClr val="bg2"/>
                </a:solidFill>
                <a:latin typeface="Liberation Sans"/>
              </a:rPr>
              <a:t>.</a:t>
            </a:r>
          </a:p>
          <a:p>
            <a:pPr marL="573088" indent="-342900">
              <a:lnSpc>
                <a:spcPct val="105000"/>
              </a:lnSpc>
              <a:spcBef>
                <a:spcPts val="900"/>
              </a:spcBef>
              <a:buFont typeface="Arial" panose="020B0604020202020204" pitchFamily="34" charset="0"/>
              <a:buChar char="•"/>
              <a:tabLst>
                <a:tab pos="5486400" algn="r"/>
              </a:tabLst>
              <a:defRPr/>
            </a:pPr>
            <a:r>
              <a:rPr lang="en-US" sz="2000" dirty="0" smtClean="0">
                <a:solidFill>
                  <a:schemeClr val="bg2"/>
                </a:solidFill>
                <a:latin typeface="Liberation Sans"/>
              </a:rPr>
              <a:t>Gains </a:t>
            </a:r>
            <a:r>
              <a:rPr lang="en-US" sz="2000" dirty="0">
                <a:solidFill>
                  <a:schemeClr val="bg2"/>
                </a:solidFill>
                <a:latin typeface="Liberation Sans"/>
              </a:rPr>
              <a:t>or losses on sale of investment securities. </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46542141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7"/>
          <p:cNvSpPr txBox="1">
            <a:spLocks noChangeArrowheads="1"/>
          </p:cNvSpPr>
          <p:nvPr/>
        </p:nvSpPr>
        <p:spPr bwMode="auto">
          <a:xfrm>
            <a:off x="1084728" y="5815104"/>
            <a:ext cx="2971800" cy="646113"/>
          </a:xfrm>
          <a:prstGeom prst="rect">
            <a:avLst/>
          </a:prstGeom>
          <a:solidFill>
            <a:schemeClr val="bg1"/>
          </a:solidFill>
          <a:ln>
            <a:noFill/>
          </a:ln>
          <a:effectLst/>
          <a:extLs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smtClean="0">
                <a:solidFill>
                  <a:srgbClr val="006600"/>
                </a:solidFill>
                <a:latin typeface="Liberation Sans"/>
              </a:rPr>
              <a:t>ILLUSTRATION 4-6</a:t>
            </a:r>
            <a:endParaRPr lang="en-US" altLang="en-US" sz="1200" dirty="0">
              <a:solidFill>
                <a:srgbClr val="006600"/>
              </a:solidFill>
              <a:latin typeface="Liberation Sans"/>
            </a:endParaRPr>
          </a:p>
          <a:p>
            <a:pPr>
              <a:spcBef>
                <a:spcPct val="0"/>
              </a:spcBef>
              <a:buClrTx/>
              <a:buSzTx/>
              <a:buFontTx/>
              <a:buNone/>
            </a:pPr>
            <a:r>
              <a:rPr lang="en-US" altLang="en-US" sz="1200" b="0" dirty="0">
                <a:solidFill>
                  <a:srgbClr val="000000"/>
                </a:solidFill>
                <a:latin typeface="Liberation Sans"/>
              </a:rPr>
              <a:t>Number of Irregular Items Reported in a Recent Year by 500 Large Companies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pic>
        <p:nvPicPr>
          <p:cNvPr id="481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568" y="1447800"/>
            <a:ext cx="6978015" cy="435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bwMode="auto">
          <a:xfrm>
            <a:off x="609600" y="381000"/>
            <a:ext cx="84582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algn="l">
              <a:lnSpc>
                <a:spcPct val="105000"/>
              </a:lnSpc>
              <a:spcBef>
                <a:spcPct val="30000"/>
              </a:spcBef>
              <a:buSzPct val="80000"/>
            </a:pPr>
            <a:r>
              <a:rPr lang="en-US" altLang="en-US" sz="3200" i="0" kern="1200" dirty="0" smtClean="0">
                <a:solidFill>
                  <a:srgbClr val="CC0000"/>
                </a:solidFill>
                <a:effectLst/>
                <a:latin typeface="Liberation Sans"/>
                <a:ea typeface="+mn-ea"/>
                <a:cs typeface="+mn-cs"/>
              </a:rPr>
              <a:t>Unusual and Infrequent Gains and Losses</a:t>
            </a:r>
            <a:endParaRPr lang="en-US" altLang="en-US" sz="3200" i="0" kern="1200" dirty="0">
              <a:solidFill>
                <a:srgbClr val="CC0000"/>
              </a:solidFill>
              <a:effectLst/>
              <a:latin typeface="Liberation Sans"/>
              <a:ea typeface="+mn-ea"/>
              <a:cs typeface="+mn-c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981200"/>
            <a:ext cx="7620000" cy="358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314450" indent="-4572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25000"/>
              </a:lnSpc>
              <a:spcBef>
                <a:spcPct val="50000"/>
              </a:spcBef>
              <a:buSzPct val="80000"/>
              <a:defRPr/>
            </a:pPr>
            <a:r>
              <a:rPr lang="en-US" sz="2300" dirty="0" smtClean="0">
                <a:latin typeface="Liberation Sans"/>
              </a:rPr>
              <a:t>Occurs when two things happen:</a:t>
            </a:r>
          </a:p>
          <a:p>
            <a:pPr lvl="1">
              <a:lnSpc>
                <a:spcPct val="125000"/>
              </a:lnSpc>
              <a:spcBef>
                <a:spcPct val="50000"/>
              </a:spcBef>
              <a:buSzPct val="90000"/>
              <a:buFontTx/>
              <a:buAutoNum type="arabicParenBoth"/>
              <a:defRPr/>
            </a:pPr>
            <a:r>
              <a:rPr lang="en-US" sz="2200" dirty="0" smtClean="0">
                <a:latin typeface="Liberation Sans"/>
              </a:rPr>
              <a:t>A company eliminates the results of operations of a component of the business</a:t>
            </a:r>
            <a:r>
              <a:rPr lang="en-US" sz="2200" dirty="0">
                <a:latin typeface="Liberation Sans"/>
              </a:rPr>
              <a:t>.</a:t>
            </a:r>
            <a:endParaRPr lang="en-US" sz="2200" dirty="0" smtClean="0">
              <a:latin typeface="Liberation Sans"/>
            </a:endParaRPr>
          </a:p>
          <a:p>
            <a:pPr lvl="1">
              <a:lnSpc>
                <a:spcPct val="125000"/>
              </a:lnSpc>
              <a:spcBef>
                <a:spcPct val="50000"/>
              </a:spcBef>
              <a:buSzPct val="90000"/>
              <a:buFontTx/>
              <a:buAutoNum type="arabicParenBoth"/>
              <a:defRPr/>
            </a:pPr>
            <a:r>
              <a:rPr lang="en-US" sz="2200" dirty="0" smtClean="0">
                <a:latin typeface="Liberation Sans"/>
              </a:rPr>
              <a:t>The </a:t>
            </a:r>
            <a:r>
              <a:rPr lang="en-US" sz="2200" dirty="0">
                <a:latin typeface="Liberation Sans"/>
              </a:rPr>
              <a:t>elimination of a component that represents a strategic shift, having a major effect on the company’s operations and </a:t>
            </a:r>
            <a:r>
              <a:rPr lang="en-US" sz="2200" dirty="0" smtClean="0">
                <a:latin typeface="Liberation Sans"/>
              </a:rPr>
              <a:t>financial </a:t>
            </a:r>
            <a:r>
              <a:rPr lang="en-US" sz="2200" dirty="0">
                <a:latin typeface="Liberation Sans"/>
              </a:rPr>
              <a:t>results. </a:t>
            </a:r>
            <a:endParaRPr lang="en-US" sz="2200" dirty="0" smtClean="0">
              <a:latin typeface="Liberation Sans"/>
            </a:endParaRPr>
          </a:p>
          <a:p>
            <a:pPr marL="228600" lvl="1" indent="0">
              <a:lnSpc>
                <a:spcPct val="125000"/>
              </a:lnSpc>
              <a:spcBef>
                <a:spcPct val="50000"/>
              </a:spcBef>
              <a:buSzPct val="90000"/>
              <a:defRPr/>
            </a:pPr>
            <a:r>
              <a:rPr lang="en-US" sz="2200" dirty="0" smtClean="0">
                <a:latin typeface="Liberation Sans"/>
              </a:rPr>
              <a:t>Amounts are reported </a:t>
            </a:r>
            <a:r>
              <a:rPr lang="en-US" sz="2200" b="1" dirty="0" smtClean="0">
                <a:latin typeface="Liberation Sans"/>
              </a:rPr>
              <a:t>“net of tax.”</a:t>
            </a:r>
          </a:p>
        </p:txBody>
      </p:sp>
      <p:sp>
        <p:nvSpPr>
          <p:cNvPr id="50179" name="Text Box 6"/>
          <p:cNvSpPr txBox="1">
            <a:spLocks noChangeArrowheads="1"/>
          </p:cNvSpPr>
          <p:nvPr/>
        </p:nvSpPr>
        <p:spPr bwMode="auto">
          <a:xfrm>
            <a:off x="609600" y="1371600"/>
            <a:ext cx="69342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Discontinued Operations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7" name="Rectangle 4"/>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indent="0" algn="l">
              <a:defRPr/>
            </a:pPr>
            <a:r>
              <a:rPr lang="en-US" sz="3200" i="0" kern="1200" dirty="0" smtClean="0">
                <a:solidFill>
                  <a:schemeClr val="tx2">
                    <a:lumMod val="50000"/>
                  </a:schemeClr>
                </a:solidFill>
                <a:effectLst/>
                <a:latin typeface="Liberation Sans"/>
                <a:ea typeface="+mn-ea"/>
                <a:cs typeface="+mn-cs"/>
              </a:rPr>
              <a:t>REPORTING VARIOUS INCOME ITEMS</a:t>
            </a:r>
            <a:endParaRPr lang="en-US" sz="3200" i="0" kern="1200" dirty="0">
              <a:solidFill>
                <a:schemeClr val="tx2">
                  <a:lumMod val="50000"/>
                </a:schemeClr>
              </a:solidFill>
              <a:effectLst/>
              <a:latin typeface="Liberation Sans"/>
              <a:ea typeface="+mn-ea"/>
              <a:cs typeface="+mn-c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Understand </a:t>
            </a:r>
            <a:r>
              <a:rPr lang="en-US" sz="1900" dirty="0">
                <a:solidFill>
                  <a:srgbClr val="CC0000"/>
                </a:solidFill>
                <a:effectLst/>
                <a:latin typeface="Liberation Sans" panose="020B0604020202020204" pitchFamily="34" charset="0"/>
              </a:rPr>
              <a:t>the uses and limitations of an income statement</a:t>
            </a:r>
            <a:r>
              <a:rPr lang="en-US" sz="1900" dirty="0" smtClean="0">
                <a:solidFill>
                  <a:srgbClr val="CC0000"/>
                </a:solidFill>
                <a:effectLst/>
                <a:latin typeface="Liberation Sans" panose="020B0604020202020204" pitchFamily="34" charset="0"/>
              </a:rPr>
              <a:t>.</a:t>
            </a:r>
            <a:endParaRPr lang="en-US" sz="1900" dirty="0">
              <a:solidFill>
                <a:srgbClr val="CC0000"/>
              </a:solidFill>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Describe the content of the income statement.</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Prepare an income statement. </a:t>
            </a:r>
          </a:p>
          <a:p>
            <a:pPr marL="341313" indent="-341313">
              <a:lnSpc>
                <a:spcPct val="115000"/>
              </a:lnSpc>
              <a:spcBef>
                <a:spcPct val="45000"/>
              </a:spcBef>
              <a:buClr>
                <a:srgbClr val="CC0000"/>
              </a:buClr>
              <a:buSzTx/>
              <a:buAutoNum type="arabicPlain"/>
            </a:pPr>
            <a:r>
              <a:rPr lang="en-US" sz="1900" b="0" kern="1200" dirty="0" smtClean="0">
                <a:effectLst/>
                <a:latin typeface="Liberation Sans" panose="020B0604020202020204" pitchFamily="34" charset="0"/>
              </a:rPr>
              <a:t>Explain how to report various income items.</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nSpc>
                <a:spcPct val="115000"/>
              </a:lnSpc>
              <a:spcBef>
                <a:spcPct val="45000"/>
              </a:spcBef>
              <a:buClr>
                <a:srgbClr val="CC0000"/>
              </a:buClr>
              <a:buFont typeface="Wingdings" panose="05000000000000000000" pitchFamily="2" charset="2"/>
              <a:buAutoNum type="arabicPlain" startAt="5"/>
            </a:pPr>
            <a:r>
              <a:rPr lang="en-US" sz="1900" b="0" dirty="0" smtClean="0">
                <a:solidFill>
                  <a:schemeClr val="bg2"/>
                </a:solidFill>
                <a:latin typeface="Liberation Sans" panose="020B0604020202020204" pitchFamily="34" charset="0"/>
              </a:rPr>
              <a:t>Understand the reporting of accounting changes and errors.</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Prepare a retained earnings statement.</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how to report other comprehensive income.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18128" y="155057"/>
            <a:ext cx="5867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4000" dirty="0">
                <a:solidFill>
                  <a:schemeClr val="tx2">
                    <a:lumMod val="50000"/>
                  </a:schemeClr>
                </a:solidFill>
                <a:latin typeface="Liberation Sans" panose="020B0604020202020204" pitchFamily="34" charset="0"/>
              </a:rPr>
              <a:t>Income Statement and Related Information</a:t>
            </a:r>
          </a:p>
        </p:txBody>
      </p:sp>
      <p:sp>
        <p:nvSpPr>
          <p:cNvPr id="3081" name="Text Box 26"/>
          <p:cNvSpPr txBox="1">
            <a:spLocks noChangeArrowheads="1"/>
          </p:cNvSpPr>
          <p:nvPr/>
        </p:nvSpPr>
        <p:spPr bwMode="auto">
          <a:xfrm>
            <a:off x="5513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4</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49575586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09600" y="1371600"/>
            <a:ext cx="8153400" cy="2308225"/>
          </a:xfrm>
          <a:prstGeom prst="rect">
            <a:avLst/>
          </a:prstGeom>
          <a:noFill/>
          <a:ln>
            <a:noFill/>
          </a:ln>
          <a:effectLst/>
          <a:extLst>
            <a:ext uri="{909E8E84-426E-40DD-AFC4-6F175D3DCCD1}">
              <a14:hiddenFill xmlns:a14="http://schemas.microsoft.com/office/drawing/2010/main">
                <a:solidFill>
                  <a:srgbClr val="FAF2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ts val="1200"/>
              </a:spcBef>
              <a:buClrTx/>
              <a:buSzTx/>
              <a:buFontTx/>
              <a:buNone/>
            </a:pPr>
            <a:r>
              <a:rPr lang="en-US" altLang="en-US" sz="2000" dirty="0">
                <a:solidFill>
                  <a:schemeClr val="tx1"/>
                </a:solidFill>
                <a:latin typeface="Liberation Sans"/>
              </a:rPr>
              <a:t>Illustration: </a:t>
            </a:r>
            <a:r>
              <a:rPr lang="en-US" altLang="en-US" sz="2000" b="0" dirty="0" smtClean="0">
                <a:solidFill>
                  <a:schemeClr val="tx1"/>
                </a:solidFill>
                <a:latin typeface="Liberation Sans"/>
              </a:rPr>
              <a:t>KC </a:t>
            </a:r>
            <a:r>
              <a:rPr lang="en-US" altLang="en-US" sz="2000" b="0" dirty="0">
                <a:solidFill>
                  <a:schemeClr val="tx1"/>
                </a:solidFill>
                <a:latin typeface="Liberation Sans"/>
              </a:rPr>
              <a:t>Products Inc., a highly diversified company, decides to discontinue its electronics division. During the current year, the electronics division lost $300,000 (net of tax). KC Products sold the division at the end of the year at a loss of $500,000 (net of tax). Show how the discontinued operations would be reported on the income statement for KC Products. </a:t>
            </a:r>
          </a:p>
        </p:txBody>
      </p:sp>
      <p:sp>
        <p:nvSpPr>
          <p:cNvPr id="393227" name="Rectangle 11"/>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Discontinued </a:t>
            </a:r>
            <a:r>
              <a:rPr lang="en-US" sz="3200" i="0" kern="1200" dirty="0">
                <a:solidFill>
                  <a:srgbClr val="CC0000"/>
                </a:solidFill>
                <a:effectLst/>
                <a:latin typeface="Liberation Sans"/>
                <a:ea typeface="+mn-ea"/>
                <a:cs typeface="+mn-cs"/>
              </a:rPr>
              <a:t>Operations</a:t>
            </a:r>
          </a:p>
        </p:txBody>
      </p:sp>
      <p:sp>
        <p:nvSpPr>
          <p:cNvPr id="52228" name="Text Box 12"/>
          <p:cNvSpPr txBox="1">
            <a:spLocks noChangeArrowheads="1"/>
          </p:cNvSpPr>
          <p:nvPr/>
        </p:nvSpPr>
        <p:spPr bwMode="auto">
          <a:xfrm>
            <a:off x="838200" y="3733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tabLst>
                <a:tab pos="7315200" algn="r"/>
              </a:tabLst>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tabLst>
                <a:tab pos="7315200" algn="r"/>
              </a:tabLst>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9pPr>
          </a:lstStyle>
          <a:p>
            <a:pPr>
              <a:spcBef>
                <a:spcPct val="50000"/>
              </a:spcBef>
              <a:buClrTx/>
              <a:buSzTx/>
              <a:buFontTx/>
              <a:buNone/>
            </a:pPr>
            <a:r>
              <a:rPr lang="en-US" altLang="en-US" sz="2000" b="0" dirty="0">
                <a:solidFill>
                  <a:schemeClr val="tx1"/>
                </a:solidFill>
                <a:latin typeface="Liberation Sans"/>
              </a:rPr>
              <a:t>Income from continuing operations	$20,000,000</a:t>
            </a:r>
          </a:p>
        </p:txBody>
      </p:sp>
      <p:sp>
        <p:nvSpPr>
          <p:cNvPr id="393229" name="Text Box 13"/>
          <p:cNvSpPr txBox="1">
            <a:spLocks noChangeArrowheads="1"/>
          </p:cNvSpPr>
          <p:nvPr/>
        </p:nvSpPr>
        <p:spPr bwMode="auto">
          <a:xfrm>
            <a:off x="838200" y="4114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315200" algn="r"/>
              </a:tabLst>
              <a:defRPr sz="2800">
                <a:solidFill>
                  <a:schemeClr val="tx1"/>
                </a:solidFill>
                <a:latin typeface="Times New Roman" pitchFamily="18" charset="0"/>
              </a:defRPr>
            </a:lvl1pPr>
            <a:lvl2pPr marL="742950" indent="-285750">
              <a:tabLst>
                <a:tab pos="7315200" algn="r"/>
              </a:tabLst>
              <a:defRPr sz="2800">
                <a:solidFill>
                  <a:schemeClr val="tx1"/>
                </a:solidFill>
                <a:latin typeface="Times New Roman" pitchFamily="18" charset="0"/>
              </a:defRPr>
            </a:lvl2pPr>
            <a:lvl3pPr marL="1143000" indent="-228600">
              <a:tabLst>
                <a:tab pos="7315200" algn="r"/>
              </a:tabLst>
              <a:defRPr sz="2800">
                <a:solidFill>
                  <a:schemeClr val="tx1"/>
                </a:solidFill>
                <a:latin typeface="Times New Roman" pitchFamily="18" charset="0"/>
              </a:defRPr>
            </a:lvl3pPr>
            <a:lvl4pPr marL="1600200" indent="-228600">
              <a:tabLst>
                <a:tab pos="7315200" algn="r"/>
              </a:tabLst>
              <a:defRPr sz="2800">
                <a:solidFill>
                  <a:schemeClr val="tx1"/>
                </a:solidFill>
                <a:latin typeface="Times New Roman" pitchFamily="18" charset="0"/>
              </a:defRPr>
            </a:lvl4pPr>
            <a:lvl5pPr marL="2057400" indent="-228600">
              <a:tabLst>
                <a:tab pos="73152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73152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73152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73152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7315200" algn="r"/>
              </a:tabLst>
              <a:defRPr sz="2800">
                <a:solidFill>
                  <a:schemeClr val="tx1"/>
                </a:solidFill>
                <a:latin typeface="Times New Roman" pitchFamily="18" charset="0"/>
              </a:defRPr>
            </a:lvl9pPr>
          </a:lstStyle>
          <a:p>
            <a:pPr>
              <a:spcBef>
                <a:spcPct val="50000"/>
              </a:spcBef>
              <a:defRPr/>
            </a:pPr>
            <a:r>
              <a:rPr lang="en-US" sz="2000" dirty="0" smtClean="0">
                <a:solidFill>
                  <a:srgbClr val="CC0000"/>
                </a:solidFill>
                <a:latin typeface="Liberation Sans"/>
              </a:rPr>
              <a:t>Discontinued operations:	</a:t>
            </a:r>
          </a:p>
        </p:txBody>
      </p:sp>
      <p:sp>
        <p:nvSpPr>
          <p:cNvPr id="393230" name="Text Box 14"/>
          <p:cNvSpPr txBox="1">
            <a:spLocks noChangeArrowheads="1"/>
          </p:cNvSpPr>
          <p:nvPr/>
        </p:nvSpPr>
        <p:spPr bwMode="auto">
          <a:xfrm>
            <a:off x="838200" y="44958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7315200" algn="r"/>
              </a:tabLst>
              <a:defRPr sz="2800">
                <a:solidFill>
                  <a:schemeClr val="tx1"/>
                </a:solidFill>
                <a:latin typeface="Times New Roman" pitchFamily="18" charset="0"/>
              </a:defRPr>
            </a:lvl1pPr>
            <a:lvl2pPr marL="742950" indent="-285750">
              <a:tabLst>
                <a:tab pos="7315200" algn="r"/>
              </a:tabLst>
              <a:defRPr sz="2800">
                <a:solidFill>
                  <a:schemeClr val="tx1"/>
                </a:solidFill>
                <a:latin typeface="Times New Roman" pitchFamily="18" charset="0"/>
              </a:defRPr>
            </a:lvl2pPr>
            <a:lvl3pPr marL="1143000" indent="-228600">
              <a:tabLst>
                <a:tab pos="7315200" algn="r"/>
              </a:tabLst>
              <a:defRPr sz="2800">
                <a:solidFill>
                  <a:schemeClr val="tx1"/>
                </a:solidFill>
                <a:latin typeface="Times New Roman" pitchFamily="18" charset="0"/>
              </a:defRPr>
            </a:lvl3pPr>
            <a:lvl4pPr marL="1600200" indent="-228600">
              <a:tabLst>
                <a:tab pos="7315200" algn="r"/>
              </a:tabLst>
              <a:defRPr sz="2800">
                <a:solidFill>
                  <a:schemeClr val="tx1"/>
                </a:solidFill>
                <a:latin typeface="Times New Roman" pitchFamily="18" charset="0"/>
              </a:defRPr>
            </a:lvl4pPr>
            <a:lvl5pPr marL="2057400" indent="-228600">
              <a:tabLst>
                <a:tab pos="73152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73152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73152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73152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7315200" algn="r"/>
              </a:tabLst>
              <a:defRPr sz="2800">
                <a:solidFill>
                  <a:schemeClr val="tx1"/>
                </a:solidFill>
                <a:latin typeface="Times New Roman" pitchFamily="18" charset="0"/>
              </a:defRPr>
            </a:lvl9pPr>
          </a:lstStyle>
          <a:p>
            <a:pPr marL="341313" indent="-341313">
              <a:spcBef>
                <a:spcPct val="50000"/>
              </a:spcBef>
              <a:defRPr/>
            </a:pPr>
            <a:r>
              <a:rPr lang="en-US" sz="2000" dirty="0" smtClean="0">
                <a:solidFill>
                  <a:srgbClr val="CC0000"/>
                </a:solidFill>
                <a:latin typeface="Liberation Sans"/>
              </a:rPr>
              <a:t>	Loss from operations, net of tax	300,000</a:t>
            </a:r>
          </a:p>
        </p:txBody>
      </p:sp>
      <p:sp>
        <p:nvSpPr>
          <p:cNvPr id="393231" name="Text Box 15"/>
          <p:cNvSpPr txBox="1">
            <a:spLocks noChangeArrowheads="1"/>
          </p:cNvSpPr>
          <p:nvPr/>
        </p:nvSpPr>
        <p:spPr bwMode="auto">
          <a:xfrm>
            <a:off x="838200" y="4860925"/>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7315200" algn="r"/>
              </a:tabLst>
              <a:defRPr sz="2800">
                <a:solidFill>
                  <a:schemeClr val="tx1"/>
                </a:solidFill>
                <a:latin typeface="Times New Roman" pitchFamily="18" charset="0"/>
              </a:defRPr>
            </a:lvl1pPr>
            <a:lvl2pPr marL="742950" indent="-285750">
              <a:tabLst>
                <a:tab pos="7315200" algn="r"/>
              </a:tabLst>
              <a:defRPr sz="2800">
                <a:solidFill>
                  <a:schemeClr val="tx1"/>
                </a:solidFill>
                <a:latin typeface="Times New Roman" pitchFamily="18" charset="0"/>
              </a:defRPr>
            </a:lvl2pPr>
            <a:lvl3pPr marL="1143000" indent="-228600">
              <a:tabLst>
                <a:tab pos="7315200" algn="r"/>
              </a:tabLst>
              <a:defRPr sz="2800">
                <a:solidFill>
                  <a:schemeClr val="tx1"/>
                </a:solidFill>
                <a:latin typeface="Times New Roman" pitchFamily="18" charset="0"/>
              </a:defRPr>
            </a:lvl3pPr>
            <a:lvl4pPr marL="1600200" indent="-228600">
              <a:tabLst>
                <a:tab pos="7315200" algn="r"/>
              </a:tabLst>
              <a:defRPr sz="2800">
                <a:solidFill>
                  <a:schemeClr val="tx1"/>
                </a:solidFill>
                <a:latin typeface="Times New Roman" pitchFamily="18" charset="0"/>
              </a:defRPr>
            </a:lvl4pPr>
            <a:lvl5pPr marL="2057400" indent="-228600">
              <a:tabLst>
                <a:tab pos="73152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73152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73152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73152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7315200" algn="r"/>
              </a:tabLst>
              <a:defRPr sz="2800">
                <a:solidFill>
                  <a:schemeClr val="tx1"/>
                </a:solidFill>
                <a:latin typeface="Times New Roman" pitchFamily="18" charset="0"/>
              </a:defRPr>
            </a:lvl9pPr>
          </a:lstStyle>
          <a:p>
            <a:pPr marL="341313" indent="-341313">
              <a:spcBef>
                <a:spcPct val="50000"/>
              </a:spcBef>
              <a:defRPr/>
            </a:pPr>
            <a:r>
              <a:rPr lang="en-US" sz="2000" dirty="0" smtClean="0">
                <a:solidFill>
                  <a:srgbClr val="CC0000"/>
                </a:solidFill>
                <a:latin typeface="Liberation Sans"/>
              </a:rPr>
              <a:t>	Loss on disposal, net of tax	500,000</a:t>
            </a:r>
          </a:p>
        </p:txBody>
      </p:sp>
      <p:sp>
        <p:nvSpPr>
          <p:cNvPr id="393232" name="Text Box 16"/>
          <p:cNvSpPr txBox="1">
            <a:spLocks noChangeArrowheads="1"/>
          </p:cNvSpPr>
          <p:nvPr/>
        </p:nvSpPr>
        <p:spPr bwMode="auto">
          <a:xfrm>
            <a:off x="838200" y="566868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tabLst>
                <a:tab pos="7315200" algn="r"/>
              </a:tabLst>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tabLst>
                <a:tab pos="7315200" algn="r"/>
              </a:tabLst>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7315200" algn="r"/>
              </a:tabLst>
              <a:defRPr sz="2000" b="1">
                <a:solidFill>
                  <a:schemeClr val="bg2"/>
                </a:solidFill>
                <a:latin typeface="Arial" panose="020B0604020202020204" pitchFamily="34" charset="0"/>
              </a:defRPr>
            </a:lvl9pPr>
          </a:lstStyle>
          <a:p>
            <a:pPr>
              <a:spcBef>
                <a:spcPct val="50000"/>
              </a:spcBef>
              <a:buClrTx/>
              <a:buSzTx/>
              <a:buFontTx/>
              <a:buNone/>
            </a:pPr>
            <a:r>
              <a:rPr lang="en-US" altLang="en-US" sz="2000" b="0" dirty="0">
                <a:solidFill>
                  <a:schemeClr val="tx1"/>
                </a:solidFill>
                <a:latin typeface="Liberation Sans"/>
              </a:rPr>
              <a:t>Net income	$19,200,000</a:t>
            </a:r>
          </a:p>
        </p:txBody>
      </p:sp>
      <p:sp>
        <p:nvSpPr>
          <p:cNvPr id="52233" name="Line 17"/>
          <p:cNvSpPr>
            <a:spLocks noChangeShapeType="1"/>
          </p:cNvSpPr>
          <p:nvPr/>
        </p:nvSpPr>
        <p:spPr bwMode="auto">
          <a:xfrm>
            <a:off x="6629400" y="5638800"/>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52234" name="Line 18"/>
          <p:cNvSpPr>
            <a:spLocks noChangeShapeType="1"/>
          </p:cNvSpPr>
          <p:nvPr/>
        </p:nvSpPr>
        <p:spPr bwMode="auto">
          <a:xfrm>
            <a:off x="6629400" y="6084048"/>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52235" name="Line 19"/>
          <p:cNvSpPr>
            <a:spLocks noChangeShapeType="1"/>
          </p:cNvSpPr>
          <p:nvPr/>
        </p:nvSpPr>
        <p:spPr bwMode="auto">
          <a:xfrm>
            <a:off x="6629400" y="6160248"/>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93237" name="Text Box 21"/>
          <p:cNvSpPr txBox="1">
            <a:spLocks noChangeArrowheads="1"/>
          </p:cNvSpPr>
          <p:nvPr/>
        </p:nvSpPr>
        <p:spPr bwMode="auto">
          <a:xfrm>
            <a:off x="838200" y="5241925"/>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315200" algn="r"/>
              </a:tabLst>
              <a:defRPr sz="2800">
                <a:solidFill>
                  <a:schemeClr val="tx1"/>
                </a:solidFill>
                <a:latin typeface="Times New Roman" pitchFamily="18" charset="0"/>
              </a:defRPr>
            </a:lvl1pPr>
            <a:lvl2pPr marL="742950" indent="-285750">
              <a:tabLst>
                <a:tab pos="7315200" algn="r"/>
              </a:tabLst>
              <a:defRPr sz="2800">
                <a:solidFill>
                  <a:schemeClr val="tx1"/>
                </a:solidFill>
                <a:latin typeface="Times New Roman" pitchFamily="18" charset="0"/>
              </a:defRPr>
            </a:lvl2pPr>
            <a:lvl3pPr marL="1143000" indent="-228600">
              <a:tabLst>
                <a:tab pos="7315200" algn="r"/>
              </a:tabLst>
              <a:defRPr sz="2800">
                <a:solidFill>
                  <a:schemeClr val="tx1"/>
                </a:solidFill>
                <a:latin typeface="Times New Roman" pitchFamily="18" charset="0"/>
              </a:defRPr>
            </a:lvl3pPr>
            <a:lvl4pPr marL="1600200" indent="-228600">
              <a:tabLst>
                <a:tab pos="7315200" algn="r"/>
              </a:tabLst>
              <a:defRPr sz="2800">
                <a:solidFill>
                  <a:schemeClr val="tx1"/>
                </a:solidFill>
                <a:latin typeface="Times New Roman" pitchFamily="18" charset="0"/>
              </a:defRPr>
            </a:lvl4pPr>
            <a:lvl5pPr marL="2057400" indent="-228600">
              <a:tabLst>
                <a:tab pos="73152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73152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73152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73152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7315200" algn="r"/>
              </a:tabLst>
              <a:defRPr sz="2800">
                <a:solidFill>
                  <a:schemeClr val="tx1"/>
                </a:solidFill>
                <a:latin typeface="Times New Roman" pitchFamily="18" charset="0"/>
              </a:defRPr>
            </a:lvl9pPr>
          </a:lstStyle>
          <a:p>
            <a:pPr>
              <a:spcBef>
                <a:spcPct val="50000"/>
              </a:spcBef>
              <a:defRPr/>
            </a:pPr>
            <a:r>
              <a:rPr lang="en-US" sz="2000" dirty="0" smtClean="0">
                <a:solidFill>
                  <a:srgbClr val="CC0000"/>
                </a:solidFill>
                <a:latin typeface="Liberation Sans"/>
              </a:rPr>
              <a:t>Total loss on discontinued operations	800,000</a:t>
            </a:r>
          </a:p>
        </p:txBody>
      </p:sp>
      <p:sp>
        <p:nvSpPr>
          <p:cNvPr id="52237" name="Line 22"/>
          <p:cNvSpPr>
            <a:spLocks noChangeShapeType="1"/>
          </p:cNvSpPr>
          <p:nvPr/>
        </p:nvSpPr>
        <p:spPr bwMode="auto">
          <a:xfrm>
            <a:off x="6629400" y="5257800"/>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52241" name="Line 22"/>
          <p:cNvSpPr>
            <a:spLocks noChangeShapeType="1"/>
          </p:cNvSpPr>
          <p:nvPr/>
        </p:nvSpPr>
        <p:spPr bwMode="auto">
          <a:xfrm>
            <a:off x="6629400" y="4114800"/>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9" name="Rectangle 18"/>
          <p:cNvSpPr/>
          <p:nvPr/>
        </p:nvSpPr>
        <p:spPr>
          <a:xfrm>
            <a:off x="855307" y="6135469"/>
            <a:ext cx="5082317" cy="461665"/>
          </a:xfrm>
          <a:prstGeom prst="rect">
            <a:avLst/>
          </a:prstGeom>
        </p:spPr>
        <p:txBody>
          <a:bodyPr wrap="square">
            <a:spAutoFit/>
          </a:bodyPr>
          <a:lstStyle/>
          <a:p>
            <a:pPr>
              <a:defRPr/>
            </a:pPr>
            <a:r>
              <a:rPr lang="en-US" sz="1200" b="1" dirty="0" smtClean="0">
                <a:solidFill>
                  <a:srgbClr val="006600"/>
                </a:solidFill>
                <a:latin typeface="Liberation Sans"/>
              </a:rPr>
              <a:t>ILLUSTRATION 4-7</a:t>
            </a:r>
          </a:p>
          <a:p>
            <a:pPr>
              <a:defRPr/>
            </a:pPr>
            <a:r>
              <a:rPr lang="en-US" sz="1200" dirty="0">
                <a:latin typeface="Liberation Sans"/>
              </a:rPr>
              <a:t>Income Statement Presentation of Discontinued </a:t>
            </a:r>
            <a:r>
              <a:rPr lang="en-US" sz="1200" dirty="0" smtClean="0">
                <a:latin typeface="Liberation Sans"/>
              </a:rPr>
              <a:t>Operations</a:t>
            </a:r>
            <a:endParaRPr lang="en-US" sz="1200" dirty="0">
              <a:latin typeface="Liberation Sans"/>
            </a:endParaRPr>
          </a:p>
        </p:txBody>
      </p:sp>
      <p:sp>
        <p:nvSpPr>
          <p:cNvPr id="1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3229"/>
                                        </p:tgtEl>
                                        <p:attrNameLst>
                                          <p:attrName>style.visibility</p:attrName>
                                        </p:attrNameLst>
                                      </p:cBhvr>
                                      <p:to>
                                        <p:strVal val="visible"/>
                                      </p:to>
                                    </p:set>
                                    <p:animEffect transition="in" filter="wipe(left)">
                                      <p:cBhvr>
                                        <p:cTn id="7" dur="500"/>
                                        <p:tgtEl>
                                          <p:spTgt spid="393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3230"/>
                                        </p:tgtEl>
                                        <p:attrNameLst>
                                          <p:attrName>style.visibility</p:attrName>
                                        </p:attrNameLst>
                                      </p:cBhvr>
                                      <p:to>
                                        <p:strVal val="visible"/>
                                      </p:to>
                                    </p:set>
                                    <p:animEffect transition="in" filter="wipe(left)">
                                      <p:cBhvr>
                                        <p:cTn id="12" dur="500"/>
                                        <p:tgtEl>
                                          <p:spTgt spid="393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3231"/>
                                        </p:tgtEl>
                                        <p:attrNameLst>
                                          <p:attrName>style.visibility</p:attrName>
                                        </p:attrNameLst>
                                      </p:cBhvr>
                                      <p:to>
                                        <p:strVal val="visible"/>
                                      </p:to>
                                    </p:set>
                                    <p:animEffect transition="in" filter="wipe(left)">
                                      <p:cBhvr>
                                        <p:cTn id="17" dur="500"/>
                                        <p:tgtEl>
                                          <p:spTgt spid="3932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3237"/>
                                        </p:tgtEl>
                                        <p:attrNameLst>
                                          <p:attrName>style.visibility</p:attrName>
                                        </p:attrNameLst>
                                      </p:cBhvr>
                                      <p:to>
                                        <p:strVal val="visible"/>
                                      </p:to>
                                    </p:set>
                                    <p:animEffect transition="in" filter="wipe(left)">
                                      <p:cBhvr>
                                        <p:cTn id="22" dur="500"/>
                                        <p:tgtEl>
                                          <p:spTgt spid="3932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3232"/>
                                        </p:tgtEl>
                                        <p:attrNameLst>
                                          <p:attrName>style.visibility</p:attrName>
                                        </p:attrNameLst>
                                      </p:cBhvr>
                                      <p:to>
                                        <p:strVal val="visible"/>
                                      </p:to>
                                    </p:set>
                                    <p:animEffect transition="in" filter="wipe(left)">
                                      <p:cBhvr>
                                        <p:cTn id="27" dur="500"/>
                                        <p:tgtEl>
                                          <p:spTgt spid="393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9" grpId="0" autoUpdateAnimBg="0"/>
      <p:bldP spid="393230" grpId="0" autoUpdateAnimBg="0"/>
      <p:bldP spid="393231" grpId="0" autoUpdateAnimBg="0"/>
      <p:bldP spid="393232" grpId="0" autoUpdateAnimBg="0"/>
      <p:bldP spid="39323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0" y="1295400"/>
            <a:ext cx="7086600" cy="5214557"/>
          </a:xfrm>
          <a:prstGeom prst="rect">
            <a:avLst/>
          </a:prstGeom>
          <a:noFill/>
          <a:ln w="19050" cap="sq">
            <a:solidFill>
              <a:schemeClr val="tx1"/>
            </a:solidFill>
            <a:miter lim="800000"/>
            <a:headEnd type="none" w="sm" len="sm"/>
            <a:tailEnd type="none" w="sm" len="sm"/>
          </a:ln>
          <a:effectLst/>
        </p:spPr>
      </p:pic>
      <p:sp>
        <p:nvSpPr>
          <p:cNvPr id="54275" name="Text Box 14"/>
          <p:cNvSpPr txBox="1">
            <a:spLocks noChangeArrowheads="1"/>
          </p:cNvSpPr>
          <p:nvPr/>
        </p:nvSpPr>
        <p:spPr bwMode="auto">
          <a:xfrm>
            <a:off x="136526" y="1295400"/>
            <a:ext cx="1768474" cy="4039567"/>
          </a:xfrm>
          <a:prstGeom prst="rect">
            <a:avLst/>
          </a:prstGeom>
          <a:noFill/>
          <a:ln>
            <a:noFill/>
          </a:ln>
          <a:effectLst/>
          <a:extLst/>
        </p:spPr>
        <p:txBody>
          <a:bodyPr wrap="square">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0000"/>
              </a:spcBef>
              <a:spcAft>
                <a:spcPct val="20000"/>
              </a:spcAft>
              <a:buClrTx/>
              <a:buSzPct val="80000"/>
              <a:buFontTx/>
              <a:buNone/>
            </a:pPr>
            <a:r>
              <a:rPr lang="en-US" altLang="en-US" sz="1800" dirty="0">
                <a:latin typeface="Liberation Sans"/>
              </a:rPr>
              <a:t>Discontinued Operations</a:t>
            </a:r>
            <a:r>
              <a:rPr lang="en-US" altLang="en-US" sz="1800" b="0" dirty="0">
                <a:latin typeface="Liberation Sans"/>
              </a:rPr>
              <a:t> are reported </a:t>
            </a:r>
            <a:r>
              <a:rPr lang="en-US" altLang="en-US" sz="1800" dirty="0">
                <a:latin typeface="Liberation Sans"/>
              </a:rPr>
              <a:t>after</a:t>
            </a:r>
            <a:r>
              <a:rPr lang="en-US" altLang="en-US" sz="1800" b="0" dirty="0">
                <a:latin typeface="Liberation Sans"/>
              </a:rPr>
              <a:t> “Income from continuing operations.” </a:t>
            </a:r>
          </a:p>
          <a:p>
            <a:pPr>
              <a:lnSpc>
                <a:spcPct val="125000"/>
              </a:lnSpc>
              <a:spcBef>
                <a:spcPct val="30000"/>
              </a:spcBef>
              <a:spcAft>
                <a:spcPct val="20000"/>
              </a:spcAft>
              <a:buClrTx/>
              <a:buSzPct val="80000"/>
              <a:buFontTx/>
              <a:buNone/>
            </a:pPr>
            <a:r>
              <a:rPr lang="en-US" altLang="en-US" sz="1800" b="0" dirty="0">
                <a:latin typeface="Liberation Sans"/>
              </a:rPr>
              <a:t>Without a discontinued operations this line would be “net income.”</a:t>
            </a:r>
          </a:p>
        </p:txBody>
      </p:sp>
      <p:sp>
        <p:nvSpPr>
          <p:cNvPr id="54276" name="Oval 25"/>
          <p:cNvSpPr>
            <a:spLocks noChangeArrowheads="1"/>
          </p:cNvSpPr>
          <p:nvPr/>
        </p:nvSpPr>
        <p:spPr bwMode="auto">
          <a:xfrm>
            <a:off x="3429000" y="5757863"/>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pic>
        <p:nvPicPr>
          <p:cNvPr id="5427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383055"/>
            <a:ext cx="8382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1676400" y="4978492"/>
            <a:ext cx="342900" cy="0"/>
          </a:xfrm>
          <a:prstGeom prst="straightConnector1">
            <a:avLst/>
          </a:prstGeom>
          <a:solidFill>
            <a:schemeClr val="accent1"/>
          </a:solidFill>
          <a:ln w="28575" cap="sq" cmpd="sng" algn="ctr">
            <a:solidFill>
              <a:srgbClr val="CC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a:xfrm>
            <a:off x="7467600" y="773952"/>
            <a:ext cx="1611146" cy="461665"/>
          </a:xfrm>
          <a:prstGeom prst="rect">
            <a:avLst/>
          </a:prstGeom>
          <a:solidFill>
            <a:schemeClr val="accent3"/>
          </a:solidFill>
        </p:spPr>
        <p:txBody>
          <a:bodyPr wrap="none">
            <a:spAutoFit/>
          </a:bodyPr>
          <a:lstStyle/>
          <a:p>
            <a:pPr>
              <a:defRPr/>
            </a:pPr>
            <a:r>
              <a:rPr lang="en-US" sz="1200" b="1" dirty="0">
                <a:solidFill>
                  <a:srgbClr val="006600"/>
                </a:solidFill>
                <a:latin typeface="Liberation Sans"/>
              </a:rPr>
              <a:t>ILLUSTRATION 4-8 </a:t>
            </a:r>
            <a:endParaRPr lang="en-US" sz="1200" b="1" dirty="0" smtClean="0">
              <a:solidFill>
                <a:srgbClr val="006600"/>
              </a:solidFill>
              <a:latin typeface="Liberation Sans"/>
            </a:endParaRPr>
          </a:p>
          <a:p>
            <a:pPr>
              <a:defRPr/>
            </a:pPr>
            <a:r>
              <a:rPr lang="en-US" sz="1200" dirty="0" smtClean="0">
                <a:latin typeface="Liberation Sans"/>
              </a:rPr>
              <a:t>Income </a:t>
            </a:r>
            <a:r>
              <a:rPr lang="en-US" sz="1200" dirty="0">
                <a:latin typeface="Liberation Sans"/>
              </a:rPr>
              <a:t>Statement</a:t>
            </a:r>
          </a:p>
        </p:txBody>
      </p:sp>
      <p:sp>
        <p:nvSpPr>
          <p:cNvPr id="26" name="Rectangle 11"/>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Discontinued </a:t>
            </a:r>
            <a:r>
              <a:rPr lang="en-US" sz="3200" i="0" kern="1200" dirty="0">
                <a:solidFill>
                  <a:srgbClr val="CC0000"/>
                </a:solidFill>
                <a:effectLst/>
                <a:latin typeface="Liberation Sans"/>
                <a:ea typeface="+mn-ea"/>
                <a:cs typeface="+mn-cs"/>
              </a:rPr>
              <a:t>Operations</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2025650"/>
            <a:ext cx="7620000" cy="309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57200" indent="-457200" algn="l">
              <a:lnSpc>
                <a:spcPct val="125000"/>
              </a:lnSpc>
              <a:spcBef>
                <a:spcPct val="50000"/>
              </a:spcBef>
              <a:buSzPct val="80000"/>
              <a:defRPr sz="2300">
                <a:latin typeface="Arial" charset="0"/>
              </a:defRPr>
            </a:lvl1pPr>
            <a:lvl2pPr marL="685800" lvl="1" indent="-457200" algn="l">
              <a:lnSpc>
                <a:spcPct val="125000"/>
              </a:lnSpc>
              <a:spcBef>
                <a:spcPct val="50000"/>
              </a:spcBef>
              <a:buSzPct val="90000"/>
              <a:buAutoNum type="arabicParenBoth"/>
              <a:defRPr sz="2200">
                <a:latin typeface="Arial" charset="0"/>
              </a:defRPr>
            </a:lvl2pPr>
            <a:lvl3pPr marL="1314450" indent="-4572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682625" indent="-450850">
              <a:spcBef>
                <a:spcPts val="1200"/>
              </a:spcBef>
              <a:buClr>
                <a:srgbClr val="CC0000"/>
              </a:buClr>
              <a:buSzPct val="90000"/>
              <a:buFont typeface="Arial" pitchFamily="34" charset="0"/>
              <a:buChar char="►"/>
              <a:defRPr/>
            </a:pPr>
            <a:r>
              <a:rPr lang="en-US" sz="2100" dirty="0" smtClean="0">
                <a:latin typeface="Liberation Sans"/>
              </a:rPr>
              <a:t>The allocation of tax within a period. </a:t>
            </a:r>
          </a:p>
          <a:p>
            <a:pPr marL="682625" indent="-450850">
              <a:spcBef>
                <a:spcPts val="1200"/>
              </a:spcBef>
              <a:buClr>
                <a:srgbClr val="CC0000"/>
              </a:buClr>
              <a:buSzPct val="90000"/>
              <a:buFont typeface="Arial" pitchFamily="34" charset="0"/>
              <a:buChar char="►"/>
              <a:defRPr/>
            </a:pPr>
            <a:r>
              <a:rPr lang="en-US" sz="2100" dirty="0" smtClean="0">
                <a:latin typeface="Liberation Sans"/>
              </a:rPr>
              <a:t>Helps users understand the impact of income taxes on the various components of net income.</a:t>
            </a:r>
          </a:p>
          <a:p>
            <a:pPr marL="682625" indent="-450850">
              <a:spcBef>
                <a:spcPts val="1200"/>
              </a:spcBef>
              <a:buClr>
                <a:srgbClr val="CC0000"/>
              </a:buClr>
              <a:buSzPct val="90000"/>
              <a:buFont typeface="Arial" pitchFamily="34" charset="0"/>
              <a:buChar char="►"/>
              <a:defRPr/>
            </a:pPr>
            <a:r>
              <a:rPr lang="en-US" sz="2100" dirty="0" smtClean="0">
                <a:latin typeface="Liberation Sans"/>
              </a:rPr>
              <a:t>Intraperiod tax allocation is used for:</a:t>
            </a:r>
          </a:p>
          <a:p>
            <a:pPr marL="0" indent="0">
              <a:spcBef>
                <a:spcPts val="1200"/>
              </a:spcBef>
              <a:defRPr/>
            </a:pPr>
            <a:r>
              <a:rPr lang="en-US" sz="2000" dirty="0" smtClean="0">
                <a:latin typeface="Liberation Sans"/>
              </a:rPr>
              <a:t>	(1)  Income from continuing operations, </a:t>
            </a:r>
          </a:p>
          <a:p>
            <a:pPr marL="0" indent="0">
              <a:spcBef>
                <a:spcPts val="1200"/>
              </a:spcBef>
              <a:defRPr/>
            </a:pPr>
            <a:r>
              <a:rPr lang="en-US" sz="2000" dirty="0" smtClean="0">
                <a:latin typeface="Liberation Sans"/>
              </a:rPr>
              <a:t>	(2)  discontinued operations. </a:t>
            </a:r>
            <a:endParaRPr lang="en-US" sz="2100" dirty="0" smtClean="0">
              <a:latin typeface="Liberation Sans"/>
            </a:endParaRPr>
          </a:p>
        </p:txBody>
      </p:sp>
      <p:sp>
        <p:nvSpPr>
          <p:cNvPr id="56323" name="Text Box 6"/>
          <p:cNvSpPr txBox="1">
            <a:spLocks noChangeArrowheads="1"/>
          </p:cNvSpPr>
          <p:nvPr/>
        </p:nvSpPr>
        <p:spPr bwMode="auto">
          <a:xfrm>
            <a:off x="609600" y="1371600"/>
            <a:ext cx="6934200" cy="52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sz="2700" dirty="0">
                <a:solidFill>
                  <a:schemeClr val="tx1"/>
                </a:solidFill>
                <a:latin typeface="Liberation Sans"/>
              </a:rPr>
              <a:t>Intraperiod Tax Allocation</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8" name="Rectangle 11"/>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Discontinued </a:t>
            </a:r>
            <a:r>
              <a:rPr lang="en-US" sz="3200" i="0" kern="1200" dirty="0">
                <a:solidFill>
                  <a:srgbClr val="CC0000"/>
                </a:solidFill>
                <a:effectLst/>
                <a:latin typeface="Liberation Sans"/>
                <a:ea typeface="+mn-ea"/>
                <a:cs typeface="+mn-cs"/>
              </a:rPr>
              <a:t>Operations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987550"/>
            <a:ext cx="8077200" cy="163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57200" indent="-457200" algn="l">
              <a:lnSpc>
                <a:spcPct val="125000"/>
              </a:lnSpc>
              <a:spcBef>
                <a:spcPct val="50000"/>
              </a:spcBef>
              <a:buSzPct val="80000"/>
              <a:defRPr sz="2300">
                <a:latin typeface="Arial" charset="0"/>
              </a:defRPr>
            </a:lvl1pPr>
            <a:lvl2pPr marL="685800" lvl="1" indent="-457200" algn="l">
              <a:lnSpc>
                <a:spcPct val="125000"/>
              </a:lnSpc>
              <a:spcBef>
                <a:spcPct val="50000"/>
              </a:spcBef>
              <a:buSzPct val="90000"/>
              <a:buAutoNum type="arabicParenBoth"/>
              <a:defRPr sz="2200">
                <a:latin typeface="Arial" charset="0"/>
              </a:defRPr>
            </a:lvl2pPr>
            <a:lvl3pPr marL="1314450" indent="-4572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indent="0">
              <a:defRPr/>
            </a:pPr>
            <a:r>
              <a:rPr lang="en-US" sz="2000" b="1" dirty="0" smtClean="0">
                <a:latin typeface="Liberation Sans"/>
              </a:rPr>
              <a:t>Illustration:</a:t>
            </a:r>
            <a:r>
              <a:rPr lang="en-US" sz="2000" dirty="0" smtClean="0">
                <a:latin typeface="Liberation Sans"/>
              </a:rPr>
              <a:t> Schindler Co. has income before income tax of $250,000. It has a gain of $100,000 from a discontinued operation. Assuming a 30 percent income tax rate, Schindler presents the following information on the income statement.</a:t>
            </a:r>
          </a:p>
        </p:txBody>
      </p:sp>
      <p:sp>
        <p:nvSpPr>
          <p:cNvPr id="58371" name="Text Box 6"/>
          <p:cNvSpPr txBox="1">
            <a:spLocks noChangeArrowheads="1"/>
          </p:cNvSpPr>
          <p:nvPr/>
        </p:nvSpPr>
        <p:spPr bwMode="auto">
          <a:xfrm>
            <a:off x="609600" y="1371600"/>
            <a:ext cx="6934200" cy="52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sz="2700" dirty="0">
                <a:solidFill>
                  <a:srgbClr val="006600"/>
                </a:solidFill>
                <a:latin typeface="Liberation Sans"/>
              </a:rPr>
              <a:t>Discontinued Operations (Gain)</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8" name="Rectangle 11"/>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Discontinued </a:t>
            </a:r>
            <a:r>
              <a:rPr lang="en-US" sz="3200" i="0" kern="1200" dirty="0">
                <a:solidFill>
                  <a:srgbClr val="CC0000"/>
                </a:solidFill>
                <a:effectLst/>
                <a:latin typeface="Liberation Sans"/>
                <a:ea typeface="+mn-ea"/>
                <a:cs typeface="+mn-cs"/>
              </a:rPr>
              <a:t>Operations</a:t>
            </a:r>
          </a:p>
        </p:txBody>
      </p:sp>
      <p:pic>
        <p:nvPicPr>
          <p:cNvPr id="583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2235"/>
            <a:ext cx="8382000" cy="2217737"/>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24183" y="6091535"/>
            <a:ext cx="4408641" cy="461665"/>
          </a:xfrm>
          <a:prstGeom prst="rect">
            <a:avLst/>
          </a:prstGeom>
          <a:solidFill>
            <a:schemeClr val="accent3"/>
          </a:solidFill>
        </p:spPr>
        <p:txBody>
          <a:bodyPr wrap="square">
            <a:spAutoFit/>
          </a:bodyPr>
          <a:lstStyle/>
          <a:p>
            <a:r>
              <a:rPr lang="en-US" sz="1200" b="1" dirty="0">
                <a:solidFill>
                  <a:srgbClr val="006600"/>
                </a:solidFill>
                <a:latin typeface="Liberation Sans"/>
              </a:rPr>
              <a:t>ILLUSTRATION </a:t>
            </a:r>
            <a:r>
              <a:rPr lang="en-US" sz="1200" b="1" dirty="0" smtClean="0">
                <a:solidFill>
                  <a:srgbClr val="006600"/>
                </a:solidFill>
                <a:latin typeface="Liberation Sans"/>
              </a:rPr>
              <a:t>4-9</a:t>
            </a:r>
            <a:endParaRPr lang="en-US" sz="1200" b="1" dirty="0">
              <a:solidFill>
                <a:srgbClr val="006600"/>
              </a:solidFill>
              <a:latin typeface="Liberation Sans"/>
            </a:endParaRPr>
          </a:p>
          <a:p>
            <a:r>
              <a:rPr lang="en-US" sz="1200" dirty="0">
                <a:latin typeface="Liberation Sans"/>
              </a:rPr>
              <a:t>Intraperiod Tax Allocation, Discontinued Operations Gain</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987550"/>
            <a:ext cx="8077200" cy="163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57200" indent="-457200" algn="l">
              <a:lnSpc>
                <a:spcPct val="125000"/>
              </a:lnSpc>
              <a:spcBef>
                <a:spcPct val="50000"/>
              </a:spcBef>
              <a:buSzPct val="80000"/>
              <a:defRPr sz="2300">
                <a:latin typeface="Arial" charset="0"/>
              </a:defRPr>
            </a:lvl1pPr>
            <a:lvl2pPr marL="685800" lvl="1" indent="-457200" algn="l">
              <a:lnSpc>
                <a:spcPct val="125000"/>
              </a:lnSpc>
              <a:spcBef>
                <a:spcPct val="50000"/>
              </a:spcBef>
              <a:buSzPct val="90000"/>
              <a:buAutoNum type="arabicParenBoth"/>
              <a:defRPr sz="2200">
                <a:latin typeface="Arial" charset="0"/>
              </a:defRPr>
            </a:lvl2pPr>
            <a:lvl3pPr marL="1314450" indent="-4572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indent="0">
              <a:defRPr/>
            </a:pPr>
            <a:r>
              <a:rPr lang="en-US" sz="2000" b="1" dirty="0" smtClean="0">
                <a:latin typeface="Liberation Sans"/>
              </a:rPr>
              <a:t>Illustration: </a:t>
            </a:r>
            <a:r>
              <a:rPr lang="en-US" sz="2000" dirty="0" smtClean="0">
                <a:latin typeface="Liberation Sans"/>
              </a:rPr>
              <a:t>Schindler Co. has income before income tax of $250,000. It suffers a loss from discontinued operations of $100,000. Assuming a 30 percent tax rate, Schindler presents the income tax on the income statement as shown</a:t>
            </a:r>
          </a:p>
        </p:txBody>
      </p:sp>
      <p:sp>
        <p:nvSpPr>
          <p:cNvPr id="60419" name="Text Box 6"/>
          <p:cNvSpPr txBox="1">
            <a:spLocks noChangeArrowheads="1"/>
          </p:cNvSpPr>
          <p:nvPr/>
        </p:nvSpPr>
        <p:spPr bwMode="auto">
          <a:xfrm>
            <a:off x="609600" y="1371600"/>
            <a:ext cx="6934200" cy="498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sz="2700" dirty="0">
                <a:solidFill>
                  <a:srgbClr val="006600"/>
                </a:solidFill>
                <a:latin typeface="Liberation Sans"/>
              </a:rPr>
              <a:t>Discontinued Operations (Loss)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8" name="Rectangle 11"/>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Discontinued </a:t>
            </a:r>
            <a:r>
              <a:rPr lang="en-US" sz="3200" i="0" kern="1200" dirty="0">
                <a:solidFill>
                  <a:srgbClr val="CC0000"/>
                </a:solidFill>
                <a:effectLst/>
                <a:latin typeface="Liberation Sans"/>
                <a:ea typeface="+mn-ea"/>
                <a:cs typeface="+mn-cs"/>
              </a:rPr>
              <a:t>Operations</a:t>
            </a:r>
          </a:p>
        </p:txBody>
      </p:sp>
      <p:pic>
        <p:nvPicPr>
          <p:cNvPr id="11" name="Picture 10"/>
          <p:cNvPicPr>
            <a:picLocks noChangeAspect="1"/>
          </p:cNvPicPr>
          <p:nvPr/>
        </p:nvPicPr>
        <p:blipFill>
          <a:blip r:embed="rId3"/>
          <a:stretch>
            <a:fillRect/>
          </a:stretch>
        </p:blipFill>
        <p:spPr>
          <a:xfrm>
            <a:off x="381000" y="3810000"/>
            <a:ext cx="8382000" cy="2245497"/>
          </a:xfrm>
          <a:prstGeom prst="rect">
            <a:avLst/>
          </a:prstGeom>
          <a:noFill/>
          <a:ln w="19050" cap="sq">
            <a:solidFill>
              <a:schemeClr val="tx1"/>
            </a:solidFill>
            <a:miter lim="800000"/>
            <a:headEnd type="none" w="sm" len="sm"/>
            <a:tailEnd type="none" w="sm" len="sm"/>
          </a:ln>
          <a:effectLst/>
        </p:spPr>
      </p:pic>
      <p:sp>
        <p:nvSpPr>
          <p:cNvPr id="12" name="Rectangle 11"/>
          <p:cNvSpPr/>
          <p:nvPr/>
        </p:nvSpPr>
        <p:spPr>
          <a:xfrm>
            <a:off x="908424" y="6115439"/>
            <a:ext cx="4408641" cy="461665"/>
          </a:xfrm>
          <a:prstGeom prst="rect">
            <a:avLst/>
          </a:prstGeom>
          <a:solidFill>
            <a:schemeClr val="accent3"/>
          </a:solidFill>
        </p:spPr>
        <p:txBody>
          <a:bodyPr wrap="square">
            <a:spAutoFit/>
          </a:bodyPr>
          <a:lstStyle/>
          <a:p>
            <a:r>
              <a:rPr lang="en-US" sz="1200" b="1" dirty="0">
                <a:solidFill>
                  <a:srgbClr val="006600"/>
                </a:solidFill>
                <a:latin typeface="Liberation Sans"/>
              </a:rPr>
              <a:t>ILLUSTRATION 4-10</a:t>
            </a:r>
          </a:p>
          <a:p>
            <a:r>
              <a:rPr lang="en-US" sz="1200" dirty="0">
                <a:latin typeface="Liberation Sans"/>
              </a:rPr>
              <a:t>Intraperiod Tax Allocation, Discontinued Operations </a:t>
            </a:r>
            <a:r>
              <a:rPr lang="en-US" sz="1200" dirty="0" smtClean="0">
                <a:latin typeface="Liberation Sans"/>
              </a:rPr>
              <a:t>Loss</a:t>
            </a:r>
            <a:endParaRPr lang="en-US" sz="1200" dirty="0">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981200"/>
            <a:ext cx="7924800" cy="280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57200" indent="-457200" algn="l">
              <a:lnSpc>
                <a:spcPct val="125000"/>
              </a:lnSpc>
              <a:spcBef>
                <a:spcPct val="50000"/>
              </a:spcBef>
              <a:buSzPct val="80000"/>
              <a:defRPr sz="2300">
                <a:latin typeface="Arial" charset="0"/>
              </a:defRPr>
            </a:lvl1pPr>
            <a:lvl2pPr marL="685800" lvl="1" indent="-457200" algn="l">
              <a:lnSpc>
                <a:spcPct val="125000"/>
              </a:lnSpc>
              <a:spcBef>
                <a:spcPct val="50000"/>
              </a:spcBef>
              <a:buSzPct val="90000"/>
              <a:buAutoNum type="arabicParenBoth"/>
              <a:defRPr sz="2200">
                <a:latin typeface="Arial" charset="0"/>
              </a:defRPr>
            </a:lvl2pPr>
            <a:lvl3pPr marL="1314450" indent="-4572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indent="0">
              <a:defRPr/>
            </a:pPr>
            <a:r>
              <a:rPr lang="en-US" sz="2200" dirty="0" smtClean="0">
                <a:latin typeface="Liberation Sans"/>
              </a:rPr>
              <a:t>When a company owns substantial interests (generally greater than 50%) in another company, GAAP generally require that the financial statements of both companies be consolidated together into one set of financials.</a:t>
            </a:r>
            <a:endParaRPr lang="en-US" sz="2200" b="1" dirty="0" smtClean="0">
              <a:solidFill>
                <a:schemeClr val="tx2">
                  <a:lumMod val="75000"/>
                </a:schemeClr>
              </a:solidFill>
              <a:latin typeface="Liberation Sans"/>
            </a:endParaRPr>
          </a:p>
          <a:p>
            <a:pPr marL="0" indent="0">
              <a:defRPr/>
            </a:pPr>
            <a:r>
              <a:rPr lang="en-US" b="1" dirty="0" smtClean="0">
                <a:solidFill>
                  <a:schemeClr val="tx2">
                    <a:lumMod val="50000"/>
                  </a:schemeClr>
                </a:solidFill>
                <a:latin typeface="Liberation Sans"/>
              </a:rPr>
              <a:t>Noncontrolling interest </a:t>
            </a:r>
            <a:r>
              <a:rPr lang="en-US" sz="2200" dirty="0" smtClean="0">
                <a:latin typeface="Liberation Sans"/>
              </a:rPr>
              <a:t>is the portion of equity (net assets) interest in a subsidiary not attributable to the parent company.</a:t>
            </a:r>
          </a:p>
        </p:txBody>
      </p:sp>
      <p:sp>
        <p:nvSpPr>
          <p:cNvPr id="23557" name="Text Box 6"/>
          <p:cNvSpPr txBox="1">
            <a:spLocks noChangeArrowheads="1"/>
          </p:cNvSpPr>
          <p:nvPr/>
        </p:nvSpPr>
        <p:spPr bwMode="auto">
          <a:xfrm>
            <a:off x="609600" y="1371600"/>
            <a:ext cx="69342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b="1">
                <a:solidFill>
                  <a:srgbClr val="800000"/>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dirty="0" smtClean="0">
                <a:solidFill>
                  <a:srgbClr val="CC0000"/>
                </a:solidFill>
                <a:latin typeface="Liberation Sans"/>
              </a:rPr>
              <a:t>Noncontrolling Interest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1"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REPORTING VARIOUS INCOME ITEMS</a:t>
            </a:r>
            <a:endParaRPr lang="en-US" sz="3200" i="0" kern="1200" dirty="0">
              <a:solidFill>
                <a:schemeClr val="tx2">
                  <a:lumMod val="50000"/>
                </a:schemeClr>
              </a:solidFill>
              <a:effectLst/>
              <a:latin typeface="Liberation Sans"/>
              <a:ea typeface="+mn-ea"/>
              <a:cs typeface="+mn-c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0368" y="3421386"/>
            <a:ext cx="8803265" cy="2141214"/>
          </a:xfrm>
          <a:prstGeom prst="rect">
            <a:avLst/>
          </a:prstGeom>
        </p:spPr>
      </p:pic>
      <p:sp>
        <p:nvSpPr>
          <p:cNvPr id="23554" name="Text Box 2"/>
          <p:cNvSpPr txBox="1">
            <a:spLocks noChangeArrowheads="1"/>
          </p:cNvSpPr>
          <p:nvPr/>
        </p:nvSpPr>
        <p:spPr bwMode="auto">
          <a:xfrm>
            <a:off x="609600" y="1371600"/>
            <a:ext cx="7924800" cy="2015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indent="0" algn="l">
              <a:lnSpc>
                <a:spcPct val="125000"/>
              </a:lnSpc>
              <a:spcBef>
                <a:spcPct val="50000"/>
              </a:spcBef>
              <a:buSzPct val="80000"/>
              <a:defRPr sz="2200">
                <a:latin typeface="Arial" charset="0"/>
              </a:defRPr>
            </a:lvl1pPr>
            <a:lvl2pPr marL="685800" lvl="1" indent="-457200" algn="l">
              <a:lnSpc>
                <a:spcPct val="125000"/>
              </a:lnSpc>
              <a:spcBef>
                <a:spcPct val="50000"/>
              </a:spcBef>
              <a:buSzPct val="90000"/>
              <a:buAutoNum type="arabicParenBoth"/>
              <a:defRPr sz="2200">
                <a:latin typeface="Arial" charset="0"/>
              </a:defRPr>
            </a:lvl2pPr>
            <a:lvl3pPr marL="1314450" indent="-4572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sz="2000" b="1" dirty="0" smtClean="0">
                <a:latin typeface="Liberation Sans"/>
              </a:rPr>
              <a:t>Illustration:</a:t>
            </a:r>
            <a:r>
              <a:rPr lang="en-US" sz="2000" dirty="0" smtClean="0">
                <a:latin typeface="Liberation Sans"/>
              </a:rPr>
              <a:t>  Assume that Coca-Cola acquires 70 percent of the outstanding stock of Koch Company. Because Coca-Cola owns more than 50 percent of Koch, it consolidates Koch’s financial results with its own. GAAP requires that net income be allocated to the controlling and noncontrolling interest.</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1"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Noncontrolling Interest</a:t>
            </a:r>
            <a:endParaRPr lang="en-US" sz="3200" i="0" kern="1200" dirty="0">
              <a:solidFill>
                <a:srgbClr val="CC0000"/>
              </a:solidFill>
              <a:effectLst/>
              <a:latin typeface="Liberation Sans"/>
              <a:ea typeface="+mn-ea"/>
              <a:cs typeface="+mn-cs"/>
            </a:endParaRPr>
          </a:p>
        </p:txBody>
      </p:sp>
      <p:sp>
        <p:nvSpPr>
          <p:cNvPr id="2" name="Rectangle 1"/>
          <p:cNvSpPr/>
          <p:nvPr/>
        </p:nvSpPr>
        <p:spPr>
          <a:xfrm>
            <a:off x="6248400" y="3348038"/>
            <a:ext cx="2819400" cy="461962"/>
          </a:xfrm>
          <a:prstGeom prst="rect">
            <a:avLst/>
          </a:prstGeom>
        </p:spPr>
        <p:txBody>
          <a:bodyPr>
            <a:spAutoFit/>
          </a:bodyPr>
          <a:lstStyle/>
          <a:p>
            <a:pPr>
              <a:defRPr/>
            </a:pPr>
            <a:r>
              <a:rPr lang="en-US" sz="1200" b="1" dirty="0" smtClean="0">
                <a:solidFill>
                  <a:srgbClr val="006600"/>
                </a:solidFill>
                <a:latin typeface="Liberation Sans"/>
              </a:rPr>
              <a:t>ILLUSTRATION 4-12</a:t>
            </a:r>
            <a:endParaRPr lang="en-US" sz="1200" b="1" dirty="0">
              <a:solidFill>
                <a:srgbClr val="006600"/>
              </a:solidFill>
              <a:latin typeface="Liberation Sans"/>
            </a:endParaRPr>
          </a:p>
          <a:p>
            <a:pPr>
              <a:defRPr/>
            </a:pPr>
            <a:r>
              <a:rPr lang="en-US" sz="1200" dirty="0">
                <a:latin typeface="Liberation Sans"/>
              </a:rPr>
              <a:t>Presentation of Noncontrolling Interest</a:t>
            </a:r>
          </a:p>
        </p:txBody>
      </p:sp>
      <p:sp>
        <p:nvSpPr>
          <p:cNvPr id="64520" name="Rectangle 2"/>
          <p:cNvSpPr>
            <a:spLocks noChangeArrowheads="1"/>
          </p:cNvSpPr>
          <p:nvPr/>
        </p:nvSpPr>
        <p:spPr bwMode="auto">
          <a:xfrm>
            <a:off x="609600" y="5638800"/>
            <a:ext cx="8153400" cy="823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buClrTx/>
              <a:buSzPct val="80000"/>
              <a:buFontTx/>
              <a:buNone/>
            </a:pPr>
            <a:r>
              <a:rPr lang="en-US" altLang="en-US" sz="1900" b="0" dirty="0">
                <a:solidFill>
                  <a:schemeClr val="tx1"/>
                </a:solidFill>
                <a:latin typeface="Liberation Sans"/>
              </a:rPr>
              <a:t>The noncontrolling interest amounts are not an expense or dividend, but are allocations of net income (loss) to the noncontrolling interest.</a:t>
            </a:r>
          </a:p>
        </p:txBody>
      </p:sp>
      <p:sp>
        <p:nvSpPr>
          <p:cNvPr id="4" name="Rectangle 3"/>
          <p:cNvSpPr/>
          <p:nvPr/>
        </p:nvSpPr>
        <p:spPr bwMode="auto">
          <a:xfrm>
            <a:off x="76200" y="4191000"/>
            <a:ext cx="228600" cy="1295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3581400"/>
            <a:ext cx="8001000"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buClr>
                <a:srgbClr val="CC0000"/>
              </a:buClr>
              <a:buSzPct val="80000"/>
              <a:buFont typeface="Wingdings" panose="05000000000000000000" pitchFamily="2" charset="2"/>
              <a:buChar char="u"/>
            </a:pPr>
            <a:r>
              <a:rPr lang="en-US" altLang="en-US" sz="2200" b="0" dirty="0">
                <a:latin typeface="Liberation Sans"/>
              </a:rPr>
              <a:t>A significant business indicator.</a:t>
            </a:r>
          </a:p>
          <a:p>
            <a:pPr>
              <a:lnSpc>
                <a:spcPct val="125000"/>
              </a:lnSpc>
              <a:spcBef>
                <a:spcPct val="50000"/>
              </a:spcBef>
              <a:buClr>
                <a:srgbClr val="CC0000"/>
              </a:buClr>
              <a:buSzPct val="80000"/>
              <a:buFont typeface="Wingdings" panose="05000000000000000000" pitchFamily="2" charset="2"/>
              <a:buChar char="u"/>
            </a:pPr>
            <a:r>
              <a:rPr lang="en-US" altLang="en-US" sz="2200" b="0" dirty="0">
                <a:latin typeface="Liberation Sans"/>
              </a:rPr>
              <a:t>Measures the dollars earned by each share of common stock.</a:t>
            </a:r>
          </a:p>
          <a:p>
            <a:pPr>
              <a:lnSpc>
                <a:spcPct val="125000"/>
              </a:lnSpc>
              <a:spcBef>
                <a:spcPct val="50000"/>
              </a:spcBef>
              <a:buClr>
                <a:srgbClr val="CC0000"/>
              </a:buClr>
              <a:buSzPct val="80000"/>
              <a:buFont typeface="Wingdings" panose="05000000000000000000" pitchFamily="2" charset="2"/>
              <a:buChar char="u"/>
            </a:pPr>
            <a:r>
              <a:rPr lang="en-US" altLang="en-US" sz="2200" b="0" dirty="0">
                <a:latin typeface="Liberation Sans"/>
              </a:rPr>
              <a:t>Must be disclosed on the income statement.</a:t>
            </a:r>
          </a:p>
        </p:txBody>
      </p:sp>
      <p:sp>
        <p:nvSpPr>
          <p:cNvPr id="68612" name="Rectangle 5"/>
          <p:cNvSpPr>
            <a:spLocks noChangeArrowheads="1"/>
          </p:cNvSpPr>
          <p:nvPr/>
        </p:nvSpPr>
        <p:spPr bwMode="auto">
          <a:xfrm>
            <a:off x="979488" y="2209800"/>
            <a:ext cx="7173912" cy="104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gn="ctr">
              <a:lnSpc>
                <a:spcPct val="120000"/>
              </a:lnSpc>
              <a:spcBef>
                <a:spcPct val="30000"/>
              </a:spcBef>
              <a:buClrTx/>
              <a:buSzTx/>
              <a:buFontTx/>
              <a:buNone/>
            </a:pPr>
            <a:r>
              <a:rPr lang="en-US" altLang="en-US" sz="2300" b="0" dirty="0">
                <a:solidFill>
                  <a:schemeClr val="tx1"/>
                </a:solidFill>
                <a:latin typeface="Liberation Sans"/>
              </a:rPr>
              <a:t>   Net Income - Preferred Dividends    	</a:t>
            </a:r>
          </a:p>
          <a:p>
            <a:pPr algn="ctr">
              <a:lnSpc>
                <a:spcPct val="120000"/>
              </a:lnSpc>
              <a:spcBef>
                <a:spcPct val="30000"/>
              </a:spcBef>
              <a:buClrTx/>
              <a:buSzTx/>
              <a:buFontTx/>
              <a:buNone/>
            </a:pPr>
            <a:r>
              <a:rPr lang="en-US" altLang="en-US" sz="2300" b="0" dirty="0">
                <a:solidFill>
                  <a:schemeClr val="tx1"/>
                </a:solidFill>
                <a:latin typeface="Liberation Sans"/>
              </a:rPr>
              <a:t>Weighted Average of Common Shares Outstanding</a:t>
            </a:r>
          </a:p>
        </p:txBody>
      </p:sp>
      <p:sp>
        <p:nvSpPr>
          <p:cNvPr id="68613" name="Line 6"/>
          <p:cNvSpPr>
            <a:spLocks noChangeShapeType="1"/>
          </p:cNvSpPr>
          <p:nvPr/>
        </p:nvSpPr>
        <p:spPr bwMode="auto">
          <a:xfrm>
            <a:off x="1131888" y="2743200"/>
            <a:ext cx="6858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68614" name="Text Box 10"/>
          <p:cNvSpPr txBox="1">
            <a:spLocks noChangeArrowheads="1"/>
          </p:cNvSpPr>
          <p:nvPr/>
        </p:nvSpPr>
        <p:spPr bwMode="auto">
          <a:xfrm>
            <a:off x="609600" y="1371600"/>
            <a:ext cx="55626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Earnings per Share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0"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REPORTING VARIOUS INCOME ITEMS</a:t>
            </a:r>
            <a:endParaRPr lang="en-US" sz="3200" i="0" kern="1200" dirty="0">
              <a:solidFill>
                <a:schemeClr val="tx2">
                  <a:lumMod val="50000"/>
                </a:schemeClr>
              </a:solidFill>
              <a:effectLst/>
              <a:latin typeface="Liberation Sans"/>
              <a:ea typeface="+mn-ea"/>
              <a:cs typeface="+mn-c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09600" y="1371600"/>
            <a:ext cx="8001000" cy="2038350"/>
          </a:xfrm>
          <a:prstGeom prst="rect">
            <a:avLst/>
          </a:prstGeom>
          <a:noFill/>
          <a:ln>
            <a:noFill/>
          </a:ln>
          <a:effectLst/>
          <a:extLst>
            <a:ext uri="{909E8E84-426E-40DD-AFC4-6F175D3DCCD1}">
              <a14:hiddenFill xmlns:a14="http://schemas.microsoft.com/office/drawing/2010/main">
                <a:solidFill>
                  <a:srgbClr val="FAF2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0"/>
              </a:spcBef>
              <a:buClrTx/>
              <a:buSzTx/>
              <a:buFontTx/>
              <a:buNone/>
            </a:pPr>
            <a:r>
              <a:rPr lang="en-US" altLang="en-US" sz="2200" dirty="0">
                <a:solidFill>
                  <a:schemeClr val="tx1"/>
                </a:solidFill>
                <a:latin typeface="Liberation Sans"/>
              </a:rPr>
              <a:t>Illustration: </a:t>
            </a:r>
            <a:r>
              <a:rPr lang="en-US" altLang="en-US" sz="2200" b="0" dirty="0" smtClean="0">
                <a:solidFill>
                  <a:schemeClr val="tx1"/>
                </a:solidFill>
                <a:latin typeface="Liberation Sans"/>
              </a:rPr>
              <a:t>Lancer</a:t>
            </a:r>
            <a:r>
              <a:rPr lang="en-US" altLang="en-US" sz="2200" b="0" dirty="0">
                <a:solidFill>
                  <a:schemeClr val="tx1"/>
                </a:solidFill>
                <a:latin typeface="Liberation Sans"/>
              </a:rPr>
              <a:t>, Inc. reports net income of $350,000. It declares and pays preferred dividends of $50,000 for the year. The weighted-average number of common shares outstanding during the year is 100,000 shares. Lancer computes earnings per share as follows:</a:t>
            </a:r>
          </a:p>
        </p:txBody>
      </p:sp>
      <p:sp>
        <p:nvSpPr>
          <p:cNvPr id="432141" name="Rectangle 1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Earnings per Share</a:t>
            </a:r>
            <a:endParaRPr lang="en-US" sz="3200" i="0" kern="1200" dirty="0">
              <a:solidFill>
                <a:srgbClr val="CC0000"/>
              </a:solidFill>
              <a:effectLst/>
              <a:latin typeface="Liberation Sans"/>
              <a:ea typeface="+mn-ea"/>
              <a:cs typeface="+mn-cs"/>
            </a:endParaRPr>
          </a:p>
        </p:txBody>
      </p:sp>
      <p:sp>
        <p:nvSpPr>
          <p:cNvPr id="70660" name="Line 15"/>
          <p:cNvSpPr>
            <a:spLocks noChangeShapeType="1"/>
          </p:cNvSpPr>
          <p:nvPr/>
        </p:nvSpPr>
        <p:spPr bwMode="auto">
          <a:xfrm>
            <a:off x="990600" y="5486400"/>
            <a:ext cx="441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432145" name="Text Box 17"/>
          <p:cNvSpPr txBox="1">
            <a:spLocks noChangeArrowheads="1"/>
          </p:cNvSpPr>
          <p:nvPr/>
        </p:nvSpPr>
        <p:spPr bwMode="auto">
          <a:xfrm>
            <a:off x="3124200" y="5029200"/>
            <a:ext cx="2133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200" b="0" dirty="0">
                <a:solidFill>
                  <a:schemeClr val="tx1"/>
                </a:solidFill>
                <a:latin typeface="Liberation Sans"/>
              </a:rPr>
              <a:t>-    $50,000</a:t>
            </a:r>
          </a:p>
        </p:txBody>
      </p:sp>
      <p:sp>
        <p:nvSpPr>
          <p:cNvPr id="432146" name="Text Box 18"/>
          <p:cNvSpPr txBox="1">
            <a:spLocks noChangeArrowheads="1"/>
          </p:cNvSpPr>
          <p:nvPr/>
        </p:nvSpPr>
        <p:spPr bwMode="auto">
          <a:xfrm>
            <a:off x="1295400" y="5029200"/>
            <a:ext cx="1905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200" b="0" dirty="0">
                <a:solidFill>
                  <a:schemeClr val="tx1"/>
                </a:solidFill>
                <a:latin typeface="Liberation Sans"/>
              </a:rPr>
              <a:t>$350,000</a:t>
            </a:r>
          </a:p>
        </p:txBody>
      </p:sp>
      <p:sp>
        <p:nvSpPr>
          <p:cNvPr id="432147" name="Text Box 19"/>
          <p:cNvSpPr txBox="1">
            <a:spLocks noChangeArrowheads="1"/>
          </p:cNvSpPr>
          <p:nvPr/>
        </p:nvSpPr>
        <p:spPr bwMode="auto">
          <a:xfrm>
            <a:off x="2286000" y="5562600"/>
            <a:ext cx="1905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200" b="0" dirty="0">
                <a:solidFill>
                  <a:schemeClr val="tx1"/>
                </a:solidFill>
                <a:latin typeface="Liberation Sans"/>
              </a:rPr>
              <a:t>100,000</a:t>
            </a:r>
          </a:p>
        </p:txBody>
      </p:sp>
      <p:sp>
        <p:nvSpPr>
          <p:cNvPr id="70664" name="Text Box 20"/>
          <p:cNvSpPr txBox="1">
            <a:spLocks noChangeArrowheads="1"/>
          </p:cNvSpPr>
          <p:nvPr/>
        </p:nvSpPr>
        <p:spPr bwMode="auto">
          <a:xfrm>
            <a:off x="5486400" y="5257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400" dirty="0">
                <a:solidFill>
                  <a:schemeClr val="tx1"/>
                </a:solidFill>
                <a:latin typeface="Liberation Sans"/>
              </a:rPr>
              <a:t>=</a:t>
            </a:r>
          </a:p>
        </p:txBody>
      </p:sp>
      <p:sp>
        <p:nvSpPr>
          <p:cNvPr id="432149" name="Text Box 21"/>
          <p:cNvSpPr txBox="1">
            <a:spLocks noChangeArrowheads="1"/>
          </p:cNvSpPr>
          <p:nvPr/>
        </p:nvSpPr>
        <p:spPr bwMode="auto">
          <a:xfrm>
            <a:off x="5867400" y="5257800"/>
            <a:ext cx="2743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200" dirty="0">
                <a:solidFill>
                  <a:srgbClr val="CC0000"/>
                </a:solidFill>
                <a:latin typeface="Liberation Sans"/>
              </a:rPr>
              <a:t>$3.00</a:t>
            </a:r>
            <a:r>
              <a:rPr lang="en-US" altLang="en-US" sz="2200" b="0" dirty="0">
                <a:solidFill>
                  <a:srgbClr val="CC0000"/>
                </a:solidFill>
                <a:latin typeface="Liberation Sans"/>
              </a:rPr>
              <a:t> </a:t>
            </a:r>
            <a:r>
              <a:rPr lang="en-US" altLang="en-US" sz="2200" b="0" dirty="0">
                <a:solidFill>
                  <a:schemeClr val="tx1"/>
                </a:solidFill>
                <a:latin typeface="Liberation Sans"/>
              </a:rPr>
              <a:t>per share</a:t>
            </a:r>
          </a:p>
        </p:txBody>
      </p:sp>
      <p:sp>
        <p:nvSpPr>
          <p:cNvPr id="70667" name="Rectangle 23"/>
          <p:cNvSpPr>
            <a:spLocks noChangeArrowheads="1"/>
          </p:cNvSpPr>
          <p:nvPr/>
        </p:nvSpPr>
        <p:spPr bwMode="auto">
          <a:xfrm>
            <a:off x="1143000" y="3649663"/>
            <a:ext cx="7173913"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gn="ctr">
              <a:lnSpc>
                <a:spcPct val="120000"/>
              </a:lnSpc>
              <a:spcBef>
                <a:spcPts val="1200"/>
              </a:spcBef>
              <a:buClrTx/>
              <a:buSzTx/>
              <a:buFontTx/>
              <a:buNone/>
            </a:pPr>
            <a:r>
              <a:rPr lang="en-US" altLang="en-US" sz="2200" b="0" dirty="0">
                <a:solidFill>
                  <a:schemeClr val="tx1"/>
                </a:solidFill>
                <a:latin typeface="Liberation Sans"/>
              </a:rPr>
              <a:t>   Net Income - Preferred Dividends    	</a:t>
            </a:r>
          </a:p>
          <a:p>
            <a:pPr algn="ctr">
              <a:lnSpc>
                <a:spcPct val="120000"/>
              </a:lnSpc>
              <a:spcBef>
                <a:spcPts val="1200"/>
              </a:spcBef>
              <a:buClrTx/>
              <a:buSzTx/>
              <a:buFontTx/>
              <a:buNone/>
            </a:pPr>
            <a:r>
              <a:rPr lang="en-US" altLang="en-US" sz="2200" b="0" dirty="0">
                <a:solidFill>
                  <a:schemeClr val="tx1"/>
                </a:solidFill>
                <a:latin typeface="Liberation Sans"/>
              </a:rPr>
              <a:t>Weighted Average of Common Shares Outstanding</a:t>
            </a:r>
          </a:p>
        </p:txBody>
      </p:sp>
      <p:sp>
        <p:nvSpPr>
          <p:cNvPr id="70668" name="Line 24"/>
          <p:cNvSpPr>
            <a:spLocks noChangeShapeType="1"/>
          </p:cNvSpPr>
          <p:nvPr/>
        </p:nvSpPr>
        <p:spPr bwMode="auto">
          <a:xfrm>
            <a:off x="1295400" y="4191000"/>
            <a:ext cx="6858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2146"/>
                                        </p:tgtEl>
                                        <p:attrNameLst>
                                          <p:attrName>style.visibility</p:attrName>
                                        </p:attrNameLst>
                                      </p:cBhvr>
                                      <p:to>
                                        <p:strVal val="visible"/>
                                      </p:to>
                                    </p:set>
                                    <p:animEffect transition="in" filter="wipe(left)">
                                      <p:cBhvr>
                                        <p:cTn id="7" dur="500"/>
                                        <p:tgtEl>
                                          <p:spTgt spid="432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2145"/>
                                        </p:tgtEl>
                                        <p:attrNameLst>
                                          <p:attrName>style.visibility</p:attrName>
                                        </p:attrNameLst>
                                      </p:cBhvr>
                                      <p:to>
                                        <p:strVal val="visible"/>
                                      </p:to>
                                    </p:set>
                                    <p:animEffect transition="in" filter="wipe(left)">
                                      <p:cBhvr>
                                        <p:cTn id="12" dur="500"/>
                                        <p:tgtEl>
                                          <p:spTgt spid="4321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2147"/>
                                        </p:tgtEl>
                                        <p:attrNameLst>
                                          <p:attrName>style.visibility</p:attrName>
                                        </p:attrNameLst>
                                      </p:cBhvr>
                                      <p:to>
                                        <p:strVal val="visible"/>
                                      </p:to>
                                    </p:set>
                                    <p:animEffect transition="in" filter="wipe(left)">
                                      <p:cBhvr>
                                        <p:cTn id="17" dur="500"/>
                                        <p:tgtEl>
                                          <p:spTgt spid="432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2149"/>
                                        </p:tgtEl>
                                        <p:attrNameLst>
                                          <p:attrName>style.visibility</p:attrName>
                                        </p:attrNameLst>
                                      </p:cBhvr>
                                      <p:to>
                                        <p:strVal val="visible"/>
                                      </p:to>
                                    </p:set>
                                    <p:animEffect transition="in" filter="wipe(left)">
                                      <p:cBhvr>
                                        <p:cTn id="22" dur="500"/>
                                        <p:tgtEl>
                                          <p:spTgt spid="43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45" grpId="0" autoUpdateAnimBg="0"/>
      <p:bldP spid="432146" grpId="0" autoUpdateAnimBg="0"/>
      <p:bldP spid="432147" grpId="0" autoUpdateAnimBg="0"/>
      <p:bldP spid="43214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41" name="Rectangle 1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Earnings per Share</a:t>
            </a:r>
            <a:endParaRPr lang="en-US" sz="3200" i="0" kern="1200" dirty="0">
              <a:solidFill>
                <a:srgbClr val="CC0000"/>
              </a:solidFill>
              <a:effectLst/>
              <a:latin typeface="Liberation Sans"/>
              <a:ea typeface="+mn-ea"/>
              <a:cs typeface="+mn-cs"/>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381000" y="1465471"/>
            <a:ext cx="8382000" cy="4069793"/>
          </a:xfrm>
          <a:prstGeom prst="rect">
            <a:avLst/>
          </a:prstGeom>
        </p:spPr>
      </p:pic>
      <p:sp>
        <p:nvSpPr>
          <p:cNvPr id="14" name="Rectangle 13"/>
          <p:cNvSpPr/>
          <p:nvPr/>
        </p:nvSpPr>
        <p:spPr>
          <a:xfrm>
            <a:off x="316752" y="5568576"/>
            <a:ext cx="4408641" cy="461665"/>
          </a:xfrm>
          <a:prstGeom prst="rect">
            <a:avLst/>
          </a:prstGeom>
          <a:solidFill>
            <a:schemeClr val="accent3"/>
          </a:solidFill>
        </p:spPr>
        <p:txBody>
          <a:bodyPr wrap="square">
            <a:spAutoFit/>
          </a:bodyPr>
          <a:lstStyle/>
          <a:p>
            <a:r>
              <a:rPr lang="en-US" sz="1200" b="1" dirty="0">
                <a:solidFill>
                  <a:srgbClr val="006600"/>
                </a:solidFill>
                <a:latin typeface="Liberation Sans"/>
              </a:rPr>
              <a:t>ILLUSTRATION </a:t>
            </a:r>
            <a:r>
              <a:rPr lang="en-US" sz="1200" b="1" dirty="0" smtClean="0">
                <a:solidFill>
                  <a:srgbClr val="006600"/>
                </a:solidFill>
                <a:latin typeface="Liberation Sans"/>
              </a:rPr>
              <a:t>4-14</a:t>
            </a:r>
            <a:endParaRPr lang="en-US" sz="1200" b="1" dirty="0">
              <a:solidFill>
                <a:srgbClr val="006600"/>
              </a:solidFill>
              <a:latin typeface="Liberation Sans"/>
            </a:endParaRPr>
          </a:p>
          <a:p>
            <a:r>
              <a:rPr lang="en-US" sz="1200" dirty="0" smtClean="0">
                <a:latin typeface="Liberation Sans"/>
              </a:rPr>
              <a:t>Income Statement</a:t>
            </a:r>
            <a:endParaRPr lang="en-US" sz="1200" dirty="0">
              <a:latin typeface="Liberation San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329374040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2722496"/>
            <a:ext cx="2101955" cy="1697104"/>
          </a:xfrm>
          <a:prstGeom prst="rect">
            <a:avLst/>
          </a:prstGeom>
        </p:spPr>
      </p:pic>
      <p:pic>
        <p:nvPicPr>
          <p:cNvPr id="2" name="Picture 1"/>
          <p:cNvPicPr>
            <a:picLocks noChangeAspect="1"/>
          </p:cNvPicPr>
          <p:nvPr/>
        </p:nvPicPr>
        <p:blipFill>
          <a:blip r:embed="rId4"/>
          <a:stretch>
            <a:fillRect/>
          </a:stretch>
        </p:blipFill>
        <p:spPr>
          <a:xfrm>
            <a:off x="6520914" y="4420842"/>
            <a:ext cx="2089686" cy="1598958"/>
          </a:xfrm>
          <a:prstGeom prst="rect">
            <a:avLst/>
          </a:prstGeom>
        </p:spPr>
      </p:pic>
      <p:pic>
        <p:nvPicPr>
          <p:cNvPr id="92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7910" y="1371981"/>
            <a:ext cx="2139855" cy="175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2"/>
          <p:cNvSpPr txBox="1">
            <a:spLocks noChangeArrowheads="1"/>
          </p:cNvSpPr>
          <p:nvPr/>
        </p:nvSpPr>
        <p:spPr bwMode="auto">
          <a:xfrm>
            <a:off x="990600" y="2001838"/>
            <a:ext cx="464820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1500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Evaluate past performance.</a:t>
            </a:r>
          </a:p>
        </p:txBody>
      </p:sp>
      <p:sp>
        <p:nvSpPr>
          <p:cNvPr id="9222" name="Text Box 9"/>
          <p:cNvSpPr txBox="1">
            <a:spLocks noChangeArrowheads="1"/>
          </p:cNvSpPr>
          <p:nvPr/>
        </p:nvSpPr>
        <p:spPr bwMode="auto">
          <a:xfrm>
            <a:off x="990600" y="4724400"/>
            <a:ext cx="5638800" cy="87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1500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Help assess the risk or uncertainty of achieving future cash flows.</a:t>
            </a:r>
          </a:p>
        </p:txBody>
      </p:sp>
      <p:sp>
        <p:nvSpPr>
          <p:cNvPr id="9223" name="Text Box 10"/>
          <p:cNvSpPr txBox="1">
            <a:spLocks noChangeArrowheads="1"/>
          </p:cNvSpPr>
          <p:nvPr/>
        </p:nvSpPr>
        <p:spPr bwMode="auto">
          <a:xfrm>
            <a:off x="2819400" y="3352800"/>
            <a:ext cx="5638800" cy="448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1500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Predicting future performance.</a:t>
            </a:r>
          </a:p>
        </p:txBody>
      </p:sp>
      <p:sp>
        <p:nvSpPr>
          <p:cNvPr id="9224" name="Text Box 11"/>
          <p:cNvSpPr txBox="1">
            <a:spLocks noChangeArrowheads="1"/>
          </p:cNvSpPr>
          <p:nvPr/>
        </p:nvSpPr>
        <p:spPr bwMode="auto">
          <a:xfrm>
            <a:off x="685800" y="136525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Usefulness</a:t>
            </a:r>
          </a:p>
        </p:txBody>
      </p:sp>
      <p:sp>
        <p:nvSpPr>
          <p:cNvPr id="12" name="Rectangle 1031"/>
          <p:cNvSpPr>
            <a:spLocks noGrp="1" noChangeArrowheads="1"/>
          </p:cNvSpPr>
          <p:nvPr>
            <p:ph type="title" idx="4294967295"/>
          </p:nvPr>
        </p:nvSpPr>
        <p:spPr>
          <a:xfrm>
            <a:off x="6858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INCOME STATEMENT</a:t>
            </a:r>
            <a:endParaRPr lang="en-US" sz="3200" i="0" kern="1200" dirty="0">
              <a:solidFill>
                <a:schemeClr val="tx2">
                  <a:lumMod val="50000"/>
                </a:schemeClr>
              </a:solidFill>
              <a:effectLst/>
              <a:latin typeface="Liberation Sans"/>
              <a:ea typeface="+mn-ea"/>
              <a:cs typeface="+mn-cs"/>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6330"/>
            <a:ext cx="8382000" cy="5181600"/>
          </a:xfrm>
          <a:prstGeom prst="rect">
            <a:avLst/>
          </a:prstGeom>
          <a:solidFill>
            <a:srgbClr val="F6F9E7"/>
          </a:solidFill>
        </p:spPr>
        <p:txBody>
          <a:bodyPr wrap="square" lIns="182880" tIns="137160" rIns="182880" bIns="91440">
            <a:noAutofit/>
          </a:bodyPr>
          <a:lstStyle/>
          <a:p>
            <a:pPr algn="just">
              <a:lnSpc>
                <a:spcPct val="112000"/>
              </a:lnSpc>
              <a:spcBef>
                <a:spcPts val="1800"/>
              </a:spcBef>
            </a:pPr>
            <a:r>
              <a:rPr lang="en-US" sz="1800" dirty="0">
                <a:latin typeface="Liberation Sans" panose="020B0604020202020204"/>
              </a:rPr>
              <a:t>As mentioned in the opening story, the FASB and the IASB have collaborated on a joint project related to presentation of </a:t>
            </a:r>
            <a:r>
              <a:rPr lang="en-US" sz="1800" dirty="0" smtClean="0">
                <a:latin typeface="Liberation Sans" panose="020B0604020202020204"/>
              </a:rPr>
              <a:t>ﬁnancial </a:t>
            </a:r>
            <a:r>
              <a:rPr lang="en-US" sz="1800" dirty="0">
                <a:latin typeface="Liberation Sans" panose="020B0604020202020204"/>
              </a:rPr>
              <a:t>statements. In 2008, these two groups issued an exposure draft that presented examples of what these new </a:t>
            </a:r>
            <a:r>
              <a:rPr lang="en-US" sz="1800" dirty="0" smtClean="0">
                <a:latin typeface="Liberation Sans" panose="020B0604020202020204"/>
              </a:rPr>
              <a:t>ﬁnancial </a:t>
            </a:r>
            <a:r>
              <a:rPr lang="en-US" sz="1800" dirty="0">
                <a:latin typeface="Liberation Sans" panose="020B0604020202020204"/>
              </a:rPr>
              <a:t>statements might look like. The Boards also conducted </a:t>
            </a:r>
            <a:r>
              <a:rPr lang="en-US" sz="1800" dirty="0" smtClean="0">
                <a:latin typeface="Liberation Sans" panose="020B0604020202020204"/>
              </a:rPr>
              <a:t>ﬁeld </a:t>
            </a:r>
            <a:r>
              <a:rPr lang="en-US" sz="1800" dirty="0">
                <a:latin typeface="Liberation Sans" panose="020B0604020202020204"/>
              </a:rPr>
              <a:t>tests on two groups: preparers and users. Preparers were asked to recast their </a:t>
            </a:r>
            <a:r>
              <a:rPr lang="en-US" sz="1800" dirty="0" smtClean="0">
                <a:latin typeface="Liberation Sans" panose="020B0604020202020204"/>
              </a:rPr>
              <a:t>ﬁnancial </a:t>
            </a:r>
            <a:r>
              <a:rPr lang="en-US" sz="1800" dirty="0">
                <a:latin typeface="Liberation Sans" panose="020B0604020202020204"/>
              </a:rPr>
              <a:t>statements and then </a:t>
            </a:r>
            <a:r>
              <a:rPr lang="en-US" sz="1800" dirty="0" smtClean="0">
                <a:latin typeface="Liberation Sans" panose="020B0604020202020204"/>
              </a:rPr>
              <a:t>comment </a:t>
            </a:r>
            <a:r>
              <a:rPr lang="en-US" sz="1800" dirty="0">
                <a:latin typeface="Liberation Sans" panose="020B0604020202020204"/>
              </a:rPr>
              <a:t>on the results. Users </a:t>
            </a:r>
            <a:r>
              <a:rPr lang="en-US" sz="1800" dirty="0" smtClean="0">
                <a:latin typeface="Liberation Sans" panose="020B0604020202020204"/>
              </a:rPr>
              <a:t>examined the</a:t>
            </a:r>
            <a:endParaRPr lang="en-US" sz="18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DIFFERENT INCOME CONCEPTS</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956350" y="6245423"/>
            <a:ext cx="1197050"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2" name="Rectangle 11"/>
          <p:cNvSpPr/>
          <p:nvPr/>
        </p:nvSpPr>
        <p:spPr>
          <a:xfrm>
            <a:off x="381000" y="990600"/>
            <a:ext cx="8382000" cy="5181600"/>
          </a:xfrm>
          <a:prstGeom prst="rect">
            <a:avLst/>
          </a:prstGeom>
          <a:no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913" y="3148104"/>
            <a:ext cx="4333687" cy="290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1000" y="2877672"/>
            <a:ext cx="3886200" cy="3340257"/>
          </a:xfrm>
          <a:prstGeom prst="rect">
            <a:avLst/>
          </a:prstGeom>
          <a:noFill/>
        </p:spPr>
        <p:txBody>
          <a:bodyPr wrap="square" lIns="182880" tIns="137160" rIns="182880" bIns="91440">
            <a:noAutofit/>
          </a:bodyPr>
          <a:lstStyle/>
          <a:p>
            <a:pPr algn="just">
              <a:lnSpc>
                <a:spcPct val="112000"/>
              </a:lnSpc>
              <a:spcBef>
                <a:spcPts val="1800"/>
              </a:spcBef>
            </a:pPr>
            <a:r>
              <a:rPr lang="en-US" sz="1800" dirty="0" smtClean="0">
                <a:latin typeface="Liberation Sans" panose="020B0604020202020204"/>
              </a:rPr>
              <a:t>recast </a:t>
            </a:r>
            <a:r>
              <a:rPr lang="en-US" sz="1800" dirty="0">
                <a:latin typeface="Liberation Sans" panose="020B0604020202020204"/>
              </a:rPr>
              <a:t>statements and commented on their usefulness. One part of the </a:t>
            </a:r>
            <a:r>
              <a:rPr lang="en-US" sz="1800" dirty="0" smtClean="0">
                <a:latin typeface="Liberation Sans" panose="020B0604020202020204"/>
              </a:rPr>
              <a:t>ﬁeld </a:t>
            </a:r>
            <a:r>
              <a:rPr lang="en-US" sz="1800" dirty="0">
                <a:latin typeface="Liberation Sans" panose="020B0604020202020204"/>
              </a:rPr>
              <a:t>test asked analysts to indicate which primary performance metric they use or create from a company’s income statement. They were provided with the following options: (a) Net income; (b) Pretax income; (c) Income before interest and </a:t>
            </a:r>
            <a:r>
              <a:rPr lang="en-US" sz="1800" dirty="0" smtClean="0">
                <a:latin typeface="Liberation Sans" panose="020B0604020202020204"/>
              </a:rPr>
              <a:t>taxes</a:t>
            </a:r>
            <a:endParaRPr lang="en-US" sz="1800" dirty="0">
              <a:latin typeface="Liberation Sans" panose="020B0604020202020204"/>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1004852710"/>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6330"/>
            <a:ext cx="8382000" cy="5181600"/>
          </a:xfrm>
          <a:prstGeom prst="rect">
            <a:avLst/>
          </a:prstGeom>
          <a:solidFill>
            <a:srgbClr val="F6F9E7"/>
          </a:solidFill>
        </p:spPr>
        <p:txBody>
          <a:bodyPr wrap="square" lIns="182880" tIns="137160" rIns="182880" bIns="91440">
            <a:noAutofit/>
          </a:bodyPr>
          <a:lstStyle/>
          <a:p>
            <a:pPr algn="just">
              <a:lnSpc>
                <a:spcPct val="112000"/>
              </a:lnSpc>
              <a:spcBef>
                <a:spcPts val="1800"/>
              </a:spcBef>
            </a:pPr>
            <a:r>
              <a:rPr lang="en-US" sz="1800" dirty="0" smtClean="0">
                <a:latin typeface="Liberation Sans" panose="020B0604020202020204"/>
              </a:rPr>
              <a:t>(</a:t>
            </a:r>
            <a:r>
              <a:rPr lang="en-US" sz="1800" dirty="0">
                <a:latin typeface="Liberation Sans" panose="020B0604020202020204"/>
              </a:rPr>
              <a:t>EBIT); (d) Income before interest, taxes, depreciation, and amortization (EBITDA); (e) Operating income; (f) Comprehensive income; and (g) Other. The adjacent chart highlights their responses. As indicated, Operating income (31%) and EBITDA (27%) were </a:t>
            </a:r>
            <a:r>
              <a:rPr lang="en-US" sz="1800" dirty="0" smtClean="0">
                <a:latin typeface="Liberation Sans" panose="020B0604020202020204"/>
              </a:rPr>
              <a:t>identiﬁed </a:t>
            </a:r>
            <a:r>
              <a:rPr lang="en-US" sz="1800" dirty="0">
                <a:latin typeface="Liberation Sans" panose="020B0604020202020204"/>
              </a:rPr>
              <a:t>as the two primary performance metrics that respondents use or create from a company’s income statement. A majority of the respondents </a:t>
            </a:r>
            <a:r>
              <a:rPr lang="en-US" sz="1800" dirty="0" smtClean="0">
                <a:latin typeface="Liberation Sans" panose="020B0604020202020204"/>
              </a:rPr>
              <a:t>identiﬁed </a:t>
            </a:r>
            <a:r>
              <a:rPr lang="en-US" sz="1800" dirty="0">
                <a:latin typeface="Liberation Sans" panose="020B0604020202020204"/>
              </a:rPr>
              <a:t>a primary performance metric </a:t>
            </a:r>
            <a:r>
              <a:rPr lang="en-US" sz="1800" dirty="0" smtClean="0">
                <a:latin typeface="Liberation Sans" panose="020B0604020202020204"/>
              </a:rPr>
              <a:t>that</a:t>
            </a:r>
            <a:endParaRPr lang="en-US" sz="18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DIFFERENT INCOME CONCEPTS</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Rectangle 11"/>
          <p:cNvSpPr/>
          <p:nvPr/>
        </p:nvSpPr>
        <p:spPr>
          <a:xfrm>
            <a:off x="381000" y="990600"/>
            <a:ext cx="8382000" cy="5181600"/>
          </a:xfrm>
          <a:prstGeom prst="rect">
            <a:avLst/>
          </a:prstGeom>
          <a:no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4" name="Rectangle 13"/>
          <p:cNvSpPr/>
          <p:nvPr/>
        </p:nvSpPr>
        <p:spPr>
          <a:xfrm>
            <a:off x="381000" y="2877672"/>
            <a:ext cx="3886200" cy="3340257"/>
          </a:xfrm>
          <a:prstGeom prst="rect">
            <a:avLst/>
          </a:prstGeom>
          <a:noFill/>
        </p:spPr>
        <p:txBody>
          <a:bodyPr wrap="square" lIns="182880" tIns="137160" rIns="182880" bIns="91440">
            <a:noAutofit/>
          </a:bodyPr>
          <a:lstStyle/>
          <a:p>
            <a:pPr algn="just">
              <a:lnSpc>
                <a:spcPct val="112000"/>
              </a:lnSpc>
              <a:spcBef>
                <a:spcPts val="1800"/>
              </a:spcBef>
            </a:pPr>
            <a:r>
              <a:rPr lang="en-US" sz="1800" dirty="0">
                <a:latin typeface="Liberation Sans" panose="020B0604020202020204"/>
              </a:rPr>
              <a:t>uses net income as its foundation (pretax income would be in this group). Clearly, users and preparers look at more than just the bottom-line income number, which supports the common practice of providing subtotals within the income </a:t>
            </a:r>
            <a:r>
              <a:rPr lang="en-US" sz="1800" dirty="0" smtClean="0">
                <a:latin typeface="Liberation Sans" panose="020B0604020202020204"/>
              </a:rPr>
              <a:t>statement.</a:t>
            </a:r>
          </a:p>
          <a:p>
            <a:pPr algn="just">
              <a:lnSpc>
                <a:spcPct val="112000"/>
              </a:lnSpc>
              <a:spcBef>
                <a:spcPts val="600"/>
              </a:spcBef>
            </a:pPr>
            <a:r>
              <a:rPr lang="en-US" sz="1200" dirty="0">
                <a:latin typeface="Liberation Sans" panose="020B0604020202020204"/>
              </a:rPr>
              <a:t>Source: “FASB-IASB Report on Analyst Field Test Results,” Financial Statement Presentation Informational Board Meeting (September 21, 2009).</a:t>
            </a:r>
          </a:p>
          <a:p>
            <a:pPr algn="just">
              <a:lnSpc>
                <a:spcPct val="112000"/>
              </a:lnSpc>
              <a:spcBef>
                <a:spcPts val="1800"/>
              </a:spcBef>
            </a:pPr>
            <a:endParaRPr lang="en-US" sz="1800" dirty="0">
              <a:latin typeface="Liberation Sans" panose="020B0604020202020204"/>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913" y="3148104"/>
            <a:ext cx="4333687" cy="290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4</a:t>
            </a:r>
          </a:p>
        </p:txBody>
      </p:sp>
    </p:spTree>
    <p:extLst>
      <p:ext uri="{BB962C8B-B14F-4D97-AF65-F5344CB8AC3E}">
        <p14:creationId xmlns:p14="http://schemas.microsoft.com/office/powerpoint/2010/main" val="2182549050"/>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uses and limitations of an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content of the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Prepare an income statement.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Explain how to report various income items.</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nSpc>
                <a:spcPct val="115000"/>
              </a:lnSpc>
              <a:spcBef>
                <a:spcPct val="45000"/>
              </a:spcBef>
              <a:buClr>
                <a:srgbClr val="CC0000"/>
              </a:buClr>
              <a:buFont typeface="Wingdings" panose="05000000000000000000" pitchFamily="2" charset="2"/>
              <a:buAutoNum type="arabicPlain" startAt="5"/>
            </a:pPr>
            <a:r>
              <a:rPr lang="en-US" sz="1900" b="1" dirty="0">
                <a:solidFill>
                  <a:srgbClr val="CC0000"/>
                </a:solidFill>
                <a:latin typeface="Liberation Sans" panose="020B0604020202020204" pitchFamily="34" charset="0"/>
              </a:rPr>
              <a:t>Understand the reporting of accounting changes and errors.</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Prepare a retained earnings statement.</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how to report other comprehensive income.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18128" y="155057"/>
            <a:ext cx="5867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4000" dirty="0">
                <a:solidFill>
                  <a:schemeClr val="tx2">
                    <a:lumMod val="50000"/>
                  </a:schemeClr>
                </a:solidFill>
                <a:latin typeface="Liberation Sans" panose="020B0604020202020204" pitchFamily="34" charset="0"/>
              </a:rPr>
              <a:t>Income Statement and Related Information</a:t>
            </a:r>
          </a:p>
        </p:txBody>
      </p:sp>
      <p:sp>
        <p:nvSpPr>
          <p:cNvPr id="3081" name="Text Box 26"/>
          <p:cNvSpPr txBox="1">
            <a:spLocks noChangeArrowheads="1"/>
          </p:cNvSpPr>
          <p:nvPr/>
        </p:nvSpPr>
        <p:spPr bwMode="auto">
          <a:xfrm>
            <a:off x="5513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4</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716389084"/>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09600" y="2574925"/>
            <a:ext cx="8077200" cy="4062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257300" indent="-4572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20000"/>
              </a:lnSpc>
              <a:spcBef>
                <a:spcPts val="1200"/>
              </a:spcBef>
              <a:buClr>
                <a:srgbClr val="CC0000"/>
              </a:buClr>
              <a:buSzPct val="80000"/>
              <a:buFont typeface="Wingdings" panose="05000000000000000000" pitchFamily="2" charset="2"/>
              <a:buChar char="u"/>
            </a:pPr>
            <a:r>
              <a:rPr lang="en-US" altLang="en-US" sz="2100" b="0" dirty="0">
                <a:latin typeface="Liberation Sans"/>
              </a:rPr>
              <a:t>Retrospective adjustment.</a:t>
            </a:r>
          </a:p>
          <a:p>
            <a:pPr lvl="1">
              <a:lnSpc>
                <a:spcPct val="120000"/>
              </a:lnSpc>
              <a:spcBef>
                <a:spcPts val="1200"/>
              </a:spcBef>
              <a:buClr>
                <a:srgbClr val="CC0000"/>
              </a:buClr>
              <a:buSzPct val="80000"/>
              <a:buFont typeface="Wingdings" panose="05000000000000000000" pitchFamily="2" charset="2"/>
              <a:buChar char="u"/>
            </a:pPr>
            <a:r>
              <a:rPr lang="en-US" altLang="en-US" sz="2100" b="0" dirty="0">
                <a:latin typeface="Liberation Sans"/>
              </a:rPr>
              <a:t>Cumulative effect adjustment to beginning </a:t>
            </a:r>
            <a:endParaRPr lang="en-US" altLang="en-US" sz="2100" b="0" dirty="0" smtClean="0">
              <a:latin typeface="Liberation Sans"/>
            </a:endParaRPr>
          </a:p>
          <a:p>
            <a:pPr marL="687388" lvl="1" indent="0">
              <a:lnSpc>
                <a:spcPct val="120000"/>
              </a:lnSpc>
              <a:spcBef>
                <a:spcPts val="0"/>
              </a:spcBef>
              <a:buClr>
                <a:srgbClr val="CC0000"/>
              </a:buClr>
              <a:buSzPct val="80000"/>
              <a:buNone/>
            </a:pPr>
            <a:r>
              <a:rPr lang="en-US" altLang="en-US" sz="2100" b="0" dirty="0" smtClean="0">
                <a:latin typeface="Liberation Sans"/>
              </a:rPr>
              <a:t>retained </a:t>
            </a:r>
            <a:r>
              <a:rPr lang="en-US" altLang="en-US" sz="2100" b="0" dirty="0">
                <a:latin typeface="Liberation Sans"/>
              </a:rPr>
              <a:t>earnings.</a:t>
            </a:r>
          </a:p>
          <a:p>
            <a:pPr lvl="1">
              <a:lnSpc>
                <a:spcPct val="120000"/>
              </a:lnSpc>
              <a:spcBef>
                <a:spcPts val="1200"/>
              </a:spcBef>
              <a:buClr>
                <a:srgbClr val="CC0000"/>
              </a:buClr>
              <a:buSzPct val="80000"/>
              <a:buFont typeface="Wingdings" panose="05000000000000000000" pitchFamily="2" charset="2"/>
              <a:buChar char="u"/>
            </a:pPr>
            <a:r>
              <a:rPr lang="en-US" altLang="en-US" sz="2100" b="0" dirty="0">
                <a:latin typeface="Liberation Sans"/>
              </a:rPr>
              <a:t>Approach preserves comparability across years.</a:t>
            </a:r>
          </a:p>
          <a:p>
            <a:pPr lvl="1">
              <a:lnSpc>
                <a:spcPct val="120000"/>
              </a:lnSpc>
              <a:spcBef>
                <a:spcPts val="1200"/>
              </a:spcBef>
              <a:buClr>
                <a:srgbClr val="CC0000"/>
              </a:buClr>
              <a:buSzPct val="80000"/>
              <a:buFont typeface="Wingdings" panose="05000000000000000000" pitchFamily="2" charset="2"/>
              <a:buChar char="u"/>
            </a:pPr>
            <a:r>
              <a:rPr lang="en-US" altLang="en-US" sz="2100" b="0" dirty="0">
                <a:latin typeface="Liberation Sans"/>
              </a:rPr>
              <a:t>Examples include:</a:t>
            </a:r>
          </a:p>
          <a:p>
            <a:pPr lvl="2">
              <a:lnSpc>
                <a:spcPct val="120000"/>
              </a:lnSpc>
              <a:spcBef>
                <a:spcPts val="1200"/>
              </a:spcBef>
              <a:buClr>
                <a:srgbClr val="CC0000"/>
              </a:buClr>
              <a:buSzPct val="80000"/>
              <a:buFont typeface="Arial" panose="020B0604020202020204" pitchFamily="34" charset="0"/>
              <a:buChar char="►"/>
            </a:pPr>
            <a:r>
              <a:rPr lang="en-US" altLang="en-US" b="0" dirty="0">
                <a:latin typeface="Liberation Sans"/>
              </a:rPr>
              <a:t>change from FIFO to average cost.</a:t>
            </a:r>
          </a:p>
          <a:p>
            <a:pPr lvl="2">
              <a:lnSpc>
                <a:spcPct val="120000"/>
              </a:lnSpc>
              <a:spcBef>
                <a:spcPts val="1200"/>
              </a:spcBef>
              <a:buClr>
                <a:srgbClr val="CC0000"/>
              </a:buClr>
              <a:buSzPct val="80000"/>
              <a:buFont typeface="Arial" panose="020B0604020202020204" pitchFamily="34" charset="0"/>
              <a:buChar char="►"/>
            </a:pPr>
            <a:r>
              <a:rPr lang="en-US" altLang="en-US" b="0" dirty="0">
                <a:latin typeface="Liberation Sans"/>
              </a:rPr>
              <a:t>change from the percentage-of-completion to the completed-contract method.</a:t>
            </a:r>
          </a:p>
        </p:txBody>
      </p:sp>
      <p:sp>
        <p:nvSpPr>
          <p:cNvPr id="419843"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OTHER REPORTING ISSUES</a:t>
            </a:r>
            <a:endParaRPr lang="en-US" sz="3200" i="0" kern="1200" dirty="0">
              <a:solidFill>
                <a:schemeClr val="tx2">
                  <a:lumMod val="50000"/>
                </a:schemeClr>
              </a:solidFill>
              <a:effectLst/>
              <a:latin typeface="Liberation Sans"/>
              <a:ea typeface="+mn-ea"/>
              <a:cs typeface="+mn-cs"/>
            </a:endParaRPr>
          </a:p>
        </p:txBody>
      </p:sp>
      <p:sp>
        <p:nvSpPr>
          <p:cNvPr id="76804" name="Text Box 6"/>
          <p:cNvSpPr txBox="1">
            <a:spLocks noChangeArrowheads="1"/>
          </p:cNvSpPr>
          <p:nvPr/>
        </p:nvSpPr>
        <p:spPr bwMode="auto">
          <a:xfrm>
            <a:off x="609600" y="1371600"/>
            <a:ext cx="69342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Accounting Changes and Errors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76807" name="Text Box 6"/>
          <p:cNvSpPr txBox="1">
            <a:spLocks noChangeArrowheads="1"/>
          </p:cNvSpPr>
          <p:nvPr/>
        </p:nvSpPr>
        <p:spPr bwMode="auto">
          <a:xfrm>
            <a:off x="609600" y="1981200"/>
            <a:ext cx="69342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sz="2600" dirty="0">
                <a:solidFill>
                  <a:srgbClr val="006600"/>
                </a:solidFill>
                <a:latin typeface="Liberation Sans"/>
              </a:rPr>
              <a:t>Changes in Accounting Principle</a:t>
            </a:r>
          </a:p>
        </p:txBody>
      </p:sp>
      <p:pic>
        <p:nvPicPr>
          <p:cNvPr id="2" name="Picture 1"/>
          <p:cNvPicPr>
            <a:picLocks noChangeAspect="1"/>
          </p:cNvPicPr>
          <p:nvPr/>
        </p:nvPicPr>
        <p:blipFill>
          <a:blip r:embed="rId3"/>
          <a:stretch>
            <a:fillRect/>
          </a:stretch>
        </p:blipFill>
        <p:spPr>
          <a:xfrm>
            <a:off x="6787085" y="1524000"/>
            <a:ext cx="1899715" cy="2353268"/>
          </a:xfrm>
          <a:prstGeom prst="rect">
            <a:avLst/>
          </a:prstGeom>
        </p:spPr>
      </p:pic>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800" y="3040104"/>
            <a:ext cx="5224977" cy="1912896"/>
          </a:xfrm>
          <a:prstGeom prst="rect">
            <a:avLst/>
          </a:prstGeom>
          <a:noFill/>
          <a:ln w="19050" cap="sq">
            <a:solidFill>
              <a:schemeClr val="tx1"/>
            </a:solidFill>
            <a:miter lim="800000"/>
            <a:headEnd type="none" w="sm" len="sm"/>
            <a:tailEnd type="none" w="sm" len="sm"/>
          </a:ln>
          <a:effectLst/>
        </p:spPr>
      </p:pic>
      <p:sp>
        <p:nvSpPr>
          <p:cNvPr id="78851" name="Rectangle 5"/>
          <p:cNvSpPr>
            <a:spLocks noChangeArrowheads="1"/>
          </p:cNvSpPr>
          <p:nvPr/>
        </p:nvSpPr>
        <p:spPr bwMode="auto">
          <a:xfrm>
            <a:off x="609600" y="1295400"/>
            <a:ext cx="807720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0"/>
              </a:spcBef>
              <a:buClrTx/>
              <a:buSzTx/>
              <a:buFontTx/>
              <a:buNone/>
            </a:pPr>
            <a:r>
              <a:rPr lang="en-US" altLang="en-US" sz="2200" dirty="0">
                <a:solidFill>
                  <a:srgbClr val="006600"/>
                </a:solidFill>
                <a:latin typeface="Liberation Sans"/>
              </a:rPr>
              <a:t>Change in Accounting Principle:</a:t>
            </a:r>
            <a:r>
              <a:rPr lang="en-US" altLang="en-US" sz="2200" b="0" dirty="0">
                <a:solidFill>
                  <a:srgbClr val="006600"/>
                </a:solidFill>
                <a:latin typeface="Liberation Sans"/>
              </a:rPr>
              <a:t> </a:t>
            </a:r>
            <a:r>
              <a:rPr lang="en-US" altLang="en-US" sz="2000" b="0" dirty="0" smtClean="0">
                <a:solidFill>
                  <a:schemeClr val="tx1"/>
                </a:solidFill>
                <a:latin typeface="Liberation Sans"/>
              </a:rPr>
              <a:t>Gaubert </a:t>
            </a:r>
            <a:r>
              <a:rPr lang="en-US" altLang="en-US" sz="2000" b="0" dirty="0">
                <a:solidFill>
                  <a:schemeClr val="tx1"/>
                </a:solidFill>
                <a:latin typeface="Liberation Sans"/>
              </a:rPr>
              <a:t>Inc. decided in March </a:t>
            </a:r>
            <a:r>
              <a:rPr lang="en-US" altLang="en-US" sz="2000" b="0" dirty="0" smtClean="0">
                <a:solidFill>
                  <a:schemeClr val="tx1"/>
                </a:solidFill>
                <a:latin typeface="Liberation Sans"/>
              </a:rPr>
              <a:t>2017 to </a:t>
            </a:r>
            <a:r>
              <a:rPr lang="en-US" altLang="en-US" sz="2000" b="0" dirty="0">
                <a:solidFill>
                  <a:schemeClr val="tx1"/>
                </a:solidFill>
                <a:latin typeface="Liberation Sans"/>
              </a:rPr>
              <a:t>change from FIFO to weighted-average inventory pricing.  Gaubert’s income before taxes, using the new weighted-average method in </a:t>
            </a:r>
            <a:r>
              <a:rPr lang="en-US" altLang="en-US" sz="2000" b="0" dirty="0" smtClean="0">
                <a:solidFill>
                  <a:schemeClr val="tx1"/>
                </a:solidFill>
                <a:latin typeface="Liberation Sans"/>
              </a:rPr>
              <a:t>2017, </a:t>
            </a:r>
            <a:r>
              <a:rPr lang="en-US" altLang="en-US" sz="2000" b="0" dirty="0">
                <a:solidFill>
                  <a:schemeClr val="tx1"/>
                </a:solidFill>
                <a:latin typeface="Liberation Sans"/>
              </a:rPr>
              <a:t>is $30,000.  </a:t>
            </a:r>
          </a:p>
        </p:txBody>
      </p:sp>
      <p:sp>
        <p:nvSpPr>
          <p:cNvPr id="78852" name="Rectangle 7"/>
          <p:cNvSpPr>
            <a:spLocks noChangeArrowheads="1"/>
          </p:cNvSpPr>
          <p:nvPr/>
        </p:nvSpPr>
        <p:spPr bwMode="auto">
          <a:xfrm>
            <a:off x="5973480" y="2953872"/>
            <a:ext cx="2209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smtClean="0">
                <a:solidFill>
                  <a:srgbClr val="006600"/>
                </a:solidFill>
                <a:latin typeface="Liberation Sans"/>
              </a:rPr>
              <a:t>ILLUSTRATION 4-16</a:t>
            </a:r>
            <a:endParaRPr lang="en-US" altLang="en-US" sz="1200" dirty="0">
              <a:solidFill>
                <a:srgbClr val="006600"/>
              </a:solidFill>
              <a:latin typeface="Liberation Sans"/>
            </a:endParaRPr>
          </a:p>
          <a:p>
            <a:pPr>
              <a:spcBef>
                <a:spcPct val="0"/>
              </a:spcBef>
              <a:buClrTx/>
              <a:buSzTx/>
              <a:buFontTx/>
              <a:buNone/>
            </a:pPr>
            <a:r>
              <a:rPr lang="en-US" altLang="en-US" sz="1200" b="0" dirty="0">
                <a:solidFill>
                  <a:schemeClr val="tx1"/>
                </a:solidFill>
                <a:latin typeface="Liberation Sans"/>
              </a:rPr>
              <a:t>Calculation of a Change in</a:t>
            </a:r>
          </a:p>
          <a:p>
            <a:pPr>
              <a:spcBef>
                <a:spcPct val="0"/>
              </a:spcBef>
              <a:buClrTx/>
              <a:buSzTx/>
              <a:buFontTx/>
              <a:buNone/>
            </a:pPr>
            <a:r>
              <a:rPr lang="en-US" altLang="en-US" sz="1200" b="0" dirty="0">
                <a:solidFill>
                  <a:schemeClr val="tx1"/>
                </a:solidFill>
                <a:latin typeface="Liberation Sans"/>
              </a:rPr>
              <a:t>Accounting Principle</a:t>
            </a:r>
          </a:p>
        </p:txBody>
      </p:sp>
      <p:sp>
        <p:nvSpPr>
          <p:cNvPr id="78853" name="Rectangle 9"/>
          <p:cNvSpPr>
            <a:spLocks noChangeArrowheads="1"/>
          </p:cNvSpPr>
          <p:nvPr/>
        </p:nvSpPr>
        <p:spPr bwMode="auto">
          <a:xfrm>
            <a:off x="6400800" y="4220880"/>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0"/>
              </a:spcBef>
              <a:buClrTx/>
              <a:buSzTx/>
              <a:buFontTx/>
              <a:buNone/>
            </a:pPr>
            <a:r>
              <a:rPr lang="en-US" altLang="en-US" sz="1200" dirty="0" smtClean="0">
                <a:solidFill>
                  <a:srgbClr val="006600"/>
                </a:solidFill>
                <a:latin typeface="Liberation Sans"/>
              </a:rPr>
              <a:t>ILLUSTRATION 4-17</a:t>
            </a:r>
            <a:endParaRPr lang="en-US" altLang="en-US" sz="1200" dirty="0">
              <a:solidFill>
                <a:srgbClr val="006600"/>
              </a:solidFill>
              <a:latin typeface="Liberation Sans"/>
            </a:endParaRPr>
          </a:p>
          <a:p>
            <a:pPr>
              <a:spcBef>
                <a:spcPct val="0"/>
              </a:spcBef>
              <a:buClrTx/>
              <a:buSzTx/>
              <a:buFontTx/>
              <a:buNone/>
            </a:pPr>
            <a:r>
              <a:rPr lang="en-US" altLang="en-US" sz="1200" b="0" dirty="0">
                <a:solidFill>
                  <a:schemeClr val="tx1"/>
                </a:solidFill>
                <a:latin typeface="Liberation Sans"/>
              </a:rPr>
              <a:t>Income </a:t>
            </a:r>
            <a:r>
              <a:rPr lang="en-US" altLang="en-US" sz="1200" b="0" dirty="0" smtClean="0">
                <a:solidFill>
                  <a:schemeClr val="tx1"/>
                </a:solidFill>
                <a:latin typeface="Liberation Sans"/>
              </a:rPr>
              <a:t>Statement Presentation </a:t>
            </a:r>
            <a:r>
              <a:rPr lang="en-US" altLang="en-US" sz="1200" b="0" dirty="0">
                <a:solidFill>
                  <a:schemeClr val="tx1"/>
                </a:solidFill>
                <a:latin typeface="Liberation Sans"/>
              </a:rPr>
              <a:t>of a </a:t>
            </a:r>
            <a:r>
              <a:rPr lang="en-US" altLang="en-US" sz="1200" b="0" dirty="0" smtClean="0">
                <a:solidFill>
                  <a:schemeClr val="tx1"/>
                </a:solidFill>
                <a:latin typeface="Liberation Sans"/>
              </a:rPr>
              <a:t>Change in </a:t>
            </a:r>
            <a:r>
              <a:rPr lang="en-US" altLang="en-US" sz="1200" b="0" dirty="0">
                <a:solidFill>
                  <a:schemeClr val="tx1"/>
                </a:solidFill>
                <a:latin typeface="Liberation Sans"/>
              </a:rPr>
              <a:t>Accounting Principle (Based on 30% tax rate)</a:t>
            </a:r>
          </a:p>
        </p:txBody>
      </p:sp>
      <p:sp>
        <p:nvSpPr>
          <p:cNvPr id="78854" name="Rectangle 10"/>
          <p:cNvSpPr>
            <a:spLocks noChangeArrowheads="1"/>
          </p:cNvSpPr>
          <p:nvPr/>
        </p:nvSpPr>
        <p:spPr bwMode="auto">
          <a:xfrm>
            <a:off x="750048" y="3093729"/>
            <a:ext cx="1752600" cy="276999"/>
          </a:xfrm>
          <a:prstGeom prst="rect">
            <a:avLst/>
          </a:prstGeom>
          <a:solidFill>
            <a:schemeClr val="bg1"/>
          </a:solidFill>
          <a:ln w="1905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r>
              <a:rPr lang="en-US" altLang="en-US" sz="1200" dirty="0">
                <a:solidFill>
                  <a:schemeClr val="tx1"/>
                </a:solidFill>
                <a:latin typeface="Liberation Sans"/>
              </a:rPr>
              <a:t>Pretax Income Data</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6"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Accounting Changes</a:t>
            </a:r>
            <a:endParaRPr lang="en-US" sz="3200" i="0" kern="1200" dirty="0">
              <a:solidFill>
                <a:srgbClr val="CC0000"/>
              </a:solidFill>
              <a:effectLst/>
              <a:latin typeface="Liberation Sans"/>
              <a:ea typeface="+mn-ea"/>
              <a:cs typeface="+mn-cs"/>
            </a:endParaRPr>
          </a:p>
        </p:txBody>
      </p:sp>
      <p:pic>
        <p:nvPicPr>
          <p:cNvPr id="2" name="Picture 1"/>
          <p:cNvPicPr>
            <a:picLocks noChangeAspect="1"/>
          </p:cNvPicPr>
          <p:nvPr/>
        </p:nvPicPr>
        <p:blipFill>
          <a:blip r:embed="rId4"/>
          <a:stretch>
            <a:fillRect/>
          </a:stretch>
        </p:blipFill>
        <p:spPr>
          <a:xfrm>
            <a:off x="1617309" y="5116320"/>
            <a:ext cx="7221891" cy="1513080"/>
          </a:xfrm>
          <a:prstGeom prst="rect">
            <a:avLst/>
          </a:prstGeom>
          <a:noFill/>
          <a:ln w="19050" cap="sq">
            <a:solidFill>
              <a:schemeClr val="tx1"/>
            </a:solid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609600" y="1946275"/>
            <a:ext cx="79248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257300" indent="-4572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20000"/>
              </a:lnSpc>
              <a:spcBef>
                <a:spcPts val="1200"/>
              </a:spcBef>
              <a:buClr>
                <a:srgbClr val="CC0000"/>
              </a:buClr>
              <a:buSzPct val="80000"/>
              <a:buFont typeface="Wingdings" panose="05000000000000000000" pitchFamily="2" charset="2"/>
              <a:buChar char="u"/>
            </a:pPr>
            <a:r>
              <a:rPr lang="en-US" altLang="en-US" sz="2200" b="0" dirty="0">
                <a:latin typeface="Liberation Sans"/>
              </a:rPr>
              <a:t>Accounted for in the period of change </a:t>
            </a:r>
            <a:r>
              <a:rPr lang="en-US" altLang="en-US" sz="2200" b="0" dirty="0" smtClean="0">
                <a:latin typeface="Liberation Sans"/>
              </a:rPr>
              <a:t>or </a:t>
            </a:r>
            <a:r>
              <a:rPr lang="en-US" altLang="en-US" sz="2200" b="0" dirty="0">
                <a:latin typeface="Liberation Sans"/>
              </a:rPr>
              <a:t>the period of and the future periods if the change affects both.</a:t>
            </a:r>
          </a:p>
          <a:p>
            <a:pPr lvl="1">
              <a:lnSpc>
                <a:spcPct val="120000"/>
              </a:lnSpc>
              <a:spcBef>
                <a:spcPts val="1200"/>
              </a:spcBef>
              <a:buClr>
                <a:srgbClr val="CC0000"/>
              </a:buClr>
              <a:buSzPct val="80000"/>
              <a:buFont typeface="Wingdings" panose="05000000000000000000" pitchFamily="2" charset="2"/>
              <a:buChar char="u"/>
            </a:pPr>
            <a:r>
              <a:rPr lang="en-US" altLang="en-US" sz="2200" b="0" dirty="0">
                <a:latin typeface="Liberation Sans"/>
              </a:rPr>
              <a:t>Not handled retrospectively.</a:t>
            </a:r>
          </a:p>
          <a:p>
            <a:pPr lvl="1">
              <a:lnSpc>
                <a:spcPct val="120000"/>
              </a:lnSpc>
              <a:spcBef>
                <a:spcPts val="1200"/>
              </a:spcBef>
              <a:buClr>
                <a:srgbClr val="CC0000"/>
              </a:buClr>
              <a:buSzPct val="80000"/>
              <a:buFont typeface="Wingdings" panose="05000000000000000000" pitchFamily="2" charset="2"/>
              <a:buChar char="u"/>
            </a:pPr>
            <a:r>
              <a:rPr lang="en-US" altLang="en-US" sz="2200" b="0" dirty="0">
                <a:latin typeface="Liberation Sans"/>
              </a:rPr>
              <a:t>Not considered errors.</a:t>
            </a:r>
          </a:p>
          <a:p>
            <a:pPr lvl="1">
              <a:lnSpc>
                <a:spcPct val="120000"/>
              </a:lnSpc>
              <a:spcBef>
                <a:spcPts val="1200"/>
              </a:spcBef>
              <a:buClr>
                <a:srgbClr val="CC0000"/>
              </a:buClr>
              <a:buSzPct val="80000"/>
              <a:buFont typeface="Wingdings" panose="05000000000000000000" pitchFamily="2" charset="2"/>
              <a:buChar char="u"/>
            </a:pPr>
            <a:r>
              <a:rPr lang="en-US" altLang="en-US" sz="2200" dirty="0">
                <a:latin typeface="Liberation Sans"/>
              </a:rPr>
              <a:t>Examples</a:t>
            </a:r>
            <a:r>
              <a:rPr lang="en-US" altLang="en-US" sz="2200" b="0" dirty="0">
                <a:latin typeface="Liberation Sans"/>
              </a:rPr>
              <a:t> include:</a:t>
            </a:r>
          </a:p>
          <a:p>
            <a:pPr lvl="2">
              <a:lnSpc>
                <a:spcPct val="120000"/>
              </a:lnSpc>
              <a:spcBef>
                <a:spcPts val="1000"/>
              </a:spcBef>
              <a:buClr>
                <a:srgbClr val="CC0000"/>
              </a:buClr>
              <a:buSzPct val="80000"/>
              <a:buFont typeface="Arial" panose="020B0604020202020204" pitchFamily="34" charset="0"/>
              <a:buChar char="►"/>
            </a:pPr>
            <a:r>
              <a:rPr lang="en-US" altLang="en-US" sz="2100" b="0" dirty="0">
                <a:latin typeface="Liberation Sans"/>
              </a:rPr>
              <a:t>Useful lives and salvage values of depreciable assets.</a:t>
            </a:r>
          </a:p>
          <a:p>
            <a:pPr lvl="2">
              <a:lnSpc>
                <a:spcPct val="120000"/>
              </a:lnSpc>
              <a:spcBef>
                <a:spcPts val="1000"/>
              </a:spcBef>
              <a:buClr>
                <a:srgbClr val="CC0000"/>
              </a:buClr>
              <a:buSzPct val="80000"/>
              <a:buFont typeface="Arial" panose="020B0604020202020204" pitchFamily="34" charset="0"/>
              <a:buChar char="►"/>
            </a:pPr>
            <a:r>
              <a:rPr lang="en-US" altLang="en-US" sz="2100" b="0" dirty="0">
                <a:latin typeface="Liberation Sans"/>
              </a:rPr>
              <a:t>Allowance for uncollectible receivables.</a:t>
            </a:r>
          </a:p>
          <a:p>
            <a:pPr lvl="2">
              <a:lnSpc>
                <a:spcPct val="120000"/>
              </a:lnSpc>
              <a:spcBef>
                <a:spcPts val="1000"/>
              </a:spcBef>
              <a:buClr>
                <a:srgbClr val="CC0000"/>
              </a:buClr>
              <a:buSzPct val="80000"/>
              <a:buFont typeface="Arial" panose="020B0604020202020204" pitchFamily="34" charset="0"/>
              <a:buChar char="►"/>
            </a:pPr>
            <a:r>
              <a:rPr lang="en-US" altLang="en-US" sz="2100" b="0" dirty="0">
                <a:latin typeface="Liberation Sans"/>
              </a:rPr>
              <a:t>Inventory obsolescence.</a:t>
            </a:r>
          </a:p>
        </p:txBody>
      </p:sp>
      <p:sp>
        <p:nvSpPr>
          <p:cNvPr id="80899" name="Text Box 6"/>
          <p:cNvSpPr txBox="1">
            <a:spLocks noChangeArrowheads="1"/>
          </p:cNvSpPr>
          <p:nvPr/>
        </p:nvSpPr>
        <p:spPr bwMode="auto">
          <a:xfrm>
            <a:off x="609600" y="1371600"/>
            <a:ext cx="69342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006600"/>
                </a:solidFill>
                <a:latin typeface="Liberation Sans"/>
              </a:rPr>
              <a:t>Change in Accounting Estimates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Accounting Changes</a:t>
            </a:r>
            <a:endParaRPr lang="en-US" sz="3200" i="0" kern="1200" dirty="0">
              <a:solidFill>
                <a:srgbClr val="CC0000"/>
              </a:solidFill>
              <a:effectLst/>
              <a:latin typeface="Liberation Sans"/>
              <a:ea typeface="+mn-ea"/>
              <a:cs typeface="+mn-cs"/>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20713" y="1371600"/>
            <a:ext cx="8142287" cy="4876800"/>
          </a:xfrm>
          <a:solidFill>
            <a:srgbClr val="FFFFFF"/>
          </a:solidFill>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8" tIns="44450" rIns="90488" bIns="44450"/>
          <a:lstStyle/>
          <a:p>
            <a:pPr marL="0" indent="0">
              <a:lnSpc>
                <a:spcPct val="120000"/>
              </a:lnSpc>
              <a:spcBef>
                <a:spcPts val="1200"/>
              </a:spcBef>
              <a:buFont typeface="Wingdings" panose="05000000000000000000" pitchFamily="2" charset="2"/>
              <a:buNone/>
              <a:defRPr/>
            </a:pPr>
            <a:r>
              <a:rPr lang="en-US" sz="2200" dirty="0" smtClean="0">
                <a:solidFill>
                  <a:schemeClr val="tx1"/>
                </a:solidFill>
                <a:effectLst/>
                <a:latin typeface="Liberation Sans"/>
              </a:rPr>
              <a:t>Illustration:</a:t>
            </a:r>
            <a:r>
              <a:rPr lang="en-US" sz="2200" b="0" dirty="0" smtClean="0">
                <a:solidFill>
                  <a:schemeClr val="tx1"/>
                </a:solidFill>
                <a:effectLst/>
                <a:latin typeface="Liberation Sans"/>
              </a:rPr>
              <a:t> </a:t>
            </a:r>
            <a:r>
              <a:rPr lang="en-US" sz="2100" b="0" dirty="0" smtClean="0">
                <a:solidFill>
                  <a:schemeClr val="tx1"/>
                </a:solidFill>
                <a:effectLst/>
                <a:latin typeface="Liberation Sans"/>
              </a:rPr>
              <a:t>Arcadia HS, purchased equipment for $510,000 which was estimated to have a useful life of 10 years with a salvage value of $10,000 at the end of that time.  Depreciation has been recorded for 7 years on a straight-line basis.  In 2017 (year 8), it is determined that the total estimated life should be 15 years with a salvage value of $5,000 at the end of that time.</a:t>
            </a:r>
          </a:p>
          <a:p>
            <a:pPr marL="0" indent="0">
              <a:lnSpc>
                <a:spcPct val="120000"/>
              </a:lnSpc>
              <a:spcBef>
                <a:spcPts val="1200"/>
              </a:spcBef>
              <a:buFont typeface="Wingdings" panose="05000000000000000000" pitchFamily="2" charset="2"/>
              <a:buNone/>
              <a:defRPr/>
            </a:pPr>
            <a:r>
              <a:rPr lang="en-US" sz="2100" dirty="0" smtClean="0">
                <a:solidFill>
                  <a:schemeClr val="tx1"/>
                </a:solidFill>
                <a:effectLst/>
                <a:latin typeface="Liberation Sans"/>
              </a:rPr>
              <a:t>Questions:</a:t>
            </a:r>
          </a:p>
          <a:p>
            <a:pPr marL="685800" lvl="1" indent="-457200">
              <a:lnSpc>
                <a:spcPct val="120000"/>
              </a:lnSpc>
              <a:spcBef>
                <a:spcPts val="1200"/>
              </a:spcBef>
              <a:buClr>
                <a:srgbClr val="CC0000"/>
              </a:buClr>
              <a:defRPr/>
            </a:pPr>
            <a:r>
              <a:rPr lang="en-US" sz="2100" b="0" dirty="0" smtClean="0">
                <a:solidFill>
                  <a:schemeClr val="tx1"/>
                </a:solidFill>
                <a:effectLst/>
                <a:latin typeface="Liberation Sans"/>
              </a:rPr>
              <a:t>What is the journal entry to correct the prior years’ depreciation?</a:t>
            </a:r>
          </a:p>
          <a:p>
            <a:pPr marL="685800" lvl="1" indent="-457200">
              <a:lnSpc>
                <a:spcPct val="120000"/>
              </a:lnSpc>
              <a:spcBef>
                <a:spcPts val="1200"/>
              </a:spcBef>
              <a:buClr>
                <a:srgbClr val="CC0000"/>
              </a:buClr>
              <a:defRPr/>
            </a:pPr>
            <a:r>
              <a:rPr lang="en-US" sz="2100" b="0" dirty="0" smtClean="0">
                <a:solidFill>
                  <a:schemeClr val="tx1"/>
                </a:solidFill>
                <a:effectLst/>
                <a:latin typeface="Liberation Sans"/>
              </a:rPr>
              <a:t>Calculate the depreciation expense for 2017.</a:t>
            </a:r>
          </a:p>
        </p:txBody>
      </p:sp>
      <p:sp>
        <p:nvSpPr>
          <p:cNvPr id="458759" name="Rectangle 7"/>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rgbClr val="006600"/>
                </a:solidFill>
                <a:effectLst/>
                <a:latin typeface="Liberation Sans"/>
                <a:ea typeface="+mn-ea"/>
                <a:cs typeface="+mn-cs"/>
              </a:rPr>
              <a:t>Change in </a:t>
            </a:r>
            <a:r>
              <a:rPr lang="en-US" sz="3200" i="0" kern="1200" dirty="0" smtClean="0">
                <a:solidFill>
                  <a:srgbClr val="006600"/>
                </a:solidFill>
                <a:effectLst/>
                <a:latin typeface="Liberation Sans"/>
                <a:ea typeface="+mn-ea"/>
                <a:cs typeface="+mn-cs"/>
              </a:rPr>
              <a:t>Accounting Estimate </a:t>
            </a:r>
            <a:endParaRPr lang="en-US" sz="3200" i="0" kern="1200" dirty="0">
              <a:solidFill>
                <a:srgbClr val="006600"/>
              </a:solidFill>
              <a:effectLst/>
              <a:latin typeface="Liberation Sans"/>
              <a:ea typeface="+mn-ea"/>
              <a:cs typeface="+mn-cs"/>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
        <p:nvSpPr>
          <p:cNvPr id="2" name="TextBox 1"/>
          <p:cNvSpPr txBox="1"/>
          <p:nvPr/>
        </p:nvSpPr>
        <p:spPr>
          <a:xfrm>
            <a:off x="7620000" y="4495800"/>
            <a:ext cx="1295400" cy="830997"/>
          </a:xfrm>
          <a:prstGeom prst="rect">
            <a:avLst/>
          </a:prstGeom>
          <a:solidFill>
            <a:srgbClr val="FFFFCC"/>
          </a:solidFill>
          <a:ln w="28575">
            <a:solidFill>
              <a:schemeClr val="tx1"/>
            </a:solidFill>
          </a:ln>
        </p:spPr>
        <p:txBody>
          <a:bodyPr wrap="square" rtlCol="0">
            <a:spAutoFit/>
          </a:bodyPr>
          <a:lstStyle/>
          <a:p>
            <a:pPr algn="ctr"/>
            <a:r>
              <a:rPr lang="en-US" sz="2300" dirty="0" smtClean="0">
                <a:latin typeface="Liberation Sans" panose="020B0604020202020204"/>
              </a:rPr>
              <a:t>No Entry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0"/>
          <p:cNvSpPr>
            <a:spLocks noChangeArrowheads="1"/>
          </p:cNvSpPr>
          <p:nvPr/>
        </p:nvSpPr>
        <p:spPr bwMode="auto">
          <a:xfrm>
            <a:off x="1524000" y="3810000"/>
            <a:ext cx="5943600" cy="2362200"/>
          </a:xfrm>
          <a:prstGeom prst="rect">
            <a:avLst/>
          </a:pr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84995" name="Text Box 9"/>
          <p:cNvSpPr txBox="1">
            <a:spLocks noChangeArrowheads="1"/>
          </p:cNvSpPr>
          <p:nvPr/>
        </p:nvSpPr>
        <p:spPr bwMode="auto">
          <a:xfrm>
            <a:off x="2057400" y="4754563"/>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200" b="0" dirty="0">
                <a:solidFill>
                  <a:schemeClr val="tx1"/>
                </a:solidFill>
                <a:latin typeface="Liberation Sans"/>
              </a:rPr>
              <a:t>Equipment</a:t>
            </a:r>
          </a:p>
        </p:txBody>
      </p:sp>
      <p:sp>
        <p:nvSpPr>
          <p:cNvPr id="84996" name="Text Box 10"/>
          <p:cNvSpPr txBox="1">
            <a:spLocks noChangeArrowheads="1"/>
          </p:cNvSpPr>
          <p:nvPr/>
        </p:nvSpPr>
        <p:spPr bwMode="auto">
          <a:xfrm>
            <a:off x="5562600" y="4754563"/>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50000"/>
              </a:spcBef>
              <a:buClrTx/>
              <a:buSzTx/>
              <a:buFontTx/>
              <a:buNone/>
            </a:pPr>
            <a:r>
              <a:rPr lang="en-US" altLang="en-US" sz="2200" b="0" dirty="0">
                <a:solidFill>
                  <a:schemeClr val="tx1"/>
                </a:solidFill>
                <a:latin typeface="Liberation Sans"/>
              </a:rPr>
              <a:t>$510,000</a:t>
            </a:r>
          </a:p>
        </p:txBody>
      </p:sp>
      <p:sp>
        <p:nvSpPr>
          <p:cNvPr id="84997" name="Text Box 12"/>
          <p:cNvSpPr txBox="1">
            <a:spLocks noChangeArrowheads="1"/>
          </p:cNvSpPr>
          <p:nvPr/>
        </p:nvSpPr>
        <p:spPr bwMode="auto">
          <a:xfrm>
            <a:off x="1752600" y="4297363"/>
            <a:ext cx="2438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200" b="0" dirty="0">
                <a:solidFill>
                  <a:schemeClr val="tx1"/>
                </a:solidFill>
                <a:latin typeface="Liberation Sans"/>
              </a:rPr>
              <a:t>Fixed Assets:</a:t>
            </a:r>
          </a:p>
        </p:txBody>
      </p:sp>
      <p:sp>
        <p:nvSpPr>
          <p:cNvPr id="84998" name="Text Box 13"/>
          <p:cNvSpPr txBox="1">
            <a:spLocks noChangeArrowheads="1"/>
          </p:cNvSpPr>
          <p:nvPr/>
        </p:nvSpPr>
        <p:spPr bwMode="auto">
          <a:xfrm>
            <a:off x="2057400" y="5135563"/>
            <a:ext cx="4038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200" b="0" dirty="0">
                <a:solidFill>
                  <a:schemeClr val="tx1"/>
                </a:solidFill>
                <a:latin typeface="Liberation Sans"/>
              </a:rPr>
              <a:t>Accumulated depreciation</a:t>
            </a:r>
          </a:p>
        </p:txBody>
      </p:sp>
      <p:sp>
        <p:nvSpPr>
          <p:cNvPr id="84999" name="Text Box 14"/>
          <p:cNvSpPr txBox="1">
            <a:spLocks noChangeArrowheads="1"/>
          </p:cNvSpPr>
          <p:nvPr/>
        </p:nvSpPr>
        <p:spPr bwMode="auto">
          <a:xfrm>
            <a:off x="5562600" y="5135563"/>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50000"/>
              </a:spcBef>
              <a:buClrTx/>
              <a:buSzTx/>
              <a:buFontTx/>
              <a:buNone/>
            </a:pPr>
            <a:r>
              <a:rPr lang="en-US" altLang="en-US" sz="2200" b="0" dirty="0">
                <a:solidFill>
                  <a:schemeClr val="tx1"/>
                </a:solidFill>
                <a:latin typeface="Liberation Sans"/>
              </a:rPr>
              <a:t>  350,000</a:t>
            </a:r>
          </a:p>
        </p:txBody>
      </p:sp>
      <p:sp>
        <p:nvSpPr>
          <p:cNvPr id="85000" name="Text Box 15"/>
          <p:cNvSpPr txBox="1">
            <a:spLocks noChangeArrowheads="1"/>
          </p:cNvSpPr>
          <p:nvPr/>
        </p:nvSpPr>
        <p:spPr bwMode="auto">
          <a:xfrm>
            <a:off x="2057400" y="5592763"/>
            <a:ext cx="4038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200" b="0" dirty="0">
                <a:solidFill>
                  <a:schemeClr val="tx1"/>
                </a:solidFill>
                <a:latin typeface="Liberation Sans"/>
              </a:rPr>
              <a:t>   Net book value (NBV)</a:t>
            </a:r>
          </a:p>
        </p:txBody>
      </p:sp>
      <p:sp>
        <p:nvSpPr>
          <p:cNvPr id="85001" name="Text Box 16"/>
          <p:cNvSpPr txBox="1">
            <a:spLocks noChangeArrowheads="1"/>
          </p:cNvSpPr>
          <p:nvPr/>
        </p:nvSpPr>
        <p:spPr bwMode="auto">
          <a:xfrm>
            <a:off x="5562600" y="5592763"/>
            <a:ext cx="1676400" cy="427037"/>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50000"/>
              </a:spcBef>
              <a:buClrTx/>
              <a:buSzTx/>
              <a:buFontTx/>
              <a:buNone/>
            </a:pPr>
            <a:r>
              <a:rPr lang="en-US" altLang="en-US" sz="2200" dirty="0">
                <a:solidFill>
                  <a:srgbClr val="CC0000"/>
                </a:solidFill>
                <a:latin typeface="Liberation Sans"/>
              </a:rPr>
              <a:t>$160,000</a:t>
            </a:r>
          </a:p>
        </p:txBody>
      </p:sp>
      <p:sp>
        <p:nvSpPr>
          <p:cNvPr id="85002" name="Text Box 17"/>
          <p:cNvSpPr txBox="1">
            <a:spLocks noChangeArrowheads="1"/>
          </p:cNvSpPr>
          <p:nvPr/>
        </p:nvSpPr>
        <p:spPr bwMode="auto">
          <a:xfrm>
            <a:off x="3200400" y="3916363"/>
            <a:ext cx="4114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200" b="0" u="sng" dirty="0">
                <a:solidFill>
                  <a:schemeClr val="tx1"/>
                </a:solidFill>
                <a:latin typeface="Liberation Sans"/>
              </a:rPr>
              <a:t>Balance Sheet</a:t>
            </a:r>
            <a:r>
              <a:rPr lang="en-US" altLang="en-US" sz="2200" b="0" dirty="0">
                <a:solidFill>
                  <a:schemeClr val="tx1"/>
                </a:solidFill>
                <a:latin typeface="Liberation Sans"/>
              </a:rPr>
              <a:t>   </a:t>
            </a:r>
            <a:r>
              <a:rPr lang="en-US" altLang="en-US" sz="2000" b="0" dirty="0">
                <a:solidFill>
                  <a:schemeClr val="tx1"/>
                </a:solidFill>
                <a:latin typeface="Liberation Sans"/>
              </a:rPr>
              <a:t>(Dec. 31, </a:t>
            </a:r>
            <a:r>
              <a:rPr lang="en-US" altLang="en-US" sz="2000" b="0" dirty="0" smtClean="0">
                <a:solidFill>
                  <a:schemeClr val="tx1"/>
                </a:solidFill>
                <a:latin typeface="Liberation Sans"/>
              </a:rPr>
              <a:t>2016)</a:t>
            </a:r>
            <a:endParaRPr lang="en-US" altLang="en-US" sz="2000" b="0" dirty="0">
              <a:solidFill>
                <a:schemeClr val="tx1"/>
              </a:solidFill>
              <a:latin typeface="Liberation Sans"/>
            </a:endParaRPr>
          </a:p>
        </p:txBody>
      </p:sp>
      <p:sp>
        <p:nvSpPr>
          <p:cNvPr id="40972" name="Text Box 19"/>
          <p:cNvSpPr txBox="1">
            <a:spLocks noChangeArrowheads="1"/>
          </p:cNvSpPr>
          <p:nvPr/>
        </p:nvSpPr>
        <p:spPr bwMode="auto">
          <a:xfrm>
            <a:off x="7315200" y="196850"/>
            <a:ext cx="1219200" cy="793750"/>
          </a:xfrm>
          <a:prstGeom prst="rect">
            <a:avLst/>
          </a:prstGeom>
          <a:solidFill>
            <a:schemeClr val="accent3"/>
          </a:solidFill>
          <a:ln w="12700">
            <a:solidFill>
              <a:schemeClr val="tx1"/>
            </a:solidFill>
            <a:miter lim="800000"/>
            <a:headEnd/>
            <a:tailEnd/>
          </a:ln>
          <a:effec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ctr">
              <a:lnSpc>
                <a:spcPct val="95000"/>
              </a:lnSpc>
              <a:spcBef>
                <a:spcPct val="50000"/>
              </a:spcBef>
              <a:defRPr/>
            </a:pPr>
            <a:r>
              <a:rPr lang="en-US" sz="2400" dirty="0" smtClean="0">
                <a:latin typeface="Liberation Sans"/>
              </a:rPr>
              <a:t>After   7 years</a:t>
            </a:r>
          </a:p>
        </p:txBody>
      </p:sp>
      <p:sp>
        <p:nvSpPr>
          <p:cNvPr id="85004" name="Text Box 28"/>
          <p:cNvSpPr txBox="1">
            <a:spLocks noChangeArrowheads="1"/>
          </p:cNvSpPr>
          <p:nvPr/>
        </p:nvSpPr>
        <p:spPr bwMode="auto">
          <a:xfrm>
            <a:off x="609600" y="1395413"/>
            <a:ext cx="4724400" cy="20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tabLst>
                <a:tab pos="4460875" algn="r"/>
              </a:tabLst>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tabLst>
                <a:tab pos="4460875" algn="r"/>
              </a:tabLst>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tabLst>
                <a:tab pos="4460875" algn="r"/>
              </a:tabLst>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tabLst>
                <a:tab pos="4460875" algn="r"/>
              </a:tabLst>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tabLst>
                <a:tab pos="4460875"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460875"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460875"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460875"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460875" algn="r"/>
              </a:tabLst>
              <a:defRPr sz="2000" b="1">
                <a:solidFill>
                  <a:schemeClr val="bg2"/>
                </a:solidFill>
                <a:latin typeface="Arial" panose="020B0604020202020204" pitchFamily="34" charset="0"/>
              </a:defRPr>
            </a:lvl9pPr>
          </a:lstStyle>
          <a:p>
            <a:pPr>
              <a:buClrTx/>
              <a:buSzTx/>
              <a:buFontTx/>
              <a:buNone/>
            </a:pPr>
            <a:r>
              <a:rPr lang="en-US" altLang="en-US" sz="2200" b="0" dirty="0">
                <a:solidFill>
                  <a:schemeClr val="tx1"/>
                </a:solidFill>
                <a:latin typeface="Liberation Sans"/>
              </a:rPr>
              <a:t>Equipment cost 	$510,000</a:t>
            </a:r>
          </a:p>
          <a:p>
            <a:pPr>
              <a:buClrTx/>
              <a:buSzTx/>
              <a:buFontTx/>
              <a:buNone/>
            </a:pPr>
            <a:r>
              <a:rPr lang="en-US" altLang="en-US" sz="2200" b="0" dirty="0">
                <a:solidFill>
                  <a:schemeClr val="tx1"/>
                </a:solidFill>
                <a:latin typeface="Liberation Sans"/>
              </a:rPr>
              <a:t>Salvage value	           -   10,000</a:t>
            </a:r>
          </a:p>
          <a:p>
            <a:pPr>
              <a:buClrTx/>
              <a:buSzTx/>
              <a:buFontTx/>
              <a:buNone/>
            </a:pPr>
            <a:r>
              <a:rPr lang="en-US" altLang="en-US" sz="2200" b="0" dirty="0">
                <a:solidFill>
                  <a:schemeClr val="tx1"/>
                </a:solidFill>
                <a:latin typeface="Liberation Sans"/>
              </a:rPr>
              <a:t>Depreciable base	500,000</a:t>
            </a:r>
          </a:p>
          <a:p>
            <a:pPr>
              <a:buClrTx/>
              <a:buSzTx/>
              <a:buFontTx/>
              <a:buNone/>
            </a:pPr>
            <a:r>
              <a:rPr lang="en-US" altLang="en-US" sz="2200" b="0" dirty="0">
                <a:solidFill>
                  <a:schemeClr val="tx1"/>
                </a:solidFill>
                <a:latin typeface="Liberation Sans"/>
              </a:rPr>
              <a:t>Useful life (original)	    10 years</a:t>
            </a:r>
          </a:p>
          <a:p>
            <a:pPr>
              <a:buClrTx/>
              <a:buSzTx/>
              <a:buFontTx/>
              <a:buNone/>
            </a:pPr>
            <a:r>
              <a:rPr lang="en-US" altLang="en-US" sz="2200" b="0" dirty="0">
                <a:solidFill>
                  <a:schemeClr val="tx1"/>
                </a:solidFill>
                <a:latin typeface="Liberation Sans"/>
              </a:rPr>
              <a:t>Annual depreciation	    $ 50,000</a:t>
            </a:r>
          </a:p>
        </p:txBody>
      </p:sp>
      <p:sp>
        <p:nvSpPr>
          <p:cNvPr id="85005" name="Text Box 29"/>
          <p:cNvSpPr txBox="1">
            <a:spLocks noChangeArrowheads="1"/>
          </p:cNvSpPr>
          <p:nvPr/>
        </p:nvSpPr>
        <p:spPr bwMode="auto">
          <a:xfrm>
            <a:off x="5334000" y="2995613"/>
            <a:ext cx="3352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200" b="0" dirty="0">
                <a:solidFill>
                  <a:schemeClr val="tx1"/>
                </a:solidFill>
                <a:latin typeface="Liberation Sans"/>
              </a:rPr>
              <a:t>x  7 years  =  </a:t>
            </a:r>
            <a:r>
              <a:rPr lang="en-US" altLang="en-US" sz="2200" dirty="0">
                <a:solidFill>
                  <a:srgbClr val="CC0000"/>
                </a:solidFill>
                <a:latin typeface="Liberation Sans"/>
              </a:rPr>
              <a:t>$350,000 </a:t>
            </a:r>
          </a:p>
        </p:txBody>
      </p:sp>
      <p:sp>
        <p:nvSpPr>
          <p:cNvPr id="85006" name="Text Box 31"/>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200" b="0" dirty="0">
                <a:solidFill>
                  <a:schemeClr val="tx1"/>
                </a:solidFill>
                <a:latin typeface="Liberation Sans"/>
              </a:rPr>
              <a:t>First, establish NBV at date of change in estimate.</a:t>
            </a:r>
          </a:p>
        </p:txBody>
      </p:sp>
      <p:sp>
        <p:nvSpPr>
          <p:cNvPr id="85007" name="Freeform 32"/>
          <p:cNvSpPr>
            <a:spLocks/>
          </p:cNvSpPr>
          <p:nvPr/>
        </p:nvSpPr>
        <p:spPr bwMode="auto">
          <a:xfrm>
            <a:off x="3962400" y="3021013"/>
            <a:ext cx="1204913" cy="1587"/>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5008" name="Line 33"/>
          <p:cNvSpPr>
            <a:spLocks noChangeShapeType="1"/>
          </p:cNvSpPr>
          <p:nvPr/>
        </p:nvSpPr>
        <p:spPr bwMode="auto">
          <a:xfrm>
            <a:off x="3962400" y="2209800"/>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5009" name="Freeform 34"/>
          <p:cNvSpPr>
            <a:spLocks/>
          </p:cNvSpPr>
          <p:nvPr/>
        </p:nvSpPr>
        <p:spPr bwMode="auto">
          <a:xfrm>
            <a:off x="3962400" y="3427413"/>
            <a:ext cx="1204913" cy="1587"/>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5010" name="Freeform 35"/>
          <p:cNvSpPr>
            <a:spLocks/>
          </p:cNvSpPr>
          <p:nvPr/>
        </p:nvSpPr>
        <p:spPr bwMode="auto">
          <a:xfrm>
            <a:off x="3962400" y="3503613"/>
            <a:ext cx="1204913" cy="1587"/>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5011" name="Freeform 36"/>
          <p:cNvSpPr>
            <a:spLocks/>
          </p:cNvSpPr>
          <p:nvPr/>
        </p:nvSpPr>
        <p:spPr bwMode="auto">
          <a:xfrm>
            <a:off x="5943600" y="5562600"/>
            <a:ext cx="1204913" cy="1588"/>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5012" name="Freeform 37"/>
          <p:cNvSpPr>
            <a:spLocks/>
          </p:cNvSpPr>
          <p:nvPr/>
        </p:nvSpPr>
        <p:spPr bwMode="auto">
          <a:xfrm>
            <a:off x="5943600" y="6018213"/>
            <a:ext cx="1204913" cy="1587"/>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26" name="Rectangle 7"/>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rgbClr val="006600"/>
                </a:solidFill>
                <a:effectLst/>
                <a:latin typeface="Liberation Sans"/>
                <a:ea typeface="+mn-ea"/>
                <a:cs typeface="+mn-cs"/>
              </a:rPr>
              <a:t>Change in </a:t>
            </a:r>
            <a:r>
              <a:rPr lang="en-US" sz="3200" i="0" kern="1200" dirty="0" smtClean="0">
                <a:solidFill>
                  <a:srgbClr val="006600"/>
                </a:solidFill>
                <a:effectLst/>
                <a:latin typeface="Liberation Sans"/>
                <a:ea typeface="+mn-ea"/>
                <a:cs typeface="+mn-cs"/>
              </a:rPr>
              <a:t>Accounting Estimate </a:t>
            </a:r>
            <a:endParaRPr lang="en-US" sz="3200" i="0" kern="1200" dirty="0">
              <a:solidFill>
                <a:srgbClr val="006600"/>
              </a:solidFill>
              <a:effectLst/>
              <a:latin typeface="Liberation Sans"/>
              <a:ea typeface="+mn-ea"/>
              <a:cs typeface="+mn-cs"/>
            </a:endParaRPr>
          </a:p>
        </p:txBody>
      </p:sp>
      <p:sp>
        <p:nvSpPr>
          <p:cNvPr id="2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09600" y="4295775"/>
            <a:ext cx="8001000" cy="1828800"/>
          </a:xfrm>
          <a:prstGeom prst="rect">
            <a:avLst/>
          </a:prstGeom>
          <a:solidFill>
            <a:srgbClr val="FFFFCC"/>
          </a:solidFill>
          <a:ln w="28575" cap="sq">
            <a:solidFill>
              <a:schemeClr val="tx1"/>
            </a:solidFill>
            <a:miter lim="800000"/>
            <a:headEnd type="none" w="sm" len="sm"/>
            <a:tailEnd type="none" w="sm" len="sm"/>
          </a:ln>
          <a:effectLs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87043" name="Text Box 14"/>
          <p:cNvSpPr txBox="1">
            <a:spLocks noChangeArrowheads="1"/>
          </p:cNvSpPr>
          <p:nvPr/>
        </p:nvSpPr>
        <p:spPr bwMode="auto">
          <a:xfrm>
            <a:off x="609600" y="1395413"/>
            <a:ext cx="5029200" cy="20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tabLst>
                <a:tab pos="4806950" algn="r"/>
              </a:tabLst>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tabLst>
                <a:tab pos="4806950" algn="r"/>
              </a:tabLst>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tabLst>
                <a:tab pos="4806950" algn="r"/>
              </a:tabLst>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tabLst>
                <a:tab pos="4806950" algn="r"/>
              </a:tabLst>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tabLst>
                <a:tab pos="48069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8069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8069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8069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806950" algn="r"/>
              </a:tabLst>
              <a:defRPr sz="2000" b="1">
                <a:solidFill>
                  <a:schemeClr val="bg2"/>
                </a:solidFill>
                <a:latin typeface="Arial" panose="020B0604020202020204" pitchFamily="34" charset="0"/>
              </a:defRPr>
            </a:lvl9pPr>
          </a:lstStyle>
          <a:p>
            <a:pPr>
              <a:buClrTx/>
              <a:buSzTx/>
              <a:buFontTx/>
              <a:buNone/>
              <a:tabLst>
                <a:tab pos="4457700" algn="r"/>
              </a:tabLst>
            </a:pPr>
            <a:r>
              <a:rPr lang="en-US" altLang="en-US" sz="2200" b="0" dirty="0">
                <a:solidFill>
                  <a:schemeClr val="tx1"/>
                </a:solidFill>
                <a:latin typeface="Liberation Sans"/>
              </a:rPr>
              <a:t>Net book value 	</a:t>
            </a:r>
            <a:r>
              <a:rPr lang="en-US" altLang="en-US" sz="2200" dirty="0">
                <a:solidFill>
                  <a:srgbClr val="CC0000"/>
                </a:solidFill>
                <a:latin typeface="Liberation Sans"/>
              </a:rPr>
              <a:t>$160,000</a:t>
            </a:r>
          </a:p>
          <a:p>
            <a:pPr>
              <a:buClrTx/>
              <a:buSzTx/>
              <a:buFontTx/>
              <a:buNone/>
              <a:tabLst>
                <a:tab pos="4457700" algn="r"/>
              </a:tabLst>
            </a:pPr>
            <a:r>
              <a:rPr lang="en-US" altLang="en-US" sz="2200" b="0" dirty="0">
                <a:solidFill>
                  <a:schemeClr val="tx1"/>
                </a:solidFill>
                <a:latin typeface="Liberation Sans"/>
              </a:rPr>
              <a:t>Salvage value (new)          	5,000</a:t>
            </a:r>
          </a:p>
          <a:p>
            <a:pPr>
              <a:buClrTx/>
              <a:buSzTx/>
              <a:buFontTx/>
              <a:buNone/>
              <a:tabLst>
                <a:tab pos="4457700" algn="r"/>
              </a:tabLst>
            </a:pPr>
            <a:r>
              <a:rPr lang="en-US" altLang="en-US" sz="2200" b="0" dirty="0">
                <a:solidFill>
                  <a:schemeClr val="tx1"/>
                </a:solidFill>
                <a:latin typeface="Liberation Sans"/>
              </a:rPr>
              <a:t>Depreciable base	155,000</a:t>
            </a:r>
          </a:p>
          <a:p>
            <a:pPr>
              <a:buClrTx/>
              <a:buSzTx/>
              <a:buFontTx/>
              <a:buNone/>
              <a:tabLst>
                <a:tab pos="4457700" algn="r"/>
              </a:tabLst>
            </a:pPr>
            <a:r>
              <a:rPr lang="en-US" altLang="en-US" sz="2200" b="0" dirty="0">
                <a:solidFill>
                  <a:schemeClr val="tx1"/>
                </a:solidFill>
                <a:latin typeface="Liberation Sans"/>
              </a:rPr>
              <a:t>Useful life remaining	    8 years</a:t>
            </a:r>
          </a:p>
          <a:p>
            <a:pPr>
              <a:buClrTx/>
              <a:buSzTx/>
              <a:buFontTx/>
              <a:buNone/>
              <a:tabLst>
                <a:tab pos="4457700" algn="r"/>
              </a:tabLst>
            </a:pPr>
            <a:r>
              <a:rPr lang="en-US" altLang="en-US" sz="2200" b="0" dirty="0">
                <a:solidFill>
                  <a:schemeClr val="tx1"/>
                </a:solidFill>
                <a:latin typeface="Liberation Sans"/>
              </a:rPr>
              <a:t>Annual depreciation	    </a:t>
            </a:r>
            <a:r>
              <a:rPr lang="en-US" altLang="en-US" sz="2200" dirty="0">
                <a:solidFill>
                  <a:srgbClr val="CC0000"/>
                </a:solidFill>
                <a:latin typeface="Liberation Sans"/>
              </a:rPr>
              <a:t>$ 19,375</a:t>
            </a:r>
          </a:p>
        </p:txBody>
      </p:sp>
      <p:sp>
        <p:nvSpPr>
          <p:cNvPr id="87044" name="Text Box 16"/>
          <p:cNvSpPr txBox="1">
            <a:spLocks noChangeArrowheads="1"/>
          </p:cNvSpPr>
          <p:nvPr/>
        </p:nvSpPr>
        <p:spPr bwMode="auto">
          <a:xfrm>
            <a:off x="5867400" y="1524000"/>
            <a:ext cx="2819400" cy="1125538"/>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2200" b="0" dirty="0">
                <a:solidFill>
                  <a:schemeClr val="tx1"/>
                </a:solidFill>
                <a:latin typeface="Liberation Sans"/>
              </a:rPr>
              <a:t>Depreciation Expense calculation for </a:t>
            </a:r>
            <a:r>
              <a:rPr lang="en-US" altLang="en-US" sz="2200" b="0" dirty="0" smtClean="0">
                <a:solidFill>
                  <a:schemeClr val="tx1"/>
                </a:solidFill>
                <a:latin typeface="Liberation Sans"/>
              </a:rPr>
              <a:t>2017.</a:t>
            </a:r>
            <a:endParaRPr lang="en-US" altLang="en-US" sz="2200" b="0" dirty="0">
              <a:solidFill>
                <a:schemeClr val="tx1"/>
              </a:solidFill>
              <a:latin typeface="Liberation Sans"/>
            </a:endParaRPr>
          </a:p>
        </p:txBody>
      </p:sp>
      <p:sp>
        <p:nvSpPr>
          <p:cNvPr id="470039" name="Text Box 23"/>
          <p:cNvSpPr txBox="1">
            <a:spLocks noChangeArrowheads="1"/>
          </p:cNvSpPr>
          <p:nvPr/>
        </p:nvSpPr>
        <p:spPr bwMode="auto">
          <a:xfrm>
            <a:off x="1219200" y="4752975"/>
            <a:ext cx="6858000" cy="931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tabLst>
                <a:tab pos="5375275" algn="r"/>
                <a:tab pos="6635750" algn="r"/>
              </a:tabLst>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tabLst>
                <a:tab pos="5375275" algn="r"/>
                <a:tab pos="6635750" algn="r"/>
              </a:tabLst>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tabLst>
                <a:tab pos="5375275" algn="r"/>
                <a:tab pos="6635750" algn="r"/>
              </a:tabLst>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tabLst>
                <a:tab pos="5375275" algn="r"/>
                <a:tab pos="6635750" algn="r"/>
              </a:tabLst>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tabLst>
                <a:tab pos="5375275" algn="r"/>
                <a:tab pos="663575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375275" algn="r"/>
                <a:tab pos="663575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375275" algn="r"/>
                <a:tab pos="663575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375275" algn="r"/>
                <a:tab pos="663575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375275" algn="r"/>
                <a:tab pos="6635750" algn="r"/>
              </a:tabLst>
              <a:defRPr sz="2000" b="1">
                <a:solidFill>
                  <a:schemeClr val="bg2"/>
                </a:solidFill>
                <a:latin typeface="Arial" panose="020B0604020202020204" pitchFamily="34" charset="0"/>
              </a:defRPr>
            </a:lvl9pPr>
          </a:lstStyle>
          <a:p>
            <a:pPr>
              <a:spcBef>
                <a:spcPct val="30000"/>
              </a:spcBef>
              <a:buClrTx/>
              <a:buSzTx/>
              <a:buFontTx/>
              <a:buNone/>
            </a:pPr>
            <a:r>
              <a:rPr lang="en-US" altLang="en-US" sz="2300" b="0" dirty="0">
                <a:solidFill>
                  <a:schemeClr val="tx1"/>
                </a:solidFill>
                <a:latin typeface="Liberation Sans"/>
                <a:cs typeface="Arial" panose="020B0604020202020204" pitchFamily="34" charset="0"/>
              </a:rPr>
              <a:t>Depreciation Expense 	19,375</a:t>
            </a:r>
          </a:p>
          <a:p>
            <a:pPr>
              <a:spcBef>
                <a:spcPct val="30000"/>
              </a:spcBef>
              <a:buClrTx/>
              <a:buSzTx/>
              <a:buFontTx/>
              <a:buNone/>
            </a:pPr>
            <a:r>
              <a:rPr lang="en-US" altLang="en-US" sz="2300" b="0" dirty="0">
                <a:solidFill>
                  <a:schemeClr val="tx1"/>
                </a:solidFill>
                <a:latin typeface="Liberation Sans"/>
                <a:cs typeface="Arial" panose="020B0604020202020204" pitchFamily="34" charset="0"/>
              </a:rPr>
              <a:t>	Accumulated Depreciation 		19,375</a:t>
            </a:r>
          </a:p>
        </p:txBody>
      </p:sp>
      <p:sp>
        <p:nvSpPr>
          <p:cNvPr id="87047" name="Text Box 26"/>
          <p:cNvSpPr txBox="1">
            <a:spLocks noChangeArrowheads="1"/>
          </p:cNvSpPr>
          <p:nvPr/>
        </p:nvSpPr>
        <p:spPr bwMode="auto">
          <a:xfrm>
            <a:off x="914400" y="4038600"/>
            <a:ext cx="3429000" cy="4619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tabLst>
                <a:tab pos="4918075" algn="r"/>
                <a:tab pos="5943600" algn="r"/>
              </a:tabLst>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tabLst>
                <a:tab pos="4918075" algn="r"/>
                <a:tab pos="5943600" algn="r"/>
              </a:tabLst>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tabLst>
                <a:tab pos="4918075" algn="r"/>
                <a:tab pos="5943600" algn="r"/>
              </a:tabLst>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tabLst>
                <a:tab pos="4918075" algn="r"/>
                <a:tab pos="5943600" algn="r"/>
              </a:tabLst>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tabLst>
                <a:tab pos="4918075" algn="r"/>
                <a:tab pos="59436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4918075" algn="r"/>
                <a:tab pos="59436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4918075" algn="r"/>
                <a:tab pos="59436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4918075" algn="r"/>
                <a:tab pos="59436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4918075" algn="r"/>
                <a:tab pos="5943600" algn="r"/>
              </a:tabLst>
              <a:defRPr sz="2000" b="1">
                <a:solidFill>
                  <a:schemeClr val="bg2"/>
                </a:solidFill>
                <a:latin typeface="Arial" panose="020B0604020202020204" pitchFamily="34" charset="0"/>
              </a:defRPr>
            </a:lvl9pPr>
          </a:lstStyle>
          <a:p>
            <a:pPr algn="ctr">
              <a:spcBef>
                <a:spcPct val="50000"/>
              </a:spcBef>
              <a:buClrTx/>
              <a:buSzTx/>
              <a:buFontTx/>
              <a:buNone/>
            </a:pPr>
            <a:r>
              <a:rPr lang="en-US" altLang="en-US" sz="2300" b="0" dirty="0">
                <a:solidFill>
                  <a:schemeClr val="tx1"/>
                </a:solidFill>
                <a:latin typeface="Liberation Sans"/>
                <a:cs typeface="Arial" panose="020B0604020202020204" pitchFamily="34" charset="0"/>
              </a:rPr>
              <a:t>Journal entry for </a:t>
            </a:r>
            <a:r>
              <a:rPr lang="en-US" altLang="en-US" sz="2300" b="0" dirty="0" smtClean="0">
                <a:solidFill>
                  <a:schemeClr val="tx1"/>
                </a:solidFill>
                <a:latin typeface="Liberation Sans"/>
                <a:cs typeface="Arial" panose="020B0604020202020204" pitchFamily="34" charset="0"/>
              </a:rPr>
              <a:t>2017</a:t>
            </a:r>
            <a:endParaRPr lang="en-US" altLang="en-US" sz="2300" b="0" dirty="0">
              <a:solidFill>
                <a:schemeClr val="tx1"/>
              </a:solidFill>
              <a:latin typeface="Liberation Sans"/>
              <a:cs typeface="Arial" panose="020B0604020202020204" pitchFamily="34" charset="0"/>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7" name="Text Box 19"/>
          <p:cNvSpPr txBox="1">
            <a:spLocks noChangeArrowheads="1"/>
          </p:cNvSpPr>
          <p:nvPr/>
        </p:nvSpPr>
        <p:spPr bwMode="auto">
          <a:xfrm>
            <a:off x="7315200" y="196850"/>
            <a:ext cx="1219200" cy="793750"/>
          </a:xfrm>
          <a:prstGeom prst="rect">
            <a:avLst/>
          </a:prstGeom>
          <a:solidFill>
            <a:schemeClr val="accent3"/>
          </a:solidFill>
          <a:ln w="12700">
            <a:solidFill>
              <a:schemeClr val="tx1"/>
            </a:solidFill>
            <a:miter lim="800000"/>
            <a:headEnd/>
            <a:tailEnd/>
          </a:ln>
          <a:effec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ctr">
              <a:lnSpc>
                <a:spcPct val="95000"/>
              </a:lnSpc>
              <a:spcBef>
                <a:spcPct val="50000"/>
              </a:spcBef>
              <a:defRPr/>
            </a:pPr>
            <a:r>
              <a:rPr lang="en-US" sz="2400" dirty="0" smtClean="0">
                <a:latin typeface="Liberation Sans"/>
              </a:rPr>
              <a:t>After   7 years</a:t>
            </a:r>
          </a:p>
        </p:txBody>
      </p:sp>
      <p:sp>
        <p:nvSpPr>
          <p:cNvPr id="18" name="Rectangle 7"/>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rgbClr val="006600"/>
                </a:solidFill>
                <a:effectLst/>
                <a:latin typeface="Liberation Sans"/>
                <a:ea typeface="+mn-ea"/>
                <a:cs typeface="+mn-cs"/>
              </a:rPr>
              <a:t>Change in </a:t>
            </a:r>
            <a:r>
              <a:rPr lang="en-US" sz="3200" i="0" kern="1200" dirty="0" smtClean="0">
                <a:solidFill>
                  <a:srgbClr val="006600"/>
                </a:solidFill>
                <a:effectLst/>
                <a:latin typeface="Liberation Sans"/>
                <a:ea typeface="+mn-ea"/>
                <a:cs typeface="+mn-cs"/>
              </a:rPr>
              <a:t>Accounting Estimate </a:t>
            </a:r>
            <a:endParaRPr lang="en-US" sz="3200" i="0" kern="1200" dirty="0">
              <a:solidFill>
                <a:srgbClr val="006600"/>
              </a:solidFill>
              <a:effectLst/>
              <a:latin typeface="Liberation Sans"/>
              <a:ea typeface="+mn-ea"/>
              <a:cs typeface="+mn-cs"/>
            </a:endParaRPr>
          </a:p>
        </p:txBody>
      </p:sp>
      <p:sp>
        <p:nvSpPr>
          <p:cNvPr id="15" name="Freeform 32"/>
          <p:cNvSpPr>
            <a:spLocks/>
          </p:cNvSpPr>
          <p:nvPr/>
        </p:nvSpPr>
        <p:spPr bwMode="auto">
          <a:xfrm>
            <a:off x="3962400" y="3021013"/>
            <a:ext cx="1204913" cy="1587"/>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6" name="Line 33"/>
          <p:cNvSpPr>
            <a:spLocks noChangeShapeType="1"/>
          </p:cNvSpPr>
          <p:nvPr/>
        </p:nvSpPr>
        <p:spPr bwMode="auto">
          <a:xfrm>
            <a:off x="3962400" y="2209800"/>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9" name="Freeform 34"/>
          <p:cNvSpPr>
            <a:spLocks/>
          </p:cNvSpPr>
          <p:nvPr/>
        </p:nvSpPr>
        <p:spPr bwMode="auto">
          <a:xfrm>
            <a:off x="3962400" y="3427413"/>
            <a:ext cx="1204913" cy="1587"/>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0" name="Freeform 35"/>
          <p:cNvSpPr>
            <a:spLocks/>
          </p:cNvSpPr>
          <p:nvPr/>
        </p:nvSpPr>
        <p:spPr bwMode="auto">
          <a:xfrm>
            <a:off x="3962400" y="3503613"/>
            <a:ext cx="1204913" cy="1587"/>
          </a:xfrm>
          <a:custGeom>
            <a:avLst/>
            <a:gdLst>
              <a:gd name="T0" fmla="*/ 0 w 759"/>
              <a:gd name="T1" fmla="*/ 0 h 1"/>
              <a:gd name="T2" fmla="*/ 2147483646 w 759"/>
              <a:gd name="T3" fmla="*/ 0 h 1"/>
              <a:gd name="T4" fmla="*/ 0 60000 65536"/>
              <a:gd name="T5" fmla="*/ 0 60000 65536"/>
            </a:gdLst>
            <a:ahLst/>
            <a:cxnLst>
              <a:cxn ang="T4">
                <a:pos x="T0" y="T1"/>
              </a:cxn>
              <a:cxn ang="T5">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0039">
                                            <p:txEl>
                                              <p:pRg st="0" end="0"/>
                                            </p:txEl>
                                          </p:spTgt>
                                        </p:tgtEl>
                                        <p:attrNameLst>
                                          <p:attrName>style.visibility</p:attrName>
                                        </p:attrNameLst>
                                      </p:cBhvr>
                                      <p:to>
                                        <p:strVal val="visible"/>
                                      </p:to>
                                    </p:set>
                                    <p:animEffect transition="in" filter="wipe(left)">
                                      <p:cBhvr>
                                        <p:cTn id="7" dur="500"/>
                                        <p:tgtEl>
                                          <p:spTgt spid="4700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0039">
                                            <p:txEl>
                                              <p:pRg st="1" end="1"/>
                                            </p:txEl>
                                          </p:spTgt>
                                        </p:tgtEl>
                                        <p:attrNameLst>
                                          <p:attrName>style.visibility</p:attrName>
                                        </p:attrNameLst>
                                      </p:cBhvr>
                                      <p:to>
                                        <p:strVal val="visible"/>
                                      </p:to>
                                    </p:set>
                                    <p:animEffect transition="in" filter="wipe(left)">
                                      <p:cBhvr>
                                        <p:cTn id="12" dur="500"/>
                                        <p:tgtEl>
                                          <p:spTgt spid="4700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09600" y="1981200"/>
            <a:ext cx="8305800" cy="341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257300" indent="-4572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25000"/>
              </a:lnSpc>
              <a:spcBef>
                <a:spcPts val="1200"/>
              </a:spcBef>
              <a:buClr>
                <a:srgbClr val="CC0000"/>
              </a:buClr>
              <a:buSzPct val="80000"/>
              <a:buFont typeface="Wingdings" panose="05000000000000000000" pitchFamily="2" charset="2"/>
              <a:buChar char="u"/>
            </a:pPr>
            <a:r>
              <a:rPr lang="en-US" altLang="en-US" sz="2200" b="0" dirty="0">
                <a:latin typeface="Liberation Sans"/>
              </a:rPr>
              <a:t>Result from:</a:t>
            </a:r>
          </a:p>
          <a:p>
            <a:pPr lvl="2">
              <a:lnSpc>
                <a:spcPct val="125000"/>
              </a:lnSpc>
              <a:spcBef>
                <a:spcPts val="1200"/>
              </a:spcBef>
              <a:buClr>
                <a:srgbClr val="CC0000"/>
              </a:buClr>
              <a:buSzPct val="80000"/>
              <a:buFont typeface="Arial" panose="020B0604020202020204" pitchFamily="34" charset="0"/>
              <a:buChar char="►"/>
            </a:pPr>
            <a:r>
              <a:rPr lang="en-US" altLang="en-US" sz="2100" b="0" dirty="0">
                <a:latin typeface="Liberation Sans"/>
              </a:rPr>
              <a:t>mathematical mistakes.</a:t>
            </a:r>
          </a:p>
          <a:p>
            <a:pPr lvl="2">
              <a:lnSpc>
                <a:spcPct val="125000"/>
              </a:lnSpc>
              <a:spcBef>
                <a:spcPts val="1200"/>
              </a:spcBef>
              <a:buClr>
                <a:srgbClr val="CC0000"/>
              </a:buClr>
              <a:buSzPct val="80000"/>
              <a:buFont typeface="Arial" panose="020B0604020202020204" pitchFamily="34" charset="0"/>
              <a:buChar char="►"/>
            </a:pPr>
            <a:r>
              <a:rPr lang="en-US" altLang="en-US" sz="2100" b="0" dirty="0">
                <a:latin typeface="Liberation Sans"/>
              </a:rPr>
              <a:t>mistakes in application of accounting principles.</a:t>
            </a:r>
          </a:p>
          <a:p>
            <a:pPr lvl="2">
              <a:lnSpc>
                <a:spcPct val="125000"/>
              </a:lnSpc>
              <a:spcBef>
                <a:spcPts val="1200"/>
              </a:spcBef>
              <a:buClr>
                <a:srgbClr val="CC0000"/>
              </a:buClr>
              <a:buSzPct val="80000"/>
              <a:buFont typeface="Arial" panose="020B0604020202020204" pitchFamily="34" charset="0"/>
              <a:buChar char="►"/>
            </a:pPr>
            <a:r>
              <a:rPr lang="en-US" altLang="en-US" sz="2100" b="0" dirty="0">
                <a:latin typeface="Liberation Sans"/>
              </a:rPr>
              <a:t>oversight or misuse of facts.</a:t>
            </a:r>
          </a:p>
          <a:p>
            <a:pPr lvl="1">
              <a:lnSpc>
                <a:spcPct val="125000"/>
              </a:lnSpc>
              <a:spcBef>
                <a:spcPts val="1200"/>
              </a:spcBef>
              <a:buClr>
                <a:srgbClr val="CC0000"/>
              </a:buClr>
              <a:buSzPct val="80000"/>
              <a:buFont typeface="Wingdings" panose="05000000000000000000" pitchFamily="2" charset="2"/>
              <a:buChar char="u"/>
            </a:pPr>
            <a:r>
              <a:rPr lang="en-US" altLang="en-US" sz="2200" b="0" dirty="0">
                <a:latin typeface="Liberation Sans"/>
              </a:rPr>
              <a:t>Corrections treated as prior period adjustments.</a:t>
            </a:r>
          </a:p>
          <a:p>
            <a:pPr lvl="1">
              <a:lnSpc>
                <a:spcPct val="125000"/>
              </a:lnSpc>
              <a:spcBef>
                <a:spcPts val="1200"/>
              </a:spcBef>
              <a:buClr>
                <a:srgbClr val="CC0000"/>
              </a:buClr>
              <a:buSzPct val="80000"/>
              <a:buFont typeface="Wingdings" panose="05000000000000000000" pitchFamily="2" charset="2"/>
              <a:buChar char="u"/>
            </a:pPr>
            <a:r>
              <a:rPr lang="en-US" altLang="en-US" sz="2200" b="0" dirty="0">
                <a:latin typeface="Liberation Sans"/>
              </a:rPr>
              <a:t>Adjustment to the beginning balance of retained earnings.</a:t>
            </a:r>
          </a:p>
        </p:txBody>
      </p:sp>
      <p:sp>
        <p:nvSpPr>
          <p:cNvPr id="89091" name="Text Box 7"/>
          <p:cNvSpPr txBox="1">
            <a:spLocks noChangeArrowheads="1"/>
          </p:cNvSpPr>
          <p:nvPr/>
        </p:nvSpPr>
        <p:spPr bwMode="auto">
          <a:xfrm>
            <a:off x="609600" y="1371600"/>
            <a:ext cx="69342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006600"/>
                </a:solidFill>
                <a:latin typeface="Liberation Sans"/>
              </a:rPr>
              <a:t>Corrections of Errors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Accounting Errors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580" y="1358741"/>
            <a:ext cx="1844040" cy="195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4"/>
          <p:cNvSpPr txBox="1">
            <a:spLocks noChangeArrowheads="1"/>
          </p:cNvSpPr>
          <p:nvPr/>
        </p:nvSpPr>
        <p:spPr bwMode="auto">
          <a:xfrm>
            <a:off x="685800" y="1365250"/>
            <a:ext cx="4648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Limitations</a:t>
            </a:r>
          </a:p>
        </p:txBody>
      </p:sp>
      <p:sp>
        <p:nvSpPr>
          <p:cNvPr id="11269" name="Text Box 13"/>
          <p:cNvSpPr txBox="1">
            <a:spLocks noChangeArrowheads="1"/>
          </p:cNvSpPr>
          <p:nvPr/>
        </p:nvSpPr>
        <p:spPr bwMode="auto">
          <a:xfrm>
            <a:off x="990600" y="2001838"/>
            <a:ext cx="5638800" cy="87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1500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Companies omit items that cannot be measured reliably.</a:t>
            </a:r>
          </a:p>
        </p:txBody>
      </p:sp>
      <p:sp>
        <p:nvSpPr>
          <p:cNvPr id="11270" name="Text Box 14"/>
          <p:cNvSpPr txBox="1">
            <a:spLocks noChangeArrowheads="1"/>
          </p:cNvSpPr>
          <p:nvPr/>
        </p:nvSpPr>
        <p:spPr bwMode="auto">
          <a:xfrm>
            <a:off x="2819400" y="3352800"/>
            <a:ext cx="5638800" cy="87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1500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Income is affected by the accounting methods employed.</a:t>
            </a:r>
          </a:p>
        </p:txBody>
      </p:sp>
      <p:sp>
        <p:nvSpPr>
          <p:cNvPr id="11271" name="Text Box 15"/>
          <p:cNvSpPr txBox="1">
            <a:spLocks noChangeArrowheads="1"/>
          </p:cNvSpPr>
          <p:nvPr/>
        </p:nvSpPr>
        <p:spPr bwMode="auto">
          <a:xfrm>
            <a:off x="990600" y="4857750"/>
            <a:ext cx="5638800" cy="87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15000"/>
              </a:lnSpc>
              <a:spcBef>
                <a:spcPct val="150000"/>
              </a:spcBef>
              <a:buClr>
                <a:srgbClr val="CC0000"/>
              </a:buClr>
              <a:buSzPct val="80000"/>
              <a:buFont typeface="Wingdings" panose="05000000000000000000" pitchFamily="2" charset="2"/>
              <a:buChar char="u"/>
            </a:pPr>
            <a:r>
              <a:rPr lang="en-US" altLang="en-US" sz="2200" b="0" dirty="0">
                <a:solidFill>
                  <a:schemeClr val="tx1"/>
                </a:solidFill>
                <a:latin typeface="Liberation Sans"/>
              </a:rPr>
              <a:t>Income measurement involves judgment.</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pic>
        <p:nvPicPr>
          <p:cNvPr id="112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0"/>
            <a:ext cx="1954054" cy="158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950" y="4404598"/>
            <a:ext cx="2095500" cy="169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031"/>
          <p:cNvSpPr>
            <a:spLocks noGrp="1" noChangeArrowheads="1"/>
          </p:cNvSpPr>
          <p:nvPr>
            <p:ph type="title" idx="4294967295"/>
          </p:nvPr>
        </p:nvSpPr>
        <p:spPr>
          <a:xfrm>
            <a:off x="6858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INCOME STATEMENT</a:t>
            </a:r>
            <a:endParaRPr lang="en-US" sz="3200" i="0" kern="1200" dirty="0">
              <a:solidFill>
                <a:schemeClr val="tx2">
                  <a:lumMod val="50000"/>
                </a:schemeClr>
              </a:solidFill>
              <a:effectLst/>
              <a:latin typeface="Liberation Sans"/>
              <a:ea typeface="+mn-ea"/>
              <a:cs typeface="+mn-c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09600" y="1368425"/>
            <a:ext cx="80772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0"/>
              </a:spcBef>
              <a:buClrTx/>
              <a:buSzTx/>
              <a:buFontTx/>
              <a:buNone/>
            </a:pPr>
            <a:r>
              <a:rPr lang="en-US" altLang="en-US" sz="2400" dirty="0" smtClean="0">
                <a:solidFill>
                  <a:schemeClr val="tx1"/>
                </a:solidFill>
                <a:latin typeface="Liberation Sans"/>
              </a:rPr>
              <a:t>Illustration:</a:t>
            </a:r>
            <a:r>
              <a:rPr lang="en-US" altLang="en-US" sz="2200" b="0" dirty="0" smtClean="0">
                <a:solidFill>
                  <a:schemeClr val="tx1"/>
                </a:solidFill>
                <a:latin typeface="Liberation Sans"/>
              </a:rPr>
              <a:t> In 2018, </a:t>
            </a:r>
            <a:r>
              <a:rPr lang="en-US" altLang="en-US" sz="2200" b="0" dirty="0">
                <a:solidFill>
                  <a:schemeClr val="tx1"/>
                </a:solidFill>
                <a:latin typeface="Liberation Sans"/>
              </a:rPr>
              <a:t>Hillsboro Co. determined that it incorrectly overstated its accounts receivable and sales revenue by $100,000 in </a:t>
            </a:r>
            <a:r>
              <a:rPr lang="en-US" altLang="en-US" sz="2200" b="0" dirty="0" smtClean="0">
                <a:solidFill>
                  <a:schemeClr val="tx1"/>
                </a:solidFill>
                <a:latin typeface="Liberation Sans"/>
              </a:rPr>
              <a:t>2017.  </a:t>
            </a:r>
            <a:r>
              <a:rPr lang="en-US" altLang="en-US" sz="2200" b="0" dirty="0">
                <a:solidFill>
                  <a:schemeClr val="tx1"/>
                </a:solidFill>
                <a:latin typeface="Liberation Sans"/>
              </a:rPr>
              <a:t>In </a:t>
            </a:r>
            <a:r>
              <a:rPr lang="en-US" altLang="en-US" sz="2200" b="0" dirty="0" smtClean="0">
                <a:solidFill>
                  <a:schemeClr val="tx1"/>
                </a:solidFill>
                <a:latin typeface="Liberation Sans"/>
              </a:rPr>
              <a:t>2018, </a:t>
            </a:r>
            <a:r>
              <a:rPr lang="en-US" altLang="en-US" sz="2200" b="0" dirty="0">
                <a:solidFill>
                  <a:schemeClr val="tx1"/>
                </a:solidFill>
                <a:latin typeface="Liberation Sans"/>
              </a:rPr>
              <a:t>Hillboro makes the following entry to correct for this error (ignore income taxes).</a:t>
            </a:r>
          </a:p>
        </p:txBody>
      </p:sp>
      <p:sp>
        <p:nvSpPr>
          <p:cNvPr id="486405" name="Text Box 5"/>
          <p:cNvSpPr txBox="1">
            <a:spLocks noChangeArrowheads="1"/>
          </p:cNvSpPr>
          <p:nvPr/>
        </p:nvSpPr>
        <p:spPr bwMode="auto">
          <a:xfrm>
            <a:off x="1066800" y="3505200"/>
            <a:ext cx="7315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tabLst>
                <a:tab pos="5314950" algn="r"/>
                <a:tab pos="6743700" algn="r"/>
              </a:tabLst>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tabLst>
                <a:tab pos="5314950" algn="r"/>
                <a:tab pos="6743700" algn="r"/>
              </a:tabLst>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tabLst>
                <a:tab pos="5314950" algn="r"/>
                <a:tab pos="6743700" algn="r"/>
              </a:tabLst>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tabLst>
                <a:tab pos="5314950" algn="r"/>
                <a:tab pos="6743700" algn="r"/>
              </a:tabLst>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tabLst>
                <a:tab pos="5314950" algn="r"/>
                <a:tab pos="6743700" algn="r"/>
              </a:tabLst>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743700" algn="r"/>
              </a:tabLst>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743700" algn="r"/>
              </a:tabLst>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743700" algn="r"/>
              </a:tabLst>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tabLst>
                <a:tab pos="5314950" algn="r"/>
                <a:tab pos="6743700" algn="r"/>
              </a:tabLst>
              <a:defRPr sz="2000" b="1">
                <a:solidFill>
                  <a:schemeClr val="bg2"/>
                </a:solidFill>
                <a:latin typeface="Arial" panose="020B0604020202020204" pitchFamily="34" charset="0"/>
              </a:defRPr>
            </a:lvl9pPr>
          </a:lstStyle>
          <a:p>
            <a:pPr>
              <a:spcBef>
                <a:spcPct val="40000"/>
              </a:spcBef>
              <a:buClrTx/>
              <a:buSzTx/>
              <a:buFontTx/>
              <a:buNone/>
            </a:pPr>
            <a:r>
              <a:rPr lang="en-US" altLang="en-US" sz="2200" b="0" dirty="0">
                <a:solidFill>
                  <a:schemeClr val="tx1"/>
                </a:solidFill>
                <a:latin typeface="Liberation Sans"/>
              </a:rPr>
              <a:t>Retained Earnings	100,000</a:t>
            </a:r>
          </a:p>
          <a:p>
            <a:pPr>
              <a:spcBef>
                <a:spcPct val="40000"/>
              </a:spcBef>
              <a:buClrTx/>
              <a:buSzTx/>
              <a:buFontTx/>
              <a:buNone/>
            </a:pPr>
            <a:r>
              <a:rPr lang="en-US" altLang="en-US" sz="2200" b="0" dirty="0">
                <a:solidFill>
                  <a:schemeClr val="tx1"/>
                </a:solidFill>
                <a:latin typeface="Liberation Sans"/>
              </a:rPr>
              <a:t>	Accounts Receivable		100,000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Accounting Errors</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5">
                                            <p:txEl>
                                              <p:pRg st="0" end="0"/>
                                            </p:txEl>
                                          </p:spTgt>
                                        </p:tgtEl>
                                        <p:attrNameLst>
                                          <p:attrName>style.visibility</p:attrName>
                                        </p:attrNameLst>
                                      </p:cBhvr>
                                      <p:to>
                                        <p:strVal val="visible"/>
                                      </p:to>
                                    </p:set>
                                    <p:animEffect transition="in" filter="wipe(left)">
                                      <p:cBhvr>
                                        <p:cTn id="7" dur="500"/>
                                        <p:tgtEl>
                                          <p:spTgt spid="4864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5">
                                            <p:txEl>
                                              <p:pRg st="1" end="1"/>
                                            </p:txEl>
                                          </p:spTgt>
                                        </p:tgtEl>
                                        <p:attrNameLst>
                                          <p:attrName>style.visibility</p:attrName>
                                        </p:attrNameLst>
                                      </p:cBhvr>
                                      <p:to>
                                        <p:strVal val="visible"/>
                                      </p:to>
                                    </p:set>
                                    <p:animEffect transition="in" filter="wipe(left)">
                                      <p:cBhvr>
                                        <p:cTn id="12" dur="500"/>
                                        <p:tgtEl>
                                          <p:spTgt spid="4864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7"/>
          <p:cNvSpPr txBox="1">
            <a:spLocks noChangeArrowheads="1"/>
          </p:cNvSpPr>
          <p:nvPr/>
        </p:nvSpPr>
        <p:spPr bwMode="auto">
          <a:xfrm>
            <a:off x="609600" y="1371600"/>
            <a:ext cx="69342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006600"/>
                </a:solidFill>
                <a:latin typeface="Liberation Sans"/>
              </a:rPr>
              <a:t>Summary</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9" name="Rectangle 3"/>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Accounting Changes and Errors</a:t>
            </a:r>
          </a:p>
        </p:txBody>
      </p:sp>
      <p:pic>
        <p:nvPicPr>
          <p:cNvPr id="931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095500"/>
            <a:ext cx="84296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6752" y="5117352"/>
            <a:ext cx="4408641" cy="461665"/>
          </a:xfrm>
          <a:prstGeom prst="rect">
            <a:avLst/>
          </a:prstGeom>
          <a:solidFill>
            <a:schemeClr val="accent3"/>
          </a:solidFill>
        </p:spPr>
        <p:txBody>
          <a:bodyPr wrap="square">
            <a:spAutoFit/>
          </a:bodyPr>
          <a:lstStyle/>
          <a:p>
            <a:r>
              <a:rPr lang="en-US" sz="1200" b="1" dirty="0">
                <a:solidFill>
                  <a:srgbClr val="006600"/>
                </a:solidFill>
                <a:latin typeface="Liberation Sans"/>
              </a:rPr>
              <a:t>ILLUSTRATION </a:t>
            </a:r>
            <a:r>
              <a:rPr lang="en-US" sz="1200" b="1" dirty="0" smtClean="0">
                <a:solidFill>
                  <a:srgbClr val="006600"/>
                </a:solidFill>
                <a:latin typeface="Liberation Sans"/>
              </a:rPr>
              <a:t>4-18</a:t>
            </a:r>
            <a:endParaRPr lang="en-US" sz="1200" b="1" dirty="0">
              <a:solidFill>
                <a:srgbClr val="006600"/>
              </a:solidFill>
              <a:latin typeface="Liberation Sans"/>
            </a:endParaRPr>
          </a:p>
          <a:p>
            <a:r>
              <a:rPr lang="en-US" sz="1200" dirty="0">
                <a:latin typeface="Liberation Sans"/>
              </a:rPr>
              <a:t>Summary of Accounting Changes and Errors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uses and limitations of an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content of the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Prepare an income statement.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Explain how to report various income items.</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nSpc>
                <a:spcPct val="115000"/>
              </a:lnSpc>
              <a:spcBef>
                <a:spcPct val="45000"/>
              </a:spcBef>
              <a:buClr>
                <a:srgbClr val="CC0000"/>
              </a:buClr>
              <a:buFont typeface="Wingdings" panose="05000000000000000000" pitchFamily="2" charset="2"/>
              <a:buAutoNum type="arabicPlain" startAt="5"/>
            </a:pPr>
            <a:r>
              <a:rPr lang="en-US" sz="1900" dirty="0">
                <a:solidFill>
                  <a:schemeClr val="bg2"/>
                </a:solidFill>
                <a:latin typeface="Liberation Sans" panose="020B0604020202020204" pitchFamily="34" charset="0"/>
              </a:rPr>
              <a:t>Understand the reporting of accounting changes and errors.</a:t>
            </a:r>
          </a:p>
          <a:p>
            <a:pPr marL="341313" indent="-341313">
              <a:lnSpc>
                <a:spcPct val="115000"/>
              </a:lnSpc>
              <a:spcBef>
                <a:spcPct val="45000"/>
              </a:spcBef>
              <a:buClr>
                <a:srgbClr val="CC0000"/>
              </a:buClr>
              <a:buAutoNum type="arabicPlain" startAt="5"/>
            </a:pPr>
            <a:r>
              <a:rPr lang="en-US" sz="1900" b="1" dirty="0">
                <a:solidFill>
                  <a:srgbClr val="CC0000"/>
                </a:solidFill>
                <a:latin typeface="Liberation Sans" panose="020B0604020202020204" pitchFamily="34" charset="0"/>
              </a:rPr>
              <a:t>Prepare a retained earnings statement.</a:t>
            </a:r>
          </a:p>
          <a:p>
            <a:pPr marL="341313" indent="-341313">
              <a:lnSpc>
                <a:spcPct val="115000"/>
              </a:lnSpc>
              <a:spcBef>
                <a:spcPct val="45000"/>
              </a:spcBef>
              <a:buClr>
                <a:srgbClr val="CC0000"/>
              </a:buClr>
              <a:buAutoNum type="arabicPlain" startAt="5"/>
            </a:pPr>
            <a:r>
              <a:rPr lang="en-US" sz="1900" b="0" dirty="0" smtClean="0">
                <a:solidFill>
                  <a:schemeClr val="bg2"/>
                </a:solidFill>
                <a:latin typeface="Liberation Sans" panose="020B0604020202020204" pitchFamily="34" charset="0"/>
              </a:rPr>
              <a:t>Explain how to report other comprehensive income.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18128" y="155057"/>
            <a:ext cx="5867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4000" dirty="0">
                <a:solidFill>
                  <a:schemeClr val="tx2">
                    <a:lumMod val="50000"/>
                  </a:schemeClr>
                </a:solidFill>
                <a:latin typeface="Liberation Sans" panose="020B0604020202020204" pitchFamily="34" charset="0"/>
              </a:rPr>
              <a:t>Income Statement and Related Information</a:t>
            </a:r>
          </a:p>
        </p:txBody>
      </p:sp>
      <p:sp>
        <p:nvSpPr>
          <p:cNvPr id="3081" name="Text Box 26"/>
          <p:cNvSpPr txBox="1">
            <a:spLocks noChangeArrowheads="1"/>
          </p:cNvSpPr>
          <p:nvPr/>
        </p:nvSpPr>
        <p:spPr bwMode="auto">
          <a:xfrm>
            <a:off x="5513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4</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6</a:t>
            </a:r>
          </a:p>
        </p:txBody>
      </p:sp>
    </p:spTree>
    <p:extLst>
      <p:ext uri="{BB962C8B-B14F-4D97-AF65-F5344CB8AC3E}">
        <p14:creationId xmlns:p14="http://schemas.microsoft.com/office/powerpoint/2010/main" val="2153176903"/>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8"/>
          <p:cNvSpPr>
            <a:spLocks noChangeArrowheads="1"/>
          </p:cNvSpPr>
          <p:nvPr/>
        </p:nvSpPr>
        <p:spPr bwMode="auto">
          <a:xfrm>
            <a:off x="838200" y="2133600"/>
            <a:ext cx="3505200" cy="628650"/>
          </a:xfrm>
          <a:prstGeom prst="rect">
            <a:avLst/>
          </a:prstGeom>
          <a:solidFill>
            <a:srgbClr val="FFFFCC"/>
          </a:solidFill>
          <a:ln w="38100">
            <a:solidFill>
              <a:schemeClr val="tx1"/>
            </a:solidFill>
            <a:miter lim="800000"/>
            <a:headEnd/>
            <a:tailEnd/>
          </a:ln>
          <a:effectLst/>
          <a:extLst/>
        </p:spPr>
        <p:txBody>
          <a:bodyPr lIns="90488" tIns="44450" rIns="90488" bIns="44450"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lnSpc>
                <a:spcPct val="105000"/>
              </a:lnSpc>
              <a:spcBef>
                <a:spcPct val="25000"/>
              </a:spcBef>
              <a:buFont typeface="Wingdings" panose="05000000000000000000" pitchFamily="2" charset="2"/>
              <a:buNone/>
            </a:pPr>
            <a:r>
              <a:rPr lang="en-US" altLang="en-US" dirty="0">
                <a:solidFill>
                  <a:schemeClr val="tx1"/>
                </a:solidFill>
                <a:latin typeface="Liberation Sans"/>
              </a:rPr>
              <a:t>Increase</a:t>
            </a:r>
          </a:p>
        </p:txBody>
      </p:sp>
      <p:sp>
        <p:nvSpPr>
          <p:cNvPr id="434185" name="Rectangle 9"/>
          <p:cNvSpPr>
            <a:spLocks noChangeArrowheads="1"/>
          </p:cNvSpPr>
          <p:nvPr/>
        </p:nvSpPr>
        <p:spPr bwMode="auto">
          <a:xfrm>
            <a:off x="838200" y="2762250"/>
            <a:ext cx="3505200" cy="31242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109728" rIns="90488" bIns="44450"/>
          <a:lstStyle>
            <a:lvl1pPr marL="463550" indent="-354013">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40000"/>
              </a:spcBef>
              <a:buClr>
                <a:srgbClr val="CC0000"/>
              </a:buClr>
              <a:buSzPct val="80000"/>
              <a:buFont typeface="Wingdings" panose="05000000000000000000" pitchFamily="2" charset="2"/>
              <a:buChar char="u"/>
            </a:pPr>
            <a:r>
              <a:rPr lang="en-US" altLang="en-US" sz="2200" b="0" dirty="0">
                <a:latin typeface="Liberation Sans"/>
              </a:rPr>
              <a:t>Net income</a:t>
            </a:r>
          </a:p>
          <a:p>
            <a:pPr>
              <a:lnSpc>
                <a:spcPct val="120000"/>
              </a:lnSpc>
              <a:spcBef>
                <a:spcPct val="40000"/>
              </a:spcBef>
              <a:buClr>
                <a:srgbClr val="CC0000"/>
              </a:buClr>
              <a:buSzPct val="80000"/>
              <a:buFont typeface="Wingdings" panose="05000000000000000000" pitchFamily="2" charset="2"/>
              <a:buChar char="u"/>
            </a:pPr>
            <a:r>
              <a:rPr lang="en-US" altLang="en-US" sz="2200" b="0" dirty="0">
                <a:latin typeface="Liberation Sans"/>
              </a:rPr>
              <a:t>Change in accounting principle</a:t>
            </a:r>
          </a:p>
          <a:p>
            <a:pPr>
              <a:lnSpc>
                <a:spcPct val="120000"/>
              </a:lnSpc>
              <a:spcBef>
                <a:spcPct val="40000"/>
              </a:spcBef>
              <a:buClr>
                <a:srgbClr val="CC0000"/>
              </a:buClr>
              <a:buSzPct val="80000"/>
              <a:buFont typeface="Wingdings" panose="05000000000000000000" pitchFamily="2" charset="2"/>
              <a:buChar char="u"/>
            </a:pPr>
            <a:r>
              <a:rPr lang="en-US" altLang="en-US" sz="2200" b="0" dirty="0">
                <a:latin typeface="Liberation Sans"/>
              </a:rPr>
              <a:t>Prior period adjustments</a:t>
            </a:r>
          </a:p>
        </p:txBody>
      </p:sp>
      <p:sp>
        <p:nvSpPr>
          <p:cNvPr id="97285" name="Rectangle 10"/>
          <p:cNvSpPr>
            <a:spLocks noChangeArrowheads="1"/>
          </p:cNvSpPr>
          <p:nvPr/>
        </p:nvSpPr>
        <p:spPr bwMode="auto">
          <a:xfrm>
            <a:off x="4876800" y="2133600"/>
            <a:ext cx="3505200" cy="628650"/>
          </a:xfrm>
          <a:prstGeom prst="rect">
            <a:avLst/>
          </a:prstGeom>
          <a:solidFill>
            <a:srgbClr val="FFFFCC"/>
          </a:solidFill>
          <a:ln w="38100">
            <a:solidFill>
              <a:schemeClr val="tx1"/>
            </a:solidFill>
            <a:miter lim="800000"/>
            <a:headEnd/>
            <a:tailEnd/>
          </a:ln>
          <a:effectLst/>
          <a:extLst/>
        </p:spPr>
        <p:txBody>
          <a:bodyPr lIns="90488" tIns="44450" rIns="90488" bIns="44450"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lnSpc>
                <a:spcPct val="105000"/>
              </a:lnSpc>
              <a:spcBef>
                <a:spcPct val="25000"/>
              </a:spcBef>
              <a:buFont typeface="Wingdings" panose="05000000000000000000" pitchFamily="2" charset="2"/>
              <a:buNone/>
            </a:pPr>
            <a:r>
              <a:rPr lang="en-US" altLang="en-US" dirty="0">
                <a:solidFill>
                  <a:schemeClr val="tx1"/>
                </a:solidFill>
                <a:latin typeface="Liberation Sans"/>
              </a:rPr>
              <a:t>Decrease</a:t>
            </a:r>
          </a:p>
        </p:txBody>
      </p:sp>
      <p:sp>
        <p:nvSpPr>
          <p:cNvPr id="434187" name="Rectangle 11"/>
          <p:cNvSpPr>
            <a:spLocks noChangeArrowheads="1"/>
          </p:cNvSpPr>
          <p:nvPr/>
        </p:nvSpPr>
        <p:spPr bwMode="auto">
          <a:xfrm>
            <a:off x="4876800" y="2762250"/>
            <a:ext cx="3505200" cy="31242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109728" rIns="90488" bIns="44450"/>
          <a:lstStyle>
            <a:lvl1pPr marL="463550" indent="-354013">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40000"/>
              </a:spcBef>
              <a:buClr>
                <a:srgbClr val="CC0000"/>
              </a:buClr>
              <a:buSzPct val="80000"/>
              <a:buFont typeface="Wingdings" panose="05000000000000000000" pitchFamily="2" charset="2"/>
              <a:buChar char="u"/>
            </a:pPr>
            <a:r>
              <a:rPr lang="en-US" altLang="en-US" sz="2200" b="0" dirty="0">
                <a:latin typeface="Liberation Sans"/>
              </a:rPr>
              <a:t>Net loss</a:t>
            </a:r>
          </a:p>
          <a:p>
            <a:pPr>
              <a:lnSpc>
                <a:spcPct val="120000"/>
              </a:lnSpc>
              <a:spcBef>
                <a:spcPct val="40000"/>
              </a:spcBef>
              <a:buClr>
                <a:srgbClr val="CC0000"/>
              </a:buClr>
              <a:buSzPct val="80000"/>
              <a:buFont typeface="Wingdings" panose="05000000000000000000" pitchFamily="2" charset="2"/>
              <a:buChar char="u"/>
            </a:pPr>
            <a:r>
              <a:rPr lang="en-US" altLang="en-US" sz="2200" b="0" dirty="0">
                <a:latin typeface="Liberation Sans"/>
              </a:rPr>
              <a:t>Dividends</a:t>
            </a:r>
          </a:p>
          <a:p>
            <a:pPr>
              <a:lnSpc>
                <a:spcPct val="120000"/>
              </a:lnSpc>
              <a:spcBef>
                <a:spcPct val="40000"/>
              </a:spcBef>
              <a:buClr>
                <a:srgbClr val="CC0000"/>
              </a:buClr>
              <a:buSzPct val="80000"/>
              <a:buFont typeface="Wingdings" panose="05000000000000000000" pitchFamily="2" charset="2"/>
              <a:buChar char="u"/>
            </a:pPr>
            <a:r>
              <a:rPr lang="en-US" altLang="en-US" sz="2200" b="0" dirty="0">
                <a:latin typeface="Liberation Sans"/>
              </a:rPr>
              <a:t>Change in accounting principles</a:t>
            </a:r>
          </a:p>
          <a:p>
            <a:pPr>
              <a:lnSpc>
                <a:spcPct val="120000"/>
              </a:lnSpc>
              <a:spcBef>
                <a:spcPct val="40000"/>
              </a:spcBef>
              <a:buClr>
                <a:srgbClr val="CC0000"/>
              </a:buClr>
              <a:buSzPct val="80000"/>
              <a:buFont typeface="Wingdings" panose="05000000000000000000" pitchFamily="2" charset="2"/>
              <a:buChar char="u"/>
            </a:pPr>
            <a:r>
              <a:rPr lang="en-US" altLang="en-US" sz="2200" b="0" dirty="0">
                <a:latin typeface="Liberation Sans"/>
              </a:rPr>
              <a:t>Prior period adjustments</a:t>
            </a:r>
          </a:p>
        </p:txBody>
      </p:sp>
      <p:sp>
        <p:nvSpPr>
          <p:cNvPr id="97287" name="Text Box 12"/>
          <p:cNvSpPr txBox="1">
            <a:spLocks noChangeArrowheads="1"/>
          </p:cNvSpPr>
          <p:nvPr/>
        </p:nvSpPr>
        <p:spPr bwMode="auto">
          <a:xfrm>
            <a:off x="609600" y="1371600"/>
            <a:ext cx="5638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Retained Earnings Statement</a:t>
            </a:r>
          </a:p>
        </p:txBody>
      </p:sp>
      <p:sp>
        <p:nvSpPr>
          <p:cNvPr id="434192" name="Rectangle 16"/>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OTHER REPORTING ISSUES</a:t>
            </a:r>
            <a:endParaRPr lang="en-US" sz="3200" i="0" kern="1200" dirty="0">
              <a:solidFill>
                <a:schemeClr val="tx2">
                  <a:lumMod val="50000"/>
                </a:schemeClr>
              </a:solidFill>
              <a:effectLst/>
              <a:latin typeface="Liberation Sans"/>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4185"/>
                                        </p:tgtEl>
                                        <p:attrNameLst>
                                          <p:attrName>style.visibility</p:attrName>
                                        </p:attrNameLst>
                                      </p:cBhvr>
                                      <p:to>
                                        <p:strVal val="visible"/>
                                      </p:to>
                                    </p:set>
                                    <p:animEffect transition="in" filter="wipe(up)">
                                      <p:cBhvr>
                                        <p:cTn id="7" dur="500"/>
                                        <p:tgtEl>
                                          <p:spTgt spid="434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4187"/>
                                        </p:tgtEl>
                                        <p:attrNameLst>
                                          <p:attrName>style.visibility</p:attrName>
                                        </p:attrNameLst>
                                      </p:cBhvr>
                                      <p:to>
                                        <p:strVal val="visible"/>
                                      </p:to>
                                    </p:set>
                                    <p:animEffect transition="in" filter="wipe(up)">
                                      <p:cBhvr>
                                        <p:cTn id="12" dur="500"/>
                                        <p:tgtEl>
                                          <p:spTgt spid="43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5" grpId="0" animBg="1" autoUpdateAnimBg="0"/>
      <p:bldP spid="43418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7">
            <a:hlinkClick r:id="" action="ppaction://ole?verb=0"/>
          </p:cNvPr>
          <p:cNvGraphicFramePr>
            <a:graphicFrameLocks/>
          </p:cNvGraphicFramePr>
          <p:nvPr>
            <p:extLst>
              <p:ext uri="{D42A27DB-BD31-4B8C-83A1-F6EECF244321}">
                <p14:modId xmlns:p14="http://schemas.microsoft.com/office/powerpoint/2010/main" val="2712652737"/>
              </p:ext>
            </p:extLst>
          </p:nvPr>
        </p:nvGraphicFramePr>
        <p:xfrm>
          <a:off x="228600" y="1295400"/>
          <a:ext cx="8605838" cy="3386138"/>
        </p:xfrm>
        <a:graphic>
          <a:graphicData uri="http://schemas.openxmlformats.org/presentationml/2006/ole">
            <mc:AlternateContent xmlns:mc="http://schemas.openxmlformats.org/markup-compatibility/2006">
              <mc:Choice xmlns:v="urn:schemas-microsoft-com:vml" Requires="v">
                <p:oleObj spid="_x0000_s101453" name="Worksheet" r:id="rId5" imgW="7615073" imgH="3105150" progId="Excel.Sheet.8">
                  <p:embed/>
                </p:oleObj>
              </mc:Choice>
              <mc:Fallback>
                <p:oleObj name="Worksheet" r:id="rId5" imgW="7615073" imgH="3105150" progId="Excel.Sheet.8">
                  <p:embed/>
                  <p:pic>
                    <p:nvPicPr>
                      <p:cNvPr id="0" name="Object 7"/>
                      <p:cNvPicPr>
                        <a:picLocks noChangeArrowheads="1"/>
                      </p:cNvPicPr>
                      <p:nvPr/>
                    </p:nvPicPr>
                    <p:blipFill>
                      <a:blip r:embed="rId6"/>
                      <a:srcRect/>
                      <a:stretch>
                        <a:fillRect/>
                      </a:stretch>
                    </p:blipFill>
                    <p:spPr bwMode="auto">
                      <a:xfrm>
                        <a:off x="228600" y="1295400"/>
                        <a:ext cx="8605838"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3"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Retained Earnings Statement</a:t>
            </a:r>
          </a:p>
        </p:txBody>
      </p:sp>
      <p:sp>
        <p:nvSpPr>
          <p:cNvPr id="12" name="Rectangle 3"/>
          <p:cNvSpPr>
            <a:spLocks noChangeArrowheads="1"/>
          </p:cNvSpPr>
          <p:nvPr/>
        </p:nvSpPr>
        <p:spPr bwMode="auto">
          <a:xfrm>
            <a:off x="381000" y="4083050"/>
            <a:ext cx="8305800" cy="19367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50000"/>
              </a:spcBef>
              <a:buClrTx/>
              <a:buSzTx/>
              <a:buFontTx/>
              <a:buNone/>
            </a:pPr>
            <a:r>
              <a:rPr lang="en-US" altLang="en-US" sz="2000" b="0" dirty="0">
                <a:latin typeface="Liberation Sans"/>
              </a:rPr>
              <a:t>Before issuing the report for the year ended December 31, </a:t>
            </a:r>
            <a:r>
              <a:rPr lang="en-US" altLang="en-US" sz="2000" b="0" dirty="0" smtClean="0">
                <a:latin typeface="Liberation Sans"/>
              </a:rPr>
              <a:t>2017, </a:t>
            </a:r>
            <a:r>
              <a:rPr lang="en-US" altLang="en-US" sz="2000" b="0" dirty="0">
                <a:latin typeface="Liberation Sans"/>
              </a:rPr>
              <a:t>you discover a $50,000 error (net of tax) that caused </a:t>
            </a:r>
            <a:r>
              <a:rPr lang="en-US" altLang="en-US" sz="2000" b="0" dirty="0" smtClean="0">
                <a:latin typeface="Liberation Sans"/>
              </a:rPr>
              <a:t>2016 inventory </a:t>
            </a:r>
            <a:r>
              <a:rPr lang="en-US" altLang="en-US" sz="2000" b="0" dirty="0">
                <a:latin typeface="Liberation Sans"/>
              </a:rPr>
              <a:t>to be overstated (overstated inventory caused COGS to be lower and thus net income to be higher in </a:t>
            </a:r>
            <a:r>
              <a:rPr lang="en-US" altLang="en-US" sz="2000" b="0" dirty="0" smtClean="0">
                <a:latin typeface="Liberation Sans"/>
              </a:rPr>
              <a:t>2016).  </a:t>
            </a:r>
            <a:r>
              <a:rPr lang="en-US" altLang="en-US" sz="2000" b="0" dirty="0">
                <a:latin typeface="Liberation Sans"/>
              </a:rPr>
              <a:t>Would this discovery have any impact on the reporting of the Statement of Retained Earnings for </a:t>
            </a:r>
            <a:r>
              <a:rPr lang="en-US" altLang="en-US" sz="2000" b="0" dirty="0" smtClean="0">
                <a:latin typeface="Liberation Sans"/>
              </a:rPr>
              <a:t>2017?  </a:t>
            </a:r>
            <a:endParaRPr lang="en-US" altLang="en-US" sz="2000" b="0" dirty="0">
              <a:latin typeface="Liberation San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6</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7">
            <a:hlinkClick r:id="" action="ppaction://ole?verb=0"/>
          </p:cNvPr>
          <p:cNvGraphicFramePr>
            <a:graphicFrameLocks/>
          </p:cNvGraphicFramePr>
          <p:nvPr>
            <p:extLst/>
          </p:nvPr>
        </p:nvGraphicFramePr>
        <p:xfrm>
          <a:off x="228600" y="1295400"/>
          <a:ext cx="8605838" cy="3386138"/>
        </p:xfrm>
        <a:graphic>
          <a:graphicData uri="http://schemas.openxmlformats.org/presentationml/2006/ole">
            <mc:AlternateContent xmlns:mc="http://schemas.openxmlformats.org/markup-compatibility/2006">
              <mc:Choice xmlns:v="urn:schemas-microsoft-com:vml" Requires="v">
                <p:oleObj spid="_x0000_s110623" name="Worksheet" r:id="rId5" imgW="7615073" imgH="3105150" progId="Excel.Sheet.8">
                  <p:embed/>
                </p:oleObj>
              </mc:Choice>
              <mc:Fallback>
                <p:oleObj name="Worksheet" r:id="rId5" imgW="7615073" imgH="3105150" progId="Excel.Sheet.8">
                  <p:embed/>
                  <p:pic>
                    <p:nvPicPr>
                      <p:cNvPr id="0" name=""/>
                      <p:cNvPicPr>
                        <a:picLocks noChangeArrowheads="1"/>
                      </p:cNvPicPr>
                      <p:nvPr/>
                    </p:nvPicPr>
                    <p:blipFill>
                      <a:blip r:embed="rId6"/>
                      <a:srcRect/>
                      <a:stretch>
                        <a:fillRect/>
                      </a:stretch>
                    </p:blipFill>
                    <p:spPr bwMode="auto">
                      <a:xfrm>
                        <a:off x="228600" y="1295400"/>
                        <a:ext cx="8605838"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8280" name="Rectangle 8"/>
          <p:cNvSpPr>
            <a:spLocks noChangeArrowheads="1"/>
          </p:cNvSpPr>
          <p:nvPr/>
        </p:nvSpPr>
        <p:spPr bwMode="auto">
          <a:xfrm>
            <a:off x="6477000" y="2554944"/>
            <a:ext cx="19812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438281" name="Rectangle 9"/>
          <p:cNvSpPr>
            <a:spLocks noChangeArrowheads="1"/>
          </p:cNvSpPr>
          <p:nvPr/>
        </p:nvSpPr>
        <p:spPr bwMode="auto">
          <a:xfrm>
            <a:off x="685800" y="2831352"/>
            <a:ext cx="7772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438282" name="Rectangle 10"/>
          <p:cNvSpPr>
            <a:spLocks noChangeArrowheads="1"/>
          </p:cNvSpPr>
          <p:nvPr/>
        </p:nvSpPr>
        <p:spPr bwMode="auto">
          <a:xfrm>
            <a:off x="685800" y="3124200"/>
            <a:ext cx="7772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438283" name="Rectangle 11"/>
          <p:cNvSpPr>
            <a:spLocks noChangeArrowheads="1"/>
          </p:cNvSpPr>
          <p:nvPr/>
        </p:nvSpPr>
        <p:spPr bwMode="auto">
          <a:xfrm>
            <a:off x="685800" y="3473832"/>
            <a:ext cx="7772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438284" name="Rectangle 12"/>
          <p:cNvSpPr>
            <a:spLocks noChangeArrowheads="1"/>
          </p:cNvSpPr>
          <p:nvPr/>
        </p:nvSpPr>
        <p:spPr bwMode="auto">
          <a:xfrm>
            <a:off x="685800" y="3784608"/>
            <a:ext cx="77724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438285" name="Rectangle 13"/>
          <p:cNvSpPr>
            <a:spLocks noChangeArrowheads="1"/>
          </p:cNvSpPr>
          <p:nvPr/>
        </p:nvSpPr>
        <p:spPr bwMode="auto">
          <a:xfrm>
            <a:off x="685800" y="4089408"/>
            <a:ext cx="7772400" cy="381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3"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Retained Earnings Statement</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6</a:t>
            </a:r>
          </a:p>
        </p:txBody>
      </p:sp>
    </p:spTree>
    <p:extLst>
      <p:ext uri="{BB962C8B-B14F-4D97-AF65-F5344CB8AC3E}">
        <p14:creationId xmlns:p14="http://schemas.microsoft.com/office/powerpoint/2010/main" val="40104624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438280"/>
                                        </p:tgtEl>
                                      </p:cBhvr>
                                    </p:animEffect>
                                    <p:set>
                                      <p:cBhvr>
                                        <p:cTn id="7" dur="1" fill="hold">
                                          <p:stCondLst>
                                            <p:cond delay="499"/>
                                          </p:stCondLst>
                                        </p:cTn>
                                        <p:tgtEl>
                                          <p:spTgt spid="43828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438281"/>
                                        </p:tgtEl>
                                      </p:cBhvr>
                                    </p:animEffect>
                                    <p:set>
                                      <p:cBhvr>
                                        <p:cTn id="12" dur="1" fill="hold">
                                          <p:stCondLst>
                                            <p:cond delay="499"/>
                                          </p:stCondLst>
                                        </p:cTn>
                                        <p:tgtEl>
                                          <p:spTgt spid="43828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438282"/>
                                        </p:tgtEl>
                                      </p:cBhvr>
                                    </p:animEffect>
                                    <p:set>
                                      <p:cBhvr>
                                        <p:cTn id="17" dur="1" fill="hold">
                                          <p:stCondLst>
                                            <p:cond delay="499"/>
                                          </p:stCondLst>
                                        </p:cTn>
                                        <p:tgtEl>
                                          <p:spTgt spid="43828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438283"/>
                                        </p:tgtEl>
                                      </p:cBhvr>
                                    </p:animEffect>
                                    <p:set>
                                      <p:cBhvr>
                                        <p:cTn id="22" dur="1" fill="hold">
                                          <p:stCondLst>
                                            <p:cond delay="499"/>
                                          </p:stCondLst>
                                        </p:cTn>
                                        <p:tgtEl>
                                          <p:spTgt spid="43828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438284"/>
                                        </p:tgtEl>
                                      </p:cBhvr>
                                    </p:animEffect>
                                    <p:set>
                                      <p:cBhvr>
                                        <p:cTn id="27" dur="1" fill="hold">
                                          <p:stCondLst>
                                            <p:cond delay="499"/>
                                          </p:stCondLst>
                                        </p:cTn>
                                        <p:tgtEl>
                                          <p:spTgt spid="43828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438285"/>
                                        </p:tgtEl>
                                      </p:cBhvr>
                                    </p:animEffect>
                                    <p:set>
                                      <p:cBhvr>
                                        <p:cTn id="32" dur="1" fill="hold">
                                          <p:stCondLst>
                                            <p:cond delay="499"/>
                                          </p:stCondLst>
                                        </p:cTn>
                                        <p:tgtEl>
                                          <p:spTgt spid="4382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0" grpId="0" animBg="1"/>
      <p:bldP spid="438281" grpId="0" animBg="1"/>
      <p:bldP spid="438282" grpId="0" animBg="1"/>
      <p:bldP spid="438283" grpId="0" animBg="1"/>
      <p:bldP spid="438284" grpId="0" animBg="1"/>
      <p:bldP spid="43828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1368425"/>
            <a:ext cx="807720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25000"/>
              </a:lnSpc>
              <a:spcBef>
                <a:spcPts val="1200"/>
              </a:spcBef>
              <a:buSzPct val="80000"/>
              <a:defRPr/>
            </a:pPr>
            <a:r>
              <a:rPr lang="en-US" b="1" dirty="0" smtClean="0">
                <a:solidFill>
                  <a:srgbClr val="006600"/>
                </a:solidFill>
                <a:latin typeface="Liberation Sans"/>
              </a:rPr>
              <a:t>Restrictions on Retained Earnings	</a:t>
            </a:r>
          </a:p>
          <a:p>
            <a:pPr>
              <a:lnSpc>
                <a:spcPct val="125000"/>
              </a:lnSpc>
              <a:spcBef>
                <a:spcPts val="1200"/>
              </a:spcBef>
              <a:buSzPct val="80000"/>
              <a:defRPr/>
            </a:pPr>
            <a:r>
              <a:rPr lang="en-US" sz="2400" dirty="0" smtClean="0">
                <a:latin typeface="Liberation Sans"/>
              </a:rPr>
              <a:t>Disclosed</a:t>
            </a:r>
          </a:p>
          <a:p>
            <a:pPr lvl="1">
              <a:lnSpc>
                <a:spcPct val="125000"/>
              </a:lnSpc>
              <a:spcBef>
                <a:spcPts val="1200"/>
              </a:spcBef>
              <a:buClr>
                <a:srgbClr val="CC0000"/>
              </a:buClr>
              <a:buSzPct val="80000"/>
              <a:buFont typeface="Wingdings" pitchFamily="2" charset="2"/>
              <a:buChar char="u"/>
              <a:defRPr/>
            </a:pPr>
            <a:r>
              <a:rPr lang="en-US" sz="2300" dirty="0" smtClean="0">
                <a:solidFill>
                  <a:schemeClr val="bg2"/>
                </a:solidFill>
                <a:latin typeface="Liberation Sans"/>
              </a:rPr>
              <a:t>In notes to the financial statements.</a:t>
            </a:r>
          </a:p>
          <a:p>
            <a:pPr lvl="1">
              <a:lnSpc>
                <a:spcPct val="125000"/>
              </a:lnSpc>
              <a:spcBef>
                <a:spcPts val="1200"/>
              </a:spcBef>
              <a:buClr>
                <a:srgbClr val="CC0000"/>
              </a:buClr>
              <a:buSzPct val="80000"/>
              <a:buFont typeface="Wingdings" pitchFamily="2" charset="2"/>
              <a:buChar char="u"/>
              <a:defRPr/>
            </a:pPr>
            <a:r>
              <a:rPr lang="en-US" sz="2300" dirty="0" smtClean="0">
                <a:solidFill>
                  <a:schemeClr val="bg2"/>
                </a:solidFill>
                <a:latin typeface="Liberation Sans"/>
              </a:rPr>
              <a:t>As </a:t>
            </a:r>
            <a:r>
              <a:rPr lang="en-US" sz="2300" b="1" dirty="0" smtClean="0">
                <a:solidFill>
                  <a:schemeClr val="tx2">
                    <a:lumMod val="50000"/>
                  </a:schemeClr>
                </a:solidFill>
                <a:latin typeface="Liberation Sans"/>
              </a:rPr>
              <a:t>Appropriated Retained Earnings</a:t>
            </a:r>
            <a:r>
              <a:rPr lang="en-US" sz="2300" dirty="0" smtClean="0">
                <a:solidFill>
                  <a:schemeClr val="bg2"/>
                </a:solidFill>
                <a:latin typeface="Liberation Sans"/>
              </a:rPr>
              <a: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7" name="Rectangle 6"/>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Retained Earnings Statement</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6</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Understand the uses and limitations of an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Describe the content of the income statement.</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Prepare an income statement. </a:t>
            </a:r>
          </a:p>
          <a:p>
            <a:pPr marL="341313" indent="-341313">
              <a:lnSpc>
                <a:spcPct val="115000"/>
              </a:lnSpc>
              <a:spcBef>
                <a:spcPct val="45000"/>
              </a:spcBef>
              <a:buClr>
                <a:srgbClr val="CC0000"/>
              </a:buClr>
              <a:buSzTx/>
              <a:buAutoNum type="arabicPlain"/>
            </a:pPr>
            <a:r>
              <a:rPr lang="en-US" sz="1900" b="0" kern="1200" dirty="0">
                <a:effectLst/>
                <a:latin typeface="Liberation Sans" panose="020B0604020202020204" pitchFamily="34" charset="0"/>
              </a:rPr>
              <a:t>Explain how to report various income items.</a:t>
            </a:r>
          </a:p>
        </p:txBody>
      </p:sp>
      <p:sp>
        <p:nvSpPr>
          <p:cNvPr id="3075" name="Rectangle 15"/>
          <p:cNvSpPr>
            <a:spLocks noGrp="1" noChangeArrowheads="1"/>
          </p:cNvSpPr>
          <p:nvPr>
            <p:ph type="title" idx="4294967295"/>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nSpc>
                <a:spcPct val="115000"/>
              </a:lnSpc>
              <a:spcBef>
                <a:spcPct val="45000"/>
              </a:spcBef>
              <a:buClr>
                <a:srgbClr val="CC0000"/>
              </a:buClr>
              <a:buFont typeface="Wingdings" panose="05000000000000000000" pitchFamily="2" charset="2"/>
              <a:buAutoNum type="arabicPlain" startAt="5"/>
            </a:pPr>
            <a:r>
              <a:rPr lang="en-US" sz="1900" dirty="0">
                <a:solidFill>
                  <a:schemeClr val="bg2"/>
                </a:solidFill>
                <a:latin typeface="Liberation Sans" panose="020B0604020202020204" pitchFamily="34" charset="0"/>
              </a:rPr>
              <a:t>Understand the reporting of accounting changes and errors.</a:t>
            </a:r>
          </a:p>
          <a:p>
            <a:pPr marL="341313" indent="-341313">
              <a:lnSpc>
                <a:spcPct val="115000"/>
              </a:lnSpc>
              <a:spcBef>
                <a:spcPct val="45000"/>
              </a:spcBef>
              <a:buClr>
                <a:srgbClr val="CC0000"/>
              </a:buClr>
              <a:buAutoNum type="arabicPlain" startAt="5"/>
            </a:pPr>
            <a:r>
              <a:rPr lang="en-US" sz="1900" dirty="0">
                <a:solidFill>
                  <a:schemeClr val="bg2"/>
                </a:solidFill>
                <a:latin typeface="Liberation Sans" panose="020B0604020202020204" pitchFamily="34" charset="0"/>
              </a:rPr>
              <a:t>Prepare a retained earnings statement.</a:t>
            </a:r>
          </a:p>
          <a:p>
            <a:pPr marL="341313" indent="-341313">
              <a:lnSpc>
                <a:spcPct val="115000"/>
              </a:lnSpc>
              <a:spcBef>
                <a:spcPct val="45000"/>
              </a:spcBef>
              <a:buClr>
                <a:srgbClr val="CC0000"/>
              </a:buClr>
              <a:buAutoNum type="arabicPlain" startAt="5"/>
            </a:pPr>
            <a:r>
              <a:rPr lang="en-US" sz="1900" b="1" dirty="0">
                <a:solidFill>
                  <a:srgbClr val="CC0000"/>
                </a:solidFill>
                <a:latin typeface="Liberation Sans" panose="020B0604020202020204" pitchFamily="34" charset="0"/>
              </a:rPr>
              <a:t>Explain how to report other comprehensive income.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18128" y="155057"/>
            <a:ext cx="5867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4000" dirty="0">
                <a:solidFill>
                  <a:schemeClr val="tx2">
                    <a:lumMod val="50000"/>
                  </a:schemeClr>
                </a:solidFill>
                <a:latin typeface="Liberation Sans" panose="020B0604020202020204" pitchFamily="34" charset="0"/>
              </a:rPr>
              <a:t>Income Statement and Related Information</a:t>
            </a:r>
          </a:p>
        </p:txBody>
      </p:sp>
      <p:sp>
        <p:nvSpPr>
          <p:cNvPr id="3081" name="Text Box 26"/>
          <p:cNvSpPr txBox="1">
            <a:spLocks noChangeArrowheads="1"/>
          </p:cNvSpPr>
          <p:nvPr/>
        </p:nvSpPr>
        <p:spPr bwMode="auto">
          <a:xfrm>
            <a:off x="551328"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4</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extLst>
      <p:ext uri="{BB962C8B-B14F-4D97-AF65-F5344CB8AC3E}">
        <p14:creationId xmlns:p14="http://schemas.microsoft.com/office/powerpoint/2010/main" val="1467973057"/>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609600" y="1981200"/>
            <a:ext cx="8077200" cy="3874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buClrTx/>
              <a:buSzPct val="80000"/>
              <a:buFontTx/>
              <a:buNone/>
            </a:pPr>
            <a:r>
              <a:rPr lang="en-US" altLang="en-US" sz="2200" b="0" dirty="0">
                <a:latin typeface="Liberation Sans"/>
              </a:rPr>
              <a:t>All changes in equity during a period </a:t>
            </a:r>
            <a:r>
              <a:rPr lang="en-US" altLang="en-US" sz="2200" b="0" i="1" dirty="0">
                <a:latin typeface="Liberation Sans"/>
              </a:rPr>
              <a:t>except </a:t>
            </a:r>
            <a:r>
              <a:rPr lang="en-US" altLang="en-US" sz="2200" b="0" dirty="0">
                <a:latin typeface="Liberation Sans"/>
              </a:rPr>
              <a:t>those resulting from investments by owners and distributions to owners. </a:t>
            </a:r>
          </a:p>
          <a:p>
            <a:pPr>
              <a:lnSpc>
                <a:spcPct val="125000"/>
              </a:lnSpc>
              <a:spcBef>
                <a:spcPct val="50000"/>
              </a:spcBef>
              <a:buClrTx/>
              <a:buSzPct val="80000"/>
              <a:buFontTx/>
              <a:buNone/>
            </a:pPr>
            <a:r>
              <a:rPr lang="en-US" altLang="en-US" sz="2200" dirty="0">
                <a:latin typeface="Liberation Sans"/>
              </a:rPr>
              <a:t>Includes</a:t>
            </a:r>
            <a:r>
              <a:rPr lang="en-US" altLang="en-US" sz="2200" b="0" dirty="0">
                <a:latin typeface="Liberation Sans"/>
              </a:rPr>
              <a:t>: </a:t>
            </a:r>
          </a:p>
          <a:p>
            <a:pPr lvl="1">
              <a:lnSpc>
                <a:spcPct val="125000"/>
              </a:lnSpc>
              <a:spcBef>
                <a:spcPct val="50000"/>
              </a:spcBef>
              <a:buClr>
                <a:srgbClr val="CC0000"/>
              </a:buClr>
              <a:buSzPct val="80000"/>
              <a:buFont typeface="Wingdings" panose="05000000000000000000" pitchFamily="2" charset="2"/>
              <a:buChar char="u"/>
            </a:pPr>
            <a:r>
              <a:rPr lang="en-US" altLang="en-US" sz="2100" b="0" dirty="0">
                <a:latin typeface="Liberation Sans"/>
              </a:rPr>
              <a:t>all revenues and gains,  expenses and losses reported in net income, and </a:t>
            </a:r>
          </a:p>
          <a:p>
            <a:pPr lvl="1">
              <a:lnSpc>
                <a:spcPct val="125000"/>
              </a:lnSpc>
              <a:spcBef>
                <a:spcPct val="50000"/>
              </a:spcBef>
              <a:buClr>
                <a:srgbClr val="CC0000"/>
              </a:buClr>
              <a:buSzPct val="80000"/>
              <a:buFont typeface="Wingdings" panose="05000000000000000000" pitchFamily="2" charset="2"/>
              <a:buChar char="u"/>
            </a:pPr>
            <a:r>
              <a:rPr lang="en-US" altLang="en-US" sz="2100" b="0" dirty="0">
                <a:latin typeface="Liberation Sans"/>
              </a:rPr>
              <a:t>all gains and losses that bypass  </a:t>
            </a:r>
            <a:endParaRPr lang="en-US" altLang="en-US" sz="2100" b="0" dirty="0" smtClean="0">
              <a:latin typeface="Liberation Sans"/>
            </a:endParaRPr>
          </a:p>
          <a:p>
            <a:pPr marL="687388" lvl="1" indent="0">
              <a:lnSpc>
                <a:spcPct val="125000"/>
              </a:lnSpc>
              <a:spcBef>
                <a:spcPts val="0"/>
              </a:spcBef>
              <a:buClr>
                <a:srgbClr val="CC0000"/>
              </a:buClr>
              <a:buSzPct val="80000"/>
              <a:buNone/>
            </a:pPr>
            <a:r>
              <a:rPr lang="en-US" altLang="en-US" sz="2100" b="0" dirty="0" smtClean="0">
                <a:latin typeface="Liberation Sans"/>
              </a:rPr>
              <a:t>net </a:t>
            </a:r>
            <a:r>
              <a:rPr lang="en-US" altLang="en-US" sz="2100" b="0" dirty="0">
                <a:latin typeface="Liberation Sans"/>
              </a:rPr>
              <a:t>income but affect stockholders’ </a:t>
            </a:r>
            <a:endParaRPr lang="en-US" altLang="en-US" sz="2100" b="0" dirty="0" smtClean="0">
              <a:latin typeface="Liberation Sans"/>
            </a:endParaRPr>
          </a:p>
          <a:p>
            <a:pPr marL="687388" lvl="1" indent="0">
              <a:lnSpc>
                <a:spcPct val="125000"/>
              </a:lnSpc>
              <a:spcBef>
                <a:spcPts val="0"/>
              </a:spcBef>
              <a:buClr>
                <a:srgbClr val="CC0000"/>
              </a:buClr>
              <a:buSzPct val="80000"/>
              <a:buNone/>
            </a:pPr>
            <a:r>
              <a:rPr lang="en-US" altLang="en-US" sz="2100" b="0" dirty="0" smtClean="0">
                <a:latin typeface="Liberation Sans"/>
              </a:rPr>
              <a:t>equity</a:t>
            </a:r>
            <a:r>
              <a:rPr lang="en-US" altLang="en-US" sz="2100" b="0" dirty="0">
                <a:latin typeface="Liberation Sans"/>
              </a:rPr>
              <a:t>.</a:t>
            </a:r>
          </a:p>
        </p:txBody>
      </p:sp>
      <p:sp>
        <p:nvSpPr>
          <p:cNvPr id="494596"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OTHER REPORTING ISSUES</a:t>
            </a:r>
            <a:endParaRPr lang="en-US" sz="3200" i="0" kern="1200" dirty="0">
              <a:solidFill>
                <a:schemeClr val="tx2">
                  <a:lumMod val="50000"/>
                </a:schemeClr>
              </a:solidFill>
              <a:effectLst/>
              <a:latin typeface="Liberation Sans"/>
              <a:ea typeface="+mn-ea"/>
              <a:cs typeface="+mn-cs"/>
            </a:endParaRPr>
          </a:p>
        </p:txBody>
      </p:sp>
      <p:sp>
        <p:nvSpPr>
          <p:cNvPr id="107525" name="Text Box 6"/>
          <p:cNvSpPr txBox="1">
            <a:spLocks noChangeArrowheads="1"/>
          </p:cNvSpPr>
          <p:nvPr/>
        </p:nvSpPr>
        <p:spPr bwMode="auto">
          <a:xfrm>
            <a:off x="609600" y="1371600"/>
            <a:ext cx="5638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Comprehensive Income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5911864" y="4322760"/>
            <a:ext cx="2622536" cy="2024256"/>
          </a:xfrm>
          <a:prstGeom prst="rect">
            <a:avLst/>
          </a:prstGeom>
        </p:spPr>
      </p:pic>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4"/>
          <p:cNvGraphicFramePr>
            <a:graphicFrameLocks noChangeAspect="1"/>
          </p:cNvGraphicFramePr>
          <p:nvPr>
            <p:extLst>
              <p:ext uri="{D42A27DB-BD31-4B8C-83A1-F6EECF244321}">
                <p14:modId xmlns:p14="http://schemas.microsoft.com/office/powerpoint/2010/main" val="1439350760"/>
              </p:ext>
            </p:extLst>
          </p:nvPr>
        </p:nvGraphicFramePr>
        <p:xfrm>
          <a:off x="609600" y="1879600"/>
          <a:ext cx="3638550" cy="4287838"/>
        </p:xfrm>
        <a:graphic>
          <a:graphicData uri="http://schemas.openxmlformats.org/presentationml/2006/ole">
            <mc:AlternateContent xmlns:mc="http://schemas.openxmlformats.org/markup-compatibility/2006">
              <mc:Choice xmlns:v="urn:schemas-microsoft-com:vml" Requires="v">
                <p:oleObj spid="_x0000_s109643" name="Worksheet" r:id="rId4" imgW="3847981" imgH="4505146" progId="Excel.Sheet.8">
                  <p:embed/>
                </p:oleObj>
              </mc:Choice>
              <mc:Fallback>
                <p:oleObj name="Worksheet" r:id="rId4" imgW="3847981" imgH="450514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79600"/>
                        <a:ext cx="3638550" cy="4287838"/>
                      </a:xfrm>
                      <a:prstGeom prst="rect">
                        <a:avLst/>
                      </a:prstGeom>
                      <a:solidFill>
                        <a:schemeClr val="bg1"/>
                      </a:solidFill>
                      <a:ln w="28575">
                        <a:solidFill>
                          <a:schemeClr val="tx1"/>
                        </a:solidFill>
                        <a:miter lim="800000"/>
                        <a:headEnd/>
                        <a:tailEnd/>
                      </a:ln>
                    </p:spPr>
                  </p:pic>
                </p:oleObj>
              </mc:Fallback>
            </mc:AlternateContent>
          </a:graphicData>
        </a:graphic>
      </p:graphicFrame>
      <p:sp>
        <p:nvSpPr>
          <p:cNvPr id="109571" name="Rectangle 5"/>
          <p:cNvSpPr>
            <a:spLocks noChangeArrowheads="1"/>
          </p:cNvSpPr>
          <p:nvPr/>
        </p:nvSpPr>
        <p:spPr bwMode="auto">
          <a:xfrm>
            <a:off x="5257800" y="1900238"/>
            <a:ext cx="3200400" cy="762000"/>
          </a:xfrm>
          <a:prstGeom prst="rect">
            <a:avLst/>
          </a:prstGeom>
          <a:solidFill>
            <a:srgbClr val="FFFFCC"/>
          </a:solidFill>
          <a:ln w="38100">
            <a:solidFill>
              <a:schemeClr val="tx1"/>
            </a:solidFill>
            <a:miter lim="800000"/>
            <a:headEnd/>
            <a:tailEnd/>
          </a:ln>
          <a:effectLst/>
          <a:extLst/>
        </p:spPr>
        <p:txBody>
          <a:bodyPr lIns="90488" tIns="44450" rIns="90488" bIns="44450"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lnSpc>
                <a:spcPct val="105000"/>
              </a:lnSpc>
              <a:spcBef>
                <a:spcPct val="25000"/>
              </a:spcBef>
              <a:buFont typeface="Wingdings" panose="05000000000000000000" pitchFamily="2" charset="2"/>
              <a:buNone/>
            </a:pPr>
            <a:r>
              <a:rPr lang="en-US" altLang="en-US" sz="2000" dirty="0">
                <a:solidFill>
                  <a:schemeClr val="tx1"/>
                </a:solidFill>
                <a:latin typeface="Liberation Sans"/>
              </a:rPr>
              <a:t>Other Comprehensive Income</a:t>
            </a:r>
          </a:p>
        </p:txBody>
      </p:sp>
      <p:sp>
        <p:nvSpPr>
          <p:cNvPr id="448518" name="Rectangle 6"/>
          <p:cNvSpPr>
            <a:spLocks noChangeArrowheads="1"/>
          </p:cNvSpPr>
          <p:nvPr/>
        </p:nvSpPr>
        <p:spPr bwMode="auto">
          <a:xfrm>
            <a:off x="5257800" y="2662238"/>
            <a:ext cx="3200400" cy="2590800"/>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109728" rIns="90488" bIns="44450"/>
          <a:lstStyle>
            <a:lvl1pPr marL="400050" indent="-344488">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25000"/>
              </a:spcBef>
              <a:buClr>
                <a:srgbClr val="CC0000"/>
              </a:buClr>
              <a:buSzPct val="80000"/>
              <a:buFont typeface="Wingdings" panose="05000000000000000000" pitchFamily="2" charset="2"/>
              <a:buChar char="u"/>
            </a:pPr>
            <a:r>
              <a:rPr lang="en-US" altLang="en-US" sz="1900" b="0" dirty="0">
                <a:latin typeface="Liberation Sans"/>
              </a:rPr>
              <a:t>Unrealized gains and losses on available-for-sale securities.</a:t>
            </a:r>
          </a:p>
          <a:p>
            <a:pPr>
              <a:lnSpc>
                <a:spcPct val="105000"/>
              </a:lnSpc>
              <a:spcBef>
                <a:spcPct val="25000"/>
              </a:spcBef>
              <a:buClr>
                <a:srgbClr val="CC0000"/>
              </a:buClr>
              <a:buSzPct val="80000"/>
              <a:buFont typeface="Wingdings" panose="05000000000000000000" pitchFamily="2" charset="2"/>
              <a:buChar char="u"/>
            </a:pPr>
            <a:r>
              <a:rPr lang="en-US" altLang="en-US" sz="1900" b="0" dirty="0">
                <a:latin typeface="Liberation Sans"/>
              </a:rPr>
              <a:t>Translation gains and losses on foreign currency.</a:t>
            </a:r>
          </a:p>
          <a:p>
            <a:pPr>
              <a:lnSpc>
                <a:spcPct val="105000"/>
              </a:lnSpc>
              <a:spcBef>
                <a:spcPct val="25000"/>
              </a:spcBef>
              <a:buClr>
                <a:srgbClr val="CC0000"/>
              </a:buClr>
              <a:buSzPct val="80000"/>
              <a:buFont typeface="Wingdings" panose="05000000000000000000" pitchFamily="2" charset="2"/>
              <a:buChar char="u"/>
            </a:pPr>
            <a:r>
              <a:rPr lang="en-US" altLang="en-US" sz="1900" b="0" dirty="0">
                <a:latin typeface="Liberation Sans"/>
              </a:rPr>
              <a:t>Plus others</a:t>
            </a:r>
          </a:p>
        </p:txBody>
      </p:sp>
      <p:sp>
        <p:nvSpPr>
          <p:cNvPr id="109573" name="Text Box 7"/>
          <p:cNvSpPr txBox="1">
            <a:spLocks noChangeArrowheads="1"/>
          </p:cNvSpPr>
          <p:nvPr/>
        </p:nvSpPr>
        <p:spPr bwMode="auto">
          <a:xfrm>
            <a:off x="4495800" y="2128838"/>
            <a:ext cx="45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50000"/>
              </a:spcBef>
              <a:buClrTx/>
              <a:buSzTx/>
              <a:buFontTx/>
              <a:buNone/>
            </a:pPr>
            <a:r>
              <a:rPr lang="en-US" altLang="en-US" sz="3600" b="0" dirty="0">
                <a:solidFill>
                  <a:schemeClr val="tx1"/>
                </a:solidFill>
                <a:latin typeface="Liberation Sans"/>
              </a:rPr>
              <a:t>+</a:t>
            </a:r>
          </a:p>
        </p:txBody>
      </p:sp>
      <p:sp>
        <p:nvSpPr>
          <p:cNvPr id="448520" name="Rectangle 8"/>
          <p:cNvSpPr>
            <a:spLocks noChangeArrowheads="1"/>
          </p:cNvSpPr>
          <p:nvPr/>
        </p:nvSpPr>
        <p:spPr bwMode="auto">
          <a:xfrm>
            <a:off x="5257800" y="5253038"/>
            <a:ext cx="3200400" cy="838200"/>
          </a:xfrm>
          <a:prstGeom prst="rect">
            <a:avLst/>
          </a:prstGeom>
          <a:solidFill>
            <a:srgbClr val="FFFFCC"/>
          </a:solidFill>
          <a:ln w="28575">
            <a:solidFill>
              <a:schemeClr val="tx1"/>
            </a:solidFill>
            <a:miter lim="800000"/>
            <a:headEnd/>
            <a:tailEnd/>
          </a:ln>
          <a:effectLst/>
          <a:extLst/>
        </p:spPr>
        <p:txBody>
          <a:bodyPr lIns="90488" tIns="109728" rIns="90488" bIns="44450"/>
          <a:lstStyle>
            <a:lvl1pPr marL="55563">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25000"/>
              </a:spcBef>
              <a:buClr>
                <a:srgbClr val="CC0000"/>
              </a:buClr>
              <a:buSzPct val="80000"/>
              <a:buFont typeface="Wingdings" panose="05000000000000000000" pitchFamily="2" charset="2"/>
              <a:buNone/>
            </a:pPr>
            <a:r>
              <a:rPr lang="en-US" altLang="en-US" sz="2000" b="0" dirty="0">
                <a:latin typeface="Liberation Sans"/>
              </a:rPr>
              <a:t>Reported in Stockholders’ Equity</a:t>
            </a:r>
          </a:p>
        </p:txBody>
      </p:sp>
      <p:sp>
        <p:nvSpPr>
          <p:cNvPr id="109576" name="Text Box 13"/>
          <p:cNvSpPr txBox="1">
            <a:spLocks noChangeArrowheads="1"/>
          </p:cNvSpPr>
          <p:nvPr/>
        </p:nvSpPr>
        <p:spPr bwMode="auto">
          <a:xfrm>
            <a:off x="533400" y="1295400"/>
            <a:ext cx="3733800" cy="463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lnSpc>
                <a:spcPct val="105000"/>
              </a:lnSpc>
              <a:spcBef>
                <a:spcPct val="30000"/>
              </a:spcBef>
              <a:buClrTx/>
              <a:buSzPct val="80000"/>
              <a:buFontTx/>
              <a:buNone/>
            </a:pPr>
            <a:r>
              <a:rPr lang="en-US" altLang="en-US" sz="2300" dirty="0">
                <a:solidFill>
                  <a:schemeClr val="tx1"/>
                </a:solidFill>
                <a:latin typeface="Liberation Sans"/>
              </a:rPr>
              <a:t>Net Income</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2"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CC0000"/>
                </a:solidFill>
                <a:effectLst/>
                <a:latin typeface="Liberation Sans"/>
                <a:ea typeface="+mn-ea"/>
                <a:cs typeface="+mn-cs"/>
              </a:rPr>
              <a:t>Comprehensive Income</a:t>
            </a:r>
            <a:endParaRPr lang="en-US" sz="3200" i="0" kern="1200" dirty="0">
              <a:solidFill>
                <a:srgbClr val="CC0000"/>
              </a:solidFill>
              <a:effectLst/>
              <a:latin typeface="Liberation Sans"/>
              <a:ea typeface="+mn-ea"/>
              <a:cs typeface="+mn-c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8518"/>
                                        </p:tgtEl>
                                        <p:attrNameLst>
                                          <p:attrName>style.visibility</p:attrName>
                                        </p:attrNameLst>
                                      </p:cBhvr>
                                      <p:to>
                                        <p:strVal val="visible"/>
                                      </p:to>
                                    </p:set>
                                    <p:animEffect transition="in" filter="wipe(up)">
                                      <p:cBhvr>
                                        <p:cTn id="7" dur="500"/>
                                        <p:tgtEl>
                                          <p:spTgt spid="4485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8520"/>
                                        </p:tgtEl>
                                        <p:attrNameLst>
                                          <p:attrName>style.visibility</p:attrName>
                                        </p:attrNameLst>
                                      </p:cBhvr>
                                      <p:to>
                                        <p:strVal val="visible"/>
                                      </p:to>
                                    </p:set>
                                    <p:animEffect transition="in" filter="wipe(up)">
                                      <p:cBhvr>
                                        <p:cTn id="11"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8" grpId="0" animBg="1" autoUpdateAnimBg="0"/>
      <p:bldP spid="44852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1981200"/>
            <a:ext cx="7543800" cy="210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buClrTx/>
              <a:buSzPct val="80000"/>
              <a:buFontTx/>
              <a:buNone/>
            </a:pPr>
            <a:r>
              <a:rPr lang="en-US" altLang="en-US" sz="2200" b="0" dirty="0">
                <a:solidFill>
                  <a:schemeClr val="tx1"/>
                </a:solidFill>
                <a:latin typeface="Liberation Sans"/>
              </a:rPr>
              <a:t>Companies have incentives to </a:t>
            </a:r>
            <a:r>
              <a:rPr lang="en-US" altLang="en-US" sz="2200" dirty="0">
                <a:solidFill>
                  <a:schemeClr val="tx1"/>
                </a:solidFill>
                <a:latin typeface="Liberation Sans"/>
              </a:rPr>
              <a:t>manage income</a:t>
            </a:r>
            <a:r>
              <a:rPr lang="en-US" altLang="en-US" sz="2200" b="0" dirty="0">
                <a:solidFill>
                  <a:schemeClr val="tx1"/>
                </a:solidFill>
                <a:latin typeface="Liberation Sans"/>
              </a:rPr>
              <a:t> to meet or beat Wall Street expectations, so that</a:t>
            </a:r>
          </a:p>
          <a:p>
            <a:pPr lvl="1">
              <a:lnSpc>
                <a:spcPct val="125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market price of stock increases and</a:t>
            </a:r>
          </a:p>
          <a:p>
            <a:pPr lvl="1">
              <a:lnSpc>
                <a:spcPct val="125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a:rPr>
              <a:t>value of stock options increase. </a:t>
            </a:r>
          </a:p>
        </p:txBody>
      </p:sp>
      <p:sp>
        <p:nvSpPr>
          <p:cNvPr id="8196" name="Text Box 8"/>
          <p:cNvSpPr txBox="1">
            <a:spLocks noChangeArrowheads="1"/>
          </p:cNvSpPr>
          <p:nvPr/>
        </p:nvSpPr>
        <p:spPr bwMode="auto">
          <a:xfrm>
            <a:off x="685800" y="4343400"/>
            <a:ext cx="75438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25000"/>
              </a:lnSpc>
              <a:spcBef>
                <a:spcPct val="50000"/>
              </a:spcBef>
              <a:buSzPct val="80000"/>
              <a:defRPr/>
            </a:pPr>
            <a:r>
              <a:rPr lang="en-US" sz="2200" b="1" dirty="0" smtClean="0">
                <a:solidFill>
                  <a:schemeClr val="tx2">
                    <a:lumMod val="50000"/>
                  </a:schemeClr>
                </a:solidFill>
                <a:latin typeface="Liberation Sans"/>
              </a:rPr>
              <a:t>Quality of earnings</a:t>
            </a:r>
            <a:r>
              <a:rPr lang="en-US" sz="2200" dirty="0" smtClean="0">
                <a:solidFill>
                  <a:schemeClr val="tx2">
                    <a:lumMod val="50000"/>
                  </a:schemeClr>
                </a:solidFill>
                <a:latin typeface="Liberation Sans"/>
              </a:rPr>
              <a:t> </a:t>
            </a:r>
            <a:r>
              <a:rPr lang="en-US" sz="2200" dirty="0" smtClean="0">
                <a:latin typeface="Liberation Sans"/>
              </a:rPr>
              <a:t>is reduced if </a:t>
            </a:r>
            <a:r>
              <a:rPr lang="en-US" sz="2200" b="1" dirty="0">
                <a:solidFill>
                  <a:schemeClr val="tx2">
                    <a:lumMod val="50000"/>
                  </a:schemeClr>
                </a:solidFill>
                <a:latin typeface="Liberation Sans"/>
              </a:rPr>
              <a:t>earnings management </a:t>
            </a:r>
            <a:r>
              <a:rPr lang="en-US" sz="2200" dirty="0" smtClean="0">
                <a:latin typeface="Liberation Sans"/>
              </a:rPr>
              <a:t>results in information that is less useful for predicting future earnings and cash flows.</a:t>
            </a:r>
          </a:p>
        </p:txBody>
      </p:sp>
      <p:sp>
        <p:nvSpPr>
          <p:cNvPr id="13317" name="Text Box 9"/>
          <p:cNvSpPr txBox="1">
            <a:spLocks noChangeArrowheads="1"/>
          </p:cNvSpPr>
          <p:nvPr/>
        </p:nvSpPr>
        <p:spPr bwMode="auto">
          <a:xfrm>
            <a:off x="685800" y="137160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CC0000"/>
                </a:solidFill>
                <a:latin typeface="Liberation Sans"/>
              </a:rPr>
              <a:t>Quality of Earnings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0" name="Rectangle 1031"/>
          <p:cNvSpPr>
            <a:spLocks noGrp="1" noChangeArrowheads="1"/>
          </p:cNvSpPr>
          <p:nvPr>
            <p:ph type="title" idx="4294967295"/>
          </p:nvPr>
        </p:nvSpPr>
        <p:spPr>
          <a:xfrm>
            <a:off x="6858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50000"/>
                  </a:schemeClr>
                </a:solidFill>
                <a:effectLst/>
                <a:latin typeface="Liberation Sans"/>
                <a:ea typeface="+mn-ea"/>
                <a:cs typeface="+mn-cs"/>
              </a:rPr>
              <a:t>INCOME STATEMENT</a:t>
            </a:r>
            <a:endParaRPr lang="en-US" sz="3200" i="0" kern="1200" dirty="0">
              <a:solidFill>
                <a:schemeClr val="tx2">
                  <a:lumMod val="50000"/>
                </a:schemeClr>
              </a:solidFill>
              <a:effectLst/>
              <a:latin typeface="Liberation Sans"/>
              <a:ea typeface="+mn-ea"/>
              <a:cs typeface="+mn-c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3"/>
          <p:cNvSpPr txBox="1">
            <a:spLocks noChangeArrowheads="1"/>
          </p:cNvSpPr>
          <p:nvPr/>
        </p:nvSpPr>
        <p:spPr bwMode="auto">
          <a:xfrm>
            <a:off x="533400" y="1981200"/>
            <a:ext cx="8305800" cy="3581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buClr>
                <a:schemeClr val="tx1"/>
              </a:buClr>
              <a:buSzTx/>
              <a:buFont typeface="Wingdings" panose="05000000000000000000" pitchFamily="2" charset="2"/>
              <a:buNone/>
            </a:pPr>
            <a:r>
              <a:rPr lang="en-US" altLang="en-US" sz="2200" b="0" dirty="0">
                <a:latin typeface="Liberation Sans"/>
                <a:cs typeface="Times New Roman" panose="02020603050405020304" pitchFamily="18" charset="0"/>
              </a:rPr>
              <a:t>Gains and losses that bypass net income but affect stockholders' equity are referred to as </a:t>
            </a:r>
            <a:endParaRPr lang="en-US" altLang="en-US" sz="2200" b="0" dirty="0">
              <a:latin typeface="Liberation Sans"/>
            </a:endParaRPr>
          </a:p>
          <a:p>
            <a:pPr lvl="1">
              <a:lnSpc>
                <a:spcPct val="125000"/>
              </a:lnSpc>
              <a:spcBef>
                <a:spcPct val="50000"/>
              </a:spcBef>
              <a:buClr>
                <a:schemeClr val="tx1"/>
              </a:buClr>
              <a:buSzTx/>
              <a:buFont typeface="Wingdings" panose="05000000000000000000" pitchFamily="2" charset="2"/>
              <a:buAutoNum type="alphaLcPeriod"/>
            </a:pPr>
            <a:r>
              <a:rPr lang="en-US" altLang="en-US" sz="2200" b="0" dirty="0">
                <a:latin typeface="Liberation Sans"/>
                <a:cs typeface="Times New Roman" panose="02020603050405020304" pitchFamily="18" charset="0"/>
              </a:rPr>
              <a:t>comprehensive income.</a:t>
            </a:r>
            <a:r>
              <a:rPr lang="en-US" altLang="en-US" sz="2200" b="0" dirty="0">
                <a:latin typeface="Liberation Sans"/>
              </a:rPr>
              <a:t> </a:t>
            </a:r>
          </a:p>
          <a:p>
            <a:pPr lvl="1">
              <a:lnSpc>
                <a:spcPct val="125000"/>
              </a:lnSpc>
              <a:spcBef>
                <a:spcPct val="50000"/>
              </a:spcBef>
              <a:buClr>
                <a:schemeClr val="tx1"/>
              </a:buClr>
              <a:buSzTx/>
              <a:buFont typeface="Wingdings" panose="05000000000000000000" pitchFamily="2" charset="2"/>
              <a:buAutoNum type="alphaLcPeriod"/>
            </a:pPr>
            <a:r>
              <a:rPr lang="en-US" altLang="en-US" sz="2200" b="0" dirty="0">
                <a:latin typeface="Liberation Sans"/>
                <a:cs typeface="Times New Roman" panose="02020603050405020304" pitchFamily="18" charset="0"/>
              </a:rPr>
              <a:t>other comprehensive income</a:t>
            </a:r>
            <a:r>
              <a:rPr lang="en-US" altLang="en-US" sz="2200" b="0" dirty="0">
                <a:latin typeface="Liberation Sans"/>
              </a:rPr>
              <a:t>.</a:t>
            </a:r>
          </a:p>
          <a:p>
            <a:pPr lvl="1">
              <a:lnSpc>
                <a:spcPct val="125000"/>
              </a:lnSpc>
              <a:spcBef>
                <a:spcPct val="50000"/>
              </a:spcBef>
              <a:buClr>
                <a:schemeClr val="tx1"/>
              </a:buClr>
              <a:buSzTx/>
              <a:buFont typeface="Wingdings" panose="05000000000000000000" pitchFamily="2" charset="2"/>
              <a:buAutoNum type="alphaLcPeriod"/>
            </a:pPr>
            <a:r>
              <a:rPr lang="en-US" altLang="en-US" sz="2200" b="0" dirty="0">
                <a:latin typeface="Liberation Sans"/>
                <a:cs typeface="Times New Roman" panose="02020603050405020304" pitchFamily="18" charset="0"/>
              </a:rPr>
              <a:t>prior period income</a:t>
            </a:r>
            <a:r>
              <a:rPr lang="en-US" altLang="en-US" sz="2200" b="0" dirty="0">
                <a:latin typeface="Liberation Sans"/>
              </a:rPr>
              <a:t>.</a:t>
            </a:r>
          </a:p>
          <a:p>
            <a:pPr lvl="1">
              <a:lnSpc>
                <a:spcPct val="125000"/>
              </a:lnSpc>
              <a:spcBef>
                <a:spcPct val="50000"/>
              </a:spcBef>
              <a:buClr>
                <a:schemeClr val="tx1"/>
              </a:buClr>
              <a:buSzTx/>
              <a:buFont typeface="Wingdings" panose="05000000000000000000" pitchFamily="2" charset="2"/>
              <a:buAutoNum type="alphaLcPeriod"/>
            </a:pPr>
            <a:r>
              <a:rPr lang="en-US" altLang="en-US" sz="2200" b="0" dirty="0">
                <a:latin typeface="Liberation Sans"/>
                <a:cs typeface="Times New Roman" panose="02020603050405020304" pitchFamily="18" charset="0"/>
              </a:rPr>
              <a:t>unusual gains and losses</a:t>
            </a:r>
            <a:r>
              <a:rPr lang="en-US" altLang="en-US" sz="2200" b="0" dirty="0">
                <a:latin typeface="Liberation Sans"/>
              </a:rPr>
              <a: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11621" name="Rectangle 3"/>
          <p:cNvSpPr>
            <a:spLocks noChangeArrowheads="1"/>
          </p:cNvSpPr>
          <p:nvPr/>
        </p:nvSpPr>
        <p:spPr bwMode="auto">
          <a:xfrm>
            <a:off x="609600" y="13716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90000"/>
              </a:lnSpc>
              <a:buClr>
                <a:schemeClr val="tx1"/>
              </a:buClr>
              <a:buSzTx/>
              <a:buFont typeface="Wingdings" panose="05000000000000000000" pitchFamily="2" charset="2"/>
              <a:buNone/>
            </a:pPr>
            <a:r>
              <a:rPr lang="en-US" altLang="en-US" dirty="0">
                <a:solidFill>
                  <a:srgbClr val="CC0000"/>
                </a:solidFill>
                <a:latin typeface="Liberation Sans"/>
              </a:rPr>
              <a:t>Question</a:t>
            </a:r>
          </a:p>
        </p:txBody>
      </p:sp>
      <p:sp>
        <p:nvSpPr>
          <p:cNvPr id="11"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Comprehensive Income</a:t>
            </a:r>
          </a:p>
        </p:txBody>
      </p:sp>
      <p:sp>
        <p:nvSpPr>
          <p:cNvPr id="8" name="Notched Right Arrow 7"/>
          <p:cNvSpPr/>
          <p:nvPr/>
        </p:nvSpPr>
        <p:spPr bwMode="auto">
          <a:xfrm>
            <a:off x="228600" y="363967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609600" y="1371600"/>
            <a:ext cx="76962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8" tIns="44450" rIns="90488" bIns="44450"/>
          <a:lstStyle/>
          <a:p>
            <a:pPr marL="0" indent="0">
              <a:lnSpc>
                <a:spcPct val="125000"/>
              </a:lnSpc>
              <a:spcBef>
                <a:spcPct val="70000"/>
              </a:spcBef>
              <a:buFont typeface="Wingdings" panose="05000000000000000000" pitchFamily="2" charset="2"/>
              <a:buNone/>
            </a:pPr>
            <a:r>
              <a:rPr lang="en-US" altLang="en-US" sz="2200" b="0" dirty="0" smtClean="0">
                <a:effectLst/>
                <a:latin typeface="Liberation Sans"/>
              </a:rPr>
              <a:t>Companies must display the components of other comprehensive income in one of two ways:</a:t>
            </a:r>
          </a:p>
          <a:p>
            <a:pPr marL="685800" lvl="1" indent="-457200">
              <a:lnSpc>
                <a:spcPct val="125000"/>
              </a:lnSpc>
              <a:spcBef>
                <a:spcPct val="70000"/>
              </a:spcBef>
              <a:buClrTx/>
              <a:buSzTx/>
              <a:buFontTx/>
              <a:buAutoNum type="arabicPeriod"/>
            </a:pPr>
            <a:r>
              <a:rPr lang="en-US" altLang="en-US" sz="2100" b="0" dirty="0" smtClean="0">
                <a:effectLst/>
                <a:latin typeface="Liberation Sans"/>
              </a:rPr>
              <a:t>A single continuous statement (</a:t>
            </a:r>
            <a:r>
              <a:rPr lang="en-US" altLang="en-US" sz="2100" dirty="0" smtClean="0">
                <a:effectLst/>
                <a:latin typeface="Liberation Sans"/>
              </a:rPr>
              <a:t>one statement approach</a:t>
            </a:r>
            <a:r>
              <a:rPr lang="en-US" altLang="en-US" sz="2100" b="0" dirty="0" smtClean="0">
                <a:effectLst/>
                <a:latin typeface="Liberation Sans"/>
              </a:rPr>
              <a:t>) or </a:t>
            </a:r>
          </a:p>
          <a:p>
            <a:pPr marL="685800" lvl="1" indent="-457200">
              <a:lnSpc>
                <a:spcPct val="125000"/>
              </a:lnSpc>
              <a:spcBef>
                <a:spcPct val="70000"/>
              </a:spcBef>
              <a:buClrTx/>
              <a:buSzTx/>
              <a:buFontTx/>
              <a:buAutoNum type="arabicPeriod"/>
            </a:pPr>
            <a:r>
              <a:rPr lang="en-US" altLang="en-US" sz="2100" b="0" dirty="0" smtClean="0">
                <a:effectLst/>
                <a:latin typeface="Liberation Sans"/>
              </a:rPr>
              <a:t>two separate, but consecutive statements of net income and other comprehensive income (</a:t>
            </a:r>
            <a:r>
              <a:rPr lang="en-US" altLang="en-US" sz="2100" dirty="0" smtClean="0">
                <a:effectLst/>
                <a:latin typeface="Liberation Sans"/>
              </a:rPr>
              <a:t>two statement approach</a:t>
            </a:r>
            <a:r>
              <a:rPr lang="en-US" altLang="en-US" sz="2100" b="0" dirty="0" smtClean="0">
                <a:effectLst/>
                <a:latin typeface="Liberation Sans"/>
              </a:rPr>
              <a: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7"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Comprehensive Income</a:t>
            </a:r>
          </a:p>
        </p:txBody>
      </p:sp>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15"/>
          <p:cNvSpPr txBox="1">
            <a:spLocks noChangeArrowheads="1"/>
          </p:cNvSpPr>
          <p:nvPr/>
        </p:nvSpPr>
        <p:spPr bwMode="auto">
          <a:xfrm>
            <a:off x="304800" y="1295400"/>
            <a:ext cx="2895600"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600" dirty="0">
                <a:solidFill>
                  <a:srgbClr val="006600"/>
                </a:solidFill>
                <a:latin typeface="Liberation Sans"/>
              </a:rPr>
              <a:t>One Statement Approach</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0"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Comprehensive Income</a:t>
            </a:r>
          </a:p>
        </p:txBody>
      </p:sp>
      <p:sp>
        <p:nvSpPr>
          <p:cNvPr id="3" name="Rectangle 2"/>
          <p:cNvSpPr/>
          <p:nvPr/>
        </p:nvSpPr>
        <p:spPr>
          <a:xfrm>
            <a:off x="304800" y="2436813"/>
            <a:ext cx="2667000" cy="3349625"/>
          </a:xfrm>
          <a:prstGeom prst="rect">
            <a:avLst/>
          </a:prstGeom>
        </p:spPr>
        <p:txBody>
          <a:bodyPr>
            <a:spAutoFit/>
          </a:bodyPr>
          <a:lstStyle/>
          <a:p>
            <a:pPr>
              <a:lnSpc>
                <a:spcPct val="120000"/>
              </a:lnSpc>
              <a:spcBef>
                <a:spcPts val="1200"/>
              </a:spcBef>
              <a:defRPr/>
            </a:pPr>
            <a:r>
              <a:rPr lang="en-US" sz="2100" b="1" dirty="0">
                <a:latin typeface="Liberation Sans"/>
              </a:rPr>
              <a:t>Advantage</a:t>
            </a:r>
            <a:r>
              <a:rPr lang="en-US" sz="2100" dirty="0">
                <a:latin typeface="Liberation Sans"/>
              </a:rPr>
              <a:t> – does not require the creation of a new financial statement.</a:t>
            </a:r>
          </a:p>
          <a:p>
            <a:pPr>
              <a:lnSpc>
                <a:spcPct val="120000"/>
              </a:lnSpc>
              <a:spcBef>
                <a:spcPts val="1200"/>
              </a:spcBef>
              <a:defRPr/>
            </a:pPr>
            <a:r>
              <a:rPr lang="en-US" sz="2100" b="1" dirty="0">
                <a:latin typeface="Liberation Sans"/>
              </a:rPr>
              <a:t>Disadvantage</a:t>
            </a:r>
            <a:r>
              <a:rPr lang="en-US" sz="2100" dirty="0">
                <a:latin typeface="Liberation Sans"/>
              </a:rPr>
              <a:t> - net income buried as a subtotal on the statement.</a:t>
            </a:r>
          </a:p>
        </p:txBody>
      </p:sp>
      <p:pic>
        <p:nvPicPr>
          <p:cNvPr id="2" name="Picture 1"/>
          <p:cNvPicPr>
            <a:picLocks noChangeAspect="1"/>
          </p:cNvPicPr>
          <p:nvPr/>
        </p:nvPicPr>
        <p:blipFill>
          <a:blip r:embed="rId3"/>
          <a:stretch>
            <a:fillRect/>
          </a:stretch>
        </p:blipFill>
        <p:spPr>
          <a:xfrm>
            <a:off x="3143128" y="1447800"/>
            <a:ext cx="5619872" cy="3663093"/>
          </a:xfrm>
          <a:prstGeom prst="rect">
            <a:avLst/>
          </a:prstGeom>
          <a:noFill/>
          <a:ln w="12700" cap="sq">
            <a:solidFill>
              <a:schemeClr val="tx1"/>
            </a:solidFill>
            <a:miter lim="800000"/>
            <a:headEnd type="none" w="sm" len="sm"/>
            <a:tailEnd type="none" w="sm" len="sm"/>
          </a:ln>
          <a:effectLst/>
        </p:spPr>
      </p:pic>
      <p:sp>
        <p:nvSpPr>
          <p:cNvPr id="9" name="Rectangle 8"/>
          <p:cNvSpPr/>
          <p:nvPr/>
        </p:nvSpPr>
        <p:spPr>
          <a:xfrm>
            <a:off x="3058959" y="5165183"/>
            <a:ext cx="4408641" cy="461665"/>
          </a:xfrm>
          <a:prstGeom prst="rect">
            <a:avLst/>
          </a:prstGeom>
          <a:solidFill>
            <a:schemeClr val="accent3"/>
          </a:solidFill>
        </p:spPr>
        <p:txBody>
          <a:bodyPr wrap="square">
            <a:spAutoFit/>
          </a:bodyPr>
          <a:lstStyle/>
          <a:p>
            <a:r>
              <a:rPr lang="en-US" sz="1200" b="1" dirty="0">
                <a:solidFill>
                  <a:srgbClr val="006600"/>
                </a:solidFill>
                <a:latin typeface="Liberation Sans"/>
              </a:rPr>
              <a:t>ILLUSTRATION </a:t>
            </a:r>
            <a:r>
              <a:rPr lang="en-US" sz="1200" b="1" dirty="0" smtClean="0">
                <a:solidFill>
                  <a:srgbClr val="006600"/>
                </a:solidFill>
                <a:latin typeface="Liberation Sans"/>
              </a:rPr>
              <a:t>4-20</a:t>
            </a:r>
            <a:endParaRPr lang="en-US" sz="1200" b="1" dirty="0">
              <a:solidFill>
                <a:srgbClr val="006600"/>
              </a:solidFill>
              <a:latin typeface="Liberation Sans"/>
            </a:endParaRPr>
          </a:p>
          <a:p>
            <a:r>
              <a:rPr lang="en-US" sz="1200" dirty="0">
                <a:latin typeface="Liberation Sans"/>
              </a:rPr>
              <a:t>One Statement Format: Comprehensive Income</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4"/>
          <p:cNvSpPr>
            <a:spLocks noChangeArrowheads="1"/>
          </p:cNvSpPr>
          <p:nvPr/>
        </p:nvSpPr>
        <p:spPr bwMode="auto">
          <a:xfrm>
            <a:off x="6324600" y="163036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0"/>
              </a:spcBef>
              <a:buClrTx/>
              <a:buSzTx/>
              <a:buFontTx/>
              <a:buNone/>
            </a:pPr>
            <a:r>
              <a:rPr lang="en-US" altLang="en-US" sz="1200" dirty="0" smtClean="0">
                <a:solidFill>
                  <a:srgbClr val="800000"/>
                </a:solidFill>
                <a:latin typeface="Liberation Sans"/>
              </a:rPr>
              <a:t>ILLUSTRATION 4-19</a:t>
            </a:r>
            <a:endParaRPr lang="en-US" altLang="en-US" sz="1200" dirty="0">
              <a:solidFill>
                <a:srgbClr val="800000"/>
              </a:solidFill>
              <a:latin typeface="Liberation Sans"/>
            </a:endParaRPr>
          </a:p>
        </p:txBody>
      </p:sp>
      <p:sp>
        <p:nvSpPr>
          <p:cNvPr id="117763" name="Text Box 15"/>
          <p:cNvSpPr txBox="1">
            <a:spLocks noChangeArrowheads="1"/>
          </p:cNvSpPr>
          <p:nvPr/>
        </p:nvSpPr>
        <p:spPr bwMode="auto">
          <a:xfrm>
            <a:off x="304800" y="1295400"/>
            <a:ext cx="2895600"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defPPr>
              <a:defRPr lang="en-US"/>
            </a:defPPr>
            <a:lvl1pPr>
              <a:spcBef>
                <a:spcPct val="50000"/>
              </a:spcBef>
              <a:buClrTx/>
              <a:buSzTx/>
              <a:buFontTx/>
              <a:buNone/>
              <a:defRPr sz="2600" b="1">
                <a:solidFill>
                  <a:srgbClr val="006600"/>
                </a:solidFill>
                <a:latin typeface="Liberation Sans"/>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r>
              <a:rPr lang="en-US" altLang="en-US" dirty="0"/>
              <a:t>Two Statement Approach</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10"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Comprehensive Income</a:t>
            </a:r>
          </a:p>
        </p:txBody>
      </p:sp>
      <p:pic>
        <p:nvPicPr>
          <p:cNvPr id="2" name="Picture 1"/>
          <p:cNvPicPr>
            <a:picLocks noChangeAspect="1"/>
          </p:cNvPicPr>
          <p:nvPr/>
        </p:nvPicPr>
        <p:blipFill>
          <a:blip r:embed="rId3"/>
          <a:stretch>
            <a:fillRect/>
          </a:stretch>
        </p:blipFill>
        <p:spPr>
          <a:xfrm>
            <a:off x="3143129" y="1295400"/>
            <a:ext cx="5619872" cy="5263725"/>
          </a:xfrm>
          <a:prstGeom prst="rect">
            <a:avLst/>
          </a:prstGeom>
          <a:noFill/>
          <a:ln w="12700" cap="sq">
            <a:solidFill>
              <a:schemeClr val="tx1"/>
            </a:solidFill>
            <a:miter lim="800000"/>
            <a:headEnd type="none" w="sm" len="sm"/>
            <a:tailEnd type="none" w="sm" len="sm"/>
          </a:ln>
          <a:effectLst/>
        </p:spPr>
      </p:pic>
      <p:sp>
        <p:nvSpPr>
          <p:cNvPr id="12" name="Rectangle 11"/>
          <p:cNvSpPr/>
          <p:nvPr/>
        </p:nvSpPr>
        <p:spPr>
          <a:xfrm>
            <a:off x="1143001" y="5983069"/>
            <a:ext cx="1981199" cy="646331"/>
          </a:xfrm>
          <a:prstGeom prst="rect">
            <a:avLst/>
          </a:prstGeom>
          <a:noFill/>
        </p:spPr>
        <p:txBody>
          <a:bodyPr wrap="square">
            <a:spAutoFit/>
          </a:bodyPr>
          <a:lstStyle/>
          <a:p>
            <a:r>
              <a:rPr lang="en-US" sz="1200" b="1" dirty="0">
                <a:solidFill>
                  <a:srgbClr val="006600"/>
                </a:solidFill>
                <a:latin typeface="Liberation Sans"/>
              </a:rPr>
              <a:t>ILLUSTRATION </a:t>
            </a:r>
            <a:r>
              <a:rPr lang="en-US" sz="1200" b="1" dirty="0" smtClean="0">
                <a:solidFill>
                  <a:srgbClr val="006600"/>
                </a:solidFill>
                <a:latin typeface="Liberation Sans"/>
              </a:rPr>
              <a:t>4-21</a:t>
            </a:r>
            <a:endParaRPr lang="en-US" sz="1200" b="1" dirty="0">
              <a:solidFill>
                <a:srgbClr val="006600"/>
              </a:solidFill>
              <a:latin typeface="Liberation Sans"/>
            </a:endParaRPr>
          </a:p>
          <a:p>
            <a:r>
              <a:rPr lang="en-US" sz="1200" dirty="0" smtClean="0">
                <a:latin typeface="Liberation Sans"/>
              </a:rPr>
              <a:t>Two Statement </a:t>
            </a:r>
            <a:r>
              <a:rPr lang="en-US" sz="1200" dirty="0">
                <a:latin typeface="Liberation Sans"/>
              </a:rPr>
              <a:t>Format: Comprehensive Income</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609600" y="1946275"/>
            <a:ext cx="7924800" cy="371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257300" indent="-4572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20000"/>
              </a:lnSpc>
              <a:spcBef>
                <a:spcPts val="1200"/>
              </a:spcBef>
              <a:buClr>
                <a:srgbClr val="CC0000"/>
              </a:buClr>
              <a:buSzPct val="80000"/>
              <a:buFont typeface="Wingdings" panose="05000000000000000000" pitchFamily="2" charset="2"/>
              <a:buChar char="u"/>
            </a:pPr>
            <a:r>
              <a:rPr lang="en-US" altLang="en-US" sz="2200" b="0" dirty="0">
                <a:latin typeface="Liberation Sans"/>
              </a:rPr>
              <a:t>Reports the changes in each stockholders’ equity account and total equity for the period.</a:t>
            </a:r>
          </a:p>
          <a:p>
            <a:pPr lvl="1">
              <a:lnSpc>
                <a:spcPct val="120000"/>
              </a:lnSpc>
              <a:spcBef>
                <a:spcPts val="1200"/>
              </a:spcBef>
              <a:buClr>
                <a:srgbClr val="CC0000"/>
              </a:buClr>
              <a:buSzPct val="80000"/>
              <a:buFont typeface="Wingdings" panose="05000000000000000000" pitchFamily="2" charset="2"/>
              <a:buChar char="u"/>
            </a:pPr>
            <a:r>
              <a:rPr lang="en-US" altLang="en-US" sz="2200" b="0" dirty="0">
                <a:latin typeface="Liberation Sans"/>
              </a:rPr>
              <a:t>Following items are disclosed in the statement:</a:t>
            </a:r>
          </a:p>
          <a:p>
            <a:pPr lvl="2">
              <a:lnSpc>
                <a:spcPct val="120000"/>
              </a:lnSpc>
              <a:spcBef>
                <a:spcPts val="1200"/>
              </a:spcBef>
              <a:buClr>
                <a:srgbClr val="CC0000"/>
              </a:buClr>
              <a:buSzPct val="90000"/>
              <a:buFont typeface="Arial" panose="020B0604020202020204" pitchFamily="34" charset="0"/>
              <a:buChar char="►"/>
            </a:pPr>
            <a:r>
              <a:rPr lang="en-US" altLang="en-US" sz="2100" b="0" dirty="0" smtClean="0">
                <a:latin typeface="Liberation Sans"/>
              </a:rPr>
              <a:t>Contributions (issuances </a:t>
            </a:r>
            <a:r>
              <a:rPr lang="en-US" altLang="en-US" sz="2100" b="0" dirty="0">
                <a:latin typeface="Liberation Sans"/>
              </a:rPr>
              <a:t>of </a:t>
            </a:r>
            <a:r>
              <a:rPr lang="en-US" altLang="en-US" sz="2100" b="0" dirty="0" smtClean="0">
                <a:latin typeface="Liberation Sans"/>
              </a:rPr>
              <a:t>shares) </a:t>
            </a:r>
            <a:r>
              <a:rPr lang="en-US" altLang="en-US" sz="2100" b="0" dirty="0">
                <a:latin typeface="Liberation Sans"/>
              </a:rPr>
              <a:t>and distributions (dividends) to owners.</a:t>
            </a:r>
          </a:p>
          <a:p>
            <a:pPr lvl="2">
              <a:lnSpc>
                <a:spcPct val="120000"/>
              </a:lnSpc>
              <a:spcBef>
                <a:spcPts val="1200"/>
              </a:spcBef>
              <a:buClr>
                <a:srgbClr val="CC0000"/>
              </a:buClr>
              <a:buSzPct val="90000"/>
              <a:buFont typeface="Arial" panose="020B0604020202020204" pitchFamily="34" charset="0"/>
              <a:buChar char="►"/>
            </a:pPr>
            <a:r>
              <a:rPr lang="en-US" altLang="en-US" sz="2100" b="0" dirty="0">
                <a:latin typeface="Liberation Sans"/>
              </a:rPr>
              <a:t>Reconciliation of the carrying amount of each component of stockholders’ equity from the beginning to the end of the period.</a:t>
            </a:r>
          </a:p>
        </p:txBody>
      </p:sp>
      <p:sp>
        <p:nvSpPr>
          <p:cNvPr id="119811" name="Text Box 6"/>
          <p:cNvSpPr txBox="1">
            <a:spLocks noChangeArrowheads="1"/>
          </p:cNvSpPr>
          <p:nvPr/>
        </p:nvSpPr>
        <p:spPr bwMode="auto">
          <a:xfrm>
            <a:off x="609600" y="1371600"/>
            <a:ext cx="69342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006600"/>
                </a:solidFill>
                <a:latin typeface="Liberation Sans"/>
              </a:rPr>
              <a:t>Statement of Stockholders’ Equity</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7"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CC0000"/>
                </a:solidFill>
                <a:effectLst/>
                <a:latin typeface="Liberation Sans"/>
                <a:ea typeface="+mn-ea"/>
                <a:cs typeface="+mn-cs"/>
              </a:rPr>
              <a:t>Comprehensive Income</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1371600"/>
            <a:ext cx="8381999" cy="3868258"/>
          </a:xfrm>
          <a:prstGeom prst="rect">
            <a:avLst/>
          </a:prstGeom>
          <a:noFill/>
          <a:ln w="12700" cap="sq">
            <a:solidFill>
              <a:schemeClr val="tx1"/>
            </a:solidFill>
            <a:miter lim="800000"/>
            <a:headEnd type="none" w="sm" len="sm"/>
            <a:tailEnd type="none" w="sm" len="sm"/>
          </a:ln>
          <a:effectLst/>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endParaRPr>
          </a:p>
        </p:txBody>
      </p:sp>
      <p:sp>
        <p:nvSpPr>
          <p:cNvPr id="7" name="Rectangle 4"/>
          <p:cNvSpPr>
            <a:spLocks noGrp="1" noChangeArrowheads="1"/>
          </p:cNvSpPr>
          <p:nvPr>
            <p:ph type="title" idx="4294967295"/>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rgbClr val="006600"/>
                </a:solidFill>
                <a:effectLst/>
                <a:latin typeface="+mn-lt"/>
                <a:ea typeface="+mn-ea"/>
                <a:cs typeface="+mn-cs"/>
              </a:rPr>
              <a:t>Statement of Stockholders’ Equity</a:t>
            </a:r>
            <a:endParaRPr lang="en-US" sz="3200" i="0" kern="1200" dirty="0">
              <a:solidFill>
                <a:srgbClr val="006600"/>
              </a:solidFill>
              <a:effectLst/>
              <a:latin typeface="+mn-lt"/>
              <a:ea typeface="+mn-ea"/>
              <a:cs typeface="+mn-cs"/>
            </a:endParaRPr>
          </a:p>
        </p:txBody>
      </p:sp>
      <p:sp>
        <p:nvSpPr>
          <p:cNvPr id="2" name="Rectangle 1"/>
          <p:cNvSpPr/>
          <p:nvPr/>
        </p:nvSpPr>
        <p:spPr>
          <a:xfrm>
            <a:off x="304800" y="5303464"/>
            <a:ext cx="2971800" cy="646112"/>
          </a:xfrm>
          <a:prstGeom prst="rect">
            <a:avLst/>
          </a:prstGeom>
        </p:spPr>
        <p:txBody>
          <a:bodyPr>
            <a:spAutoFit/>
          </a:bodyPr>
          <a:lstStyle/>
          <a:p>
            <a:pPr>
              <a:defRPr/>
            </a:pPr>
            <a:r>
              <a:rPr lang="en-US" sz="1200" b="1" dirty="0" smtClean="0">
                <a:solidFill>
                  <a:srgbClr val="006600"/>
                </a:solidFill>
                <a:latin typeface="+mn-lt"/>
              </a:rPr>
              <a:t>ILLUSTRATION 4-22</a:t>
            </a:r>
            <a:endParaRPr lang="en-US" sz="1200" b="1" dirty="0">
              <a:solidFill>
                <a:srgbClr val="006600"/>
              </a:solidFill>
              <a:latin typeface="+mn-lt"/>
            </a:endParaRPr>
          </a:p>
          <a:p>
            <a:pPr>
              <a:defRPr/>
            </a:pPr>
            <a:r>
              <a:rPr lang="en-US" sz="1200" dirty="0">
                <a:latin typeface="+mn-lt"/>
              </a:rPr>
              <a:t>Presentation of Comprehensive Income</a:t>
            </a:r>
          </a:p>
          <a:p>
            <a:pPr>
              <a:defRPr/>
            </a:pPr>
            <a:r>
              <a:rPr lang="en-US" sz="1200" dirty="0">
                <a:latin typeface="+mn-lt"/>
              </a:rPr>
              <a:t>in Stockholders’ Equity Statement</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dirty="0">
              <a:effectLst>
                <a:outerShdw blurRad="38100" dist="38100" dir="2700000" algn="tl">
                  <a:srgbClr val="000000">
                    <a:alpha val="43137"/>
                  </a:srgbClr>
                </a:outerShdw>
              </a:effectLst>
              <a:latin typeface="Liberation Sans"/>
            </a:endParaRPr>
          </a:p>
        </p:txBody>
      </p:sp>
      <p:sp>
        <p:nvSpPr>
          <p:cNvPr id="7" name="Rectangle 4"/>
          <p:cNvSpPr>
            <a:spLocks noGrp="1" noChangeArrowheads="1"/>
          </p:cNvSpPr>
          <p:nvPr>
            <p:ph type="title" idx="4294967295"/>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a:r>
              <a:rPr lang="en-US" sz="3200" i="0" kern="1200" dirty="0">
                <a:solidFill>
                  <a:srgbClr val="006600"/>
                </a:solidFill>
                <a:effectLst/>
                <a:latin typeface="+mn-lt"/>
                <a:ea typeface="+mn-ea"/>
                <a:cs typeface="+mn-cs"/>
              </a:rPr>
              <a:t>Statement of Stockholders’ Equity</a:t>
            </a:r>
          </a:p>
        </p:txBody>
      </p:sp>
      <p:sp>
        <p:nvSpPr>
          <p:cNvPr id="2" name="Rectangle 1"/>
          <p:cNvSpPr/>
          <p:nvPr/>
        </p:nvSpPr>
        <p:spPr>
          <a:xfrm>
            <a:off x="410880" y="5428128"/>
            <a:ext cx="3276600" cy="646112"/>
          </a:xfrm>
          <a:prstGeom prst="rect">
            <a:avLst/>
          </a:prstGeom>
        </p:spPr>
        <p:txBody>
          <a:bodyPr>
            <a:spAutoFit/>
          </a:bodyPr>
          <a:lstStyle/>
          <a:p>
            <a:pPr>
              <a:defRPr/>
            </a:pPr>
            <a:r>
              <a:rPr lang="en-US" sz="1200" b="1" dirty="0" smtClean="0">
                <a:solidFill>
                  <a:srgbClr val="006600"/>
                </a:solidFill>
                <a:latin typeface="Liberation Sans"/>
              </a:rPr>
              <a:t>ILLUSTRATION 4-23</a:t>
            </a:r>
            <a:endParaRPr lang="en-US" sz="1200" b="1" dirty="0">
              <a:solidFill>
                <a:srgbClr val="006600"/>
              </a:solidFill>
              <a:latin typeface="Liberation Sans"/>
            </a:endParaRPr>
          </a:p>
          <a:p>
            <a:pPr>
              <a:defRPr/>
            </a:pPr>
            <a:r>
              <a:rPr lang="en-US" sz="1200" dirty="0">
                <a:latin typeface="Liberation Sans"/>
              </a:rPr>
              <a:t>Presentation of Accumulated Other Comprehensive Income in the Balance Sheet</a:t>
            </a:r>
          </a:p>
        </p:txBody>
      </p:sp>
      <p:sp>
        <p:nvSpPr>
          <p:cNvPr id="123909" name="Text Box 6"/>
          <p:cNvSpPr txBox="1">
            <a:spLocks noChangeArrowheads="1"/>
          </p:cNvSpPr>
          <p:nvPr/>
        </p:nvSpPr>
        <p:spPr bwMode="auto">
          <a:xfrm>
            <a:off x="609600" y="1371600"/>
            <a:ext cx="4953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05000"/>
              </a:lnSpc>
              <a:spcBef>
                <a:spcPct val="30000"/>
              </a:spcBef>
              <a:buClrTx/>
              <a:buSzPct val="80000"/>
              <a:buFontTx/>
              <a:buNone/>
            </a:pPr>
            <a:r>
              <a:rPr lang="en-US" altLang="en-US" dirty="0">
                <a:solidFill>
                  <a:srgbClr val="006600"/>
                </a:solidFill>
                <a:latin typeface="Liberation Sans"/>
              </a:rPr>
              <a:t>Balance Sheet Presentation</a:t>
            </a:r>
          </a:p>
        </p:txBody>
      </p:sp>
      <p:pic>
        <p:nvPicPr>
          <p:cNvPr id="3" name="Picture 2"/>
          <p:cNvPicPr>
            <a:picLocks noChangeAspect="1"/>
          </p:cNvPicPr>
          <p:nvPr/>
        </p:nvPicPr>
        <p:blipFill>
          <a:blip r:embed="rId3"/>
          <a:stretch>
            <a:fillRect/>
          </a:stretch>
        </p:blipFill>
        <p:spPr>
          <a:xfrm>
            <a:off x="503776" y="2057400"/>
            <a:ext cx="8136447" cy="3307175"/>
          </a:xfrm>
          <a:prstGeom prst="rect">
            <a:avLst/>
          </a:prstGeom>
          <a:noFill/>
          <a:ln w="12700" cap="sq">
            <a:solidFill>
              <a:schemeClr val="tx1"/>
            </a:solidFill>
            <a:miter lim="800000"/>
            <a:headEnd type="none" w="sm" len="sm"/>
            <a:tailEnd type="none" w="sm" len="sm"/>
          </a:ln>
          <a:effectLst/>
        </p:spPr>
      </p:pic>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7</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410200"/>
          </a:xfrm>
          <a:prstGeom prst="rect">
            <a:avLst/>
          </a:prstGeom>
          <a:solidFill>
            <a:srgbClr val="EAEAEA"/>
          </a:solidFill>
        </p:spPr>
        <p:txBody>
          <a:bodyPr wrap="square" lIns="182880" tIns="137160" rIns="182880" bIns="91440">
            <a:noAutofit/>
          </a:bodyPr>
          <a:lstStyle/>
          <a:p>
            <a:pPr algn="just">
              <a:lnSpc>
                <a:spcPct val="110000"/>
              </a:lnSpc>
              <a:spcBef>
                <a:spcPts val="600"/>
              </a:spcBef>
            </a:pPr>
            <a:r>
              <a:rPr lang="en-US" sz="2000" dirty="0">
                <a:latin typeface="Liberation Sans" panose="020B0604020202020204"/>
              </a:rPr>
              <a:t>As indicated in the chapter, information reported in the income statement is important to meeting the objective of </a:t>
            </a:r>
            <a:r>
              <a:rPr lang="en-US" sz="2000" dirty="0" smtClean="0">
                <a:latin typeface="Liberation Sans" panose="020B0604020202020204"/>
              </a:rPr>
              <a:t>ﬁnancial </a:t>
            </a:r>
            <a:r>
              <a:rPr lang="en-US" sz="2000" dirty="0">
                <a:latin typeface="Liberation Sans" panose="020B0604020202020204"/>
              </a:rPr>
              <a:t>reporting. However, there is debate over income reporting practices, be it the controversy over pro forma reporting or whether to report comprehensive income in a one statement or a two statement format. In response to these debates and to differences between income reporting under U.S. GAAP and IFRS, standard-setters are working on a project to improve the usefulness of the income statement. Work to date has resulted in two core principles for </a:t>
            </a:r>
            <a:r>
              <a:rPr lang="en-US" sz="2000" dirty="0" smtClean="0">
                <a:latin typeface="Liberation Sans" panose="020B0604020202020204"/>
              </a:rPr>
              <a:t>ﬁnancial </a:t>
            </a:r>
            <a:r>
              <a:rPr lang="en-US" sz="2000" dirty="0">
                <a:latin typeface="Liberation Sans" panose="020B0604020202020204"/>
              </a:rPr>
              <a:t>statement presentation (for the income statement, balance sheet, and the statement of cash </a:t>
            </a:r>
            <a:r>
              <a:rPr lang="en-US" sz="2000" dirty="0" smtClean="0">
                <a:latin typeface="Liberation Sans" panose="020B0604020202020204"/>
              </a:rPr>
              <a:t>ﬂows</a:t>
            </a:r>
            <a:r>
              <a:rPr lang="en-US" sz="2000" dirty="0">
                <a:latin typeface="Liberation Sans" panose="020B0604020202020204"/>
              </a:rPr>
              <a:t>) based on the objective of </a:t>
            </a:r>
            <a:r>
              <a:rPr lang="en-US" sz="2000" dirty="0" smtClean="0">
                <a:latin typeface="Liberation Sans" panose="020B0604020202020204"/>
              </a:rPr>
              <a:t>ﬁnancial </a:t>
            </a:r>
            <a:r>
              <a:rPr lang="en-US" sz="2000" dirty="0">
                <a:latin typeface="Liberation Sans" panose="020B0604020202020204"/>
              </a:rPr>
              <a:t>reporting:</a:t>
            </a:r>
          </a:p>
          <a:p>
            <a:pPr marL="400050" indent="-400050" algn="just">
              <a:lnSpc>
                <a:spcPct val="110000"/>
              </a:lnSpc>
              <a:spcBef>
                <a:spcPts val="600"/>
              </a:spcBef>
            </a:pPr>
            <a:r>
              <a:rPr lang="en-US" sz="2000" dirty="0">
                <a:latin typeface="Liberation Sans" panose="020B0604020202020204"/>
              </a:rPr>
              <a:t> 1.  Disaggregate information so that it is useful in predicting an entity’s future cash </a:t>
            </a:r>
            <a:r>
              <a:rPr lang="en-US" sz="2000" dirty="0" smtClean="0">
                <a:latin typeface="Liberation Sans" panose="020B0604020202020204"/>
              </a:rPr>
              <a:t>ﬂows</a:t>
            </a:r>
            <a:r>
              <a:rPr lang="en-US" sz="2000" dirty="0">
                <a:latin typeface="Liberation Sans" panose="020B0604020202020204"/>
              </a:rPr>
              <a:t>. Disaggregation means separating resources by the activity in which they are used and by their economic characteristics. </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smtClean="0">
                <a:solidFill>
                  <a:srgbClr val="7030A0"/>
                </a:solidFill>
                <a:latin typeface="Liberation Sans" panose="020B0604020202020204" pitchFamily="34" charset="0"/>
              </a:rPr>
              <a:t>EVOLVING ISSUE</a:t>
            </a:r>
            <a:r>
              <a:rPr lang="en-US" sz="2100" b="1" dirty="0" smtClean="0">
                <a:solidFill>
                  <a:schemeClr val="tx2">
                    <a:lumMod val="50000"/>
                  </a:schemeClr>
                </a:solidFill>
                <a:latin typeface="Liberation Sans" panose="020B0604020202020204" pitchFamily="34" charset="0"/>
              </a:rPr>
              <a:t>	</a:t>
            </a:r>
            <a:r>
              <a:rPr lang="en-US" sz="1800" b="1" dirty="0" smtClean="0">
                <a:latin typeface="Liberation Sans" panose="020B0604020202020204" pitchFamily="34" charset="0"/>
              </a:rPr>
              <a:t>INCOME REPORTING</a:t>
            </a:r>
            <a:endParaRPr lang="en-US" b="1" dirty="0">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Box 10"/>
          <p:cNvSpPr txBox="1"/>
          <p:nvPr/>
        </p:nvSpPr>
        <p:spPr>
          <a:xfrm>
            <a:off x="7315200" y="6400800"/>
            <a:ext cx="1371600" cy="369332"/>
          </a:xfrm>
          <a:prstGeom prst="rect">
            <a:avLst/>
          </a:prstGeom>
          <a:noFill/>
        </p:spPr>
        <p:txBody>
          <a:bodyPr wrap="square" rtlCol="0">
            <a:spAutoFit/>
          </a:bodyPr>
          <a:lstStyle/>
          <a:p>
            <a:pPr algn="r"/>
            <a:r>
              <a:rPr lang="en-US" sz="1800" dirty="0" smtClean="0">
                <a:latin typeface="Liberation Sans" panose="020B0604020202020204"/>
              </a:rPr>
              <a:t>(continued)</a:t>
            </a:r>
            <a:endParaRPr lang="en-US" sz="1800" dirty="0">
              <a:latin typeface="Liberation Sans" panose="020B0604020202020204"/>
            </a:endParaRPr>
          </a:p>
        </p:txBody>
      </p:sp>
    </p:spTree>
    <p:extLst>
      <p:ext uri="{BB962C8B-B14F-4D97-AF65-F5344CB8AC3E}">
        <p14:creationId xmlns:p14="http://schemas.microsoft.com/office/powerpoint/2010/main" val="1841874790"/>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410200"/>
          </a:xfrm>
          <a:prstGeom prst="rect">
            <a:avLst/>
          </a:prstGeom>
          <a:solidFill>
            <a:srgbClr val="EAEAEA"/>
          </a:solidFill>
        </p:spPr>
        <p:txBody>
          <a:bodyPr wrap="square" lIns="182880" tIns="137160" rIns="182880" bIns="91440">
            <a:noAutofit/>
          </a:bodyPr>
          <a:lstStyle/>
          <a:p>
            <a:pPr marL="400050" indent="-400050" algn="just">
              <a:lnSpc>
                <a:spcPct val="110000"/>
              </a:lnSpc>
              <a:spcBef>
                <a:spcPts val="600"/>
              </a:spcBef>
            </a:pPr>
            <a:r>
              <a:rPr lang="en-US" sz="2000" dirty="0" smtClean="0">
                <a:latin typeface="Liberation Sans" panose="020B0604020202020204"/>
              </a:rPr>
              <a:t>2</a:t>
            </a:r>
            <a:r>
              <a:rPr lang="en-US" sz="2000" dirty="0">
                <a:latin typeface="Liberation Sans" panose="020B0604020202020204"/>
              </a:rPr>
              <a:t>.  </a:t>
            </a:r>
            <a:r>
              <a:rPr lang="en-US" sz="2000" dirty="0" smtClean="0">
                <a:latin typeface="Liberation Sans" panose="020B0604020202020204"/>
              </a:rPr>
              <a:t>	Portray </a:t>
            </a:r>
            <a:r>
              <a:rPr lang="en-US" sz="2000" dirty="0">
                <a:latin typeface="Liberation Sans" panose="020B0604020202020204"/>
              </a:rPr>
              <a:t>a cohesive </a:t>
            </a:r>
            <a:r>
              <a:rPr lang="en-US" sz="2000" dirty="0" smtClean="0">
                <a:latin typeface="Liberation Sans" panose="020B0604020202020204"/>
              </a:rPr>
              <a:t>ﬁnancial </a:t>
            </a:r>
            <a:r>
              <a:rPr lang="en-US" sz="2000" dirty="0">
                <a:latin typeface="Liberation Sans" panose="020B0604020202020204"/>
              </a:rPr>
              <a:t>picture of a company’s activities. A cohesive </a:t>
            </a:r>
            <a:r>
              <a:rPr lang="en-US" sz="2000" dirty="0" smtClean="0">
                <a:latin typeface="Liberation Sans" panose="020B0604020202020204"/>
              </a:rPr>
              <a:t>ﬁnancial </a:t>
            </a:r>
            <a:r>
              <a:rPr lang="en-US" sz="2000" dirty="0">
                <a:latin typeface="Liberation Sans" panose="020B0604020202020204"/>
              </a:rPr>
              <a:t>picture means that the relationship between items across </a:t>
            </a:r>
            <a:r>
              <a:rPr lang="en-US" sz="2000" dirty="0" smtClean="0">
                <a:latin typeface="Liberation Sans" panose="020B0604020202020204"/>
              </a:rPr>
              <a:t>ﬁnancial </a:t>
            </a:r>
            <a:r>
              <a:rPr lang="en-US" sz="2000" dirty="0">
                <a:latin typeface="Liberation Sans" panose="020B0604020202020204"/>
              </a:rPr>
              <a:t>statements is clear and that a company’s </a:t>
            </a:r>
            <a:r>
              <a:rPr lang="en-US" sz="2000" dirty="0" smtClean="0">
                <a:latin typeface="Liberation Sans" panose="020B0604020202020204"/>
              </a:rPr>
              <a:t>ﬁnancial </a:t>
            </a:r>
            <a:r>
              <a:rPr lang="en-US" sz="2000" dirty="0">
                <a:latin typeface="Liberation Sans" panose="020B0604020202020204"/>
              </a:rPr>
              <a:t>statements complement each other as much as possible.</a:t>
            </a:r>
          </a:p>
          <a:p>
            <a:pPr algn="just">
              <a:lnSpc>
                <a:spcPct val="110000"/>
              </a:lnSpc>
              <a:spcBef>
                <a:spcPts val="600"/>
              </a:spcBef>
            </a:pPr>
            <a:r>
              <a:rPr lang="en-US" sz="2000" dirty="0">
                <a:latin typeface="Liberation Sans" panose="020B0604020202020204"/>
              </a:rPr>
              <a:t>Cohesiveness could be addressed by using the same  </a:t>
            </a:r>
            <a:r>
              <a:rPr lang="en-US" sz="2000" dirty="0" smtClean="0">
                <a:latin typeface="Liberation Sans" panose="020B0604020202020204"/>
              </a:rPr>
              <a:t>classiﬁcations </a:t>
            </a:r>
            <a:r>
              <a:rPr lang="en-US" sz="2000" dirty="0">
                <a:latin typeface="Liberation Sans" panose="020B0604020202020204"/>
              </a:rPr>
              <a:t>across the balance sheet, income statement, and statement of cash </a:t>
            </a:r>
            <a:r>
              <a:rPr lang="en-US" sz="2000" dirty="0" smtClean="0">
                <a:latin typeface="Liberation Sans" panose="020B0604020202020204"/>
              </a:rPr>
              <a:t>ﬂows</a:t>
            </a:r>
            <a:r>
              <a:rPr lang="en-US" sz="2000" dirty="0">
                <a:latin typeface="Liberation Sans" panose="020B0604020202020204"/>
              </a:rPr>
              <a:t>. The proposed model classiﬁes activities as business or </a:t>
            </a:r>
            <a:r>
              <a:rPr lang="en-US" sz="2000" dirty="0" smtClean="0">
                <a:latin typeface="Liberation Sans" panose="020B0604020202020204"/>
              </a:rPr>
              <a:t>ﬁnancing</a:t>
            </a:r>
            <a:r>
              <a:rPr lang="en-US" sz="2000" dirty="0">
                <a:latin typeface="Liberation Sans" panose="020B0604020202020204"/>
              </a:rPr>
              <a:t>, although some have suggested that each statement be segregated into operating, investing, and </a:t>
            </a:r>
            <a:r>
              <a:rPr lang="en-US" sz="2000" dirty="0" smtClean="0">
                <a:latin typeface="Liberation Sans" panose="020B0604020202020204"/>
              </a:rPr>
              <a:t>ﬁnancing </a:t>
            </a:r>
            <a:r>
              <a:rPr lang="en-US" sz="2000" dirty="0">
                <a:latin typeface="Liberation Sans" panose="020B0604020202020204"/>
              </a:rPr>
              <a:t>activities. The statement presentation project is currently inactive on the Boards’ joint agenda (see www.fasb.org and click on </a:t>
            </a:r>
            <a:r>
              <a:rPr lang="en-US" sz="2000" dirty="0" smtClean="0">
                <a:latin typeface="Liberation Sans" panose="020B0604020202020204"/>
              </a:rPr>
              <a:t>Inactive </a:t>
            </a:r>
            <a:r>
              <a:rPr lang="en-US" sz="2000" dirty="0">
                <a:latin typeface="Liberation Sans" panose="020B0604020202020204"/>
              </a:rPr>
              <a:t>Joint FASB/IASB Projects under the Projects tab), but it is expected to restart once the projects on </a:t>
            </a:r>
            <a:r>
              <a:rPr lang="en-US" sz="2000" dirty="0" smtClean="0">
                <a:latin typeface="Liberation Sans" panose="020B0604020202020204"/>
              </a:rPr>
              <a:t>ﬁnancial </a:t>
            </a:r>
            <a:r>
              <a:rPr lang="en-US" sz="2000" dirty="0">
                <a:latin typeface="Liberation Sans" panose="020B0604020202020204"/>
              </a:rPr>
              <a:t>instruments, revenue recognition, and leases are completed.</a:t>
            </a:r>
          </a:p>
          <a:p>
            <a:pPr algn="just">
              <a:lnSpc>
                <a:spcPct val="110000"/>
              </a:lnSpc>
              <a:spcBef>
                <a:spcPts val="600"/>
              </a:spcBef>
            </a:pPr>
            <a:endParaRPr lang="en-US" sz="20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smtClean="0">
                <a:solidFill>
                  <a:srgbClr val="7030A0"/>
                </a:solidFill>
                <a:latin typeface="Liberation Sans" panose="020B0604020202020204" pitchFamily="34" charset="0"/>
              </a:rPr>
              <a:t>EVOLVING ISSUE</a:t>
            </a:r>
            <a:r>
              <a:rPr lang="en-US" sz="2100" b="1" dirty="0" smtClean="0">
                <a:solidFill>
                  <a:schemeClr val="tx2">
                    <a:lumMod val="50000"/>
                  </a:schemeClr>
                </a:solidFill>
                <a:latin typeface="Liberation Sans" panose="020B0604020202020204" pitchFamily="34" charset="0"/>
              </a:rPr>
              <a:t>	</a:t>
            </a:r>
            <a:r>
              <a:rPr lang="en-US" sz="1800" b="1" dirty="0" smtClean="0">
                <a:latin typeface="Liberation Sans" panose="020B0604020202020204" pitchFamily="34" charset="0"/>
              </a:rPr>
              <a:t>INCOME REPORTING</a:t>
            </a:r>
            <a:endParaRPr lang="en-US" b="1" dirty="0">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0529734"/>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457200" y="1933575"/>
            <a:ext cx="8229600" cy="35548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Both GAAP and IFRS require companies to indicate the amount of net income attributable to noncontrolling interest</a:t>
            </a:r>
            <a:r>
              <a:rPr lang="en-US" altLang="en-US" sz="1800" b="0" dirty="0" smtClean="0">
                <a:solidFill>
                  <a:schemeClr val="folHlink"/>
                </a:solidFill>
                <a:latin typeface="Liberation Sans"/>
              </a:rPr>
              <a:t>.</a:t>
            </a:r>
          </a:p>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With </a:t>
            </a:r>
            <a:r>
              <a:rPr lang="en-US" altLang="en-US" sz="1800" b="0" dirty="0">
                <a:solidFill>
                  <a:schemeClr val="folHlink"/>
                </a:solidFill>
                <a:latin typeface="Liberation Sans"/>
              </a:rPr>
              <a:t>the recent FASB Accounting Standards Update, under both IFRS and GAAP, unusual and infrequent income items are reported in Income before income taxes (i.e., not an extraordinary item treatment). </a:t>
            </a:r>
          </a:p>
          <a:p>
            <a:pPr lvl="1">
              <a:lnSpc>
                <a:spcPct val="115000"/>
              </a:lnSpc>
              <a:spcBef>
                <a:spcPct val="50000"/>
              </a:spcBef>
              <a:buClr>
                <a:srgbClr val="CC0000"/>
              </a:buClr>
              <a:buSzPct val="80000"/>
              <a:buFont typeface="Wingdings" panose="05000000000000000000" pitchFamily="2" charset="2"/>
              <a:buChar char="u"/>
            </a:pPr>
            <a:r>
              <a:rPr lang="en-US" altLang="en-US" sz="1800" b="0" dirty="0">
                <a:solidFill>
                  <a:schemeClr val="folHlink"/>
                </a:solidFill>
                <a:latin typeface="Liberation Sans"/>
              </a:rPr>
              <a:t>Both GAAP and IFRS follow the same presentation guidelines for discontinued operations, but IFRS defines a discontinued operation more narrowly. Both standard-setters have indicated a willingness to develop a similar definition to be used in the joint project on financial statement presentation. </a:t>
            </a:r>
          </a:p>
        </p:txBody>
      </p:sp>
      <p:sp>
        <p:nvSpPr>
          <p:cNvPr id="125957" name="Text Box 4"/>
          <p:cNvSpPr txBox="1">
            <a:spLocks noChangeArrowheads="1"/>
          </p:cNvSpPr>
          <p:nvPr/>
        </p:nvSpPr>
        <p:spPr bwMode="auto">
          <a:xfrm>
            <a:off x="990600" y="6367463"/>
            <a:ext cx="8001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r">
              <a:spcBef>
                <a:spcPct val="50000"/>
              </a:spcBef>
              <a:buClrTx/>
              <a:buSzTx/>
              <a:buFontTx/>
              <a:buNone/>
            </a:pPr>
            <a:r>
              <a:rPr lang="en-US" altLang="en-US" sz="1600" i="1" dirty="0">
                <a:latin typeface="Liberation Sans"/>
              </a:rPr>
              <a:t>LO </a:t>
            </a:r>
            <a:r>
              <a:rPr lang="en-US" altLang="en-US" sz="1600" i="1" dirty="0" smtClean="0">
                <a:latin typeface="Liberation Sans"/>
              </a:rPr>
              <a:t>8  </a:t>
            </a:r>
            <a:r>
              <a:rPr lang="en-US" altLang="en-US" sz="1600" i="1" dirty="0">
                <a:latin typeface="Liberation Sans"/>
              </a:rPr>
              <a:t>Compare the accounting for income reporting under GAAP and IFRS.</a:t>
            </a:r>
          </a:p>
        </p:txBody>
      </p:sp>
      <p:sp>
        <p:nvSpPr>
          <p:cNvPr id="125958"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RELEVANT FACTS </a:t>
            </a:r>
            <a:r>
              <a:rPr lang="en-US" altLang="en-US" sz="2000" b="0" dirty="0">
                <a:solidFill>
                  <a:schemeClr val="tx2">
                    <a:lumMod val="50000"/>
                  </a:schemeClr>
                </a:solidFill>
                <a:latin typeface="Liberation Sans"/>
              </a:rPr>
              <a:t>- </a:t>
            </a:r>
            <a:r>
              <a:rPr lang="en-US" altLang="en-US" sz="2000" dirty="0">
                <a:solidFill>
                  <a:srgbClr val="006600"/>
                </a:solidFill>
                <a:latin typeface="Liberation Sans"/>
              </a:rPr>
              <a:t>Similarities</a:t>
            </a:r>
          </a:p>
        </p:txBody>
      </p:sp>
      <p:pic>
        <p:nvPicPr>
          <p:cNvPr id="8" name="Picture 7"/>
          <p:cNvPicPr>
            <a:picLocks noChangeAspect="1"/>
          </p:cNvPicPr>
          <p:nvPr/>
        </p:nvPicPr>
        <p:blipFill>
          <a:blip r:embed="rId3"/>
          <a:stretch>
            <a:fillRect/>
          </a:stretch>
        </p:blipFill>
        <p:spPr>
          <a:xfrm>
            <a:off x="-11953" y="397716"/>
            <a:ext cx="9155954" cy="728955"/>
          </a:xfrm>
          <a:prstGeom prst="rect">
            <a:avLst/>
          </a:prstGeom>
        </p:spPr>
      </p:pic>
    </p:spTree>
    <p:extLst>
      <p:ext uri="{BB962C8B-B14F-4D97-AF65-F5344CB8AC3E}">
        <p14:creationId xmlns:p14="http://schemas.microsoft.com/office/powerpoint/2010/main" val="361206487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6330"/>
            <a:ext cx="8382000" cy="5181600"/>
          </a:xfrm>
          <a:prstGeom prst="rect">
            <a:avLst/>
          </a:prstGeom>
          <a:solidFill>
            <a:srgbClr val="F6F9E7"/>
          </a:solidFill>
        </p:spPr>
        <p:txBody>
          <a:bodyPr wrap="square" lIns="182880" tIns="137160" rIns="182880" bIns="91440">
            <a:noAutofit/>
          </a:bodyPr>
          <a:lstStyle/>
          <a:p>
            <a:pPr algn="just">
              <a:lnSpc>
                <a:spcPct val="112000"/>
              </a:lnSpc>
              <a:spcBef>
                <a:spcPts val="600"/>
              </a:spcBef>
            </a:pPr>
            <a:endParaRPr lang="en-US" sz="1800" dirty="0" smtClean="0">
              <a:latin typeface="Liberation Sans" panose="020B0604020202020204"/>
            </a:endParaRPr>
          </a:p>
          <a:p>
            <a:pPr algn="just">
              <a:lnSpc>
                <a:spcPct val="112000"/>
              </a:lnSpc>
              <a:spcBef>
                <a:spcPts val="600"/>
              </a:spcBef>
            </a:pPr>
            <a:endParaRPr lang="en-US" sz="1800" dirty="0">
              <a:latin typeface="Liberation Sans" panose="020B0604020202020204"/>
            </a:endParaRPr>
          </a:p>
          <a:p>
            <a:pPr algn="just">
              <a:lnSpc>
                <a:spcPct val="112000"/>
              </a:lnSpc>
              <a:spcBef>
                <a:spcPts val="600"/>
              </a:spcBef>
            </a:pPr>
            <a:endParaRPr lang="en-US" sz="1800" dirty="0" smtClean="0">
              <a:latin typeface="Liberation Sans" panose="020B0604020202020204"/>
            </a:endParaRPr>
          </a:p>
          <a:p>
            <a:pPr algn="just">
              <a:lnSpc>
                <a:spcPct val="112000"/>
              </a:lnSpc>
              <a:spcBef>
                <a:spcPts val="600"/>
              </a:spcBef>
            </a:pPr>
            <a:endParaRPr lang="en-US" sz="1800" dirty="0">
              <a:latin typeface="Liberation Sans" panose="020B0604020202020204"/>
            </a:endParaRPr>
          </a:p>
          <a:p>
            <a:pPr algn="just">
              <a:lnSpc>
                <a:spcPct val="112000"/>
              </a:lnSpc>
              <a:spcBef>
                <a:spcPts val="600"/>
              </a:spcBef>
            </a:pPr>
            <a:endParaRPr lang="en-US" sz="1800" dirty="0" smtClean="0">
              <a:latin typeface="Liberation Sans" panose="020B0604020202020204"/>
            </a:endParaRPr>
          </a:p>
          <a:p>
            <a:pPr algn="just">
              <a:lnSpc>
                <a:spcPct val="112000"/>
              </a:lnSpc>
              <a:spcBef>
                <a:spcPts val="600"/>
              </a:spcBef>
            </a:pPr>
            <a:endParaRPr lang="en-US" sz="1800" dirty="0">
              <a:latin typeface="Liberation Sans" panose="020B0604020202020204"/>
            </a:endParaRPr>
          </a:p>
          <a:p>
            <a:pPr algn="just">
              <a:lnSpc>
                <a:spcPct val="112000"/>
              </a:lnSpc>
              <a:spcBef>
                <a:spcPts val="600"/>
              </a:spcBef>
            </a:pPr>
            <a:endParaRPr lang="en-US" sz="1800" dirty="0" smtClean="0">
              <a:latin typeface="Liberation Sans" panose="020B0604020202020204"/>
            </a:endParaRPr>
          </a:p>
          <a:p>
            <a:pPr algn="just">
              <a:lnSpc>
                <a:spcPct val="112000"/>
              </a:lnSpc>
              <a:spcBef>
                <a:spcPts val="600"/>
              </a:spcBef>
            </a:pPr>
            <a:endParaRPr lang="en-US" sz="1800" dirty="0">
              <a:latin typeface="Liberation Sans" panose="020B0604020202020204"/>
            </a:endParaRPr>
          </a:p>
          <a:p>
            <a:pPr algn="just">
              <a:lnSpc>
                <a:spcPct val="112000"/>
              </a:lnSpc>
              <a:spcBef>
                <a:spcPts val="600"/>
              </a:spcBef>
            </a:pPr>
            <a:endParaRPr lang="en-US" sz="1800" dirty="0" smtClean="0">
              <a:latin typeface="Liberation Sans" panose="020B0604020202020204"/>
            </a:endParaRPr>
          </a:p>
          <a:p>
            <a:pPr algn="just">
              <a:lnSpc>
                <a:spcPct val="112000"/>
              </a:lnSpc>
              <a:spcBef>
                <a:spcPts val="600"/>
              </a:spcBef>
            </a:pPr>
            <a:endParaRPr lang="en-US" sz="1800" dirty="0">
              <a:latin typeface="Liberation Sans" panose="020B0604020202020204"/>
            </a:endParaRPr>
          </a:p>
          <a:p>
            <a:pPr algn="just">
              <a:lnSpc>
                <a:spcPct val="112000"/>
              </a:lnSpc>
              <a:spcBef>
                <a:spcPts val="1800"/>
              </a:spcBef>
            </a:pPr>
            <a:r>
              <a:rPr lang="en-US" sz="1800" dirty="0" smtClean="0">
                <a:latin typeface="Liberation Sans" panose="020B0604020202020204"/>
              </a:rPr>
              <a:t>ﬁndings indicate that companies tend to nudge their earnings numbers up by a 10th of a cent or two. That lets them round results up to the highest cent, as illustrated in the following chart. What the research shows is that the number</a:t>
            </a:r>
            <a:endParaRPr lang="en-US" sz="1800" dirty="0">
              <a:latin typeface="Liberation Sans" panose="020B0604020202020204"/>
            </a:endParaRPr>
          </a:p>
        </p:txBody>
      </p:sp>
      <p:sp>
        <p:nvSpPr>
          <p:cNvPr id="13" name="Rectangle 12"/>
          <p:cNvSpPr/>
          <p:nvPr/>
        </p:nvSpPr>
        <p:spPr>
          <a:xfrm>
            <a:off x="381000" y="990600"/>
            <a:ext cx="2655971" cy="4191000"/>
          </a:xfrm>
          <a:prstGeom prst="rect">
            <a:avLst/>
          </a:prstGeom>
          <a:noFill/>
        </p:spPr>
        <p:txBody>
          <a:bodyPr wrap="square" lIns="182880" tIns="137160" rIns="182880" bIns="91440">
            <a:noAutofit/>
          </a:bodyPr>
          <a:lstStyle/>
          <a:p>
            <a:pPr algn="just">
              <a:lnSpc>
                <a:spcPct val="112000"/>
              </a:lnSpc>
              <a:spcBef>
                <a:spcPts val="600"/>
              </a:spcBef>
            </a:pPr>
            <a:r>
              <a:rPr lang="en-US" sz="1800" dirty="0" smtClean="0">
                <a:latin typeface="Liberation Sans" panose="020B0604020202020204"/>
              </a:rPr>
              <a:t>Managing earnings up or down adversely affects the quality of earnings. Why do companies engage in such practices? Some recent research concludes that many companies tweak quarterly earnings to meet investor expectations. How do they do it? Research</a:t>
            </a:r>
            <a:endParaRPr lang="en-US" sz="18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FOUR: THE LONELIEST NUMBER</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956350" y="6245423"/>
            <a:ext cx="1197050"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2" name="Rectangle 11"/>
          <p:cNvSpPr/>
          <p:nvPr/>
        </p:nvSpPr>
        <p:spPr>
          <a:xfrm>
            <a:off x="381000" y="990600"/>
            <a:ext cx="8382000" cy="5181600"/>
          </a:xfrm>
          <a:prstGeom prst="rect">
            <a:avLst/>
          </a:prstGeom>
          <a:no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pic>
        <p:nvPicPr>
          <p:cNvPr id="4" name="Picture 3"/>
          <p:cNvPicPr>
            <a:picLocks noChangeAspect="1"/>
          </p:cNvPicPr>
          <p:nvPr/>
        </p:nvPicPr>
        <p:blipFill>
          <a:blip r:embed="rId3"/>
          <a:stretch>
            <a:fillRect/>
          </a:stretch>
        </p:blipFill>
        <p:spPr>
          <a:xfrm>
            <a:off x="3113171" y="1143000"/>
            <a:ext cx="5497429" cy="3943701"/>
          </a:xfrm>
          <a:prstGeom prst="rect">
            <a:avLst/>
          </a:prstGeom>
          <a:ln>
            <a:solidFill>
              <a:schemeClr val="tx1"/>
            </a:solidFill>
          </a:ln>
        </p:spPr>
      </p:pic>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145411772"/>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457200" y="1933575"/>
            <a:ext cx="8229600" cy="13394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Both </a:t>
            </a:r>
            <a:r>
              <a:rPr lang="en-US" altLang="en-US" sz="1800" b="0" dirty="0">
                <a:solidFill>
                  <a:schemeClr val="folHlink"/>
                </a:solidFill>
                <a:latin typeface="Liberation Sans"/>
              </a:rPr>
              <a:t>GAAP and IFRS have items that are recognized in equity as part of comprehensive income but do not affect net income. Both GAAP and IFRS allow a one statement or two statement approach to preparing the statement of comprehensive income.</a:t>
            </a:r>
          </a:p>
        </p:txBody>
      </p:sp>
      <p:sp>
        <p:nvSpPr>
          <p:cNvPr id="125958"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RELEVANT FACTS </a:t>
            </a:r>
            <a:r>
              <a:rPr lang="en-US" altLang="en-US" sz="2000" b="0" dirty="0">
                <a:solidFill>
                  <a:schemeClr val="tx2">
                    <a:lumMod val="50000"/>
                  </a:schemeClr>
                </a:solidFill>
                <a:latin typeface="Liberation Sans"/>
              </a:rPr>
              <a:t>- </a:t>
            </a:r>
            <a:r>
              <a:rPr lang="en-US" altLang="en-US" sz="2000" dirty="0">
                <a:solidFill>
                  <a:srgbClr val="006600"/>
                </a:solidFill>
                <a:latin typeface="Liberation Sans"/>
              </a:rPr>
              <a:t>Similarities</a:t>
            </a:r>
          </a:p>
        </p:txBody>
      </p:sp>
      <p:pic>
        <p:nvPicPr>
          <p:cNvPr id="8" name="Picture 7"/>
          <p:cNvPicPr>
            <a:picLocks noChangeAspect="1"/>
          </p:cNvPicPr>
          <p:nvPr/>
        </p:nvPicPr>
        <p:blipFill>
          <a:blip r:embed="rId3"/>
          <a:stretch>
            <a:fillRect/>
          </a:stretch>
        </p:blipFill>
        <p:spPr>
          <a:xfrm>
            <a:off x="-11953" y="397716"/>
            <a:ext cx="9155954" cy="728955"/>
          </a:xfrm>
          <a:prstGeom prst="rect">
            <a:avLst/>
          </a:prstGeom>
        </p:spPr>
      </p:pic>
      <p:sp>
        <p:nvSpPr>
          <p:cNvPr id="9" name="Rectangle 3"/>
          <p:cNvSpPr>
            <a:spLocks noChangeArrowheads="1"/>
          </p:cNvSpPr>
          <p:nvPr/>
        </p:nvSpPr>
        <p:spPr bwMode="auto">
          <a:xfrm>
            <a:off x="457200" y="3914775"/>
            <a:ext cx="8229600" cy="21150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Presentation </a:t>
            </a:r>
            <a:r>
              <a:rPr lang="en-US" altLang="en-US" sz="1800" b="0" dirty="0">
                <a:solidFill>
                  <a:schemeClr val="folHlink"/>
                </a:solidFill>
                <a:latin typeface="Liberation Sans"/>
              </a:rPr>
              <a:t>of the income statement under GAAP follows either a single-step or multiple-step format. IFRS does not mention a single-step or multiple-step approach</a:t>
            </a:r>
            <a:r>
              <a:rPr lang="en-US" altLang="en-US" sz="1800" b="0" dirty="0" smtClean="0">
                <a:solidFill>
                  <a:schemeClr val="folHlink"/>
                </a:solidFill>
                <a:latin typeface="Liberation Sans"/>
              </a:rPr>
              <a:t>.</a:t>
            </a:r>
          </a:p>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Under </a:t>
            </a:r>
            <a:r>
              <a:rPr lang="en-US" altLang="en-US" sz="1800" b="0" dirty="0">
                <a:solidFill>
                  <a:schemeClr val="folHlink"/>
                </a:solidFill>
                <a:latin typeface="Liberation Sans"/>
              </a:rPr>
              <a:t>IFRS, companies must classify expenses by either nature or function. GAAP does not have that requirement, but the SEC requires a functional presentation</a:t>
            </a:r>
            <a:r>
              <a:rPr lang="en-US" altLang="en-US" sz="1800" b="0" dirty="0" smtClean="0">
                <a:solidFill>
                  <a:schemeClr val="folHlink"/>
                </a:solidFill>
                <a:latin typeface="Liberation Sans"/>
              </a:rPr>
              <a:t>.</a:t>
            </a:r>
            <a:endParaRPr lang="en-US" altLang="en-US" sz="1800" b="0" dirty="0">
              <a:solidFill>
                <a:schemeClr val="folHlink"/>
              </a:solidFill>
              <a:latin typeface="Liberation Sans"/>
            </a:endParaRPr>
          </a:p>
        </p:txBody>
      </p:sp>
      <p:sp>
        <p:nvSpPr>
          <p:cNvPr id="10" name="Text Box 2"/>
          <p:cNvSpPr txBox="1">
            <a:spLocks noChangeArrowheads="1"/>
          </p:cNvSpPr>
          <p:nvPr/>
        </p:nvSpPr>
        <p:spPr bwMode="auto">
          <a:xfrm>
            <a:off x="533400" y="34290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RELEVANT FACTS - </a:t>
            </a:r>
            <a:r>
              <a:rPr lang="en-US" altLang="en-US" sz="2000" dirty="0">
                <a:solidFill>
                  <a:srgbClr val="006600"/>
                </a:solidFill>
                <a:latin typeface="Liberation Sans"/>
              </a:rPr>
              <a:t>Differences</a:t>
            </a: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457200" y="1933575"/>
            <a:ext cx="8229600" cy="35548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IFRS identifies </a:t>
            </a:r>
            <a:r>
              <a:rPr lang="en-US" altLang="en-US" sz="1800" b="0" dirty="0">
                <a:solidFill>
                  <a:schemeClr val="folHlink"/>
                </a:solidFill>
                <a:latin typeface="Liberation Sans"/>
              </a:rPr>
              <a:t>certain minimum items that should be presented on the income statement. GAAP has no minimum information requirements. However, the SEC rules have more rigorous presentation requirements</a:t>
            </a:r>
            <a:r>
              <a:rPr lang="en-US" altLang="en-US" sz="1800" b="0" dirty="0" smtClean="0">
                <a:solidFill>
                  <a:schemeClr val="folHlink"/>
                </a:solidFill>
                <a:latin typeface="Liberation Sans"/>
              </a:rPr>
              <a:t>.</a:t>
            </a:r>
          </a:p>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IFRS </a:t>
            </a:r>
            <a:r>
              <a:rPr lang="en-US" altLang="en-US" sz="1800" b="0" dirty="0">
                <a:solidFill>
                  <a:schemeClr val="folHlink"/>
                </a:solidFill>
                <a:latin typeface="Liberation Sans"/>
              </a:rPr>
              <a:t>does not </a:t>
            </a:r>
            <a:r>
              <a:rPr lang="en-US" altLang="en-US" sz="1800" b="0" dirty="0" smtClean="0">
                <a:solidFill>
                  <a:schemeClr val="folHlink"/>
                </a:solidFill>
                <a:latin typeface="Liberation Sans"/>
              </a:rPr>
              <a:t>define </a:t>
            </a:r>
            <a:r>
              <a:rPr lang="en-US" altLang="en-US" sz="1800" b="0" dirty="0">
                <a:solidFill>
                  <a:schemeClr val="folHlink"/>
                </a:solidFill>
                <a:latin typeface="Liberation Sans"/>
              </a:rPr>
              <a:t>key measures like income from operations. SEC regulations </a:t>
            </a:r>
            <a:r>
              <a:rPr lang="en-US" altLang="en-US" sz="1800" b="0" dirty="0" smtClean="0">
                <a:solidFill>
                  <a:schemeClr val="folHlink"/>
                </a:solidFill>
                <a:latin typeface="Liberation Sans"/>
              </a:rPr>
              <a:t>define </a:t>
            </a:r>
            <a:r>
              <a:rPr lang="en-US" altLang="en-US" sz="1800" b="0" dirty="0">
                <a:solidFill>
                  <a:schemeClr val="folHlink"/>
                </a:solidFill>
                <a:latin typeface="Liberation Sans"/>
              </a:rPr>
              <a:t>many key measures and provide requirements and limitations on companies reporting non-GAAP/ IFRS information</a:t>
            </a:r>
            <a:r>
              <a:rPr lang="en-US" altLang="en-US" sz="1800" b="0" dirty="0" smtClean="0">
                <a:solidFill>
                  <a:schemeClr val="folHlink"/>
                </a:solidFill>
                <a:latin typeface="Liberation Sans"/>
              </a:rPr>
              <a:t>.</a:t>
            </a:r>
          </a:p>
          <a:p>
            <a:pPr lvl="1">
              <a:lnSpc>
                <a:spcPct val="115000"/>
              </a:lnSpc>
              <a:spcBef>
                <a:spcPct val="50000"/>
              </a:spcBef>
              <a:buClr>
                <a:srgbClr val="CC0000"/>
              </a:buClr>
              <a:buSzPct val="80000"/>
              <a:buFont typeface="Wingdings" panose="05000000000000000000" pitchFamily="2" charset="2"/>
              <a:buChar char="u"/>
            </a:pPr>
            <a:r>
              <a:rPr lang="en-US" altLang="en-US" sz="1800" b="0" dirty="0" smtClean="0">
                <a:solidFill>
                  <a:schemeClr val="folHlink"/>
                </a:solidFill>
                <a:latin typeface="Liberation Sans"/>
              </a:rPr>
              <a:t>Under </a:t>
            </a:r>
            <a:r>
              <a:rPr lang="en-US" altLang="en-US" sz="1800" b="0" dirty="0">
                <a:solidFill>
                  <a:schemeClr val="folHlink"/>
                </a:solidFill>
                <a:latin typeface="Liberation Sans"/>
              </a:rPr>
              <a:t>IFRS, revaluation of property, plant, and equipment, and intangible assets is permitted, with gains reported as other comprehensive income. The effect of this difference is that application of IFRS results in more transactions affecting equity but not net income.</a:t>
            </a:r>
          </a:p>
        </p:txBody>
      </p:sp>
      <p:sp>
        <p:nvSpPr>
          <p:cNvPr id="125958"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RELEVANT FACTS </a:t>
            </a:r>
            <a:r>
              <a:rPr lang="en-US" altLang="en-US" sz="2000" b="0" dirty="0">
                <a:solidFill>
                  <a:schemeClr val="tx2">
                    <a:lumMod val="50000"/>
                  </a:schemeClr>
                </a:solidFill>
                <a:latin typeface="Liberation Sans"/>
              </a:rPr>
              <a:t>- </a:t>
            </a:r>
            <a:r>
              <a:rPr lang="en-US" altLang="en-US" sz="2000" dirty="0" smtClean="0">
                <a:solidFill>
                  <a:srgbClr val="006600"/>
                </a:solidFill>
                <a:latin typeface="Liberation Sans"/>
              </a:rPr>
              <a:t>Differences</a:t>
            </a:r>
            <a:endParaRPr lang="en-US" altLang="en-US" sz="2000" dirty="0">
              <a:solidFill>
                <a:srgbClr val="006600"/>
              </a:solidFill>
              <a:latin typeface="Liberation Sans"/>
            </a:endParaRPr>
          </a:p>
        </p:txBody>
      </p:sp>
      <p:pic>
        <p:nvPicPr>
          <p:cNvPr id="8" name="Picture 7"/>
          <p:cNvPicPr>
            <a:picLocks noChangeAspect="1"/>
          </p:cNvPicPr>
          <p:nvPr/>
        </p:nvPicPr>
        <p:blipFill>
          <a:blip r:embed="rId3"/>
          <a:stretch>
            <a:fillRect/>
          </a:stretch>
        </p:blipFill>
        <p:spPr>
          <a:xfrm>
            <a:off x="-11953" y="397716"/>
            <a:ext cx="9155954" cy="728955"/>
          </a:xfrm>
          <a:prstGeom prst="rect">
            <a:avLst/>
          </a:prstGeom>
        </p:spPr>
      </p:pic>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45283302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ChangeArrowheads="1"/>
          </p:cNvSpPr>
          <p:nvPr/>
        </p:nvSpPr>
        <p:spPr bwMode="auto">
          <a:xfrm>
            <a:off x="533400" y="1933575"/>
            <a:ext cx="8229600" cy="24191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0000"/>
              </a:lnSpc>
              <a:spcBef>
                <a:spcPct val="0"/>
              </a:spcBef>
              <a:buClrTx/>
              <a:buSzTx/>
              <a:buFontTx/>
              <a:buNone/>
            </a:pPr>
            <a:r>
              <a:rPr lang="en-US" altLang="en-US" sz="1800" b="0" dirty="0">
                <a:solidFill>
                  <a:schemeClr val="folHlink"/>
                </a:solidFill>
                <a:latin typeface="Liberation Sans"/>
              </a:rPr>
              <a:t>The IASB and FASB are working on a project that would rework the structure of financial statements. One stage of this project will address the issue of how to classify various items in the income statement. A main goal of this new approach is to provide information that better represents how businesses are run. The FASB and IASB have issued a proposal to require comprehensive income be reported in a combined statement of comprehensive income. This approach draws attention away from just one number—net income.</a:t>
            </a:r>
          </a:p>
        </p:txBody>
      </p:sp>
      <p:sp>
        <p:nvSpPr>
          <p:cNvPr id="132102" name="Text Box 2"/>
          <p:cNvSpPr txBox="1">
            <a:spLocks noChangeArrowheads="1"/>
          </p:cNvSpPr>
          <p:nvPr/>
        </p:nvSpPr>
        <p:spPr bwMode="auto">
          <a:xfrm>
            <a:off x="533400" y="1447800"/>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000" dirty="0">
                <a:solidFill>
                  <a:schemeClr val="tx2">
                    <a:lumMod val="50000"/>
                  </a:schemeClr>
                </a:solidFill>
                <a:latin typeface="Liberation Sans"/>
              </a:rPr>
              <a:t>ON THE HORIZON</a:t>
            </a:r>
            <a:endParaRPr lang="en-US" altLang="en-US" sz="2000" b="0" dirty="0">
              <a:solidFill>
                <a:schemeClr val="tx2">
                  <a:lumMod val="50000"/>
                </a:schemeClr>
              </a:solidFill>
              <a:latin typeface="Liberation Sans"/>
            </a:endParaRPr>
          </a:p>
        </p:txBody>
      </p:sp>
      <p:pic>
        <p:nvPicPr>
          <p:cNvPr id="6" name="Picture 5"/>
          <p:cNvPicPr>
            <a:picLocks noChangeAspect="1"/>
          </p:cNvPicPr>
          <p:nvPr/>
        </p:nvPicPr>
        <p:blipFill>
          <a:blip r:embed="rId3"/>
          <a:stretch>
            <a:fillRect/>
          </a:stretch>
        </p:blipFill>
        <p:spPr>
          <a:xfrm>
            <a:off x="-11953" y="397716"/>
            <a:ext cx="9155954" cy="728955"/>
          </a:xfrm>
          <a:prstGeom prst="rect">
            <a:avLst/>
          </a:prstGeom>
        </p:spPr>
      </p:pic>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533400" y="1981200"/>
            <a:ext cx="80772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buClrTx/>
              <a:buSzTx/>
              <a:buFontTx/>
              <a:buNone/>
            </a:pPr>
            <a:r>
              <a:rPr lang="en-US" altLang="en-US" sz="2100" b="0" dirty="0">
                <a:solidFill>
                  <a:schemeClr val="tx1"/>
                </a:solidFill>
                <a:latin typeface="Liberation Sans"/>
              </a:rPr>
              <a:t>Which of the following is </a:t>
            </a:r>
            <a:r>
              <a:rPr lang="en-US" altLang="en-US" sz="2100" dirty="0">
                <a:solidFill>
                  <a:schemeClr val="tx1"/>
                </a:solidFill>
                <a:latin typeface="Liberation Sans"/>
              </a:rPr>
              <a:t>not </a:t>
            </a:r>
            <a:r>
              <a:rPr lang="en-US" altLang="en-US" sz="2100" b="0" dirty="0">
                <a:solidFill>
                  <a:schemeClr val="tx1"/>
                </a:solidFill>
                <a:latin typeface="Liberation Sans"/>
              </a:rPr>
              <a:t>reported in an income statement under IFRS?</a:t>
            </a:r>
          </a:p>
          <a:p>
            <a:pPr lvl="1">
              <a:lnSpc>
                <a:spcPct val="125000"/>
              </a:lnSpc>
              <a:spcBef>
                <a:spcPct val="50000"/>
              </a:spcBef>
              <a:buClrTx/>
              <a:buSzTx/>
              <a:buFontTx/>
              <a:buAutoNum type="alphaLcPeriod"/>
            </a:pPr>
            <a:r>
              <a:rPr lang="en-US" altLang="en-US" sz="2100" b="0" dirty="0">
                <a:solidFill>
                  <a:schemeClr val="tx1"/>
                </a:solidFill>
                <a:latin typeface="Liberation Sans"/>
              </a:rPr>
              <a:t>Discontinued operations.</a:t>
            </a:r>
          </a:p>
          <a:p>
            <a:pPr lvl="1">
              <a:lnSpc>
                <a:spcPct val="125000"/>
              </a:lnSpc>
              <a:spcBef>
                <a:spcPct val="50000"/>
              </a:spcBef>
              <a:buClrTx/>
              <a:buSzTx/>
              <a:buFontTx/>
              <a:buAutoNum type="alphaLcPeriod"/>
            </a:pPr>
            <a:r>
              <a:rPr lang="en-US" altLang="en-US" sz="2100" b="0" dirty="0">
                <a:solidFill>
                  <a:schemeClr val="tx1"/>
                </a:solidFill>
                <a:latin typeface="Liberation Sans"/>
              </a:rPr>
              <a:t>Extraordinary items.</a:t>
            </a:r>
          </a:p>
          <a:p>
            <a:pPr lvl="1">
              <a:lnSpc>
                <a:spcPct val="125000"/>
              </a:lnSpc>
              <a:spcBef>
                <a:spcPct val="50000"/>
              </a:spcBef>
              <a:buClrTx/>
              <a:buSzTx/>
              <a:buFontTx/>
              <a:buAutoNum type="alphaLcPeriod"/>
            </a:pPr>
            <a:r>
              <a:rPr lang="en-US" altLang="en-US" sz="2100" b="0" dirty="0">
                <a:solidFill>
                  <a:schemeClr val="tx1"/>
                </a:solidFill>
                <a:latin typeface="Liberation Sans"/>
              </a:rPr>
              <a:t>Cost of goods sold.</a:t>
            </a:r>
          </a:p>
          <a:p>
            <a:pPr lvl="1">
              <a:lnSpc>
                <a:spcPct val="125000"/>
              </a:lnSpc>
              <a:spcBef>
                <a:spcPct val="50000"/>
              </a:spcBef>
              <a:buClrTx/>
              <a:buSzTx/>
              <a:buFontTx/>
              <a:buAutoNum type="alphaLcPeriod"/>
            </a:pPr>
            <a:r>
              <a:rPr lang="en-US" altLang="en-US" sz="2100" b="0" dirty="0">
                <a:solidFill>
                  <a:schemeClr val="tx1"/>
                </a:solidFill>
                <a:latin typeface="Liberation Sans"/>
              </a:rPr>
              <a:t>Income tax.</a:t>
            </a:r>
          </a:p>
        </p:txBody>
      </p:sp>
      <p:sp>
        <p:nvSpPr>
          <p:cNvPr id="13414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3414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34149" name="Text Box 7"/>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spcBef>
                <a:spcPct val="50000"/>
              </a:spcBef>
              <a:buClrTx/>
              <a:buSzTx/>
              <a:buFontTx/>
              <a:buNone/>
            </a:pPr>
            <a:r>
              <a:rPr lang="en-US" altLang="en-US" sz="2400" dirty="0">
                <a:solidFill>
                  <a:srgbClr val="CC0000"/>
                </a:solidFill>
                <a:latin typeface="Liberation Sans"/>
              </a:rPr>
              <a:t>IFRS SELF-TEST QUESTION</a:t>
            </a:r>
          </a:p>
        </p:txBody>
      </p:sp>
      <p:sp>
        <p:nvSpPr>
          <p:cNvPr id="11" name="Notched Right Arrow 10"/>
          <p:cNvSpPr/>
          <p:nvPr/>
        </p:nvSpPr>
        <p:spPr bwMode="auto">
          <a:xfrm>
            <a:off x="228600" y="355600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pic>
        <p:nvPicPr>
          <p:cNvPr id="12" name="Picture 11"/>
          <p:cNvPicPr>
            <a:picLocks noChangeAspect="1"/>
          </p:cNvPicPr>
          <p:nvPr/>
        </p:nvPicPr>
        <p:blipFill>
          <a:blip r:embed="rId3"/>
          <a:stretch>
            <a:fillRect/>
          </a:stretch>
        </p:blipFill>
        <p:spPr>
          <a:xfrm>
            <a:off x="-11953" y="397716"/>
            <a:ext cx="9155954" cy="728955"/>
          </a:xfrm>
          <a:prstGeom prst="rect">
            <a:avLst/>
          </a:prstGeom>
        </p:spPr>
      </p:pic>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533400" y="1981200"/>
            <a:ext cx="8077200"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35000"/>
              </a:spcBef>
              <a:buClrTx/>
              <a:buSzTx/>
              <a:buFontTx/>
              <a:buNone/>
            </a:pPr>
            <a:r>
              <a:rPr lang="en-US" altLang="en-US" sz="2000" b="0" dirty="0">
                <a:solidFill>
                  <a:schemeClr val="tx1"/>
                </a:solidFill>
                <a:latin typeface="Liberation Sans"/>
              </a:rPr>
              <a:t>Which of the following statements is </a:t>
            </a:r>
            <a:r>
              <a:rPr lang="en-US" altLang="en-US" sz="2000" dirty="0">
                <a:solidFill>
                  <a:schemeClr val="tx1"/>
                </a:solidFill>
                <a:latin typeface="Liberation Sans"/>
              </a:rPr>
              <a:t>correct </a:t>
            </a:r>
            <a:r>
              <a:rPr lang="en-US" altLang="en-US" sz="2000" b="0" dirty="0">
                <a:solidFill>
                  <a:schemeClr val="tx1"/>
                </a:solidFill>
                <a:latin typeface="Liberation Sans"/>
              </a:rPr>
              <a:t>regarding income reporting under IFRS?</a:t>
            </a:r>
          </a:p>
          <a:p>
            <a:pPr lvl="1">
              <a:lnSpc>
                <a:spcPct val="125000"/>
              </a:lnSpc>
              <a:spcBef>
                <a:spcPct val="35000"/>
              </a:spcBef>
              <a:buClrTx/>
              <a:buSzTx/>
              <a:buFontTx/>
              <a:buAutoNum type="alphaLcPeriod"/>
            </a:pPr>
            <a:r>
              <a:rPr lang="en-US" altLang="en-US" sz="2000" b="0" dirty="0">
                <a:solidFill>
                  <a:schemeClr val="tx1"/>
                </a:solidFill>
                <a:latin typeface="Liberation Sans"/>
              </a:rPr>
              <a:t>IFRS does not permit revaluation of property, plant, and equipment, and intangible assets.</a:t>
            </a:r>
          </a:p>
          <a:p>
            <a:pPr lvl="1">
              <a:lnSpc>
                <a:spcPct val="125000"/>
              </a:lnSpc>
              <a:spcBef>
                <a:spcPct val="35000"/>
              </a:spcBef>
              <a:buClrTx/>
              <a:buSzTx/>
              <a:buFontTx/>
              <a:buAutoNum type="alphaLcPeriod"/>
            </a:pPr>
            <a:r>
              <a:rPr lang="en-US" altLang="en-US" sz="2000" b="0" dirty="0">
                <a:solidFill>
                  <a:schemeClr val="tx1"/>
                </a:solidFill>
                <a:latin typeface="Liberation Sans"/>
              </a:rPr>
              <a:t>IFRS provides the same options for reporting comprehensive income as GAAP.</a:t>
            </a:r>
          </a:p>
          <a:p>
            <a:pPr lvl="1">
              <a:lnSpc>
                <a:spcPct val="125000"/>
              </a:lnSpc>
              <a:spcBef>
                <a:spcPct val="35000"/>
              </a:spcBef>
              <a:buClrTx/>
              <a:buSzTx/>
              <a:buFontTx/>
              <a:buAutoNum type="alphaLcPeriod"/>
            </a:pPr>
            <a:r>
              <a:rPr lang="en-US" altLang="en-US" sz="2000" b="0" dirty="0">
                <a:solidFill>
                  <a:schemeClr val="tx1"/>
                </a:solidFill>
                <a:latin typeface="Liberation Sans"/>
              </a:rPr>
              <a:t>Companies must classify expenses either by nature or function.</a:t>
            </a:r>
          </a:p>
          <a:p>
            <a:pPr lvl="1">
              <a:lnSpc>
                <a:spcPct val="125000"/>
              </a:lnSpc>
              <a:spcBef>
                <a:spcPct val="35000"/>
              </a:spcBef>
              <a:buClrTx/>
              <a:buSzTx/>
              <a:buFontTx/>
              <a:buAutoNum type="alphaLcPeriod"/>
            </a:pPr>
            <a:r>
              <a:rPr lang="en-US" altLang="en-US" sz="2000" b="0" dirty="0">
                <a:solidFill>
                  <a:schemeClr val="tx1"/>
                </a:solidFill>
                <a:latin typeface="Liberation Sans"/>
              </a:rPr>
              <a:t>IFRS provides a definition for all items presented in the income statement.</a:t>
            </a:r>
          </a:p>
        </p:txBody>
      </p:sp>
      <p:sp>
        <p:nvSpPr>
          <p:cNvPr id="13619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3619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36197" name="Text Box 7"/>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ClrTx/>
              <a:buSzTx/>
              <a:buFontTx/>
              <a:buNone/>
              <a:defRPr sz="2400" b="1">
                <a:solidFill>
                  <a:srgbClr val="CC0000"/>
                </a:solidFill>
                <a:latin typeface="Liberation Sans"/>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r>
              <a:rPr lang="en-US" altLang="en-US" dirty="0"/>
              <a:t>IFRS SELF-TEST QUESTION</a:t>
            </a:r>
          </a:p>
        </p:txBody>
      </p:sp>
      <p:sp>
        <p:nvSpPr>
          <p:cNvPr id="9" name="Notched Right Arrow 8"/>
          <p:cNvSpPr/>
          <p:nvPr/>
        </p:nvSpPr>
        <p:spPr bwMode="auto">
          <a:xfrm>
            <a:off x="228600" y="464222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pic>
        <p:nvPicPr>
          <p:cNvPr id="10" name="Picture 9"/>
          <p:cNvPicPr>
            <a:picLocks noChangeAspect="1"/>
          </p:cNvPicPr>
          <p:nvPr/>
        </p:nvPicPr>
        <p:blipFill>
          <a:blip r:embed="rId3"/>
          <a:stretch>
            <a:fillRect/>
          </a:stretch>
        </p:blipFill>
        <p:spPr>
          <a:xfrm>
            <a:off x="-11953" y="397716"/>
            <a:ext cx="9155954" cy="728955"/>
          </a:xfrm>
          <a:prstGeom prst="rect">
            <a:avLst/>
          </a:prstGeom>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3400" y="1981200"/>
            <a:ext cx="80772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685800" indent="-45720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nSpc>
                <a:spcPct val="125000"/>
              </a:lnSpc>
              <a:spcBef>
                <a:spcPct val="50000"/>
              </a:spcBef>
              <a:buClrTx/>
              <a:buSzTx/>
              <a:buFontTx/>
              <a:buNone/>
            </a:pPr>
            <a:r>
              <a:rPr lang="en-US" altLang="en-US" sz="2100" b="0" dirty="0">
                <a:solidFill>
                  <a:schemeClr val="tx1"/>
                </a:solidFill>
                <a:latin typeface="Liberation Sans"/>
              </a:rPr>
              <a:t>Which of the following is </a:t>
            </a:r>
            <a:r>
              <a:rPr lang="en-US" altLang="en-US" sz="2100" dirty="0">
                <a:solidFill>
                  <a:schemeClr val="tx1"/>
                </a:solidFill>
                <a:latin typeface="Liberation Sans"/>
              </a:rPr>
              <a:t>not</a:t>
            </a:r>
            <a:r>
              <a:rPr lang="en-US" altLang="en-US" sz="2100" b="0" dirty="0">
                <a:solidFill>
                  <a:schemeClr val="tx1"/>
                </a:solidFill>
                <a:latin typeface="Liberation Sans"/>
              </a:rPr>
              <a:t> an acceptable way of displaying the components of other comprehensive income under IFRS?</a:t>
            </a:r>
          </a:p>
          <a:p>
            <a:pPr lvl="1">
              <a:lnSpc>
                <a:spcPct val="125000"/>
              </a:lnSpc>
              <a:spcBef>
                <a:spcPct val="50000"/>
              </a:spcBef>
              <a:buClrTx/>
              <a:buSzTx/>
              <a:buFontTx/>
              <a:buAutoNum type="alphaLcPeriod"/>
            </a:pPr>
            <a:r>
              <a:rPr lang="en-US" altLang="en-US" sz="2100" b="0" dirty="0">
                <a:solidFill>
                  <a:schemeClr val="tx1"/>
                </a:solidFill>
                <a:latin typeface="Liberation Sans"/>
              </a:rPr>
              <a:t>Within the statement of retained earnings.</a:t>
            </a:r>
          </a:p>
          <a:p>
            <a:pPr lvl="1">
              <a:lnSpc>
                <a:spcPct val="125000"/>
              </a:lnSpc>
              <a:spcBef>
                <a:spcPct val="50000"/>
              </a:spcBef>
              <a:buClrTx/>
              <a:buSzTx/>
              <a:buFontTx/>
              <a:buAutoNum type="alphaLcPeriod"/>
            </a:pPr>
            <a:r>
              <a:rPr lang="en-US" altLang="en-US" sz="2100" b="0" dirty="0">
                <a:solidFill>
                  <a:schemeClr val="tx1"/>
                </a:solidFill>
                <a:latin typeface="Liberation Sans"/>
              </a:rPr>
              <a:t>Second income statement.</a:t>
            </a:r>
          </a:p>
          <a:p>
            <a:pPr lvl="1">
              <a:lnSpc>
                <a:spcPct val="125000"/>
              </a:lnSpc>
              <a:spcBef>
                <a:spcPct val="50000"/>
              </a:spcBef>
              <a:buClrTx/>
              <a:buSzTx/>
              <a:buFontTx/>
              <a:buAutoNum type="alphaLcPeriod"/>
            </a:pPr>
            <a:r>
              <a:rPr lang="en-US" altLang="en-US" sz="2100" b="0" dirty="0">
                <a:solidFill>
                  <a:schemeClr val="tx1"/>
                </a:solidFill>
                <a:latin typeface="Liberation Sans"/>
              </a:rPr>
              <a:t>Combined statement of comprehensive income.</a:t>
            </a:r>
          </a:p>
          <a:p>
            <a:pPr lvl="1">
              <a:lnSpc>
                <a:spcPct val="125000"/>
              </a:lnSpc>
              <a:spcBef>
                <a:spcPct val="50000"/>
              </a:spcBef>
              <a:buClrTx/>
              <a:buSzTx/>
              <a:buFontTx/>
              <a:buAutoNum type="alphaLcPeriod"/>
            </a:pPr>
            <a:r>
              <a:rPr lang="en-US" altLang="en-US" sz="2100" b="0" dirty="0">
                <a:solidFill>
                  <a:schemeClr val="tx1"/>
                </a:solidFill>
                <a:latin typeface="Liberation Sans"/>
              </a:rPr>
              <a:t>All of the above are acceptable.</a:t>
            </a:r>
          </a:p>
        </p:txBody>
      </p:sp>
      <p:sp>
        <p:nvSpPr>
          <p:cNvPr id="13824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3824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anose="05000000000000000000" pitchFamily="2" charset="2"/>
              <a:buChar char="l"/>
              <a:defRPr sz="2800" b="1">
                <a:solidFill>
                  <a:schemeClr val="bg2"/>
                </a:solidFill>
                <a:latin typeface="Arial" panose="020B0604020202020204" pitchFamily="34" charset="0"/>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pPr algn="ctr">
              <a:spcBef>
                <a:spcPct val="0"/>
              </a:spcBef>
              <a:buClrTx/>
              <a:buSzTx/>
              <a:buFontTx/>
              <a:buNone/>
            </a:pPr>
            <a:endParaRPr lang="en-US" altLang="en-US" b="0" dirty="0">
              <a:solidFill>
                <a:schemeClr val="tx1"/>
              </a:solidFill>
              <a:latin typeface="Liberation Sans"/>
            </a:endParaRPr>
          </a:p>
        </p:txBody>
      </p:sp>
      <p:sp>
        <p:nvSpPr>
          <p:cNvPr id="138245" name="Text Box 7"/>
          <p:cNvSpPr txBox="1">
            <a:spLocks noChangeArrowheads="1"/>
          </p:cNvSpPr>
          <p:nvPr/>
        </p:nvSpPr>
        <p:spPr bwMode="auto">
          <a:xfrm>
            <a:off x="533400" y="1447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ClrTx/>
              <a:buSzTx/>
              <a:buFontTx/>
              <a:buNone/>
              <a:defRPr sz="2400" b="1">
                <a:solidFill>
                  <a:srgbClr val="CC0000"/>
                </a:solidFill>
                <a:latin typeface="Liberation Sans"/>
              </a:defRPr>
            </a:lvl1pPr>
            <a:lvl2pPr marL="742950" indent="-285750">
              <a:spcBef>
                <a:spcPct val="20000"/>
              </a:spcBef>
              <a:buClr>
                <a:schemeClr val="accent2"/>
              </a:buClr>
              <a:buSzPct val="75000"/>
              <a:buFont typeface="Wingdings" panose="05000000000000000000" pitchFamily="2" charset="2"/>
              <a:buChar char="l"/>
              <a:defRPr sz="2400" b="1">
                <a:solidFill>
                  <a:schemeClr val="bg2"/>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3pPr>
            <a:lvl4pPr marL="16002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4pPr>
            <a:lvl5pPr marL="2057400" indent="-228600">
              <a:spcBef>
                <a:spcPct val="20000"/>
              </a:spcBef>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latin typeface="Arial" panose="020B0604020202020204" pitchFamily="34" charset="0"/>
              </a:defRPr>
            </a:lvl9pPr>
          </a:lstStyle>
          <a:p>
            <a:r>
              <a:rPr lang="en-US" altLang="en-US" dirty="0"/>
              <a:t>IFRS SELF-TEST QUESTION</a:t>
            </a:r>
          </a:p>
        </p:txBody>
      </p:sp>
      <p:sp>
        <p:nvSpPr>
          <p:cNvPr id="9" name="Notched Right Arrow 8"/>
          <p:cNvSpPr/>
          <p:nvPr/>
        </p:nvSpPr>
        <p:spPr bwMode="auto">
          <a:xfrm>
            <a:off x="228600" y="30122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pic>
        <p:nvPicPr>
          <p:cNvPr id="10" name="Picture 9"/>
          <p:cNvPicPr>
            <a:picLocks noChangeAspect="1"/>
          </p:cNvPicPr>
          <p:nvPr/>
        </p:nvPicPr>
        <p:blipFill>
          <a:blip r:embed="rId3"/>
          <a:stretch>
            <a:fillRect/>
          </a:stretch>
        </p:blipFill>
        <p:spPr>
          <a:xfrm>
            <a:off x="-11953" y="397716"/>
            <a:ext cx="9155954" cy="728955"/>
          </a:xfrm>
          <a:prstGeom prst="rect">
            <a:avLst/>
          </a:prstGeom>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8</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142746849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6330"/>
            <a:ext cx="8382000" cy="5181600"/>
          </a:xfrm>
          <a:prstGeom prst="rect">
            <a:avLst/>
          </a:prstGeom>
          <a:solidFill>
            <a:srgbClr val="F6F9E7"/>
          </a:solidFill>
        </p:spPr>
        <p:txBody>
          <a:bodyPr wrap="square" lIns="182880" tIns="137160" rIns="182880" bIns="91440">
            <a:noAutofit/>
          </a:bodyPr>
          <a:lstStyle/>
          <a:p>
            <a:pPr algn="just">
              <a:lnSpc>
                <a:spcPct val="112000"/>
              </a:lnSpc>
              <a:spcBef>
                <a:spcPts val="1800"/>
              </a:spcBef>
            </a:pPr>
            <a:r>
              <a:rPr lang="en-US" sz="1800" dirty="0" smtClean="0">
                <a:latin typeface="Liberation Sans" panose="020B0604020202020204"/>
              </a:rPr>
              <a:t>“4” appeared less often in the 10th’s place than any other digit and signiﬁcantly less often than would be expected by chance. This effect is called “quadrophobia.” For the typical company in the study, an increase of $31,000 in quarterly net income would boost earnings per share by a 10th of a cent. A more recent analysis of quarterly results for more than 2,600 companies found that rounding up remains more common than rounding down. Another recent study reinforces the concerns about earnings management. Based on a survey of 169 public-company chief ﬁnancial ofﬁcers (and with in-depth interviews of 12), the study concludes that high-quality earnings are sustainable when backed by actual cash ﬂows and “avoiding unreliable long-term estimates.” However, about 20 percent of ﬁrms manage earnings to misrepresent their economic performance. And when they do manage earnings, it could move EPS by an average of 10 percent. Is such earnings management a problem for investors? It is if they cannot determine the impact on earnings quality. Indeed, the surveyed CFOs “believe that it is difﬁcult for outside observers to unravel earnings management, especially when such earnings are managed using</a:t>
            </a:r>
            <a:endParaRPr lang="en-US" sz="18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FOUR: THE LONELIEST NUMBER</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956350" y="6245423"/>
            <a:ext cx="1197050"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12" name="Rectangle 11"/>
          <p:cNvSpPr/>
          <p:nvPr/>
        </p:nvSpPr>
        <p:spPr>
          <a:xfrm>
            <a:off x="381000" y="990600"/>
            <a:ext cx="8382000" cy="5181600"/>
          </a:xfrm>
          <a:prstGeom prst="rect">
            <a:avLst/>
          </a:prstGeom>
          <a:no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04174959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6330"/>
            <a:ext cx="8382000" cy="3078470"/>
          </a:xfrm>
          <a:prstGeom prst="rect">
            <a:avLst/>
          </a:prstGeom>
          <a:solidFill>
            <a:srgbClr val="F6F9E7"/>
          </a:solidFill>
        </p:spPr>
        <p:txBody>
          <a:bodyPr wrap="square" lIns="182880" tIns="137160" rIns="182880" bIns="91440">
            <a:noAutofit/>
          </a:bodyPr>
          <a:lstStyle/>
          <a:p>
            <a:pPr algn="just">
              <a:lnSpc>
                <a:spcPct val="112000"/>
              </a:lnSpc>
              <a:spcBef>
                <a:spcPts val="1800"/>
              </a:spcBef>
            </a:pPr>
            <a:r>
              <a:rPr lang="en-US" sz="1800" dirty="0" smtClean="0">
                <a:latin typeface="Liberation Sans" panose="020B0604020202020204"/>
              </a:rPr>
              <a:t>survey authors say the CFOs “advocate paying close attention to the key managers running the ﬁrm, the lack of correlation between earnings and cash ﬂows, signiﬁcant deviations between ﬁrm and peer experience, and unusual behavior in accruals.”</a:t>
            </a:r>
          </a:p>
          <a:p>
            <a:pPr algn="just">
              <a:lnSpc>
                <a:spcPct val="112000"/>
              </a:lnSpc>
              <a:spcBef>
                <a:spcPts val="1800"/>
              </a:spcBef>
            </a:pPr>
            <a:r>
              <a:rPr lang="en-US" sz="1600" i="1" dirty="0" smtClean="0">
                <a:latin typeface="Liberation Sans" panose="020B0604020202020204"/>
              </a:rPr>
              <a:t>Sources: </a:t>
            </a:r>
            <a:r>
              <a:rPr lang="en-US" sz="1600" dirty="0" smtClean="0">
                <a:latin typeface="Liberation Sans" panose="020B0604020202020204"/>
              </a:rPr>
              <a:t>S. Thurm, “For Some Firms, a Case of ‘Quadrophobia’,” Wall Street Journal (February 14, 2010); and H. Greenberg, “CFOs Concede Earnings Are ‘Managed’,” www.cnbc.com (July 19, 2012). (The study referred to is by I. Dichev, J. Graham, C. Harvey, and S. Rajgopal, “Earnings Quality: Evidence from the Field,” Emory University Working Paper (July 2012).)</a:t>
            </a:r>
          </a:p>
          <a:p>
            <a:pPr algn="just">
              <a:lnSpc>
                <a:spcPct val="112000"/>
              </a:lnSpc>
              <a:spcBef>
                <a:spcPts val="1800"/>
              </a:spcBef>
            </a:pPr>
            <a:endParaRPr lang="en-US" sz="1800" dirty="0" smtClean="0">
              <a:latin typeface="Liberation Sans" panose="020B0604020202020204"/>
            </a:endParaRPr>
          </a:p>
          <a:p>
            <a:pPr algn="just">
              <a:lnSpc>
                <a:spcPct val="112000"/>
              </a:lnSpc>
              <a:spcBef>
                <a:spcPts val="1800"/>
              </a:spcBef>
            </a:pPr>
            <a:endParaRPr lang="en-US" sz="180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FOUR: THE LONELIEST NUMBER</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Rectangle 11"/>
          <p:cNvSpPr/>
          <p:nvPr/>
        </p:nvSpPr>
        <p:spPr>
          <a:xfrm>
            <a:off x="381000" y="990600"/>
            <a:ext cx="8382000" cy="5181600"/>
          </a:xfrm>
          <a:prstGeom prst="rect">
            <a:avLst/>
          </a:prstGeom>
          <a:noFill/>
        </p:spPr>
        <p:txBody>
          <a:bodyPr wrap="square" lIns="182880" tIns="137160" rIns="182880" bIns="91440">
            <a:noAutofit/>
          </a:bodyPr>
          <a:lstStyle/>
          <a:p>
            <a:pPr algn="just">
              <a:lnSpc>
                <a:spcPct val="112000"/>
              </a:lnSpc>
              <a:spcBef>
                <a:spcPts val="600"/>
              </a:spcBef>
            </a:pPr>
            <a:endParaRPr lang="en-US" sz="1800" dirty="0">
              <a:latin typeface="Liberation Sans" panose="020B0604020202020204"/>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56602845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8556</TotalTime>
  <Pages>43</Pages>
  <Words>4883</Words>
  <Application>Microsoft Office PowerPoint</Application>
  <PresentationFormat>On-screen Show (4:3)</PresentationFormat>
  <Paragraphs>556</Paragraphs>
  <Slides>76</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movnglnc</vt:lpstr>
      <vt:lpstr>Worksheet</vt:lpstr>
      <vt:lpstr>PowerPoint Presentation</vt:lpstr>
      <vt:lpstr>PowerPoint Presentation</vt:lpstr>
      <vt:lpstr>LEARNING OBJECTIVES</vt:lpstr>
      <vt:lpstr>INCOME STATEMENT</vt:lpstr>
      <vt:lpstr>INCOME STATEMENT</vt:lpstr>
      <vt:lpstr>INCOME STATEMENT</vt:lpstr>
      <vt:lpstr>PowerPoint Presentation</vt:lpstr>
      <vt:lpstr>PowerPoint Presentation</vt:lpstr>
      <vt:lpstr>PowerPoint Presentation</vt:lpstr>
      <vt:lpstr>LEARNING OBJECTIVES</vt:lpstr>
      <vt:lpstr>FORMAT OF THE INCOME STATEMENT</vt:lpstr>
      <vt:lpstr>PowerPoint Presentation</vt:lpstr>
      <vt:lpstr>PowerPoint Presentation</vt:lpstr>
      <vt:lpstr>LEARNING OBJECTIVES</vt:lpstr>
      <vt:lpstr>PowerPoint Presentation</vt:lpstr>
      <vt:lpstr>Intermediate Components</vt:lpstr>
      <vt:lpstr>Multiple-Step</vt:lpstr>
      <vt:lpstr>PowerPoint Presentation</vt:lpstr>
      <vt:lpstr>PowerPoint Presentation</vt:lpstr>
      <vt:lpstr>Condensed Income Statements</vt:lpstr>
      <vt:lpstr>FORMAT OF THE INCOME STATEMENT</vt:lpstr>
      <vt:lpstr>FORMAT OF THE INCOME STATEMENT</vt:lpstr>
      <vt:lpstr>FORMAT OF THE INCOME STATEMENT</vt:lpstr>
      <vt:lpstr>LEARNING OBJECTIVES</vt:lpstr>
      <vt:lpstr>REPORTING VARIOUS INCOME ITEMS</vt:lpstr>
      <vt:lpstr>REPORTING VARIOUS INCOME ITEMS</vt:lpstr>
      <vt:lpstr>Unusual and Infrequent Gains and Losses</vt:lpstr>
      <vt:lpstr>PowerPoint Presentation</vt:lpstr>
      <vt:lpstr>PowerPoint Presentation</vt:lpstr>
      <vt:lpstr>Discontinued Operations</vt:lpstr>
      <vt:lpstr>Discontinued Operations</vt:lpstr>
      <vt:lpstr>Discontinued Operations</vt:lpstr>
      <vt:lpstr>Discontinued Operations</vt:lpstr>
      <vt:lpstr>Discontinued Operations</vt:lpstr>
      <vt:lpstr>REPORTING VARIOUS INCOME ITEMS</vt:lpstr>
      <vt:lpstr>Noncontrolling Interest</vt:lpstr>
      <vt:lpstr>REPORTING VARIOUS INCOME ITEMS</vt:lpstr>
      <vt:lpstr>Earnings per Share</vt:lpstr>
      <vt:lpstr>Earnings per Share</vt:lpstr>
      <vt:lpstr>PowerPoint Presentation</vt:lpstr>
      <vt:lpstr>PowerPoint Presentation</vt:lpstr>
      <vt:lpstr>LEARNING OBJECTIVES</vt:lpstr>
      <vt:lpstr>OTHER REPORTING ISSUES</vt:lpstr>
      <vt:lpstr>Accounting Changes</vt:lpstr>
      <vt:lpstr>Accounting Changes</vt:lpstr>
      <vt:lpstr>Change in Accounting Estimate </vt:lpstr>
      <vt:lpstr>Change in Accounting Estimate </vt:lpstr>
      <vt:lpstr>Change in Accounting Estimate </vt:lpstr>
      <vt:lpstr>Accounting Errors</vt:lpstr>
      <vt:lpstr>Accounting Errors</vt:lpstr>
      <vt:lpstr>Accounting Changes and Errors</vt:lpstr>
      <vt:lpstr>LEARNING OBJECTIVES</vt:lpstr>
      <vt:lpstr>OTHER REPORTING ISSUES</vt:lpstr>
      <vt:lpstr>Retained Earnings Statement</vt:lpstr>
      <vt:lpstr>Retained Earnings Statement</vt:lpstr>
      <vt:lpstr>Retained Earnings Statement</vt:lpstr>
      <vt:lpstr>LEARNING OBJECTIVES</vt:lpstr>
      <vt:lpstr>OTHER REPORTING ISSUES</vt:lpstr>
      <vt:lpstr>Comprehensive Income</vt:lpstr>
      <vt:lpstr>Comprehensive Income</vt:lpstr>
      <vt:lpstr>Comprehensive Income</vt:lpstr>
      <vt:lpstr>Comprehensive Income</vt:lpstr>
      <vt:lpstr>Comprehensive Income</vt:lpstr>
      <vt:lpstr>Comprehensive Income</vt:lpstr>
      <vt:lpstr>Statement of Stockholders’ Equity</vt:lpstr>
      <vt:lpstr>Statement of Stockholders’ 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Costantini, Rebecca - Hoboken</cp:lastModifiedBy>
  <cp:revision>1267</cp:revision>
  <cp:lastPrinted>1999-09-16T17:08:20Z</cp:lastPrinted>
  <dcterms:created xsi:type="dcterms:W3CDTF">1997-03-28T18:03:02Z</dcterms:created>
  <dcterms:modified xsi:type="dcterms:W3CDTF">2016-02-02T19:48:17Z</dcterms:modified>
</cp:coreProperties>
</file>