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4"/>
  </p:notesMasterIdLst>
  <p:handoutMasterIdLst>
    <p:handoutMasterId r:id="rId55"/>
  </p:handoutMasterIdLst>
  <p:sldIdLst>
    <p:sldId id="277" r:id="rId3"/>
    <p:sldId id="278" r:id="rId4"/>
    <p:sldId id="279" r:id="rId5"/>
    <p:sldId id="284" r:id="rId6"/>
    <p:sldId id="280" r:id="rId7"/>
    <p:sldId id="285" r:id="rId8"/>
    <p:sldId id="286" r:id="rId9"/>
    <p:sldId id="288" r:id="rId10"/>
    <p:sldId id="289" r:id="rId11"/>
    <p:sldId id="291" r:id="rId12"/>
    <p:sldId id="292" r:id="rId13"/>
    <p:sldId id="290" r:id="rId14"/>
    <p:sldId id="293" r:id="rId15"/>
    <p:sldId id="294" r:id="rId16"/>
    <p:sldId id="295" r:id="rId17"/>
    <p:sldId id="296" r:id="rId18"/>
    <p:sldId id="281"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282" r:id="rId37"/>
    <p:sldId id="314" r:id="rId38"/>
    <p:sldId id="315" r:id="rId39"/>
    <p:sldId id="316" r:id="rId40"/>
    <p:sldId id="317" r:id="rId41"/>
    <p:sldId id="318" r:id="rId42"/>
    <p:sldId id="319" r:id="rId43"/>
    <p:sldId id="320" r:id="rId44"/>
    <p:sldId id="321" r:id="rId45"/>
    <p:sldId id="322" r:id="rId46"/>
    <p:sldId id="323" r:id="rId47"/>
    <p:sldId id="325" r:id="rId48"/>
    <p:sldId id="326" r:id="rId49"/>
    <p:sldId id="283" r:id="rId50"/>
    <p:sldId id="324" r:id="rId51"/>
    <p:sldId id="327" r:id="rId52"/>
    <p:sldId id="32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5" autoAdjust="0"/>
    <p:restoredTop sz="64121" autoAdjust="0"/>
  </p:normalViewPr>
  <p:slideViewPr>
    <p:cSldViewPr snapToGrid="0">
      <p:cViewPr varScale="1">
        <p:scale>
          <a:sx n="116" d="100"/>
          <a:sy n="116" d="100"/>
        </p:scale>
        <p:origin x="1008" y="10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4/17/2016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4/17/2016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27347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20</a:t>
            </a:fld>
            <a:endParaRPr lang="en-US"/>
          </a:p>
        </p:txBody>
      </p:sp>
    </p:spTree>
    <p:extLst>
      <p:ext uri="{BB962C8B-B14F-4D97-AF65-F5344CB8AC3E}">
        <p14:creationId xmlns:p14="http://schemas.microsoft.com/office/powerpoint/2010/main" val="35785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1914612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23</a:t>
            </a:fld>
            <a:endParaRPr lang="en-US"/>
          </a:p>
        </p:txBody>
      </p:sp>
    </p:spTree>
    <p:extLst>
      <p:ext uri="{BB962C8B-B14F-4D97-AF65-F5344CB8AC3E}">
        <p14:creationId xmlns:p14="http://schemas.microsoft.com/office/powerpoint/2010/main" val="219656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25</a:t>
            </a:fld>
            <a:endParaRPr lang="en-US"/>
          </a:p>
        </p:txBody>
      </p:sp>
    </p:spTree>
    <p:extLst>
      <p:ext uri="{BB962C8B-B14F-4D97-AF65-F5344CB8AC3E}">
        <p14:creationId xmlns:p14="http://schemas.microsoft.com/office/powerpoint/2010/main" val="1788887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27</a:t>
            </a:fld>
            <a:endParaRPr lang="en-US"/>
          </a:p>
        </p:txBody>
      </p:sp>
    </p:spTree>
    <p:extLst>
      <p:ext uri="{BB962C8B-B14F-4D97-AF65-F5344CB8AC3E}">
        <p14:creationId xmlns:p14="http://schemas.microsoft.com/office/powerpoint/2010/main" val="202296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29</a:t>
            </a:fld>
            <a:endParaRPr lang="en-US"/>
          </a:p>
        </p:txBody>
      </p:sp>
    </p:spTree>
    <p:extLst>
      <p:ext uri="{BB962C8B-B14F-4D97-AF65-F5344CB8AC3E}">
        <p14:creationId xmlns:p14="http://schemas.microsoft.com/office/powerpoint/2010/main" val="3482767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31</a:t>
            </a:fld>
            <a:endParaRPr lang="en-US"/>
          </a:p>
        </p:txBody>
      </p:sp>
    </p:spTree>
    <p:extLst>
      <p:ext uri="{BB962C8B-B14F-4D97-AF65-F5344CB8AC3E}">
        <p14:creationId xmlns:p14="http://schemas.microsoft.com/office/powerpoint/2010/main" val="65833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33</a:t>
            </a:fld>
            <a:endParaRPr lang="en-US"/>
          </a:p>
        </p:txBody>
      </p:sp>
    </p:spTree>
    <p:extLst>
      <p:ext uri="{BB962C8B-B14F-4D97-AF65-F5344CB8AC3E}">
        <p14:creationId xmlns:p14="http://schemas.microsoft.com/office/powerpoint/2010/main" val="3389303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34</a:t>
            </a:fld>
            <a:endParaRPr lang="en-US"/>
          </a:p>
        </p:txBody>
      </p:sp>
    </p:spTree>
    <p:extLst>
      <p:ext uri="{BB962C8B-B14F-4D97-AF65-F5344CB8AC3E}">
        <p14:creationId xmlns:p14="http://schemas.microsoft.com/office/powerpoint/2010/main" val="316718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36</a:t>
            </a:fld>
            <a:endParaRPr lang="en-US"/>
          </a:p>
        </p:txBody>
      </p:sp>
    </p:spTree>
    <p:extLst>
      <p:ext uri="{BB962C8B-B14F-4D97-AF65-F5344CB8AC3E}">
        <p14:creationId xmlns:p14="http://schemas.microsoft.com/office/powerpoint/2010/main" val="386558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753426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37</a:t>
            </a:fld>
            <a:endParaRPr lang="en-US"/>
          </a:p>
        </p:txBody>
      </p:sp>
    </p:spTree>
    <p:extLst>
      <p:ext uri="{BB962C8B-B14F-4D97-AF65-F5344CB8AC3E}">
        <p14:creationId xmlns:p14="http://schemas.microsoft.com/office/powerpoint/2010/main" val="769569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38</a:t>
            </a:fld>
            <a:endParaRPr lang="en-US"/>
          </a:p>
        </p:txBody>
      </p:sp>
    </p:spTree>
    <p:extLst>
      <p:ext uri="{BB962C8B-B14F-4D97-AF65-F5344CB8AC3E}">
        <p14:creationId xmlns:p14="http://schemas.microsoft.com/office/powerpoint/2010/main" val="1247421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40</a:t>
            </a:fld>
            <a:endParaRPr lang="en-US"/>
          </a:p>
        </p:txBody>
      </p:sp>
    </p:spTree>
    <p:extLst>
      <p:ext uri="{BB962C8B-B14F-4D97-AF65-F5344CB8AC3E}">
        <p14:creationId xmlns:p14="http://schemas.microsoft.com/office/powerpoint/2010/main" val="1923237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43</a:t>
            </a:fld>
            <a:endParaRPr lang="en-US"/>
          </a:p>
        </p:txBody>
      </p:sp>
    </p:spTree>
    <p:extLst>
      <p:ext uri="{BB962C8B-B14F-4D97-AF65-F5344CB8AC3E}">
        <p14:creationId xmlns:p14="http://schemas.microsoft.com/office/powerpoint/2010/main" val="2636477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44</a:t>
            </a:fld>
            <a:endParaRPr lang="en-US"/>
          </a:p>
        </p:txBody>
      </p:sp>
    </p:spTree>
    <p:extLst>
      <p:ext uri="{BB962C8B-B14F-4D97-AF65-F5344CB8AC3E}">
        <p14:creationId xmlns:p14="http://schemas.microsoft.com/office/powerpoint/2010/main" val="1546089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45</a:t>
            </a:fld>
            <a:endParaRPr lang="en-US"/>
          </a:p>
        </p:txBody>
      </p:sp>
    </p:spTree>
    <p:extLst>
      <p:ext uri="{BB962C8B-B14F-4D97-AF65-F5344CB8AC3E}">
        <p14:creationId xmlns:p14="http://schemas.microsoft.com/office/powerpoint/2010/main" val="2738839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49</a:t>
            </a:fld>
            <a:endParaRPr lang="en-US"/>
          </a:p>
        </p:txBody>
      </p:sp>
    </p:spTree>
    <p:extLst>
      <p:ext uri="{BB962C8B-B14F-4D97-AF65-F5344CB8AC3E}">
        <p14:creationId xmlns:p14="http://schemas.microsoft.com/office/powerpoint/2010/main" val="1440464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50</a:t>
            </a:fld>
            <a:endParaRPr lang="en-US"/>
          </a:p>
        </p:txBody>
      </p:sp>
    </p:spTree>
    <p:extLst>
      <p:ext uri="{BB962C8B-B14F-4D97-AF65-F5344CB8AC3E}">
        <p14:creationId xmlns:p14="http://schemas.microsoft.com/office/powerpoint/2010/main" val="243373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387569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362762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98117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12</a:t>
            </a:fld>
            <a:endParaRPr lang="en-US"/>
          </a:p>
        </p:txBody>
      </p:sp>
    </p:spTree>
    <p:extLst>
      <p:ext uri="{BB962C8B-B14F-4D97-AF65-F5344CB8AC3E}">
        <p14:creationId xmlns:p14="http://schemas.microsoft.com/office/powerpoint/2010/main" val="170566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15</a:t>
            </a:fld>
            <a:endParaRPr lang="en-US"/>
          </a:p>
        </p:txBody>
      </p:sp>
    </p:spTree>
    <p:extLst>
      <p:ext uri="{BB962C8B-B14F-4D97-AF65-F5344CB8AC3E}">
        <p14:creationId xmlns:p14="http://schemas.microsoft.com/office/powerpoint/2010/main" val="265390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822136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18</a:t>
            </a:fld>
            <a:endParaRPr lang="en-US"/>
          </a:p>
        </p:txBody>
      </p:sp>
    </p:spTree>
    <p:extLst>
      <p:ext uri="{BB962C8B-B14F-4D97-AF65-F5344CB8AC3E}">
        <p14:creationId xmlns:p14="http://schemas.microsoft.com/office/powerpoint/2010/main" val="352424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©2017 Pearson Education, Inc.</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©2017 Pearson Education, Inc.</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©2017 Pearson Education, Inc.</a:t>
            </a:r>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r>
              <a:rPr lang="en-US" dirty="0" smtClean="0"/>
              <a:t>1-</a:t>
            </a:r>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4608" y="2313432"/>
            <a:ext cx="10058400" cy="2743200"/>
          </a:xfrm>
        </p:spPr>
        <p:txBody>
          <a:bodyPr>
            <a:normAutofit/>
          </a:bodyPr>
          <a:lstStyle/>
          <a:p>
            <a:r>
              <a:rPr lang="en-US" sz="6000" dirty="0" smtClean="0"/>
              <a:t>Audit sampling </a:t>
            </a:r>
            <a:br>
              <a:rPr lang="en-US" sz="6000" dirty="0" smtClean="0"/>
            </a:br>
            <a:r>
              <a:rPr lang="en-US" sz="6000" dirty="0" smtClean="0"/>
              <a:t>for tests of </a:t>
            </a:r>
            <a:br>
              <a:rPr lang="en-US" sz="6000" dirty="0" smtClean="0"/>
            </a:br>
            <a:r>
              <a:rPr lang="en-US" sz="6000" dirty="0" smtClean="0"/>
              <a:t>details of balances</a:t>
            </a:r>
            <a:endParaRPr lang="en-US" sz="6000" dirty="0"/>
          </a:p>
        </p:txBody>
      </p:sp>
      <p:sp>
        <p:nvSpPr>
          <p:cNvPr id="3" name="Subtitle 2"/>
          <p:cNvSpPr>
            <a:spLocks noGrp="1"/>
          </p:cNvSpPr>
          <p:nvPr>
            <p:ph type="subTitle" idx="1"/>
          </p:nvPr>
        </p:nvSpPr>
        <p:spPr>
          <a:xfrm>
            <a:off x="1054608" y="5184648"/>
            <a:ext cx="10070592" cy="541549"/>
          </a:xfrm>
        </p:spPr>
        <p:txBody>
          <a:bodyPr>
            <a:noAutofit/>
          </a:bodyPr>
          <a:lstStyle/>
          <a:p>
            <a:r>
              <a:rPr lang="en-US" sz="3600" dirty="0" smtClean="0"/>
              <a:t>Chapter 17</a:t>
            </a:r>
            <a:endParaRPr lang="en-US" sz="36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17-1</a:t>
            </a:r>
          </a:p>
        </p:txBody>
      </p:sp>
      <p:pic>
        <p:nvPicPr>
          <p:cNvPr id="5" name="Picture 4"/>
          <p:cNvPicPr>
            <a:picLocks noChangeAspect="1"/>
          </p:cNvPicPr>
          <p:nvPr/>
        </p:nvPicPr>
        <p:blipFill>
          <a:blip r:embed="rId3"/>
          <a:stretch>
            <a:fillRect/>
          </a:stretch>
        </p:blipFill>
        <p:spPr>
          <a:xfrm>
            <a:off x="7422104" y="429768"/>
            <a:ext cx="4479890" cy="2963706"/>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10</a:t>
            </a:fld>
            <a:endParaRPr lang="en-US" dirty="0"/>
          </a:p>
        </p:txBody>
      </p:sp>
      <p:pic>
        <p:nvPicPr>
          <p:cNvPr id="4" name="Picture 3"/>
          <p:cNvPicPr>
            <a:picLocks noChangeAspect="1"/>
          </p:cNvPicPr>
          <p:nvPr/>
        </p:nvPicPr>
        <p:blipFill>
          <a:blip r:embed="rId2"/>
          <a:stretch>
            <a:fillRect/>
          </a:stretch>
        </p:blipFill>
        <p:spPr>
          <a:xfrm>
            <a:off x="2355361" y="210312"/>
            <a:ext cx="7154605" cy="5939234"/>
          </a:xfrm>
          <a:prstGeom prst="rect">
            <a:avLst/>
          </a:prstGeom>
        </p:spPr>
      </p:pic>
    </p:spTree>
    <p:extLst>
      <p:ext uri="{BB962C8B-B14F-4D97-AF65-F5344CB8AC3E}">
        <p14:creationId xmlns:p14="http://schemas.microsoft.com/office/powerpoint/2010/main" val="14911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11</a:t>
            </a:fld>
            <a:endParaRPr lang="en-US" dirty="0"/>
          </a:p>
        </p:txBody>
      </p:sp>
      <p:pic>
        <p:nvPicPr>
          <p:cNvPr id="6" name="Picture 5"/>
          <p:cNvPicPr>
            <a:picLocks noChangeAspect="1"/>
          </p:cNvPicPr>
          <p:nvPr/>
        </p:nvPicPr>
        <p:blipFill>
          <a:blip r:embed="rId2"/>
          <a:stretch>
            <a:fillRect/>
          </a:stretch>
        </p:blipFill>
        <p:spPr>
          <a:xfrm>
            <a:off x="257142" y="1028700"/>
            <a:ext cx="11692233" cy="4123937"/>
          </a:xfrm>
          <a:prstGeom prst="rect">
            <a:avLst/>
          </a:prstGeom>
        </p:spPr>
      </p:pic>
    </p:spTree>
    <p:extLst>
      <p:ext uri="{BB962C8B-B14F-4D97-AF65-F5344CB8AC3E}">
        <p14:creationId xmlns:p14="http://schemas.microsoft.com/office/powerpoint/2010/main" val="23767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Nonstatistical sampling (cont.)</a:t>
            </a:r>
            <a:br>
              <a:rPr lang="en-US" dirty="0" smtClean="0"/>
            </a:br>
            <a:endParaRPr lang="en-US" dirty="0"/>
          </a:p>
        </p:txBody>
      </p:sp>
      <p:sp>
        <p:nvSpPr>
          <p:cNvPr id="3" name="Content Placeholder 2"/>
          <p:cNvSpPr>
            <a:spLocks noGrp="1"/>
          </p:cNvSpPr>
          <p:nvPr>
            <p:ph idx="1"/>
          </p:nvPr>
        </p:nvSpPr>
        <p:spPr>
          <a:xfrm>
            <a:off x="969264" y="1417320"/>
            <a:ext cx="10341864" cy="4526280"/>
          </a:xfrm>
        </p:spPr>
        <p:txBody>
          <a:bodyPr>
            <a:normAutofit lnSpcReduction="10000"/>
          </a:bodyPr>
          <a:lstStyle/>
          <a:p>
            <a:pPr marL="502920" indent="-457200">
              <a:buFont typeface="+mj-lt"/>
              <a:buAutoNum type="arabicPeriod" startAt="8"/>
            </a:pPr>
            <a:r>
              <a:rPr lang="en-US" sz="2400" b="1" dirty="0" smtClean="0">
                <a:solidFill>
                  <a:srgbClr val="50838E"/>
                </a:solidFill>
              </a:rPr>
              <a:t>Estimate Misstatements in the Population</a:t>
            </a:r>
            <a:r>
              <a:rPr lang="en-US" sz="2400" b="1" dirty="0">
                <a:solidFill>
                  <a:srgbClr val="50838E"/>
                </a:solidFill>
              </a:rPr>
              <a:t>:</a:t>
            </a:r>
            <a:r>
              <a:rPr lang="en-US" sz="2400" b="1" dirty="0" smtClean="0">
                <a:solidFill>
                  <a:schemeClr val="accent1"/>
                </a:solidFill>
              </a:rPr>
              <a:t> Auditor typically makes this estimate based on prior experience with the client and by assessing inherent risk, considering the results of tests of controls, substantive tests of transactions, and analytical procedures already performed.</a:t>
            </a:r>
          </a:p>
          <a:p>
            <a:pPr marL="502920" indent="-457200">
              <a:buFont typeface="+mj-lt"/>
              <a:buAutoNum type="arabicPeriod" startAt="8"/>
            </a:pPr>
            <a:r>
              <a:rPr lang="en-US" sz="2400" b="1" dirty="0" smtClean="0">
                <a:solidFill>
                  <a:srgbClr val="50838E"/>
                </a:solidFill>
              </a:rPr>
              <a:t>Determine the Initial Sample Size</a:t>
            </a:r>
            <a:r>
              <a:rPr lang="en-US" sz="2400" b="1" dirty="0">
                <a:solidFill>
                  <a:srgbClr val="50838E"/>
                </a:solidFill>
              </a:rPr>
              <a:t>:</a:t>
            </a:r>
            <a:r>
              <a:rPr lang="en-US" sz="2400" b="1" dirty="0" smtClean="0">
                <a:solidFill>
                  <a:schemeClr val="accent1"/>
                </a:solidFill>
              </a:rPr>
              <a:t> When using nonstatistical sampling, auditors determine the initial sample size by considering the factors that are summarized in </a:t>
            </a:r>
            <a:r>
              <a:rPr lang="en-US" sz="2400" b="1" dirty="0" smtClean="0">
                <a:solidFill>
                  <a:srgbClr val="50838E"/>
                </a:solidFill>
              </a:rPr>
              <a:t>Table 17-3</a:t>
            </a:r>
            <a:r>
              <a:rPr lang="en-US" sz="2400" b="1" dirty="0">
                <a:solidFill>
                  <a:srgbClr val="50838E"/>
                </a:solidFill>
              </a:rPr>
              <a:t>.</a:t>
            </a:r>
          </a:p>
          <a:p>
            <a:pPr marL="45720" indent="0">
              <a:buNone/>
            </a:pPr>
            <a:r>
              <a:rPr lang="en-US" sz="2400" b="1" dirty="0" smtClean="0">
                <a:solidFill>
                  <a:srgbClr val="50838E"/>
                </a:solidFill>
              </a:rPr>
              <a:t>Figure 17-2 </a:t>
            </a:r>
            <a:r>
              <a:rPr lang="en-US" sz="2400" b="1" dirty="0" smtClean="0">
                <a:solidFill>
                  <a:schemeClr val="accent1"/>
                </a:solidFill>
              </a:rPr>
              <a:t>presents a simple formula for computing sample size based on the AICPA </a:t>
            </a:r>
            <a:r>
              <a:rPr lang="en-US" sz="2400" b="1" dirty="0" smtClean="0">
                <a:solidFill>
                  <a:srgbClr val="50838E"/>
                </a:solidFill>
              </a:rPr>
              <a:t>Audit Sampling </a:t>
            </a:r>
            <a:r>
              <a:rPr lang="en-US" sz="2400" b="1" dirty="0" smtClean="0">
                <a:solidFill>
                  <a:schemeClr val="accent1"/>
                </a:solidFill>
              </a:rPr>
              <a:t>Audit Guide.</a:t>
            </a:r>
          </a:p>
          <a:p>
            <a:pPr marL="502920" indent="-457200">
              <a:buFont typeface="+mj-lt"/>
              <a:buAutoNum type="arabicPeriod" startAt="10"/>
            </a:pPr>
            <a:r>
              <a:rPr lang="en-US" sz="2400" b="1" dirty="0" smtClean="0">
                <a:solidFill>
                  <a:srgbClr val="50838E"/>
                </a:solidFill>
              </a:rPr>
              <a:t>Select the Sample</a:t>
            </a:r>
            <a:r>
              <a:rPr lang="en-US" sz="2400" b="1" dirty="0">
                <a:solidFill>
                  <a:srgbClr val="50838E"/>
                </a:solidFill>
              </a:rPr>
              <a:t>:</a:t>
            </a:r>
            <a:r>
              <a:rPr lang="en-US" sz="2400" b="1" dirty="0" smtClean="0">
                <a:solidFill>
                  <a:schemeClr val="accent1"/>
                </a:solidFill>
              </a:rPr>
              <a:t> Auditing standards permit the auditor to use any of the selection methods discussed in Chapter 15.</a:t>
            </a:r>
            <a:endParaRPr lang="en-US" sz="24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12</a:t>
            </a:fld>
            <a:endParaRPr lang="en-US" dirty="0"/>
          </a:p>
        </p:txBody>
      </p:sp>
    </p:spTree>
    <p:extLst>
      <p:ext uri="{BB962C8B-B14F-4D97-AF65-F5344CB8AC3E}">
        <p14:creationId xmlns:p14="http://schemas.microsoft.com/office/powerpoint/2010/main" val="428741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13</a:t>
            </a:fld>
            <a:endParaRPr lang="en-US" dirty="0"/>
          </a:p>
        </p:txBody>
      </p:sp>
      <p:pic>
        <p:nvPicPr>
          <p:cNvPr id="4" name="Picture 3"/>
          <p:cNvPicPr>
            <a:picLocks noChangeAspect="1"/>
          </p:cNvPicPr>
          <p:nvPr/>
        </p:nvPicPr>
        <p:blipFill>
          <a:blip r:embed="rId2"/>
          <a:stretch>
            <a:fillRect/>
          </a:stretch>
        </p:blipFill>
        <p:spPr>
          <a:xfrm>
            <a:off x="257571" y="685799"/>
            <a:ext cx="11748991" cy="5279767"/>
          </a:xfrm>
          <a:prstGeom prst="rect">
            <a:avLst/>
          </a:prstGeom>
        </p:spPr>
      </p:pic>
    </p:spTree>
    <p:extLst>
      <p:ext uri="{BB962C8B-B14F-4D97-AF65-F5344CB8AC3E}">
        <p14:creationId xmlns:p14="http://schemas.microsoft.com/office/powerpoint/2010/main" val="209113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14</a:t>
            </a:fld>
            <a:endParaRPr lang="en-US" dirty="0"/>
          </a:p>
        </p:txBody>
      </p:sp>
      <p:pic>
        <p:nvPicPr>
          <p:cNvPr id="4" name="Picture 3"/>
          <p:cNvPicPr>
            <a:picLocks noChangeAspect="1"/>
          </p:cNvPicPr>
          <p:nvPr/>
        </p:nvPicPr>
        <p:blipFill>
          <a:blip r:embed="rId2"/>
          <a:stretch>
            <a:fillRect/>
          </a:stretch>
        </p:blipFill>
        <p:spPr>
          <a:xfrm>
            <a:off x="560624" y="964633"/>
            <a:ext cx="11070751" cy="4928734"/>
          </a:xfrm>
          <a:prstGeom prst="rect">
            <a:avLst/>
          </a:prstGeom>
        </p:spPr>
      </p:pic>
    </p:spTree>
    <p:extLst>
      <p:ext uri="{BB962C8B-B14F-4D97-AF65-F5344CB8AC3E}">
        <p14:creationId xmlns:p14="http://schemas.microsoft.com/office/powerpoint/2010/main" val="163999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Nonstatistical sampling (cont.)</a:t>
            </a:r>
            <a:br>
              <a:rPr lang="en-US" dirty="0" smtClean="0"/>
            </a:br>
            <a:endParaRPr lang="en-US" dirty="0"/>
          </a:p>
        </p:txBody>
      </p:sp>
      <p:sp>
        <p:nvSpPr>
          <p:cNvPr id="3" name="Content Placeholder 2"/>
          <p:cNvSpPr>
            <a:spLocks noGrp="1"/>
          </p:cNvSpPr>
          <p:nvPr>
            <p:ph idx="1"/>
          </p:nvPr>
        </p:nvSpPr>
        <p:spPr>
          <a:xfrm>
            <a:off x="969264" y="1417320"/>
            <a:ext cx="10341864" cy="4526280"/>
          </a:xfrm>
        </p:spPr>
        <p:txBody>
          <a:bodyPr>
            <a:normAutofit/>
          </a:bodyPr>
          <a:lstStyle/>
          <a:p>
            <a:pPr marL="502920" indent="-457200">
              <a:buFont typeface="+mj-lt"/>
              <a:buAutoNum type="arabicPeriod" startAt="11"/>
            </a:pPr>
            <a:r>
              <a:rPr lang="en-US" sz="2400" b="1" dirty="0" smtClean="0">
                <a:solidFill>
                  <a:srgbClr val="50838E"/>
                </a:solidFill>
              </a:rPr>
              <a:t>Perform the Audit Procedures</a:t>
            </a:r>
            <a:r>
              <a:rPr lang="en-US" sz="2400" b="1" dirty="0">
                <a:solidFill>
                  <a:srgbClr val="50838E"/>
                </a:solidFill>
              </a:rPr>
              <a:t>:</a:t>
            </a:r>
            <a:r>
              <a:rPr lang="en-US" sz="2400" b="1" dirty="0" smtClean="0">
                <a:solidFill>
                  <a:schemeClr val="accent1"/>
                </a:solidFill>
              </a:rPr>
              <a:t> The auditor applies the appropriate audit procedures to each item in the sample to determine whether it contains a misstatement.</a:t>
            </a:r>
          </a:p>
          <a:p>
            <a:pPr marL="502920" indent="-457200">
              <a:buFont typeface="+mj-lt"/>
              <a:buAutoNum type="arabicPeriod" startAt="11"/>
            </a:pPr>
            <a:r>
              <a:rPr lang="en-US" sz="2400" b="1" dirty="0" smtClean="0">
                <a:solidFill>
                  <a:srgbClr val="50838E"/>
                </a:solidFill>
              </a:rPr>
              <a:t>Generalize from the Sample to the Population and Decide the Acceptability of the Population</a:t>
            </a:r>
            <a:r>
              <a:rPr lang="en-US" sz="2400" b="1" dirty="0">
                <a:solidFill>
                  <a:srgbClr val="50838E"/>
                </a:solidFill>
              </a:rPr>
              <a:t>:</a:t>
            </a:r>
            <a:r>
              <a:rPr lang="en-US" sz="2400" b="1" dirty="0" smtClean="0">
                <a:solidFill>
                  <a:schemeClr val="accent1"/>
                </a:solidFill>
              </a:rPr>
              <a:t>  The auditor should generalize the sample to the population by (1) projecting misstatements from the sample to the population and (2) considering sampling risk (ARIA). This starts with calculating a </a:t>
            </a:r>
            <a:r>
              <a:rPr lang="en-US" sz="2400" b="1" dirty="0" smtClean="0">
                <a:solidFill>
                  <a:srgbClr val="50838E"/>
                </a:solidFill>
              </a:rPr>
              <a:t>point estimate</a:t>
            </a:r>
            <a:r>
              <a:rPr lang="en-US" sz="2400" b="1" dirty="0">
                <a:solidFill>
                  <a:srgbClr val="50838E"/>
                </a:solidFill>
              </a:rPr>
              <a:t>, </a:t>
            </a:r>
            <a:r>
              <a:rPr lang="en-US" sz="2400" b="1" dirty="0" smtClean="0">
                <a:solidFill>
                  <a:schemeClr val="accent1"/>
                </a:solidFill>
              </a:rPr>
              <a:t>which is usually done by assuming that the misstatement in the population is proportional to the misstatement in the sample.</a:t>
            </a:r>
          </a:p>
          <a:p>
            <a:pPr marL="502920" indent="-457200">
              <a:buFont typeface="+mj-lt"/>
              <a:buAutoNum type="arabicPeriod" startAt="11"/>
            </a:pPr>
            <a:r>
              <a:rPr lang="en-US" sz="2400" b="1" dirty="0" smtClean="0">
                <a:solidFill>
                  <a:srgbClr val="50838E"/>
                </a:solidFill>
              </a:rPr>
              <a:t>Analyze the Misstatement</a:t>
            </a:r>
            <a:r>
              <a:rPr lang="en-US" sz="2400" b="1" dirty="0">
                <a:solidFill>
                  <a:srgbClr val="50838E"/>
                </a:solidFill>
              </a:rPr>
              <a:t>:</a:t>
            </a:r>
            <a:r>
              <a:rPr lang="en-US" sz="2400" b="1" dirty="0" smtClean="0">
                <a:solidFill>
                  <a:schemeClr val="accent1"/>
                </a:solidFill>
              </a:rPr>
              <a:t> The auditor must evaluate the nature and cause of each misstatement found in the tests of details of balances.</a:t>
            </a:r>
            <a:endParaRPr lang="en-US" sz="24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15</a:t>
            </a:fld>
            <a:endParaRPr lang="en-US" dirty="0"/>
          </a:p>
        </p:txBody>
      </p:sp>
    </p:spTree>
    <p:extLst>
      <p:ext uri="{BB962C8B-B14F-4D97-AF65-F5344CB8AC3E}">
        <p14:creationId xmlns:p14="http://schemas.microsoft.com/office/powerpoint/2010/main" val="215348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Nonstatistical sampling (cont.)</a:t>
            </a:r>
            <a:br>
              <a:rPr lang="en-US" dirty="0" smtClean="0"/>
            </a:br>
            <a:endParaRPr lang="en-US" dirty="0"/>
          </a:p>
        </p:txBody>
      </p:sp>
      <p:sp>
        <p:nvSpPr>
          <p:cNvPr id="3" name="Content Placeholder 2"/>
          <p:cNvSpPr>
            <a:spLocks noGrp="1"/>
          </p:cNvSpPr>
          <p:nvPr>
            <p:ph idx="1"/>
          </p:nvPr>
        </p:nvSpPr>
        <p:spPr>
          <a:xfrm>
            <a:off x="969264" y="1417320"/>
            <a:ext cx="10341864" cy="4526280"/>
          </a:xfrm>
        </p:spPr>
        <p:txBody>
          <a:bodyPr>
            <a:normAutofit/>
          </a:bodyPr>
          <a:lstStyle/>
          <a:p>
            <a:pPr marL="502920" indent="-457200">
              <a:buFont typeface="+mj-lt"/>
              <a:buAutoNum type="arabicPeriod" startAt="14"/>
            </a:pPr>
            <a:r>
              <a:rPr lang="en-US" sz="2400" b="1" dirty="0" smtClean="0">
                <a:solidFill>
                  <a:srgbClr val="50838E"/>
                </a:solidFill>
              </a:rPr>
              <a:t>Action When a Population Is Rejected</a:t>
            </a:r>
            <a:r>
              <a:rPr lang="en-US" sz="2400" b="1" dirty="0">
                <a:solidFill>
                  <a:srgbClr val="50838E"/>
                </a:solidFill>
              </a:rPr>
              <a:t>:</a:t>
            </a:r>
            <a:r>
              <a:rPr lang="en-US" sz="2400" b="1" dirty="0" smtClean="0">
                <a:solidFill>
                  <a:schemeClr val="accent1"/>
                </a:solidFill>
              </a:rPr>
              <a:t>  When the auditor concludes that the misstatement in a population may be larger than tolerable misstatement after considering sampling risk, the auditor has several courses of action.</a:t>
            </a:r>
          </a:p>
          <a:p>
            <a:pPr lvl="1"/>
            <a:r>
              <a:rPr lang="en-US" sz="2200" b="1" dirty="0" smtClean="0">
                <a:solidFill>
                  <a:srgbClr val="50838E"/>
                </a:solidFill>
              </a:rPr>
              <a:t>Take no action until tests of other audit areas are complete.</a:t>
            </a:r>
          </a:p>
          <a:p>
            <a:pPr lvl="1"/>
            <a:r>
              <a:rPr lang="en-US" sz="2200" b="1" dirty="0" smtClean="0">
                <a:solidFill>
                  <a:srgbClr val="50838E"/>
                </a:solidFill>
              </a:rPr>
              <a:t>Perform expanded audit tests in specific areas.</a:t>
            </a:r>
          </a:p>
          <a:p>
            <a:pPr lvl="1"/>
            <a:r>
              <a:rPr lang="en-US" sz="2200" b="1" dirty="0" smtClean="0">
                <a:solidFill>
                  <a:srgbClr val="50838E"/>
                </a:solidFill>
              </a:rPr>
              <a:t>Increase the sample size.</a:t>
            </a:r>
          </a:p>
          <a:p>
            <a:pPr lvl="1"/>
            <a:r>
              <a:rPr lang="en-US" sz="2200" b="1" dirty="0" smtClean="0">
                <a:solidFill>
                  <a:srgbClr val="50838E"/>
                </a:solidFill>
              </a:rPr>
              <a:t>Adjust the account balance.</a:t>
            </a:r>
          </a:p>
          <a:p>
            <a:pPr lvl="1"/>
            <a:r>
              <a:rPr lang="en-US" sz="2200" b="1" dirty="0" smtClean="0">
                <a:solidFill>
                  <a:srgbClr val="50838E"/>
                </a:solidFill>
              </a:rPr>
              <a:t>Request the client to correct the population.</a:t>
            </a:r>
          </a:p>
          <a:p>
            <a:pPr lvl="1"/>
            <a:r>
              <a:rPr lang="en-US" sz="2200" b="1" dirty="0" smtClean="0">
                <a:solidFill>
                  <a:srgbClr val="50838E"/>
                </a:solidFill>
              </a:rPr>
              <a:t>Refuse to give an unmodified opinion.</a:t>
            </a:r>
          </a:p>
          <a:p>
            <a:pPr lvl="1"/>
            <a:endParaRPr lang="en-US" sz="22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16</a:t>
            </a:fld>
            <a:endParaRPr lang="en-US" dirty="0"/>
          </a:p>
        </p:txBody>
      </p:sp>
    </p:spTree>
    <p:extLst>
      <p:ext uri="{BB962C8B-B14F-4D97-AF65-F5344CB8AC3E}">
        <p14:creationId xmlns:p14="http://schemas.microsoft.com/office/powerpoint/2010/main" val="401378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smtClean="0">
                <a:solidFill>
                  <a:srgbClr val="514A40"/>
                </a:solidFill>
              </a:rPr>
              <a:t>17-</a:t>
            </a:r>
            <a:fld id="{E31375A4-56A4-47D6-9801-1991572033F7}" type="slidenum">
              <a:rPr lang="en-US" smtClean="0">
                <a:solidFill>
                  <a:srgbClr val="514A40"/>
                </a:solidFill>
              </a:rPr>
              <a:pPr/>
              <a:t>17</a:t>
            </a:fld>
            <a:endParaRPr lang="en-US" dirty="0">
              <a:solidFill>
                <a:srgbClr val="514A40"/>
              </a:solidFill>
            </a:endParaRPr>
          </a:p>
        </p:txBody>
      </p:sp>
      <p:sp>
        <p:nvSpPr>
          <p:cNvPr id="3" name="TextBox 2"/>
          <p:cNvSpPr txBox="1"/>
          <p:nvPr/>
        </p:nvSpPr>
        <p:spPr>
          <a:xfrm>
            <a:off x="2529840" y="2890391"/>
            <a:ext cx="7132320" cy="1077218"/>
          </a:xfrm>
          <a:prstGeom prst="rect">
            <a:avLst/>
          </a:prstGeom>
          <a:solidFill>
            <a:srgbClr val="ABECDB"/>
          </a:solidFill>
        </p:spPr>
        <p:txBody>
          <a:bodyPr wrap="square" rtlCol="0">
            <a:spAutoFit/>
          </a:bodyPr>
          <a:lstStyle/>
          <a:p>
            <a:pPr algn="ctr"/>
            <a:r>
              <a:rPr lang="en-US" sz="3200" b="1" dirty="0" smtClean="0">
                <a:solidFill>
                  <a:schemeClr val="accent1"/>
                </a:solidFill>
              </a:rPr>
              <a:t>OBJECTIVE 17-3</a:t>
            </a:r>
          </a:p>
          <a:p>
            <a:pPr marL="45720" indent="0" algn="ctr">
              <a:buNone/>
            </a:pPr>
            <a:r>
              <a:rPr lang="en-US" sz="3200" b="1" dirty="0">
                <a:solidFill>
                  <a:schemeClr val="accent1"/>
                </a:solidFill>
              </a:rPr>
              <a:t>Apply monetary unit sampling</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77753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41421"/>
            <a:ext cx="9601200" cy="949158"/>
          </a:xfrm>
        </p:spPr>
        <p:txBody>
          <a:bodyPr>
            <a:normAutofit fontScale="90000"/>
          </a:bodyPr>
          <a:lstStyle/>
          <a:p>
            <a:pPr algn="ctr"/>
            <a:r>
              <a:rPr lang="en-US" dirty="0" smtClean="0"/>
              <a:t>Monetary Unit sampling</a:t>
            </a:r>
            <a:br>
              <a:rPr lang="en-US" dirty="0" smtClean="0"/>
            </a:br>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17-</a:t>
            </a:r>
            <a:fld id="{E31375A4-56A4-47D6-9801-1991572033F7}" type="slidenum">
              <a:rPr lang="en-US" smtClean="0">
                <a:solidFill>
                  <a:srgbClr val="514A40"/>
                </a:solidFill>
              </a:rPr>
              <a:pPr/>
              <a:t>18</a:t>
            </a:fld>
            <a:endParaRPr lang="en-US" dirty="0">
              <a:solidFill>
                <a:srgbClr val="514A40"/>
              </a:solidFill>
            </a:endParaRPr>
          </a:p>
        </p:txBody>
      </p:sp>
      <p:sp>
        <p:nvSpPr>
          <p:cNvPr id="3" name="Content Placeholder 2"/>
          <p:cNvSpPr>
            <a:spLocks noGrp="1"/>
          </p:cNvSpPr>
          <p:nvPr>
            <p:ph idx="1"/>
          </p:nvPr>
        </p:nvSpPr>
        <p:spPr>
          <a:xfrm>
            <a:off x="1602874" y="1171575"/>
            <a:ext cx="9731876" cy="4876800"/>
          </a:xfrm>
        </p:spPr>
        <p:txBody>
          <a:bodyPr>
            <a:normAutofit fontScale="92500" lnSpcReduction="20000"/>
          </a:bodyPr>
          <a:lstStyle/>
          <a:p>
            <a:pPr marL="45720" indent="0">
              <a:lnSpc>
                <a:spcPct val="100000"/>
              </a:lnSpc>
              <a:buNone/>
            </a:pPr>
            <a:r>
              <a:rPr lang="en-US" sz="2600" b="1" dirty="0" smtClean="0">
                <a:solidFill>
                  <a:srgbClr val="50838E"/>
                </a:solidFill>
              </a:rPr>
              <a:t>Monetary unit sampling </a:t>
            </a:r>
            <a:r>
              <a:rPr lang="en-US" sz="2400" b="1" dirty="0" smtClean="0">
                <a:solidFill>
                  <a:schemeClr val="accent1"/>
                </a:solidFill>
              </a:rPr>
              <a:t>is the most common statistical method of sampling for tests of details of balances because it has the statistical simplicity of attributes sampling yet provides a statistical result expressed in dollars.</a:t>
            </a:r>
          </a:p>
          <a:p>
            <a:pPr marL="45720" indent="0">
              <a:buNone/>
            </a:pPr>
            <a:r>
              <a:rPr lang="en-US" sz="2600" b="1" dirty="0">
                <a:solidFill>
                  <a:srgbClr val="50838E"/>
                </a:solidFill>
              </a:rPr>
              <a:t>Difference Between Monetary Unit Sampling and Nonstatistical Sampling</a:t>
            </a:r>
            <a:r>
              <a:rPr lang="en-US" sz="2600" b="1" dirty="0" smtClean="0">
                <a:solidFill>
                  <a:srgbClr val="50838E"/>
                </a:solidFill>
              </a:rPr>
              <a:t>:</a:t>
            </a:r>
          </a:p>
          <a:p>
            <a:r>
              <a:rPr lang="en-US" sz="2400" b="1" dirty="0" smtClean="0">
                <a:solidFill>
                  <a:srgbClr val="50838E"/>
                </a:solidFill>
              </a:rPr>
              <a:t>The definition of the sampling unit is an individual dollar.</a:t>
            </a:r>
          </a:p>
          <a:p>
            <a:r>
              <a:rPr lang="en-US" sz="2400" b="1" dirty="0" smtClean="0">
                <a:solidFill>
                  <a:srgbClr val="50838E"/>
                </a:solidFill>
              </a:rPr>
              <a:t>The population size is the recorded dollar population.</a:t>
            </a:r>
          </a:p>
          <a:p>
            <a:r>
              <a:rPr lang="en-US" sz="2400" b="1" dirty="0" smtClean="0">
                <a:solidFill>
                  <a:srgbClr val="50838E"/>
                </a:solidFill>
              </a:rPr>
              <a:t>Sample size is determined using a formula.</a:t>
            </a:r>
          </a:p>
          <a:p>
            <a:pPr>
              <a:lnSpc>
                <a:spcPct val="100000"/>
              </a:lnSpc>
            </a:pPr>
            <a:r>
              <a:rPr lang="en-US" sz="2400" b="1" dirty="0" smtClean="0">
                <a:solidFill>
                  <a:srgbClr val="50838E"/>
                </a:solidFill>
              </a:rPr>
              <a:t>Sample selection is done using PPS (probability proportional to size sample selection). </a:t>
            </a:r>
            <a:r>
              <a:rPr lang="en-US" sz="2400" b="1" dirty="0" smtClean="0">
                <a:solidFill>
                  <a:schemeClr val="accent1"/>
                </a:solidFill>
              </a:rPr>
              <a:t>A typical accounts receivable population is shown in </a:t>
            </a:r>
            <a:r>
              <a:rPr lang="en-US" sz="2400" b="1" dirty="0" smtClean="0">
                <a:solidFill>
                  <a:srgbClr val="50838E"/>
                </a:solidFill>
              </a:rPr>
              <a:t>Table 17-4</a:t>
            </a:r>
            <a:r>
              <a:rPr lang="en-US" sz="2400" b="1" dirty="0">
                <a:solidFill>
                  <a:srgbClr val="50838E"/>
                </a:solidFill>
              </a:rPr>
              <a:t>.</a:t>
            </a:r>
          </a:p>
          <a:p>
            <a:r>
              <a:rPr lang="en-US" sz="2400" b="1" dirty="0" smtClean="0">
                <a:solidFill>
                  <a:srgbClr val="50838E"/>
                </a:solidFill>
              </a:rPr>
              <a:t>The auditor generalizes from the sample to the population using MUS.</a:t>
            </a:r>
            <a:endParaRPr lang="en-US" sz="2400" b="1" dirty="0">
              <a:solidFill>
                <a:srgbClr val="50838E"/>
              </a:solidFill>
            </a:endParaRPr>
          </a:p>
        </p:txBody>
      </p:sp>
    </p:spTree>
    <p:extLst>
      <p:ext uri="{BB962C8B-B14F-4D97-AF65-F5344CB8AC3E}">
        <p14:creationId xmlns:p14="http://schemas.microsoft.com/office/powerpoint/2010/main" val="299951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19</a:t>
            </a:fld>
            <a:endParaRPr lang="en-US" dirty="0"/>
          </a:p>
        </p:txBody>
      </p:sp>
      <p:pic>
        <p:nvPicPr>
          <p:cNvPr id="4" name="Picture 3"/>
          <p:cNvPicPr>
            <a:picLocks noChangeAspect="1"/>
          </p:cNvPicPr>
          <p:nvPr/>
        </p:nvPicPr>
        <p:blipFill>
          <a:blip r:embed="rId2"/>
          <a:stretch>
            <a:fillRect/>
          </a:stretch>
        </p:blipFill>
        <p:spPr>
          <a:xfrm>
            <a:off x="1209675" y="258399"/>
            <a:ext cx="9916875" cy="5875313"/>
          </a:xfrm>
          <a:prstGeom prst="rect">
            <a:avLst/>
          </a:prstGeom>
        </p:spPr>
      </p:pic>
    </p:spTree>
    <p:extLst>
      <p:ext uri="{BB962C8B-B14F-4D97-AF65-F5344CB8AC3E}">
        <p14:creationId xmlns:p14="http://schemas.microsoft.com/office/powerpoint/2010/main" val="121758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a:bodyPr>
          <a:lstStyle/>
          <a:p>
            <a:pPr algn="ctr"/>
            <a:r>
              <a:rPr lang="en-US" sz="3600" dirty="0">
                <a:solidFill>
                  <a:srgbClr val="50838E"/>
                </a:solidFill>
              </a:rPr>
              <a:t>Chap</a:t>
            </a:r>
            <a:r>
              <a:rPr lang="en-US" sz="3600" dirty="0">
                <a:solidFill>
                  <a:schemeClr val="accent4">
                    <a:lumMod val="75000"/>
                  </a:schemeClr>
                </a:solidFill>
              </a:rPr>
              <a:t>ter </a:t>
            </a:r>
            <a:r>
              <a:rPr lang="en-US" sz="3600" dirty="0" smtClean="0">
                <a:solidFill>
                  <a:schemeClr val="accent4">
                    <a:lumMod val="75000"/>
                  </a:schemeClr>
                </a:solidFill>
              </a:rPr>
              <a:t>17 </a:t>
            </a:r>
            <a:r>
              <a:rPr lang="en-US" sz="3600" dirty="0">
                <a:solidFill>
                  <a:schemeClr val="accent4">
                    <a:lumMod val="75000"/>
                  </a:schemeClr>
                </a:solidFill>
              </a:rPr>
              <a:t>Learning </a:t>
            </a:r>
            <a:r>
              <a:rPr lang="en-US" sz="3600" dirty="0" smtClean="0">
                <a:solidFill>
                  <a:schemeClr val="accent4">
                    <a:lumMod val="75000"/>
                  </a:schemeClr>
                </a:solidFill>
              </a:rPr>
              <a:t>Objectives</a:t>
            </a:r>
            <a:endParaRPr lang="en-US" dirty="0">
              <a:solidFill>
                <a:srgbClr val="0070C0"/>
              </a:solidFill>
            </a:endParaRPr>
          </a:p>
        </p:txBody>
      </p:sp>
      <p:sp>
        <p:nvSpPr>
          <p:cNvPr id="3" name="Content Placeholder 2"/>
          <p:cNvSpPr>
            <a:spLocks noGrp="1"/>
          </p:cNvSpPr>
          <p:nvPr>
            <p:ph idx="1"/>
          </p:nvPr>
        </p:nvSpPr>
        <p:spPr>
          <a:xfrm>
            <a:off x="2130552" y="1490472"/>
            <a:ext cx="9332104" cy="4453128"/>
          </a:xfrm>
        </p:spPr>
        <p:txBody>
          <a:bodyPr>
            <a:normAutofit fontScale="25000" lnSpcReduction="20000"/>
          </a:bodyPr>
          <a:lstStyle/>
          <a:p>
            <a:endParaRPr lang="en-US" dirty="0">
              <a:solidFill>
                <a:schemeClr val="accent1"/>
              </a:solidFill>
            </a:endParaRPr>
          </a:p>
          <a:p>
            <a:pPr marL="45720" indent="0">
              <a:buNone/>
            </a:pPr>
            <a:endParaRPr lang="en-US" sz="9600" dirty="0" smtClean="0">
              <a:solidFill>
                <a:schemeClr val="accent1"/>
              </a:solidFill>
            </a:endParaRPr>
          </a:p>
          <a:p>
            <a:pPr marL="45720" indent="0">
              <a:buNone/>
            </a:pPr>
            <a:r>
              <a:rPr lang="en-US" sz="9600" dirty="0" smtClean="0">
                <a:solidFill>
                  <a:schemeClr val="accent1"/>
                </a:solidFill>
              </a:rPr>
              <a:t>17-1  Differentiate audit sampling for tests of details of balances and </a:t>
            </a:r>
          </a:p>
          <a:p>
            <a:pPr marL="45720" indent="0">
              <a:buNone/>
            </a:pPr>
            <a:r>
              <a:rPr lang="en-US" sz="9600" dirty="0" smtClean="0">
                <a:solidFill>
                  <a:schemeClr val="accent1"/>
                </a:solidFill>
              </a:rPr>
              <a:t>            for tests of controls and substantive tests of transactions.</a:t>
            </a:r>
            <a:endParaRPr lang="en-US" sz="9600" dirty="0">
              <a:solidFill>
                <a:schemeClr val="accent1"/>
              </a:solidFill>
            </a:endParaRPr>
          </a:p>
          <a:p>
            <a:pPr marL="45720" indent="0">
              <a:spcAft>
                <a:spcPts val="1200"/>
              </a:spcAft>
              <a:buNone/>
            </a:pPr>
            <a:r>
              <a:rPr lang="en-US" sz="9600" dirty="0" smtClean="0">
                <a:solidFill>
                  <a:schemeClr val="accent1"/>
                </a:solidFill>
              </a:rPr>
              <a:t>17-2  Apply nonstatistical sampling to tests of details of balances.</a:t>
            </a:r>
          </a:p>
          <a:p>
            <a:pPr marL="45720" indent="0">
              <a:spcAft>
                <a:spcPts val="1200"/>
              </a:spcAft>
              <a:buNone/>
            </a:pPr>
            <a:r>
              <a:rPr lang="en-US" sz="9600" dirty="0" smtClean="0">
                <a:solidFill>
                  <a:schemeClr val="accent1"/>
                </a:solidFill>
              </a:rPr>
              <a:t>17-3  Apply monetary unit sampling.</a:t>
            </a:r>
            <a:endParaRPr lang="en-US" sz="9600" dirty="0">
              <a:solidFill>
                <a:schemeClr val="accent1"/>
              </a:solidFill>
            </a:endParaRPr>
          </a:p>
          <a:p>
            <a:pPr marL="45720" indent="0">
              <a:spcAft>
                <a:spcPts val="1200"/>
              </a:spcAft>
              <a:buNone/>
            </a:pPr>
            <a:r>
              <a:rPr lang="en-US" sz="9600" dirty="0" smtClean="0">
                <a:solidFill>
                  <a:schemeClr val="accent1"/>
                </a:solidFill>
              </a:rPr>
              <a:t>17-4  Describe variables sampling. </a:t>
            </a:r>
          </a:p>
          <a:p>
            <a:pPr marL="45720" indent="0">
              <a:spcAft>
                <a:spcPts val="1200"/>
              </a:spcAft>
              <a:buNone/>
            </a:pPr>
            <a:r>
              <a:rPr lang="en-US" sz="9600" dirty="0" smtClean="0">
                <a:solidFill>
                  <a:schemeClr val="accent1"/>
                </a:solidFill>
              </a:rPr>
              <a:t>17-5  Use difference estimation in tests of details of balances.</a:t>
            </a:r>
          </a:p>
          <a:p>
            <a:endParaRPr lang="en-US" sz="96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17-</a:t>
            </a:r>
            <a:fld id="{E31375A4-56A4-47D6-9801-1991572033F7}" type="slidenum">
              <a:rPr lang="en-US" smtClean="0"/>
              <a:t>2</a:t>
            </a:fld>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Monetary Unit </a:t>
            </a:r>
            <a:r>
              <a:rPr lang="en-US" dirty="0" smtClean="0"/>
              <a:t>sampling (cont.)</a:t>
            </a:r>
            <a:br>
              <a:rPr lang="en-US" dirty="0" smtClean="0"/>
            </a:br>
            <a:endParaRPr lang="en-US" dirty="0"/>
          </a:p>
        </p:txBody>
      </p:sp>
      <p:sp>
        <p:nvSpPr>
          <p:cNvPr id="3" name="Content Placeholder 2"/>
          <p:cNvSpPr>
            <a:spLocks noGrp="1"/>
          </p:cNvSpPr>
          <p:nvPr>
            <p:ph idx="1"/>
          </p:nvPr>
        </p:nvSpPr>
        <p:spPr>
          <a:xfrm>
            <a:off x="942975" y="1200150"/>
            <a:ext cx="10368153" cy="4743450"/>
          </a:xfrm>
        </p:spPr>
        <p:txBody>
          <a:bodyPr>
            <a:normAutofit lnSpcReduction="10000"/>
          </a:bodyPr>
          <a:lstStyle/>
          <a:p>
            <a:pPr marL="45720" indent="0">
              <a:buNone/>
            </a:pPr>
            <a:r>
              <a:rPr lang="en-US" sz="2600" b="1" dirty="0" smtClean="0">
                <a:solidFill>
                  <a:srgbClr val="50838E"/>
                </a:solidFill>
              </a:rPr>
              <a:t>Decide the Acceptability of the Population Using MUS: </a:t>
            </a:r>
            <a:r>
              <a:rPr lang="en-US" sz="2600" b="1" dirty="0" smtClean="0">
                <a:solidFill>
                  <a:schemeClr val="accent1"/>
                </a:solidFill>
              </a:rPr>
              <a:t>The auditor compares the calculated misstatement bound to tolerable misstatement. If the bound exceeds the tolerable misstatement, the population is not considered acceptable.</a:t>
            </a:r>
          </a:p>
          <a:p>
            <a:pPr marL="45720" indent="0">
              <a:buNone/>
            </a:pPr>
            <a:r>
              <a:rPr lang="en-US" sz="2600" b="1" dirty="0" smtClean="0">
                <a:solidFill>
                  <a:srgbClr val="50838E"/>
                </a:solidFill>
              </a:rPr>
              <a:t>Determining Sample Sizes Using MUS: </a:t>
            </a:r>
            <a:r>
              <a:rPr lang="en-US" sz="2600" b="1" dirty="0" smtClean="0">
                <a:solidFill>
                  <a:schemeClr val="accent1"/>
                </a:solidFill>
              </a:rPr>
              <a:t>The following factors are used in computing sample size:</a:t>
            </a:r>
          </a:p>
          <a:p>
            <a:pPr lvl="1"/>
            <a:r>
              <a:rPr lang="en-US" sz="2400" b="1" dirty="0" smtClean="0">
                <a:solidFill>
                  <a:srgbClr val="50838E"/>
                </a:solidFill>
              </a:rPr>
              <a:t>Acceptable Risk of Incorrect Acceptance (ARIA)—</a:t>
            </a:r>
            <a:r>
              <a:rPr lang="en-US" sz="2400" b="1" dirty="0" smtClean="0">
                <a:solidFill>
                  <a:schemeClr val="accent1"/>
                </a:solidFill>
              </a:rPr>
              <a:t>This is dependent on the audit risk factors.</a:t>
            </a:r>
          </a:p>
          <a:p>
            <a:pPr lvl="1"/>
            <a:r>
              <a:rPr lang="en-US" sz="2400" b="1" dirty="0" smtClean="0">
                <a:solidFill>
                  <a:srgbClr val="50838E"/>
                </a:solidFill>
              </a:rPr>
              <a:t>Recorded Population Value—</a:t>
            </a:r>
            <a:r>
              <a:rPr lang="en-US" sz="2400" b="1" dirty="0" smtClean="0">
                <a:solidFill>
                  <a:schemeClr val="accent1"/>
                </a:solidFill>
              </a:rPr>
              <a:t>The dollar value of the population taken from the client’s records.</a:t>
            </a:r>
          </a:p>
          <a:p>
            <a:pPr lvl="1"/>
            <a:r>
              <a:rPr lang="en-US" sz="2400" b="1" dirty="0" smtClean="0">
                <a:solidFill>
                  <a:srgbClr val="50838E"/>
                </a:solidFill>
              </a:rPr>
              <a:t>Tolerable Misstatement—</a:t>
            </a:r>
            <a:r>
              <a:rPr lang="en-US" sz="2400" b="1" dirty="0" smtClean="0">
                <a:solidFill>
                  <a:schemeClr val="accent1"/>
                </a:solidFill>
              </a:rPr>
              <a:t>Generally the same as performance materiality.</a:t>
            </a:r>
            <a:endParaRPr lang="en-US" sz="24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20</a:t>
            </a:fld>
            <a:endParaRPr lang="en-US" dirty="0"/>
          </a:p>
        </p:txBody>
      </p:sp>
    </p:spTree>
    <p:extLst>
      <p:ext uri="{BB962C8B-B14F-4D97-AF65-F5344CB8AC3E}">
        <p14:creationId xmlns:p14="http://schemas.microsoft.com/office/powerpoint/2010/main" val="145546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Monetary Unit </a:t>
            </a:r>
            <a:r>
              <a:rPr lang="en-US" dirty="0" smtClean="0"/>
              <a:t>sampling (cont.)</a:t>
            </a:r>
            <a:br>
              <a:rPr lang="en-US" dirty="0" smtClean="0"/>
            </a:br>
            <a:endParaRPr lang="en-US" dirty="0"/>
          </a:p>
        </p:txBody>
      </p:sp>
      <p:sp>
        <p:nvSpPr>
          <p:cNvPr id="3" name="Content Placeholder 2"/>
          <p:cNvSpPr>
            <a:spLocks noGrp="1"/>
          </p:cNvSpPr>
          <p:nvPr>
            <p:ph idx="1"/>
          </p:nvPr>
        </p:nvSpPr>
        <p:spPr>
          <a:xfrm>
            <a:off x="933451" y="1590674"/>
            <a:ext cx="10377678" cy="4352925"/>
          </a:xfrm>
        </p:spPr>
        <p:txBody>
          <a:bodyPr>
            <a:normAutofit/>
          </a:bodyPr>
          <a:lstStyle/>
          <a:p>
            <a:pPr marL="45720" indent="0">
              <a:buNone/>
            </a:pPr>
            <a:r>
              <a:rPr lang="en-US" sz="2600" b="1" dirty="0" smtClean="0">
                <a:solidFill>
                  <a:srgbClr val="50838E"/>
                </a:solidFill>
              </a:rPr>
              <a:t>Determining Sample Size Using MUS: </a:t>
            </a:r>
            <a:r>
              <a:rPr lang="en-US" sz="2600" b="1" dirty="0" smtClean="0">
                <a:solidFill>
                  <a:schemeClr val="accent1"/>
                </a:solidFill>
              </a:rPr>
              <a:t>The following factors are used in computing sample size (cont.):</a:t>
            </a:r>
          </a:p>
          <a:p>
            <a:pPr lvl="1"/>
            <a:r>
              <a:rPr lang="en-US" sz="2400" b="1" dirty="0" smtClean="0">
                <a:solidFill>
                  <a:srgbClr val="50838E"/>
                </a:solidFill>
              </a:rPr>
              <a:t>Tolerable Misstatement as a Percentage of Population Value </a:t>
            </a:r>
          </a:p>
          <a:p>
            <a:pPr lvl="1"/>
            <a:r>
              <a:rPr lang="en-US" sz="2400" b="1" dirty="0" smtClean="0">
                <a:solidFill>
                  <a:srgbClr val="50838E"/>
                </a:solidFill>
              </a:rPr>
              <a:t>Estimated Population Misstatement—</a:t>
            </a:r>
            <a:r>
              <a:rPr lang="en-US" sz="2400" b="1" dirty="0" smtClean="0">
                <a:solidFill>
                  <a:schemeClr val="accent1"/>
                </a:solidFill>
              </a:rPr>
              <a:t>This is usually based on the sample results for the prior year.</a:t>
            </a:r>
          </a:p>
          <a:p>
            <a:pPr lvl="1"/>
            <a:r>
              <a:rPr lang="en-US" sz="2400" b="1" dirty="0" smtClean="0">
                <a:solidFill>
                  <a:srgbClr val="50838E"/>
                </a:solidFill>
              </a:rPr>
              <a:t>Ratio of Estimated Population Misstatement to Tolerable Misstatement </a:t>
            </a:r>
            <a:endParaRPr lang="en-US" sz="2400" b="1" dirty="0">
              <a:solidFill>
                <a:schemeClr val="accent1"/>
              </a:solidFill>
            </a:endParaRPr>
          </a:p>
          <a:p>
            <a:pPr lvl="1"/>
            <a:r>
              <a:rPr lang="en-US" sz="2400" b="1" dirty="0" smtClean="0">
                <a:solidFill>
                  <a:srgbClr val="50838E"/>
                </a:solidFill>
              </a:rPr>
              <a:t>Confidence Factor—</a:t>
            </a:r>
            <a:r>
              <a:rPr lang="en-US" sz="2400" b="1" dirty="0" smtClean="0">
                <a:solidFill>
                  <a:schemeClr val="accent1"/>
                </a:solidFill>
              </a:rPr>
              <a:t>The auditor uses </a:t>
            </a:r>
            <a:r>
              <a:rPr lang="en-US" sz="2400" b="1" dirty="0" smtClean="0">
                <a:solidFill>
                  <a:srgbClr val="50838E"/>
                </a:solidFill>
              </a:rPr>
              <a:t>Table 17-5 </a:t>
            </a:r>
            <a:r>
              <a:rPr lang="en-US" sz="2400" b="1" dirty="0" smtClean="0">
                <a:solidFill>
                  <a:schemeClr val="accent1"/>
                </a:solidFill>
              </a:rPr>
              <a:t>to determine the appropriate confidence factor based on the auditor’s judgment of ARIA and the ratio of expected misstatement to tolerable misstatement.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21</a:t>
            </a:fld>
            <a:endParaRPr lang="en-US" dirty="0"/>
          </a:p>
        </p:txBody>
      </p:sp>
    </p:spTree>
    <p:extLst>
      <p:ext uri="{BB962C8B-B14F-4D97-AF65-F5344CB8AC3E}">
        <p14:creationId xmlns:p14="http://schemas.microsoft.com/office/powerpoint/2010/main" val="214051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22</a:t>
            </a:fld>
            <a:endParaRPr lang="en-US" dirty="0"/>
          </a:p>
        </p:txBody>
      </p:sp>
      <p:pic>
        <p:nvPicPr>
          <p:cNvPr id="4" name="Picture 3"/>
          <p:cNvPicPr>
            <a:picLocks noChangeAspect="1"/>
          </p:cNvPicPr>
          <p:nvPr/>
        </p:nvPicPr>
        <p:blipFill>
          <a:blip r:embed="rId2"/>
          <a:stretch>
            <a:fillRect/>
          </a:stretch>
        </p:blipFill>
        <p:spPr>
          <a:xfrm>
            <a:off x="542925" y="139381"/>
            <a:ext cx="11101725" cy="6056632"/>
          </a:xfrm>
          <a:prstGeom prst="rect">
            <a:avLst/>
          </a:prstGeom>
        </p:spPr>
      </p:pic>
    </p:spTree>
    <p:extLst>
      <p:ext uri="{BB962C8B-B14F-4D97-AF65-F5344CB8AC3E}">
        <p14:creationId xmlns:p14="http://schemas.microsoft.com/office/powerpoint/2010/main" val="289657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Monetary Unit </a:t>
            </a:r>
            <a:r>
              <a:rPr lang="en-US" dirty="0" smtClean="0"/>
              <a:t>sampling (cont.)</a:t>
            </a:r>
            <a:br>
              <a:rPr lang="en-US" dirty="0" smtClean="0"/>
            </a:br>
            <a:endParaRPr lang="en-US" dirty="0"/>
          </a:p>
        </p:txBody>
      </p:sp>
      <p:sp>
        <p:nvSpPr>
          <p:cNvPr id="3" name="Content Placeholder 2"/>
          <p:cNvSpPr>
            <a:spLocks noGrp="1"/>
          </p:cNvSpPr>
          <p:nvPr>
            <p:ph idx="1"/>
          </p:nvPr>
        </p:nvSpPr>
        <p:spPr>
          <a:xfrm>
            <a:off x="933451" y="1590674"/>
            <a:ext cx="10377678" cy="4352925"/>
          </a:xfrm>
        </p:spPr>
        <p:txBody>
          <a:bodyPr>
            <a:normAutofit lnSpcReduction="10000"/>
          </a:bodyPr>
          <a:lstStyle/>
          <a:p>
            <a:pPr marL="45720" indent="0">
              <a:buNone/>
            </a:pPr>
            <a:r>
              <a:rPr lang="en-US" sz="2600" b="1" dirty="0" smtClean="0">
                <a:solidFill>
                  <a:srgbClr val="50838E"/>
                </a:solidFill>
              </a:rPr>
              <a:t>Determining Sample Sizes Using MUS: </a:t>
            </a:r>
            <a:r>
              <a:rPr lang="en-US" sz="2600" b="1" dirty="0" smtClean="0">
                <a:solidFill>
                  <a:schemeClr val="accent1"/>
                </a:solidFill>
              </a:rPr>
              <a:t>The following factors are used in computing sample size (cont.):</a:t>
            </a:r>
          </a:p>
          <a:p>
            <a:pPr lvl="1"/>
            <a:r>
              <a:rPr lang="en-US" sz="2400" b="1" dirty="0" smtClean="0">
                <a:solidFill>
                  <a:srgbClr val="50838E"/>
                </a:solidFill>
              </a:rPr>
              <a:t>Sample Size—</a:t>
            </a:r>
            <a:r>
              <a:rPr lang="en-US" sz="2400" b="1" dirty="0" smtClean="0">
                <a:solidFill>
                  <a:schemeClr val="accent1"/>
                </a:solidFill>
              </a:rPr>
              <a:t>Example calculated as follows:</a:t>
            </a:r>
          </a:p>
          <a:p>
            <a:pPr lvl="1"/>
            <a:endParaRPr lang="en-US" sz="2400" b="1" dirty="0">
              <a:solidFill>
                <a:schemeClr val="accent1"/>
              </a:solidFill>
            </a:endParaRPr>
          </a:p>
          <a:p>
            <a:pPr lvl="1"/>
            <a:endParaRPr lang="en-US" sz="2400" b="1" dirty="0" smtClean="0">
              <a:solidFill>
                <a:schemeClr val="accent1"/>
              </a:solidFill>
            </a:endParaRPr>
          </a:p>
          <a:p>
            <a:pPr lvl="1"/>
            <a:endParaRPr lang="en-US" sz="2400" b="1" dirty="0">
              <a:solidFill>
                <a:schemeClr val="accent1"/>
              </a:solidFill>
            </a:endParaRPr>
          </a:p>
          <a:p>
            <a:pPr lvl="1"/>
            <a:endParaRPr lang="en-US" sz="2400" b="1" dirty="0" smtClean="0">
              <a:solidFill>
                <a:schemeClr val="accent1"/>
              </a:solidFill>
            </a:endParaRPr>
          </a:p>
          <a:p>
            <a:pPr lvl="1"/>
            <a:r>
              <a:rPr lang="en-US" sz="2400" b="1" dirty="0" smtClean="0">
                <a:solidFill>
                  <a:srgbClr val="50838E"/>
                </a:solidFill>
              </a:rPr>
              <a:t>Sampling Interval—</a:t>
            </a:r>
            <a:r>
              <a:rPr lang="en-US" sz="2400" b="1" dirty="0" smtClean="0">
                <a:solidFill>
                  <a:schemeClr val="accent1"/>
                </a:solidFill>
              </a:rPr>
              <a:t>The population recorded amount divided by the sample size.</a:t>
            </a:r>
            <a:endParaRPr lang="en-US" sz="2400" b="1" dirty="0">
              <a:solidFill>
                <a:schemeClr val="accent1"/>
              </a:solidFill>
            </a:endParaRPr>
          </a:p>
          <a:p>
            <a:pPr marL="45720" indent="0">
              <a:buNone/>
            </a:pPr>
            <a:r>
              <a:rPr lang="en-US" sz="2600" b="1" dirty="0" smtClean="0">
                <a:solidFill>
                  <a:srgbClr val="50838E"/>
                </a:solidFill>
              </a:rPr>
              <a:t>Table 17-6 </a:t>
            </a:r>
            <a:r>
              <a:rPr lang="en-US" sz="2600" b="1" dirty="0" smtClean="0">
                <a:solidFill>
                  <a:schemeClr val="accent1"/>
                </a:solidFill>
              </a:rPr>
              <a:t>summarizes the steps to calculate sample size in MUS.</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23</a:t>
            </a:fld>
            <a:endParaRPr lang="en-US" dirty="0"/>
          </a:p>
        </p:txBody>
      </p:sp>
      <p:pic>
        <p:nvPicPr>
          <p:cNvPr id="6" name="Picture 5"/>
          <p:cNvPicPr>
            <a:picLocks noChangeAspect="1"/>
          </p:cNvPicPr>
          <p:nvPr/>
        </p:nvPicPr>
        <p:blipFill>
          <a:blip r:embed="rId3"/>
          <a:stretch>
            <a:fillRect/>
          </a:stretch>
        </p:blipFill>
        <p:spPr>
          <a:xfrm>
            <a:off x="1636727" y="2814036"/>
            <a:ext cx="8971126" cy="1372800"/>
          </a:xfrm>
          <a:prstGeom prst="rect">
            <a:avLst/>
          </a:prstGeom>
        </p:spPr>
      </p:pic>
    </p:spTree>
    <p:extLst>
      <p:ext uri="{BB962C8B-B14F-4D97-AF65-F5344CB8AC3E}">
        <p14:creationId xmlns:p14="http://schemas.microsoft.com/office/powerpoint/2010/main" val="381757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24</a:t>
            </a:fld>
            <a:endParaRPr lang="en-US" dirty="0"/>
          </a:p>
        </p:txBody>
      </p:sp>
      <p:pic>
        <p:nvPicPr>
          <p:cNvPr id="4" name="Picture 3"/>
          <p:cNvPicPr>
            <a:picLocks noChangeAspect="1"/>
          </p:cNvPicPr>
          <p:nvPr/>
        </p:nvPicPr>
        <p:blipFill>
          <a:blip r:embed="rId2"/>
          <a:stretch>
            <a:fillRect/>
          </a:stretch>
        </p:blipFill>
        <p:spPr>
          <a:xfrm>
            <a:off x="1524000" y="249582"/>
            <a:ext cx="8564325" cy="5892609"/>
          </a:xfrm>
          <a:prstGeom prst="rect">
            <a:avLst/>
          </a:prstGeom>
        </p:spPr>
      </p:pic>
    </p:spTree>
    <p:extLst>
      <p:ext uri="{BB962C8B-B14F-4D97-AF65-F5344CB8AC3E}">
        <p14:creationId xmlns:p14="http://schemas.microsoft.com/office/powerpoint/2010/main" val="202787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Monetary Unit </a:t>
            </a:r>
            <a:r>
              <a:rPr lang="en-US" dirty="0" smtClean="0"/>
              <a:t>sampling (cont.)</a:t>
            </a:r>
            <a:br>
              <a:rPr lang="en-US" dirty="0" smtClean="0"/>
            </a:br>
            <a:endParaRPr lang="en-US" dirty="0"/>
          </a:p>
        </p:txBody>
      </p:sp>
      <p:sp>
        <p:nvSpPr>
          <p:cNvPr id="3" name="Content Placeholder 2"/>
          <p:cNvSpPr>
            <a:spLocks noGrp="1"/>
          </p:cNvSpPr>
          <p:nvPr>
            <p:ph idx="1"/>
          </p:nvPr>
        </p:nvSpPr>
        <p:spPr>
          <a:xfrm>
            <a:off x="933451" y="1590674"/>
            <a:ext cx="10377678" cy="4352925"/>
          </a:xfrm>
        </p:spPr>
        <p:txBody>
          <a:bodyPr>
            <a:normAutofit lnSpcReduction="10000"/>
          </a:bodyPr>
          <a:lstStyle/>
          <a:p>
            <a:pPr marL="45720" indent="0">
              <a:buNone/>
            </a:pPr>
            <a:r>
              <a:rPr lang="en-US" sz="2600" b="1" dirty="0" smtClean="0">
                <a:solidFill>
                  <a:srgbClr val="50838E"/>
                </a:solidFill>
              </a:rPr>
              <a:t>Generalizing from the Sample to the Population When No Misstatements Are Found Using MUS: </a:t>
            </a:r>
            <a:r>
              <a:rPr lang="en-US" sz="2600" b="1" dirty="0" smtClean="0">
                <a:solidFill>
                  <a:schemeClr val="accent1"/>
                </a:solidFill>
              </a:rPr>
              <a:t>If the entire sample is audited and no misstatements are found in the sample, the auditor may conclude that the recorded amount of the population is not overstated by more than the tolerable misstatement at the specified risk of incorrect acceptance.</a:t>
            </a:r>
          </a:p>
          <a:p>
            <a:pPr marL="45720" indent="0">
              <a:buNone/>
            </a:pPr>
            <a:r>
              <a:rPr lang="en-US" sz="2600" b="1" dirty="0" smtClean="0">
                <a:solidFill>
                  <a:schemeClr val="accent1"/>
                </a:solidFill>
              </a:rPr>
              <a:t>The upper limit when no misstatements are found is the confidence factor for no misstatements multiplied by the length of the sampling interval. The upper limit is also referred to as </a:t>
            </a:r>
            <a:r>
              <a:rPr lang="en-US" sz="2600" b="1" dirty="0" smtClean="0">
                <a:solidFill>
                  <a:srgbClr val="50838E"/>
                </a:solidFill>
              </a:rPr>
              <a:t>basic precision</a:t>
            </a:r>
            <a:r>
              <a:rPr lang="en-US" sz="2600" b="1" dirty="0">
                <a:solidFill>
                  <a:srgbClr val="50838E"/>
                </a:solidFill>
              </a:rPr>
              <a:t>.</a:t>
            </a:r>
          </a:p>
          <a:p>
            <a:pPr marL="45720" indent="0">
              <a:buNone/>
            </a:pPr>
            <a:r>
              <a:rPr lang="en-US" sz="2600" b="1" dirty="0" smtClean="0">
                <a:solidFill>
                  <a:srgbClr val="50838E"/>
                </a:solidFill>
              </a:rPr>
              <a:t>Table 17-7 </a:t>
            </a:r>
            <a:r>
              <a:rPr lang="en-US" sz="2600" b="1" dirty="0" smtClean="0">
                <a:solidFill>
                  <a:schemeClr val="accent1"/>
                </a:solidFill>
              </a:rPr>
              <a:t>shows the confidence factors for MUS sample evaluation.</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25</a:t>
            </a:fld>
            <a:endParaRPr lang="en-US" dirty="0"/>
          </a:p>
        </p:txBody>
      </p:sp>
    </p:spTree>
    <p:extLst>
      <p:ext uri="{BB962C8B-B14F-4D97-AF65-F5344CB8AC3E}">
        <p14:creationId xmlns:p14="http://schemas.microsoft.com/office/powerpoint/2010/main" val="148167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26</a:t>
            </a:fld>
            <a:endParaRPr lang="en-US" dirty="0"/>
          </a:p>
        </p:txBody>
      </p:sp>
      <p:pic>
        <p:nvPicPr>
          <p:cNvPr id="4" name="Picture 3"/>
          <p:cNvPicPr>
            <a:picLocks noChangeAspect="1"/>
          </p:cNvPicPr>
          <p:nvPr/>
        </p:nvPicPr>
        <p:blipFill>
          <a:blip r:embed="rId2"/>
          <a:stretch>
            <a:fillRect/>
          </a:stretch>
        </p:blipFill>
        <p:spPr>
          <a:xfrm>
            <a:off x="514350" y="102656"/>
            <a:ext cx="11353800" cy="6108033"/>
          </a:xfrm>
          <a:prstGeom prst="rect">
            <a:avLst/>
          </a:prstGeom>
        </p:spPr>
      </p:pic>
    </p:spTree>
    <p:extLst>
      <p:ext uri="{BB962C8B-B14F-4D97-AF65-F5344CB8AC3E}">
        <p14:creationId xmlns:p14="http://schemas.microsoft.com/office/powerpoint/2010/main" val="415277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Monetary Unit </a:t>
            </a:r>
            <a:r>
              <a:rPr lang="en-US" dirty="0" smtClean="0"/>
              <a:t>sampling (cont.)</a:t>
            </a:r>
            <a:br>
              <a:rPr lang="en-US" dirty="0" smtClean="0"/>
            </a:br>
            <a:endParaRPr lang="en-US" dirty="0"/>
          </a:p>
        </p:txBody>
      </p:sp>
      <p:sp>
        <p:nvSpPr>
          <p:cNvPr id="3" name="Content Placeholder 2"/>
          <p:cNvSpPr>
            <a:spLocks noGrp="1"/>
          </p:cNvSpPr>
          <p:nvPr>
            <p:ph idx="1"/>
          </p:nvPr>
        </p:nvSpPr>
        <p:spPr>
          <a:xfrm>
            <a:off x="752475" y="1524000"/>
            <a:ext cx="10839450" cy="4419599"/>
          </a:xfrm>
        </p:spPr>
        <p:txBody>
          <a:bodyPr>
            <a:normAutofit/>
          </a:bodyPr>
          <a:lstStyle/>
          <a:p>
            <a:pPr marL="45720" indent="0">
              <a:buNone/>
            </a:pPr>
            <a:r>
              <a:rPr lang="en-US" sz="2600" b="1" dirty="0" smtClean="0">
                <a:solidFill>
                  <a:srgbClr val="50838E"/>
                </a:solidFill>
              </a:rPr>
              <a:t>Generalizing from the Sample to the Population When Misstatements </a:t>
            </a:r>
            <a:r>
              <a:rPr lang="en-US" sz="2600" b="1" dirty="0">
                <a:solidFill>
                  <a:srgbClr val="50838E"/>
                </a:solidFill>
              </a:rPr>
              <a:t>A</a:t>
            </a:r>
            <a:r>
              <a:rPr lang="en-US" sz="2600" b="1" dirty="0" smtClean="0">
                <a:solidFill>
                  <a:srgbClr val="50838E"/>
                </a:solidFill>
              </a:rPr>
              <a:t>re Found Using MUS: </a:t>
            </a:r>
            <a:r>
              <a:rPr lang="en-US" sz="2600" b="1" dirty="0" smtClean="0">
                <a:solidFill>
                  <a:schemeClr val="accent1"/>
                </a:solidFill>
              </a:rPr>
              <a:t>Assume that the auditor tested the sample and found the three overstatements included in </a:t>
            </a:r>
            <a:r>
              <a:rPr lang="en-US" sz="2600" b="1" dirty="0" smtClean="0">
                <a:solidFill>
                  <a:srgbClr val="50838E"/>
                </a:solidFill>
              </a:rPr>
              <a:t>Table 17-8.</a:t>
            </a:r>
            <a:r>
              <a:rPr lang="en-US" sz="2600" b="1" dirty="0" smtClean="0">
                <a:solidFill>
                  <a:schemeClr val="accent1"/>
                </a:solidFill>
              </a:rPr>
              <a:t> Calculating the upper misstatement bound involves three steps:</a:t>
            </a:r>
          </a:p>
          <a:p>
            <a:pPr marL="880110" lvl="1" indent="-514350">
              <a:buFont typeface="+mj-lt"/>
              <a:buAutoNum type="arabicPeriod"/>
            </a:pPr>
            <a:r>
              <a:rPr lang="en-US" sz="2400" b="1" dirty="0" smtClean="0">
                <a:solidFill>
                  <a:schemeClr val="accent1"/>
                </a:solidFill>
              </a:rPr>
              <a:t>Calculate the percentage misstatement for each misstatement.</a:t>
            </a:r>
          </a:p>
          <a:p>
            <a:pPr marL="880110" lvl="1" indent="-514350">
              <a:buFont typeface="+mj-lt"/>
              <a:buAutoNum type="arabicPeriod"/>
            </a:pPr>
            <a:r>
              <a:rPr lang="en-US" sz="2400" b="1" dirty="0" smtClean="0">
                <a:solidFill>
                  <a:schemeClr val="accent1"/>
                </a:solidFill>
              </a:rPr>
              <a:t>Project the sample misstatements by multiplying the percentage misstatement by the length of the sampling interval.</a:t>
            </a:r>
          </a:p>
          <a:p>
            <a:pPr marL="880110" lvl="1" indent="-514350">
              <a:buFont typeface="+mj-lt"/>
              <a:buAutoNum type="arabicPeriod"/>
            </a:pPr>
            <a:r>
              <a:rPr lang="en-US" sz="2400" b="1" dirty="0" smtClean="0">
                <a:solidFill>
                  <a:schemeClr val="accent1"/>
                </a:solidFill>
              </a:rPr>
              <a:t>Add an allowance for sampling risk based on the confidence factors for the actual number of misstatements and acceptable risk of incorrect acceptance.</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27</a:t>
            </a:fld>
            <a:endParaRPr lang="en-US" dirty="0"/>
          </a:p>
        </p:txBody>
      </p:sp>
    </p:spTree>
    <p:extLst>
      <p:ext uri="{BB962C8B-B14F-4D97-AF65-F5344CB8AC3E}">
        <p14:creationId xmlns:p14="http://schemas.microsoft.com/office/powerpoint/2010/main" val="62164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28</a:t>
            </a:fld>
            <a:endParaRPr lang="en-US" dirty="0"/>
          </a:p>
        </p:txBody>
      </p:sp>
      <p:pic>
        <p:nvPicPr>
          <p:cNvPr id="4" name="Picture 3"/>
          <p:cNvPicPr>
            <a:picLocks noChangeAspect="1"/>
          </p:cNvPicPr>
          <p:nvPr/>
        </p:nvPicPr>
        <p:blipFill>
          <a:blip r:embed="rId2"/>
          <a:stretch>
            <a:fillRect/>
          </a:stretch>
        </p:blipFill>
        <p:spPr>
          <a:xfrm>
            <a:off x="579712" y="1393633"/>
            <a:ext cx="11032576" cy="4070734"/>
          </a:xfrm>
          <a:prstGeom prst="rect">
            <a:avLst/>
          </a:prstGeom>
        </p:spPr>
      </p:pic>
    </p:spTree>
    <p:extLst>
      <p:ext uri="{BB962C8B-B14F-4D97-AF65-F5344CB8AC3E}">
        <p14:creationId xmlns:p14="http://schemas.microsoft.com/office/powerpoint/2010/main" val="38676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Monetary Unit </a:t>
            </a:r>
            <a:r>
              <a:rPr lang="en-US" dirty="0" smtClean="0"/>
              <a:t>sampling (cont.)</a:t>
            </a:r>
            <a:br>
              <a:rPr lang="en-US" dirty="0" smtClean="0"/>
            </a:br>
            <a:endParaRPr lang="en-US" dirty="0"/>
          </a:p>
        </p:txBody>
      </p:sp>
      <p:sp>
        <p:nvSpPr>
          <p:cNvPr id="3" name="Content Placeholder 2"/>
          <p:cNvSpPr>
            <a:spLocks noGrp="1"/>
          </p:cNvSpPr>
          <p:nvPr>
            <p:ph idx="1"/>
          </p:nvPr>
        </p:nvSpPr>
        <p:spPr>
          <a:xfrm>
            <a:off x="752475" y="1524000"/>
            <a:ext cx="10839450" cy="4419599"/>
          </a:xfrm>
        </p:spPr>
        <p:txBody>
          <a:bodyPr>
            <a:normAutofit/>
          </a:bodyPr>
          <a:lstStyle/>
          <a:p>
            <a:pPr marL="45720" indent="0">
              <a:buNone/>
            </a:pPr>
            <a:r>
              <a:rPr lang="en-US" sz="2600" b="1" dirty="0" smtClean="0">
                <a:solidFill>
                  <a:srgbClr val="50838E"/>
                </a:solidFill>
              </a:rPr>
              <a:t>Generalizing from the Sample to the Population When Misstatements </a:t>
            </a:r>
            <a:r>
              <a:rPr lang="en-US" sz="2600" b="1" dirty="0">
                <a:solidFill>
                  <a:srgbClr val="50838E"/>
                </a:solidFill>
              </a:rPr>
              <a:t>A</a:t>
            </a:r>
            <a:r>
              <a:rPr lang="en-US" sz="2600" b="1" dirty="0" smtClean="0">
                <a:solidFill>
                  <a:srgbClr val="50838E"/>
                </a:solidFill>
              </a:rPr>
              <a:t>re Found Using MUS (cont.):</a:t>
            </a:r>
          </a:p>
          <a:p>
            <a:r>
              <a:rPr lang="en-US" sz="2600" b="1" dirty="0" smtClean="0">
                <a:solidFill>
                  <a:srgbClr val="50838E"/>
                </a:solidFill>
              </a:rPr>
              <a:t>Calculate Percentage Misstatement Assumption (Tainting): </a:t>
            </a:r>
            <a:r>
              <a:rPr lang="en-US" sz="2600" b="1" dirty="0" smtClean="0">
                <a:solidFill>
                  <a:schemeClr val="accent1"/>
                </a:solidFill>
              </a:rPr>
              <a:t>When misstatements are found, the auditor calculates a projected misstatement and an allowance for sampling risk. This is illustrated in </a:t>
            </a:r>
            <a:r>
              <a:rPr lang="en-US" sz="2600" b="1" dirty="0" smtClean="0">
                <a:solidFill>
                  <a:srgbClr val="50838E"/>
                </a:solidFill>
              </a:rPr>
              <a:t>Table 17-8</a:t>
            </a:r>
            <a:r>
              <a:rPr lang="en-US" sz="2600" b="1" dirty="0">
                <a:solidFill>
                  <a:srgbClr val="50838E"/>
                </a:solidFill>
              </a:rPr>
              <a:t>.</a:t>
            </a:r>
          </a:p>
          <a:p>
            <a:r>
              <a:rPr lang="en-US" sz="2600" b="1" dirty="0" smtClean="0">
                <a:solidFill>
                  <a:srgbClr val="50838E"/>
                </a:solidFill>
              </a:rPr>
              <a:t>Project Sample Misstatements: </a:t>
            </a:r>
            <a:r>
              <a:rPr lang="en-US" sz="2600" b="1" dirty="0" smtClean="0">
                <a:solidFill>
                  <a:schemeClr val="accent1"/>
                </a:solidFill>
              </a:rPr>
              <a:t>The projected misstatement is the percentage misstatement times the sampling interval. The calculation of projected misstatement for the three actual sample misstatements is shown in </a:t>
            </a:r>
            <a:r>
              <a:rPr lang="en-US" sz="2600" b="1" dirty="0" smtClean="0">
                <a:solidFill>
                  <a:srgbClr val="50838E"/>
                </a:solidFill>
              </a:rPr>
              <a:t>Table 17-9</a:t>
            </a:r>
            <a:r>
              <a:rPr lang="en-US" sz="2600" b="1" dirty="0">
                <a:solidFill>
                  <a:srgbClr val="50838E"/>
                </a:solidFill>
              </a:rPr>
              <a: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29</a:t>
            </a:fld>
            <a:endParaRPr lang="en-US" dirty="0"/>
          </a:p>
        </p:txBody>
      </p:sp>
    </p:spTree>
    <p:extLst>
      <p:ext uri="{BB962C8B-B14F-4D97-AF65-F5344CB8AC3E}">
        <p14:creationId xmlns:p14="http://schemas.microsoft.com/office/powerpoint/2010/main" val="393023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17-</a:t>
            </a:r>
            <a:fld id="{E31375A4-56A4-47D6-9801-1991572033F7}" type="slidenum">
              <a:rPr lang="en-US" smtClean="0">
                <a:solidFill>
                  <a:srgbClr val="514A40"/>
                </a:solidFill>
              </a:rPr>
              <a:pPr/>
              <a:t>3</a:t>
            </a:fld>
            <a:endParaRPr lang="en-US" dirty="0">
              <a:solidFill>
                <a:srgbClr val="514A40"/>
              </a:solidFill>
            </a:endParaRPr>
          </a:p>
        </p:txBody>
      </p:sp>
      <p:sp>
        <p:nvSpPr>
          <p:cNvPr id="3" name="TextBox 2"/>
          <p:cNvSpPr txBox="1"/>
          <p:nvPr/>
        </p:nvSpPr>
        <p:spPr>
          <a:xfrm>
            <a:off x="2529840" y="2151728"/>
            <a:ext cx="7132320"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17-1</a:t>
            </a:r>
          </a:p>
          <a:p>
            <a:pPr marL="45720" indent="0" algn="ctr">
              <a:buNone/>
            </a:pPr>
            <a:r>
              <a:rPr lang="en-US" sz="3200" b="1" dirty="0">
                <a:solidFill>
                  <a:schemeClr val="accent1"/>
                </a:solidFill>
              </a:rPr>
              <a:t>Differentiate audit sampling for </a:t>
            </a:r>
            <a:endParaRPr lang="en-US" sz="3200" b="1" dirty="0" smtClean="0">
              <a:solidFill>
                <a:schemeClr val="accent1"/>
              </a:solidFill>
            </a:endParaRPr>
          </a:p>
          <a:p>
            <a:pPr marL="45720" indent="0" algn="ctr">
              <a:buNone/>
            </a:pPr>
            <a:r>
              <a:rPr lang="en-US" sz="3200" b="1" dirty="0" smtClean="0">
                <a:solidFill>
                  <a:schemeClr val="accent1"/>
                </a:solidFill>
              </a:rPr>
              <a:t>tests </a:t>
            </a:r>
            <a:r>
              <a:rPr lang="en-US" sz="3200" b="1" dirty="0">
                <a:solidFill>
                  <a:schemeClr val="accent1"/>
                </a:solidFill>
              </a:rPr>
              <a:t>of details of balances and </a:t>
            </a:r>
            <a:r>
              <a:rPr lang="en-US" sz="3200" b="1" dirty="0" smtClean="0">
                <a:solidFill>
                  <a:schemeClr val="accent1"/>
                </a:solidFill>
              </a:rPr>
              <a:t>for </a:t>
            </a:r>
            <a:r>
              <a:rPr lang="en-US" sz="3200" b="1" dirty="0">
                <a:solidFill>
                  <a:schemeClr val="accent1"/>
                </a:solidFill>
              </a:rPr>
              <a:t>tests of controls and substantive tests of transactions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30</a:t>
            </a:fld>
            <a:endParaRPr lang="en-US" dirty="0"/>
          </a:p>
        </p:txBody>
      </p:sp>
      <p:pic>
        <p:nvPicPr>
          <p:cNvPr id="4" name="Picture 3"/>
          <p:cNvPicPr>
            <a:picLocks noChangeAspect="1"/>
          </p:cNvPicPr>
          <p:nvPr/>
        </p:nvPicPr>
        <p:blipFill>
          <a:blip r:embed="rId2"/>
          <a:stretch>
            <a:fillRect/>
          </a:stretch>
        </p:blipFill>
        <p:spPr>
          <a:xfrm>
            <a:off x="94902" y="800100"/>
            <a:ext cx="11978336" cy="5136758"/>
          </a:xfrm>
          <a:prstGeom prst="rect">
            <a:avLst/>
          </a:prstGeom>
        </p:spPr>
      </p:pic>
    </p:spTree>
    <p:extLst>
      <p:ext uri="{BB962C8B-B14F-4D97-AF65-F5344CB8AC3E}">
        <p14:creationId xmlns:p14="http://schemas.microsoft.com/office/powerpoint/2010/main" val="255340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Monetary Unit </a:t>
            </a:r>
            <a:r>
              <a:rPr lang="en-US" dirty="0" smtClean="0"/>
              <a:t>sampling (cont.)</a:t>
            </a:r>
            <a:br>
              <a:rPr lang="en-US" dirty="0" smtClean="0"/>
            </a:br>
            <a:endParaRPr lang="en-US" dirty="0"/>
          </a:p>
        </p:txBody>
      </p:sp>
      <p:sp>
        <p:nvSpPr>
          <p:cNvPr id="3" name="Content Placeholder 2"/>
          <p:cNvSpPr>
            <a:spLocks noGrp="1"/>
          </p:cNvSpPr>
          <p:nvPr>
            <p:ph idx="1"/>
          </p:nvPr>
        </p:nvSpPr>
        <p:spPr>
          <a:xfrm>
            <a:off x="771524" y="1362076"/>
            <a:ext cx="10734675" cy="4695824"/>
          </a:xfrm>
        </p:spPr>
        <p:txBody>
          <a:bodyPr>
            <a:normAutofit lnSpcReduction="10000"/>
          </a:bodyPr>
          <a:lstStyle/>
          <a:p>
            <a:pPr marL="45720" indent="0">
              <a:buNone/>
            </a:pPr>
            <a:r>
              <a:rPr lang="en-US" sz="2600" b="1" dirty="0" smtClean="0">
                <a:solidFill>
                  <a:srgbClr val="50838E"/>
                </a:solidFill>
              </a:rPr>
              <a:t>Generalizing from the Sample to the Population When Misstatements </a:t>
            </a:r>
            <a:r>
              <a:rPr lang="en-US" sz="2600" b="1" dirty="0">
                <a:solidFill>
                  <a:srgbClr val="50838E"/>
                </a:solidFill>
              </a:rPr>
              <a:t>A</a:t>
            </a:r>
            <a:r>
              <a:rPr lang="en-US" sz="2600" b="1" dirty="0" smtClean="0">
                <a:solidFill>
                  <a:srgbClr val="50838E"/>
                </a:solidFill>
              </a:rPr>
              <a:t>re Found Using MUS (cont.):</a:t>
            </a:r>
          </a:p>
          <a:p>
            <a:r>
              <a:rPr lang="en-US" sz="2600" b="1" dirty="0" smtClean="0">
                <a:solidFill>
                  <a:srgbClr val="50838E"/>
                </a:solidFill>
              </a:rPr>
              <a:t>Calculate the Allowance for Sampling Risk: </a:t>
            </a:r>
            <a:r>
              <a:rPr lang="en-US" sz="2600" b="1" dirty="0" smtClean="0">
                <a:solidFill>
                  <a:schemeClr val="accent1"/>
                </a:solidFill>
              </a:rPr>
              <a:t>The projected misstatement is increased by the allowance for sampling risk, which is calculated as basic precision plus an incremental allowance for sampling risk for each misstatement found in sampling units that are smaller than the sampling interval. </a:t>
            </a:r>
            <a:r>
              <a:rPr lang="en-US" sz="2600" b="1" dirty="0" smtClean="0">
                <a:solidFill>
                  <a:srgbClr val="50838E"/>
                </a:solidFill>
              </a:rPr>
              <a:t>Table 17-10 </a:t>
            </a:r>
            <a:r>
              <a:rPr lang="en-US" sz="2600" b="1" dirty="0" smtClean="0">
                <a:solidFill>
                  <a:schemeClr val="accent1"/>
                </a:solidFill>
              </a:rPr>
              <a:t>provides an example of the incremental changes in the confidence factor for five misstatements and a 5% ARIA.</a:t>
            </a:r>
          </a:p>
          <a:p>
            <a:r>
              <a:rPr lang="en-US" sz="2600" b="1" dirty="0" smtClean="0">
                <a:solidFill>
                  <a:srgbClr val="50838E"/>
                </a:solidFill>
              </a:rPr>
              <a:t>Relationship of the Audit Risk Model to Sample Size for MUS: </a:t>
            </a:r>
            <a:r>
              <a:rPr lang="en-US" sz="2600" b="1" dirty="0" smtClean="0">
                <a:solidFill>
                  <a:schemeClr val="accent1"/>
                </a:solidFill>
              </a:rPr>
              <a:t>Auditors must understand the relationships of the three independent factors in the audit risk model.</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31</a:t>
            </a:fld>
            <a:endParaRPr lang="en-US" dirty="0"/>
          </a:p>
        </p:txBody>
      </p:sp>
    </p:spTree>
    <p:extLst>
      <p:ext uri="{BB962C8B-B14F-4D97-AF65-F5344CB8AC3E}">
        <p14:creationId xmlns:p14="http://schemas.microsoft.com/office/powerpoint/2010/main" val="188844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32</a:t>
            </a:fld>
            <a:endParaRPr lang="en-US" dirty="0"/>
          </a:p>
        </p:txBody>
      </p:sp>
      <p:pic>
        <p:nvPicPr>
          <p:cNvPr id="4" name="Picture 3"/>
          <p:cNvPicPr>
            <a:picLocks noChangeAspect="1"/>
          </p:cNvPicPr>
          <p:nvPr/>
        </p:nvPicPr>
        <p:blipFill>
          <a:blip r:embed="rId2"/>
          <a:stretch>
            <a:fillRect/>
          </a:stretch>
        </p:blipFill>
        <p:spPr>
          <a:xfrm>
            <a:off x="560624" y="1474666"/>
            <a:ext cx="11070751" cy="3908667"/>
          </a:xfrm>
          <a:prstGeom prst="rect">
            <a:avLst/>
          </a:prstGeom>
        </p:spPr>
      </p:pic>
    </p:spTree>
    <p:extLst>
      <p:ext uri="{BB962C8B-B14F-4D97-AF65-F5344CB8AC3E}">
        <p14:creationId xmlns:p14="http://schemas.microsoft.com/office/powerpoint/2010/main" val="147344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Monetary Unit </a:t>
            </a:r>
            <a:r>
              <a:rPr lang="en-US" dirty="0" smtClean="0"/>
              <a:t>sampling (cont.)</a:t>
            </a:r>
            <a:br>
              <a:rPr lang="en-US" dirty="0" smtClean="0"/>
            </a:br>
            <a:endParaRPr lang="en-US" dirty="0"/>
          </a:p>
        </p:txBody>
      </p:sp>
      <p:sp>
        <p:nvSpPr>
          <p:cNvPr id="3" name="Content Placeholder 2"/>
          <p:cNvSpPr>
            <a:spLocks noGrp="1"/>
          </p:cNvSpPr>
          <p:nvPr>
            <p:ph idx="1"/>
          </p:nvPr>
        </p:nvSpPr>
        <p:spPr>
          <a:xfrm>
            <a:off x="771524" y="1362076"/>
            <a:ext cx="10734675" cy="4695824"/>
          </a:xfrm>
        </p:spPr>
        <p:txBody>
          <a:bodyPr>
            <a:normAutofit/>
          </a:bodyPr>
          <a:lstStyle/>
          <a:p>
            <a:pPr marL="45720" indent="0">
              <a:buNone/>
            </a:pPr>
            <a:r>
              <a:rPr lang="en-US" sz="2600" b="1" dirty="0" smtClean="0">
                <a:solidFill>
                  <a:srgbClr val="50838E"/>
                </a:solidFill>
              </a:rPr>
              <a:t>Audit Uses of Monetary Unit Sampling: </a:t>
            </a:r>
            <a:r>
              <a:rPr lang="en-US" sz="2600" b="1" dirty="0" smtClean="0">
                <a:solidFill>
                  <a:schemeClr val="accent1"/>
                </a:solidFill>
              </a:rPr>
              <a:t>MUS appeals to auditors for at least four reasons:</a:t>
            </a:r>
          </a:p>
          <a:p>
            <a:pPr marL="880110" lvl="1" indent="-514350">
              <a:buFont typeface="+mj-lt"/>
              <a:buAutoNum type="arabicPeriod"/>
            </a:pPr>
            <a:r>
              <a:rPr lang="en-US" sz="2400" b="1" dirty="0" smtClean="0">
                <a:solidFill>
                  <a:schemeClr val="accent1"/>
                </a:solidFill>
              </a:rPr>
              <a:t>MUS automatically increases the likelihood of selecting high dollar items from the population.</a:t>
            </a:r>
          </a:p>
          <a:p>
            <a:pPr marL="880110" lvl="1" indent="-514350">
              <a:buFont typeface="+mj-lt"/>
              <a:buAutoNum type="arabicPeriod"/>
            </a:pPr>
            <a:r>
              <a:rPr lang="en-US" sz="2400" b="1" dirty="0" smtClean="0">
                <a:solidFill>
                  <a:schemeClr val="accent1"/>
                </a:solidFill>
              </a:rPr>
              <a:t>MUS often reduces the cost of doing the audit testing because several sample items are tested at once</a:t>
            </a:r>
          </a:p>
          <a:p>
            <a:pPr marL="880110" lvl="1" indent="-514350">
              <a:buFont typeface="+mj-lt"/>
              <a:buAutoNum type="arabicPeriod"/>
            </a:pPr>
            <a:r>
              <a:rPr lang="en-US" sz="2400" b="1" dirty="0" smtClean="0">
                <a:solidFill>
                  <a:schemeClr val="accent1"/>
                </a:solidFill>
              </a:rPr>
              <a:t>MUS is easy to apply. Samples can be evaluated by the application of simple tables.</a:t>
            </a:r>
          </a:p>
          <a:p>
            <a:pPr marL="880110" lvl="1" indent="-514350">
              <a:buFont typeface="+mj-lt"/>
              <a:buAutoNum type="arabicPeriod"/>
            </a:pPr>
            <a:r>
              <a:rPr lang="en-US" sz="2400" b="1" dirty="0" smtClean="0">
                <a:solidFill>
                  <a:schemeClr val="accent1"/>
                </a:solidFill>
              </a:rPr>
              <a:t>MUS provides a statistical conclusion rather than a nonstatistical one, providing better and more defensible decisions.</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33</a:t>
            </a:fld>
            <a:endParaRPr lang="en-US" dirty="0"/>
          </a:p>
        </p:txBody>
      </p:sp>
    </p:spTree>
    <p:extLst>
      <p:ext uri="{BB962C8B-B14F-4D97-AF65-F5344CB8AC3E}">
        <p14:creationId xmlns:p14="http://schemas.microsoft.com/office/powerpoint/2010/main" val="393968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Monetary Unit </a:t>
            </a:r>
            <a:r>
              <a:rPr lang="en-US" dirty="0" smtClean="0"/>
              <a:t>sampling (cont.)</a:t>
            </a:r>
            <a:br>
              <a:rPr lang="en-US" dirty="0" smtClean="0"/>
            </a:br>
            <a:endParaRPr lang="en-US" dirty="0"/>
          </a:p>
        </p:txBody>
      </p:sp>
      <p:sp>
        <p:nvSpPr>
          <p:cNvPr id="3" name="Content Placeholder 2"/>
          <p:cNvSpPr>
            <a:spLocks noGrp="1"/>
          </p:cNvSpPr>
          <p:nvPr>
            <p:ph idx="1"/>
          </p:nvPr>
        </p:nvSpPr>
        <p:spPr>
          <a:xfrm>
            <a:off x="771524" y="1362076"/>
            <a:ext cx="10734675" cy="4695824"/>
          </a:xfrm>
        </p:spPr>
        <p:txBody>
          <a:bodyPr>
            <a:normAutofit/>
          </a:bodyPr>
          <a:lstStyle/>
          <a:p>
            <a:pPr marL="45720" indent="0">
              <a:buNone/>
            </a:pPr>
            <a:r>
              <a:rPr lang="en-US" sz="2600" b="1" dirty="0" smtClean="0">
                <a:solidFill>
                  <a:srgbClr val="50838E"/>
                </a:solidFill>
              </a:rPr>
              <a:t>Audit Uses of Monetary Unit Sampling: </a:t>
            </a:r>
            <a:r>
              <a:rPr lang="en-US" sz="2600" b="1" dirty="0" smtClean="0">
                <a:solidFill>
                  <a:schemeClr val="accent1"/>
                </a:solidFill>
              </a:rPr>
              <a:t>There are two main disadvantages of MUS:</a:t>
            </a:r>
          </a:p>
          <a:p>
            <a:pPr marL="880110" lvl="1" indent="-514350">
              <a:buFont typeface="+mj-lt"/>
              <a:buAutoNum type="arabicPeriod"/>
            </a:pPr>
            <a:r>
              <a:rPr lang="en-US" sz="2400" b="1" dirty="0" smtClean="0">
                <a:solidFill>
                  <a:schemeClr val="accent1"/>
                </a:solidFill>
              </a:rPr>
              <a:t>The total misstatement bounds resulting when misstatements are found may be too high to be useful to the auditor.  To overcome this problem, larger samples may be required.</a:t>
            </a:r>
          </a:p>
          <a:p>
            <a:pPr marL="880110" lvl="1" indent="-514350">
              <a:buFont typeface="+mj-lt"/>
              <a:buAutoNum type="arabicPeriod"/>
            </a:pPr>
            <a:r>
              <a:rPr lang="en-US" sz="2400" b="1" dirty="0" smtClean="0">
                <a:solidFill>
                  <a:schemeClr val="accent1"/>
                </a:solidFill>
              </a:rPr>
              <a:t>It may be cumbersome to select PPS samples from large populations without computer assistance.</a:t>
            </a:r>
          </a:p>
          <a:p>
            <a:pPr marL="45720" indent="0">
              <a:buNone/>
            </a:pPr>
            <a:r>
              <a:rPr lang="en-US" sz="2600" b="1" dirty="0" smtClean="0">
                <a:solidFill>
                  <a:schemeClr val="accent1"/>
                </a:solidFill>
              </a:rPr>
              <a:t>For all of these reasons, auditors commonly use MUS when zero or few misstatements are expected, a dollar result is desired, and the population data are accessible in electronic format.</a:t>
            </a:r>
            <a:endParaRPr lang="en-US" sz="2600" b="1" dirty="0">
              <a:solidFill>
                <a:schemeClr val="accent1"/>
              </a:solidFill>
            </a:endParaRPr>
          </a:p>
          <a:p>
            <a:pPr marL="45720" indent="0">
              <a:buNone/>
            </a:pPr>
            <a:endParaRPr lang="en-US" sz="2600" dirty="0" smtClean="0">
              <a:solidFill>
                <a:schemeClr val="accent1"/>
              </a:solidFill>
            </a:endParaRPr>
          </a:p>
          <a:p>
            <a:pPr marL="45720" indent="0">
              <a:buNone/>
            </a:pPr>
            <a:endParaRPr lang="en-US" sz="2600" dirty="0" smtClean="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34</a:t>
            </a:fld>
            <a:endParaRPr lang="en-US" dirty="0"/>
          </a:p>
        </p:txBody>
      </p:sp>
    </p:spTree>
    <p:extLst>
      <p:ext uri="{BB962C8B-B14F-4D97-AF65-F5344CB8AC3E}">
        <p14:creationId xmlns:p14="http://schemas.microsoft.com/office/powerpoint/2010/main" val="12393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smtClean="0">
                <a:solidFill>
                  <a:srgbClr val="514A40"/>
                </a:solidFill>
              </a:rPr>
              <a:t>17-</a:t>
            </a:r>
            <a:fld id="{E31375A4-56A4-47D6-9801-1991572033F7}" type="slidenum">
              <a:rPr lang="en-US" smtClean="0">
                <a:solidFill>
                  <a:srgbClr val="514A40"/>
                </a:solidFill>
              </a:rPr>
              <a:pPr/>
              <a:t>35</a:t>
            </a:fld>
            <a:endParaRPr lang="en-US" dirty="0">
              <a:solidFill>
                <a:srgbClr val="514A40"/>
              </a:solidFill>
            </a:endParaRPr>
          </a:p>
        </p:txBody>
      </p:sp>
      <p:sp>
        <p:nvSpPr>
          <p:cNvPr id="3" name="TextBox 2"/>
          <p:cNvSpPr txBox="1"/>
          <p:nvPr/>
        </p:nvSpPr>
        <p:spPr>
          <a:xfrm>
            <a:off x="2529840" y="2890391"/>
            <a:ext cx="7132320" cy="1077218"/>
          </a:xfrm>
          <a:prstGeom prst="rect">
            <a:avLst/>
          </a:prstGeom>
          <a:solidFill>
            <a:srgbClr val="ABECDB"/>
          </a:solidFill>
        </p:spPr>
        <p:txBody>
          <a:bodyPr wrap="square" rtlCol="0">
            <a:spAutoFit/>
          </a:bodyPr>
          <a:lstStyle/>
          <a:p>
            <a:pPr algn="ctr"/>
            <a:r>
              <a:rPr lang="en-US" sz="3200" b="1" dirty="0" smtClean="0">
                <a:solidFill>
                  <a:schemeClr val="accent1"/>
                </a:solidFill>
              </a:rPr>
              <a:t>OBJECTIVE 17-4</a:t>
            </a:r>
          </a:p>
          <a:p>
            <a:pPr marL="45720" indent="0" algn="ctr">
              <a:buNone/>
            </a:pPr>
            <a:r>
              <a:rPr lang="en-US" sz="3200" b="1" dirty="0">
                <a:solidFill>
                  <a:schemeClr val="accent1"/>
                </a:solidFill>
              </a:rPr>
              <a:t>Describe variables sampling</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195929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41421"/>
            <a:ext cx="9601200" cy="949158"/>
          </a:xfrm>
        </p:spPr>
        <p:txBody>
          <a:bodyPr>
            <a:normAutofit fontScale="90000"/>
          </a:bodyPr>
          <a:lstStyle/>
          <a:p>
            <a:pPr algn="ctr"/>
            <a:r>
              <a:rPr lang="en-US" dirty="0" smtClean="0"/>
              <a:t>Variables sampling</a:t>
            </a:r>
            <a:br>
              <a:rPr lang="en-US" dirty="0" smtClean="0"/>
            </a:br>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17-</a:t>
            </a:r>
            <a:fld id="{E31375A4-56A4-47D6-9801-1991572033F7}" type="slidenum">
              <a:rPr lang="en-US" smtClean="0">
                <a:solidFill>
                  <a:srgbClr val="514A40"/>
                </a:solidFill>
              </a:rPr>
              <a:pPr/>
              <a:t>36</a:t>
            </a:fld>
            <a:endParaRPr lang="en-US" dirty="0">
              <a:solidFill>
                <a:srgbClr val="514A40"/>
              </a:solidFill>
            </a:endParaRPr>
          </a:p>
        </p:txBody>
      </p:sp>
      <p:sp>
        <p:nvSpPr>
          <p:cNvPr id="3" name="Content Placeholder 2"/>
          <p:cNvSpPr>
            <a:spLocks noGrp="1"/>
          </p:cNvSpPr>
          <p:nvPr>
            <p:ph idx="1"/>
          </p:nvPr>
        </p:nvSpPr>
        <p:spPr>
          <a:xfrm>
            <a:off x="1403683" y="1490579"/>
            <a:ext cx="10207291" cy="4557796"/>
          </a:xfrm>
        </p:spPr>
        <p:txBody>
          <a:bodyPr>
            <a:normAutofit/>
          </a:bodyPr>
          <a:lstStyle/>
          <a:p>
            <a:pPr marL="45720" indent="0">
              <a:buNone/>
            </a:pPr>
            <a:r>
              <a:rPr lang="en-US" sz="2600" b="1" dirty="0" smtClean="0">
                <a:solidFill>
                  <a:srgbClr val="50838E"/>
                </a:solidFill>
              </a:rPr>
              <a:t>Like MUS, variables sampling is a statistical sampling method.</a:t>
            </a:r>
          </a:p>
          <a:p>
            <a:pPr marL="45720" indent="0">
              <a:buNone/>
            </a:pPr>
            <a:r>
              <a:rPr lang="en-US" sz="2600" b="1" dirty="0" smtClean="0">
                <a:solidFill>
                  <a:srgbClr val="50838E"/>
                </a:solidFill>
              </a:rPr>
              <a:t>Differences Between Variable and Nonstatistical Sampling: </a:t>
            </a:r>
            <a:r>
              <a:rPr lang="en-US" sz="2600" b="1" dirty="0" smtClean="0">
                <a:solidFill>
                  <a:schemeClr val="accent1"/>
                </a:solidFill>
              </a:rPr>
              <a:t>These methods </a:t>
            </a:r>
            <a:r>
              <a:rPr lang="en-US" sz="2600" b="1" dirty="0">
                <a:solidFill>
                  <a:schemeClr val="accent1"/>
                </a:solidFill>
              </a:rPr>
              <a:t>share many similarities.</a:t>
            </a:r>
            <a:endParaRPr lang="en-US" sz="2600" b="1" dirty="0" smtClean="0">
              <a:solidFill>
                <a:schemeClr val="accent1"/>
              </a:solidFill>
            </a:endParaRPr>
          </a:p>
          <a:p>
            <a:pPr marL="45720" indent="0">
              <a:buNone/>
            </a:pPr>
            <a:r>
              <a:rPr lang="en-US" sz="2600" b="1" dirty="0" smtClean="0">
                <a:solidFill>
                  <a:srgbClr val="50838E"/>
                </a:solidFill>
              </a:rPr>
              <a:t>Sampling Distribution: </a:t>
            </a:r>
            <a:r>
              <a:rPr lang="en-US" sz="2600" b="1" dirty="0" smtClean="0">
                <a:solidFill>
                  <a:schemeClr val="accent1"/>
                </a:solidFill>
              </a:rPr>
              <a:t>It is useful to understand sampling distributions and how they affect auditor’s statistical conclusions.</a:t>
            </a:r>
          </a:p>
          <a:p>
            <a:pPr lvl="1"/>
            <a:r>
              <a:rPr lang="en-US" sz="2600" b="1" dirty="0" smtClean="0">
                <a:solidFill>
                  <a:schemeClr val="accent1"/>
                </a:solidFill>
              </a:rPr>
              <a:t>The auditor does not know the mean value of misstatements in the population, the distribution of the misstatement amounts, or the audited values.</a:t>
            </a:r>
          </a:p>
          <a:p>
            <a:pPr lvl="1"/>
            <a:r>
              <a:rPr lang="en-US" sz="2600" b="1" dirty="0" smtClean="0">
                <a:solidFill>
                  <a:schemeClr val="accent1"/>
                </a:solidFill>
              </a:rPr>
              <a:t>These population characteristics must be </a:t>
            </a:r>
            <a:r>
              <a:rPr lang="en-US" sz="2600" b="1" dirty="0" smtClean="0">
                <a:solidFill>
                  <a:srgbClr val="50838E"/>
                </a:solidFill>
              </a:rPr>
              <a:t>estimated</a:t>
            </a:r>
            <a:r>
              <a:rPr lang="en-US" sz="2600" b="1" dirty="0" smtClean="0">
                <a:solidFill>
                  <a:schemeClr val="accent1"/>
                </a:solidFill>
              </a:rPr>
              <a:t> from samples.</a:t>
            </a:r>
            <a:endParaRPr lang="en-US" sz="2600" b="1" dirty="0">
              <a:solidFill>
                <a:schemeClr val="accent1"/>
              </a:solidFill>
            </a:endParaRPr>
          </a:p>
        </p:txBody>
      </p:sp>
    </p:spTree>
    <p:extLst>
      <p:ext uri="{BB962C8B-B14F-4D97-AF65-F5344CB8AC3E}">
        <p14:creationId xmlns:p14="http://schemas.microsoft.com/office/powerpoint/2010/main" val="39539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Variables </a:t>
            </a:r>
            <a:r>
              <a:rPr lang="en-US" dirty="0" smtClean="0"/>
              <a:t>sampling (cont.)</a:t>
            </a:r>
            <a:br>
              <a:rPr lang="en-US" dirty="0" smtClean="0"/>
            </a:br>
            <a:endParaRPr lang="en-US" dirty="0"/>
          </a:p>
        </p:txBody>
      </p:sp>
      <p:sp>
        <p:nvSpPr>
          <p:cNvPr id="3" name="Content Placeholder 2"/>
          <p:cNvSpPr>
            <a:spLocks noGrp="1"/>
          </p:cNvSpPr>
          <p:nvPr>
            <p:ph idx="1"/>
          </p:nvPr>
        </p:nvSpPr>
        <p:spPr>
          <a:xfrm>
            <a:off x="771525" y="1400175"/>
            <a:ext cx="10410826" cy="4657725"/>
          </a:xfrm>
        </p:spPr>
        <p:txBody>
          <a:bodyPr>
            <a:normAutofit/>
          </a:bodyPr>
          <a:lstStyle/>
          <a:p>
            <a:pPr marL="45720" indent="0">
              <a:buNone/>
            </a:pPr>
            <a:r>
              <a:rPr lang="en-US" sz="2400" b="1" dirty="0">
                <a:solidFill>
                  <a:srgbClr val="50838E"/>
                </a:solidFill>
              </a:rPr>
              <a:t>Sampling </a:t>
            </a:r>
            <a:r>
              <a:rPr lang="en-US" sz="2400" b="1" dirty="0" smtClean="0">
                <a:solidFill>
                  <a:srgbClr val="50838E"/>
                </a:solidFill>
              </a:rPr>
              <a:t>Distribution (</a:t>
            </a:r>
            <a:r>
              <a:rPr lang="en-US" sz="2400" b="1" dirty="0" err="1" smtClean="0">
                <a:solidFill>
                  <a:srgbClr val="50838E"/>
                </a:solidFill>
              </a:rPr>
              <a:t>cont</a:t>
            </a:r>
            <a:r>
              <a:rPr lang="en-US" sz="2400" b="1" dirty="0" smtClean="0">
                <a:solidFill>
                  <a:srgbClr val="50838E"/>
                </a:solidFill>
              </a:rPr>
              <a:t>):</a:t>
            </a:r>
          </a:p>
          <a:p>
            <a:pPr marL="45720" indent="0">
              <a:buNone/>
            </a:pPr>
            <a:r>
              <a:rPr lang="en-US" sz="2400" b="1" dirty="0" smtClean="0">
                <a:solidFill>
                  <a:schemeClr val="accent1"/>
                </a:solidFill>
              </a:rPr>
              <a:t>The auditor calculates the mean value of items in the sample as follows:</a:t>
            </a:r>
          </a:p>
          <a:p>
            <a:pPr marL="45720" indent="0">
              <a:buNone/>
            </a:pPr>
            <a:endParaRPr lang="en-US" sz="2600" dirty="0" smtClean="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37</a:t>
            </a:fld>
            <a:endParaRPr lang="en-US" dirty="0"/>
          </a:p>
        </p:txBody>
      </p:sp>
      <p:pic>
        <p:nvPicPr>
          <p:cNvPr id="7" name="Picture 6"/>
          <p:cNvPicPr>
            <a:picLocks noChangeAspect="1"/>
          </p:cNvPicPr>
          <p:nvPr/>
        </p:nvPicPr>
        <p:blipFill>
          <a:blip r:embed="rId3"/>
          <a:stretch>
            <a:fillRect/>
          </a:stretch>
        </p:blipFill>
        <p:spPr>
          <a:xfrm>
            <a:off x="1876425" y="2703338"/>
            <a:ext cx="7514100" cy="2747695"/>
          </a:xfrm>
          <a:prstGeom prst="rect">
            <a:avLst/>
          </a:prstGeom>
        </p:spPr>
      </p:pic>
    </p:spTree>
    <p:extLst>
      <p:ext uri="{BB962C8B-B14F-4D97-AF65-F5344CB8AC3E}">
        <p14:creationId xmlns:p14="http://schemas.microsoft.com/office/powerpoint/2010/main" val="4094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Variables </a:t>
            </a:r>
            <a:r>
              <a:rPr lang="en-US" dirty="0" smtClean="0"/>
              <a:t>sampling (cont.)</a:t>
            </a:r>
            <a:br>
              <a:rPr lang="en-US" dirty="0" smtClean="0"/>
            </a:br>
            <a:endParaRPr lang="en-US" dirty="0"/>
          </a:p>
        </p:txBody>
      </p:sp>
      <p:sp>
        <p:nvSpPr>
          <p:cNvPr id="3" name="Content Placeholder 2"/>
          <p:cNvSpPr>
            <a:spLocks noGrp="1"/>
          </p:cNvSpPr>
          <p:nvPr>
            <p:ph idx="1"/>
          </p:nvPr>
        </p:nvSpPr>
        <p:spPr>
          <a:xfrm>
            <a:off x="771525" y="1400175"/>
            <a:ext cx="10410826" cy="4657725"/>
          </a:xfrm>
        </p:spPr>
        <p:txBody>
          <a:bodyPr>
            <a:normAutofit fontScale="92500"/>
          </a:bodyPr>
          <a:lstStyle/>
          <a:p>
            <a:pPr marL="45720" indent="0">
              <a:buNone/>
            </a:pPr>
            <a:r>
              <a:rPr lang="en-US" sz="2600" b="1" dirty="0">
                <a:solidFill>
                  <a:srgbClr val="50838E"/>
                </a:solidFill>
              </a:rPr>
              <a:t>Sampling </a:t>
            </a:r>
            <a:r>
              <a:rPr lang="en-US" sz="2600" b="1" dirty="0" smtClean="0">
                <a:solidFill>
                  <a:srgbClr val="50838E"/>
                </a:solidFill>
              </a:rPr>
              <a:t>Distribution (</a:t>
            </a:r>
            <a:r>
              <a:rPr lang="en-US" sz="2600" b="1" dirty="0" err="1" smtClean="0">
                <a:solidFill>
                  <a:srgbClr val="50838E"/>
                </a:solidFill>
              </a:rPr>
              <a:t>cont</a:t>
            </a:r>
            <a:r>
              <a:rPr lang="en-US" sz="2600" b="1" dirty="0" smtClean="0">
                <a:solidFill>
                  <a:srgbClr val="50838E"/>
                </a:solidFill>
              </a:rPr>
              <a:t>):</a:t>
            </a:r>
          </a:p>
          <a:p>
            <a:pPr marL="45720" indent="0">
              <a:buNone/>
            </a:pPr>
            <a:r>
              <a:rPr lang="en-US" sz="2600" b="1" dirty="0" smtClean="0">
                <a:solidFill>
                  <a:schemeClr val="accent1"/>
                </a:solidFill>
              </a:rPr>
              <a:t>After this calculation of each sample, the auditor plots them into a frequency distribution. As long as the sample size is sufficient, the frequency distribution will appear much like that shown in </a:t>
            </a:r>
            <a:r>
              <a:rPr lang="en-US" sz="2600" b="1" dirty="0" smtClean="0">
                <a:solidFill>
                  <a:srgbClr val="50838E"/>
                </a:solidFill>
              </a:rPr>
              <a:t>Figure 17-3</a:t>
            </a:r>
            <a:r>
              <a:rPr lang="en-US" sz="2600" b="1" dirty="0">
                <a:solidFill>
                  <a:srgbClr val="50838E"/>
                </a:solidFill>
              </a:rPr>
              <a:t>.</a:t>
            </a:r>
          </a:p>
          <a:p>
            <a:pPr marL="45720" indent="0">
              <a:buNone/>
            </a:pPr>
            <a:r>
              <a:rPr lang="en-US" sz="2600" b="1" dirty="0" smtClean="0">
                <a:solidFill>
                  <a:schemeClr val="accent1"/>
                </a:solidFill>
              </a:rPr>
              <a:t>The distribution of the sample means such as this is normal and has all the characteristics of the normal curve:</a:t>
            </a:r>
          </a:p>
          <a:p>
            <a:pPr marL="880110" lvl="1" indent="-514350">
              <a:buFont typeface="+mj-lt"/>
              <a:buAutoNum type="arabicPeriod"/>
            </a:pPr>
            <a:r>
              <a:rPr lang="en-US" sz="2400" b="1" dirty="0" smtClean="0">
                <a:solidFill>
                  <a:schemeClr val="accent1"/>
                </a:solidFill>
              </a:rPr>
              <a:t>The curve is symmetrical</a:t>
            </a:r>
          </a:p>
          <a:p>
            <a:pPr marL="880110" lvl="1" indent="-514350">
              <a:buFont typeface="+mj-lt"/>
              <a:buAutoNum type="arabicPeriod"/>
            </a:pPr>
            <a:r>
              <a:rPr lang="en-US" sz="2400" b="1" dirty="0" smtClean="0">
                <a:solidFill>
                  <a:schemeClr val="accent1"/>
                </a:solidFill>
              </a:rPr>
              <a:t>The sample means fall within known portions of the sampling distribution around the average mean of those means.</a:t>
            </a:r>
          </a:p>
          <a:p>
            <a:pPr marL="45720" indent="0">
              <a:buNone/>
            </a:pPr>
            <a:r>
              <a:rPr lang="en-US" sz="2600" b="1" dirty="0" smtClean="0">
                <a:solidFill>
                  <a:schemeClr val="accent1"/>
                </a:solidFill>
              </a:rPr>
              <a:t>Furthermore, the mean of the sample means is equal to the population mean.</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38</a:t>
            </a:fld>
            <a:endParaRPr lang="en-US" dirty="0"/>
          </a:p>
        </p:txBody>
      </p:sp>
    </p:spTree>
    <p:extLst>
      <p:ext uri="{BB962C8B-B14F-4D97-AF65-F5344CB8AC3E}">
        <p14:creationId xmlns:p14="http://schemas.microsoft.com/office/powerpoint/2010/main" val="279837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39</a:t>
            </a:fld>
            <a:endParaRPr lang="en-US" dirty="0"/>
          </a:p>
        </p:txBody>
      </p:sp>
      <p:pic>
        <p:nvPicPr>
          <p:cNvPr id="4" name="Picture 3"/>
          <p:cNvPicPr>
            <a:picLocks noChangeAspect="1"/>
          </p:cNvPicPr>
          <p:nvPr/>
        </p:nvPicPr>
        <p:blipFill>
          <a:blip r:embed="rId2"/>
          <a:stretch>
            <a:fillRect/>
          </a:stretch>
        </p:blipFill>
        <p:spPr>
          <a:xfrm>
            <a:off x="560624" y="793033"/>
            <a:ext cx="11070751" cy="5271934"/>
          </a:xfrm>
          <a:prstGeom prst="rect">
            <a:avLst/>
          </a:prstGeom>
        </p:spPr>
      </p:pic>
    </p:spTree>
    <p:extLst>
      <p:ext uri="{BB962C8B-B14F-4D97-AF65-F5344CB8AC3E}">
        <p14:creationId xmlns:p14="http://schemas.microsoft.com/office/powerpoint/2010/main" val="28805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41421"/>
            <a:ext cx="9601200" cy="949158"/>
          </a:xfrm>
        </p:spPr>
        <p:txBody>
          <a:bodyPr>
            <a:normAutofit fontScale="90000"/>
          </a:bodyPr>
          <a:lstStyle/>
          <a:p>
            <a:pPr algn="ctr"/>
            <a:r>
              <a:rPr lang="en-US" dirty="0" smtClean="0"/>
              <a:t>Comparisons of audit sampling for tests of details of balances and for tests of controls and substantive tests of transactions</a:t>
            </a:r>
            <a:endParaRPr lang="en-US" dirty="0"/>
          </a:p>
        </p:txBody>
      </p:sp>
      <p:sp>
        <p:nvSpPr>
          <p:cNvPr id="3" name="Content Placeholder 2"/>
          <p:cNvSpPr>
            <a:spLocks noGrp="1"/>
          </p:cNvSpPr>
          <p:nvPr>
            <p:ph idx="1"/>
          </p:nvPr>
        </p:nvSpPr>
        <p:spPr>
          <a:xfrm>
            <a:off x="1408176" y="1728216"/>
            <a:ext cx="9488424" cy="4215384"/>
          </a:xfrm>
        </p:spPr>
        <p:txBody>
          <a:bodyPr>
            <a:normAutofit/>
          </a:bodyPr>
          <a:lstStyle/>
          <a:p>
            <a:pPr marL="45720" indent="0">
              <a:buNone/>
            </a:pPr>
            <a:r>
              <a:rPr lang="en-US" sz="2400" b="1" dirty="0" smtClean="0">
                <a:solidFill>
                  <a:schemeClr val="accent1"/>
                </a:solidFill>
              </a:rPr>
              <a:t>The main differences among tests of controls, substantive tests of transactions, and tests of details of balances are in what the auditor wants to measure.</a:t>
            </a:r>
          </a:p>
          <a:p>
            <a:pPr marL="45720" indent="0">
              <a:buNone/>
            </a:pPr>
            <a:endParaRPr lang="en-US" sz="2400" dirty="0" smtClean="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17-</a:t>
            </a:r>
            <a:fld id="{E31375A4-56A4-47D6-9801-1991572033F7}" type="slidenum">
              <a:rPr lang="en-US" smtClean="0">
                <a:solidFill>
                  <a:srgbClr val="514A40"/>
                </a:solidFill>
              </a:rPr>
              <a:pPr/>
              <a:t>4</a:t>
            </a:fld>
            <a:endParaRPr lang="en-US" dirty="0">
              <a:solidFill>
                <a:srgbClr val="514A40"/>
              </a:solidFill>
            </a:endParaRPr>
          </a:p>
        </p:txBody>
      </p:sp>
      <p:pic>
        <p:nvPicPr>
          <p:cNvPr id="7" name="Picture 6"/>
          <p:cNvPicPr>
            <a:picLocks noChangeAspect="1"/>
          </p:cNvPicPr>
          <p:nvPr/>
        </p:nvPicPr>
        <p:blipFill>
          <a:blip r:embed="rId3"/>
          <a:stretch>
            <a:fillRect/>
          </a:stretch>
        </p:blipFill>
        <p:spPr>
          <a:xfrm>
            <a:off x="1408176" y="2867974"/>
            <a:ext cx="9162001" cy="2621667"/>
          </a:xfrm>
          <a:prstGeom prst="rect">
            <a:avLst/>
          </a:prstGeom>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Variables </a:t>
            </a:r>
            <a:r>
              <a:rPr lang="en-US" dirty="0" smtClean="0"/>
              <a:t>sampling (cont.)</a:t>
            </a:r>
            <a:br>
              <a:rPr lang="en-US" dirty="0" smtClean="0"/>
            </a:br>
            <a:endParaRPr lang="en-US" dirty="0"/>
          </a:p>
        </p:txBody>
      </p:sp>
      <p:sp>
        <p:nvSpPr>
          <p:cNvPr id="3" name="Content Placeholder 2"/>
          <p:cNvSpPr>
            <a:spLocks noGrp="1"/>
          </p:cNvSpPr>
          <p:nvPr>
            <p:ph idx="1"/>
          </p:nvPr>
        </p:nvSpPr>
        <p:spPr>
          <a:xfrm>
            <a:off x="685800" y="1352550"/>
            <a:ext cx="11029950" cy="4667250"/>
          </a:xfrm>
        </p:spPr>
        <p:txBody>
          <a:bodyPr>
            <a:normAutofit lnSpcReduction="10000"/>
          </a:bodyPr>
          <a:lstStyle/>
          <a:p>
            <a:pPr marL="45720" indent="0">
              <a:buNone/>
            </a:pPr>
            <a:r>
              <a:rPr lang="en-US" sz="2600" b="1" dirty="0">
                <a:solidFill>
                  <a:srgbClr val="50838E"/>
                </a:solidFill>
              </a:rPr>
              <a:t>Sampling </a:t>
            </a:r>
            <a:r>
              <a:rPr lang="en-US" sz="2600" b="1" dirty="0" smtClean="0">
                <a:solidFill>
                  <a:srgbClr val="50838E"/>
                </a:solidFill>
              </a:rPr>
              <a:t>Distribution (</a:t>
            </a:r>
            <a:r>
              <a:rPr lang="en-US" sz="2600" b="1" dirty="0" err="1" smtClean="0">
                <a:solidFill>
                  <a:srgbClr val="50838E"/>
                </a:solidFill>
              </a:rPr>
              <a:t>cont</a:t>
            </a:r>
            <a:r>
              <a:rPr lang="en-US" sz="2600" b="1" dirty="0" smtClean="0">
                <a:solidFill>
                  <a:srgbClr val="50838E"/>
                </a:solidFill>
              </a:rPr>
              <a:t>):</a:t>
            </a:r>
          </a:p>
          <a:p>
            <a:pPr marL="45720" indent="0">
              <a:buNone/>
            </a:pPr>
            <a:r>
              <a:rPr lang="en-US" sz="2600" b="1" dirty="0" smtClean="0">
                <a:solidFill>
                  <a:schemeClr val="accent1"/>
                </a:solidFill>
              </a:rPr>
              <a:t>With this information, the auditors can make the tabulation of the sampling distribution as shown in </a:t>
            </a:r>
            <a:r>
              <a:rPr lang="en-US" sz="2600" b="1" dirty="0" smtClean="0">
                <a:solidFill>
                  <a:srgbClr val="50838E"/>
                </a:solidFill>
              </a:rPr>
              <a:t>Table 17-11</a:t>
            </a:r>
            <a:r>
              <a:rPr lang="en-US" sz="2600" b="1" dirty="0">
                <a:solidFill>
                  <a:srgbClr val="50838E"/>
                </a:solidFill>
              </a:rPr>
              <a:t>.</a:t>
            </a:r>
          </a:p>
          <a:p>
            <a:pPr marL="45720" indent="0">
              <a:buNone/>
            </a:pPr>
            <a:r>
              <a:rPr lang="en-US" sz="2600" b="1" dirty="0" smtClean="0">
                <a:solidFill>
                  <a:schemeClr val="accent1"/>
                </a:solidFill>
              </a:rPr>
              <a:t>To summarize, three things shape the results of the experiment of taking a large number of samples from a known population:</a:t>
            </a:r>
          </a:p>
          <a:p>
            <a:pPr marL="880110" lvl="1" indent="-514350">
              <a:buFont typeface="+mj-lt"/>
              <a:buAutoNum type="arabicPeriod"/>
            </a:pPr>
            <a:r>
              <a:rPr lang="en-US" sz="2400" b="1" dirty="0" smtClean="0">
                <a:solidFill>
                  <a:schemeClr val="accent1"/>
                </a:solidFill>
              </a:rPr>
              <a:t>The mean value of all the samples is equal to the population mean.</a:t>
            </a:r>
          </a:p>
          <a:p>
            <a:pPr marL="880110" lvl="1" indent="-514350">
              <a:buFont typeface="+mj-lt"/>
              <a:buAutoNum type="arabicPeriod"/>
            </a:pPr>
            <a:r>
              <a:rPr lang="en-US" sz="2400" b="1" dirty="0" smtClean="0">
                <a:solidFill>
                  <a:schemeClr val="accent1"/>
                </a:solidFill>
              </a:rPr>
              <a:t>The shape of the frequency distribution of the sample means is that of a normal distribution, as long as the sample size is sufficiently large, </a:t>
            </a:r>
            <a:r>
              <a:rPr lang="en-US" sz="2400" b="1" dirty="0" smtClean="0">
                <a:solidFill>
                  <a:srgbClr val="50838E"/>
                </a:solidFill>
              </a:rPr>
              <a:t>regardless of the distribution of the population</a:t>
            </a:r>
            <a:r>
              <a:rPr lang="en-US" sz="2400" b="1" dirty="0">
                <a:solidFill>
                  <a:srgbClr val="50838E"/>
                </a:solidFill>
              </a:rPr>
              <a:t>,</a:t>
            </a:r>
            <a:r>
              <a:rPr lang="en-US" sz="2400" b="1" dirty="0" smtClean="0">
                <a:solidFill>
                  <a:schemeClr val="accent1"/>
                </a:solidFill>
              </a:rPr>
              <a:t> as illustrated in </a:t>
            </a:r>
            <a:r>
              <a:rPr lang="en-US" sz="2400" b="1" dirty="0" smtClean="0">
                <a:solidFill>
                  <a:srgbClr val="50838E"/>
                </a:solidFill>
              </a:rPr>
              <a:t>Figure 17-4</a:t>
            </a:r>
            <a:r>
              <a:rPr lang="en-US" sz="2400" b="1" dirty="0">
                <a:solidFill>
                  <a:srgbClr val="50838E"/>
                </a:solidFill>
              </a:rPr>
              <a:t>.</a:t>
            </a:r>
          </a:p>
          <a:p>
            <a:pPr marL="880110" lvl="1" indent="-514350">
              <a:buFont typeface="+mj-lt"/>
              <a:buAutoNum type="arabicPeriod"/>
            </a:pPr>
            <a:r>
              <a:rPr lang="en-US" sz="2400" b="1" dirty="0" smtClean="0">
                <a:solidFill>
                  <a:schemeClr val="accent1"/>
                </a:solidFill>
              </a:rPr>
              <a:t>The percentage of sample means between any two values of the sampling distribution is measurable.</a:t>
            </a:r>
          </a:p>
          <a:p>
            <a:pPr marL="880110" lvl="1" indent="-514350">
              <a:buFont typeface="+mj-lt"/>
              <a:buAutoNum type="arabicPeriod"/>
            </a:pPr>
            <a:endParaRPr lang="en-US" sz="2400" dirty="0" smtClean="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40</a:t>
            </a:fld>
            <a:endParaRPr lang="en-US" dirty="0"/>
          </a:p>
        </p:txBody>
      </p:sp>
    </p:spTree>
    <p:extLst>
      <p:ext uri="{BB962C8B-B14F-4D97-AF65-F5344CB8AC3E}">
        <p14:creationId xmlns:p14="http://schemas.microsoft.com/office/powerpoint/2010/main" val="21285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41</a:t>
            </a:fld>
            <a:endParaRPr lang="en-US" dirty="0"/>
          </a:p>
        </p:txBody>
      </p:sp>
      <p:pic>
        <p:nvPicPr>
          <p:cNvPr id="4" name="Picture 3"/>
          <p:cNvPicPr>
            <a:picLocks noChangeAspect="1"/>
          </p:cNvPicPr>
          <p:nvPr/>
        </p:nvPicPr>
        <p:blipFill>
          <a:blip r:embed="rId2"/>
          <a:stretch>
            <a:fillRect/>
          </a:stretch>
        </p:blipFill>
        <p:spPr>
          <a:xfrm>
            <a:off x="579712" y="1341200"/>
            <a:ext cx="11032576" cy="4175600"/>
          </a:xfrm>
          <a:prstGeom prst="rect">
            <a:avLst/>
          </a:prstGeom>
        </p:spPr>
      </p:pic>
    </p:spTree>
    <p:extLst>
      <p:ext uri="{BB962C8B-B14F-4D97-AF65-F5344CB8AC3E}">
        <p14:creationId xmlns:p14="http://schemas.microsoft.com/office/powerpoint/2010/main" val="32290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42</a:t>
            </a:fld>
            <a:endParaRPr lang="en-US" dirty="0"/>
          </a:p>
        </p:txBody>
      </p:sp>
      <p:pic>
        <p:nvPicPr>
          <p:cNvPr id="4" name="Picture 3"/>
          <p:cNvPicPr>
            <a:picLocks noChangeAspect="1"/>
          </p:cNvPicPr>
          <p:nvPr/>
        </p:nvPicPr>
        <p:blipFill>
          <a:blip r:embed="rId2"/>
          <a:stretch>
            <a:fillRect/>
          </a:stretch>
        </p:blipFill>
        <p:spPr>
          <a:xfrm>
            <a:off x="560624" y="793033"/>
            <a:ext cx="11070751" cy="5271934"/>
          </a:xfrm>
          <a:prstGeom prst="rect">
            <a:avLst/>
          </a:prstGeom>
        </p:spPr>
      </p:pic>
    </p:spTree>
    <p:extLst>
      <p:ext uri="{BB962C8B-B14F-4D97-AF65-F5344CB8AC3E}">
        <p14:creationId xmlns:p14="http://schemas.microsoft.com/office/powerpoint/2010/main" val="269865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Variables </a:t>
            </a:r>
            <a:r>
              <a:rPr lang="en-US" dirty="0" smtClean="0"/>
              <a:t>sampling (cont.)</a:t>
            </a:r>
            <a:br>
              <a:rPr lang="en-US" dirty="0" smtClean="0"/>
            </a:br>
            <a:endParaRPr lang="en-US" dirty="0"/>
          </a:p>
        </p:txBody>
      </p:sp>
      <p:sp>
        <p:nvSpPr>
          <p:cNvPr id="3" name="Content Placeholder 2"/>
          <p:cNvSpPr>
            <a:spLocks noGrp="1"/>
          </p:cNvSpPr>
          <p:nvPr>
            <p:ph idx="1"/>
          </p:nvPr>
        </p:nvSpPr>
        <p:spPr>
          <a:xfrm>
            <a:off x="685800" y="1352550"/>
            <a:ext cx="11029950" cy="4667250"/>
          </a:xfrm>
        </p:spPr>
        <p:txBody>
          <a:bodyPr>
            <a:normAutofit lnSpcReduction="10000"/>
          </a:bodyPr>
          <a:lstStyle/>
          <a:p>
            <a:pPr marL="45720" indent="0">
              <a:buNone/>
            </a:pPr>
            <a:r>
              <a:rPr lang="en-US" sz="2600" b="1" dirty="0" smtClean="0">
                <a:solidFill>
                  <a:srgbClr val="50838E"/>
                </a:solidFill>
              </a:rPr>
              <a:t>Statistical Inference:</a:t>
            </a:r>
          </a:p>
          <a:p>
            <a:pPr marL="45720" indent="0">
              <a:buNone/>
            </a:pPr>
            <a:r>
              <a:rPr lang="en-US" sz="2600" b="1" dirty="0" smtClean="0">
                <a:solidFill>
                  <a:schemeClr val="accent1"/>
                </a:solidFill>
              </a:rPr>
              <a:t>When samples are taken from a population in an actual audit, the auditor does not know the population’s characteristics, and ordinarily, only one sample is taken from the population.</a:t>
            </a:r>
          </a:p>
          <a:p>
            <a:pPr marL="45720" indent="0">
              <a:buNone/>
            </a:pPr>
            <a:r>
              <a:rPr lang="en-US" sz="2600" b="1" dirty="0" smtClean="0">
                <a:solidFill>
                  <a:schemeClr val="accent1"/>
                </a:solidFill>
              </a:rPr>
              <a:t>But the </a:t>
            </a:r>
            <a:r>
              <a:rPr lang="en-US" sz="2600" b="1" dirty="0" smtClean="0">
                <a:solidFill>
                  <a:srgbClr val="50838E"/>
                </a:solidFill>
              </a:rPr>
              <a:t>knowledge of sampling distributions </a:t>
            </a:r>
            <a:r>
              <a:rPr lang="en-US" sz="2600" b="1" dirty="0" smtClean="0">
                <a:solidFill>
                  <a:schemeClr val="accent1"/>
                </a:solidFill>
              </a:rPr>
              <a:t>enables auditors to draw statistical conclusions, or </a:t>
            </a:r>
            <a:r>
              <a:rPr lang="en-US" sz="2600" b="1" dirty="0" smtClean="0">
                <a:solidFill>
                  <a:srgbClr val="50838E"/>
                </a:solidFill>
              </a:rPr>
              <a:t>statistical inferences</a:t>
            </a:r>
            <a:r>
              <a:rPr lang="en-US" sz="2600" b="1" dirty="0">
                <a:solidFill>
                  <a:srgbClr val="50838E"/>
                </a:solidFill>
              </a:rPr>
              <a:t>, </a:t>
            </a:r>
            <a:r>
              <a:rPr lang="en-US" sz="2600" b="1" dirty="0" smtClean="0">
                <a:solidFill>
                  <a:schemeClr val="accent1"/>
                </a:solidFill>
              </a:rPr>
              <a:t>about the population. An example of this process is shown on pages 585 and 586.</a:t>
            </a:r>
          </a:p>
          <a:p>
            <a:pPr marL="45720" indent="0">
              <a:buNone/>
            </a:pPr>
            <a:r>
              <a:rPr lang="en-US" sz="2600" b="1" dirty="0" smtClean="0">
                <a:solidFill>
                  <a:schemeClr val="accent1"/>
                </a:solidFill>
              </a:rPr>
              <a:t>Auditors can state the conclusions drawn from a confidence interval using statistical inferences in different ways, taking care to avoid incorrect conclusions because the true population value is always unknown.</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43</a:t>
            </a:fld>
            <a:endParaRPr lang="en-US" dirty="0"/>
          </a:p>
        </p:txBody>
      </p:sp>
    </p:spTree>
    <p:extLst>
      <p:ext uri="{BB962C8B-B14F-4D97-AF65-F5344CB8AC3E}">
        <p14:creationId xmlns:p14="http://schemas.microsoft.com/office/powerpoint/2010/main" val="105734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Variables </a:t>
            </a:r>
            <a:r>
              <a:rPr lang="en-US" dirty="0" smtClean="0"/>
              <a:t>sampling (cont.)</a:t>
            </a:r>
            <a:br>
              <a:rPr lang="en-US" dirty="0" smtClean="0"/>
            </a:br>
            <a:endParaRPr lang="en-US" dirty="0"/>
          </a:p>
        </p:txBody>
      </p:sp>
      <p:sp>
        <p:nvSpPr>
          <p:cNvPr id="3" name="Content Placeholder 2"/>
          <p:cNvSpPr>
            <a:spLocks noGrp="1"/>
          </p:cNvSpPr>
          <p:nvPr>
            <p:ph idx="1"/>
          </p:nvPr>
        </p:nvSpPr>
        <p:spPr>
          <a:xfrm>
            <a:off x="685800" y="1352550"/>
            <a:ext cx="11029950" cy="4667250"/>
          </a:xfrm>
        </p:spPr>
        <p:txBody>
          <a:bodyPr>
            <a:normAutofit lnSpcReduction="10000"/>
          </a:bodyPr>
          <a:lstStyle/>
          <a:p>
            <a:pPr marL="45720" indent="0">
              <a:buNone/>
            </a:pPr>
            <a:r>
              <a:rPr lang="en-US" sz="2600" b="1" dirty="0" smtClean="0">
                <a:solidFill>
                  <a:srgbClr val="50838E"/>
                </a:solidFill>
              </a:rPr>
              <a:t>Variables Methods: </a:t>
            </a:r>
            <a:r>
              <a:rPr lang="en-US" sz="2600" b="1" dirty="0" smtClean="0">
                <a:solidFill>
                  <a:schemeClr val="accent1"/>
                </a:solidFill>
              </a:rPr>
              <a:t>Auditors use the preceding statistical inference process for all of the variable sampling methods.  </a:t>
            </a:r>
          </a:p>
          <a:p>
            <a:pPr marL="45720" indent="0">
              <a:buNone/>
            </a:pPr>
            <a:r>
              <a:rPr lang="en-US" sz="2600" b="1" dirty="0" smtClean="0">
                <a:solidFill>
                  <a:schemeClr val="accent1"/>
                </a:solidFill>
              </a:rPr>
              <a:t>The three variables methods include:</a:t>
            </a:r>
          </a:p>
          <a:p>
            <a:pPr lvl="1"/>
            <a:r>
              <a:rPr lang="en-US" sz="2400" b="1" dirty="0" smtClean="0">
                <a:solidFill>
                  <a:srgbClr val="50838E"/>
                </a:solidFill>
              </a:rPr>
              <a:t>Difference Estimation—</a:t>
            </a:r>
            <a:r>
              <a:rPr lang="en-US" sz="2400" b="1" dirty="0" smtClean="0">
                <a:solidFill>
                  <a:schemeClr val="accent1"/>
                </a:solidFill>
              </a:rPr>
              <a:t>Auditors use difference estimation to measure the estimated total misstatement amount in a population when both the recorded value and an audited value exist for each item in the sample.</a:t>
            </a:r>
          </a:p>
          <a:p>
            <a:pPr lvl="1"/>
            <a:r>
              <a:rPr lang="en-US" sz="2400" b="1" dirty="0" smtClean="0">
                <a:solidFill>
                  <a:srgbClr val="50838E"/>
                </a:solidFill>
              </a:rPr>
              <a:t>Ratio Estimation—</a:t>
            </a:r>
            <a:r>
              <a:rPr lang="en-US" sz="2400" b="1" dirty="0" smtClean="0">
                <a:solidFill>
                  <a:schemeClr val="accent1"/>
                </a:solidFill>
              </a:rPr>
              <a:t>Similar to difference estimation except the auditor calculates the ratio between the misstatements and their recorded value and projects this to the population to estimate the total population misstatement.</a:t>
            </a:r>
          </a:p>
          <a:p>
            <a:pPr lvl="1"/>
            <a:r>
              <a:rPr lang="en-US" sz="2400" b="1" dirty="0" smtClean="0">
                <a:solidFill>
                  <a:srgbClr val="50838E"/>
                </a:solidFill>
              </a:rPr>
              <a:t>Mean-per-Unit Estimation—</a:t>
            </a:r>
            <a:r>
              <a:rPr lang="en-US" sz="2400" b="1" dirty="0" smtClean="0">
                <a:solidFill>
                  <a:schemeClr val="accent1"/>
                </a:solidFill>
              </a:rPr>
              <a:t>The auditor focuses on the audited value rather than the misstatement amount of each item in the sample.</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44</a:t>
            </a:fld>
            <a:endParaRPr lang="en-US" dirty="0"/>
          </a:p>
        </p:txBody>
      </p:sp>
    </p:spTree>
    <p:extLst>
      <p:ext uri="{BB962C8B-B14F-4D97-AF65-F5344CB8AC3E}">
        <p14:creationId xmlns:p14="http://schemas.microsoft.com/office/powerpoint/2010/main" val="976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Variables </a:t>
            </a:r>
            <a:r>
              <a:rPr lang="en-US" dirty="0" smtClean="0"/>
              <a:t>sampling (cont.)</a:t>
            </a:r>
            <a:br>
              <a:rPr lang="en-US" dirty="0" smtClean="0"/>
            </a:br>
            <a:endParaRPr lang="en-US" dirty="0"/>
          </a:p>
        </p:txBody>
      </p:sp>
      <p:sp>
        <p:nvSpPr>
          <p:cNvPr id="3" name="Content Placeholder 2"/>
          <p:cNvSpPr>
            <a:spLocks noGrp="1"/>
          </p:cNvSpPr>
          <p:nvPr>
            <p:ph idx="1"/>
          </p:nvPr>
        </p:nvSpPr>
        <p:spPr>
          <a:xfrm>
            <a:off x="685800" y="1524000"/>
            <a:ext cx="11029950" cy="4667250"/>
          </a:xfrm>
        </p:spPr>
        <p:txBody>
          <a:bodyPr>
            <a:normAutofit fontScale="92500" lnSpcReduction="10000"/>
          </a:bodyPr>
          <a:lstStyle/>
          <a:p>
            <a:pPr marL="45720" indent="0">
              <a:buNone/>
            </a:pPr>
            <a:r>
              <a:rPr lang="en-US" sz="2800" b="1" dirty="0" smtClean="0">
                <a:solidFill>
                  <a:srgbClr val="50838E"/>
                </a:solidFill>
              </a:rPr>
              <a:t>Stratified Statistical Methods: </a:t>
            </a:r>
            <a:r>
              <a:rPr lang="en-US" sz="2600" b="1" dirty="0" smtClean="0">
                <a:solidFill>
                  <a:schemeClr val="accent1"/>
                </a:solidFill>
              </a:rPr>
              <a:t>As with other stratified methods, the population is divided into two or more subpopulations. Each is independently tested and evaluated, and the results combined. This can be used with any of the variables methods, but is most commonly used with mean-</a:t>
            </a:r>
            <a:r>
              <a:rPr lang="en-US" sz="2600" b="1" dirty="0">
                <a:solidFill>
                  <a:schemeClr val="accent1"/>
                </a:solidFill>
              </a:rPr>
              <a:t>p</a:t>
            </a:r>
            <a:r>
              <a:rPr lang="en-US" sz="2600" b="1" dirty="0" smtClean="0">
                <a:solidFill>
                  <a:schemeClr val="accent1"/>
                </a:solidFill>
              </a:rPr>
              <a:t>er-unit estimation.</a:t>
            </a:r>
          </a:p>
          <a:p>
            <a:pPr marL="45720" indent="0">
              <a:buNone/>
            </a:pPr>
            <a:r>
              <a:rPr lang="en-US" sz="2800" b="1" dirty="0" smtClean="0">
                <a:solidFill>
                  <a:srgbClr val="50838E"/>
                </a:solidFill>
              </a:rPr>
              <a:t>Sampling Risks:</a:t>
            </a:r>
            <a:r>
              <a:rPr lang="en-US" sz="2800" b="1" dirty="0">
                <a:solidFill>
                  <a:srgbClr val="50838E"/>
                </a:solidFill>
              </a:rPr>
              <a:t> </a:t>
            </a:r>
            <a:r>
              <a:rPr lang="en-US" sz="2600" b="1" dirty="0" smtClean="0">
                <a:solidFill>
                  <a:schemeClr val="accent1"/>
                </a:solidFill>
              </a:rPr>
              <a:t>In addition to acceptable risk of incorrect acceptance (ARIA), auditors use acceptable risk of incorrect rejection (ARIR) for variables sampling.</a:t>
            </a:r>
          </a:p>
          <a:p>
            <a:pPr lvl="1"/>
            <a:r>
              <a:rPr lang="en-US" sz="2400" b="1" dirty="0" smtClean="0">
                <a:solidFill>
                  <a:schemeClr val="accent1"/>
                </a:solidFill>
              </a:rPr>
              <a:t>ARIA—The risk that the auditor accepts a population that is materially misstated.</a:t>
            </a:r>
          </a:p>
          <a:p>
            <a:pPr lvl="1"/>
            <a:r>
              <a:rPr lang="en-US" sz="2400" b="1" dirty="0" smtClean="0">
                <a:solidFill>
                  <a:schemeClr val="accent1"/>
                </a:solidFill>
              </a:rPr>
              <a:t>ARIR—The risk that the auditor has concluded that a population is materially misstated when it is not.</a:t>
            </a:r>
          </a:p>
          <a:p>
            <a:pPr marL="45720" indent="0">
              <a:buNone/>
            </a:pPr>
            <a:r>
              <a:rPr lang="en-US" sz="2600" b="1" dirty="0" smtClean="0">
                <a:solidFill>
                  <a:schemeClr val="accent1"/>
                </a:solidFill>
              </a:rPr>
              <a:t>These are illustrated in </a:t>
            </a:r>
            <a:r>
              <a:rPr lang="en-US" sz="2600" b="1" dirty="0" smtClean="0">
                <a:solidFill>
                  <a:srgbClr val="50838E"/>
                </a:solidFill>
              </a:rPr>
              <a:t>Tables 17-12 </a:t>
            </a:r>
            <a:r>
              <a:rPr lang="en-US" sz="2600" b="1" dirty="0" smtClean="0">
                <a:solidFill>
                  <a:schemeClr val="accent1"/>
                </a:solidFill>
              </a:rPr>
              <a:t>and </a:t>
            </a:r>
            <a:r>
              <a:rPr lang="en-US" sz="2600" b="1" dirty="0" smtClean="0">
                <a:solidFill>
                  <a:srgbClr val="50838E"/>
                </a:solidFill>
              </a:rPr>
              <a:t>17-13</a:t>
            </a:r>
            <a:r>
              <a:rPr lang="en-US" sz="2600" b="1" dirty="0">
                <a:solidFill>
                  <a:srgbClr val="50838E"/>
                </a:solidFill>
              </a:rPr>
              <a:t>.</a:t>
            </a:r>
          </a:p>
          <a:p>
            <a:pPr lvl="1"/>
            <a:endParaRPr lang="en-US" sz="2400" dirty="0" smtClean="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45</a:t>
            </a:fld>
            <a:endParaRPr lang="en-US" dirty="0"/>
          </a:p>
        </p:txBody>
      </p:sp>
    </p:spTree>
    <p:extLst>
      <p:ext uri="{BB962C8B-B14F-4D97-AF65-F5344CB8AC3E}">
        <p14:creationId xmlns:p14="http://schemas.microsoft.com/office/powerpoint/2010/main" val="231233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46</a:t>
            </a:fld>
            <a:endParaRPr lang="en-US" dirty="0"/>
          </a:p>
        </p:txBody>
      </p:sp>
      <p:pic>
        <p:nvPicPr>
          <p:cNvPr id="4" name="Picture 3"/>
          <p:cNvPicPr>
            <a:picLocks noChangeAspect="1"/>
          </p:cNvPicPr>
          <p:nvPr/>
        </p:nvPicPr>
        <p:blipFill>
          <a:blip r:embed="rId2"/>
          <a:stretch>
            <a:fillRect/>
          </a:stretch>
        </p:blipFill>
        <p:spPr>
          <a:xfrm>
            <a:off x="985377" y="161925"/>
            <a:ext cx="10550785" cy="5993983"/>
          </a:xfrm>
          <a:prstGeom prst="rect">
            <a:avLst/>
          </a:prstGeom>
        </p:spPr>
      </p:pic>
    </p:spTree>
    <p:extLst>
      <p:ext uri="{BB962C8B-B14F-4D97-AF65-F5344CB8AC3E}">
        <p14:creationId xmlns:p14="http://schemas.microsoft.com/office/powerpoint/2010/main" val="125298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47</a:t>
            </a:fld>
            <a:endParaRPr lang="en-US" dirty="0"/>
          </a:p>
        </p:txBody>
      </p:sp>
      <p:pic>
        <p:nvPicPr>
          <p:cNvPr id="4" name="Picture 3"/>
          <p:cNvPicPr>
            <a:picLocks noChangeAspect="1"/>
          </p:cNvPicPr>
          <p:nvPr/>
        </p:nvPicPr>
        <p:blipFill>
          <a:blip r:embed="rId2"/>
          <a:stretch>
            <a:fillRect/>
          </a:stretch>
        </p:blipFill>
        <p:spPr>
          <a:xfrm>
            <a:off x="560624" y="1808333"/>
            <a:ext cx="11070751" cy="3241334"/>
          </a:xfrm>
          <a:prstGeom prst="rect">
            <a:avLst/>
          </a:prstGeom>
        </p:spPr>
      </p:pic>
    </p:spTree>
    <p:extLst>
      <p:ext uri="{BB962C8B-B14F-4D97-AF65-F5344CB8AC3E}">
        <p14:creationId xmlns:p14="http://schemas.microsoft.com/office/powerpoint/2010/main" val="359360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smtClean="0">
                <a:solidFill>
                  <a:srgbClr val="514A40"/>
                </a:solidFill>
              </a:rPr>
              <a:t>17-</a:t>
            </a:r>
            <a:fld id="{E31375A4-56A4-47D6-9801-1991572033F7}" type="slidenum">
              <a:rPr lang="en-US" smtClean="0">
                <a:solidFill>
                  <a:srgbClr val="514A40"/>
                </a:solidFill>
              </a:rPr>
              <a:pPr/>
              <a:t>48</a:t>
            </a:fld>
            <a:endParaRPr lang="en-US" dirty="0">
              <a:solidFill>
                <a:srgbClr val="514A40"/>
              </a:solidFill>
            </a:endParaRPr>
          </a:p>
        </p:txBody>
      </p:sp>
      <p:sp>
        <p:nvSpPr>
          <p:cNvPr id="3" name="TextBox 2"/>
          <p:cNvSpPr txBox="1"/>
          <p:nvPr/>
        </p:nvSpPr>
        <p:spPr>
          <a:xfrm>
            <a:off x="2529840" y="2644170"/>
            <a:ext cx="7132320"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17-5</a:t>
            </a:r>
          </a:p>
          <a:p>
            <a:pPr marL="45720" indent="0" algn="ctr">
              <a:buNone/>
            </a:pPr>
            <a:r>
              <a:rPr lang="en-US" sz="3200" b="1" dirty="0">
                <a:solidFill>
                  <a:schemeClr val="accent1"/>
                </a:solidFill>
              </a:rPr>
              <a:t>Use difference estimation in tests of details of balances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4294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41421"/>
            <a:ext cx="9601200" cy="949158"/>
          </a:xfrm>
        </p:spPr>
        <p:txBody>
          <a:bodyPr>
            <a:normAutofit fontScale="90000"/>
          </a:bodyPr>
          <a:lstStyle/>
          <a:p>
            <a:pPr algn="ctr"/>
            <a:r>
              <a:rPr lang="en-US" dirty="0" smtClean="0"/>
              <a:t>Illustration using difference estimation</a:t>
            </a:r>
            <a:br>
              <a:rPr lang="en-US" dirty="0" smtClean="0"/>
            </a:br>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17-</a:t>
            </a:r>
            <a:fld id="{E31375A4-56A4-47D6-9801-1991572033F7}" type="slidenum">
              <a:rPr lang="en-US" smtClean="0">
                <a:solidFill>
                  <a:srgbClr val="514A40"/>
                </a:solidFill>
              </a:rPr>
              <a:pPr/>
              <a:t>49</a:t>
            </a:fld>
            <a:endParaRPr lang="en-US" dirty="0">
              <a:solidFill>
                <a:srgbClr val="514A40"/>
              </a:solidFill>
            </a:endParaRPr>
          </a:p>
        </p:txBody>
      </p:sp>
      <p:sp>
        <p:nvSpPr>
          <p:cNvPr id="3" name="Content Placeholder 2"/>
          <p:cNvSpPr>
            <a:spLocks noGrp="1"/>
          </p:cNvSpPr>
          <p:nvPr>
            <p:ph idx="1"/>
          </p:nvPr>
        </p:nvSpPr>
        <p:spPr>
          <a:xfrm>
            <a:off x="1403683" y="1490579"/>
            <a:ext cx="10207291" cy="4557796"/>
          </a:xfrm>
        </p:spPr>
        <p:txBody>
          <a:bodyPr>
            <a:normAutofit/>
          </a:bodyPr>
          <a:lstStyle/>
          <a:p>
            <a:pPr marL="45720" indent="0">
              <a:buNone/>
            </a:pPr>
            <a:r>
              <a:rPr lang="en-US" sz="2600" b="1" dirty="0" smtClean="0">
                <a:solidFill>
                  <a:srgbClr val="50838E"/>
                </a:solidFill>
              </a:rPr>
              <a:t>Plan the Sample and Calculate the Sample Size Using Difference Estimation: </a:t>
            </a:r>
            <a:r>
              <a:rPr lang="en-US" sz="2600" b="1" dirty="0" smtClean="0">
                <a:solidFill>
                  <a:schemeClr val="accent1"/>
                </a:solidFill>
              </a:rPr>
              <a:t>Accounts Receivable consists of 4,000 accounts  with a recorded value of $600,000. Tolerable misstatement is $21,000.</a:t>
            </a:r>
          </a:p>
          <a:p>
            <a:pPr marL="45720" indent="0">
              <a:buNone/>
            </a:pPr>
            <a:r>
              <a:rPr lang="en-US" sz="2600" b="1" dirty="0" smtClean="0">
                <a:solidFill>
                  <a:srgbClr val="50838E"/>
                </a:solidFill>
              </a:rPr>
              <a:t>Specify Acceptable Risk—</a:t>
            </a:r>
            <a:r>
              <a:rPr lang="en-US" sz="2600" b="1" dirty="0" smtClean="0">
                <a:solidFill>
                  <a:schemeClr val="accent1"/>
                </a:solidFill>
              </a:rPr>
              <a:t>The auditor specifies two risks:</a:t>
            </a:r>
          </a:p>
          <a:p>
            <a:pPr marL="880110" lvl="1" indent="-514350">
              <a:buFont typeface="+mj-lt"/>
              <a:buAutoNum type="arabicPeriod"/>
            </a:pPr>
            <a:r>
              <a:rPr lang="en-US" sz="2400" b="1" dirty="0" smtClean="0">
                <a:solidFill>
                  <a:schemeClr val="accent1"/>
                </a:solidFill>
              </a:rPr>
              <a:t>Acceptable risk of incorrect acceptance (ARIA)—10%</a:t>
            </a:r>
          </a:p>
          <a:p>
            <a:pPr marL="880110" lvl="1" indent="-514350">
              <a:buFont typeface="+mj-lt"/>
              <a:buAutoNum type="arabicPeriod"/>
            </a:pPr>
            <a:r>
              <a:rPr lang="en-US" sz="2400" b="1" dirty="0" smtClean="0">
                <a:solidFill>
                  <a:schemeClr val="accent1"/>
                </a:solidFill>
              </a:rPr>
              <a:t>Acceptable risk of incorrect rejection (ARIR)—25%</a:t>
            </a:r>
          </a:p>
          <a:p>
            <a:pPr marL="45720" indent="0">
              <a:buNone/>
            </a:pPr>
            <a:r>
              <a:rPr lang="en-US" sz="2600" b="1" dirty="0" smtClean="0">
                <a:solidFill>
                  <a:srgbClr val="50838E"/>
                </a:solidFill>
              </a:rPr>
              <a:t>Estimate Misstatements in the Population:</a:t>
            </a:r>
          </a:p>
          <a:p>
            <a:pPr marL="880110" lvl="1" indent="-514350">
              <a:buFont typeface="+mj-lt"/>
              <a:buAutoNum type="arabicPeriod"/>
            </a:pPr>
            <a:r>
              <a:rPr lang="en-US" sz="2400" b="1" dirty="0" smtClean="0">
                <a:solidFill>
                  <a:schemeClr val="accent1"/>
                </a:solidFill>
              </a:rPr>
              <a:t>Estimate an expected point estimate.</a:t>
            </a:r>
          </a:p>
          <a:p>
            <a:pPr marL="880110" lvl="1" indent="-514350">
              <a:buFont typeface="+mj-lt"/>
              <a:buAutoNum type="arabicPeriod"/>
            </a:pPr>
            <a:r>
              <a:rPr lang="en-US" sz="2400" b="1" dirty="0" smtClean="0">
                <a:solidFill>
                  <a:schemeClr val="accent1"/>
                </a:solidFill>
              </a:rPr>
              <a:t>Make an advance population standard deviation estimate—variability of the population.</a:t>
            </a:r>
          </a:p>
          <a:p>
            <a:pPr marL="45720" indent="0">
              <a:buNone/>
            </a:pPr>
            <a:endParaRPr lang="en-US" sz="2800" dirty="0">
              <a:solidFill>
                <a:srgbClr val="50838E"/>
              </a:solidFill>
            </a:endParaRPr>
          </a:p>
        </p:txBody>
      </p:sp>
    </p:spTree>
    <p:extLst>
      <p:ext uri="{BB962C8B-B14F-4D97-AF65-F5344CB8AC3E}">
        <p14:creationId xmlns:p14="http://schemas.microsoft.com/office/powerpoint/2010/main" val="108941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smtClean="0">
                <a:solidFill>
                  <a:srgbClr val="514A40"/>
                </a:solidFill>
              </a:rPr>
              <a:t>17-</a:t>
            </a:r>
            <a:fld id="{E31375A4-56A4-47D6-9801-1991572033F7}" type="slidenum">
              <a:rPr lang="en-US" smtClean="0">
                <a:solidFill>
                  <a:srgbClr val="514A40"/>
                </a:solidFill>
              </a:rPr>
              <a:pPr/>
              <a:t>5</a:t>
            </a:fld>
            <a:endParaRPr lang="en-US" dirty="0">
              <a:solidFill>
                <a:srgbClr val="514A40"/>
              </a:solidFill>
            </a:endParaRPr>
          </a:p>
        </p:txBody>
      </p:sp>
      <p:sp>
        <p:nvSpPr>
          <p:cNvPr id="3" name="TextBox 2"/>
          <p:cNvSpPr txBox="1"/>
          <p:nvPr/>
        </p:nvSpPr>
        <p:spPr>
          <a:xfrm>
            <a:off x="2529840" y="2644170"/>
            <a:ext cx="7132320"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17-2</a:t>
            </a:r>
          </a:p>
          <a:p>
            <a:pPr marL="45720" indent="0" algn="ctr">
              <a:buNone/>
            </a:pPr>
            <a:r>
              <a:rPr lang="en-US" sz="3200" b="1" dirty="0">
                <a:solidFill>
                  <a:schemeClr val="accent1"/>
                </a:solidFill>
              </a:rPr>
              <a:t>Apply nonstatistical sampling to tests of details of balances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87708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Illustration using difference estimation</a:t>
            </a:r>
            <a:br>
              <a:rPr lang="en-US" dirty="0"/>
            </a:br>
            <a:r>
              <a:rPr lang="en-US" dirty="0" smtClean="0"/>
              <a:t>(cont.)</a:t>
            </a:r>
            <a:endParaRPr lang="en-US" dirty="0"/>
          </a:p>
        </p:txBody>
      </p:sp>
      <p:sp>
        <p:nvSpPr>
          <p:cNvPr id="3" name="Content Placeholder 2"/>
          <p:cNvSpPr>
            <a:spLocks noGrp="1"/>
          </p:cNvSpPr>
          <p:nvPr>
            <p:ph idx="1"/>
          </p:nvPr>
        </p:nvSpPr>
        <p:spPr>
          <a:xfrm>
            <a:off x="695324" y="1933964"/>
            <a:ext cx="11020425" cy="4009636"/>
          </a:xfrm>
        </p:spPr>
        <p:txBody>
          <a:bodyPr>
            <a:normAutofit/>
          </a:bodyPr>
          <a:lstStyle/>
          <a:p>
            <a:pPr marL="45720" indent="0">
              <a:buNone/>
            </a:pPr>
            <a:r>
              <a:rPr lang="en-US" sz="2600" b="1" dirty="0">
                <a:solidFill>
                  <a:srgbClr val="50838E"/>
                </a:solidFill>
              </a:rPr>
              <a:t>Plan the Sample and Calculate the Sample Size Using Difference </a:t>
            </a:r>
            <a:r>
              <a:rPr lang="en-US" sz="2600" b="1" dirty="0" smtClean="0">
                <a:solidFill>
                  <a:srgbClr val="50838E"/>
                </a:solidFill>
              </a:rPr>
              <a:t>Estimation (</a:t>
            </a:r>
            <a:r>
              <a:rPr lang="en-US" sz="2600" b="1" dirty="0" err="1" smtClean="0">
                <a:solidFill>
                  <a:srgbClr val="50838E"/>
                </a:solidFill>
              </a:rPr>
              <a:t>cont</a:t>
            </a:r>
            <a:r>
              <a:rPr lang="en-US" sz="2600" b="1" dirty="0" smtClean="0">
                <a:solidFill>
                  <a:srgbClr val="50838E"/>
                </a:solidFill>
              </a:rPr>
              <a:t>):</a:t>
            </a:r>
          </a:p>
          <a:p>
            <a:pPr marL="45720" indent="0">
              <a:buNone/>
            </a:pPr>
            <a:r>
              <a:rPr lang="en-US" sz="2600" b="1" dirty="0" smtClean="0">
                <a:solidFill>
                  <a:srgbClr val="50838E"/>
                </a:solidFill>
              </a:rPr>
              <a:t>Calculate the Initial Sample Size: </a:t>
            </a:r>
            <a:r>
              <a:rPr lang="en-US" sz="2600" b="1" dirty="0" smtClean="0">
                <a:solidFill>
                  <a:schemeClr val="accent1"/>
                </a:solidFill>
              </a:rPr>
              <a:t>The calculation of the sample size is shown on page 589. Sample size is 100.</a:t>
            </a:r>
          </a:p>
          <a:p>
            <a:pPr marL="45720" indent="0">
              <a:buNone/>
            </a:pPr>
            <a:r>
              <a:rPr lang="en-US" sz="2600" b="1" dirty="0" smtClean="0">
                <a:solidFill>
                  <a:srgbClr val="50838E"/>
                </a:solidFill>
              </a:rPr>
              <a:t>Evaluate the Results:</a:t>
            </a:r>
          </a:p>
          <a:p>
            <a:pPr marL="45720" indent="0">
              <a:buNone/>
            </a:pPr>
            <a:r>
              <a:rPr lang="en-US" sz="2600" b="1" dirty="0" smtClean="0">
                <a:solidFill>
                  <a:srgbClr val="50838E"/>
                </a:solidFill>
              </a:rPr>
              <a:t>Generalize from the Sample to the Population: </a:t>
            </a:r>
            <a:r>
              <a:rPr lang="en-US" sz="2600" b="1" dirty="0" smtClean="0">
                <a:solidFill>
                  <a:schemeClr val="accent1"/>
                </a:solidFill>
              </a:rPr>
              <a:t>The calculations are illustrated in Table 17-14 on pages 590–591.</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50</a:t>
            </a:fld>
            <a:endParaRPr lang="en-US" dirty="0"/>
          </a:p>
        </p:txBody>
      </p:sp>
    </p:spTree>
    <p:extLst>
      <p:ext uri="{BB962C8B-B14F-4D97-AF65-F5344CB8AC3E}">
        <p14:creationId xmlns:p14="http://schemas.microsoft.com/office/powerpoint/2010/main" val="246512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17-</a:t>
            </a:r>
            <a:fld id="{E31375A4-56A4-47D6-9801-1991572033F7}" type="slidenum">
              <a:rPr lang="en-US" smtClean="0">
                <a:solidFill>
                  <a:srgbClr val="514A40"/>
                </a:solidFill>
              </a:rPr>
              <a:pPr/>
              <a:t>51</a:t>
            </a:fld>
            <a:endParaRPr lang="en-US" dirty="0">
              <a:solidFill>
                <a:srgbClr val="514A40"/>
              </a:solidFill>
            </a:endParaRPr>
          </a:p>
        </p:txBody>
      </p:sp>
      <p:pic>
        <p:nvPicPr>
          <p:cNvPr id="1026" name="Picture 3" descr="3293795473_47524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2443163"/>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41421"/>
            <a:ext cx="9601200" cy="949158"/>
          </a:xfrm>
        </p:spPr>
        <p:txBody>
          <a:bodyPr>
            <a:normAutofit fontScale="90000"/>
          </a:bodyPr>
          <a:lstStyle/>
          <a:p>
            <a:pPr algn="ctr"/>
            <a:r>
              <a:rPr lang="en-US" dirty="0" smtClean="0"/>
              <a:t>Nonstatistical sampling</a:t>
            </a:r>
            <a:br>
              <a:rPr lang="en-US" dirty="0" smtClean="0"/>
            </a:br>
            <a:endParaRPr lang="en-US" dirty="0"/>
          </a:p>
        </p:txBody>
      </p:sp>
      <p:pic>
        <p:nvPicPr>
          <p:cNvPr id="9" name="Content Placeholder 8"/>
          <p:cNvPicPr>
            <a:picLocks noGrp="1" noChangeAspect="1"/>
          </p:cNvPicPr>
          <p:nvPr>
            <p:ph idx="1"/>
          </p:nvPr>
        </p:nvPicPr>
        <p:blipFill>
          <a:blip r:embed="rId3"/>
          <a:stretch>
            <a:fillRect/>
          </a:stretch>
        </p:blipFill>
        <p:spPr>
          <a:xfrm>
            <a:off x="3575304" y="1247037"/>
            <a:ext cx="4854145" cy="4669576"/>
          </a:xfrm>
          <a:prstGeom prst="rect">
            <a:avLst/>
          </a:prstGeom>
        </p:spPr>
      </p:pic>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17-</a:t>
            </a:r>
            <a:fld id="{E31375A4-56A4-47D6-9801-1991572033F7}" type="slidenum">
              <a:rPr lang="en-US" smtClean="0">
                <a:solidFill>
                  <a:srgbClr val="514A40"/>
                </a:solidFill>
              </a:rPr>
              <a:pPr/>
              <a:t>6</a:t>
            </a:fld>
            <a:endParaRPr lang="en-US" dirty="0">
              <a:solidFill>
                <a:srgbClr val="514A40"/>
              </a:solidFill>
            </a:endParaRPr>
          </a:p>
        </p:txBody>
      </p:sp>
    </p:spTree>
    <p:extLst>
      <p:ext uri="{BB962C8B-B14F-4D97-AF65-F5344CB8AC3E}">
        <p14:creationId xmlns:p14="http://schemas.microsoft.com/office/powerpoint/2010/main" val="351348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Nonstatistical sampling (cont.)</a:t>
            </a:r>
            <a:br>
              <a:rPr lang="en-US" dirty="0" smtClean="0"/>
            </a:br>
            <a:endParaRPr lang="en-US" dirty="0"/>
          </a:p>
        </p:txBody>
      </p:sp>
      <p:sp>
        <p:nvSpPr>
          <p:cNvPr id="3" name="Content Placeholder 2"/>
          <p:cNvSpPr>
            <a:spLocks noGrp="1"/>
          </p:cNvSpPr>
          <p:nvPr>
            <p:ph idx="1"/>
          </p:nvPr>
        </p:nvSpPr>
        <p:spPr>
          <a:xfrm>
            <a:off x="969264" y="1417320"/>
            <a:ext cx="10341864" cy="4526280"/>
          </a:xfrm>
        </p:spPr>
        <p:txBody>
          <a:bodyPr>
            <a:normAutofit fontScale="92500"/>
          </a:bodyPr>
          <a:lstStyle/>
          <a:p>
            <a:pPr marL="502920" indent="-457200">
              <a:buFont typeface="+mj-lt"/>
              <a:buAutoNum type="arabicPeriod"/>
            </a:pPr>
            <a:r>
              <a:rPr lang="en-US" sz="2400" b="1" dirty="0" smtClean="0">
                <a:solidFill>
                  <a:srgbClr val="50838E"/>
                </a:solidFill>
              </a:rPr>
              <a:t>State the Objectives of the Audit Test</a:t>
            </a:r>
            <a:r>
              <a:rPr lang="en-US" sz="2400" b="1" dirty="0">
                <a:solidFill>
                  <a:srgbClr val="50838E"/>
                </a:solidFill>
              </a:rPr>
              <a:t>:</a:t>
            </a:r>
            <a:r>
              <a:rPr lang="en-US" sz="2400" b="1" dirty="0" smtClean="0">
                <a:solidFill>
                  <a:schemeClr val="accent1"/>
                </a:solidFill>
              </a:rPr>
              <a:t> Auditors sample for tests of details of balances to determine whether the account balance is fairly stated.</a:t>
            </a:r>
          </a:p>
          <a:p>
            <a:pPr marL="502920" indent="-457200">
              <a:buFont typeface="+mj-lt"/>
              <a:buAutoNum type="arabicPeriod"/>
            </a:pPr>
            <a:r>
              <a:rPr lang="en-US" sz="2400" b="1" dirty="0" smtClean="0">
                <a:solidFill>
                  <a:srgbClr val="50838E"/>
                </a:solidFill>
              </a:rPr>
              <a:t>Decide Whether Audit Sampling Applies</a:t>
            </a:r>
            <a:r>
              <a:rPr lang="en-US" sz="2400" b="1" dirty="0">
                <a:solidFill>
                  <a:srgbClr val="50838E"/>
                </a:solidFill>
              </a:rPr>
              <a:t>:</a:t>
            </a:r>
            <a:r>
              <a:rPr lang="en-US" sz="2400" b="1" dirty="0" smtClean="0">
                <a:solidFill>
                  <a:schemeClr val="accent1"/>
                </a:solidFill>
              </a:rPr>
              <a:t> Audit sampling applies whenever the auditor plans to reach conclusions about a population based on a sample. </a:t>
            </a:r>
          </a:p>
          <a:p>
            <a:pPr marL="502920" indent="-457200">
              <a:buFont typeface="+mj-lt"/>
              <a:buAutoNum type="arabicPeriod"/>
            </a:pPr>
            <a:r>
              <a:rPr lang="en-US" sz="2400" b="1" dirty="0" smtClean="0">
                <a:solidFill>
                  <a:srgbClr val="50838E"/>
                </a:solidFill>
              </a:rPr>
              <a:t>Define a Misstatement</a:t>
            </a:r>
            <a:r>
              <a:rPr lang="en-US" sz="2400" b="1" dirty="0">
                <a:solidFill>
                  <a:srgbClr val="50838E"/>
                </a:solidFill>
              </a:rPr>
              <a:t>:</a:t>
            </a:r>
            <a:r>
              <a:rPr lang="en-US" sz="2400" b="1" dirty="0" smtClean="0">
                <a:solidFill>
                  <a:schemeClr val="accent1"/>
                </a:solidFill>
              </a:rPr>
              <a:t> Because audit sampling for tests of details of balances measures monetary misstatements, a misstatement exists whenever a sample item is misstated.</a:t>
            </a:r>
          </a:p>
          <a:p>
            <a:pPr marL="502920" indent="-457200">
              <a:buFont typeface="+mj-lt"/>
              <a:buAutoNum type="arabicPeriod"/>
            </a:pPr>
            <a:r>
              <a:rPr lang="en-US" sz="2400" b="1" dirty="0" smtClean="0">
                <a:solidFill>
                  <a:srgbClr val="50838E"/>
                </a:solidFill>
              </a:rPr>
              <a:t>Define the Population</a:t>
            </a:r>
            <a:r>
              <a:rPr lang="en-US" sz="2400" b="1" dirty="0">
                <a:solidFill>
                  <a:srgbClr val="50838E"/>
                </a:solidFill>
              </a:rPr>
              <a:t>:</a:t>
            </a:r>
            <a:r>
              <a:rPr lang="en-US" sz="2400" b="1" dirty="0" smtClean="0">
                <a:solidFill>
                  <a:schemeClr val="accent1"/>
                </a:solidFill>
              </a:rPr>
              <a:t> The items making up the </a:t>
            </a:r>
            <a:r>
              <a:rPr lang="en-US" sz="2400" b="1" dirty="0" smtClean="0">
                <a:solidFill>
                  <a:srgbClr val="50838E"/>
                </a:solidFill>
              </a:rPr>
              <a:t>recorded dollar population</a:t>
            </a:r>
            <a:r>
              <a:rPr lang="en-US" sz="2400" b="1" dirty="0">
                <a:solidFill>
                  <a:srgbClr val="50838E"/>
                </a:solidFill>
              </a:rPr>
              <a:t>. </a:t>
            </a:r>
            <a:r>
              <a:rPr lang="en-US" sz="2400" b="1" dirty="0" smtClean="0">
                <a:solidFill>
                  <a:schemeClr val="accent1"/>
                </a:solidFill>
              </a:rPr>
              <a:t>The auditor may separate the population into subpopulations before applying audit sampling. </a:t>
            </a:r>
            <a:r>
              <a:rPr lang="en-US" sz="2400" b="1" dirty="0">
                <a:solidFill>
                  <a:srgbClr val="50838E"/>
                </a:solidFill>
              </a:rPr>
              <a:t>Table 17-1 </a:t>
            </a:r>
            <a:r>
              <a:rPr lang="en-US" sz="2400" b="1" dirty="0">
                <a:solidFill>
                  <a:schemeClr val="accent1"/>
                </a:solidFill>
              </a:rPr>
              <a:t>is an illustrative sample of an accounts receivable population.</a:t>
            </a:r>
          </a:p>
          <a:p>
            <a:pPr marL="502920" indent="-457200">
              <a:buFont typeface="+mj-lt"/>
              <a:buAutoNum type="arabicPeriod"/>
            </a:pPr>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7</a:t>
            </a:fld>
            <a:endParaRPr lang="en-US" dirty="0"/>
          </a:p>
        </p:txBody>
      </p:sp>
    </p:spTree>
    <p:extLst>
      <p:ext uri="{BB962C8B-B14F-4D97-AF65-F5344CB8AC3E}">
        <p14:creationId xmlns:p14="http://schemas.microsoft.com/office/powerpoint/2010/main" val="42340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17-</a:t>
            </a:r>
            <a:fld id="{E31375A4-56A4-47D6-9801-1991572033F7}" type="slidenum">
              <a:rPr lang="en-US" smtClean="0"/>
              <a:t>8</a:t>
            </a:fld>
            <a:endParaRPr lang="en-US" dirty="0"/>
          </a:p>
        </p:txBody>
      </p:sp>
      <p:pic>
        <p:nvPicPr>
          <p:cNvPr id="4" name="Picture 3"/>
          <p:cNvPicPr>
            <a:picLocks noChangeAspect="1"/>
          </p:cNvPicPr>
          <p:nvPr/>
        </p:nvPicPr>
        <p:blipFill>
          <a:blip r:embed="rId2"/>
          <a:stretch>
            <a:fillRect/>
          </a:stretch>
        </p:blipFill>
        <p:spPr>
          <a:xfrm>
            <a:off x="2395728" y="100085"/>
            <a:ext cx="7436870" cy="6137076"/>
          </a:xfrm>
          <a:prstGeom prst="rect">
            <a:avLst/>
          </a:prstGeom>
        </p:spPr>
      </p:pic>
    </p:spTree>
    <p:extLst>
      <p:ext uri="{BB962C8B-B14F-4D97-AF65-F5344CB8AC3E}">
        <p14:creationId xmlns:p14="http://schemas.microsoft.com/office/powerpoint/2010/main" val="312879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Nonstatistical sampling (cont.)</a:t>
            </a:r>
            <a:br>
              <a:rPr lang="en-US" dirty="0" smtClean="0"/>
            </a:br>
            <a:endParaRPr lang="en-US" dirty="0"/>
          </a:p>
        </p:txBody>
      </p:sp>
      <p:sp>
        <p:nvSpPr>
          <p:cNvPr id="3" name="Content Placeholder 2"/>
          <p:cNvSpPr>
            <a:spLocks noGrp="1"/>
          </p:cNvSpPr>
          <p:nvPr>
            <p:ph idx="1"/>
          </p:nvPr>
        </p:nvSpPr>
        <p:spPr>
          <a:xfrm>
            <a:off x="941832" y="1353312"/>
            <a:ext cx="10369296" cy="4590288"/>
          </a:xfrm>
        </p:spPr>
        <p:txBody>
          <a:bodyPr>
            <a:normAutofit lnSpcReduction="10000"/>
          </a:bodyPr>
          <a:lstStyle/>
          <a:p>
            <a:pPr marL="502920" indent="-457200">
              <a:buFont typeface="+mj-lt"/>
              <a:buAutoNum type="arabicPeriod" startAt="5"/>
            </a:pPr>
            <a:r>
              <a:rPr lang="en-US" sz="2400" b="1" dirty="0" smtClean="0">
                <a:solidFill>
                  <a:srgbClr val="50838E"/>
                </a:solidFill>
              </a:rPr>
              <a:t>Define the Sampling Unit</a:t>
            </a:r>
            <a:r>
              <a:rPr lang="en-US" sz="2400" b="1" dirty="0">
                <a:solidFill>
                  <a:srgbClr val="50838E"/>
                </a:solidFill>
              </a:rPr>
              <a:t>:</a:t>
            </a:r>
            <a:r>
              <a:rPr lang="en-US" sz="2400" b="1" dirty="0" smtClean="0">
                <a:solidFill>
                  <a:schemeClr val="accent1"/>
                </a:solidFill>
              </a:rPr>
              <a:t> For nonstatistical audit sampling in tests of details of balances, the sampling unit is almost always the items making up the account balance.</a:t>
            </a:r>
          </a:p>
          <a:p>
            <a:pPr marL="502920" indent="-457200">
              <a:buFont typeface="+mj-lt"/>
              <a:buAutoNum type="arabicPeriod" startAt="5"/>
            </a:pPr>
            <a:r>
              <a:rPr lang="en-US" sz="2400" b="1" dirty="0" smtClean="0">
                <a:solidFill>
                  <a:srgbClr val="50838E"/>
                </a:solidFill>
              </a:rPr>
              <a:t>Specify the Tolerable Misstatement</a:t>
            </a:r>
            <a:r>
              <a:rPr lang="en-US" sz="2400" b="1" dirty="0">
                <a:solidFill>
                  <a:srgbClr val="50838E"/>
                </a:solidFill>
              </a:rPr>
              <a:t>:</a:t>
            </a:r>
            <a:r>
              <a:rPr lang="en-US" sz="2400" b="1" dirty="0" smtClean="0">
                <a:solidFill>
                  <a:schemeClr val="accent1"/>
                </a:solidFill>
              </a:rPr>
              <a:t> The application of performance materiality to a particular sampling procedure.</a:t>
            </a:r>
          </a:p>
          <a:p>
            <a:pPr marL="502920" indent="-457200">
              <a:buFont typeface="+mj-lt"/>
              <a:buAutoNum type="arabicPeriod" startAt="5"/>
            </a:pPr>
            <a:r>
              <a:rPr lang="en-US" sz="2400" b="1" dirty="0" smtClean="0">
                <a:solidFill>
                  <a:srgbClr val="50838E"/>
                </a:solidFill>
              </a:rPr>
              <a:t>Specify Acceptable Risk of Incorrect Acceptance</a:t>
            </a:r>
            <a:r>
              <a:rPr lang="en-US" sz="2400" b="1" dirty="0">
                <a:solidFill>
                  <a:srgbClr val="50838E"/>
                </a:solidFill>
              </a:rPr>
              <a:t>:</a:t>
            </a:r>
            <a:r>
              <a:rPr lang="en-US" sz="2400" b="1" dirty="0" smtClean="0">
                <a:solidFill>
                  <a:schemeClr val="accent1"/>
                </a:solidFill>
              </a:rPr>
              <a:t> The </a:t>
            </a:r>
            <a:r>
              <a:rPr lang="en-US" sz="2400" b="1" dirty="0" smtClean="0">
                <a:solidFill>
                  <a:srgbClr val="50838E"/>
                </a:solidFill>
              </a:rPr>
              <a:t>acceptable risk of incorrect acceptance (ARIA) </a:t>
            </a:r>
            <a:r>
              <a:rPr lang="en-US" sz="2400" b="1" dirty="0" smtClean="0">
                <a:solidFill>
                  <a:schemeClr val="accent1"/>
                </a:solidFill>
              </a:rPr>
              <a:t>is the risk that the sample supports the conclusion that the recorded account balance is not materially misstated when it is materially misstated.</a:t>
            </a:r>
          </a:p>
          <a:p>
            <a:pPr marL="45720" indent="0">
              <a:buNone/>
            </a:pPr>
            <a:r>
              <a:rPr lang="en-US" sz="2400" b="1" dirty="0" smtClean="0">
                <a:solidFill>
                  <a:srgbClr val="50838E"/>
                </a:solidFill>
              </a:rPr>
              <a:t>Figure 17-1 </a:t>
            </a:r>
            <a:r>
              <a:rPr lang="en-US" sz="2400" b="1" dirty="0" smtClean="0">
                <a:solidFill>
                  <a:schemeClr val="accent1"/>
                </a:solidFill>
              </a:rPr>
              <a:t>shows the effect of ARO and ARIA on substantive testing.</a:t>
            </a:r>
          </a:p>
          <a:p>
            <a:pPr marL="45720" indent="0">
              <a:buNone/>
            </a:pPr>
            <a:r>
              <a:rPr lang="en-US" sz="2400" b="1" dirty="0" smtClean="0">
                <a:solidFill>
                  <a:schemeClr val="accent1"/>
                </a:solidFill>
              </a:rPr>
              <a:t>The relationships affecting ARIA are summarized in </a:t>
            </a:r>
            <a:r>
              <a:rPr lang="en-US" sz="2400" b="1" dirty="0" smtClean="0">
                <a:solidFill>
                  <a:srgbClr val="50838E"/>
                </a:solidFill>
              </a:rPr>
              <a:t>Table 17-2</a:t>
            </a:r>
            <a:r>
              <a:rPr lang="en-US" sz="2400" b="1" dirty="0">
                <a:solidFill>
                  <a:srgbClr val="50838E"/>
                </a:solidFill>
              </a:rPr>
              <a: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17-</a:t>
            </a:r>
            <a:fld id="{E31375A4-56A4-47D6-9801-1991572033F7}" type="slidenum">
              <a:rPr lang="en-US" smtClean="0"/>
              <a:t>9</a:t>
            </a:fld>
            <a:endParaRPr lang="en-US" dirty="0"/>
          </a:p>
        </p:txBody>
      </p:sp>
    </p:spTree>
    <p:extLst>
      <p:ext uri="{BB962C8B-B14F-4D97-AF65-F5344CB8AC3E}">
        <p14:creationId xmlns:p14="http://schemas.microsoft.com/office/powerpoint/2010/main" val="396782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3000</Words>
  <Application>Microsoft Office PowerPoint</Application>
  <PresentationFormat>Widescreen</PresentationFormat>
  <Paragraphs>292</Paragraphs>
  <Slides>51</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Cambria</vt:lpstr>
      <vt:lpstr>Red Line Business 16x9</vt:lpstr>
      <vt:lpstr>Audit sampling  for tests of  details of balances</vt:lpstr>
      <vt:lpstr>Chapter 17 Learning Objectives</vt:lpstr>
      <vt:lpstr>PowerPoint Presentation</vt:lpstr>
      <vt:lpstr>Comparisons of audit sampling for tests of details of balances and for tests of controls and substantive tests of transactions</vt:lpstr>
      <vt:lpstr>PowerPoint Presentation</vt:lpstr>
      <vt:lpstr>Nonstatistical sampling </vt:lpstr>
      <vt:lpstr>Nonstatistical sampling (cont.) </vt:lpstr>
      <vt:lpstr>PowerPoint Presentation</vt:lpstr>
      <vt:lpstr>Nonstatistical sampling (cont.) </vt:lpstr>
      <vt:lpstr>PowerPoint Presentation</vt:lpstr>
      <vt:lpstr>PowerPoint Presentation</vt:lpstr>
      <vt:lpstr>Nonstatistical sampling (cont.) </vt:lpstr>
      <vt:lpstr>PowerPoint Presentation</vt:lpstr>
      <vt:lpstr>PowerPoint Presentation</vt:lpstr>
      <vt:lpstr>Nonstatistical sampling (cont.) </vt:lpstr>
      <vt:lpstr>Nonstatistical sampling (cont.) </vt:lpstr>
      <vt:lpstr>PowerPoint Presentation</vt:lpstr>
      <vt:lpstr>Monetary Unit sampling </vt:lpstr>
      <vt:lpstr>PowerPoint Presentation</vt:lpstr>
      <vt:lpstr>Monetary Unit sampling (cont.) </vt:lpstr>
      <vt:lpstr>Monetary Unit sampling (cont.) </vt:lpstr>
      <vt:lpstr>PowerPoint Presentation</vt:lpstr>
      <vt:lpstr>Monetary Unit sampling (cont.) </vt:lpstr>
      <vt:lpstr>PowerPoint Presentation</vt:lpstr>
      <vt:lpstr>Monetary Unit sampling (cont.) </vt:lpstr>
      <vt:lpstr>PowerPoint Presentation</vt:lpstr>
      <vt:lpstr>Monetary Unit sampling (cont.) </vt:lpstr>
      <vt:lpstr>PowerPoint Presentation</vt:lpstr>
      <vt:lpstr>Monetary Unit sampling (cont.) </vt:lpstr>
      <vt:lpstr>PowerPoint Presentation</vt:lpstr>
      <vt:lpstr>Monetary Unit sampling (cont.) </vt:lpstr>
      <vt:lpstr>PowerPoint Presentation</vt:lpstr>
      <vt:lpstr>Monetary Unit sampling (cont.) </vt:lpstr>
      <vt:lpstr>Monetary Unit sampling (cont.) </vt:lpstr>
      <vt:lpstr>PowerPoint Presentation</vt:lpstr>
      <vt:lpstr>Variables sampling </vt:lpstr>
      <vt:lpstr>Variables sampling (cont.) </vt:lpstr>
      <vt:lpstr>Variables sampling (cont.) </vt:lpstr>
      <vt:lpstr>PowerPoint Presentation</vt:lpstr>
      <vt:lpstr>Variables sampling (cont.) </vt:lpstr>
      <vt:lpstr>PowerPoint Presentation</vt:lpstr>
      <vt:lpstr>PowerPoint Presentation</vt:lpstr>
      <vt:lpstr>Variables sampling (cont.) </vt:lpstr>
      <vt:lpstr>Variables sampling (cont.) </vt:lpstr>
      <vt:lpstr>Variables sampling (cont.) </vt:lpstr>
      <vt:lpstr>PowerPoint Presentation</vt:lpstr>
      <vt:lpstr>PowerPoint Presentation</vt:lpstr>
      <vt:lpstr>PowerPoint Presentation</vt:lpstr>
      <vt:lpstr>Illustration using difference estimation </vt:lpstr>
      <vt:lpstr>Illustration using difference estimation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2015-08-17T17:00:12Z</dcterms:created>
  <dcterms:modified xsi:type="dcterms:W3CDTF">2016-04-18T02:10:53Z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