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61" r:id="rId7"/>
    <p:sldId id="263" r:id="rId8"/>
    <p:sldId id="264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9586A-9D5F-4358-B612-6C3A24B7F19D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41B1-6049-42A1-873E-26E9873C2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Prevalence, Definition, and Classification of Aphasia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SPAU434 N euro Speech and Language Disorders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symptoms of Aphasia – Paraphasias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Paraphasias: </a:t>
            </a:r>
            <a:r>
              <a:rPr lang="en-US" dirty="0" smtClean="0">
                <a:solidFill>
                  <a:srgbClr val="FF0000"/>
                </a:solidFill>
              </a:rPr>
              <a:t>errors in speech </a:t>
            </a:r>
            <a:r>
              <a:rPr lang="en-US" dirty="0" smtClean="0"/>
              <a:t>consisting of </a:t>
            </a:r>
            <a:r>
              <a:rPr lang="en-US" dirty="0" smtClean="0">
                <a:solidFill>
                  <a:srgbClr val="FF0000"/>
                </a:solidFill>
              </a:rPr>
              <a:t>unintended word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sound substitution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Types of paraphasias: </a:t>
            </a:r>
            <a:br>
              <a:rPr lang="en-US" dirty="0" smtClean="0"/>
            </a:br>
            <a:r>
              <a:rPr lang="en-US" dirty="0" smtClean="0"/>
              <a:t>- Verbal (global) paraphasia </a:t>
            </a:r>
            <a:br>
              <a:rPr lang="en-US" dirty="0" smtClean="0"/>
            </a:br>
            <a:r>
              <a:rPr lang="en-US" dirty="0" smtClean="0"/>
              <a:t>- Neologistic paraphasia </a:t>
            </a:r>
            <a:br>
              <a:rPr lang="en-US" dirty="0" smtClean="0"/>
            </a:br>
            <a:r>
              <a:rPr lang="en-US" dirty="0" smtClean="0"/>
              <a:t>- Phonemic (Literal) paraphasia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Verbal (Global) Paraphasia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entire word is substituted</a:t>
            </a:r>
            <a:r>
              <a:rPr lang="en-US" dirty="0" smtClean="0"/>
              <a:t> in verbal (global) paraphasia. The substituted words may be one of two kinds; i.e. two types of verbal paraphasia.</a:t>
            </a:r>
          </a:p>
          <a:p>
            <a:pPr>
              <a:buFontTx/>
              <a:buChar char="-"/>
            </a:pPr>
            <a:r>
              <a:rPr lang="en-US" b="1" dirty="0" smtClean="0"/>
              <a:t>Semantic paraphasia</a:t>
            </a:r>
            <a:r>
              <a:rPr lang="en-US" dirty="0" smtClean="0"/>
              <a:t>: The substituted word is </a:t>
            </a:r>
            <a:r>
              <a:rPr lang="en-US" dirty="0" smtClean="0">
                <a:solidFill>
                  <a:srgbClr val="FF0000"/>
                </a:solidFill>
              </a:rPr>
              <a:t>semantically related </a:t>
            </a:r>
            <a:r>
              <a:rPr lang="en-US" dirty="0" smtClean="0"/>
              <a:t>(similar in meaning) to the one intended (E.g. son for daughter). </a:t>
            </a:r>
          </a:p>
          <a:p>
            <a:pPr>
              <a:buFontTx/>
              <a:buChar char="-"/>
            </a:pPr>
            <a:r>
              <a:rPr lang="en-US" b="1" dirty="0" smtClean="0"/>
              <a:t>Random (unrelated) Paraphasia</a:t>
            </a:r>
            <a:r>
              <a:rPr lang="en-US" dirty="0" smtClean="0"/>
              <a:t>: Substituted and intended words are </a:t>
            </a:r>
            <a:r>
              <a:rPr lang="en-US" dirty="0" smtClean="0">
                <a:solidFill>
                  <a:srgbClr val="FF0000"/>
                </a:solidFill>
              </a:rPr>
              <a:t>not semantically related </a:t>
            </a:r>
            <a:r>
              <a:rPr lang="en-US" dirty="0" smtClean="0"/>
              <a:t>(e.g. window for banana). This paraphasia is unexplainable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Neologistic  paraphasia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Neologistic paraphasia: To replace a word by a meaningless, none-sense invented word that doesn’t exist in one’s language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Phonemic (Literal) Paraphasia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Substitution</a:t>
            </a:r>
            <a:r>
              <a:rPr lang="en-US" dirty="0" smtClean="0"/>
              <a:t> of one sound for another (</a:t>
            </a:r>
            <a:r>
              <a:rPr lang="en-US" dirty="0" err="1" smtClean="0"/>
              <a:t>Loman</a:t>
            </a:r>
            <a:r>
              <a:rPr lang="en-US" dirty="0" smtClean="0"/>
              <a:t> for woman) or </a:t>
            </a:r>
            <a:r>
              <a:rPr lang="en-US" dirty="0" smtClean="0">
                <a:solidFill>
                  <a:srgbClr val="FF0000"/>
                </a:solidFill>
              </a:rPr>
              <a:t>addition</a:t>
            </a:r>
            <a:r>
              <a:rPr lang="en-US" dirty="0" smtClean="0"/>
              <a:t> of a sound (</a:t>
            </a:r>
            <a:r>
              <a:rPr lang="en-US" dirty="0" err="1" smtClean="0"/>
              <a:t>wolman</a:t>
            </a:r>
            <a:r>
              <a:rPr lang="en-US" dirty="0" smtClean="0"/>
              <a:t> for woman) in phonemic (literal) paraphasia.</a:t>
            </a:r>
          </a:p>
          <a:p>
            <a:r>
              <a:rPr lang="en-US" dirty="0" smtClean="0"/>
              <a:t>In certain patients, especially those with </a:t>
            </a:r>
            <a:r>
              <a:rPr lang="en-US" u="sng" dirty="0" smtClean="0"/>
              <a:t>Wernicke’s</a:t>
            </a:r>
            <a:r>
              <a:rPr lang="en-US" dirty="0" smtClean="0"/>
              <a:t> and </a:t>
            </a:r>
            <a:r>
              <a:rPr lang="en-US" u="sng" dirty="0" smtClean="0"/>
              <a:t>conduction</a:t>
            </a:r>
            <a:r>
              <a:rPr lang="en-US" dirty="0" smtClean="0"/>
              <a:t> aphasia, spontaneous speech may be full of paraphasias.</a:t>
            </a:r>
          </a:p>
          <a:p>
            <a:r>
              <a:rPr lang="en-US" dirty="0" smtClean="0"/>
              <a:t>Paraphasias are generally </a:t>
            </a:r>
            <a:r>
              <a:rPr lang="en-US" dirty="0" smtClean="0">
                <a:solidFill>
                  <a:srgbClr val="FF0000"/>
                </a:solidFill>
              </a:rPr>
              <a:t>absent in automatic speech </a:t>
            </a:r>
            <a:r>
              <a:rPr lang="en-US" dirty="0" smtClean="0"/>
              <a:t>(Exclamations, cursing, reciting days of the week or number series etc..).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Phonemic (Literal) Paraphasia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Paraphasia is present to a lesser or greater extent in </a:t>
            </a:r>
            <a:r>
              <a:rPr lang="en-US" b="1" u="sng" dirty="0" smtClean="0"/>
              <a:t>almost ALL cases </a:t>
            </a:r>
            <a:r>
              <a:rPr lang="en-US" dirty="0" smtClean="0"/>
              <a:t>of aphasia. Therefore, it is </a:t>
            </a:r>
            <a:r>
              <a:rPr lang="en-US" b="1" dirty="0" smtClean="0"/>
              <a:t>not a critical factor </a:t>
            </a:r>
            <a:r>
              <a:rPr lang="en-US" dirty="0" smtClean="0"/>
              <a:t>in </a:t>
            </a:r>
            <a:r>
              <a:rPr lang="en-US" b="1" dirty="0" smtClean="0"/>
              <a:t>identifying specific types of aphasia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 of Fluency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Fluency is an aspect of language production.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aphasiology</a:t>
            </a:r>
            <a:r>
              <a:rPr lang="en-US" dirty="0" smtClean="0"/>
              <a:t>, fluency is when speech approximates the normal rate, typical word output, length of sentences, and melodic contour.</a:t>
            </a:r>
          </a:p>
          <a:p>
            <a:r>
              <a:rPr lang="en-US" dirty="0" smtClean="0"/>
              <a:t>Patients who produce five or more connected words may be judged fluent.</a:t>
            </a:r>
          </a:p>
          <a:p>
            <a:r>
              <a:rPr lang="en-US" dirty="0" smtClean="0"/>
              <a:t>When word output is less than 50 words per minute in conversation, fluency is significantly impaired.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 of Fluency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Fluency or lack of it is an important consideration in assessing all patients with aphasia, although fluency is not impaired in all types of aphasia.</a:t>
            </a:r>
          </a:p>
          <a:p>
            <a:r>
              <a:rPr lang="en-US" dirty="0" smtClean="0"/>
              <a:t>Fluency is a </a:t>
            </a:r>
            <a:r>
              <a:rPr lang="en-US" dirty="0" smtClean="0">
                <a:solidFill>
                  <a:srgbClr val="FF0000"/>
                </a:solidFill>
              </a:rPr>
              <a:t>dimension </a:t>
            </a:r>
            <a:r>
              <a:rPr lang="en-US" dirty="0" smtClean="0"/>
              <a:t>on which two major syndromes of aphasia (fluent vs. non-fluent) have been identified.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Auditory 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Auditory comprehension: understanding spoken language.</a:t>
            </a:r>
          </a:p>
          <a:p>
            <a:r>
              <a:rPr lang="en-US" dirty="0" smtClean="0"/>
              <a:t>Global and isolation aphasia (Non-fluent), moderate to severe auditory comprehension.</a:t>
            </a:r>
          </a:p>
          <a:p>
            <a:r>
              <a:rPr lang="en-US" dirty="0" smtClean="0"/>
              <a:t>Wernicke’s and transcortical sensory (Fluent) have moderate to severe problems in auditory comprehension.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Auditory 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Broca’s and transcortical motor (non-fluent) aphasia show mild-moderate impairment in comprehension.</a:t>
            </a:r>
          </a:p>
          <a:p>
            <a:endParaRPr lang="en-US" dirty="0"/>
          </a:p>
          <a:p>
            <a:r>
              <a:rPr lang="en-US" dirty="0" smtClean="0"/>
              <a:t>Conduction and anomic aphasia (fluent) show mild-moderate impairment in comprehension.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Auditory Comprehension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Poor Auditory Comprehension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Good Auditory</a:t>
                      </a:r>
                      <a:r>
                        <a:rPr lang="en-US" sz="2800" baseline="0" dirty="0" smtClean="0"/>
                        <a:t> Comprehension 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Global</a:t>
                      </a:r>
                      <a:r>
                        <a:rPr lang="en-US" sz="2800" baseline="0" dirty="0" smtClean="0"/>
                        <a:t> aphasia (non-fluent)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Broca’s aphasia</a:t>
                      </a:r>
                      <a:r>
                        <a:rPr lang="en-US" sz="2800" baseline="0" dirty="0" smtClean="0"/>
                        <a:t> (Non-fluent)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Wernick’s aphasia (Fluent)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Transcortical motor aphasia (Non-Fluent)</a:t>
                      </a:r>
                      <a:endParaRPr lang="en-US" sz="2800" dirty="0"/>
                    </a:p>
                  </a:txBody>
                  <a:tcPr/>
                </a:tc>
              </a:tr>
              <a:tr h="7924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Transcortical sensory aphasia</a:t>
                      </a:r>
                      <a:r>
                        <a:rPr lang="en-US" sz="2800" baseline="0" dirty="0" smtClean="0"/>
                        <a:t> (fluent)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Conduction</a:t>
                      </a:r>
                      <a:r>
                        <a:rPr lang="en-US" sz="2800" baseline="0" dirty="0" smtClean="0"/>
                        <a:t> aphasia (Fluent)</a:t>
                      </a:r>
                      <a:br>
                        <a:rPr lang="en-US" sz="2800" baseline="0" dirty="0" smtClean="0"/>
                      </a:br>
                      <a:r>
                        <a:rPr lang="en-US" sz="2800" baseline="0" dirty="0" smtClean="0"/>
                        <a:t>Anomic aphasia (Fluent)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of Aphasia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Repetition: The patient’s imitation of single words, phrases, and sentences in clinical models.</a:t>
            </a:r>
          </a:p>
          <a:p>
            <a:r>
              <a:rPr lang="en-US" dirty="0" smtClean="0"/>
              <a:t>Impaired repetition is the dominant symptom of </a:t>
            </a:r>
            <a:r>
              <a:rPr lang="en-US" b="1" dirty="0" smtClean="0"/>
              <a:t>conduction aphasia</a:t>
            </a:r>
            <a:r>
              <a:rPr lang="en-US" dirty="0" smtClean="0"/>
              <a:t> (a fluent aphasia)</a:t>
            </a:r>
          </a:p>
          <a:p>
            <a:r>
              <a:rPr lang="en-US" dirty="0" smtClean="0"/>
              <a:t>On the other hand, </a:t>
            </a:r>
            <a:r>
              <a:rPr lang="en-US" dirty="0" smtClean="0">
                <a:solidFill>
                  <a:srgbClr val="FF0000"/>
                </a:solidFill>
              </a:rPr>
              <a:t>intact repetition </a:t>
            </a:r>
            <a:r>
              <a:rPr lang="en-US" dirty="0" smtClean="0"/>
              <a:t>is a feature of </a:t>
            </a:r>
            <a:r>
              <a:rPr lang="en-US" dirty="0" smtClean="0">
                <a:solidFill>
                  <a:srgbClr val="FF0000"/>
                </a:solidFill>
              </a:rPr>
              <a:t>transcortical motor aphasia </a:t>
            </a:r>
            <a:r>
              <a:rPr lang="en-US" dirty="0" smtClean="0"/>
              <a:t>(non-fluent aphasia).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Generally, </a:t>
            </a:r>
            <a:r>
              <a:rPr lang="en-US" b="1" dirty="0" smtClean="0"/>
              <a:t>repetition errors are more frequent or severe in cases of impaired auditory comprehension </a:t>
            </a:r>
            <a:r>
              <a:rPr lang="en-US" dirty="0" smtClean="0"/>
              <a:t>(e.g. </a:t>
            </a:r>
            <a:r>
              <a:rPr lang="en-US" dirty="0" err="1" smtClean="0"/>
              <a:t>Wenicke’s</a:t>
            </a:r>
            <a:r>
              <a:rPr lang="en-US" dirty="0" smtClean="0"/>
              <a:t> aphasia).</a:t>
            </a:r>
          </a:p>
          <a:p>
            <a:r>
              <a:rPr lang="en-US" dirty="0" smtClean="0"/>
              <a:t>Nonetheless, patients with </a:t>
            </a:r>
            <a:r>
              <a:rPr lang="en-US" b="1" dirty="0" smtClean="0"/>
              <a:t>transcortical sensory aphasia</a:t>
            </a:r>
            <a:r>
              <a:rPr lang="en-US" dirty="0" smtClean="0"/>
              <a:t>, who have relatively </a:t>
            </a:r>
            <a:r>
              <a:rPr lang="en-US" b="1" dirty="0" smtClean="0"/>
              <a:t>poor auditory comprehension</a:t>
            </a:r>
            <a:r>
              <a:rPr lang="en-US" dirty="0" smtClean="0"/>
              <a:t>, may </a:t>
            </a:r>
            <a:r>
              <a:rPr lang="en-US" b="1" dirty="0" smtClean="0"/>
              <a:t>have good repetition skills.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Similarly, some patients with good auditory comprehension may exhibit poor repetition skills. (e.g. Broca’s aphasia cannot repeat because of impaired production not comprehension)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Poor Repetition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Good Repetition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Broca’s aphasia (non-fluent)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Broca’s aphasia (non-fluent)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Wernicke’s aphasia</a:t>
                      </a:r>
                      <a:r>
                        <a:rPr lang="en-US" sz="3200" baseline="0" dirty="0" smtClean="0"/>
                        <a:t> (fluent)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Transcortical motor aphasia (non-fluent)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Conduction</a:t>
                      </a:r>
                      <a:r>
                        <a:rPr lang="en-US" sz="3200" baseline="0" dirty="0" smtClean="0"/>
                        <a:t> aphasia (fluent)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Transcortical</a:t>
                      </a:r>
                      <a:r>
                        <a:rPr lang="en-US" sz="3200" baseline="0" dirty="0" smtClean="0"/>
                        <a:t> sensory aphasia (fluent)</a:t>
                      </a:r>
                    </a:p>
                    <a:p>
                      <a:r>
                        <a:rPr lang="en-US" sz="3200" baseline="0" dirty="0" smtClean="0"/>
                        <a:t>MTA (Mixed transcortical)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Anomia</a:t>
            </a:r>
            <a:r>
              <a:rPr lang="en-US" dirty="0" smtClean="0"/>
              <a:t> / Reading/ Writing/ Gestures  from the book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aphasia is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Aphasia is not: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Dementia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Confused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Schizophrenia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Neurogenic Speech Disorders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Dementia is a progressive neurological disease in which communication and cognitive skills along with social and personal behaviors continue to </a:t>
            </a:r>
            <a:r>
              <a:rPr lang="en-US" dirty="0" err="1" smtClean="0"/>
              <a:t>ditoriorate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aphasia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Fluent and Non-fluent aphasias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important variable on which patients are grouped into two main types is</a:t>
            </a:r>
            <a:r>
              <a:rPr lang="en-US" b="1" u="sng" dirty="0" smtClean="0"/>
              <a:t>: fluency in speech</a:t>
            </a:r>
          </a:p>
          <a:p>
            <a:r>
              <a:rPr lang="en-US" dirty="0" smtClean="0"/>
              <a:t>Fluent Vs. Non-Fluent Aphasia </a:t>
            </a:r>
          </a:p>
          <a:p>
            <a:r>
              <a:rPr lang="en-US" dirty="0" smtClean="0"/>
              <a:t>Fluent aphasias tend to be associated with injury in the </a:t>
            </a:r>
            <a:r>
              <a:rPr lang="en-US" b="1" dirty="0" smtClean="0"/>
              <a:t>posterior portion of the cortex.</a:t>
            </a:r>
          </a:p>
          <a:p>
            <a:r>
              <a:rPr lang="en-US" dirty="0" smtClean="0"/>
              <a:t>Non-fluent aphasias:</a:t>
            </a:r>
            <a:br>
              <a:rPr lang="en-US" dirty="0" smtClean="0"/>
            </a:br>
            <a:r>
              <a:rPr lang="en-US" dirty="0" smtClean="0"/>
              <a:t>- Broca’s aphasia</a:t>
            </a:r>
            <a:br>
              <a:rPr lang="en-US" dirty="0" smtClean="0"/>
            </a:br>
            <a:r>
              <a:rPr lang="en-US" dirty="0" smtClean="0"/>
              <a:t>- Transcortical motor aphasia</a:t>
            </a:r>
            <a:br>
              <a:rPr lang="en-US" dirty="0" smtClean="0"/>
            </a:br>
            <a:r>
              <a:rPr lang="en-US" dirty="0" smtClean="0"/>
              <a:t>- mixed transcortical aphasia</a:t>
            </a:r>
            <a:br>
              <a:rPr lang="en-US" dirty="0" smtClean="0"/>
            </a:br>
            <a:r>
              <a:rPr lang="en-US" dirty="0" smtClean="0"/>
              <a:t>- Global aphasia.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Fluent and Non-fluent aphasias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fluent aphasias tend to occur in the anterior portion of the brain.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Receptive and Expressive Aphasias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Contrasting persons with more severe problems in </a:t>
            </a:r>
            <a:r>
              <a:rPr lang="en-US" dirty="0" smtClean="0">
                <a:solidFill>
                  <a:srgbClr val="FF0000"/>
                </a:solidFill>
              </a:rPr>
              <a:t>spoken language comprehension </a:t>
            </a:r>
            <a:r>
              <a:rPr lang="en-US" dirty="0" smtClean="0"/>
              <a:t>against those with problems in </a:t>
            </a:r>
            <a:r>
              <a:rPr lang="en-US" dirty="0" smtClean="0">
                <a:solidFill>
                  <a:srgbClr val="FF0000"/>
                </a:solidFill>
              </a:rPr>
              <a:t>language expression</a:t>
            </a:r>
          </a:p>
          <a:p>
            <a:r>
              <a:rPr lang="en-US" dirty="0" smtClean="0"/>
              <a:t>More anterior cerebral lesions tend to produce language production problems</a:t>
            </a:r>
          </a:p>
          <a:p>
            <a:r>
              <a:rPr lang="en-US" dirty="0" smtClean="0"/>
              <a:t>Posterior brain lesions tend to produce comprehension problems.</a:t>
            </a:r>
          </a:p>
          <a:p>
            <a:r>
              <a:rPr lang="en-US" dirty="0" smtClean="0"/>
              <a:t>Roughly non-fluent aphasias are expressive while fluent aphasias are receptive.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Perisylvian, Extrasylvian, and subcortical aphasias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solely on anatomic site of lesion.</a:t>
            </a:r>
          </a:p>
          <a:p>
            <a:endParaRPr lang="en-US" dirty="0"/>
          </a:p>
          <a:p>
            <a:r>
              <a:rPr lang="en-US" b="1" dirty="0" smtClean="0"/>
              <a:t>Perisylvian</a:t>
            </a:r>
            <a:r>
              <a:rPr lang="en-US" dirty="0" smtClean="0"/>
              <a:t>: area surrounding the sylvian fissure</a:t>
            </a:r>
          </a:p>
          <a:p>
            <a:r>
              <a:rPr lang="en-US" dirty="0" smtClean="0"/>
              <a:t>Broca’s and Wernicke’s area are in the vicinity of the sylvian fissure. A </a:t>
            </a:r>
            <a:r>
              <a:rPr lang="en-US" b="1" dirty="0" smtClean="0"/>
              <a:t>Perisylvian</a:t>
            </a:r>
            <a:r>
              <a:rPr lang="en-US" dirty="0" smtClean="0"/>
              <a:t> aphasia syndrome includes Broca’s and Wernicke’s aphasia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Extrasylvian aphasia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Extrasylvian: The areas beyond the sylvian fissure.</a:t>
            </a:r>
          </a:p>
          <a:p>
            <a:r>
              <a:rPr lang="en-US" dirty="0" smtClean="0"/>
              <a:t>An Extrasylvian aphasia is caused by lesions in areas </a:t>
            </a:r>
            <a:r>
              <a:rPr lang="en-US" dirty="0" smtClean="0">
                <a:solidFill>
                  <a:srgbClr val="FF0000"/>
                </a:solidFill>
              </a:rPr>
              <a:t>other than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primary language areas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rgbClr val="FF0000"/>
                </a:solidFill>
              </a:rPr>
              <a:t>surround the sylvian fissure.</a:t>
            </a:r>
          </a:p>
          <a:p>
            <a:r>
              <a:rPr lang="en-US" dirty="0" smtClean="0"/>
              <a:t>The extrasylvian aphasia syndrome includes:</a:t>
            </a:r>
            <a:br>
              <a:rPr lang="en-US" dirty="0" smtClean="0"/>
            </a:br>
            <a:r>
              <a:rPr lang="en-US" dirty="0" smtClean="0"/>
              <a:t>- Extrasylvian transcortical motor aphasia</a:t>
            </a:r>
            <a:br>
              <a:rPr lang="en-US" dirty="0" smtClean="0"/>
            </a:br>
            <a:r>
              <a:rPr lang="en-US" dirty="0" smtClean="0"/>
              <a:t>- Extrasylvian transcortical sensory aphasia</a:t>
            </a:r>
          </a:p>
          <a:p>
            <a:r>
              <a:rPr lang="en-US" dirty="0" smtClean="0"/>
              <a:t>The lesion is in </a:t>
            </a:r>
            <a:r>
              <a:rPr lang="en-US" dirty="0" smtClean="0">
                <a:solidFill>
                  <a:srgbClr val="FF0000"/>
                </a:solidFill>
              </a:rPr>
              <a:t>the arterial border zones (watershed area)</a:t>
            </a:r>
            <a:r>
              <a:rPr lang="en-US" dirty="0" smtClean="0"/>
              <a:t> lying </a:t>
            </a:r>
            <a:r>
              <a:rPr lang="en-US" dirty="0" smtClean="0">
                <a:solidFill>
                  <a:srgbClr val="FF0000"/>
                </a:solidFill>
              </a:rPr>
              <a:t>outside the sylvian fissure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Both perisylvian and extrasylvian aphasias are traditionally recognized syndromes of </a:t>
            </a:r>
            <a:r>
              <a:rPr lang="en-US" dirty="0" smtClean="0">
                <a:solidFill>
                  <a:srgbClr val="FF0000"/>
                </a:solidFill>
              </a:rPr>
              <a:t>cortical injury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pathological condition.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Subcortical aphasias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Subcortical aphasias are a result of injury or pathological conditions in areas other than cortical structures.</a:t>
            </a:r>
          </a:p>
          <a:p>
            <a:r>
              <a:rPr lang="en-US" dirty="0" smtClean="0"/>
              <a:t>Subcortical brain lesions occur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Subcortical aphasias include:</a:t>
            </a:r>
            <a:br>
              <a:rPr lang="en-US" dirty="0" smtClean="0"/>
            </a:br>
            <a:r>
              <a:rPr lang="en-US" dirty="0" smtClean="0"/>
              <a:t>- Conduction aphasia</a:t>
            </a:r>
            <a:br>
              <a:rPr lang="en-US" dirty="0" smtClean="0"/>
            </a:br>
            <a:r>
              <a:rPr lang="en-US" dirty="0" smtClean="0"/>
              <a:t>- Anomic Aphasia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8456</TotalTime>
  <Words>924</Words>
  <Application>Microsoft Office PowerPoint</Application>
  <PresentationFormat>On-screen Show (4:3)</PresentationFormat>
  <Paragraphs>100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Prevalence, Definition, and Classification of Aphasia</vt:lpstr>
      <vt:lpstr>Prevalence of Aphasia</vt:lpstr>
      <vt:lpstr>Definition of aphasia</vt:lpstr>
      <vt:lpstr>Fluent and Non-fluent aphasias</vt:lpstr>
      <vt:lpstr>Fluent and Non-fluent aphasias</vt:lpstr>
      <vt:lpstr>Receptive and Expressive Aphasias</vt:lpstr>
      <vt:lpstr>Perisylvian, Extrasylvian, and subcortical aphasias</vt:lpstr>
      <vt:lpstr>Extrasylvian aphasia syndrome</vt:lpstr>
      <vt:lpstr>Subcortical aphasias</vt:lpstr>
      <vt:lpstr>General symptoms of Aphasia – Paraphasias </vt:lpstr>
      <vt:lpstr>Verbal (Global) Paraphasia </vt:lpstr>
      <vt:lpstr>Neologistic  paraphasia </vt:lpstr>
      <vt:lpstr>Phonemic (Literal) Paraphasia </vt:lpstr>
      <vt:lpstr>Phonemic (Literal) Paraphasia </vt:lpstr>
      <vt:lpstr>Disorders of Fluency</vt:lpstr>
      <vt:lpstr>Disorders of Fluency</vt:lpstr>
      <vt:lpstr>Auditory Comprehension</vt:lpstr>
      <vt:lpstr>Auditory Comprehension</vt:lpstr>
      <vt:lpstr>Auditory Comprehension</vt:lpstr>
      <vt:lpstr>Repetition </vt:lpstr>
      <vt:lpstr>Repetition</vt:lpstr>
      <vt:lpstr>Repetition</vt:lpstr>
      <vt:lpstr>Repetition</vt:lpstr>
      <vt:lpstr>Slide 24</vt:lpstr>
      <vt:lpstr>What aphasia is NOT</vt:lpstr>
      <vt:lpstr>Dementia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Prevalence, Definition, and Classification of Aphasia</dc:title>
  <dc:creator>Windows7</dc:creator>
  <cp:lastModifiedBy>Windows7</cp:lastModifiedBy>
  <cp:revision>2</cp:revision>
  <dcterms:created xsi:type="dcterms:W3CDTF">2015-12-15T01:54:22Z</dcterms:created>
  <dcterms:modified xsi:type="dcterms:W3CDTF">2015-12-22T02:34:14Z</dcterms:modified>
</cp:coreProperties>
</file>