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1B766D-4C2C-40A5-85E0-A759FDB0850A}" v="2860" dt="2020-01-09T13:40:29.7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dirty="0"/>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1/9/2020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71926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06304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dirty="0"/>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03705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dirty="0"/>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7200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05167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1/9/2020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99612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1/9/2020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69061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dirty="0"/>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93919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40213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9C9CA7B-DFD4-44B5-8C60-D14B8CD1FB59}" type="datetimeFigureOut">
              <a:rPr lang="en-US" dirty="0"/>
              <a:t>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41504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22295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BDB8791-F1B0-41E7-B7FD-A781E65C4266}" type="datetimeFigureOut">
              <a:rPr lang="en-US" dirty="0"/>
              <a:t>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38418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FDD63B2-E120-4ED8-B27B-C685F510A5FE}" type="datetimeFigureOut">
              <a:rPr lang="en-US" dirty="0"/>
              <a:t>1/9/2020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10142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dirty="0"/>
              <a:t>Click to edit Master title style</a:t>
            </a:r>
          </a:p>
        </p:txBody>
      </p:sp>
      <p:sp>
        <p:nvSpPr>
          <p:cNvPr id="3" name="Date Placeholder 2"/>
          <p:cNvSpPr>
            <a:spLocks noGrp="1"/>
          </p:cNvSpPr>
          <p:nvPr>
            <p:ph type="dt" sz="half" idx="10"/>
          </p:nvPr>
        </p:nvSpPr>
        <p:spPr/>
        <p:txBody>
          <a:bodyPr/>
          <a:lstStyle/>
          <a:p>
            <a:fld id="{7AA18ACC-A947-437B-A130-35BD54FDF1E9}" type="datetimeFigureOut">
              <a:rPr lang="en-US" dirty="0"/>
              <a:t>1/9/2020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66751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1/9/2020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66018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2480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9947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1/9/2020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472172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9885" y="2835151"/>
            <a:ext cx="8825658" cy="2677648"/>
          </a:xfrm>
        </p:spPr>
        <p:txBody>
          <a:bodyPr/>
          <a:lstStyle/>
          <a:p>
            <a:pPr algn="ctr"/>
            <a:r>
              <a:rPr lang="en-US" dirty="0">
                <a:ea typeface="+mj-lt"/>
                <a:cs typeface="+mj-lt"/>
              </a:rPr>
              <a:t>Assessment of stuttering And Cluttering</a:t>
            </a:r>
            <a:br>
              <a:rPr lang="en-US" dirty="0">
                <a:ea typeface="+mj-lt"/>
                <a:cs typeface="+mj-lt"/>
              </a:rPr>
            </a:br>
            <a:endParaRPr lang="en-US" dirty="0"/>
          </a:p>
          <a:p>
            <a:endParaRPr lang="en-US" dirty="0"/>
          </a:p>
        </p:txBody>
      </p:sp>
      <p:sp>
        <p:nvSpPr>
          <p:cNvPr id="3" name="Subtitle 2"/>
          <p:cNvSpPr>
            <a:spLocks noGrp="1"/>
          </p:cNvSpPr>
          <p:nvPr>
            <p:ph type="subTitle" idx="1"/>
          </p:nvPr>
        </p:nvSpPr>
        <p:spPr/>
        <p:txBody>
          <a:bodyPr/>
          <a:lstStyle/>
          <a:p>
            <a:r>
              <a:rPr lang="en-US" b="1" dirty="0"/>
              <a:t>Chapter 11</a:t>
            </a:r>
            <a:endParaRPr lang="en-US" dirty="0"/>
          </a:p>
          <a:p>
            <a:r>
              <a:rPr lang="en-US" b="1" dirty="0"/>
              <a:t>Aseel </a:t>
            </a:r>
            <a:r>
              <a:rPr lang="en-US" b="1" dirty="0" err="1"/>
              <a:t>Mushasha</a:t>
            </a:r>
            <a:r>
              <a:rPr lang="en-US" b="1" dirty="0"/>
              <a:t> </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33F05-4556-40F4-A7F7-456F05F476EA}"/>
              </a:ext>
            </a:extLst>
          </p:cNvPr>
          <p:cNvSpPr>
            <a:spLocks noGrp="1"/>
          </p:cNvSpPr>
          <p:nvPr>
            <p:ph type="title"/>
          </p:nvPr>
        </p:nvSpPr>
        <p:spPr>
          <a:xfrm>
            <a:off x="1154954" y="1204040"/>
            <a:ext cx="8761413" cy="706964"/>
          </a:xfrm>
        </p:spPr>
        <p:txBody>
          <a:bodyPr/>
          <a:lstStyle/>
          <a:p>
            <a:r>
              <a:rPr lang="en-US" dirty="0">
                <a:ea typeface="+mj-lt"/>
                <a:cs typeface="+mj-lt"/>
              </a:rPr>
              <a:t>Disfluency indexes:</a:t>
            </a:r>
            <a:endParaRPr lang="en-US" dirty="0"/>
          </a:p>
          <a:p>
            <a:endParaRPr lang="en-US" dirty="0"/>
          </a:p>
        </p:txBody>
      </p:sp>
      <p:sp>
        <p:nvSpPr>
          <p:cNvPr id="3" name="Content Placeholder 2">
            <a:extLst>
              <a:ext uri="{FF2B5EF4-FFF2-40B4-BE49-F238E27FC236}">
                <a16:creationId xmlns:a16="http://schemas.microsoft.com/office/drawing/2014/main" id="{3697245B-73CF-4DAF-8987-C977AAFAC24B}"/>
              </a:ext>
            </a:extLst>
          </p:cNvPr>
          <p:cNvSpPr>
            <a:spLocks noGrp="1"/>
          </p:cNvSpPr>
          <p:nvPr>
            <p:ph idx="1"/>
          </p:nvPr>
        </p:nvSpPr>
        <p:spPr/>
        <p:txBody>
          <a:bodyPr vert="horz" lIns="91440" tIns="45720" rIns="91440" bIns="45720" rtlCol="0" anchor="t">
            <a:normAutofit/>
          </a:bodyPr>
          <a:lstStyle/>
          <a:p>
            <a:r>
              <a:rPr lang="en-US" dirty="0"/>
              <a:t>It  </a:t>
            </a:r>
            <a:r>
              <a:rPr lang="en-US" dirty="0">
                <a:ea typeface="+mn-lt"/>
                <a:cs typeface="+mn-lt"/>
              </a:rPr>
              <a:t>refers to the percentage of disfluent speech present in a speech sample.</a:t>
            </a:r>
            <a:endParaRPr lang="en-US" dirty="0"/>
          </a:p>
          <a:p>
            <a:r>
              <a:rPr lang="en-US" dirty="0">
                <a:ea typeface="+mn-lt"/>
                <a:cs typeface="+mn-lt"/>
              </a:rPr>
              <a:t>It should be determined in several different environments (the therapy room, outside, at home, at work, etc.)</a:t>
            </a:r>
            <a:endParaRPr lang="en-US" dirty="0"/>
          </a:p>
          <a:p>
            <a:r>
              <a:rPr lang="en-US" dirty="0"/>
              <a:t>It should be </a:t>
            </a:r>
            <a:r>
              <a:rPr lang="en-US" dirty="0">
                <a:ea typeface="+mn-lt"/>
                <a:cs typeface="+mn-lt"/>
              </a:rPr>
              <a:t>within different modes of speech (reading, spontaneous speech, etc.), and across more than one assessment session. </a:t>
            </a:r>
            <a:endParaRPr lang="en-US" dirty="0"/>
          </a:p>
          <a:p>
            <a:r>
              <a:rPr lang="en-US" dirty="0"/>
              <a:t>Use the different forms in the book to determine the disfluency indexes.</a:t>
            </a:r>
          </a:p>
          <a:p>
            <a:endParaRPr lang="en-US" dirty="0"/>
          </a:p>
        </p:txBody>
      </p:sp>
    </p:spTree>
    <p:extLst>
      <p:ext uri="{BB962C8B-B14F-4D97-AF65-F5344CB8AC3E}">
        <p14:creationId xmlns:p14="http://schemas.microsoft.com/office/powerpoint/2010/main" val="2989363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2881-B83F-41E9-BA9C-299F80AB0ECC}"/>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87E1D3B7-0EE3-4412-B984-7A02FBE2FF4A}"/>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The Total Disfluency Index reflects </a:t>
            </a:r>
            <a:r>
              <a:rPr lang="en-US" i="1" dirty="0">
                <a:ea typeface="+mn-lt"/>
                <a:cs typeface="+mn-lt"/>
              </a:rPr>
              <a:t>all </a:t>
            </a:r>
            <a:r>
              <a:rPr lang="en-US" dirty="0">
                <a:ea typeface="+mn-lt"/>
                <a:cs typeface="+mn-lt"/>
              </a:rPr>
              <a:t>disfluencies produced by the client.</a:t>
            </a:r>
            <a:endParaRPr lang="en-US" dirty="0"/>
          </a:p>
          <a:p>
            <a:r>
              <a:rPr lang="en-US" dirty="0">
                <a:ea typeface="+mn-lt"/>
                <a:cs typeface="+mn-lt"/>
              </a:rPr>
              <a:t>For example, consider a 500-word sample with the following number of disfluencies: 75 repetitions, 50 pauses, 25 sound prolongations (150 total disfluencies).</a:t>
            </a:r>
          </a:p>
          <a:p>
            <a:r>
              <a:rPr lang="en-US" dirty="0">
                <a:ea typeface="+mn-lt"/>
                <a:cs typeface="+mn-lt"/>
              </a:rPr>
              <a:t>To calculate the Total Disfluency Index:</a:t>
            </a:r>
          </a:p>
          <a:p>
            <a:pPr>
              <a:buNone/>
            </a:pPr>
            <a:r>
              <a:rPr lang="en-US" dirty="0">
                <a:ea typeface="+mn-lt"/>
                <a:cs typeface="+mn-lt"/>
              </a:rPr>
              <a:t>1. Count the total number of words in the speech sample (500 in this example).</a:t>
            </a:r>
          </a:p>
          <a:p>
            <a:pPr>
              <a:buNone/>
            </a:pPr>
            <a:r>
              <a:rPr lang="en-US" dirty="0">
                <a:ea typeface="+mn-lt"/>
                <a:cs typeface="+mn-lt"/>
              </a:rPr>
              <a:t>2. Count the total number of disfluencies (150).</a:t>
            </a:r>
          </a:p>
          <a:p>
            <a:pPr>
              <a:buNone/>
            </a:pPr>
            <a:r>
              <a:rPr lang="en-US" dirty="0">
                <a:ea typeface="+mn-lt"/>
                <a:cs typeface="+mn-lt"/>
              </a:rPr>
              <a:t>3. Divide the total disfluencies by the total words. In this example: 150 / 500 = 0.30. </a:t>
            </a:r>
          </a:p>
          <a:p>
            <a:pPr>
              <a:buNone/>
            </a:pPr>
            <a:r>
              <a:rPr lang="en-US" dirty="0">
                <a:ea typeface="+mn-lt"/>
                <a:cs typeface="+mn-lt"/>
              </a:rPr>
              <a:t>4. Change to a percentage: 0.30= 30% Total Disfluency Index.</a:t>
            </a:r>
            <a:endParaRPr lang="en-US" dirty="0"/>
          </a:p>
          <a:p>
            <a:pPr marL="0" indent="0">
              <a:buNone/>
            </a:pPr>
            <a:br>
              <a:rPr lang="en-US" dirty="0">
                <a:ea typeface="+mn-lt"/>
                <a:cs typeface="+mn-lt"/>
              </a:rPr>
            </a:br>
            <a:endParaRPr lang="en-US">
              <a:ea typeface="+mn-lt"/>
              <a:cs typeface="+mn-lt"/>
            </a:endParaRPr>
          </a:p>
          <a:p>
            <a:endParaRPr lang="en-US" dirty="0"/>
          </a:p>
        </p:txBody>
      </p:sp>
    </p:spTree>
    <p:extLst>
      <p:ext uri="{BB962C8B-B14F-4D97-AF65-F5344CB8AC3E}">
        <p14:creationId xmlns:p14="http://schemas.microsoft.com/office/powerpoint/2010/main" val="1300386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2210E-1B91-40FF-97B5-1F55E69C33F5}"/>
              </a:ext>
            </a:extLst>
          </p:cNvPr>
          <p:cNvSpPr>
            <a:spLocks noGrp="1"/>
          </p:cNvSpPr>
          <p:nvPr>
            <p:ph type="title"/>
          </p:nvPr>
        </p:nvSpPr>
        <p:spPr/>
        <p:txBody>
          <a:bodyPr/>
          <a:lstStyle/>
          <a:p>
            <a:r>
              <a:rPr lang="en-US" dirty="0"/>
              <a:t>Cont. </a:t>
            </a:r>
          </a:p>
        </p:txBody>
      </p:sp>
      <p:sp>
        <p:nvSpPr>
          <p:cNvPr id="3" name="Content Placeholder 2">
            <a:extLst>
              <a:ext uri="{FF2B5EF4-FFF2-40B4-BE49-F238E27FC236}">
                <a16:creationId xmlns:a16="http://schemas.microsoft.com/office/drawing/2014/main" id="{D66E6CD0-5D74-4DAF-90B4-1E21E57B80F8}"/>
              </a:ext>
            </a:extLst>
          </p:cNvPr>
          <p:cNvSpPr>
            <a:spLocks noGrp="1"/>
          </p:cNvSpPr>
          <p:nvPr>
            <p:ph idx="1"/>
          </p:nvPr>
        </p:nvSpPr>
        <p:spPr>
          <a:xfrm>
            <a:off x="765094" y="2497175"/>
            <a:ext cx="10154728" cy="4284625"/>
          </a:xfrm>
        </p:spPr>
        <p:txBody>
          <a:bodyPr vert="horz" lIns="91440" tIns="45720" rIns="91440" bIns="45720" rtlCol="0" anchor="t">
            <a:normAutofit fontScale="92500" lnSpcReduction="10000"/>
          </a:bodyPr>
          <a:lstStyle/>
          <a:p>
            <a:r>
              <a:rPr lang="en-US" sz="2000" dirty="0">
                <a:ea typeface="+mn-lt"/>
                <a:cs typeface="+mn-lt"/>
              </a:rPr>
              <a:t>Separate indexes can also be determined for individual disfluency types. For example, to calculate a Total Repetitions Index (using the previous example data):</a:t>
            </a:r>
            <a:endParaRPr lang="en-US" sz="2000"/>
          </a:p>
          <a:p>
            <a:pPr marL="0" indent="0">
              <a:buNone/>
            </a:pPr>
            <a:r>
              <a:rPr lang="en-US" sz="2000" dirty="0">
                <a:ea typeface="+mn-lt"/>
                <a:cs typeface="+mn-lt"/>
              </a:rPr>
              <a:t>1. Count the total number of words in the speech sample (500 in this example).</a:t>
            </a:r>
            <a:endParaRPr lang="en-US" sz="2000"/>
          </a:p>
          <a:p>
            <a:pPr marL="0" indent="0">
              <a:buNone/>
            </a:pPr>
            <a:r>
              <a:rPr lang="en-US" sz="2000" dirty="0">
                <a:ea typeface="+mn-lt"/>
                <a:cs typeface="+mn-lt"/>
              </a:rPr>
              <a:t>2. Count the number of specified disfluencies (75 repetitions in this example).</a:t>
            </a:r>
            <a:endParaRPr lang="en-US" sz="2000"/>
          </a:p>
          <a:p>
            <a:pPr marL="0" indent="0">
              <a:buNone/>
            </a:pPr>
            <a:r>
              <a:rPr lang="en-US" sz="2000" dirty="0">
                <a:ea typeface="+mn-lt"/>
                <a:cs typeface="+mn-lt"/>
              </a:rPr>
              <a:t>3. Divide the total specified disfluency (repetitions) by the total words. In this example: 75 / 500 = 0.15.</a:t>
            </a:r>
            <a:endParaRPr lang="en-US" sz="2000" dirty="0"/>
          </a:p>
          <a:p>
            <a:pPr marL="0" indent="0">
              <a:buNone/>
            </a:pPr>
            <a:r>
              <a:rPr lang="en-US" sz="2000" dirty="0">
                <a:ea typeface="+mn-lt"/>
                <a:cs typeface="+mn-lt"/>
              </a:rPr>
              <a:t>4. Change to a percentage: 0.15 =15% Total Repetitions Index.</a:t>
            </a:r>
            <a:endParaRPr lang="en-US" sz="2000"/>
          </a:p>
          <a:p>
            <a:r>
              <a:rPr lang="en-US" sz="2000" dirty="0">
                <a:ea typeface="+mn-lt"/>
                <a:cs typeface="+mn-lt"/>
              </a:rPr>
              <a:t>Indexes for any disfluency type can be calculated using the same method.</a:t>
            </a:r>
          </a:p>
          <a:p>
            <a:r>
              <a:rPr lang="en-US" sz="2000" dirty="0"/>
              <a:t>Also, </a:t>
            </a:r>
            <a:r>
              <a:rPr lang="en-US" sz="2000" dirty="0">
                <a:ea typeface="+mn-lt"/>
                <a:cs typeface="+mn-lt"/>
              </a:rPr>
              <a:t>Time each disfluency with a stopwatch. Pauses or prolongations are most commonly measured, but the duration of repetitions can also be timed. For example, 10 disfluencies resulting in a total of 42 seconds yields an average duration of 4.2 seconds.</a:t>
            </a:r>
            <a:endParaRPr lang="en-US" sz="2000" dirty="0"/>
          </a:p>
          <a:p>
            <a:endParaRPr lang="en-US" sz="2000" dirty="0"/>
          </a:p>
        </p:txBody>
      </p:sp>
    </p:spTree>
    <p:extLst>
      <p:ext uri="{BB962C8B-B14F-4D97-AF65-F5344CB8AC3E}">
        <p14:creationId xmlns:p14="http://schemas.microsoft.com/office/powerpoint/2010/main" val="2970288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A8501-5D9E-4EC6-87C0-99FEF2932B52}"/>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15E2531B-E11D-42C1-AD13-A9A221602328}"/>
              </a:ext>
            </a:extLst>
          </p:cNvPr>
          <p:cNvSpPr>
            <a:spLocks noGrp="1"/>
          </p:cNvSpPr>
          <p:nvPr>
            <p:ph idx="1"/>
          </p:nvPr>
        </p:nvSpPr>
        <p:spPr/>
        <p:txBody>
          <a:bodyPr vert="horz" lIns="91440" tIns="45720" rIns="91440" bIns="45720" rtlCol="0" anchor="t">
            <a:normAutofit fontScale="92500"/>
          </a:bodyPr>
          <a:lstStyle/>
          <a:p>
            <a:r>
              <a:rPr lang="en-US" dirty="0">
                <a:ea typeface="+mn-lt"/>
                <a:cs typeface="+mn-lt"/>
              </a:rPr>
              <a:t>A third type of disfluency index reflects the percentage of each disfluency type based on the Total Disfluency Index.</a:t>
            </a:r>
          </a:p>
          <a:p>
            <a:r>
              <a:rPr lang="en-US" dirty="0">
                <a:ea typeface="+mn-lt"/>
                <a:cs typeface="+mn-lt"/>
              </a:rPr>
              <a:t> For this calculation, base the computation on the total number of disfluencies. Using the same example:</a:t>
            </a:r>
            <a:endParaRPr lang="en-US"/>
          </a:p>
          <a:p>
            <a:pPr marL="0" indent="0">
              <a:buNone/>
            </a:pPr>
            <a:r>
              <a:rPr lang="en-US" dirty="0">
                <a:ea typeface="+mn-lt"/>
                <a:cs typeface="+mn-lt"/>
              </a:rPr>
              <a:t>1. Count the total number of disfluencies in the speech sample (150 in this example).</a:t>
            </a:r>
            <a:endParaRPr lang="en-US" dirty="0"/>
          </a:p>
          <a:p>
            <a:pPr marL="0" indent="0">
              <a:buNone/>
            </a:pPr>
            <a:r>
              <a:rPr lang="en-US" dirty="0">
                <a:ea typeface="+mn-lt"/>
                <a:cs typeface="+mn-lt"/>
              </a:rPr>
              <a:t>2. Count the number of specified disfluencies (75 repetitions).</a:t>
            </a:r>
            <a:endParaRPr lang="en-US" dirty="0"/>
          </a:p>
          <a:p>
            <a:pPr marL="0" indent="0">
              <a:buNone/>
            </a:pPr>
            <a:r>
              <a:rPr lang="en-US" dirty="0">
                <a:ea typeface="+mn-lt"/>
                <a:cs typeface="+mn-lt"/>
              </a:rPr>
              <a:t>3. Divide the total specified disfluency (repetitions) by the total disfluencies. In this example: 75/150 =0.50.</a:t>
            </a:r>
            <a:endParaRPr lang="en-US"/>
          </a:p>
          <a:p>
            <a:pPr marL="0" indent="0">
              <a:buNone/>
            </a:pPr>
            <a:r>
              <a:rPr lang="en-US" dirty="0">
                <a:ea typeface="+mn-lt"/>
                <a:cs typeface="+mn-lt"/>
              </a:rPr>
              <a:t>4. Change to a percentage: 0.50 = 50% of all disfluencies present were repetitions.</a:t>
            </a:r>
            <a:endParaRPr lang="en-US" dirty="0"/>
          </a:p>
          <a:p>
            <a:endParaRPr lang="en-US" dirty="0"/>
          </a:p>
        </p:txBody>
      </p:sp>
    </p:spTree>
    <p:extLst>
      <p:ext uri="{BB962C8B-B14F-4D97-AF65-F5344CB8AC3E}">
        <p14:creationId xmlns:p14="http://schemas.microsoft.com/office/powerpoint/2010/main" val="1790693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C6B49-EFEB-40B2-A458-AE3353CE6F74}"/>
              </a:ext>
            </a:extLst>
          </p:cNvPr>
          <p:cNvSpPr>
            <a:spLocks noGrp="1"/>
          </p:cNvSpPr>
          <p:nvPr>
            <p:ph type="title"/>
          </p:nvPr>
        </p:nvSpPr>
        <p:spPr>
          <a:xfrm>
            <a:off x="898002" y="1257202"/>
            <a:ext cx="10391737" cy="706964"/>
          </a:xfrm>
        </p:spPr>
        <p:txBody>
          <a:bodyPr/>
          <a:lstStyle/>
          <a:p>
            <a:r>
              <a:rPr lang="en-US" dirty="0"/>
              <a:t>Accessory behaviors (</a:t>
            </a:r>
            <a:r>
              <a:rPr lang="en-US" i="1" dirty="0">
                <a:ea typeface="+mj-lt"/>
                <a:cs typeface="+mj-lt"/>
              </a:rPr>
              <a:t>secondary behaviors)</a:t>
            </a:r>
            <a:endParaRPr lang="en-US" dirty="0"/>
          </a:p>
          <a:p>
            <a:endParaRPr lang="en-US" dirty="0"/>
          </a:p>
        </p:txBody>
      </p:sp>
      <p:sp>
        <p:nvSpPr>
          <p:cNvPr id="3" name="Content Placeholder 2">
            <a:extLst>
              <a:ext uri="{FF2B5EF4-FFF2-40B4-BE49-F238E27FC236}">
                <a16:creationId xmlns:a16="http://schemas.microsoft.com/office/drawing/2014/main" id="{D4A401BD-2C93-4228-8C82-1A74A78A9EE5}"/>
              </a:ext>
            </a:extLst>
          </p:cNvPr>
          <p:cNvSpPr>
            <a:spLocks noGrp="1"/>
          </p:cNvSpPr>
          <p:nvPr>
            <p:ph idx="1"/>
          </p:nvPr>
        </p:nvSpPr>
        <p:spPr/>
        <p:txBody>
          <a:bodyPr vert="horz" lIns="91440" tIns="45720" rIns="91440" bIns="45720" rtlCol="0" anchor="t">
            <a:normAutofit fontScale="92500"/>
          </a:bodyPr>
          <a:lstStyle/>
          <a:p>
            <a:r>
              <a:rPr lang="en-US" dirty="0">
                <a:ea typeface="+mn-lt"/>
                <a:cs typeface="+mn-lt"/>
              </a:rPr>
              <a:t>People who stutter often develop </a:t>
            </a:r>
            <a:r>
              <a:rPr lang="en-US" i="1" dirty="0">
                <a:ea typeface="+mn-lt"/>
                <a:cs typeface="+mn-lt"/>
              </a:rPr>
              <a:t>accessory behaviors</a:t>
            </a:r>
            <a:r>
              <a:rPr lang="en-US" dirty="0">
                <a:ea typeface="+mn-lt"/>
                <a:cs typeface="+mn-lt"/>
              </a:rPr>
              <a:t>, also called </a:t>
            </a:r>
            <a:r>
              <a:rPr lang="en-US" i="1" dirty="0">
                <a:ea typeface="+mn-lt"/>
                <a:cs typeface="+mn-lt"/>
              </a:rPr>
              <a:t>secondary behaviors </a:t>
            </a:r>
            <a:r>
              <a:rPr lang="en-US" dirty="0">
                <a:ea typeface="+mn-lt"/>
                <a:cs typeface="+mn-lt"/>
              </a:rPr>
              <a:t>in response to, or in anticipation of stuttering.</a:t>
            </a:r>
            <a:endParaRPr lang="en-US" dirty="0"/>
          </a:p>
          <a:p>
            <a:r>
              <a:rPr lang="en-US" dirty="0">
                <a:ea typeface="+mn-lt"/>
                <a:cs typeface="+mn-lt"/>
              </a:rPr>
              <a:t>They are present only during disfluent speech, and the speaker may or may not be aware of these behaviors.</a:t>
            </a:r>
            <a:endParaRPr lang="en-US" dirty="0"/>
          </a:p>
          <a:p>
            <a:r>
              <a:rPr lang="en-US" dirty="0">
                <a:ea typeface="+mn-lt"/>
                <a:cs typeface="+mn-lt"/>
              </a:rPr>
              <a:t>Although such behaviors are common, not all people who stutter exhibit them. </a:t>
            </a:r>
            <a:endParaRPr lang="en-US" dirty="0"/>
          </a:p>
          <a:p>
            <a:r>
              <a:rPr lang="en-US" dirty="0">
                <a:ea typeface="+mn-lt"/>
                <a:cs typeface="+mn-lt"/>
              </a:rPr>
              <a:t>These behaviors may include:</a:t>
            </a:r>
            <a:endParaRPr lang="en-US" dirty="0"/>
          </a:p>
          <a:p>
            <a:pPr marL="0" indent="0">
              <a:buNone/>
            </a:pPr>
            <a:r>
              <a:rPr lang="en-US" dirty="0">
                <a:ea typeface="+mn-lt"/>
                <a:cs typeface="+mn-lt"/>
              </a:rPr>
              <a:t>• Associated motor behaviors</a:t>
            </a:r>
          </a:p>
          <a:p>
            <a:pPr marL="0" indent="0">
              <a:buNone/>
            </a:pPr>
            <a:r>
              <a:rPr lang="en-US" dirty="0">
                <a:ea typeface="+mn-lt"/>
                <a:cs typeface="+mn-lt"/>
              </a:rPr>
              <a:t>• Physiologic responses</a:t>
            </a:r>
            <a:br>
              <a:rPr lang="en-US" dirty="0">
                <a:ea typeface="+mn-lt"/>
                <a:cs typeface="+mn-lt"/>
              </a:rPr>
            </a:br>
            <a:r>
              <a:rPr lang="en-US" dirty="0">
                <a:ea typeface="+mn-lt"/>
                <a:cs typeface="+mn-lt"/>
              </a:rPr>
              <a:t>• Avoidance</a:t>
            </a:r>
            <a:br>
              <a:rPr lang="en-US" dirty="0">
                <a:ea typeface="+mn-lt"/>
                <a:cs typeface="+mn-lt"/>
              </a:rPr>
            </a:br>
            <a:r>
              <a:rPr lang="en-US" dirty="0">
                <a:ea typeface="+mn-lt"/>
                <a:cs typeface="+mn-lt"/>
              </a:rPr>
              <a:t>• Expectancy</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779723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42C3C-E0A2-4923-BC93-D2F147641A66}"/>
              </a:ext>
            </a:extLst>
          </p:cNvPr>
          <p:cNvSpPr>
            <a:spLocks noGrp="1"/>
          </p:cNvSpPr>
          <p:nvPr>
            <p:ph type="title"/>
          </p:nvPr>
        </p:nvSpPr>
        <p:spPr>
          <a:xfrm>
            <a:off x="1154954" y="1274924"/>
            <a:ext cx="8761413" cy="706964"/>
          </a:xfrm>
        </p:spPr>
        <p:txBody>
          <a:bodyPr/>
          <a:lstStyle/>
          <a:p>
            <a:r>
              <a:rPr lang="en-US" dirty="0">
                <a:ea typeface="+mj-lt"/>
                <a:cs typeface="+mj-lt"/>
              </a:rPr>
              <a:t>Associated motor behaviors</a:t>
            </a:r>
            <a:endParaRPr lang="en-US" dirty="0"/>
          </a:p>
          <a:p>
            <a:endParaRPr lang="en-US" dirty="0"/>
          </a:p>
        </p:txBody>
      </p:sp>
      <p:sp>
        <p:nvSpPr>
          <p:cNvPr id="3" name="Content Placeholder 2">
            <a:extLst>
              <a:ext uri="{FF2B5EF4-FFF2-40B4-BE49-F238E27FC236}">
                <a16:creationId xmlns:a16="http://schemas.microsoft.com/office/drawing/2014/main" id="{B93B4D3A-44F8-42F4-8D78-ABD009E86898}"/>
              </a:ext>
            </a:extLst>
          </p:cNvPr>
          <p:cNvSpPr>
            <a:spLocks noGrp="1"/>
          </p:cNvSpPr>
          <p:nvPr>
            <p:ph idx="1"/>
          </p:nvPr>
        </p:nvSpPr>
        <p:spPr/>
        <p:txBody>
          <a:bodyPr vert="horz" lIns="91440" tIns="45720" rIns="91440" bIns="45720" rtlCol="0" anchor="t">
            <a:normAutofit/>
          </a:bodyPr>
          <a:lstStyle/>
          <a:p>
            <a:r>
              <a:rPr lang="en-US" dirty="0">
                <a:ea typeface="+mn-lt"/>
                <a:cs typeface="+mn-lt"/>
              </a:rPr>
              <a:t>Associated motor behaviors are extraneous body movements.</a:t>
            </a:r>
            <a:endParaRPr lang="en-US" dirty="0"/>
          </a:p>
          <a:p>
            <a:r>
              <a:rPr lang="en-US" dirty="0">
                <a:ea typeface="+mn-lt"/>
                <a:cs typeface="+mn-lt"/>
              </a:rPr>
              <a:t>These visible displays of tension usually involve parts of the oral facial mechanism and may include behaviors such as eye blinking wrinkling the forehead, frowning, distorting the mouth, moving the head, and quivering the nostrils.</a:t>
            </a:r>
            <a:endParaRPr lang="en-US"/>
          </a:p>
          <a:p>
            <a:r>
              <a:rPr lang="en-US" dirty="0">
                <a:ea typeface="+mn-lt"/>
                <a:cs typeface="+mn-lt"/>
              </a:rPr>
              <a:t>Sometimes they include movements of body parts that are not normally associated with speech, such as movements of the arms, hands, legs, feet.</a:t>
            </a:r>
            <a:endParaRPr lang="en-US" dirty="0"/>
          </a:p>
          <a:p>
            <a:r>
              <a:rPr lang="en-US" dirty="0">
                <a:ea typeface="+mn-lt"/>
                <a:cs typeface="+mn-lt"/>
              </a:rPr>
              <a:t>During the assessment, note all unusual movements the client exhibits.</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316055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29027-E70E-4453-83CF-D8F701C680A9}"/>
              </a:ext>
            </a:extLst>
          </p:cNvPr>
          <p:cNvSpPr>
            <a:spLocks noGrp="1"/>
          </p:cNvSpPr>
          <p:nvPr>
            <p:ph type="title"/>
          </p:nvPr>
        </p:nvSpPr>
        <p:spPr>
          <a:xfrm>
            <a:off x="960023" y="1593900"/>
            <a:ext cx="8761413" cy="706964"/>
          </a:xfrm>
        </p:spPr>
        <p:txBody>
          <a:bodyPr/>
          <a:lstStyle/>
          <a:p>
            <a:r>
              <a:rPr lang="en-US" dirty="0">
                <a:ea typeface="+mj-lt"/>
                <a:cs typeface="+mj-lt"/>
              </a:rPr>
              <a:t>Physiologic responses</a:t>
            </a:r>
            <a:br>
              <a:rPr lang="en-US" dirty="0">
                <a:ea typeface="+mj-lt"/>
                <a:cs typeface="+mj-lt"/>
              </a:rPr>
            </a:br>
            <a:endParaRPr lang="en-US" dirty="0">
              <a:ea typeface="+mj-lt"/>
              <a:cs typeface="+mj-lt"/>
            </a:endParaRPr>
          </a:p>
          <a:p>
            <a:endParaRPr lang="en-US" dirty="0"/>
          </a:p>
        </p:txBody>
      </p:sp>
      <p:sp>
        <p:nvSpPr>
          <p:cNvPr id="3" name="Content Placeholder 2">
            <a:extLst>
              <a:ext uri="{FF2B5EF4-FFF2-40B4-BE49-F238E27FC236}">
                <a16:creationId xmlns:a16="http://schemas.microsoft.com/office/drawing/2014/main" id="{74AE5465-BA70-4599-B0B8-07DCE5509C8D}"/>
              </a:ext>
            </a:extLst>
          </p:cNvPr>
          <p:cNvSpPr>
            <a:spLocks noGrp="1"/>
          </p:cNvSpPr>
          <p:nvPr>
            <p:ph idx="1"/>
          </p:nvPr>
        </p:nvSpPr>
        <p:spPr/>
        <p:txBody>
          <a:bodyPr vert="horz" lIns="91440" tIns="45720" rIns="91440" bIns="45720" rtlCol="0" anchor="t">
            <a:normAutofit/>
          </a:bodyPr>
          <a:lstStyle/>
          <a:p>
            <a:r>
              <a:rPr lang="en-US" dirty="0">
                <a:ea typeface="+mn-lt"/>
                <a:cs typeface="+mn-lt"/>
              </a:rPr>
              <a:t>A client may also exhibit abnormal physiological behaviors associated with stuttering. </a:t>
            </a:r>
          </a:p>
          <a:p>
            <a:r>
              <a:rPr lang="en-US" dirty="0">
                <a:ea typeface="+mn-lt"/>
                <a:cs typeface="+mn-lt"/>
              </a:rPr>
              <a:t>These may affect respiratory, phonatory, articulatory, and prosodic aspects of speech production.</a:t>
            </a:r>
            <a:endParaRPr lang="en-US" dirty="0"/>
          </a:p>
          <a:p>
            <a:endParaRPr lang="en-US" dirty="0"/>
          </a:p>
        </p:txBody>
      </p:sp>
    </p:spTree>
    <p:extLst>
      <p:ext uri="{BB962C8B-B14F-4D97-AF65-F5344CB8AC3E}">
        <p14:creationId xmlns:p14="http://schemas.microsoft.com/office/powerpoint/2010/main" val="3161093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4DC2D-0C59-4586-92AB-1223F47B2F08}"/>
              </a:ext>
            </a:extLst>
          </p:cNvPr>
          <p:cNvSpPr>
            <a:spLocks noGrp="1"/>
          </p:cNvSpPr>
          <p:nvPr>
            <p:ph type="title"/>
          </p:nvPr>
        </p:nvSpPr>
        <p:spPr>
          <a:xfrm>
            <a:off x="1154954" y="1257203"/>
            <a:ext cx="8761413" cy="706964"/>
          </a:xfrm>
        </p:spPr>
        <p:txBody>
          <a:bodyPr/>
          <a:lstStyle/>
          <a:p>
            <a:r>
              <a:rPr lang="en-US" dirty="0">
                <a:ea typeface="+mj-lt"/>
                <a:cs typeface="+mj-lt"/>
              </a:rPr>
              <a:t>Avoidance </a:t>
            </a:r>
            <a:endParaRPr lang="en-US" dirty="0"/>
          </a:p>
          <a:p>
            <a:endParaRPr lang="en-US" dirty="0"/>
          </a:p>
        </p:txBody>
      </p:sp>
      <p:sp>
        <p:nvSpPr>
          <p:cNvPr id="3" name="Content Placeholder 2">
            <a:extLst>
              <a:ext uri="{FF2B5EF4-FFF2-40B4-BE49-F238E27FC236}">
                <a16:creationId xmlns:a16="http://schemas.microsoft.com/office/drawing/2014/main" id="{2A4C42F4-E300-42A4-857A-71DF743EA264}"/>
              </a:ext>
            </a:extLst>
          </p:cNvPr>
          <p:cNvSpPr>
            <a:spLocks noGrp="1"/>
          </p:cNvSpPr>
          <p:nvPr>
            <p:ph idx="1"/>
          </p:nvPr>
        </p:nvSpPr>
        <p:spPr/>
        <p:txBody>
          <a:bodyPr vert="horz" lIns="91440" tIns="45720" rIns="91440" bIns="45720" rtlCol="0" anchor="t">
            <a:normAutofit/>
          </a:bodyPr>
          <a:lstStyle/>
          <a:p>
            <a:r>
              <a:rPr lang="en-US" dirty="0">
                <a:ea typeface="+mn-lt"/>
                <a:cs typeface="+mn-lt"/>
              </a:rPr>
              <a:t>Avoidance is a learned response to unpleasant stimuli</a:t>
            </a:r>
            <a:endParaRPr lang="en-US" dirty="0"/>
          </a:p>
          <a:p>
            <a:r>
              <a:rPr lang="en-US" dirty="0">
                <a:ea typeface="+mn-lt"/>
                <a:cs typeface="+mn-lt"/>
              </a:rPr>
              <a:t>many people who stutter learn to avoid certain sounds, words, or speaking situations that are especially difficult for them.</a:t>
            </a:r>
            <a:endParaRPr lang="en-US" dirty="0"/>
          </a:p>
          <a:p>
            <a:r>
              <a:rPr lang="en-US" dirty="0">
                <a:ea typeface="+mn-lt"/>
                <a:cs typeface="+mn-lt"/>
              </a:rPr>
              <a:t>stuttering clients occasionally </a:t>
            </a:r>
            <a:r>
              <a:rPr lang="en-US" dirty="0" err="1">
                <a:ea typeface="+mn-lt"/>
                <a:cs typeface="+mn-lt"/>
              </a:rPr>
              <a:t>circumlocute</a:t>
            </a:r>
            <a:r>
              <a:rPr lang="en-US" dirty="0">
                <a:ea typeface="+mn-lt"/>
                <a:cs typeface="+mn-lt"/>
              </a:rPr>
              <a:t> or talk around a subject to avoid disfluencies. </a:t>
            </a:r>
            <a:endParaRPr lang="en-US">
              <a:ea typeface="+mn-lt"/>
              <a:cs typeface="+mn-lt"/>
            </a:endParaRPr>
          </a:p>
          <a:p>
            <a:r>
              <a:rPr lang="en-US" dirty="0">
                <a:ea typeface="+mn-lt"/>
                <a:cs typeface="+mn-lt"/>
              </a:rPr>
              <a:t>Specifically, some stutterers tend to avoid difficult:</a:t>
            </a:r>
            <a:endParaRPr lang="en-US" dirty="0"/>
          </a:p>
          <a:p>
            <a:pPr marL="0" indent="0">
              <a:buNone/>
            </a:pPr>
            <a:r>
              <a:rPr lang="en-US" dirty="0">
                <a:ea typeface="+mn-lt"/>
                <a:cs typeface="+mn-lt"/>
              </a:rPr>
              <a:t>Sounds, Words, Topics, People (e.g., employer, teacher, strangers), Situations (e.g., ordering in a restaurant, talking on the telephone),  Communicative events (e.g., public speaking, speaking with members of the opposite sex)</a:t>
            </a:r>
            <a:endParaRPr lang="en-US"/>
          </a:p>
          <a:p>
            <a:endParaRPr lang="en-US" dirty="0"/>
          </a:p>
        </p:txBody>
      </p:sp>
    </p:spTree>
    <p:extLst>
      <p:ext uri="{BB962C8B-B14F-4D97-AF65-F5344CB8AC3E}">
        <p14:creationId xmlns:p14="http://schemas.microsoft.com/office/powerpoint/2010/main" val="3516201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388AA-44AF-4B63-9DC3-4326D2B6B838}"/>
              </a:ext>
            </a:extLst>
          </p:cNvPr>
          <p:cNvSpPr>
            <a:spLocks noGrp="1"/>
          </p:cNvSpPr>
          <p:nvPr>
            <p:ph type="title"/>
          </p:nvPr>
        </p:nvSpPr>
        <p:spPr/>
        <p:txBody>
          <a:bodyPr/>
          <a:lstStyle/>
          <a:p>
            <a:r>
              <a:rPr lang="en-US" dirty="0"/>
              <a:t>Cont. </a:t>
            </a:r>
          </a:p>
        </p:txBody>
      </p:sp>
      <p:sp>
        <p:nvSpPr>
          <p:cNvPr id="3" name="Content Placeholder 2">
            <a:extLst>
              <a:ext uri="{FF2B5EF4-FFF2-40B4-BE49-F238E27FC236}">
                <a16:creationId xmlns:a16="http://schemas.microsoft.com/office/drawing/2014/main" id="{A26A6126-6834-4195-A01A-1DD5B6D6F47A}"/>
              </a:ext>
            </a:extLst>
          </p:cNvPr>
          <p:cNvSpPr>
            <a:spLocks noGrp="1"/>
          </p:cNvSpPr>
          <p:nvPr>
            <p:ph idx="1"/>
          </p:nvPr>
        </p:nvSpPr>
        <p:spPr/>
        <p:txBody>
          <a:bodyPr vert="horz" lIns="91440" tIns="45720" rIns="91440" bIns="45720" rtlCol="0" anchor="t">
            <a:normAutofit/>
          </a:bodyPr>
          <a:lstStyle/>
          <a:p>
            <a:r>
              <a:rPr lang="en-US" dirty="0">
                <a:ea typeface="+mn-lt"/>
                <a:cs typeface="+mn-lt"/>
              </a:rPr>
              <a:t>During the assessment, pay particular attention to avoidance behaviors. (Ask probing questions during the interview and observe the client’s speech during the speech sample).</a:t>
            </a:r>
            <a:endParaRPr lang="en-US" dirty="0"/>
          </a:p>
          <a:p>
            <a:r>
              <a:rPr lang="en-US" dirty="0">
                <a:ea typeface="+mn-lt"/>
                <a:cs typeface="+mn-lt"/>
              </a:rPr>
              <a:t>Avoidance behaviors can be described as primary or secondary. </a:t>
            </a:r>
          </a:p>
          <a:p>
            <a:r>
              <a:rPr lang="en-US" dirty="0">
                <a:ea typeface="+mn-lt"/>
                <a:cs typeface="+mn-lt"/>
              </a:rPr>
              <a:t>Primary avoidances refer to the client’s attempts to alter verbal output.</a:t>
            </a:r>
          </a:p>
          <a:p>
            <a:r>
              <a:rPr lang="en-US" dirty="0">
                <a:ea typeface="+mn-lt"/>
                <a:cs typeface="+mn-lt"/>
              </a:rPr>
              <a:t>Secondary avoidances are acts of reducing or ceasing verbal output. Examples of primary and secondary avoidances are provided next.</a:t>
            </a:r>
            <a:endParaRPr lang="en-US"/>
          </a:p>
          <a:p>
            <a:endParaRPr lang="en-US" dirty="0"/>
          </a:p>
        </p:txBody>
      </p:sp>
    </p:spTree>
    <p:extLst>
      <p:ext uri="{BB962C8B-B14F-4D97-AF65-F5344CB8AC3E}">
        <p14:creationId xmlns:p14="http://schemas.microsoft.com/office/powerpoint/2010/main" val="1800140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D60BA-21B9-476A-86F6-13E6BD93559D}"/>
              </a:ext>
            </a:extLst>
          </p:cNvPr>
          <p:cNvSpPr>
            <a:spLocks noGrp="1"/>
          </p:cNvSpPr>
          <p:nvPr>
            <p:ph type="title"/>
          </p:nvPr>
        </p:nvSpPr>
        <p:spPr/>
        <p:txBody>
          <a:bodyPr/>
          <a:lstStyle/>
          <a:p>
            <a:r>
              <a:rPr lang="en-US" dirty="0"/>
              <a:t>Cont. </a:t>
            </a:r>
          </a:p>
        </p:txBody>
      </p:sp>
      <p:sp>
        <p:nvSpPr>
          <p:cNvPr id="3" name="Content Placeholder 2">
            <a:extLst>
              <a:ext uri="{FF2B5EF4-FFF2-40B4-BE49-F238E27FC236}">
                <a16:creationId xmlns:a16="http://schemas.microsoft.com/office/drawing/2014/main" id="{0C9FB25C-9D64-4A1D-825F-EEDF18C922EA}"/>
              </a:ext>
            </a:extLst>
          </p:cNvPr>
          <p:cNvSpPr>
            <a:spLocks noGrp="1"/>
          </p:cNvSpPr>
          <p:nvPr>
            <p:ph idx="1"/>
          </p:nvPr>
        </p:nvSpPr>
        <p:spPr>
          <a:xfrm>
            <a:off x="835977" y="2585780"/>
            <a:ext cx="10526868" cy="3930206"/>
          </a:xfrm>
        </p:spPr>
        <p:txBody>
          <a:bodyPr vert="horz" lIns="91440" tIns="45720" rIns="91440" bIns="45720" rtlCol="0" anchor="t">
            <a:normAutofit fontScale="92500" lnSpcReduction="10000"/>
          </a:bodyPr>
          <a:lstStyle/>
          <a:p>
            <a:r>
              <a:rPr lang="en-US" dirty="0">
                <a:ea typeface="+mn-lt"/>
                <a:cs typeface="+mn-lt"/>
              </a:rPr>
              <a:t>Primary Avoidances</a:t>
            </a:r>
            <a:endParaRPr lang="en-US" dirty="0"/>
          </a:p>
          <a:p>
            <a:pPr marL="0" indent="0">
              <a:buNone/>
            </a:pPr>
            <a:r>
              <a:rPr lang="en-US" dirty="0">
                <a:ea typeface="+mn-lt"/>
                <a:cs typeface="+mn-lt"/>
              </a:rPr>
              <a:t>1. Starters: using words, sounds, gestures, or rituals to initiate speech.</a:t>
            </a:r>
          </a:p>
          <a:p>
            <a:pPr marL="0" indent="0">
              <a:buNone/>
            </a:pPr>
            <a:r>
              <a:rPr lang="en-US" dirty="0">
                <a:ea typeface="+mn-lt"/>
                <a:cs typeface="+mn-lt"/>
              </a:rPr>
              <a:t>2. Postponements: silences (e.g., pretending to think), ritualistic acts (e.g., lip licking), or verbal stalling.</a:t>
            </a:r>
          </a:p>
          <a:p>
            <a:pPr marL="0" indent="0">
              <a:buNone/>
            </a:pPr>
            <a:r>
              <a:rPr lang="en-US" dirty="0">
                <a:ea typeface="+mn-lt"/>
                <a:cs typeface="+mn-lt"/>
              </a:rPr>
              <a:t>3. Retrials: repeating a fluent utterance to “hurdle” a feared word or phrase.</a:t>
            </a:r>
            <a:endParaRPr lang="en-US" dirty="0"/>
          </a:p>
          <a:p>
            <a:pPr marL="0" indent="0">
              <a:buNone/>
            </a:pPr>
            <a:r>
              <a:rPr lang="en-US" dirty="0">
                <a:ea typeface="+mn-lt"/>
                <a:cs typeface="+mn-lt"/>
              </a:rPr>
              <a:t>4. Circumlocutions: sound, word, or phrase substitutions.</a:t>
            </a:r>
            <a:endParaRPr lang="en-US" dirty="0"/>
          </a:p>
          <a:p>
            <a:pPr marL="0" indent="0">
              <a:buNone/>
            </a:pPr>
            <a:r>
              <a:rPr lang="en-US" dirty="0">
                <a:ea typeface="+mn-lt"/>
                <a:cs typeface="+mn-lt"/>
              </a:rPr>
              <a:t>5. </a:t>
            </a:r>
            <a:r>
              <a:rPr lang="en-US" dirty="0" err="1">
                <a:ea typeface="+mn-lt"/>
                <a:cs typeface="+mn-lt"/>
              </a:rPr>
              <a:t>Antiexpectancies</a:t>
            </a:r>
            <a:r>
              <a:rPr lang="en-US" dirty="0">
                <a:ea typeface="+mn-lt"/>
                <a:cs typeface="+mn-lt"/>
              </a:rPr>
              <a:t>: altering the communicative text by speaking with an accent, imitating someone else’s voice, overemphasizing articulation, speaking rhythmically, whispering, or singing.</a:t>
            </a:r>
            <a:endParaRPr lang="en-US" dirty="0"/>
          </a:p>
          <a:p>
            <a:r>
              <a:rPr lang="en-US" dirty="0">
                <a:ea typeface="+mn-lt"/>
                <a:cs typeface="+mn-lt"/>
              </a:rPr>
              <a:t>secondary Avoidances</a:t>
            </a:r>
            <a:endParaRPr lang="en-US" dirty="0"/>
          </a:p>
          <a:p>
            <a:pPr marL="0" indent="0">
              <a:buNone/>
            </a:pPr>
            <a:r>
              <a:rPr lang="en-US" dirty="0">
                <a:ea typeface="+mn-lt"/>
                <a:cs typeface="+mn-lt"/>
              </a:rPr>
              <a:t>1. Reducing verbal output or not talking at all.</a:t>
            </a:r>
          </a:p>
          <a:p>
            <a:pPr marL="0" indent="0">
              <a:buNone/>
            </a:pPr>
            <a:r>
              <a:rPr lang="en-US" dirty="0">
                <a:ea typeface="+mn-lt"/>
                <a:cs typeface="+mn-lt"/>
              </a:rPr>
              <a:t>2. Relying on others to communicate for them.</a:t>
            </a:r>
            <a:endParaRPr lang="en-US" dirty="0"/>
          </a:p>
          <a:p>
            <a:endParaRPr lang="en-US" dirty="0"/>
          </a:p>
        </p:txBody>
      </p:sp>
    </p:spTree>
    <p:extLst>
      <p:ext uri="{BB962C8B-B14F-4D97-AF65-F5344CB8AC3E}">
        <p14:creationId xmlns:p14="http://schemas.microsoft.com/office/powerpoint/2010/main" val="2705577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4C38-DE33-4C57-B804-7F6705F5AC8C}"/>
              </a:ext>
            </a:extLst>
          </p:cNvPr>
          <p:cNvSpPr>
            <a:spLocks noGrp="1"/>
          </p:cNvSpPr>
          <p:nvPr>
            <p:ph type="title"/>
          </p:nvPr>
        </p:nvSpPr>
        <p:spPr/>
        <p:txBody>
          <a:bodyPr/>
          <a:lstStyle/>
          <a:p>
            <a:endParaRPr lang="en-US" dirty="0"/>
          </a:p>
          <a:p>
            <a:r>
              <a:rPr lang="en-US" dirty="0"/>
              <a:t>Overview of assessment:</a:t>
            </a:r>
          </a:p>
        </p:txBody>
      </p:sp>
      <p:sp>
        <p:nvSpPr>
          <p:cNvPr id="3" name="Content Placeholder 2">
            <a:extLst>
              <a:ext uri="{FF2B5EF4-FFF2-40B4-BE49-F238E27FC236}">
                <a16:creationId xmlns:a16="http://schemas.microsoft.com/office/drawing/2014/main" id="{193A0288-EC83-4567-A068-7A61A2FE179B}"/>
              </a:ext>
            </a:extLst>
          </p:cNvPr>
          <p:cNvSpPr>
            <a:spLocks noGrp="1"/>
          </p:cNvSpPr>
          <p:nvPr>
            <p:ph idx="1"/>
          </p:nvPr>
        </p:nvSpPr>
        <p:spPr>
          <a:xfrm>
            <a:off x="1030907" y="2532616"/>
            <a:ext cx="8825659" cy="3416300"/>
          </a:xfrm>
        </p:spPr>
        <p:txBody>
          <a:bodyPr vert="horz" lIns="91440" tIns="45720" rIns="91440" bIns="45720" rtlCol="0" anchor="t">
            <a:normAutofit/>
          </a:bodyPr>
          <a:lstStyle/>
          <a:p>
            <a:r>
              <a:rPr lang="en-US" dirty="0"/>
              <a:t>History of the client</a:t>
            </a:r>
          </a:p>
          <a:p>
            <a:r>
              <a:rPr lang="en-US" dirty="0"/>
              <a:t>Assessment of stuttering ( procedures, analysis )</a:t>
            </a:r>
          </a:p>
          <a:p>
            <a:r>
              <a:rPr lang="en-US" dirty="0"/>
              <a:t>Orofacial examination </a:t>
            </a:r>
          </a:p>
          <a:p>
            <a:r>
              <a:rPr lang="en-US" dirty="0"/>
              <a:t>Speech and language assessment</a:t>
            </a:r>
          </a:p>
          <a:p>
            <a:r>
              <a:rPr lang="en-US" dirty="0"/>
              <a:t>Hearing assessment</a:t>
            </a:r>
          </a:p>
          <a:p>
            <a:r>
              <a:rPr lang="en-US" dirty="0"/>
              <a:t>Determining the diagnosis</a:t>
            </a:r>
          </a:p>
          <a:p>
            <a:r>
              <a:rPr lang="en-US" dirty="0"/>
              <a:t>Providing information (reports)</a:t>
            </a:r>
          </a:p>
        </p:txBody>
      </p:sp>
    </p:spTree>
    <p:extLst>
      <p:ext uri="{BB962C8B-B14F-4D97-AF65-F5344CB8AC3E}">
        <p14:creationId xmlns:p14="http://schemas.microsoft.com/office/powerpoint/2010/main" val="2772452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0A02F-66EB-41E1-9014-955DA8A82B6E}"/>
              </a:ext>
            </a:extLst>
          </p:cNvPr>
          <p:cNvSpPr>
            <a:spLocks noGrp="1"/>
          </p:cNvSpPr>
          <p:nvPr>
            <p:ph type="title"/>
          </p:nvPr>
        </p:nvSpPr>
        <p:spPr/>
        <p:txBody>
          <a:bodyPr/>
          <a:lstStyle/>
          <a:p>
            <a:r>
              <a:rPr lang="en-US" dirty="0">
                <a:ea typeface="+mj-lt"/>
                <a:cs typeface="+mj-lt"/>
              </a:rPr>
              <a:t>Expectancy</a:t>
            </a:r>
            <a:endParaRPr lang="en-US" dirty="0"/>
          </a:p>
        </p:txBody>
      </p:sp>
      <p:sp>
        <p:nvSpPr>
          <p:cNvPr id="3" name="Content Placeholder 2">
            <a:extLst>
              <a:ext uri="{FF2B5EF4-FFF2-40B4-BE49-F238E27FC236}">
                <a16:creationId xmlns:a16="http://schemas.microsoft.com/office/drawing/2014/main" id="{ED160168-08BA-4246-B6AD-6F01EB6E4766}"/>
              </a:ext>
            </a:extLst>
          </p:cNvPr>
          <p:cNvSpPr>
            <a:spLocks noGrp="1"/>
          </p:cNvSpPr>
          <p:nvPr>
            <p:ph idx="1"/>
          </p:nvPr>
        </p:nvSpPr>
        <p:spPr/>
        <p:txBody>
          <a:bodyPr vert="horz" lIns="91440" tIns="45720" rIns="91440" bIns="45720" rtlCol="0" anchor="t">
            <a:normAutofit/>
          </a:bodyPr>
          <a:lstStyle/>
          <a:p>
            <a:r>
              <a:rPr lang="en-US" dirty="0">
                <a:ea typeface="+mn-lt"/>
                <a:cs typeface="+mn-lt"/>
              </a:rPr>
              <a:t>Expectancy, also known as </a:t>
            </a:r>
            <a:r>
              <a:rPr lang="en-US" i="1" dirty="0">
                <a:ea typeface="+mn-lt"/>
                <a:cs typeface="+mn-lt"/>
              </a:rPr>
              <a:t>anticipation</a:t>
            </a:r>
            <a:r>
              <a:rPr lang="en-US" dirty="0">
                <a:ea typeface="+mn-lt"/>
                <a:cs typeface="+mn-lt"/>
              </a:rPr>
              <a:t>, </a:t>
            </a:r>
          </a:p>
          <a:p>
            <a:r>
              <a:rPr lang="en-US" dirty="0">
                <a:ea typeface="+mn-lt"/>
                <a:cs typeface="+mn-lt"/>
              </a:rPr>
              <a:t>is the expectation of a disfluency before it occurs. </a:t>
            </a:r>
          </a:p>
          <a:p>
            <a:r>
              <a:rPr lang="en-US" dirty="0">
                <a:ea typeface="+mn-lt"/>
                <a:cs typeface="+mn-lt"/>
              </a:rPr>
              <a:t>Expectancies can occur for sounds, words, people, or specific situations.</a:t>
            </a:r>
          </a:p>
          <a:p>
            <a:r>
              <a:rPr lang="en-US" dirty="0">
                <a:ea typeface="+mn-lt"/>
                <a:cs typeface="+mn-lt"/>
              </a:rPr>
              <a:t>Some clients respond to expectancy by “pushing forward” into the disfluency. </a:t>
            </a:r>
            <a:endParaRPr lang="en-US">
              <a:ea typeface="+mn-lt"/>
              <a:cs typeface="+mn-lt"/>
            </a:endParaRPr>
          </a:p>
          <a:p>
            <a:r>
              <a:rPr lang="en-US" dirty="0">
                <a:ea typeface="+mn-lt"/>
                <a:cs typeface="+mn-lt"/>
              </a:rPr>
              <a:t>Others respond with avoidance behaviors. Obtain information about expectancy by observing and listening during speech tasks and interviews. Ask the client to report when he or she experiences expectancy.</a:t>
            </a:r>
            <a:endParaRPr lang="en-US"/>
          </a:p>
          <a:p>
            <a:endParaRPr lang="en-US" dirty="0"/>
          </a:p>
        </p:txBody>
      </p:sp>
    </p:spTree>
    <p:extLst>
      <p:ext uri="{BB962C8B-B14F-4D97-AF65-F5344CB8AC3E}">
        <p14:creationId xmlns:p14="http://schemas.microsoft.com/office/powerpoint/2010/main" val="2125141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2C6F3-7F79-4877-B323-5A99DD89F880}"/>
              </a:ext>
            </a:extLst>
          </p:cNvPr>
          <p:cNvSpPr>
            <a:spLocks noGrp="1"/>
          </p:cNvSpPr>
          <p:nvPr>
            <p:ph type="title"/>
          </p:nvPr>
        </p:nvSpPr>
        <p:spPr>
          <a:xfrm>
            <a:off x="1154954" y="1363528"/>
            <a:ext cx="8761413" cy="706964"/>
          </a:xfrm>
        </p:spPr>
        <p:txBody>
          <a:bodyPr/>
          <a:lstStyle/>
          <a:p>
            <a:r>
              <a:rPr lang="en-US" dirty="0">
                <a:ea typeface="+mj-lt"/>
                <a:cs typeface="+mj-lt"/>
              </a:rPr>
              <a:t>Assessing feelings And Attitudes</a:t>
            </a:r>
            <a:endParaRPr lang="en-US" dirty="0"/>
          </a:p>
          <a:p>
            <a:endParaRPr lang="en-US" dirty="0"/>
          </a:p>
        </p:txBody>
      </p:sp>
      <p:sp>
        <p:nvSpPr>
          <p:cNvPr id="3" name="Content Placeholder 2">
            <a:extLst>
              <a:ext uri="{FF2B5EF4-FFF2-40B4-BE49-F238E27FC236}">
                <a16:creationId xmlns:a16="http://schemas.microsoft.com/office/drawing/2014/main" id="{42DAE4FA-955D-4B02-8E8B-A548EA3FF492}"/>
              </a:ext>
            </a:extLst>
          </p:cNvPr>
          <p:cNvSpPr>
            <a:spLocks noGrp="1"/>
          </p:cNvSpPr>
          <p:nvPr>
            <p:ph idx="1"/>
          </p:nvPr>
        </p:nvSpPr>
        <p:spPr/>
        <p:txBody>
          <a:bodyPr vert="horz" lIns="91440" tIns="45720" rIns="91440" bIns="45720" rtlCol="0" anchor="t">
            <a:normAutofit/>
          </a:bodyPr>
          <a:lstStyle/>
          <a:p>
            <a:r>
              <a:rPr lang="en-US" dirty="0">
                <a:ea typeface="+mn-lt"/>
                <a:cs typeface="+mn-lt"/>
              </a:rPr>
              <a:t>Stuttering is a debilitating handicap that can cause feelings of great pain, anguish, and frustration.</a:t>
            </a:r>
            <a:endParaRPr lang="en-US" dirty="0"/>
          </a:p>
          <a:p>
            <a:r>
              <a:rPr lang="en-US" dirty="0"/>
              <a:t>Many forms are used to assess feeling and attitudes of people who stutter ( helpful  from in the book )</a:t>
            </a:r>
          </a:p>
          <a:p>
            <a:r>
              <a:rPr lang="en-US" dirty="0"/>
              <a:t>examples:</a:t>
            </a:r>
            <a:r>
              <a:rPr lang="en-US" dirty="0">
                <a:ea typeface="+mn-lt"/>
                <a:cs typeface="+mn-lt"/>
              </a:rPr>
              <a:t> </a:t>
            </a:r>
            <a:r>
              <a:rPr lang="en-US" i="1" dirty="0">
                <a:ea typeface="+mn-lt"/>
                <a:cs typeface="+mn-lt"/>
              </a:rPr>
              <a:t>S-Scale, </a:t>
            </a:r>
            <a:r>
              <a:rPr lang="en-US" dirty="0">
                <a:ea typeface="+mn-lt"/>
                <a:cs typeface="+mn-lt"/>
              </a:rPr>
              <a:t>The Modified S-Scale, Adolescent Communication Questionnaire</a:t>
            </a:r>
          </a:p>
          <a:p>
            <a:endParaRPr lang="en-US" dirty="0">
              <a:ea typeface="+mn-lt"/>
              <a:cs typeface="+mn-lt"/>
            </a:endParaRPr>
          </a:p>
          <a:p>
            <a:endParaRPr lang="en-US" dirty="0"/>
          </a:p>
        </p:txBody>
      </p:sp>
    </p:spTree>
    <p:extLst>
      <p:ext uri="{BB962C8B-B14F-4D97-AF65-F5344CB8AC3E}">
        <p14:creationId xmlns:p14="http://schemas.microsoft.com/office/powerpoint/2010/main" val="3198905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85313-5E42-4B0E-894C-9A38263E8322}"/>
              </a:ext>
            </a:extLst>
          </p:cNvPr>
          <p:cNvSpPr>
            <a:spLocks noGrp="1"/>
          </p:cNvSpPr>
          <p:nvPr>
            <p:ph type="title"/>
          </p:nvPr>
        </p:nvSpPr>
        <p:spPr>
          <a:xfrm>
            <a:off x="1154954" y="1274924"/>
            <a:ext cx="8761413" cy="706964"/>
          </a:xfrm>
        </p:spPr>
        <p:txBody>
          <a:bodyPr/>
          <a:lstStyle/>
          <a:p>
            <a:r>
              <a:rPr lang="en-US" dirty="0">
                <a:ea typeface="+mj-lt"/>
                <a:cs typeface="+mj-lt"/>
              </a:rPr>
              <a:t>Criteria for diagnosing stuttering</a:t>
            </a:r>
            <a:endParaRPr lang="en-US" dirty="0"/>
          </a:p>
          <a:p>
            <a:endParaRPr lang="en-US" dirty="0"/>
          </a:p>
        </p:txBody>
      </p:sp>
      <p:sp>
        <p:nvSpPr>
          <p:cNvPr id="3" name="Content Placeholder 2">
            <a:extLst>
              <a:ext uri="{FF2B5EF4-FFF2-40B4-BE49-F238E27FC236}">
                <a16:creationId xmlns:a16="http://schemas.microsoft.com/office/drawing/2014/main" id="{FA33E559-509D-4DDA-A36E-0E777DE6E2E4}"/>
              </a:ext>
            </a:extLst>
          </p:cNvPr>
          <p:cNvSpPr>
            <a:spLocks noGrp="1"/>
          </p:cNvSpPr>
          <p:nvPr>
            <p:ph idx="1"/>
          </p:nvPr>
        </p:nvSpPr>
        <p:spPr/>
        <p:txBody>
          <a:bodyPr vert="horz" lIns="91440" tIns="45720" rIns="91440" bIns="45720" rtlCol="0" anchor="t">
            <a:normAutofit/>
          </a:bodyPr>
          <a:lstStyle/>
          <a:p>
            <a:pPr marL="0" indent="0">
              <a:buNone/>
            </a:pPr>
            <a:r>
              <a:rPr lang="en-US" dirty="0">
                <a:ea typeface="+mn-lt"/>
                <a:cs typeface="+mn-lt"/>
              </a:rPr>
              <a:t>1. The client has a Total Disfluency Index of 10% or greater.</a:t>
            </a:r>
            <a:endParaRPr lang="en-US" dirty="0"/>
          </a:p>
          <a:p>
            <a:pPr marL="0" indent="0">
              <a:buNone/>
            </a:pPr>
            <a:r>
              <a:rPr lang="en-US" dirty="0">
                <a:ea typeface="+mn-lt"/>
                <a:cs typeface="+mn-lt"/>
              </a:rPr>
              <a:t>2. The client’s disfluency indexes for repetitions, prolongations, and interlexical pauses are 3% or greater.</a:t>
            </a:r>
            <a:endParaRPr lang="en-US" dirty="0"/>
          </a:p>
          <a:p>
            <a:pPr marL="0" indent="0">
              <a:buNone/>
            </a:pPr>
            <a:r>
              <a:rPr lang="en-US" dirty="0">
                <a:ea typeface="+mn-lt"/>
                <a:cs typeface="+mn-lt"/>
              </a:rPr>
              <a:t>3. The duration of disfluencies is 1 second or longer.</a:t>
            </a:r>
            <a:endParaRPr lang="en-US" dirty="0"/>
          </a:p>
          <a:p>
            <a:pPr marL="0" indent="0">
              <a:buNone/>
            </a:pPr>
            <a:r>
              <a:rPr lang="en-US" dirty="0">
                <a:ea typeface="+mn-lt"/>
                <a:cs typeface="+mn-lt"/>
              </a:rPr>
              <a:t>4. The most prevalent disfluency types are part-word repetitions, monosyllabic whole- word repetitions, sound prolongations, silent pauses, or broken words.</a:t>
            </a:r>
            <a:endParaRPr lang="en-US" dirty="0"/>
          </a:p>
          <a:p>
            <a:pPr marL="0" indent="0">
              <a:buNone/>
            </a:pPr>
            <a:r>
              <a:rPr lang="en-US" dirty="0">
                <a:ea typeface="+mn-lt"/>
                <a:cs typeface="+mn-lt"/>
              </a:rPr>
              <a:t>5. Secondary accessory behaviors are present.</a:t>
            </a:r>
            <a:br>
              <a:rPr lang="en-US" dirty="0">
                <a:ea typeface="+mn-lt"/>
                <a:cs typeface="+mn-lt"/>
              </a:rPr>
            </a:br>
            <a:r>
              <a:rPr lang="en-US" dirty="0">
                <a:ea typeface="+mn-lt"/>
                <a:cs typeface="+mn-lt"/>
              </a:rPr>
              <a:t>6. The client’s (or parent’s) degree of concern is significant.</a:t>
            </a:r>
            <a:endParaRPr lang="en-US" dirty="0"/>
          </a:p>
          <a:p>
            <a:endParaRPr lang="en-US" dirty="0"/>
          </a:p>
        </p:txBody>
      </p:sp>
    </p:spTree>
    <p:extLst>
      <p:ext uri="{BB962C8B-B14F-4D97-AF65-F5344CB8AC3E}">
        <p14:creationId xmlns:p14="http://schemas.microsoft.com/office/powerpoint/2010/main" val="3712071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25F46-23C0-48D1-B812-E5CBD85AFAD5}"/>
              </a:ext>
            </a:extLst>
          </p:cNvPr>
          <p:cNvSpPr>
            <a:spLocks noGrp="1"/>
          </p:cNvSpPr>
          <p:nvPr>
            <p:ph type="title"/>
          </p:nvPr>
        </p:nvSpPr>
        <p:spPr/>
        <p:txBody>
          <a:bodyPr/>
          <a:lstStyle/>
          <a:p>
            <a:r>
              <a:rPr lang="en-US" dirty="0"/>
              <a:t>Note:</a:t>
            </a:r>
          </a:p>
        </p:txBody>
      </p:sp>
      <p:sp>
        <p:nvSpPr>
          <p:cNvPr id="3" name="Content Placeholder 2">
            <a:extLst>
              <a:ext uri="{FF2B5EF4-FFF2-40B4-BE49-F238E27FC236}">
                <a16:creationId xmlns:a16="http://schemas.microsoft.com/office/drawing/2014/main" id="{C0F98D1F-A585-45E9-8322-C6C7478D82B2}"/>
              </a:ext>
            </a:extLst>
          </p:cNvPr>
          <p:cNvSpPr>
            <a:spLocks noGrp="1"/>
          </p:cNvSpPr>
          <p:nvPr>
            <p:ph idx="1"/>
          </p:nvPr>
        </p:nvSpPr>
        <p:spPr/>
        <p:txBody>
          <a:bodyPr vert="horz" lIns="91440" tIns="45720" rIns="91440" bIns="45720" rtlCol="0" anchor="t">
            <a:normAutofit/>
          </a:bodyPr>
          <a:lstStyle/>
          <a:p>
            <a:r>
              <a:rPr lang="en-US" dirty="0">
                <a:ea typeface="+mn-lt"/>
                <a:cs typeface="+mn-lt"/>
              </a:rPr>
              <a:t>Making a diagnosis is sometimes more complicated when the client is a young child.</a:t>
            </a:r>
          </a:p>
          <a:p>
            <a:r>
              <a:rPr lang="en-US" dirty="0">
                <a:ea typeface="+mn-lt"/>
                <a:cs typeface="+mn-lt"/>
              </a:rPr>
              <a:t> Most clinicians agree that normally developing children experience a period of non-fluent speech. This typically occurs during the preschool years, between the ages of 2 and 5. </a:t>
            </a:r>
            <a:endParaRPr lang="en-US">
              <a:ea typeface="+mn-lt"/>
              <a:cs typeface="+mn-lt"/>
            </a:endParaRPr>
          </a:p>
          <a:p>
            <a:r>
              <a:rPr lang="en-US" dirty="0">
                <a:ea typeface="+mn-lt"/>
                <a:cs typeface="+mn-lt"/>
              </a:rPr>
              <a:t>Unfortunately there are no sure indicators that a child will naturally outgrow stuttering behavior. Professionals have varying opinions about diagnosing a fluency disorder and recommending therapy for children who stutter.</a:t>
            </a:r>
            <a:endParaRPr lang="en-US"/>
          </a:p>
          <a:p>
            <a:endParaRPr lang="en-US" dirty="0"/>
          </a:p>
        </p:txBody>
      </p:sp>
    </p:spTree>
    <p:extLst>
      <p:ext uri="{BB962C8B-B14F-4D97-AF65-F5344CB8AC3E}">
        <p14:creationId xmlns:p14="http://schemas.microsoft.com/office/powerpoint/2010/main" val="1346571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83D6D-1078-49C2-9C35-A24C91B260F7}"/>
              </a:ext>
            </a:extLst>
          </p:cNvPr>
          <p:cNvSpPr>
            <a:spLocks noGrp="1"/>
          </p:cNvSpPr>
          <p:nvPr>
            <p:ph type="title"/>
          </p:nvPr>
        </p:nvSpPr>
        <p:spPr/>
        <p:txBody>
          <a:bodyPr/>
          <a:lstStyle/>
          <a:p>
            <a:r>
              <a:rPr lang="en-US" sz="2400" dirty="0">
                <a:latin typeface="ACaslonPro"/>
                <a:ea typeface="ACaslonPro"/>
                <a:cs typeface="ACaslonPro"/>
              </a:rPr>
              <a:t>In general:</a:t>
            </a:r>
            <a:br>
              <a:rPr lang="en-US" sz="2400" dirty="0">
                <a:latin typeface="ACaslonPro"/>
                <a:ea typeface="ACaslonPro"/>
                <a:cs typeface="ACaslonPro"/>
              </a:rPr>
            </a:br>
            <a:endParaRPr lang="en-US" sz="2400"/>
          </a:p>
        </p:txBody>
      </p:sp>
      <p:sp>
        <p:nvSpPr>
          <p:cNvPr id="3" name="Content Placeholder 2">
            <a:extLst>
              <a:ext uri="{FF2B5EF4-FFF2-40B4-BE49-F238E27FC236}">
                <a16:creationId xmlns:a16="http://schemas.microsoft.com/office/drawing/2014/main" id="{CB36DB29-5282-4F4E-A6E4-865820901E79}"/>
              </a:ext>
            </a:extLst>
          </p:cNvPr>
          <p:cNvSpPr>
            <a:spLocks noGrp="1"/>
          </p:cNvSpPr>
          <p:nvPr>
            <p:ph idx="1"/>
          </p:nvPr>
        </p:nvSpPr>
        <p:spPr>
          <a:xfrm>
            <a:off x="1092931" y="2461733"/>
            <a:ext cx="8825659" cy="3930206"/>
          </a:xfrm>
        </p:spPr>
        <p:txBody>
          <a:bodyPr vert="horz" lIns="91440" tIns="45720" rIns="91440" bIns="45720" rtlCol="0" anchor="t">
            <a:normAutofit/>
          </a:bodyPr>
          <a:lstStyle/>
          <a:p>
            <a:r>
              <a:rPr lang="en-US" dirty="0">
                <a:ea typeface="+mn-lt"/>
                <a:cs typeface="+mn-lt"/>
              </a:rPr>
              <a:t>stuttering disorder requiring intervention is more likely if:</a:t>
            </a:r>
            <a:endParaRPr lang="en-US" dirty="0"/>
          </a:p>
          <a:p>
            <a:pPr>
              <a:buAutoNum type="arabicPeriod"/>
            </a:pPr>
            <a:r>
              <a:rPr lang="en-US" dirty="0">
                <a:ea typeface="+mn-lt"/>
                <a:cs typeface="+mn-lt"/>
              </a:rPr>
              <a:t> The child is male.</a:t>
            </a:r>
          </a:p>
          <a:p>
            <a:pPr>
              <a:buAutoNum type="arabicPeriod"/>
            </a:pPr>
            <a:r>
              <a:rPr lang="en-US" dirty="0">
                <a:ea typeface="+mn-lt"/>
                <a:cs typeface="+mn-lt"/>
              </a:rPr>
              <a:t> Stuttering has continued for 6 months or longer.</a:t>
            </a:r>
          </a:p>
          <a:p>
            <a:pPr>
              <a:buAutoNum type="arabicPeriod"/>
            </a:pPr>
            <a:r>
              <a:rPr lang="en-US" dirty="0">
                <a:ea typeface="+mn-lt"/>
                <a:cs typeface="+mn-lt"/>
              </a:rPr>
              <a:t> Onset of stuttering occurred before the child’s third birthday.</a:t>
            </a:r>
          </a:p>
          <a:p>
            <a:pPr>
              <a:buAutoNum type="arabicPeriod"/>
            </a:pPr>
            <a:r>
              <a:rPr lang="en-US" dirty="0">
                <a:ea typeface="+mn-lt"/>
                <a:cs typeface="+mn-lt"/>
              </a:rPr>
              <a:t>The child demonstrates associated motor behaviors.</a:t>
            </a:r>
          </a:p>
          <a:p>
            <a:pPr>
              <a:buAutoNum type="arabicPeriod"/>
            </a:pPr>
            <a:r>
              <a:rPr lang="en-US" dirty="0">
                <a:ea typeface="+mn-lt"/>
                <a:cs typeface="+mn-lt"/>
              </a:rPr>
              <a:t>Other speech or language disorders are present.</a:t>
            </a:r>
          </a:p>
          <a:p>
            <a:pPr>
              <a:buAutoNum type="arabicPeriod"/>
            </a:pPr>
            <a:r>
              <a:rPr lang="en-US" dirty="0">
                <a:ea typeface="+mn-lt"/>
                <a:cs typeface="+mn-lt"/>
              </a:rPr>
              <a:t>The child or child’s family have strong fears or concerns about stuttering.</a:t>
            </a:r>
            <a:endParaRPr lang="en-US" dirty="0"/>
          </a:p>
          <a:p>
            <a:endParaRPr lang="en-US" dirty="0"/>
          </a:p>
        </p:txBody>
      </p:sp>
    </p:spTree>
    <p:extLst>
      <p:ext uri="{BB962C8B-B14F-4D97-AF65-F5344CB8AC3E}">
        <p14:creationId xmlns:p14="http://schemas.microsoft.com/office/powerpoint/2010/main" val="352936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E63E4-1DBB-432F-B6D4-DE8DF28EBFBF}"/>
              </a:ext>
            </a:extLst>
          </p:cNvPr>
          <p:cNvSpPr>
            <a:spLocks noGrp="1"/>
          </p:cNvSpPr>
          <p:nvPr>
            <p:ph type="title"/>
          </p:nvPr>
        </p:nvSpPr>
        <p:spPr/>
        <p:txBody>
          <a:bodyPr/>
          <a:lstStyle/>
          <a:p>
            <a:r>
              <a:rPr lang="en-US" dirty="0"/>
              <a:t>Note: </a:t>
            </a:r>
          </a:p>
        </p:txBody>
      </p:sp>
      <p:sp>
        <p:nvSpPr>
          <p:cNvPr id="3" name="Content Placeholder 2">
            <a:extLst>
              <a:ext uri="{FF2B5EF4-FFF2-40B4-BE49-F238E27FC236}">
                <a16:creationId xmlns:a16="http://schemas.microsoft.com/office/drawing/2014/main" id="{BFC37860-ED65-45AE-968D-F69A6B58213A}"/>
              </a:ext>
            </a:extLst>
          </p:cNvPr>
          <p:cNvSpPr>
            <a:spLocks noGrp="1"/>
          </p:cNvSpPr>
          <p:nvPr>
            <p:ph idx="1"/>
          </p:nvPr>
        </p:nvSpPr>
        <p:spPr>
          <a:xfrm>
            <a:off x="1154954" y="2603500"/>
            <a:ext cx="8825659" cy="3841602"/>
          </a:xfrm>
        </p:spPr>
        <p:txBody>
          <a:bodyPr vert="horz" lIns="91440" tIns="45720" rIns="91440" bIns="45720" rtlCol="0" anchor="t">
            <a:normAutofit fontScale="92500" lnSpcReduction="10000"/>
          </a:bodyPr>
          <a:lstStyle/>
          <a:p>
            <a:r>
              <a:rPr lang="en-US" dirty="0"/>
              <a:t>When assessing a non-fluent child, it is also important to consider his or her language, articulation, and oral-motor skills. </a:t>
            </a:r>
          </a:p>
          <a:p>
            <a:r>
              <a:rPr lang="en-US" dirty="0"/>
              <a:t>In some cases, an apparent “stuttering disorder” may actually be a secondary behavior of another communicative disorder.</a:t>
            </a:r>
            <a:endParaRPr lang="en-US">
              <a:ea typeface="+mn-lt"/>
              <a:cs typeface="+mn-lt"/>
            </a:endParaRPr>
          </a:p>
          <a:p>
            <a:r>
              <a:rPr lang="en-US" dirty="0"/>
              <a:t>Speech-language pathologists rely on experience, knowledge of stuttering, and professional judgment to make diagnoses and recommendations. </a:t>
            </a:r>
          </a:p>
          <a:p>
            <a:r>
              <a:rPr lang="en-US" dirty="0"/>
              <a:t>Commercial assessment instruments are also available to assist in the assessment process. These include</a:t>
            </a:r>
            <a:endParaRPr lang="en-US">
              <a:ea typeface="+mn-lt"/>
              <a:cs typeface="+mn-lt"/>
            </a:endParaRPr>
          </a:p>
          <a:p>
            <a:r>
              <a:rPr lang="en-US" i="1" dirty="0"/>
              <a:t>Behavior Assessment Battery (BAB) for School-Age Children Who Stutter</a:t>
            </a:r>
            <a:endParaRPr lang="en-US" dirty="0">
              <a:ea typeface="+mn-lt"/>
              <a:cs typeface="+mn-lt"/>
            </a:endParaRPr>
          </a:p>
          <a:p>
            <a:r>
              <a:rPr lang="en-US" i="1" dirty="0"/>
              <a:t>Stuttering Prediction Instrument for Young Children</a:t>
            </a:r>
            <a:endParaRPr lang="en-US" dirty="0"/>
          </a:p>
          <a:p>
            <a:r>
              <a:rPr lang="en-US" i="1" dirty="0"/>
              <a:t>Stuttering Severity Instrument (SSI-4) </a:t>
            </a:r>
            <a:endParaRPr lang="en-US" dirty="0"/>
          </a:p>
          <a:p>
            <a:r>
              <a:rPr lang="en-US" i="1" dirty="0"/>
              <a:t>Test of Childhood Stuttering (TOCS)</a:t>
            </a:r>
            <a:endParaRPr lang="en-US" dirty="0">
              <a:ea typeface="+mn-lt"/>
              <a:cs typeface="+mn-lt"/>
            </a:endParaRPr>
          </a:p>
          <a:p>
            <a:endParaRPr lang="en-US" dirty="0"/>
          </a:p>
        </p:txBody>
      </p:sp>
    </p:spTree>
    <p:extLst>
      <p:ext uri="{BB962C8B-B14F-4D97-AF65-F5344CB8AC3E}">
        <p14:creationId xmlns:p14="http://schemas.microsoft.com/office/powerpoint/2010/main" val="3955989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BD44F-0AE8-4983-953C-326BDDBFEFC4}"/>
              </a:ext>
            </a:extLst>
          </p:cNvPr>
          <p:cNvSpPr>
            <a:spLocks noGrp="1"/>
          </p:cNvSpPr>
          <p:nvPr>
            <p:ph type="title"/>
          </p:nvPr>
        </p:nvSpPr>
        <p:spPr/>
        <p:txBody>
          <a:bodyPr/>
          <a:lstStyle/>
          <a:p>
            <a:r>
              <a:rPr lang="en-US" dirty="0"/>
              <a:t>Stimulability: </a:t>
            </a:r>
          </a:p>
        </p:txBody>
      </p:sp>
      <p:sp>
        <p:nvSpPr>
          <p:cNvPr id="3" name="Content Placeholder 2">
            <a:extLst>
              <a:ext uri="{FF2B5EF4-FFF2-40B4-BE49-F238E27FC236}">
                <a16:creationId xmlns:a16="http://schemas.microsoft.com/office/drawing/2014/main" id="{F17CECFE-9DE3-4907-84FC-CEEE1545609F}"/>
              </a:ext>
            </a:extLst>
          </p:cNvPr>
          <p:cNvSpPr>
            <a:spLocks noGrp="1"/>
          </p:cNvSpPr>
          <p:nvPr>
            <p:ph idx="1"/>
          </p:nvPr>
        </p:nvSpPr>
        <p:spPr/>
        <p:txBody>
          <a:bodyPr vert="horz" lIns="91440" tIns="45720" rIns="91440" bIns="45720" rtlCol="0" anchor="t">
            <a:normAutofit/>
          </a:bodyPr>
          <a:lstStyle/>
          <a:p>
            <a:r>
              <a:rPr lang="en-US" dirty="0">
                <a:ea typeface="+mn-lt"/>
                <a:cs typeface="+mn-lt"/>
              </a:rPr>
              <a:t>Stimulability of fluency refers to a client’s responsiveness to techniques that improve fluency. </a:t>
            </a:r>
          </a:p>
          <a:p>
            <a:r>
              <a:rPr lang="en-US" dirty="0">
                <a:ea typeface="+mn-lt"/>
                <a:cs typeface="+mn-lt"/>
              </a:rPr>
              <a:t>Clinicians typically elicit fluent speech by using the same techniques that are used in treatment. Several of these techniques are described in Table 11-1.</a:t>
            </a:r>
            <a:endParaRPr lang="en-US" dirty="0"/>
          </a:p>
          <a:p>
            <a:endParaRPr lang="en-US" dirty="0"/>
          </a:p>
        </p:txBody>
      </p:sp>
    </p:spTree>
    <p:extLst>
      <p:ext uri="{BB962C8B-B14F-4D97-AF65-F5344CB8AC3E}">
        <p14:creationId xmlns:p14="http://schemas.microsoft.com/office/powerpoint/2010/main" val="2491886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13" name="Rectangle 12">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4" descr="A screenshot of a cell phone&#10;&#10;Description generated with very high confidence">
            <a:extLst>
              <a:ext uri="{FF2B5EF4-FFF2-40B4-BE49-F238E27FC236}">
                <a16:creationId xmlns:a16="http://schemas.microsoft.com/office/drawing/2014/main" id="{C80174B1-9D6A-45D7-90ED-056CD2E00EF9}"/>
              </a:ext>
            </a:extLst>
          </p:cNvPr>
          <p:cNvPicPr>
            <a:picLocks noGrp="1" noChangeAspect="1"/>
          </p:cNvPicPr>
          <p:nvPr>
            <p:ph idx="1"/>
          </p:nvPr>
        </p:nvPicPr>
        <p:blipFill>
          <a:blip r:embed="rId2"/>
          <a:stretch>
            <a:fillRect/>
          </a:stretch>
        </p:blipFill>
        <p:spPr>
          <a:xfrm>
            <a:off x="1047056" y="1142626"/>
            <a:ext cx="10512033" cy="4743810"/>
          </a:xfrm>
          <a:prstGeom prst="rect">
            <a:avLst/>
          </a:prstGeom>
        </p:spPr>
      </p:pic>
    </p:spTree>
    <p:extLst>
      <p:ext uri="{BB962C8B-B14F-4D97-AF65-F5344CB8AC3E}">
        <p14:creationId xmlns:p14="http://schemas.microsoft.com/office/powerpoint/2010/main" val="777564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1AFE7-6798-4F7D-9F3B-895A6EAB0580}"/>
              </a:ext>
            </a:extLst>
          </p:cNvPr>
          <p:cNvSpPr>
            <a:spLocks noGrp="1"/>
          </p:cNvSpPr>
          <p:nvPr>
            <p:ph type="title"/>
          </p:nvPr>
        </p:nvSpPr>
        <p:spPr/>
        <p:txBody>
          <a:bodyPr/>
          <a:lstStyle/>
          <a:p>
            <a:r>
              <a:rPr lang="en-US" dirty="0">
                <a:ea typeface="+mj-lt"/>
                <a:cs typeface="+mj-lt"/>
              </a:rPr>
              <a:t>Cluttering: </a:t>
            </a:r>
            <a:endParaRPr lang="en-US" dirty="0"/>
          </a:p>
        </p:txBody>
      </p:sp>
      <p:sp>
        <p:nvSpPr>
          <p:cNvPr id="3" name="Content Placeholder 2">
            <a:extLst>
              <a:ext uri="{FF2B5EF4-FFF2-40B4-BE49-F238E27FC236}">
                <a16:creationId xmlns:a16="http://schemas.microsoft.com/office/drawing/2014/main" id="{BB68A0C7-10EB-4CA0-A40D-453B3CD4F80B}"/>
              </a:ext>
            </a:extLst>
          </p:cNvPr>
          <p:cNvSpPr>
            <a:spLocks noGrp="1"/>
          </p:cNvSpPr>
          <p:nvPr>
            <p:ph idx="1"/>
          </p:nvPr>
        </p:nvSpPr>
        <p:spPr>
          <a:xfrm>
            <a:off x="605606" y="2249082"/>
            <a:ext cx="9375007" cy="3770718"/>
          </a:xfrm>
        </p:spPr>
        <p:txBody>
          <a:bodyPr vert="horz" lIns="91440" tIns="45720" rIns="91440" bIns="45720" rtlCol="0" anchor="t">
            <a:normAutofit/>
          </a:bodyPr>
          <a:lstStyle/>
          <a:p>
            <a:r>
              <a:rPr lang="en-US" dirty="0">
                <a:ea typeface="+mn-lt"/>
                <a:cs typeface="+mn-lt"/>
              </a:rPr>
              <a:t>Cluttering is a fluency disorder that often coexists with stuttering, but can also be present on its own. </a:t>
            </a:r>
          </a:p>
          <a:p>
            <a:r>
              <a:rPr lang="en-US" dirty="0">
                <a:ea typeface="+mn-lt"/>
                <a:cs typeface="+mn-lt"/>
              </a:rPr>
              <a:t>The characteristics of cluttering include:</a:t>
            </a:r>
            <a:endParaRPr lang="en-US" dirty="0"/>
          </a:p>
          <a:p>
            <a:pPr>
              <a:buAutoNum type="arabicPeriod"/>
            </a:pPr>
            <a:r>
              <a:rPr lang="en-US" dirty="0">
                <a:ea typeface="+mn-lt"/>
                <a:cs typeface="+mn-lt"/>
              </a:rPr>
              <a:t>Rapid speech rate, which negatively affects other aspects of communication</a:t>
            </a:r>
            <a:endParaRPr lang="en-US" dirty="0"/>
          </a:p>
          <a:p>
            <a:pPr>
              <a:buAutoNum type="arabicPeriod"/>
            </a:pPr>
            <a:r>
              <a:rPr lang="en-US" dirty="0">
                <a:ea typeface="+mn-lt"/>
                <a:cs typeface="+mn-lt"/>
              </a:rPr>
              <a:t>Excessive disfluencies </a:t>
            </a:r>
            <a:endParaRPr lang="en-US"/>
          </a:p>
          <a:p>
            <a:pPr>
              <a:buAutoNum type="arabicPeriod"/>
            </a:pPr>
            <a:r>
              <a:rPr lang="en-US" dirty="0">
                <a:ea typeface="+mn-lt"/>
                <a:cs typeface="+mn-lt"/>
              </a:rPr>
              <a:t>Coexisting disorders of language and/or articulation</a:t>
            </a:r>
            <a:endParaRPr lang="en-US" dirty="0"/>
          </a:p>
          <a:p>
            <a:pPr>
              <a:buAutoNum type="arabicPeriod"/>
            </a:pPr>
            <a:r>
              <a:rPr lang="en-US" dirty="0">
                <a:ea typeface="+mn-lt"/>
                <a:cs typeface="+mn-lt"/>
              </a:rPr>
              <a:t>Monotone voice</a:t>
            </a:r>
            <a:endParaRPr lang="en-US" dirty="0"/>
          </a:p>
          <a:p>
            <a:pPr>
              <a:buAutoNum type="arabicPeriod"/>
            </a:pPr>
            <a:r>
              <a:rPr lang="en-US" dirty="0">
                <a:ea typeface="+mn-lt"/>
                <a:cs typeface="+mn-lt"/>
              </a:rPr>
              <a:t>Indistinct “mumbling” speech; sound distortions and omissions are common.</a:t>
            </a:r>
          </a:p>
          <a:p>
            <a:pPr>
              <a:buAutoNum type="arabicPeriod"/>
            </a:pPr>
            <a:r>
              <a:rPr lang="en-US" dirty="0">
                <a:ea typeface="+mn-lt"/>
                <a:cs typeface="+mn-lt"/>
              </a:rPr>
              <a:t>Errors present in connected speech are less pronounced or not present during single-word articulation tests or during more slowly produced speech segments.</a:t>
            </a:r>
            <a:endParaRPr lang="en-US">
              <a:ea typeface="+mn-lt"/>
              <a:cs typeface="+mn-lt"/>
            </a:endParaRPr>
          </a:p>
          <a:p>
            <a:pPr marL="0" indent="0">
              <a:buNone/>
            </a:pPr>
            <a:endParaRPr lang="en-US" i="1" dirty="0"/>
          </a:p>
          <a:p>
            <a:endParaRPr lang="en-US" dirty="0"/>
          </a:p>
          <a:p>
            <a:pPr>
              <a:buAutoNum type="arabicPeriod"/>
            </a:pPr>
            <a:endParaRPr lang="en-US" dirty="0"/>
          </a:p>
          <a:p>
            <a:endParaRPr lang="en-US" dirty="0"/>
          </a:p>
        </p:txBody>
      </p:sp>
    </p:spTree>
    <p:extLst>
      <p:ext uri="{BB962C8B-B14F-4D97-AF65-F5344CB8AC3E}">
        <p14:creationId xmlns:p14="http://schemas.microsoft.com/office/powerpoint/2010/main" val="573658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2F415-5993-4553-BB17-62821B88AF0F}"/>
              </a:ext>
            </a:extLst>
          </p:cNvPr>
          <p:cNvSpPr>
            <a:spLocks noGrp="1"/>
          </p:cNvSpPr>
          <p:nvPr>
            <p:ph type="title"/>
          </p:nvPr>
        </p:nvSpPr>
        <p:spPr/>
        <p:txBody>
          <a:bodyPr/>
          <a:lstStyle/>
          <a:p>
            <a:r>
              <a:rPr lang="en-US" dirty="0"/>
              <a:t>Cont. </a:t>
            </a:r>
          </a:p>
        </p:txBody>
      </p:sp>
      <p:sp>
        <p:nvSpPr>
          <p:cNvPr id="3" name="Content Placeholder 2">
            <a:extLst>
              <a:ext uri="{FF2B5EF4-FFF2-40B4-BE49-F238E27FC236}">
                <a16:creationId xmlns:a16="http://schemas.microsoft.com/office/drawing/2014/main" id="{5C7A06CE-64CC-4E85-BD39-CA3A8CC1690D}"/>
              </a:ext>
            </a:extLst>
          </p:cNvPr>
          <p:cNvSpPr>
            <a:spLocks noGrp="1"/>
          </p:cNvSpPr>
          <p:nvPr>
            <p:ph idx="1"/>
          </p:nvPr>
        </p:nvSpPr>
        <p:spPr>
          <a:xfrm>
            <a:off x="1154954" y="2603500"/>
            <a:ext cx="11031914" cy="3416300"/>
          </a:xfrm>
        </p:spPr>
        <p:txBody>
          <a:bodyPr vert="horz" lIns="91440" tIns="45720" rIns="91440" bIns="45720" rtlCol="0" anchor="t">
            <a:noAutofit/>
          </a:bodyPr>
          <a:lstStyle/>
          <a:p>
            <a:pPr marL="0" indent="0">
              <a:buNone/>
            </a:pPr>
            <a:endParaRPr lang="en-US" sz="1400" dirty="0">
              <a:ea typeface="+mn-lt"/>
              <a:cs typeface="+mn-lt"/>
            </a:endParaRPr>
          </a:p>
          <a:p>
            <a:pPr marL="0" indent="0">
              <a:buNone/>
            </a:pPr>
            <a:r>
              <a:rPr lang="en-US" sz="1400" dirty="0"/>
              <a:t>7. Spoonerisms, in which sounds are transposed in a word, phrase, or sentence—for example, </a:t>
            </a:r>
            <a:r>
              <a:rPr lang="en-US" sz="1400" i="1" dirty="0"/>
              <a:t>hit the books </a:t>
            </a:r>
            <a:r>
              <a:rPr lang="en-US" sz="1400" dirty="0"/>
              <a:t>may be produced as </a:t>
            </a:r>
            <a:r>
              <a:rPr lang="en-US" sz="1400" i="1" dirty="0"/>
              <a:t>bit the hooks</a:t>
            </a:r>
            <a:r>
              <a:rPr lang="en-US" sz="1400" dirty="0"/>
              <a:t>, or </a:t>
            </a:r>
            <a:r>
              <a:rPr lang="en-US" sz="1400" i="1" dirty="0"/>
              <a:t>many people think so </a:t>
            </a:r>
            <a:r>
              <a:rPr lang="en-US" sz="1400" dirty="0"/>
              <a:t>may become </a:t>
            </a:r>
            <a:r>
              <a:rPr lang="en-US" sz="1400" i="1" dirty="0"/>
              <a:t>many </a:t>
            </a:r>
            <a:r>
              <a:rPr lang="en-US" sz="1400" i="1" dirty="0" err="1"/>
              <a:t>thinkle</a:t>
            </a:r>
            <a:r>
              <a:rPr lang="en-US" sz="1400" i="1" dirty="0"/>
              <a:t> peep so.</a:t>
            </a:r>
            <a:endParaRPr lang="en-US" sz="1400">
              <a:ea typeface="+mn-lt"/>
              <a:cs typeface="+mn-lt"/>
            </a:endParaRPr>
          </a:p>
          <a:p>
            <a:pPr marL="0" indent="0">
              <a:buNone/>
            </a:pPr>
            <a:r>
              <a:rPr lang="en-US" sz="1400" dirty="0"/>
              <a:t>8. Lack of awareness of the speech disorder, at least initially. Clients who clutter are sometimes genuinely surprised when the disorder is diagnosed or when other people do not understand them.</a:t>
            </a:r>
            <a:endParaRPr lang="en-US" sz="1400">
              <a:ea typeface="+mn-lt"/>
              <a:cs typeface="+mn-lt"/>
            </a:endParaRPr>
          </a:p>
          <a:p>
            <a:pPr marL="0" indent="0">
              <a:buNone/>
            </a:pPr>
            <a:r>
              <a:rPr lang="en-US" sz="1400" dirty="0"/>
              <a:t>9. Short attention span, restlessness, and hyperactivity</a:t>
            </a:r>
            <a:endParaRPr lang="en-US" sz="1400" dirty="0">
              <a:ea typeface="+mn-lt"/>
              <a:cs typeface="+mn-lt"/>
            </a:endParaRPr>
          </a:p>
          <a:p>
            <a:pPr marL="0" indent="0">
              <a:buNone/>
            </a:pPr>
            <a:r>
              <a:rPr lang="en-US" sz="1400" dirty="0"/>
              <a:t>10. Poor handwriting</a:t>
            </a:r>
            <a:endParaRPr lang="en-US" sz="1400" dirty="0">
              <a:ea typeface="+mn-lt"/>
              <a:cs typeface="+mn-lt"/>
            </a:endParaRPr>
          </a:p>
          <a:p>
            <a:pPr marL="0" indent="0">
              <a:buNone/>
            </a:pPr>
            <a:r>
              <a:rPr lang="en-US" sz="1400" dirty="0"/>
              <a:t>11. Poor thought organization and expression</a:t>
            </a:r>
            <a:endParaRPr lang="en-US" sz="1400" dirty="0">
              <a:ea typeface="+mn-lt"/>
              <a:cs typeface="+mn-lt"/>
            </a:endParaRPr>
          </a:p>
          <a:p>
            <a:pPr marL="0" indent="0">
              <a:buNone/>
            </a:pPr>
            <a:r>
              <a:rPr lang="en-US" sz="1400" dirty="0"/>
              <a:t>12. Lack of rhythm or musical ability</a:t>
            </a:r>
            <a:endParaRPr lang="en-US" sz="1400" dirty="0">
              <a:ea typeface="+mn-lt"/>
              <a:cs typeface="+mn-lt"/>
            </a:endParaRPr>
          </a:p>
          <a:p>
            <a:pPr marL="0" indent="0">
              <a:buNone/>
            </a:pPr>
            <a:endParaRPr lang="en-US" sz="1400" dirty="0"/>
          </a:p>
        </p:txBody>
      </p:sp>
    </p:spTree>
    <p:extLst>
      <p:ext uri="{BB962C8B-B14F-4D97-AF65-F5344CB8AC3E}">
        <p14:creationId xmlns:p14="http://schemas.microsoft.com/office/powerpoint/2010/main" val="811127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84BB0-B45F-4F41-BA7A-F30BFE621883}"/>
              </a:ext>
            </a:extLst>
          </p:cNvPr>
          <p:cNvSpPr>
            <a:spLocks noGrp="1"/>
          </p:cNvSpPr>
          <p:nvPr>
            <p:ph type="title"/>
          </p:nvPr>
        </p:nvSpPr>
        <p:spPr/>
        <p:txBody>
          <a:bodyPr/>
          <a:lstStyle/>
          <a:p>
            <a:r>
              <a:rPr lang="en-US" dirty="0"/>
              <a:t>Defining stuttering </a:t>
            </a:r>
          </a:p>
        </p:txBody>
      </p:sp>
      <p:sp>
        <p:nvSpPr>
          <p:cNvPr id="3" name="Content Placeholder 2">
            <a:extLst>
              <a:ext uri="{FF2B5EF4-FFF2-40B4-BE49-F238E27FC236}">
                <a16:creationId xmlns:a16="http://schemas.microsoft.com/office/drawing/2014/main" id="{69043A3E-C995-4F75-AB4A-EFA75263D77C}"/>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Stuttering can develop for no apparent reason.</a:t>
            </a:r>
            <a:endParaRPr lang="en-US" dirty="0"/>
          </a:p>
          <a:p>
            <a:r>
              <a:rPr lang="en-US" dirty="0">
                <a:ea typeface="+mn-lt"/>
                <a:cs typeface="+mn-lt"/>
              </a:rPr>
              <a:t>Stuttering is more common among boys than girls.</a:t>
            </a:r>
            <a:endParaRPr lang="en-US" dirty="0"/>
          </a:p>
          <a:p>
            <a:r>
              <a:rPr lang="en-US" dirty="0">
                <a:ea typeface="+mn-lt"/>
                <a:cs typeface="+mn-lt"/>
              </a:rPr>
              <a:t>Stuttering is more common among highly sensitive children.</a:t>
            </a:r>
            <a:endParaRPr lang="en-US" dirty="0"/>
          </a:p>
          <a:p>
            <a:r>
              <a:rPr lang="en-US" dirty="0">
                <a:ea typeface="+mn-lt"/>
                <a:cs typeface="+mn-lt"/>
              </a:rPr>
              <a:t>Some people are genetically predisposed to stutter.</a:t>
            </a:r>
            <a:endParaRPr lang="en-US" dirty="0"/>
          </a:p>
          <a:p>
            <a:r>
              <a:rPr lang="en-US" dirty="0">
                <a:ea typeface="+mn-lt"/>
                <a:cs typeface="+mn-lt"/>
              </a:rPr>
              <a:t>The onset of stuttering usually occurs before the age of 6.</a:t>
            </a:r>
            <a:endParaRPr lang="en-US" dirty="0"/>
          </a:p>
          <a:p>
            <a:r>
              <a:rPr lang="en-US" dirty="0">
                <a:ea typeface="+mn-lt"/>
                <a:cs typeface="+mn-lt"/>
              </a:rPr>
              <a:t>Most children experience a period of disfluent speech between the ages of 2 and 5; some outgrow it whereas others do not.</a:t>
            </a:r>
            <a:endParaRPr lang="en-US" dirty="0"/>
          </a:p>
          <a:p>
            <a:r>
              <a:rPr lang="en-US" dirty="0">
                <a:ea typeface="+mn-lt"/>
                <a:cs typeface="+mn-lt"/>
              </a:rPr>
              <a:t>Stuttering is variable. A person may be completely fluent in one situation and extremely disfluent in another.</a:t>
            </a:r>
            <a:endParaRPr lang="en-US" dirty="0"/>
          </a:p>
          <a:p>
            <a:r>
              <a:rPr lang="en-US" dirty="0">
                <a:ea typeface="+mn-lt"/>
                <a:cs typeface="+mn-lt"/>
              </a:rPr>
              <a:t>Some disfluency types are more indicative of a fluency disorder than others.</a:t>
            </a:r>
            <a:endParaRPr lang="en-US" dirty="0"/>
          </a:p>
          <a:p>
            <a:r>
              <a:rPr lang="en-US" dirty="0">
                <a:ea typeface="+mn-lt"/>
                <a:cs typeface="+mn-lt"/>
              </a:rPr>
              <a:t>Stuttering causes personal grief, fear, and frustration.</a:t>
            </a:r>
            <a:endParaRPr lang="en-US" dirty="0"/>
          </a:p>
          <a:p>
            <a:endParaRPr lang="en-US" dirty="0"/>
          </a:p>
        </p:txBody>
      </p:sp>
    </p:spTree>
    <p:extLst>
      <p:ext uri="{BB962C8B-B14F-4D97-AF65-F5344CB8AC3E}">
        <p14:creationId xmlns:p14="http://schemas.microsoft.com/office/powerpoint/2010/main" val="3060129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7" name="Rectangle 10">
            <a:extLst>
              <a:ext uri="{FF2B5EF4-FFF2-40B4-BE49-F238E27FC236}">
                <a16:creationId xmlns:a16="http://schemas.microsoft.com/office/drawing/2014/main" id="{85F279D6-ED25-4D3F-9479-8ABB21867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12">
            <a:extLst>
              <a:ext uri="{FF2B5EF4-FFF2-40B4-BE49-F238E27FC236}">
                <a16:creationId xmlns:a16="http://schemas.microsoft.com/office/drawing/2014/main" id="{38D0B1B4-C487-47EF-B7D0-421066454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5" y="643466"/>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dirty="0"/>
          </a:p>
        </p:txBody>
      </p:sp>
      <p:sp>
        <p:nvSpPr>
          <p:cNvPr id="10" name="Freeform: Shape 14">
            <a:extLst>
              <a:ext uri="{FF2B5EF4-FFF2-40B4-BE49-F238E27FC236}">
                <a16:creationId xmlns:a16="http://schemas.microsoft.com/office/drawing/2014/main" id="{0214736A-03B2-4B91-B0AF-B21213F3B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9335" y="1702087"/>
            <a:ext cx="3209207" cy="61285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pic>
        <p:nvPicPr>
          <p:cNvPr id="4" name="Picture 4" descr="A screenshot of a social media post&#10;&#10;Description generated with very high confidence">
            <a:extLst>
              <a:ext uri="{FF2B5EF4-FFF2-40B4-BE49-F238E27FC236}">
                <a16:creationId xmlns:a16="http://schemas.microsoft.com/office/drawing/2014/main" id="{C6D727BC-573D-4B98-BFF9-3F9225D34080}"/>
              </a:ext>
            </a:extLst>
          </p:cNvPr>
          <p:cNvPicPr>
            <a:picLocks noGrp="1" noChangeAspect="1"/>
          </p:cNvPicPr>
          <p:nvPr>
            <p:ph idx="1"/>
          </p:nvPr>
        </p:nvPicPr>
        <p:blipFill>
          <a:blip r:embed="rId2"/>
          <a:stretch>
            <a:fillRect/>
          </a:stretch>
        </p:blipFill>
        <p:spPr>
          <a:xfrm>
            <a:off x="2921417" y="200443"/>
            <a:ext cx="9051156" cy="6643182"/>
          </a:xfrm>
          <a:prstGeom prst="rect">
            <a:avLst/>
          </a:prstGeom>
        </p:spPr>
      </p:pic>
    </p:spTree>
    <p:extLst>
      <p:ext uri="{BB962C8B-B14F-4D97-AF65-F5344CB8AC3E}">
        <p14:creationId xmlns:p14="http://schemas.microsoft.com/office/powerpoint/2010/main" val="1670290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974DC-F1E9-44C8-B3BD-E4572ACEB5FC}"/>
              </a:ext>
            </a:extLst>
          </p:cNvPr>
          <p:cNvSpPr>
            <a:spLocks noGrp="1"/>
          </p:cNvSpPr>
          <p:nvPr>
            <p:ph type="title"/>
          </p:nvPr>
        </p:nvSpPr>
        <p:spPr/>
        <p:txBody>
          <a:bodyPr/>
          <a:lstStyle/>
          <a:p>
            <a:r>
              <a:rPr lang="en-US" b="1" dirty="0">
                <a:ea typeface="+mj-lt"/>
                <a:cs typeface="+mj-lt"/>
              </a:rPr>
              <a:t>Stimulability: </a:t>
            </a:r>
            <a:endParaRPr lang="en-US" dirty="0"/>
          </a:p>
        </p:txBody>
      </p:sp>
      <p:sp>
        <p:nvSpPr>
          <p:cNvPr id="3" name="Content Placeholder 2">
            <a:extLst>
              <a:ext uri="{FF2B5EF4-FFF2-40B4-BE49-F238E27FC236}">
                <a16:creationId xmlns:a16="http://schemas.microsoft.com/office/drawing/2014/main" id="{C55053CA-3A70-4FEE-A35A-6BBE90EF31B8}"/>
              </a:ext>
            </a:extLst>
          </p:cNvPr>
          <p:cNvSpPr>
            <a:spLocks noGrp="1"/>
          </p:cNvSpPr>
          <p:nvPr>
            <p:ph idx="1"/>
          </p:nvPr>
        </p:nvSpPr>
        <p:spPr/>
        <p:txBody>
          <a:bodyPr vert="horz" lIns="91440" tIns="45720" rIns="91440" bIns="45720" rtlCol="0" anchor="t">
            <a:normAutofit fontScale="92500" lnSpcReduction="10000"/>
          </a:bodyPr>
          <a:lstStyle/>
          <a:p>
            <a:r>
              <a:rPr lang="en-US" dirty="0">
                <a:ea typeface="+mn-lt"/>
                <a:cs typeface="+mn-lt"/>
              </a:rPr>
              <a:t>Once the cluttering behaviors are identified, it is important to see if the client can improve his or her speech. </a:t>
            </a:r>
          </a:p>
          <a:p>
            <a:r>
              <a:rPr lang="en-US" dirty="0">
                <a:ea typeface="+mn-lt"/>
                <a:cs typeface="+mn-lt"/>
              </a:rPr>
              <a:t>Two of the five techniques for eliciting improved fluency in Table 11-1 are also useful for cluttering, specifically </a:t>
            </a:r>
            <a:r>
              <a:rPr lang="en-US" i="1" dirty="0">
                <a:ea typeface="+mn-lt"/>
                <a:cs typeface="+mn-lt"/>
              </a:rPr>
              <a:t>prolonged speech </a:t>
            </a:r>
            <a:r>
              <a:rPr lang="en-US" dirty="0">
                <a:ea typeface="+mn-lt"/>
                <a:cs typeface="+mn-lt"/>
              </a:rPr>
              <a:t>and </a:t>
            </a:r>
            <a:r>
              <a:rPr lang="en-US" i="1" dirty="0">
                <a:ea typeface="+mn-lt"/>
                <a:cs typeface="+mn-lt"/>
              </a:rPr>
              <a:t>reduced speech rate</a:t>
            </a:r>
            <a:r>
              <a:rPr lang="en-US" dirty="0">
                <a:ea typeface="+mn-lt"/>
                <a:cs typeface="+mn-lt"/>
              </a:rPr>
              <a:t>. </a:t>
            </a:r>
          </a:p>
          <a:p>
            <a:r>
              <a:rPr lang="en-US" dirty="0">
                <a:ea typeface="+mn-lt"/>
                <a:cs typeface="+mn-lt"/>
              </a:rPr>
              <a:t>These are useful because excessive speech rate is a primary problem with a cluttering pattern. </a:t>
            </a:r>
          </a:p>
          <a:p>
            <a:r>
              <a:rPr lang="en-US" dirty="0">
                <a:ea typeface="+mn-lt"/>
                <a:cs typeface="+mn-lt"/>
              </a:rPr>
              <a:t> Even though the cluttering client usually exhibits errors of articulation, language and voice, stimulation of all these deficits may not need to be the primary focus of stimulability assessment. </a:t>
            </a:r>
            <a:endParaRPr lang="en-US">
              <a:ea typeface="+mn-lt"/>
              <a:cs typeface="+mn-lt"/>
            </a:endParaRPr>
          </a:p>
          <a:p>
            <a:r>
              <a:rPr lang="en-US" dirty="0">
                <a:ea typeface="+mn-lt"/>
                <a:cs typeface="+mn-lt"/>
              </a:rPr>
              <a:t>In many cases, reducing the speech rate to a slower, more manageable speed reduces or eliminates the effects of these secondary characteristics. </a:t>
            </a:r>
            <a:endParaRPr lang="en-US">
              <a:ea typeface="+mn-lt"/>
              <a:cs typeface="+mn-lt"/>
            </a:endParaRP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753601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288EE-F28C-4D60-B3E4-CDAEFAD72F92}"/>
              </a:ext>
            </a:extLst>
          </p:cNvPr>
          <p:cNvSpPr>
            <a:spLocks noGrp="1"/>
          </p:cNvSpPr>
          <p:nvPr>
            <p:ph type="title"/>
          </p:nvPr>
        </p:nvSpPr>
        <p:spPr/>
        <p:txBody>
          <a:bodyPr/>
          <a:lstStyle/>
          <a:p>
            <a:r>
              <a:rPr lang="en-US" dirty="0"/>
              <a:t>Stuttering and normal disfluency</a:t>
            </a:r>
          </a:p>
        </p:txBody>
      </p:sp>
      <p:sp>
        <p:nvSpPr>
          <p:cNvPr id="3" name="Content Placeholder 2">
            <a:extLst>
              <a:ext uri="{FF2B5EF4-FFF2-40B4-BE49-F238E27FC236}">
                <a16:creationId xmlns:a16="http://schemas.microsoft.com/office/drawing/2014/main" id="{B714380B-4B53-48F1-9838-FD163757E236}"/>
              </a:ext>
            </a:extLst>
          </p:cNvPr>
          <p:cNvSpPr>
            <a:spLocks noGrp="1"/>
          </p:cNvSpPr>
          <p:nvPr>
            <p:ph idx="1"/>
          </p:nvPr>
        </p:nvSpPr>
        <p:spPr/>
        <p:txBody>
          <a:bodyPr vert="horz" lIns="91440" tIns="45720" rIns="91440" bIns="45720" rtlCol="0" anchor="t">
            <a:normAutofit/>
          </a:bodyPr>
          <a:lstStyle/>
          <a:p>
            <a:r>
              <a:rPr lang="en-US" dirty="0">
                <a:ea typeface="+mn-lt"/>
                <a:cs typeface="+mn-lt"/>
              </a:rPr>
              <a:t>The disfluency types that are most typically associated with a stuttering disorder are :</a:t>
            </a:r>
          </a:p>
          <a:p>
            <a:pPr marL="0" indent="0">
              <a:buNone/>
            </a:pPr>
            <a:r>
              <a:rPr lang="en-US" dirty="0">
                <a:ea typeface="+mn-lt"/>
                <a:cs typeface="+mn-lt"/>
              </a:rPr>
              <a:t>1. part-word repetitions </a:t>
            </a:r>
          </a:p>
          <a:p>
            <a:pPr marL="0" indent="0">
              <a:buNone/>
            </a:pPr>
            <a:r>
              <a:rPr lang="en-US" dirty="0">
                <a:ea typeface="+mn-lt"/>
                <a:cs typeface="+mn-lt"/>
              </a:rPr>
              <a:t>2. monosyllabic whole-word repetitions</a:t>
            </a:r>
          </a:p>
          <a:p>
            <a:pPr marL="0" indent="0">
              <a:buNone/>
            </a:pPr>
            <a:r>
              <a:rPr lang="en-US" dirty="0">
                <a:ea typeface="+mn-lt"/>
                <a:cs typeface="+mn-lt"/>
              </a:rPr>
              <a:t>3. sound prolongations, silent pauses (blocks), and broken words.</a:t>
            </a:r>
          </a:p>
          <a:p>
            <a:pPr marL="0" indent="0">
              <a:buNone/>
            </a:pPr>
            <a:r>
              <a:rPr lang="en-US" dirty="0">
                <a:ea typeface="+mn-lt"/>
                <a:cs typeface="+mn-lt"/>
              </a:rPr>
              <a:t> In contrast, the disfluency types that are more frequently associated with normal disfluency are :</a:t>
            </a:r>
          </a:p>
          <a:p>
            <a:pPr marL="0" indent="0">
              <a:buNone/>
            </a:pPr>
            <a:r>
              <a:rPr lang="en-US" dirty="0">
                <a:ea typeface="+mn-lt"/>
                <a:cs typeface="+mn-lt"/>
              </a:rPr>
              <a:t>interjections, revisions, multisyllabic whole-word repetitions, and phrase repetitions.</a:t>
            </a:r>
            <a:endParaRPr lang="en-US"/>
          </a:p>
          <a:p>
            <a:endParaRPr lang="en-US" dirty="0"/>
          </a:p>
        </p:txBody>
      </p:sp>
    </p:spTree>
    <p:extLst>
      <p:ext uri="{BB962C8B-B14F-4D97-AF65-F5344CB8AC3E}">
        <p14:creationId xmlns:p14="http://schemas.microsoft.com/office/powerpoint/2010/main" val="1431408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6A066-89A4-48F0-80B6-C14C2CEE1BA8}"/>
              </a:ext>
            </a:extLst>
          </p:cNvPr>
          <p:cNvSpPr>
            <a:spLocks noGrp="1"/>
          </p:cNvSpPr>
          <p:nvPr>
            <p:ph type="title"/>
          </p:nvPr>
        </p:nvSpPr>
        <p:spPr>
          <a:xfrm>
            <a:off x="1030907" y="707854"/>
            <a:ext cx="8761413" cy="706964"/>
          </a:xfrm>
        </p:spPr>
        <p:txBody>
          <a:bodyPr/>
          <a:lstStyle/>
          <a:p>
            <a:endParaRPr lang="en-US" dirty="0"/>
          </a:p>
        </p:txBody>
      </p:sp>
      <p:sp>
        <p:nvSpPr>
          <p:cNvPr id="3" name="Content Placeholder 2">
            <a:extLst>
              <a:ext uri="{FF2B5EF4-FFF2-40B4-BE49-F238E27FC236}">
                <a16:creationId xmlns:a16="http://schemas.microsoft.com/office/drawing/2014/main" id="{AEABDC05-758D-4177-A440-063B7A0864F5}"/>
              </a:ext>
            </a:extLst>
          </p:cNvPr>
          <p:cNvSpPr>
            <a:spLocks noGrp="1"/>
          </p:cNvSpPr>
          <p:nvPr>
            <p:ph idx="1"/>
          </p:nvPr>
        </p:nvSpPr>
        <p:spPr>
          <a:xfrm>
            <a:off x="818256" y="2603500"/>
            <a:ext cx="8825659" cy="3416300"/>
          </a:xfrm>
        </p:spPr>
        <p:txBody>
          <a:bodyPr vert="horz" lIns="91440" tIns="45720" rIns="91440" bIns="45720" rtlCol="0" anchor="t">
            <a:normAutofit/>
          </a:bodyPr>
          <a:lstStyle/>
          <a:p>
            <a:endParaRPr lang="en-US" b="1" dirty="0"/>
          </a:p>
          <a:p>
            <a:pPr marL="0" indent="0">
              <a:buNone/>
            </a:pPr>
            <a:endParaRPr lang="en-US" dirty="0"/>
          </a:p>
        </p:txBody>
      </p:sp>
      <p:graphicFrame>
        <p:nvGraphicFramePr>
          <p:cNvPr id="4" name="Table 4">
            <a:extLst>
              <a:ext uri="{FF2B5EF4-FFF2-40B4-BE49-F238E27FC236}">
                <a16:creationId xmlns:a16="http://schemas.microsoft.com/office/drawing/2014/main" id="{796E2493-EB44-4C43-B2EF-693134722739}"/>
              </a:ext>
            </a:extLst>
          </p:cNvPr>
          <p:cNvGraphicFramePr>
            <a:graphicFrameLocks noGrp="1"/>
          </p:cNvGraphicFramePr>
          <p:nvPr>
            <p:extLst>
              <p:ext uri="{D42A27DB-BD31-4B8C-83A1-F6EECF244321}">
                <p14:modId xmlns:p14="http://schemas.microsoft.com/office/powerpoint/2010/main" val="3425633983"/>
              </p:ext>
            </p:extLst>
          </p:nvPr>
        </p:nvGraphicFramePr>
        <p:xfrm>
          <a:off x="416441" y="336697"/>
          <a:ext cx="11269846" cy="6132446"/>
        </p:xfrm>
        <a:graphic>
          <a:graphicData uri="http://schemas.openxmlformats.org/drawingml/2006/table">
            <a:tbl>
              <a:tblPr firstRow="1" bandRow="1">
                <a:tableStyleId>{5C22544A-7EE6-4342-B048-85BDC9FD1C3A}</a:tableStyleId>
              </a:tblPr>
              <a:tblGrid>
                <a:gridCol w="5634923">
                  <a:extLst>
                    <a:ext uri="{9D8B030D-6E8A-4147-A177-3AD203B41FA5}">
                      <a16:colId xmlns:a16="http://schemas.microsoft.com/office/drawing/2014/main" val="4002279746"/>
                    </a:ext>
                  </a:extLst>
                </a:gridCol>
                <a:gridCol w="5634923">
                  <a:extLst>
                    <a:ext uri="{9D8B030D-6E8A-4147-A177-3AD203B41FA5}">
                      <a16:colId xmlns:a16="http://schemas.microsoft.com/office/drawing/2014/main" val="3124997629"/>
                    </a:ext>
                  </a:extLst>
                </a:gridCol>
              </a:tblGrid>
              <a:tr h="631281">
                <a:tc>
                  <a:txBody>
                    <a:bodyPr/>
                    <a:lstStyle/>
                    <a:p>
                      <a:pPr lvl="0">
                        <a:buNone/>
                      </a:pPr>
                      <a:r>
                        <a:rPr lang="en-US" sz="1800" b="0" i="0" u="none" strike="noStrike" noProof="0" dirty="0">
                          <a:latin typeface="Century Gothic"/>
                        </a:rPr>
                        <a:t>Types </a:t>
                      </a:r>
                      <a:endParaRPr lang="en-US" dirty="0"/>
                    </a:p>
                  </a:txBody>
                  <a:tcPr/>
                </a:tc>
                <a:tc>
                  <a:txBody>
                    <a:bodyPr/>
                    <a:lstStyle/>
                    <a:p>
                      <a:pPr lvl="0">
                        <a:buNone/>
                      </a:pPr>
                      <a:r>
                        <a:rPr lang="en-US" sz="1800" b="0" i="0" u="none" strike="noStrike" noProof="0" dirty="0">
                          <a:latin typeface="Century Gothic"/>
                        </a:rPr>
                        <a:t> examples</a:t>
                      </a:r>
                      <a:endParaRPr lang="en-US" dirty="0"/>
                    </a:p>
                  </a:txBody>
                  <a:tcPr/>
                </a:tc>
                <a:extLst>
                  <a:ext uri="{0D108BD9-81ED-4DB2-BD59-A6C34878D82A}">
                    <a16:rowId xmlns:a16="http://schemas.microsoft.com/office/drawing/2014/main" val="2310232674"/>
                  </a:ext>
                </a:extLst>
              </a:tr>
              <a:tr h="649318">
                <a:tc>
                  <a:txBody>
                    <a:bodyPr/>
                    <a:lstStyle/>
                    <a:p>
                      <a:pPr lvl="0" algn="l">
                        <a:lnSpc>
                          <a:spcPct val="100000"/>
                        </a:lnSpc>
                        <a:spcBef>
                          <a:spcPts val="0"/>
                        </a:spcBef>
                        <a:spcAft>
                          <a:spcPts val="0"/>
                        </a:spcAft>
                        <a:buNone/>
                      </a:pPr>
                      <a:r>
                        <a:rPr lang="en-US" sz="1800" b="0" i="0" u="none" strike="noStrike" noProof="0" dirty="0">
                          <a:latin typeface="Century Gothic"/>
                        </a:rPr>
                        <a:t>Part-word repetitions</a:t>
                      </a:r>
                      <a:endParaRPr lang="en-US" dirty="0"/>
                    </a:p>
                  </a:txBody>
                  <a:tcPr/>
                </a:tc>
                <a:tc>
                  <a:txBody>
                    <a:bodyPr/>
                    <a:lstStyle/>
                    <a:p>
                      <a:pPr lvl="0" algn="l">
                        <a:lnSpc>
                          <a:spcPct val="100000"/>
                        </a:lnSpc>
                        <a:spcBef>
                          <a:spcPts val="0"/>
                        </a:spcBef>
                        <a:spcAft>
                          <a:spcPts val="0"/>
                        </a:spcAft>
                        <a:buNone/>
                      </a:pPr>
                      <a:r>
                        <a:rPr lang="en-US" sz="1800" b="0" i="0" u="none" strike="noStrike" noProof="0" dirty="0">
                          <a:latin typeface="Century Gothic"/>
                        </a:rPr>
                        <a:t>“What t-t-t-time is it?”</a:t>
                      </a:r>
                      <a:endParaRPr lang="en-US" dirty="0"/>
                    </a:p>
                    <a:p>
                      <a:pPr lvl="0">
                        <a:buNone/>
                      </a:pPr>
                      <a:endParaRPr lang="en-US" dirty="0"/>
                    </a:p>
                  </a:txBody>
                  <a:tcPr/>
                </a:tc>
                <a:extLst>
                  <a:ext uri="{0D108BD9-81ED-4DB2-BD59-A6C34878D82A}">
                    <a16:rowId xmlns:a16="http://schemas.microsoft.com/office/drawing/2014/main" val="3337009973"/>
                  </a:ext>
                </a:extLst>
              </a:tr>
              <a:tr h="649318">
                <a:tc>
                  <a:txBody>
                    <a:bodyPr/>
                    <a:lstStyle/>
                    <a:p>
                      <a:pPr lvl="0" algn="l">
                        <a:lnSpc>
                          <a:spcPct val="100000"/>
                        </a:lnSpc>
                        <a:spcBef>
                          <a:spcPts val="0"/>
                        </a:spcBef>
                        <a:spcAft>
                          <a:spcPts val="0"/>
                        </a:spcAft>
                        <a:buNone/>
                      </a:pPr>
                      <a:r>
                        <a:rPr lang="en-US" sz="1800" b="0" i="0" u="none" strike="noStrike" noProof="0" dirty="0">
                          <a:latin typeface="Century Gothic"/>
                        </a:rPr>
                        <a:t>Whole-word repetitions</a:t>
                      </a:r>
                      <a:endParaRPr lang="en-US" dirty="0"/>
                    </a:p>
                    <a:p>
                      <a:pPr lvl="0">
                        <a:buNone/>
                      </a:pPr>
                      <a:endParaRPr lang="en-US" dirty="0"/>
                    </a:p>
                  </a:txBody>
                  <a:tcPr/>
                </a:tc>
                <a:tc>
                  <a:txBody>
                    <a:bodyPr/>
                    <a:lstStyle/>
                    <a:p>
                      <a:pPr lvl="0" algn="l">
                        <a:lnSpc>
                          <a:spcPct val="100000"/>
                        </a:lnSpc>
                        <a:spcBef>
                          <a:spcPts val="0"/>
                        </a:spcBef>
                        <a:spcAft>
                          <a:spcPts val="0"/>
                        </a:spcAft>
                        <a:buNone/>
                      </a:pPr>
                      <a:r>
                        <a:rPr lang="en-US" sz="1800" b="0" i="0" u="none" strike="noStrike" noProof="0" dirty="0">
                          <a:latin typeface="Century Gothic"/>
                        </a:rPr>
                        <a:t>“</a:t>
                      </a:r>
                      <a:r>
                        <a:rPr lang="en-US" sz="1800" b="0" i="1" u="none" strike="noStrike" noProof="0" dirty="0">
                          <a:latin typeface="Century Gothic"/>
                        </a:rPr>
                        <a:t>What-what-what </a:t>
                      </a:r>
                      <a:r>
                        <a:rPr lang="en-US" sz="1800" b="0" i="0" u="none" strike="noStrike" noProof="0" dirty="0">
                          <a:latin typeface="Century Gothic"/>
                        </a:rPr>
                        <a:t>are you doing?”</a:t>
                      </a:r>
                      <a:endParaRPr lang="en-US" dirty="0"/>
                    </a:p>
                    <a:p>
                      <a:pPr lvl="0">
                        <a:buNone/>
                      </a:pPr>
                      <a:endParaRPr lang="en-US" dirty="0"/>
                    </a:p>
                  </a:txBody>
                  <a:tcPr/>
                </a:tc>
                <a:extLst>
                  <a:ext uri="{0D108BD9-81ED-4DB2-BD59-A6C34878D82A}">
                    <a16:rowId xmlns:a16="http://schemas.microsoft.com/office/drawing/2014/main" val="137300450"/>
                  </a:ext>
                </a:extLst>
              </a:tr>
              <a:tr h="649318">
                <a:tc>
                  <a:txBody>
                    <a:bodyPr/>
                    <a:lstStyle/>
                    <a:p>
                      <a:pPr lvl="0" algn="l">
                        <a:lnSpc>
                          <a:spcPct val="100000"/>
                        </a:lnSpc>
                        <a:spcBef>
                          <a:spcPts val="0"/>
                        </a:spcBef>
                        <a:spcAft>
                          <a:spcPts val="0"/>
                        </a:spcAft>
                        <a:buNone/>
                      </a:pPr>
                      <a:r>
                        <a:rPr lang="en-US" sz="1800" b="0" i="0" u="none" strike="noStrike" noProof="0" dirty="0">
                          <a:latin typeface="Century Gothic"/>
                        </a:rPr>
                        <a:t>Phrase repetitions</a:t>
                      </a:r>
                      <a:endParaRPr lang="en-US" dirty="0"/>
                    </a:p>
                    <a:p>
                      <a:pPr lvl="0">
                        <a:buNone/>
                      </a:pPr>
                      <a:endParaRPr lang="en-US" dirty="0"/>
                    </a:p>
                  </a:txBody>
                  <a:tcPr/>
                </a:tc>
                <a:tc>
                  <a:txBody>
                    <a:bodyPr/>
                    <a:lstStyle/>
                    <a:p>
                      <a:pPr lvl="0" algn="l">
                        <a:lnSpc>
                          <a:spcPct val="100000"/>
                        </a:lnSpc>
                        <a:spcBef>
                          <a:spcPts val="0"/>
                        </a:spcBef>
                        <a:spcAft>
                          <a:spcPts val="0"/>
                        </a:spcAft>
                        <a:buNone/>
                      </a:pPr>
                      <a:r>
                        <a:rPr lang="en-US" sz="1800" b="0" i="0" u="none" strike="noStrike" noProof="0" dirty="0">
                          <a:latin typeface="Century Gothic"/>
                        </a:rPr>
                        <a:t>“</a:t>
                      </a:r>
                      <a:r>
                        <a:rPr lang="en-US" sz="1800" b="0" i="1" u="none" strike="noStrike" noProof="0" dirty="0">
                          <a:latin typeface="Century Gothic"/>
                        </a:rPr>
                        <a:t>I want to-I want to-I want to </a:t>
                      </a:r>
                      <a:r>
                        <a:rPr lang="en-US" sz="1800" b="0" i="0" u="none" strike="noStrike" noProof="0" dirty="0">
                          <a:latin typeface="Century Gothic"/>
                        </a:rPr>
                        <a:t>do it.”</a:t>
                      </a:r>
                      <a:endParaRPr lang="en-US" dirty="0"/>
                    </a:p>
                    <a:p>
                      <a:pPr lvl="0">
                        <a:buNone/>
                      </a:pPr>
                      <a:endParaRPr lang="en-US" dirty="0"/>
                    </a:p>
                  </a:txBody>
                  <a:tcPr/>
                </a:tc>
                <a:extLst>
                  <a:ext uri="{0D108BD9-81ED-4DB2-BD59-A6C34878D82A}">
                    <a16:rowId xmlns:a16="http://schemas.microsoft.com/office/drawing/2014/main" val="3874528989"/>
                  </a:ext>
                </a:extLst>
              </a:tr>
              <a:tr h="667354">
                <a:tc>
                  <a:txBody>
                    <a:bodyPr/>
                    <a:lstStyle/>
                    <a:p>
                      <a:pPr lvl="0" algn="l">
                        <a:lnSpc>
                          <a:spcPct val="100000"/>
                        </a:lnSpc>
                        <a:spcBef>
                          <a:spcPts val="0"/>
                        </a:spcBef>
                        <a:spcAft>
                          <a:spcPts val="0"/>
                        </a:spcAft>
                        <a:buNone/>
                      </a:pPr>
                      <a:r>
                        <a:rPr lang="en-US" sz="1800" b="0" i="0" u="none" strike="noStrike" noProof="0" dirty="0">
                          <a:latin typeface="Century Gothic"/>
                        </a:rPr>
                        <a:t>Sound/syllable prolongations</a:t>
                      </a:r>
                      <a:endParaRPr lang="en-US" dirty="0"/>
                    </a:p>
                  </a:txBody>
                  <a:tcPr/>
                </a:tc>
                <a:tc>
                  <a:txBody>
                    <a:bodyPr/>
                    <a:lstStyle/>
                    <a:p>
                      <a:pPr lvl="0" algn="l">
                        <a:lnSpc>
                          <a:spcPct val="100000"/>
                        </a:lnSpc>
                        <a:spcBef>
                          <a:spcPts val="0"/>
                        </a:spcBef>
                        <a:spcAft>
                          <a:spcPts val="0"/>
                        </a:spcAft>
                        <a:buNone/>
                      </a:pPr>
                      <a:r>
                        <a:rPr lang="en-US" sz="1800" b="0" i="0" u="none" strike="noStrike" noProof="0" dirty="0">
                          <a:latin typeface="Century Gothic"/>
                        </a:rPr>
                        <a:t>“</a:t>
                      </a:r>
                      <a:r>
                        <a:rPr lang="en-US" sz="1800" b="0" i="1" u="none" strike="noStrike" noProof="0" dirty="0" err="1">
                          <a:latin typeface="Century Gothic"/>
                        </a:rPr>
                        <a:t>Llllllet</a:t>
                      </a:r>
                      <a:r>
                        <a:rPr lang="en-US" sz="1800" b="0" i="1" u="none" strike="noStrike" noProof="0" dirty="0">
                          <a:latin typeface="Century Gothic"/>
                        </a:rPr>
                        <a:t> </a:t>
                      </a:r>
                      <a:r>
                        <a:rPr lang="en-US" sz="1800" b="0" i="0" u="none" strike="noStrike" noProof="0" dirty="0">
                          <a:latin typeface="Century Gothic"/>
                        </a:rPr>
                        <a:t>me do it.”</a:t>
                      </a:r>
                      <a:br>
                        <a:rPr lang="en-US" sz="1800" b="0" i="0" u="none" strike="noStrike" noProof="0" dirty="0">
                          <a:latin typeface="Century Gothic"/>
                        </a:rPr>
                      </a:br>
                      <a:endParaRPr lang="en-US" sz="1800" b="0" i="0" u="none" strike="noStrike" noProof="0" dirty="0">
                        <a:latin typeface="Century Gothic"/>
                      </a:endParaRPr>
                    </a:p>
                  </a:txBody>
                  <a:tcPr/>
                </a:tc>
                <a:extLst>
                  <a:ext uri="{0D108BD9-81ED-4DB2-BD59-A6C34878D82A}">
                    <a16:rowId xmlns:a16="http://schemas.microsoft.com/office/drawing/2014/main" val="1868857071"/>
                  </a:ext>
                </a:extLst>
              </a:tr>
              <a:tr h="919867">
                <a:tc>
                  <a:txBody>
                    <a:bodyPr/>
                    <a:lstStyle/>
                    <a:p>
                      <a:pPr lvl="0" algn="l">
                        <a:lnSpc>
                          <a:spcPct val="100000"/>
                        </a:lnSpc>
                        <a:spcBef>
                          <a:spcPts val="0"/>
                        </a:spcBef>
                        <a:spcAft>
                          <a:spcPts val="0"/>
                        </a:spcAft>
                        <a:buNone/>
                      </a:pPr>
                      <a:r>
                        <a:rPr lang="en-US" sz="1800" b="0" i="0" u="none" strike="noStrike" noProof="0" dirty="0">
                          <a:latin typeface="Century Gothic"/>
                        </a:rPr>
                        <a:t>Silent prolongations</a:t>
                      </a:r>
                      <a:endParaRPr lang="en-US" dirty="0"/>
                    </a:p>
                    <a:p>
                      <a:pPr lvl="0">
                        <a:buNone/>
                      </a:pPr>
                      <a:endParaRPr lang="en-US" dirty="0"/>
                    </a:p>
                  </a:txBody>
                  <a:tcPr/>
                </a:tc>
                <a:tc>
                  <a:txBody>
                    <a:bodyPr/>
                    <a:lstStyle/>
                    <a:p>
                      <a:pPr lvl="0" algn="l">
                        <a:lnSpc>
                          <a:spcPct val="100000"/>
                        </a:lnSpc>
                        <a:spcBef>
                          <a:spcPts val="0"/>
                        </a:spcBef>
                        <a:spcAft>
                          <a:spcPts val="0"/>
                        </a:spcAft>
                        <a:buNone/>
                      </a:pPr>
                      <a:r>
                        <a:rPr lang="en-US" sz="1800" b="0" i="0" u="none" strike="noStrike" noProof="0" dirty="0">
                          <a:latin typeface="Century Gothic"/>
                        </a:rPr>
                        <a:t>A struggling attempt to say a word when</a:t>
                      </a:r>
                      <a:endParaRPr lang="en-US" dirty="0"/>
                    </a:p>
                    <a:p>
                      <a:pPr lvl="0" algn="l">
                        <a:lnSpc>
                          <a:spcPct val="100000"/>
                        </a:lnSpc>
                        <a:spcBef>
                          <a:spcPts val="0"/>
                        </a:spcBef>
                        <a:spcAft>
                          <a:spcPts val="0"/>
                        </a:spcAft>
                        <a:buNone/>
                      </a:pPr>
                      <a:r>
                        <a:rPr lang="en-US" sz="1800" b="0" i="0" u="none" strike="noStrike" noProof="0" dirty="0">
                          <a:latin typeface="Century Gothic"/>
                        </a:rPr>
                        <a:t>there is no sound.</a:t>
                      </a:r>
                      <a:endParaRPr lang="en-US" dirty="0"/>
                    </a:p>
                    <a:p>
                      <a:pPr lvl="0">
                        <a:buNone/>
                      </a:pPr>
                      <a:endParaRPr lang="en-US" dirty="0"/>
                    </a:p>
                  </a:txBody>
                  <a:tcPr/>
                </a:tc>
                <a:extLst>
                  <a:ext uri="{0D108BD9-81ED-4DB2-BD59-A6C34878D82A}">
                    <a16:rowId xmlns:a16="http://schemas.microsoft.com/office/drawing/2014/main" val="127258404"/>
                  </a:ext>
                </a:extLst>
              </a:tr>
              <a:tr h="649318">
                <a:tc>
                  <a:txBody>
                    <a:bodyPr/>
                    <a:lstStyle/>
                    <a:p>
                      <a:pPr lvl="0" algn="l">
                        <a:lnSpc>
                          <a:spcPct val="100000"/>
                        </a:lnSpc>
                        <a:spcBef>
                          <a:spcPts val="0"/>
                        </a:spcBef>
                        <a:spcAft>
                          <a:spcPts val="0"/>
                        </a:spcAft>
                        <a:buNone/>
                      </a:pPr>
                      <a:r>
                        <a:rPr lang="en-US" sz="1800" b="0" i="0" u="none" strike="noStrike" noProof="0" dirty="0">
                          <a:latin typeface="Century Gothic"/>
                        </a:rPr>
                        <a:t>Sound/syllable interjections</a:t>
                      </a:r>
                      <a:endParaRPr lang="en-US" dirty="0"/>
                    </a:p>
                    <a:p>
                      <a:pPr lvl="0">
                        <a:buNone/>
                      </a:pPr>
                      <a:endParaRPr lang="en-US" dirty="0"/>
                    </a:p>
                  </a:txBody>
                  <a:tcPr/>
                </a:tc>
                <a:tc>
                  <a:txBody>
                    <a:bodyPr/>
                    <a:lstStyle/>
                    <a:p>
                      <a:pPr lvl="0" algn="l">
                        <a:lnSpc>
                          <a:spcPct val="100000"/>
                        </a:lnSpc>
                        <a:spcBef>
                          <a:spcPts val="0"/>
                        </a:spcBef>
                        <a:spcAft>
                          <a:spcPts val="0"/>
                        </a:spcAft>
                        <a:buNone/>
                      </a:pPr>
                      <a:r>
                        <a:rPr lang="en-US" sz="1800" b="0" i="0" u="none" strike="noStrike" noProof="0" dirty="0">
                          <a:latin typeface="Century Gothic"/>
                        </a:rPr>
                        <a:t>“</a:t>
                      </a:r>
                      <a:r>
                        <a:rPr lang="en-US" sz="1800" b="0" i="1" u="none" strike="noStrike" noProof="0" dirty="0">
                          <a:latin typeface="Century Gothic"/>
                        </a:rPr>
                        <a:t>um </a:t>
                      </a:r>
                      <a:r>
                        <a:rPr lang="en-US" sz="1800" b="0" i="0" u="none" strike="noStrike" noProof="0" dirty="0">
                          <a:latin typeface="Century Gothic"/>
                        </a:rPr>
                        <a:t>. . . </a:t>
                      </a:r>
                      <a:r>
                        <a:rPr lang="en-US" sz="1800" b="0" i="1" u="none" strike="noStrike" noProof="0" dirty="0">
                          <a:latin typeface="Century Gothic"/>
                        </a:rPr>
                        <a:t>um </a:t>
                      </a:r>
                      <a:r>
                        <a:rPr lang="en-US" sz="1800" b="0" i="0" u="none" strike="noStrike" noProof="0" dirty="0">
                          <a:latin typeface="Century Gothic"/>
                        </a:rPr>
                        <a:t>I had a problem this morning.”</a:t>
                      </a:r>
                      <a:endParaRPr lang="en-US" dirty="0"/>
                    </a:p>
                    <a:p>
                      <a:pPr lvl="0">
                        <a:buNone/>
                      </a:pPr>
                      <a:endParaRPr lang="en-US" dirty="0"/>
                    </a:p>
                  </a:txBody>
                  <a:tcPr/>
                </a:tc>
                <a:extLst>
                  <a:ext uri="{0D108BD9-81ED-4DB2-BD59-A6C34878D82A}">
                    <a16:rowId xmlns:a16="http://schemas.microsoft.com/office/drawing/2014/main" val="1083454336"/>
                  </a:ext>
                </a:extLst>
              </a:tr>
              <a:tr h="667354">
                <a:tc>
                  <a:txBody>
                    <a:bodyPr/>
                    <a:lstStyle/>
                    <a:p>
                      <a:pPr lvl="0" algn="l">
                        <a:lnSpc>
                          <a:spcPct val="100000"/>
                        </a:lnSpc>
                        <a:spcBef>
                          <a:spcPts val="0"/>
                        </a:spcBef>
                        <a:spcAft>
                          <a:spcPts val="0"/>
                        </a:spcAft>
                        <a:buNone/>
                      </a:pPr>
                      <a:r>
                        <a:rPr lang="en-US" sz="1800" b="0" i="0" u="none" strike="noStrike" noProof="0" dirty="0">
                          <a:latin typeface="Century Gothic"/>
                        </a:rPr>
                        <a:t>Whole-word interjections</a:t>
                      </a:r>
                      <a:endParaRPr lang="en-US" dirty="0"/>
                    </a:p>
                    <a:p>
                      <a:pPr lvl="0">
                        <a:buNone/>
                      </a:pPr>
                      <a:endParaRPr lang="en-US" dirty="0"/>
                    </a:p>
                  </a:txBody>
                  <a:tcPr/>
                </a:tc>
                <a:tc>
                  <a:txBody>
                    <a:bodyPr/>
                    <a:lstStyle/>
                    <a:p>
                      <a:pPr lvl="0" algn="l">
                        <a:lnSpc>
                          <a:spcPct val="100000"/>
                        </a:lnSpc>
                        <a:spcBef>
                          <a:spcPts val="0"/>
                        </a:spcBef>
                        <a:spcAft>
                          <a:spcPts val="0"/>
                        </a:spcAft>
                        <a:buNone/>
                      </a:pPr>
                      <a:r>
                        <a:rPr lang="en-US" sz="1800" b="0" i="0" u="none" strike="noStrike" noProof="0" dirty="0">
                          <a:latin typeface="Century Gothic"/>
                        </a:rPr>
                        <a:t>“I had a </a:t>
                      </a:r>
                      <a:r>
                        <a:rPr lang="en-US" sz="1800" b="0" i="1" u="none" strike="noStrike" noProof="0" dirty="0">
                          <a:latin typeface="Century Gothic"/>
                        </a:rPr>
                        <a:t>well </a:t>
                      </a:r>
                      <a:r>
                        <a:rPr lang="en-US" sz="1800" b="0" i="0" u="none" strike="noStrike" noProof="0" dirty="0">
                          <a:latin typeface="Century Gothic"/>
                        </a:rPr>
                        <a:t>problem this morning.”</a:t>
                      </a:r>
                      <a:br>
                        <a:rPr lang="en-US" sz="1800" b="0" i="0" u="none" strike="noStrike" noProof="0" dirty="0">
                          <a:latin typeface="Century Gothic"/>
                        </a:rPr>
                      </a:br>
                      <a:endParaRPr lang="en-US" sz="1800" b="0" i="0" u="none" strike="noStrike" noProof="0" dirty="0">
                        <a:latin typeface="Century Gothic"/>
                      </a:endParaRPr>
                    </a:p>
                  </a:txBody>
                  <a:tcPr/>
                </a:tc>
                <a:extLst>
                  <a:ext uri="{0D108BD9-81ED-4DB2-BD59-A6C34878D82A}">
                    <a16:rowId xmlns:a16="http://schemas.microsoft.com/office/drawing/2014/main" val="4087860762"/>
                  </a:ext>
                </a:extLst>
              </a:tr>
              <a:tr h="649318">
                <a:tc>
                  <a:txBody>
                    <a:bodyPr/>
                    <a:lstStyle/>
                    <a:p>
                      <a:pPr lvl="0" algn="l">
                        <a:lnSpc>
                          <a:spcPct val="100000"/>
                        </a:lnSpc>
                        <a:spcBef>
                          <a:spcPts val="0"/>
                        </a:spcBef>
                        <a:spcAft>
                          <a:spcPts val="0"/>
                        </a:spcAft>
                        <a:buNone/>
                      </a:pPr>
                      <a:r>
                        <a:rPr lang="en-US" sz="1800" b="0" i="0" u="none" strike="noStrike" noProof="0" dirty="0">
                          <a:latin typeface="Century Gothic"/>
                        </a:rPr>
                        <a:t>Phrase interjections</a:t>
                      </a:r>
                      <a:endParaRPr lang="en-US" dirty="0"/>
                    </a:p>
                    <a:p>
                      <a:pPr lvl="0">
                        <a:buNone/>
                      </a:pPr>
                      <a:endParaRPr lang="en-US" dirty="0"/>
                    </a:p>
                  </a:txBody>
                  <a:tcPr/>
                </a:tc>
                <a:tc>
                  <a:txBody>
                    <a:bodyPr/>
                    <a:lstStyle/>
                    <a:p>
                      <a:pPr lvl="0" algn="l">
                        <a:lnSpc>
                          <a:spcPct val="100000"/>
                        </a:lnSpc>
                        <a:spcBef>
                          <a:spcPts val="0"/>
                        </a:spcBef>
                        <a:spcAft>
                          <a:spcPts val="0"/>
                        </a:spcAft>
                        <a:buNone/>
                      </a:pPr>
                      <a:r>
                        <a:rPr lang="en-US" sz="1800" b="0" i="0" u="none" strike="noStrike" noProof="0" dirty="0"/>
                        <a:t>“I had a </a:t>
                      </a:r>
                      <a:r>
                        <a:rPr lang="en-US" sz="1800" b="0" i="1" u="none" strike="noStrike" noProof="0" dirty="0"/>
                        <a:t>you know </a:t>
                      </a:r>
                      <a:r>
                        <a:rPr lang="en-US" sz="1800" b="0" i="0" u="none" strike="noStrike" noProof="0" dirty="0"/>
                        <a:t>problem this morning.”</a:t>
                      </a:r>
                      <a:endParaRPr lang="en-US" dirty="0"/>
                    </a:p>
                    <a:p>
                      <a:pPr lvl="0" algn="l">
                        <a:lnSpc>
                          <a:spcPct val="100000"/>
                        </a:lnSpc>
                        <a:spcBef>
                          <a:spcPts val="0"/>
                        </a:spcBef>
                        <a:spcAft>
                          <a:spcPts val="0"/>
                        </a:spcAft>
                        <a:buNone/>
                      </a:pPr>
                      <a:endParaRPr lang="en-US" sz="1800" b="0" i="0" u="none" strike="noStrike" noProof="0" dirty="0">
                        <a:latin typeface="Century Gothic"/>
                      </a:endParaRPr>
                    </a:p>
                  </a:txBody>
                  <a:tcPr/>
                </a:tc>
                <a:extLst>
                  <a:ext uri="{0D108BD9-81ED-4DB2-BD59-A6C34878D82A}">
                    <a16:rowId xmlns:a16="http://schemas.microsoft.com/office/drawing/2014/main" val="999804821"/>
                  </a:ext>
                </a:extLst>
              </a:tr>
            </a:tbl>
          </a:graphicData>
        </a:graphic>
      </p:graphicFrame>
    </p:spTree>
    <p:extLst>
      <p:ext uri="{BB962C8B-B14F-4D97-AF65-F5344CB8AC3E}">
        <p14:creationId xmlns:p14="http://schemas.microsoft.com/office/powerpoint/2010/main" val="522682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A1F83EB-F0C7-4A7B-A4A8-6498165AC7DC}"/>
              </a:ext>
            </a:extLst>
          </p:cNvPr>
          <p:cNvGraphicFramePr>
            <a:graphicFrameLocks noGrp="1"/>
          </p:cNvGraphicFramePr>
          <p:nvPr>
            <p:ph idx="1"/>
            <p:extLst>
              <p:ext uri="{D42A27DB-BD31-4B8C-83A1-F6EECF244321}">
                <p14:modId xmlns:p14="http://schemas.microsoft.com/office/powerpoint/2010/main" val="3693823112"/>
              </p:ext>
            </p:extLst>
          </p:nvPr>
        </p:nvGraphicFramePr>
        <p:xfrm>
          <a:off x="496186" y="469604"/>
          <a:ext cx="11447658" cy="5262032"/>
        </p:xfrm>
        <a:graphic>
          <a:graphicData uri="http://schemas.openxmlformats.org/drawingml/2006/table">
            <a:tbl>
              <a:tblPr firstRow="1" bandRow="1">
                <a:tableStyleId>{5C22544A-7EE6-4342-B048-85BDC9FD1C3A}</a:tableStyleId>
              </a:tblPr>
              <a:tblGrid>
                <a:gridCol w="5723829">
                  <a:extLst>
                    <a:ext uri="{9D8B030D-6E8A-4147-A177-3AD203B41FA5}">
                      <a16:colId xmlns:a16="http://schemas.microsoft.com/office/drawing/2014/main" val="1485000617"/>
                    </a:ext>
                  </a:extLst>
                </a:gridCol>
                <a:gridCol w="5723829">
                  <a:extLst>
                    <a:ext uri="{9D8B030D-6E8A-4147-A177-3AD203B41FA5}">
                      <a16:colId xmlns:a16="http://schemas.microsoft.com/office/drawing/2014/main" val="3606148915"/>
                    </a:ext>
                  </a:extLst>
                </a:gridCol>
              </a:tblGrid>
              <a:tr h="905760">
                <a:tc>
                  <a:txBody>
                    <a:bodyPr/>
                    <a:lstStyle/>
                    <a:p>
                      <a:r>
                        <a:rPr lang="en-US" dirty="0"/>
                        <a:t>types</a:t>
                      </a:r>
                    </a:p>
                  </a:txBody>
                  <a:tcPr/>
                </a:tc>
                <a:tc>
                  <a:txBody>
                    <a:bodyPr/>
                    <a:lstStyle/>
                    <a:p>
                      <a:r>
                        <a:rPr lang="en-US" dirty="0"/>
                        <a:t>examples</a:t>
                      </a:r>
                    </a:p>
                  </a:txBody>
                  <a:tcPr/>
                </a:tc>
                <a:extLst>
                  <a:ext uri="{0D108BD9-81ED-4DB2-BD59-A6C34878D82A}">
                    <a16:rowId xmlns:a16="http://schemas.microsoft.com/office/drawing/2014/main" val="3703247214"/>
                  </a:ext>
                </a:extLst>
              </a:tr>
              <a:tr h="1315508">
                <a:tc>
                  <a:txBody>
                    <a:bodyPr/>
                    <a:lstStyle/>
                    <a:p>
                      <a:pPr lvl="0" algn="l">
                        <a:lnSpc>
                          <a:spcPct val="100000"/>
                        </a:lnSpc>
                        <a:spcBef>
                          <a:spcPts val="0"/>
                        </a:spcBef>
                        <a:spcAft>
                          <a:spcPts val="0"/>
                        </a:spcAft>
                        <a:buNone/>
                      </a:pPr>
                      <a:r>
                        <a:rPr lang="en-US" sz="1800" b="1" i="0" u="none" strike="noStrike" noProof="0" dirty="0">
                          <a:latin typeface="Century Gothic"/>
                        </a:rPr>
                        <a:t>Silent Pauses</a:t>
                      </a:r>
                      <a:endParaRPr lang="en-US" dirty="0"/>
                    </a:p>
                    <a:p>
                      <a:pPr lvl="0" algn="l">
                        <a:lnSpc>
                          <a:spcPct val="100000"/>
                        </a:lnSpc>
                        <a:spcBef>
                          <a:spcPts val="0"/>
                        </a:spcBef>
                        <a:spcAft>
                          <a:spcPts val="0"/>
                        </a:spcAft>
                        <a:buNone/>
                      </a:pPr>
                      <a:r>
                        <a:rPr lang="en-US" sz="1800" b="0" i="0" u="none" strike="noStrike" noProof="0" dirty="0">
                          <a:latin typeface="Century Gothic"/>
                        </a:rPr>
                        <a:t>A silent duration within speech considered abnormal</a:t>
                      </a:r>
                      <a:endParaRPr lang="en-US" dirty="0"/>
                    </a:p>
                    <a:p>
                      <a:pPr lvl="0">
                        <a:buNone/>
                      </a:pPr>
                      <a:endParaRPr lang="en-US" dirty="0"/>
                    </a:p>
                  </a:txBody>
                  <a:tcPr/>
                </a:tc>
                <a:tc>
                  <a:txBody>
                    <a:bodyPr/>
                    <a:lstStyle/>
                    <a:p>
                      <a:pPr lvl="0" algn="l">
                        <a:lnSpc>
                          <a:spcPct val="100000"/>
                        </a:lnSpc>
                        <a:spcBef>
                          <a:spcPts val="0"/>
                        </a:spcBef>
                        <a:spcAft>
                          <a:spcPts val="0"/>
                        </a:spcAft>
                        <a:buNone/>
                      </a:pPr>
                      <a:r>
                        <a:rPr lang="en-US" sz="1800" b="0" i="0" u="none" strike="noStrike" noProof="0" dirty="0">
                          <a:latin typeface="Century Gothic"/>
                        </a:rPr>
                        <a:t>“I was going to the [</a:t>
                      </a:r>
                      <a:r>
                        <a:rPr lang="en-US" sz="1800" b="0" i="1" u="none" strike="noStrike" noProof="0" dirty="0">
                          <a:latin typeface="Century Gothic"/>
                        </a:rPr>
                        <a:t>pause</a:t>
                      </a:r>
                      <a:r>
                        <a:rPr lang="en-US" sz="1800" b="0" i="0" u="none" strike="noStrike" noProof="0" dirty="0">
                          <a:latin typeface="Century Gothic"/>
                        </a:rPr>
                        <a:t>] store.”</a:t>
                      </a:r>
                      <a:endParaRPr lang="en-US" dirty="0"/>
                    </a:p>
                    <a:p>
                      <a:pPr lvl="0">
                        <a:buNone/>
                      </a:pPr>
                      <a:endParaRPr lang="en-US" dirty="0"/>
                    </a:p>
                  </a:txBody>
                  <a:tcPr/>
                </a:tc>
                <a:extLst>
                  <a:ext uri="{0D108BD9-81ED-4DB2-BD59-A6C34878D82A}">
                    <a16:rowId xmlns:a16="http://schemas.microsoft.com/office/drawing/2014/main" val="235145839"/>
                  </a:ext>
                </a:extLst>
              </a:tr>
              <a:tr h="1013588">
                <a:tc>
                  <a:txBody>
                    <a:bodyPr/>
                    <a:lstStyle/>
                    <a:p>
                      <a:pPr lvl="0" algn="l">
                        <a:lnSpc>
                          <a:spcPct val="100000"/>
                        </a:lnSpc>
                        <a:spcBef>
                          <a:spcPts val="0"/>
                        </a:spcBef>
                        <a:spcAft>
                          <a:spcPts val="0"/>
                        </a:spcAft>
                        <a:buNone/>
                      </a:pPr>
                      <a:r>
                        <a:rPr lang="en-US" sz="1800" b="1" i="0" u="none" strike="noStrike" noProof="0" dirty="0">
                          <a:latin typeface="Century Gothic"/>
                        </a:rPr>
                        <a:t>Broken Words</a:t>
                      </a:r>
                      <a:endParaRPr lang="en-US" dirty="0"/>
                    </a:p>
                    <a:p>
                      <a:pPr lvl="0" algn="l">
                        <a:lnSpc>
                          <a:spcPct val="100000"/>
                        </a:lnSpc>
                        <a:spcBef>
                          <a:spcPts val="0"/>
                        </a:spcBef>
                        <a:spcAft>
                          <a:spcPts val="0"/>
                        </a:spcAft>
                        <a:buNone/>
                      </a:pPr>
                      <a:r>
                        <a:rPr lang="en-US" sz="1800" b="0" i="0" u="none" strike="noStrike" noProof="0" dirty="0">
                          <a:latin typeface="Century Gothic"/>
                        </a:rPr>
                        <a:t>A silent pause within words</a:t>
                      </a:r>
                      <a:endParaRPr lang="en-US" dirty="0"/>
                    </a:p>
                    <a:p>
                      <a:pPr lvl="0">
                        <a:buNone/>
                      </a:pPr>
                      <a:endParaRPr lang="en-US" dirty="0"/>
                    </a:p>
                  </a:txBody>
                  <a:tcPr/>
                </a:tc>
                <a:tc>
                  <a:txBody>
                    <a:bodyPr/>
                    <a:lstStyle/>
                    <a:p>
                      <a:pPr lvl="0" algn="l">
                        <a:lnSpc>
                          <a:spcPct val="100000"/>
                        </a:lnSpc>
                        <a:spcBef>
                          <a:spcPts val="0"/>
                        </a:spcBef>
                        <a:spcAft>
                          <a:spcPts val="0"/>
                        </a:spcAft>
                        <a:buNone/>
                      </a:pPr>
                      <a:r>
                        <a:rPr lang="en-US" sz="1800" b="0" i="0" u="none" strike="noStrike" noProof="0" dirty="0">
                          <a:latin typeface="Century Gothic"/>
                        </a:rPr>
                        <a:t>“It was won [</a:t>
                      </a:r>
                      <a:r>
                        <a:rPr lang="en-US" sz="1800" b="0" i="1" u="none" strike="noStrike" noProof="0" dirty="0">
                          <a:latin typeface="Century Gothic"/>
                        </a:rPr>
                        <a:t>pause</a:t>
                      </a:r>
                      <a:r>
                        <a:rPr lang="en-US" sz="1800" b="0" i="0" u="none" strike="noStrike" noProof="0" dirty="0">
                          <a:latin typeface="Century Gothic"/>
                        </a:rPr>
                        <a:t>] </a:t>
                      </a:r>
                      <a:r>
                        <a:rPr lang="en-US" sz="1800" b="0" i="0" u="none" strike="noStrike" noProof="0" dirty="0" err="1">
                          <a:latin typeface="Century Gothic"/>
                        </a:rPr>
                        <a:t>derful</a:t>
                      </a:r>
                      <a:r>
                        <a:rPr lang="en-US" sz="1800" b="0" i="0" u="none" strike="noStrike" noProof="0" dirty="0">
                          <a:latin typeface="Century Gothic"/>
                        </a:rPr>
                        <a:t>.”</a:t>
                      </a:r>
                      <a:endParaRPr lang="en-US" dirty="0"/>
                    </a:p>
                    <a:p>
                      <a:pPr lvl="0">
                        <a:buNone/>
                      </a:pPr>
                      <a:endParaRPr lang="en-US" dirty="0"/>
                    </a:p>
                  </a:txBody>
                  <a:tcPr/>
                </a:tc>
                <a:extLst>
                  <a:ext uri="{0D108BD9-81ED-4DB2-BD59-A6C34878D82A}">
                    <a16:rowId xmlns:a16="http://schemas.microsoft.com/office/drawing/2014/main" val="2300322083"/>
                  </a:ext>
                </a:extLst>
              </a:tr>
              <a:tr h="1013588">
                <a:tc>
                  <a:txBody>
                    <a:bodyPr/>
                    <a:lstStyle/>
                    <a:p>
                      <a:pPr lvl="0" algn="l">
                        <a:lnSpc>
                          <a:spcPct val="100000"/>
                        </a:lnSpc>
                        <a:spcBef>
                          <a:spcPts val="0"/>
                        </a:spcBef>
                        <a:spcAft>
                          <a:spcPts val="0"/>
                        </a:spcAft>
                        <a:buNone/>
                      </a:pPr>
                      <a:r>
                        <a:rPr lang="en-US" sz="1800" b="1" i="0" u="none" strike="noStrike" noProof="0" dirty="0">
                          <a:latin typeface="Century Gothic"/>
                        </a:rPr>
                        <a:t>Incomplete Phrases</a:t>
                      </a:r>
                      <a:endParaRPr lang="en-US" dirty="0"/>
                    </a:p>
                    <a:p>
                      <a:pPr lvl="0" algn="l">
                        <a:lnSpc>
                          <a:spcPct val="100000"/>
                        </a:lnSpc>
                        <a:spcBef>
                          <a:spcPts val="0"/>
                        </a:spcBef>
                        <a:spcAft>
                          <a:spcPts val="0"/>
                        </a:spcAft>
                        <a:buNone/>
                      </a:pPr>
                      <a:r>
                        <a:rPr lang="en-US" sz="1800" b="0" i="0" u="none" strike="noStrike" noProof="0" dirty="0">
                          <a:latin typeface="Century Gothic"/>
                        </a:rPr>
                        <a:t>Grammatically incomplete utterances</a:t>
                      </a:r>
                      <a:endParaRPr lang="en-US" dirty="0"/>
                    </a:p>
                    <a:p>
                      <a:pPr lvl="0">
                        <a:buNone/>
                      </a:pPr>
                      <a:endParaRPr lang="en-US" dirty="0"/>
                    </a:p>
                  </a:txBody>
                  <a:tcPr/>
                </a:tc>
                <a:tc>
                  <a:txBody>
                    <a:bodyPr/>
                    <a:lstStyle/>
                    <a:p>
                      <a:pPr lvl="0" algn="l">
                        <a:lnSpc>
                          <a:spcPct val="100000"/>
                        </a:lnSpc>
                        <a:spcBef>
                          <a:spcPts val="0"/>
                        </a:spcBef>
                        <a:spcAft>
                          <a:spcPts val="0"/>
                        </a:spcAft>
                        <a:buNone/>
                      </a:pPr>
                      <a:r>
                        <a:rPr lang="en-US" sz="1800" b="0" i="0" u="none" strike="noStrike" noProof="0" dirty="0">
                          <a:latin typeface="Century Gothic"/>
                        </a:rPr>
                        <a:t>“</a:t>
                      </a:r>
                      <a:r>
                        <a:rPr lang="en-US" sz="1800" b="0" i="1" u="none" strike="noStrike" noProof="0" dirty="0">
                          <a:latin typeface="Century Gothic"/>
                        </a:rPr>
                        <a:t>I don’t know how to </a:t>
                      </a:r>
                      <a:r>
                        <a:rPr lang="en-US" sz="1800" b="0" i="0" u="none" strike="noStrike" noProof="0" dirty="0">
                          <a:latin typeface="Century Gothic"/>
                        </a:rPr>
                        <a:t>. . . Let us go, guys.”</a:t>
                      </a:r>
                      <a:endParaRPr lang="en-US" dirty="0"/>
                    </a:p>
                    <a:p>
                      <a:pPr lvl="0">
                        <a:buNone/>
                      </a:pPr>
                      <a:endParaRPr lang="en-US" dirty="0"/>
                    </a:p>
                  </a:txBody>
                  <a:tcPr/>
                </a:tc>
                <a:extLst>
                  <a:ext uri="{0D108BD9-81ED-4DB2-BD59-A6C34878D82A}">
                    <a16:rowId xmlns:a16="http://schemas.microsoft.com/office/drawing/2014/main" val="1434790842"/>
                  </a:ext>
                </a:extLst>
              </a:tr>
              <a:tr h="1013588">
                <a:tc>
                  <a:txBody>
                    <a:bodyPr/>
                    <a:lstStyle/>
                    <a:p>
                      <a:pPr lvl="0" algn="l">
                        <a:lnSpc>
                          <a:spcPct val="100000"/>
                        </a:lnSpc>
                        <a:spcBef>
                          <a:spcPts val="0"/>
                        </a:spcBef>
                        <a:spcAft>
                          <a:spcPts val="0"/>
                        </a:spcAft>
                        <a:buNone/>
                      </a:pPr>
                      <a:r>
                        <a:rPr lang="en-US" sz="1800" b="1" i="0" u="none" strike="noStrike" noProof="0" dirty="0">
                          <a:latin typeface="Century Gothic"/>
                        </a:rPr>
                        <a:t>Revisions</a:t>
                      </a:r>
                      <a:endParaRPr lang="en-US" dirty="0"/>
                    </a:p>
                    <a:p>
                      <a:pPr lvl="0" algn="l">
                        <a:lnSpc>
                          <a:spcPct val="100000"/>
                        </a:lnSpc>
                        <a:spcBef>
                          <a:spcPts val="0"/>
                        </a:spcBef>
                        <a:spcAft>
                          <a:spcPts val="0"/>
                        </a:spcAft>
                        <a:buNone/>
                      </a:pPr>
                      <a:r>
                        <a:rPr lang="en-US" sz="1800" b="0" i="0" u="none" strike="noStrike" noProof="0" dirty="0">
                          <a:latin typeface="Century Gothic"/>
                        </a:rPr>
                        <a:t>Changed words, ideas</a:t>
                      </a:r>
                      <a:endParaRPr lang="en-US" dirty="0"/>
                    </a:p>
                    <a:p>
                      <a:pPr lvl="0">
                        <a:buNone/>
                      </a:pPr>
                      <a:endParaRPr lang="en-US" dirty="0"/>
                    </a:p>
                  </a:txBody>
                  <a:tcPr/>
                </a:tc>
                <a:tc>
                  <a:txBody>
                    <a:bodyPr/>
                    <a:lstStyle/>
                    <a:p>
                      <a:pPr lvl="0" algn="l">
                        <a:lnSpc>
                          <a:spcPct val="100000"/>
                        </a:lnSpc>
                        <a:spcBef>
                          <a:spcPts val="0"/>
                        </a:spcBef>
                        <a:spcAft>
                          <a:spcPts val="0"/>
                        </a:spcAft>
                        <a:buNone/>
                      </a:pPr>
                      <a:r>
                        <a:rPr lang="en-US" sz="1800" b="0" i="0" u="none" strike="noStrike" noProof="0" dirty="0">
                          <a:latin typeface="Century Gothic"/>
                        </a:rPr>
                        <a:t>“I thought I will write a letter, </a:t>
                      </a:r>
                      <a:r>
                        <a:rPr lang="en-US" sz="1800" b="0" i="1" u="none" strike="noStrike" noProof="0" dirty="0">
                          <a:latin typeface="Century Gothic"/>
                        </a:rPr>
                        <a:t>card</a:t>
                      </a:r>
                      <a:r>
                        <a:rPr lang="en-US" sz="1800" b="0" i="0" u="none" strike="noStrike" noProof="0" dirty="0">
                          <a:latin typeface="Century Gothic"/>
                        </a:rPr>
                        <a:t>.”</a:t>
                      </a:r>
                      <a:endParaRPr lang="en-US" dirty="0"/>
                    </a:p>
                    <a:p>
                      <a:pPr lvl="0">
                        <a:buNone/>
                      </a:pPr>
                      <a:endParaRPr lang="en-US" dirty="0"/>
                    </a:p>
                  </a:txBody>
                  <a:tcPr/>
                </a:tc>
                <a:extLst>
                  <a:ext uri="{0D108BD9-81ED-4DB2-BD59-A6C34878D82A}">
                    <a16:rowId xmlns:a16="http://schemas.microsoft.com/office/drawing/2014/main" val="2722193141"/>
                  </a:ext>
                </a:extLst>
              </a:tr>
            </a:tbl>
          </a:graphicData>
        </a:graphic>
      </p:graphicFrame>
    </p:spTree>
    <p:extLst>
      <p:ext uri="{BB962C8B-B14F-4D97-AF65-F5344CB8AC3E}">
        <p14:creationId xmlns:p14="http://schemas.microsoft.com/office/powerpoint/2010/main" val="857132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5ACE8-9D88-4E63-A714-7867940C2956}"/>
              </a:ext>
            </a:extLst>
          </p:cNvPr>
          <p:cNvSpPr>
            <a:spLocks noGrp="1"/>
          </p:cNvSpPr>
          <p:nvPr>
            <p:ph type="title"/>
          </p:nvPr>
        </p:nvSpPr>
        <p:spPr/>
        <p:txBody>
          <a:bodyPr/>
          <a:lstStyle/>
          <a:p>
            <a:r>
              <a:rPr lang="en-US" dirty="0"/>
              <a:t>Speech sampling: </a:t>
            </a:r>
          </a:p>
        </p:txBody>
      </p:sp>
      <p:sp>
        <p:nvSpPr>
          <p:cNvPr id="3" name="Content Placeholder 2">
            <a:extLst>
              <a:ext uri="{FF2B5EF4-FFF2-40B4-BE49-F238E27FC236}">
                <a16:creationId xmlns:a16="http://schemas.microsoft.com/office/drawing/2014/main" id="{3218F2C0-3FBA-4A6E-A758-3975CBF72D66}"/>
              </a:ext>
            </a:extLst>
          </p:cNvPr>
          <p:cNvSpPr>
            <a:spLocks noGrp="1"/>
          </p:cNvSpPr>
          <p:nvPr>
            <p:ph idx="1"/>
          </p:nvPr>
        </p:nvSpPr>
        <p:spPr>
          <a:xfrm>
            <a:off x="924582" y="2550338"/>
            <a:ext cx="9056031" cy="3859322"/>
          </a:xfrm>
        </p:spPr>
        <p:txBody>
          <a:bodyPr vert="horz" lIns="91440" tIns="45720" rIns="91440" bIns="45720" rtlCol="0" anchor="t">
            <a:normAutofit fontScale="92500"/>
          </a:bodyPr>
          <a:lstStyle/>
          <a:p>
            <a:r>
              <a:rPr lang="en-US" dirty="0">
                <a:ea typeface="+mn-lt"/>
                <a:cs typeface="+mn-lt"/>
              </a:rPr>
              <a:t>The most important procedure for any evaluation of stuttering is a speech sample</a:t>
            </a:r>
            <a:endParaRPr lang="en-US" dirty="0"/>
          </a:p>
          <a:p>
            <a:r>
              <a:rPr lang="en-US" dirty="0">
                <a:ea typeface="+mn-lt"/>
                <a:cs typeface="+mn-lt"/>
              </a:rPr>
              <a:t>Obtain samples from a variety of speaking situations, including:</a:t>
            </a:r>
          </a:p>
          <a:p>
            <a:pPr>
              <a:buAutoNum type="arabicPeriod"/>
            </a:pPr>
            <a:r>
              <a:rPr lang="en-US" dirty="0">
                <a:ea typeface="+mn-lt"/>
                <a:cs typeface="+mn-lt"/>
              </a:rPr>
              <a:t> oral reading</a:t>
            </a:r>
          </a:p>
          <a:p>
            <a:pPr>
              <a:buAutoNum type="arabicPeriod"/>
            </a:pPr>
            <a:r>
              <a:rPr lang="en-US" dirty="0">
                <a:ea typeface="+mn-lt"/>
                <a:cs typeface="+mn-lt"/>
              </a:rPr>
              <a:t> dialogue</a:t>
            </a:r>
          </a:p>
          <a:p>
            <a:pPr>
              <a:buAutoNum type="arabicPeriod"/>
            </a:pPr>
            <a:r>
              <a:rPr lang="en-US" dirty="0">
                <a:ea typeface="+mn-lt"/>
                <a:cs typeface="+mn-lt"/>
              </a:rPr>
              <a:t> monologue. </a:t>
            </a:r>
          </a:p>
          <a:p>
            <a:r>
              <a:rPr lang="en-US" dirty="0">
                <a:ea typeface="+mn-lt"/>
                <a:cs typeface="+mn-lt"/>
              </a:rPr>
              <a:t>Also obtain samples when speaking to different audiences, including:</a:t>
            </a:r>
          </a:p>
          <a:p>
            <a:pPr>
              <a:buAutoNum type="arabicPeriod"/>
            </a:pPr>
            <a:r>
              <a:rPr lang="en-US" dirty="0">
                <a:ea typeface="+mn-lt"/>
                <a:cs typeface="+mn-lt"/>
              </a:rPr>
              <a:t> family members</a:t>
            </a:r>
          </a:p>
          <a:p>
            <a:pPr>
              <a:buAutoNum type="arabicPeriod"/>
            </a:pPr>
            <a:r>
              <a:rPr lang="en-US" dirty="0">
                <a:ea typeface="+mn-lt"/>
                <a:cs typeface="+mn-lt"/>
              </a:rPr>
              <a:t> Friends</a:t>
            </a:r>
          </a:p>
          <a:p>
            <a:pPr>
              <a:buAutoNum type="arabicPeriod"/>
            </a:pPr>
            <a:r>
              <a:rPr lang="en-US" dirty="0">
                <a:ea typeface="+mn-lt"/>
                <a:cs typeface="+mn-lt"/>
              </a:rPr>
              <a:t> Peers</a:t>
            </a:r>
          </a:p>
          <a:p>
            <a:pPr>
              <a:buAutoNum type="arabicPeriod"/>
            </a:pPr>
            <a:r>
              <a:rPr lang="en-US" dirty="0">
                <a:ea typeface="+mn-lt"/>
                <a:cs typeface="+mn-lt"/>
              </a:rPr>
              <a:t>superiors.</a:t>
            </a:r>
            <a:endParaRPr lang="en-US" dirty="0"/>
          </a:p>
          <a:p>
            <a:endParaRPr lang="en-US" dirty="0"/>
          </a:p>
        </p:txBody>
      </p:sp>
    </p:spTree>
    <p:extLst>
      <p:ext uri="{BB962C8B-B14F-4D97-AF65-F5344CB8AC3E}">
        <p14:creationId xmlns:p14="http://schemas.microsoft.com/office/powerpoint/2010/main" val="2946728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39E55-061B-46F3-AC23-F49106BFF0A8}"/>
              </a:ext>
            </a:extLst>
          </p:cNvPr>
          <p:cNvSpPr>
            <a:spLocks noGrp="1"/>
          </p:cNvSpPr>
          <p:nvPr>
            <p:ph type="title"/>
          </p:nvPr>
        </p:nvSpPr>
        <p:spPr>
          <a:xfrm>
            <a:off x="1154954" y="1274924"/>
            <a:ext cx="8761413" cy="706964"/>
          </a:xfrm>
        </p:spPr>
        <p:txBody>
          <a:bodyPr/>
          <a:lstStyle/>
          <a:p>
            <a:r>
              <a:rPr lang="en-US" dirty="0">
                <a:ea typeface="+mj-lt"/>
                <a:cs typeface="+mj-lt"/>
              </a:rPr>
              <a:t>Collect speech samples from:</a:t>
            </a:r>
            <a:endParaRPr lang="en-US" dirty="0"/>
          </a:p>
          <a:p>
            <a:endParaRPr lang="en-US" dirty="0"/>
          </a:p>
        </p:txBody>
      </p:sp>
      <p:sp>
        <p:nvSpPr>
          <p:cNvPr id="3" name="Content Placeholder 2">
            <a:extLst>
              <a:ext uri="{FF2B5EF4-FFF2-40B4-BE49-F238E27FC236}">
                <a16:creationId xmlns:a16="http://schemas.microsoft.com/office/drawing/2014/main" id="{5EEBEBEB-25B3-4A83-BF39-722010F9FD5A}"/>
              </a:ext>
            </a:extLst>
          </p:cNvPr>
          <p:cNvSpPr>
            <a:spLocks noGrp="1"/>
          </p:cNvSpPr>
          <p:nvPr>
            <p:ph idx="1"/>
          </p:nvPr>
        </p:nvSpPr>
        <p:spPr/>
        <p:txBody>
          <a:bodyPr vert="horz" lIns="91440" tIns="45720" rIns="91440" bIns="45720" rtlCol="0" anchor="t">
            <a:normAutofit/>
          </a:bodyPr>
          <a:lstStyle/>
          <a:p>
            <a:pPr marL="0" indent="0">
              <a:buNone/>
            </a:pPr>
            <a:r>
              <a:rPr lang="en-US" dirty="0">
                <a:ea typeface="+mn-lt"/>
                <a:cs typeface="+mn-lt"/>
              </a:rPr>
              <a:t>• The clinic or testing site</a:t>
            </a:r>
            <a:br>
              <a:rPr lang="en-US" dirty="0">
                <a:ea typeface="+mn-lt"/>
                <a:cs typeface="+mn-lt"/>
              </a:rPr>
            </a:br>
            <a:r>
              <a:rPr lang="en-US" dirty="0">
                <a:ea typeface="+mn-lt"/>
                <a:cs typeface="+mn-lt"/>
              </a:rPr>
              <a:t>• Outside the assessment area but still in proximity to it</a:t>
            </a:r>
            <a:br>
              <a:rPr lang="en-US" dirty="0">
                <a:ea typeface="+mn-lt"/>
                <a:cs typeface="+mn-lt"/>
              </a:rPr>
            </a:br>
            <a:r>
              <a:rPr lang="en-US" dirty="0">
                <a:ea typeface="+mn-lt"/>
                <a:cs typeface="+mn-lt"/>
              </a:rPr>
              <a:t>• Home</a:t>
            </a:r>
            <a:br>
              <a:rPr lang="en-US" dirty="0">
                <a:ea typeface="+mn-lt"/>
                <a:cs typeface="+mn-lt"/>
              </a:rPr>
            </a:br>
            <a:r>
              <a:rPr lang="en-US" dirty="0">
                <a:ea typeface="+mn-lt"/>
                <a:cs typeface="+mn-lt"/>
              </a:rPr>
              <a:t>• Classroom</a:t>
            </a:r>
            <a:br>
              <a:rPr lang="en-US" dirty="0">
                <a:ea typeface="+mn-lt"/>
                <a:cs typeface="+mn-lt"/>
              </a:rPr>
            </a:br>
            <a:r>
              <a:rPr lang="en-US" dirty="0">
                <a:ea typeface="+mn-lt"/>
                <a:cs typeface="+mn-lt"/>
              </a:rPr>
              <a:t>• Playground</a:t>
            </a:r>
            <a:br>
              <a:rPr lang="en-US" dirty="0">
                <a:ea typeface="+mn-lt"/>
                <a:cs typeface="+mn-lt"/>
              </a:rPr>
            </a:br>
            <a:r>
              <a:rPr lang="en-US" dirty="0">
                <a:ea typeface="+mn-lt"/>
                <a:cs typeface="+mn-lt"/>
              </a:rPr>
              <a:t>• Work environment</a:t>
            </a:r>
            <a:br>
              <a:rPr lang="en-US" dirty="0">
                <a:ea typeface="+mn-lt"/>
                <a:cs typeface="+mn-lt"/>
              </a:rPr>
            </a:br>
            <a:r>
              <a:rPr lang="en-US" dirty="0">
                <a:ea typeface="+mn-lt"/>
                <a:cs typeface="+mn-lt"/>
              </a:rPr>
              <a:t>• Other places the client spends time and interacts with others</a:t>
            </a:r>
            <a:endParaRPr lang="en-US" dirty="0"/>
          </a:p>
          <a:p>
            <a:pPr>
              <a:buNone/>
            </a:pPr>
            <a:r>
              <a:rPr lang="en-US" b="1" dirty="0">
                <a:ea typeface="+mn-lt"/>
                <a:cs typeface="+mn-lt"/>
              </a:rPr>
              <a:t>NOTE:</a:t>
            </a:r>
            <a:r>
              <a:rPr lang="en-US" dirty="0">
                <a:ea typeface="+mn-lt"/>
                <a:cs typeface="+mn-lt"/>
              </a:rPr>
              <a:t> If it is not feasible to collect samples from different settings, ask the client or a parent to provide recorded samples for analysis. Because stuttering is variable, it is important to ask how typical the samples are</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037379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7B750-1E67-4C50-93F5-A36B53AD1E29}"/>
              </a:ext>
            </a:extLst>
          </p:cNvPr>
          <p:cNvSpPr>
            <a:spLocks noGrp="1"/>
          </p:cNvSpPr>
          <p:nvPr>
            <p:ph type="title"/>
          </p:nvPr>
        </p:nvSpPr>
        <p:spPr>
          <a:xfrm>
            <a:off x="1154954" y="1186319"/>
            <a:ext cx="8761413" cy="706964"/>
          </a:xfrm>
        </p:spPr>
        <p:txBody>
          <a:bodyPr/>
          <a:lstStyle/>
          <a:p>
            <a:r>
              <a:rPr lang="en-US" dirty="0"/>
              <a:t>Cont. </a:t>
            </a:r>
          </a:p>
        </p:txBody>
      </p:sp>
      <p:sp>
        <p:nvSpPr>
          <p:cNvPr id="3" name="Content Placeholder 2">
            <a:extLst>
              <a:ext uri="{FF2B5EF4-FFF2-40B4-BE49-F238E27FC236}">
                <a16:creationId xmlns:a16="http://schemas.microsoft.com/office/drawing/2014/main" id="{37D2A0CD-F4D9-4805-8081-D510A9C3DC3D}"/>
              </a:ext>
            </a:extLst>
          </p:cNvPr>
          <p:cNvSpPr>
            <a:spLocks noGrp="1"/>
          </p:cNvSpPr>
          <p:nvPr>
            <p:ph idx="1"/>
          </p:nvPr>
        </p:nvSpPr>
        <p:spPr>
          <a:xfrm>
            <a:off x="1154954" y="2408570"/>
            <a:ext cx="8825659" cy="4107416"/>
          </a:xfrm>
        </p:spPr>
        <p:txBody>
          <a:bodyPr vert="horz" lIns="91440" tIns="45720" rIns="91440" bIns="45720" rtlCol="0" anchor="t">
            <a:normAutofit fontScale="85000" lnSpcReduction="20000"/>
          </a:bodyPr>
          <a:lstStyle/>
          <a:p>
            <a:r>
              <a:rPr lang="en-US" dirty="0">
                <a:ea typeface="+mn-lt"/>
                <a:cs typeface="+mn-lt"/>
              </a:rPr>
              <a:t>You can use these following material to assess disfluency disorders:  </a:t>
            </a:r>
            <a:endParaRPr lang="en-US" dirty="0"/>
          </a:p>
          <a:p>
            <a:pPr marL="0" indent="0">
              <a:buNone/>
            </a:pPr>
            <a:r>
              <a:rPr lang="en-US" dirty="0">
                <a:ea typeface="+mn-lt"/>
                <a:cs typeface="+mn-lt"/>
              </a:rPr>
              <a:t>Pictures, Narratives, Reading Passages. </a:t>
            </a:r>
            <a:endParaRPr lang="en-US" dirty="0"/>
          </a:p>
          <a:p>
            <a:pPr marL="0" indent="0">
              <a:buNone/>
            </a:pPr>
            <a:endParaRPr lang="en-US" dirty="0">
              <a:ea typeface="+mn-lt"/>
              <a:cs typeface="+mn-lt"/>
            </a:endParaRPr>
          </a:p>
          <a:p>
            <a:r>
              <a:rPr lang="en-US" dirty="0">
                <a:ea typeface="+mn-lt"/>
                <a:cs typeface="+mn-lt"/>
              </a:rPr>
              <a:t>After obtaining thorough and representative samples of the client’s speech, the analysis phase of the assessment can begin. Specifically, determine:</a:t>
            </a:r>
          </a:p>
          <a:p>
            <a:pPr>
              <a:buAutoNum type="arabicPeriod"/>
            </a:pPr>
            <a:r>
              <a:rPr lang="en-US" dirty="0">
                <a:ea typeface="+mn-lt"/>
                <a:cs typeface="+mn-lt"/>
              </a:rPr>
              <a:t> The total number of disfluencies</a:t>
            </a:r>
          </a:p>
          <a:p>
            <a:pPr>
              <a:buAutoNum type="arabicPeriod"/>
            </a:pPr>
            <a:r>
              <a:rPr lang="en-US" dirty="0">
                <a:ea typeface="+mn-lt"/>
                <a:cs typeface="+mn-lt"/>
              </a:rPr>
              <a:t> Frequencies of different types of disfluencies</a:t>
            </a:r>
          </a:p>
          <a:p>
            <a:pPr>
              <a:buAutoNum type="arabicPeriod"/>
            </a:pPr>
            <a:r>
              <a:rPr lang="en-US" dirty="0">
                <a:ea typeface="+mn-lt"/>
                <a:cs typeface="+mn-lt"/>
              </a:rPr>
              <a:t>Disfluency indexes</a:t>
            </a:r>
          </a:p>
          <a:p>
            <a:pPr>
              <a:buAutoNum type="arabicPeriod"/>
            </a:pPr>
            <a:r>
              <a:rPr lang="en-US" dirty="0">
                <a:ea typeface="+mn-lt"/>
                <a:cs typeface="+mn-lt"/>
              </a:rPr>
              <a:t>The duration of individual instances of disfluency</a:t>
            </a:r>
            <a:endParaRPr lang="en-US" dirty="0"/>
          </a:p>
          <a:p>
            <a:pPr>
              <a:buAutoNum type="arabicPeriod"/>
            </a:pPr>
            <a:r>
              <a:rPr lang="en-US" dirty="0">
                <a:ea typeface="+mn-lt"/>
                <a:cs typeface="+mn-lt"/>
              </a:rPr>
              <a:t> Speech rate</a:t>
            </a:r>
          </a:p>
          <a:p>
            <a:pPr>
              <a:buAutoNum type="arabicPeriod"/>
            </a:pPr>
            <a:r>
              <a:rPr lang="en-US" dirty="0">
                <a:ea typeface="+mn-lt"/>
                <a:cs typeface="+mn-lt"/>
              </a:rPr>
              <a:t> Types and frequencies of secondary behaviors</a:t>
            </a:r>
            <a:endParaRPr lang="en-US" dirty="0"/>
          </a:p>
          <a:p>
            <a:pPr marL="0" indent="0">
              <a:buNone/>
            </a:pPr>
            <a:endParaRPr lang="en-US" dirty="0">
              <a:ea typeface="+mn-lt"/>
              <a:cs typeface="+mn-lt"/>
            </a:endParaRPr>
          </a:p>
          <a:p>
            <a:pPr marL="0" indent="0">
              <a:buNone/>
            </a:pPr>
            <a:br>
              <a:rPr lang="en-US" dirty="0">
                <a:ea typeface="+mn-lt"/>
                <a:cs typeface="+mn-lt"/>
              </a:rPr>
            </a:br>
            <a:endParaRPr lang="en-US">
              <a:ea typeface="+mn-lt"/>
              <a:cs typeface="+mn-lt"/>
            </a:endParaRPr>
          </a:p>
          <a:p>
            <a:endParaRPr lang="en-US" dirty="0"/>
          </a:p>
        </p:txBody>
      </p:sp>
    </p:spTree>
    <p:extLst>
      <p:ext uri="{BB962C8B-B14F-4D97-AF65-F5344CB8AC3E}">
        <p14:creationId xmlns:p14="http://schemas.microsoft.com/office/powerpoint/2010/main" val="14909913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Ion Boardroom</vt:lpstr>
      <vt:lpstr>Assessment of stuttering And Cluttering  </vt:lpstr>
      <vt:lpstr> Overview of assessment:</vt:lpstr>
      <vt:lpstr>Defining stuttering </vt:lpstr>
      <vt:lpstr>Stuttering and normal disfluency</vt:lpstr>
      <vt:lpstr>PowerPoint Presentation</vt:lpstr>
      <vt:lpstr>PowerPoint Presentation</vt:lpstr>
      <vt:lpstr>Speech sampling: </vt:lpstr>
      <vt:lpstr>Collect speech samples from: </vt:lpstr>
      <vt:lpstr>Cont. </vt:lpstr>
      <vt:lpstr>Disfluency indexes: </vt:lpstr>
      <vt:lpstr>Example:</vt:lpstr>
      <vt:lpstr>Cont. </vt:lpstr>
      <vt:lpstr>Cont.</vt:lpstr>
      <vt:lpstr>Accessory behaviors (secondary behaviors) </vt:lpstr>
      <vt:lpstr>Associated motor behaviors </vt:lpstr>
      <vt:lpstr>Physiologic responses  </vt:lpstr>
      <vt:lpstr>Avoidance  </vt:lpstr>
      <vt:lpstr>Cont. </vt:lpstr>
      <vt:lpstr>Cont. </vt:lpstr>
      <vt:lpstr>Expectancy</vt:lpstr>
      <vt:lpstr>Assessing feelings And Attitudes </vt:lpstr>
      <vt:lpstr>Criteria for diagnosing stuttering </vt:lpstr>
      <vt:lpstr>Note:</vt:lpstr>
      <vt:lpstr>In general: </vt:lpstr>
      <vt:lpstr>Note: </vt:lpstr>
      <vt:lpstr>Stimulability: </vt:lpstr>
      <vt:lpstr>PowerPoint Presentation</vt:lpstr>
      <vt:lpstr>Cluttering: </vt:lpstr>
      <vt:lpstr>Cont. </vt:lpstr>
      <vt:lpstr>PowerPoint Presentation</vt:lpstr>
      <vt:lpstr>Stimulability: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604</cp:revision>
  <dcterms:created xsi:type="dcterms:W3CDTF">2020-01-09T11:41:54Z</dcterms:created>
  <dcterms:modified xsi:type="dcterms:W3CDTF">2020-01-09T13:40:42Z</dcterms:modified>
</cp:coreProperties>
</file>