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Lst>
  <p:sldSz cx="9144000" cy="6858000" type="screen4x3"/>
  <p:notesSz cx="6858000" cy="9144000"/>
  <p:custShowLst>
    <p:custShow name="Custom Show 1" id="0">
      <p:sldLst>
        <p:sld r:id="rId2"/>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E6AE5-0D26-41B2-92C8-9C263064DCE6}" type="datetimeFigureOut">
              <a:rPr lang="en-US" smtClean="0"/>
              <a:pPr/>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9E6AE5-0D26-41B2-92C8-9C263064DCE6}" type="datetimeFigureOut">
              <a:rPr lang="en-US" smtClean="0"/>
              <a:pPr/>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9E6AE5-0D26-41B2-92C8-9C263064DCE6}" type="datetimeFigureOut">
              <a:rPr lang="en-US" smtClean="0"/>
              <a:pPr/>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9E6AE5-0D26-41B2-92C8-9C263064DCE6}" type="datetimeFigureOut">
              <a:rPr lang="en-US" smtClean="0"/>
              <a:pPr/>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9E6AE5-0D26-41B2-92C8-9C263064DCE6}" type="datetimeFigureOut">
              <a:rPr lang="en-US" smtClean="0"/>
              <a:pPr/>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9E6AE5-0D26-41B2-92C8-9C263064DCE6}"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9E6AE5-0D26-41B2-92C8-9C263064DCE6}" type="datetimeFigureOut">
              <a:rPr lang="en-US" smtClean="0"/>
              <a:pPr/>
              <a:t>7/27/2021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9E6AE5-0D26-41B2-92C8-9C263064DCE6}" type="datetimeFigureOut">
              <a:rPr lang="en-US" smtClean="0"/>
              <a:pPr/>
              <a:t>7/27/2021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9E6AE5-0D26-41B2-92C8-9C263064DCE6}" type="datetimeFigureOut">
              <a:rPr lang="en-US" smtClean="0"/>
              <a:pPr/>
              <a:t>7/27/2021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9E6AE5-0D26-41B2-92C8-9C263064DCE6}"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9E6AE5-0D26-41B2-92C8-9C263064DCE6}"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378E7-C951-4EE4-95AA-A14C463AF65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E6AE5-0D26-41B2-92C8-9C263064DCE6}" type="datetimeFigureOut">
              <a:rPr lang="en-US" smtClean="0"/>
              <a:pPr/>
              <a:t>7/27/2021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378E7-C951-4EE4-95AA-A14C463AF65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28600"/>
            <a:ext cx="8458200" cy="7848302"/>
          </a:xfrm>
          <a:prstGeom prst="rect">
            <a:avLst/>
          </a:prstGeom>
        </p:spPr>
        <p:txBody>
          <a:bodyPr wrap="square">
            <a:spAutoFit/>
          </a:bodyPr>
          <a:lstStyle/>
          <a:p>
            <a:r>
              <a:rPr lang="en-US" b="1" dirty="0"/>
              <a:t>E11-1 C.S. Lewis Company had the following transactions involving notes payable</a:t>
            </a:r>
            <a:r>
              <a:rPr lang="en-US" b="1" dirty="0" smtClean="0"/>
              <a:t>.</a:t>
            </a:r>
            <a:r>
              <a:rPr lang="ar-SA" b="1" dirty="0" smtClean="0"/>
              <a:t> </a:t>
            </a:r>
            <a:r>
              <a:rPr lang="en-US" b="1" dirty="0" smtClean="0"/>
              <a:t>Prepare all needed entries.</a:t>
            </a:r>
            <a:endParaRPr lang="en-US" b="1" dirty="0"/>
          </a:p>
          <a:p>
            <a:r>
              <a:rPr lang="en-US" dirty="0"/>
              <a:t>July 1, 2017 Borrows $50,000 from First National Bank by signing a 9-month, 8% note.</a:t>
            </a:r>
          </a:p>
          <a:p>
            <a:r>
              <a:rPr lang="en-US" dirty="0"/>
              <a:t>Nov. 1, 2017 Borrows $60,000 from Lyon County State Bank by signing a 3-month,</a:t>
            </a:r>
          </a:p>
          <a:p>
            <a:r>
              <a:rPr lang="en-US" dirty="0"/>
              <a:t>6% note.</a:t>
            </a:r>
          </a:p>
          <a:p>
            <a:r>
              <a:rPr lang="en-US" dirty="0"/>
              <a:t>Dec. 31, 2017 Prepares adjusting entries.</a:t>
            </a:r>
          </a:p>
          <a:p>
            <a:endParaRPr lang="ar-SA" dirty="0"/>
          </a:p>
          <a:p>
            <a:r>
              <a:rPr lang="en-US" b="1" dirty="0"/>
              <a:t>July 1, 2017</a:t>
            </a:r>
          </a:p>
          <a:p>
            <a:r>
              <a:rPr lang="en-US" b="1" dirty="0"/>
              <a:t>	Cash		50,000</a:t>
            </a:r>
          </a:p>
          <a:p>
            <a:r>
              <a:rPr lang="en-US" b="1" dirty="0"/>
              <a:t>		Notes Payable			50,000</a:t>
            </a:r>
          </a:p>
          <a:p>
            <a:r>
              <a:rPr lang="en-US" b="1" dirty="0"/>
              <a:t> </a:t>
            </a:r>
          </a:p>
          <a:p>
            <a:r>
              <a:rPr lang="en-US" b="1" dirty="0"/>
              <a:t>November 1, 2017</a:t>
            </a:r>
          </a:p>
          <a:p>
            <a:r>
              <a:rPr lang="en-US" b="1" dirty="0"/>
              <a:t>	Cash		60,000</a:t>
            </a:r>
          </a:p>
          <a:p>
            <a:r>
              <a:rPr lang="en-US" b="1" dirty="0"/>
              <a:t>		Notes Payable			60,000</a:t>
            </a:r>
          </a:p>
          <a:p>
            <a:r>
              <a:rPr lang="en-US" b="1" dirty="0"/>
              <a:t> </a:t>
            </a:r>
          </a:p>
          <a:p>
            <a:r>
              <a:rPr lang="en-US" b="1" dirty="0"/>
              <a:t>December 31, 2017</a:t>
            </a:r>
          </a:p>
          <a:p>
            <a:r>
              <a:rPr lang="en-US" b="1" dirty="0"/>
              <a:t>	Interest Expense</a:t>
            </a:r>
          </a:p>
          <a:p>
            <a:r>
              <a:rPr lang="en-US" b="1" dirty="0"/>
              <a:t>	  ($50,000 X 8% X 6/12)		2,000</a:t>
            </a:r>
          </a:p>
          <a:p>
            <a:r>
              <a:rPr lang="en-US" b="1" dirty="0"/>
              <a:t>		Interest Payable			2,000</a:t>
            </a:r>
          </a:p>
          <a:p>
            <a:r>
              <a:rPr lang="en-US" b="1" dirty="0"/>
              <a:t> </a:t>
            </a:r>
          </a:p>
          <a:p>
            <a:r>
              <a:rPr lang="en-US" b="1" dirty="0"/>
              <a:t>	Interest Expense</a:t>
            </a:r>
          </a:p>
          <a:p>
            <a:r>
              <a:rPr lang="en-US" b="1" dirty="0"/>
              <a:t>	  ($60,000 X 6% X 2/12)		600</a:t>
            </a:r>
          </a:p>
          <a:p>
            <a:r>
              <a:rPr lang="en-US" b="1" dirty="0"/>
              <a:t>		Interest Payable			600</a:t>
            </a:r>
          </a:p>
          <a:p>
            <a:r>
              <a:rPr lang="en-US" b="1" dirty="0"/>
              <a:t> </a:t>
            </a:r>
          </a:p>
          <a:p>
            <a:endParaRPr lang="en-US" b="1" dirty="0"/>
          </a:p>
          <a:p>
            <a:endParaRPr lang="ar-SA" dirty="0" smtClean="0"/>
          </a:p>
          <a:p>
            <a:endParaRPr lang="ar-SA" dirty="0"/>
          </a:p>
          <a:p>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blinds(horizontal)">
                                      <p:cBhvr>
                                        <p:cTn id="7" dur="500"/>
                                        <p:tgtEl>
                                          <p:spTgt spid="4">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8" end="8"/>
                                            </p:txEl>
                                          </p:spTgt>
                                        </p:tgtEl>
                                        <p:attrNameLst>
                                          <p:attrName>style.visibility</p:attrName>
                                        </p:attrNameLst>
                                      </p:cBhvr>
                                      <p:to>
                                        <p:strVal val="visible"/>
                                      </p:to>
                                    </p:set>
                                    <p:animEffect transition="in" filter="blinds(horizontal)">
                                      <p:cBhvr>
                                        <p:cTn id="12" dur="500"/>
                                        <p:tgtEl>
                                          <p:spTgt spid="4">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11" end="11"/>
                                            </p:txEl>
                                          </p:spTgt>
                                        </p:tgtEl>
                                        <p:attrNameLst>
                                          <p:attrName>style.visibility</p:attrName>
                                        </p:attrNameLst>
                                      </p:cBhvr>
                                      <p:to>
                                        <p:strVal val="visible"/>
                                      </p:to>
                                    </p:set>
                                    <p:animEffect transition="in" filter="blinds(horizontal)">
                                      <p:cBhvr>
                                        <p:cTn id="17" dur="500"/>
                                        <p:tgtEl>
                                          <p:spTgt spid="4">
                                            <p:txEl>
                                              <p:pRg st="11" end="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12" end="12"/>
                                            </p:txEl>
                                          </p:spTgt>
                                        </p:tgtEl>
                                        <p:attrNameLst>
                                          <p:attrName>style.visibility</p:attrName>
                                        </p:attrNameLst>
                                      </p:cBhvr>
                                      <p:to>
                                        <p:strVal val="visible"/>
                                      </p:to>
                                    </p:set>
                                    <p:animEffect transition="in" filter="blinds(horizontal)">
                                      <p:cBhvr>
                                        <p:cTn id="22" dur="500"/>
                                        <p:tgtEl>
                                          <p:spTgt spid="4">
                                            <p:txEl>
                                              <p:pRg st="12" end="1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15" end="15"/>
                                            </p:txEl>
                                          </p:spTgt>
                                        </p:tgtEl>
                                        <p:attrNameLst>
                                          <p:attrName>style.visibility</p:attrName>
                                        </p:attrNameLst>
                                      </p:cBhvr>
                                      <p:to>
                                        <p:strVal val="visible"/>
                                      </p:to>
                                    </p:set>
                                    <p:animEffect transition="in" filter="blinds(horizontal)">
                                      <p:cBhvr>
                                        <p:cTn id="27" dur="500"/>
                                        <p:tgtEl>
                                          <p:spTgt spid="4">
                                            <p:txEl>
                                              <p:pRg st="15" end="15"/>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4">
                                            <p:txEl>
                                              <p:pRg st="16" end="16"/>
                                            </p:txEl>
                                          </p:spTgt>
                                        </p:tgtEl>
                                        <p:attrNameLst>
                                          <p:attrName>style.visibility</p:attrName>
                                        </p:attrNameLst>
                                      </p:cBhvr>
                                      <p:to>
                                        <p:strVal val="visible"/>
                                      </p:to>
                                    </p:set>
                                    <p:animEffect transition="in" filter="blinds(horizontal)">
                                      <p:cBhvr>
                                        <p:cTn id="30" dur="500"/>
                                        <p:tgtEl>
                                          <p:spTgt spid="4">
                                            <p:txEl>
                                              <p:pRg st="16" end="1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4">
                                            <p:txEl>
                                              <p:pRg st="17" end="17"/>
                                            </p:txEl>
                                          </p:spTgt>
                                        </p:tgtEl>
                                        <p:attrNameLst>
                                          <p:attrName>style.visibility</p:attrName>
                                        </p:attrNameLst>
                                      </p:cBhvr>
                                      <p:to>
                                        <p:strVal val="visible"/>
                                      </p:to>
                                    </p:set>
                                    <p:animEffect transition="in" filter="blinds(horizontal)">
                                      <p:cBhvr>
                                        <p:cTn id="35" dur="2000"/>
                                        <p:tgtEl>
                                          <p:spTgt spid="4">
                                            <p:txEl>
                                              <p:pRg st="17" end="1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4">
                                            <p:txEl>
                                              <p:pRg st="19" end="19"/>
                                            </p:txEl>
                                          </p:spTgt>
                                        </p:tgtEl>
                                        <p:attrNameLst>
                                          <p:attrName>style.visibility</p:attrName>
                                        </p:attrNameLst>
                                      </p:cBhvr>
                                      <p:to>
                                        <p:strVal val="visible"/>
                                      </p:to>
                                    </p:set>
                                    <p:animEffect transition="in" filter="blinds(horizontal)">
                                      <p:cBhvr>
                                        <p:cTn id="40" dur="500"/>
                                        <p:tgtEl>
                                          <p:spTgt spid="4">
                                            <p:txEl>
                                              <p:pRg st="19" end="19"/>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4">
                                            <p:txEl>
                                              <p:pRg st="20" end="20"/>
                                            </p:txEl>
                                          </p:spTgt>
                                        </p:tgtEl>
                                        <p:attrNameLst>
                                          <p:attrName>style.visibility</p:attrName>
                                        </p:attrNameLst>
                                      </p:cBhvr>
                                      <p:to>
                                        <p:strVal val="visible"/>
                                      </p:to>
                                    </p:set>
                                    <p:animEffect transition="in" filter="blinds(horizontal)">
                                      <p:cBhvr>
                                        <p:cTn id="43" dur="500"/>
                                        <p:tgtEl>
                                          <p:spTgt spid="4">
                                            <p:txEl>
                                              <p:pRg st="20" end="2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4">
                                            <p:txEl>
                                              <p:pRg st="21" end="21"/>
                                            </p:txEl>
                                          </p:spTgt>
                                        </p:tgtEl>
                                        <p:attrNameLst>
                                          <p:attrName>style.visibility</p:attrName>
                                        </p:attrNameLst>
                                      </p:cBhvr>
                                      <p:to>
                                        <p:strVal val="visible"/>
                                      </p:to>
                                    </p:set>
                                    <p:animEffect transition="in" filter="blinds(horizontal)">
                                      <p:cBhvr>
                                        <p:cTn id="48" dur="500"/>
                                        <p:tgtEl>
                                          <p:spTgt spid="4">
                                            <p:txEl>
                                              <p:pRg st="21" end="21"/>
                                            </p:txEl>
                                          </p:spTgt>
                                        </p:tgtEl>
                                      </p:cBhvr>
                                    </p:animEffect>
                                  </p:childTnLst>
                                </p:cTn>
                              </p:par>
                              <p:par>
                                <p:cTn id="49" presetID="3" presetClass="entr" presetSubtype="10" fill="hold" nodeType="withEffect">
                                  <p:stCondLst>
                                    <p:cond delay="0"/>
                                  </p:stCondLst>
                                  <p:childTnLst>
                                    <p:set>
                                      <p:cBhvr>
                                        <p:cTn id="50" dur="1" fill="hold">
                                          <p:stCondLst>
                                            <p:cond delay="0"/>
                                          </p:stCondLst>
                                        </p:cTn>
                                        <p:tgtEl>
                                          <p:spTgt spid="4">
                                            <p:txEl>
                                              <p:pRg st="22" end="22"/>
                                            </p:txEl>
                                          </p:spTgt>
                                        </p:tgtEl>
                                        <p:attrNameLst>
                                          <p:attrName>style.visibility</p:attrName>
                                        </p:attrNameLst>
                                      </p:cBhvr>
                                      <p:to>
                                        <p:strVal val="visible"/>
                                      </p:to>
                                    </p:set>
                                    <p:animEffect transition="in" filter="blinds(horizontal)">
                                      <p:cBhvr>
                                        <p:cTn id="51" dur="500"/>
                                        <p:tgtEl>
                                          <p:spTgt spid="4">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6248400" cy="5355312"/>
          </a:xfrm>
          <a:prstGeom prst="rect">
            <a:avLst/>
          </a:prstGeom>
        </p:spPr>
        <p:txBody>
          <a:bodyPr wrap="square">
            <a:spAutoFit/>
          </a:bodyPr>
          <a:lstStyle/>
          <a:p>
            <a:r>
              <a:rPr lang="en-US" dirty="0" smtClean="0"/>
              <a:t>Feb. 1, 2018 Pays principal and interest to Lyon County State Bank.</a:t>
            </a:r>
          </a:p>
          <a:p>
            <a:r>
              <a:rPr lang="en-US" dirty="0" smtClean="0"/>
              <a:t>Apr. 1, 2018 Pays principal and interest to First National Bank.</a:t>
            </a:r>
            <a:endParaRPr lang="ar-SA" dirty="0" smtClean="0"/>
          </a:p>
          <a:p>
            <a:endParaRPr lang="ar-SA" dirty="0"/>
          </a:p>
          <a:p>
            <a:endParaRPr lang="ar-SA" dirty="0" smtClean="0"/>
          </a:p>
          <a:p>
            <a:r>
              <a:rPr lang="en-US" b="1" dirty="0" smtClean="0"/>
              <a:t>February 1, 2018</a:t>
            </a:r>
          </a:p>
          <a:p>
            <a:r>
              <a:rPr lang="en-US" b="1" dirty="0" smtClean="0"/>
              <a:t>	Notes Payable		60,000</a:t>
            </a:r>
          </a:p>
          <a:p>
            <a:r>
              <a:rPr lang="en-US" b="1" dirty="0" smtClean="0"/>
              <a:t>	Interest Payable		600</a:t>
            </a:r>
          </a:p>
          <a:p>
            <a:r>
              <a:rPr lang="en-US" b="1" dirty="0" smtClean="0"/>
              <a:t>	Interest Expense		300</a:t>
            </a:r>
          </a:p>
          <a:p>
            <a:r>
              <a:rPr lang="en-US" b="1" dirty="0" smtClean="0"/>
              <a:t>		Cash			60,900</a:t>
            </a:r>
          </a:p>
          <a:p>
            <a:r>
              <a:rPr lang="en-US" b="1" dirty="0" smtClean="0"/>
              <a:t> </a:t>
            </a:r>
          </a:p>
          <a:p>
            <a:r>
              <a:rPr lang="en-US" b="1" dirty="0" smtClean="0"/>
              <a:t>April 1, 2018</a:t>
            </a:r>
          </a:p>
          <a:p>
            <a:r>
              <a:rPr lang="en-US" b="1" dirty="0" smtClean="0"/>
              <a:t>	Notes Payable		50,000</a:t>
            </a:r>
          </a:p>
          <a:p>
            <a:r>
              <a:rPr lang="en-US" b="1" dirty="0" smtClean="0"/>
              <a:t>	Interest Payable		2,000</a:t>
            </a:r>
          </a:p>
          <a:p>
            <a:r>
              <a:rPr lang="en-US" b="1" dirty="0" smtClean="0"/>
              <a:t>	Interest Expense		1,000</a:t>
            </a:r>
          </a:p>
          <a:p>
            <a:r>
              <a:rPr lang="en-US" b="1" dirty="0" smtClean="0"/>
              <a:t>		Cash			53,000</a:t>
            </a:r>
          </a:p>
          <a:p>
            <a:r>
              <a:rPr lang="en-US" b="1" dirty="0" smtClean="0"/>
              <a:t> </a:t>
            </a:r>
            <a:endParaRPr lang="ar-SA" dirty="0" smtClean="0"/>
          </a:p>
          <a:p>
            <a:endParaRPr lang="ar-SA"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blinds(horizontal)">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blinds(horizontal)">
                                      <p:cBhvr>
                                        <p:cTn id="12" dur="500"/>
                                        <p:tgtEl>
                                          <p:spTgt spid="2">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blinds(horizontal)">
                                      <p:cBhvr>
                                        <p:cTn id="17" dur="500"/>
                                        <p:tgtEl>
                                          <p:spTgt spid="2">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blinds(horizontal)">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Effect transition="in" filter="blinds(horizontal)">
                                      <p:cBhvr>
                                        <p:cTn id="27" dur="2000"/>
                                        <p:tgtEl>
                                          <p:spTgt spid="2">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12" end="12"/>
                                            </p:txEl>
                                          </p:spTgt>
                                        </p:tgtEl>
                                        <p:attrNameLst>
                                          <p:attrName>style.visibility</p:attrName>
                                        </p:attrNameLst>
                                      </p:cBhvr>
                                      <p:to>
                                        <p:strVal val="visible"/>
                                      </p:to>
                                    </p:set>
                                    <p:animEffect transition="in" filter="blinds(horizontal)">
                                      <p:cBhvr>
                                        <p:cTn id="32" dur="500"/>
                                        <p:tgtEl>
                                          <p:spTgt spid="2">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13" end="13"/>
                                            </p:txEl>
                                          </p:spTgt>
                                        </p:tgtEl>
                                        <p:attrNameLst>
                                          <p:attrName>style.visibility</p:attrName>
                                        </p:attrNameLst>
                                      </p:cBhvr>
                                      <p:to>
                                        <p:strVal val="visible"/>
                                      </p:to>
                                    </p:set>
                                    <p:animEffect transition="in" filter="blinds(horizontal)">
                                      <p:cBhvr>
                                        <p:cTn id="37" dur="2000"/>
                                        <p:tgtEl>
                                          <p:spTgt spid="2">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blinds(horizontal)">
                                      <p:cBhvr>
                                        <p:cTn id="42" dur="2000"/>
                                        <p:tgtEl>
                                          <p:spTgt spid="2">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blinds(horizontal)">
                                      <p:cBhvr>
                                        <p:cTn id="47" dur="2000"/>
                                        <p:tgtEl>
                                          <p:spTgt spid="2">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
                                            <p:txEl>
                                              <p:pRg st="7" end="7"/>
                                            </p:txEl>
                                          </p:spTgt>
                                        </p:tgtEl>
                                        <p:attrNameLst>
                                          <p:attrName>style.visibility</p:attrName>
                                        </p:attrNameLst>
                                      </p:cBhvr>
                                      <p:to>
                                        <p:strVal val="visible"/>
                                      </p:to>
                                    </p:set>
                                    <p:animEffect transition="in" filter="blinds(horizontal)">
                                      <p:cBhvr>
                                        <p:cTn id="52" dur="2000"/>
                                        <p:tgtEl>
                                          <p:spTgt spid="2">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
                                            <p:txEl>
                                              <p:pRg st="8" end="8"/>
                                            </p:txEl>
                                          </p:spTgt>
                                        </p:tgtEl>
                                        <p:attrNameLst>
                                          <p:attrName>style.visibility</p:attrName>
                                        </p:attrNameLst>
                                      </p:cBhvr>
                                      <p:to>
                                        <p:strVal val="visible"/>
                                      </p:to>
                                    </p:set>
                                    <p:animEffect transition="in" filter="blinds(horizontal)">
                                      <p:cBhvr>
                                        <p:cTn id="57" dur="2000"/>
                                        <p:tgtEl>
                                          <p:spTgt spid="2">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blinds(horizontal)">
                                      <p:cBhvr>
                                        <p:cTn id="62" dur="20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blinds(horizontal)">
                                      <p:cBhvr>
                                        <p:cTn id="67" dur="2000"/>
                                        <p:tgtEl>
                                          <p:spTgt spid="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blinds(horizontal)">
                                      <p:cBhvr>
                                        <p:cTn id="72" dur="2000"/>
                                        <p:tgtEl>
                                          <p:spTgt spid="2">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2">
                                            <p:txEl>
                                              <p:pRg st="14" end="14"/>
                                            </p:txEl>
                                          </p:spTgt>
                                        </p:tgtEl>
                                        <p:attrNameLst>
                                          <p:attrName>style.visibility</p:attrName>
                                        </p:attrNameLst>
                                      </p:cBhvr>
                                      <p:to>
                                        <p:strVal val="visible"/>
                                      </p:to>
                                    </p:set>
                                    <p:animEffect transition="in" filter="blinds(horizontal)">
                                      <p:cBhvr>
                                        <p:cTn id="77" dur="20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1"/>
            <a:ext cx="8458200" cy="5909310"/>
          </a:xfrm>
          <a:prstGeom prst="rect">
            <a:avLst/>
          </a:prstGeom>
        </p:spPr>
        <p:txBody>
          <a:bodyPr wrap="square">
            <a:spAutoFit/>
          </a:bodyPr>
          <a:lstStyle/>
          <a:p>
            <a:r>
              <a:rPr lang="en-US" b="1" dirty="0" smtClean="0"/>
              <a:t>E11-3 In performing accounting services for small businesses, you encounter the following. </a:t>
            </a:r>
            <a:r>
              <a:rPr lang="en-US" dirty="0" smtClean="0"/>
              <a:t>Prepare the entry to record the sales transactions and related taxes for each client.</a:t>
            </a:r>
            <a:endParaRPr lang="en-US" b="1" dirty="0" smtClean="0"/>
          </a:p>
          <a:p>
            <a:r>
              <a:rPr lang="en-US" dirty="0" smtClean="0"/>
              <a:t>situations pertaining to cash sales.</a:t>
            </a:r>
          </a:p>
          <a:p>
            <a:r>
              <a:rPr lang="en-US" dirty="0" smtClean="0"/>
              <a:t>1. Poole Company enters sales and sales taxes separately on its cash register. On April 10,</a:t>
            </a:r>
          </a:p>
          <a:p>
            <a:r>
              <a:rPr lang="en-US" dirty="0" smtClean="0"/>
              <a:t>the register totals are sales $30,000 and sales taxes $1,500.</a:t>
            </a:r>
          </a:p>
          <a:p>
            <a:r>
              <a:rPr lang="en-US" dirty="0" smtClean="0"/>
              <a:t>2. Waterman Company does not segregate sales and sales taxes. Its register total for April 15 is $25,680, which includes a 7% sales tax.</a:t>
            </a:r>
          </a:p>
          <a:p>
            <a:endParaRPr lang="en-US" dirty="0" smtClean="0"/>
          </a:p>
          <a:p>
            <a:pPr algn="ctr"/>
            <a:r>
              <a:rPr lang="en-US" b="1" dirty="0" smtClean="0"/>
              <a:t>POOLE COMPANY</a:t>
            </a:r>
          </a:p>
          <a:p>
            <a:r>
              <a:rPr lang="en-US" b="1" dirty="0" smtClean="0"/>
              <a:t>Apr.10	Cash		 31,500</a:t>
            </a:r>
          </a:p>
          <a:p>
            <a:r>
              <a:rPr lang="en-US" b="1" dirty="0" smtClean="0"/>
              <a:t>			Sales Revenue			 30,000</a:t>
            </a:r>
          </a:p>
          <a:p>
            <a:r>
              <a:rPr lang="en-US" b="1" dirty="0" smtClean="0"/>
              <a:t>			Sales Taxes Payable			  1,500</a:t>
            </a:r>
          </a:p>
          <a:p>
            <a:r>
              <a:rPr lang="en-US" b="1" dirty="0" smtClean="0"/>
              <a:t> </a:t>
            </a:r>
          </a:p>
          <a:p>
            <a:pPr algn="ctr"/>
            <a:r>
              <a:rPr lang="en-US" b="1" dirty="0" smtClean="0"/>
              <a:t>WATERMAN COMPANY</a:t>
            </a:r>
          </a:p>
          <a:p>
            <a:r>
              <a:rPr lang="en-US" b="1" dirty="0" smtClean="0"/>
              <a:t>15	Cash		 25,680</a:t>
            </a:r>
          </a:p>
          <a:p>
            <a:r>
              <a:rPr lang="en-US" b="1" dirty="0" smtClean="0"/>
              <a:t>			Sales Revenue ($25,680 ÷ 1.07)		24,000</a:t>
            </a:r>
          </a:p>
          <a:p>
            <a:r>
              <a:rPr lang="en-US" b="1" dirty="0" smtClean="0"/>
              <a:t>			Sales Taxes Payable</a:t>
            </a:r>
          </a:p>
          <a:p>
            <a:r>
              <a:rPr lang="en-US" b="1" dirty="0" smtClean="0"/>
              <a:t>			  ($25,680 – $24,000)			  1,680</a:t>
            </a:r>
          </a:p>
          <a:p>
            <a:r>
              <a:rPr lang="en-US" b="1" dirty="0" smtClean="0"/>
              <a:t> </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blinds(horizontal)">
                                      <p:cBhvr>
                                        <p:cTn id="7" dur="2000"/>
                                        <p:tgtEl>
                                          <p:spTgt spid="2">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8" end="8"/>
                                            </p:txEl>
                                          </p:spTgt>
                                        </p:tgtEl>
                                        <p:attrNameLst>
                                          <p:attrName>style.visibility</p:attrName>
                                        </p:attrNameLst>
                                      </p:cBhvr>
                                      <p:to>
                                        <p:strVal val="visible"/>
                                      </p:to>
                                    </p:set>
                                    <p:animEffect transition="in" filter="blinds(horizontal)">
                                      <p:cBhvr>
                                        <p:cTn id="12" dur="2000"/>
                                        <p:tgtEl>
                                          <p:spTgt spid="2">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animEffect transition="in" filter="blinds(horizontal)">
                                      <p:cBhvr>
                                        <p:cTn id="17" dur="2000"/>
                                        <p:tgtEl>
                                          <p:spTgt spid="2">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blinds(horizontal)">
                                      <p:cBhvr>
                                        <p:cTn id="22" dur="2000"/>
                                        <p:tgtEl>
                                          <p:spTgt spid="2">
                                            <p:txEl>
                                              <p:pRg st="12" end="1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animEffect transition="in" filter="blinds(horizontal)">
                                      <p:cBhvr>
                                        <p:cTn id="27" dur="2000"/>
                                        <p:tgtEl>
                                          <p:spTgt spid="2">
                                            <p:txEl>
                                              <p:pRg st="13" end="1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14" end="14"/>
                                            </p:txEl>
                                          </p:spTgt>
                                        </p:tgtEl>
                                        <p:attrNameLst>
                                          <p:attrName>style.visibility</p:attrName>
                                        </p:attrNameLst>
                                      </p:cBhvr>
                                      <p:to>
                                        <p:strVal val="visible"/>
                                      </p:to>
                                    </p:set>
                                    <p:animEffect transition="in" filter="blinds(horizontal)">
                                      <p:cBhvr>
                                        <p:cTn id="32" dur="2000"/>
                                        <p:tgtEl>
                                          <p:spTgt spid="2">
                                            <p:txEl>
                                              <p:pRg st="14" end="14"/>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
                                            <p:txEl>
                                              <p:pRg st="15" end="15"/>
                                            </p:txEl>
                                          </p:spTgt>
                                        </p:tgtEl>
                                        <p:attrNameLst>
                                          <p:attrName>style.visibility</p:attrName>
                                        </p:attrNameLst>
                                      </p:cBhvr>
                                      <p:to>
                                        <p:strVal val="visible"/>
                                      </p:to>
                                    </p:set>
                                    <p:animEffect transition="in" filter="blinds(horizontal)">
                                      <p:cBhvr>
                                        <p:cTn id="35" dur="2000"/>
                                        <p:tgtEl>
                                          <p:spTgt spid="2">
                                            <p:txEl>
                                              <p:pRg st="15" end="15"/>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2">
                                            <p:txEl>
                                              <p:pRg st="16" end="16"/>
                                            </p:txEl>
                                          </p:spTgt>
                                        </p:tgtEl>
                                        <p:attrNameLst>
                                          <p:attrName>style.visibility</p:attrName>
                                        </p:attrNameLst>
                                      </p:cBhvr>
                                      <p:to>
                                        <p:strVal val="visible"/>
                                      </p:to>
                                    </p:set>
                                    <p:animEffect transition="in" filter="blinds(horizontal)">
                                      <p:cBhvr>
                                        <p:cTn id="38" dur="2000"/>
                                        <p:tgtEl>
                                          <p:spTgt spid="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
            <a:ext cx="7696200" cy="5355312"/>
          </a:xfrm>
          <a:prstGeom prst="rect">
            <a:avLst/>
          </a:prstGeom>
        </p:spPr>
        <p:txBody>
          <a:bodyPr wrap="square">
            <a:spAutoFit/>
          </a:bodyPr>
          <a:lstStyle/>
          <a:p>
            <a:endParaRPr lang="en-US" b="1" dirty="0" smtClean="0"/>
          </a:p>
          <a:p>
            <a:r>
              <a:rPr lang="en-US" b="1" dirty="0" smtClean="0"/>
              <a:t>E11-5 Betancourt Company sells automatic can openers under a 75-day warranty for </a:t>
            </a:r>
            <a:r>
              <a:rPr lang="en-US" dirty="0" smtClean="0"/>
              <a:t>defective merchandise. Based on past experience, Betancourt estimates that 3% of the units sold will become defective during the warranty period. Management estimates that the average cost of replacing or repairing a defective unit is $15. The units sold and units defective that occurred during the last 2 months of 2017 are as follows.</a:t>
            </a:r>
          </a:p>
          <a:p>
            <a:r>
              <a:rPr lang="en-US" b="1" dirty="0" smtClean="0"/>
              <a:t>                         Units                          </a:t>
            </a:r>
            <a:r>
              <a:rPr lang="en-US" b="1" dirty="0" err="1" smtClean="0"/>
              <a:t>Units</a:t>
            </a:r>
            <a:r>
              <a:rPr lang="en-US" b="1" dirty="0" smtClean="0"/>
              <a:t> Defective</a:t>
            </a:r>
          </a:p>
          <a:p>
            <a:r>
              <a:rPr lang="en-US" b="1" dirty="0" smtClean="0"/>
              <a:t>Month              Sold                          Prior to December 31</a:t>
            </a:r>
          </a:p>
          <a:p>
            <a:r>
              <a:rPr lang="en-US" dirty="0" smtClean="0"/>
              <a:t>November      30,000 		600</a:t>
            </a:r>
          </a:p>
          <a:p>
            <a:r>
              <a:rPr lang="en-US" dirty="0" smtClean="0"/>
              <a:t>December      32,000 		400</a:t>
            </a:r>
          </a:p>
          <a:p>
            <a:r>
              <a:rPr lang="en-US" b="1" i="1" dirty="0" smtClean="0"/>
              <a:t>Instructions</a:t>
            </a:r>
          </a:p>
          <a:p>
            <a:r>
              <a:rPr lang="en-US" dirty="0" smtClean="0"/>
              <a:t>(a) Prepare the journal entries to record the estimated liability for warranties and the costs incurred in honoring 1,000 warranty claims. (Assume actual costs of $15,000.)</a:t>
            </a:r>
          </a:p>
          <a:p>
            <a:r>
              <a:rPr lang="en-US" dirty="0" smtClean="0"/>
              <a:t>(b) Determine the estimated warranty liability at December 31 for the units sold in November and December.</a:t>
            </a:r>
          </a:p>
          <a:p>
            <a:r>
              <a:rPr lang="en-US" dirty="0" smtClean="0"/>
              <a:t>(c) Give the entry to record the honoring of 500 warranty contracts in January at an average cost of $15.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98931"/>
            <a:ext cx="6558206"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000" algn="l"/>
                <a:tab pos="762000" algn="l"/>
                <a:tab pos="4686300" algn="r"/>
                <a:tab pos="5486400" algn="r"/>
                <a:tab pos="6311900" algn="r"/>
              </a:tabLst>
            </a:pPr>
            <a:endParaRPr kumimoji="0" lang="en-US" sz="1400" b="1" i="0" u="none" strike="noStrike" cap="none" normalizeH="0" baseline="0" dirty="0" smtClean="0">
              <a:ln>
                <a:noFill/>
              </a:ln>
              <a:solidFill>
                <a:schemeClr val="tx1"/>
              </a:solidFill>
              <a:effectLst/>
              <a:latin typeface="Liberation Sans"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81000" algn="l"/>
                <a:tab pos="762000" algn="l"/>
                <a:tab pos="4686300" algn="r"/>
                <a:tab pos="5486400" algn="r"/>
                <a:tab pos="6311900" algn="r"/>
              </a:tabLst>
            </a:pPr>
            <a:endParaRPr lang="en-US" sz="1400" b="1" dirty="0" smtClean="0">
              <a:latin typeface="Liberation Sans"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81000" algn="l"/>
                <a:tab pos="762000" algn="l"/>
                <a:tab pos="4686300" algn="r"/>
                <a:tab pos="5486400" algn="r"/>
                <a:tab pos="6311900" algn="r"/>
              </a:tabLst>
            </a:pPr>
            <a:r>
              <a:rPr kumimoji="0" lang="en-US" b="1" i="0" u="none" strike="noStrike" cap="none" normalizeH="0" baseline="0" dirty="0" smtClean="0">
                <a:ln>
                  <a:noFill/>
                </a:ln>
                <a:solidFill>
                  <a:schemeClr val="tx1"/>
                </a:solidFill>
                <a:effectLst/>
                <a:latin typeface="Liberation Sans" charset="0"/>
                <a:ea typeface="Times New Roman" pitchFamily="18" charset="0"/>
                <a:cs typeface="Times New Roman" pitchFamily="18" charset="0"/>
              </a:rPr>
              <a:t> 	(a)	Warranty Expense (</a:t>
            </a:r>
            <a:r>
              <a:rPr lang="en-US" b="1" dirty="0" smtClean="0">
                <a:latin typeface="Liberation Sans" charset="0"/>
                <a:ea typeface="Times New Roman" pitchFamily="18" charset="0"/>
                <a:cs typeface="Times New Roman" pitchFamily="18" charset="0"/>
              </a:rPr>
              <a:t>62000X3%</a:t>
            </a:r>
            <a:r>
              <a:rPr kumimoji="0" lang="en-US" b="1" i="0" u="none" strike="noStrike" cap="none" normalizeH="0" baseline="0" dirty="0" smtClean="0">
                <a:ln>
                  <a:noFill/>
                </a:ln>
                <a:solidFill>
                  <a:schemeClr val="tx1"/>
                </a:solidFill>
                <a:effectLst/>
                <a:latin typeface="Liberation Sans" charset="0"/>
                <a:ea typeface="Times New Roman" pitchFamily="18" charset="0"/>
                <a:cs typeface="Times New Roman" pitchFamily="18" charset="0"/>
              </a:rPr>
              <a:t> X $15)		27,900</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1000" algn="l"/>
                <a:tab pos="762000" algn="l"/>
                <a:tab pos="4686300" algn="r"/>
                <a:tab pos="5486400" algn="r"/>
                <a:tab pos="6311900" algn="r"/>
              </a:tabLst>
            </a:pPr>
            <a:r>
              <a:rPr kumimoji="0" lang="en-US" b="1" i="0" u="none" strike="noStrike" cap="none" normalizeH="0" baseline="0" dirty="0" smtClean="0">
                <a:ln>
                  <a:noFill/>
                </a:ln>
                <a:solidFill>
                  <a:schemeClr val="tx1"/>
                </a:solidFill>
                <a:effectLst/>
                <a:latin typeface="Liberation Sans" charset="0"/>
                <a:ea typeface="Times New Roman" pitchFamily="18" charset="0"/>
                <a:cs typeface="Times New Roman" pitchFamily="18" charset="0"/>
              </a:rPr>
              <a:t>			Warranty Liability		</a:t>
            </a:r>
            <a:r>
              <a:rPr kumimoji="0" lang="en-US" b="1" i="0" u="none" strike="noStrike" cap="none" normalizeH="0" baseline="0" dirty="0" smtClean="0">
                <a:ln>
                  <a:noFill/>
                </a:ln>
                <a:solidFill>
                  <a:schemeClr val="tx1"/>
                </a:solidFill>
                <a:effectLst/>
                <a:latin typeface="Liberation Sans" charset="0"/>
                <a:ea typeface="Times New Roman" pitchFamily="18" charset="0"/>
                <a:cs typeface="Times New Roman" pitchFamily="18" charset="0"/>
              </a:rPr>
              <a:t>27,900</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1000" algn="l"/>
                <a:tab pos="762000" algn="l"/>
                <a:tab pos="4686300" algn="r"/>
                <a:tab pos="5486400" algn="r"/>
                <a:tab pos="6311900" algn="r"/>
              </a:tabLst>
            </a:pPr>
            <a:r>
              <a:rPr kumimoji="0" lang="en-US" b="1" i="0" u="none" strike="noStrike" cap="none" normalizeH="0" baseline="0" dirty="0" smtClean="0">
                <a:ln>
                  <a:noFill/>
                </a:ln>
                <a:solidFill>
                  <a:schemeClr val="tx1"/>
                </a:solidFill>
                <a:effectLst/>
                <a:latin typeface="Liberation Sans"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381000" algn="l"/>
                <a:tab pos="762000" algn="l"/>
                <a:tab pos="4686300" algn="r"/>
                <a:tab pos="5486400" algn="r"/>
                <a:tab pos="6311900" algn="r"/>
              </a:tabLst>
            </a:pPr>
            <a:endParaRPr lang="en-US" b="1" dirty="0" smtClean="0">
              <a:latin typeface="Liberation Sans"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81000" algn="l"/>
                <a:tab pos="762000" algn="l"/>
                <a:tab pos="4686300" algn="r"/>
                <a:tab pos="5486400" algn="r"/>
                <a:tab pos="6311900" algn="r"/>
              </a:tabLst>
            </a:pPr>
            <a:r>
              <a:rPr kumimoji="0" lang="en-US" b="1" i="0" u="none" strike="noStrike" cap="none" normalizeH="0" baseline="0" dirty="0" smtClean="0">
                <a:ln>
                  <a:noFill/>
                </a:ln>
                <a:solidFill>
                  <a:schemeClr val="tx1"/>
                </a:solidFill>
                <a:effectLst/>
                <a:latin typeface="Liberation Sans" charset="0"/>
                <a:ea typeface="Times New Roman" pitchFamily="18" charset="0"/>
                <a:cs typeface="Times New Roman" pitchFamily="18" charset="0"/>
              </a:rPr>
              <a:t>		Warranty Liability		15,000</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1000" algn="l"/>
                <a:tab pos="762000" algn="l"/>
                <a:tab pos="4686300" algn="r"/>
                <a:tab pos="5486400" algn="r"/>
                <a:tab pos="6311900" algn="r"/>
              </a:tabLst>
            </a:pPr>
            <a:r>
              <a:rPr kumimoji="0" lang="en-US" b="1" i="0" u="none" strike="noStrike" cap="none" normalizeH="0" baseline="0" dirty="0" smtClean="0">
                <a:ln>
                  <a:noFill/>
                </a:ln>
                <a:solidFill>
                  <a:schemeClr val="tx1"/>
                </a:solidFill>
                <a:effectLst/>
                <a:latin typeface="Liberation Sans" charset="0"/>
                <a:ea typeface="Times New Roman" pitchFamily="18" charset="0"/>
                <a:cs typeface="Times New Roman" pitchFamily="18" charset="0"/>
              </a:rPr>
              <a:t>			Repair Parts		15,000</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04800" y="2286000"/>
            <a:ext cx="6477000" cy="1754326"/>
          </a:xfrm>
          <a:prstGeom prst="rect">
            <a:avLst/>
          </a:prstGeom>
        </p:spPr>
        <p:txBody>
          <a:bodyPr wrap="square">
            <a:spAutoFit/>
          </a:bodyPr>
          <a:lstStyle/>
          <a:p>
            <a:endParaRPr lang="en-US" b="1" dirty="0" smtClean="0"/>
          </a:p>
          <a:p>
            <a:endParaRPr lang="en-US" b="1" dirty="0" smtClean="0"/>
          </a:p>
          <a:p>
            <a:r>
              <a:rPr lang="en-US" b="1" dirty="0" smtClean="0"/>
              <a:t> </a:t>
            </a:r>
          </a:p>
          <a:p>
            <a:endParaRPr lang="en-US" b="1" dirty="0" smtClean="0"/>
          </a:p>
          <a:p>
            <a:endParaRPr lang="en-US" b="1" dirty="0" smtClean="0"/>
          </a:p>
          <a:p>
            <a:r>
              <a:rPr lang="en-US" b="1" dirty="0" smtClean="0"/>
              <a:t>(b) Estimated warranty liability= 27,900- 15,000 = $12,900.</a:t>
            </a:r>
            <a:endParaRPr lang="en-US" b="1" dirty="0"/>
          </a:p>
        </p:txBody>
      </p:sp>
      <p:sp>
        <p:nvSpPr>
          <p:cNvPr id="6" name="Rectangle 5"/>
          <p:cNvSpPr/>
          <p:nvPr/>
        </p:nvSpPr>
        <p:spPr>
          <a:xfrm>
            <a:off x="228600" y="2362200"/>
            <a:ext cx="6629400" cy="2708434"/>
          </a:xfrm>
          <a:prstGeom prst="rect">
            <a:avLst/>
          </a:prstGeom>
        </p:spPr>
        <p:txBody>
          <a:bodyPr wrap="square">
            <a:spAutoFit/>
          </a:bodyPr>
          <a:lstStyle/>
          <a:p>
            <a:r>
              <a:rPr lang="en-US" b="1" dirty="0" smtClean="0"/>
              <a:t>  </a:t>
            </a:r>
          </a:p>
          <a:p>
            <a:r>
              <a:rPr lang="en-US" b="1" dirty="0" smtClean="0"/>
              <a:t>  </a:t>
            </a:r>
          </a:p>
          <a:p>
            <a:endParaRPr lang="en-US" b="1" dirty="0" smtClean="0"/>
          </a:p>
          <a:p>
            <a:endParaRPr lang="en-US" b="1" dirty="0" smtClean="0"/>
          </a:p>
          <a:p>
            <a:endParaRPr lang="en-US" b="1" dirty="0" smtClean="0"/>
          </a:p>
          <a:p>
            <a:endParaRPr lang="en-US" sz="2000" b="1" dirty="0" smtClean="0"/>
          </a:p>
          <a:p>
            <a:endParaRPr lang="en-US" sz="2000" b="1" dirty="0" smtClean="0"/>
          </a:p>
          <a:p>
            <a:r>
              <a:rPr lang="en-US" sz="2000" b="1" dirty="0" smtClean="0"/>
              <a:t>(c)	Warranty Liability (500 X $15)</a:t>
            </a:r>
            <a:r>
              <a:rPr lang="en-US" sz="2000" b="1" dirty="0"/>
              <a:t> </a:t>
            </a:r>
            <a:r>
              <a:rPr lang="en-US" sz="2000" b="1" dirty="0" smtClean="0"/>
              <a:t>        7,500</a:t>
            </a:r>
          </a:p>
          <a:p>
            <a:r>
              <a:rPr lang="en-US" sz="2000" b="1" dirty="0" smtClean="0"/>
              <a:t>		Repair Parts			     7,500</a:t>
            </a: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4">
                                            <p:txEl>
                                              <p:pRg st="2" end="2"/>
                                            </p:txEl>
                                          </p:spTgt>
                                        </p:tgtEl>
                                        <p:attrNameLst>
                                          <p:attrName>style.visibility</p:attrName>
                                        </p:attrNameLst>
                                      </p:cBhvr>
                                      <p:to>
                                        <p:strVal val="visible"/>
                                      </p:to>
                                    </p:set>
                                    <p:animEffect transition="in" filter="blinds(horizontal)">
                                      <p:cBhvr>
                                        <p:cTn id="7" dur="2000"/>
                                        <p:tgtEl>
                                          <p:spTgt spid="307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74">
                                            <p:txEl>
                                              <p:pRg st="3" end="3"/>
                                            </p:txEl>
                                          </p:spTgt>
                                        </p:tgtEl>
                                        <p:attrNameLst>
                                          <p:attrName>style.visibility</p:attrName>
                                        </p:attrNameLst>
                                      </p:cBhvr>
                                      <p:to>
                                        <p:strVal val="visible"/>
                                      </p:to>
                                    </p:set>
                                    <p:animEffect transition="in" filter="blinds(horizontal)">
                                      <p:cBhvr>
                                        <p:cTn id="12" dur="2000"/>
                                        <p:tgtEl>
                                          <p:spTgt spid="307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074">
                                            <p:txEl>
                                              <p:pRg st="6" end="6"/>
                                            </p:txEl>
                                          </p:spTgt>
                                        </p:tgtEl>
                                        <p:attrNameLst>
                                          <p:attrName>style.visibility</p:attrName>
                                        </p:attrNameLst>
                                      </p:cBhvr>
                                      <p:to>
                                        <p:strVal val="visible"/>
                                      </p:to>
                                    </p:set>
                                    <p:animEffect transition="in" filter="blinds(horizontal)">
                                      <p:cBhvr>
                                        <p:cTn id="17" dur="2000"/>
                                        <p:tgtEl>
                                          <p:spTgt spid="3074">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074">
                                            <p:txEl>
                                              <p:pRg st="7" end="7"/>
                                            </p:txEl>
                                          </p:spTgt>
                                        </p:tgtEl>
                                        <p:attrNameLst>
                                          <p:attrName>style.visibility</p:attrName>
                                        </p:attrNameLst>
                                      </p:cBhvr>
                                      <p:to>
                                        <p:strVal val="visible"/>
                                      </p:to>
                                    </p:set>
                                    <p:animEffect transition="in" filter="blinds(horizontal)">
                                      <p:cBhvr>
                                        <p:cTn id="22" dur="2000"/>
                                        <p:tgtEl>
                                          <p:spTgt spid="3074">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20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blinds(horizontal)">
                                      <p:cBhvr>
                                        <p:cTn id="32" dur="20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blinds(horizontal)">
                                      <p:cBhvr>
                                        <p:cTn id="37" dur="20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1"/>
            <a:ext cx="8305800" cy="6463308"/>
          </a:xfrm>
          <a:prstGeom prst="rect">
            <a:avLst/>
          </a:prstGeom>
        </p:spPr>
        <p:txBody>
          <a:bodyPr wrap="square">
            <a:spAutoFit/>
          </a:bodyPr>
          <a:lstStyle/>
          <a:p>
            <a:r>
              <a:rPr lang="en-US" b="1" dirty="0" smtClean="0"/>
              <a:t>E11-6 Gallardo Co. is involved in a lawsuit as a result of an accident that took place</a:t>
            </a:r>
          </a:p>
          <a:p>
            <a:r>
              <a:rPr lang="en-US" dirty="0" smtClean="0"/>
              <a:t>September 5, 2017. The lawsuit was filed on November 1, 2017, and claims damages of $1,000,000.</a:t>
            </a:r>
          </a:p>
          <a:p>
            <a:r>
              <a:rPr lang="en-US" b="1" i="1" dirty="0" smtClean="0"/>
              <a:t>Instructions</a:t>
            </a:r>
          </a:p>
          <a:p>
            <a:r>
              <a:rPr lang="en-US" dirty="0" smtClean="0"/>
              <a:t>(a) At December 31, 2017, Gallardo’s attorneys feel it is remote that Gallardo will lose the lawsuit. How should the company account for the effects of the lawsuit?</a:t>
            </a:r>
          </a:p>
          <a:p>
            <a:r>
              <a:rPr lang="en-US" dirty="0" smtClean="0"/>
              <a:t>(b) Assume instead that at December 31, 2017, Gallardo’s attorneys feel it is probable that Gallardo will lose the lawsuit and be required to pay $1,000,000. How should the company account for this lawsuit?</a:t>
            </a:r>
          </a:p>
          <a:p>
            <a:r>
              <a:rPr lang="en-US" dirty="0" smtClean="0"/>
              <a:t>(c) Assume instead that at December 31, 2017, Gallardo’s attorneys feel it is reasonably</a:t>
            </a:r>
          </a:p>
          <a:p>
            <a:r>
              <a:rPr lang="en-US" dirty="0" smtClean="0"/>
              <a:t>possible that Gallardo could lose the lawsuit and be required to pay $1,000,000. How</a:t>
            </a:r>
          </a:p>
          <a:p>
            <a:r>
              <a:rPr lang="en-US" dirty="0" smtClean="0"/>
              <a:t>should the company account for this lawsuit?</a:t>
            </a:r>
          </a:p>
          <a:p>
            <a:r>
              <a:rPr lang="en-US" b="1" dirty="0" smtClean="0"/>
              <a:t>(a) If a contingency is remote (unlikely to occur), it need not be recorded or disclosed.</a:t>
            </a:r>
          </a:p>
          <a:p>
            <a:r>
              <a:rPr lang="en-US" b="1" dirty="0" smtClean="0"/>
              <a:t> </a:t>
            </a:r>
          </a:p>
          <a:p>
            <a:r>
              <a:rPr lang="en-US" b="1" dirty="0" smtClean="0"/>
              <a:t>(b) Since the contingency is probable and reasonably estimable, the liability should be recorded in the accounts. In addition, the details should be disclosed in the notes to the financial statements. The journal entry is:</a:t>
            </a:r>
          </a:p>
          <a:p>
            <a:r>
              <a:rPr lang="en-US" b="1" dirty="0" smtClean="0"/>
              <a:t> </a:t>
            </a:r>
          </a:p>
          <a:p>
            <a:r>
              <a:rPr lang="en-US" b="1" dirty="0" smtClean="0"/>
              <a:t>		Lawsuit Loss		1,000,000</a:t>
            </a:r>
          </a:p>
          <a:p>
            <a:r>
              <a:rPr lang="en-US" b="1" dirty="0" smtClean="0"/>
              <a:t>		 	Lawsuit Liability			1,000,000</a:t>
            </a:r>
          </a:p>
          <a:p>
            <a:r>
              <a:rPr lang="en-US" b="1" dirty="0" smtClean="0"/>
              <a:t> </a:t>
            </a:r>
          </a:p>
          <a:p>
            <a:r>
              <a:rPr lang="en-US" dirty="0" smtClean="0"/>
              <a:t>(c)If a contingency is reasonably possible, it need not be recorded, but must be disclosed in the notes to the financial statements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
            <a:ext cx="7924800" cy="6278642"/>
          </a:xfrm>
          <a:prstGeom prst="rect">
            <a:avLst/>
          </a:prstGeom>
        </p:spPr>
        <p:txBody>
          <a:bodyPr wrap="square">
            <a:spAutoFit/>
          </a:bodyPr>
          <a:lstStyle/>
          <a:p>
            <a:endParaRPr lang="en-US" sz="1600" b="1" dirty="0" smtClean="0"/>
          </a:p>
          <a:p>
            <a:r>
              <a:rPr lang="en-US" sz="1600" b="1" dirty="0" smtClean="0"/>
              <a:t>P11-1A On January 1, 2017, the ledger of </a:t>
            </a:r>
            <a:r>
              <a:rPr lang="en-US" sz="1600" b="1" dirty="0" err="1" smtClean="0"/>
              <a:t>Accardo</a:t>
            </a:r>
            <a:r>
              <a:rPr lang="en-US" sz="1600" b="1" dirty="0" smtClean="0"/>
              <a:t> Company contains the following liability</a:t>
            </a:r>
          </a:p>
          <a:p>
            <a:r>
              <a:rPr lang="en-US" sz="1600" dirty="0" smtClean="0"/>
              <a:t>accounts.</a:t>
            </a:r>
          </a:p>
          <a:p>
            <a:r>
              <a:rPr lang="en-US" sz="1600" dirty="0" smtClean="0"/>
              <a:t>Accounts Payable $52,000</a:t>
            </a:r>
          </a:p>
          <a:p>
            <a:r>
              <a:rPr lang="en-US" sz="1600" dirty="0" smtClean="0"/>
              <a:t>Sales Taxes Payable 7,700</a:t>
            </a:r>
          </a:p>
          <a:p>
            <a:r>
              <a:rPr lang="en-US" sz="1600" dirty="0" smtClean="0"/>
              <a:t>Unearned Service Revenue 16,000</a:t>
            </a:r>
          </a:p>
          <a:p>
            <a:endParaRPr lang="en-US" sz="1600" dirty="0" smtClean="0"/>
          </a:p>
          <a:p>
            <a:r>
              <a:rPr lang="en-US" sz="1600" dirty="0" smtClean="0"/>
              <a:t>During January, the following selected transactions occurred.</a:t>
            </a:r>
          </a:p>
          <a:p>
            <a:endParaRPr lang="en-US" sz="1600" dirty="0" smtClean="0"/>
          </a:p>
          <a:p>
            <a:r>
              <a:rPr lang="en-US" sz="1600" dirty="0" smtClean="0"/>
              <a:t>Jan. 5 Sold merchandise for cash totaling $20,520, which includes 8% sales taxes.</a:t>
            </a:r>
          </a:p>
          <a:p>
            <a:r>
              <a:rPr lang="en-US" sz="1600" dirty="0" smtClean="0"/>
              <a:t>      12 Performed services for customers who had made advance payments of</a:t>
            </a:r>
          </a:p>
          <a:p>
            <a:r>
              <a:rPr lang="en-US" sz="1600" dirty="0" smtClean="0"/>
              <a:t>            $10,000. (Credit Service Revenue.)</a:t>
            </a:r>
          </a:p>
          <a:p>
            <a:r>
              <a:rPr lang="en-US" sz="1600" dirty="0" smtClean="0"/>
              <a:t>       14 Paid state revenue department for sales taxes collected in December 2016</a:t>
            </a:r>
          </a:p>
          <a:p>
            <a:r>
              <a:rPr lang="en-US" sz="1600" dirty="0" smtClean="0"/>
              <a:t>            ($7,700).</a:t>
            </a:r>
          </a:p>
          <a:p>
            <a:r>
              <a:rPr lang="en-US" sz="1600" dirty="0" smtClean="0"/>
              <a:t>       20 Sold 900 units of a new product on credit at $50 per unit, plus 8% sales tax.</a:t>
            </a:r>
          </a:p>
          <a:p>
            <a:r>
              <a:rPr lang="en-US" sz="1600" dirty="0" smtClean="0"/>
              <a:t>             This new product is subject to a 1-year warranty.</a:t>
            </a:r>
          </a:p>
          <a:p>
            <a:r>
              <a:rPr lang="en-US" sz="1600" dirty="0" smtClean="0"/>
              <a:t>        21 Borrowed $27,000 from Girard Bank on a 3-month, 8%, $27,000 note.</a:t>
            </a:r>
          </a:p>
          <a:p>
            <a:r>
              <a:rPr lang="en-US" sz="1600" dirty="0" smtClean="0"/>
              <a:t>        25 Sold merchandise for cash totaling $12,420, which includes 8% sales taxes.</a:t>
            </a:r>
          </a:p>
          <a:p>
            <a:r>
              <a:rPr lang="en-US" sz="1600" b="1" i="1" dirty="0" smtClean="0"/>
              <a:t>Instructions</a:t>
            </a:r>
          </a:p>
          <a:p>
            <a:r>
              <a:rPr lang="en-US" sz="1600" dirty="0" smtClean="0"/>
              <a:t>(a) Journalize the January transactions.</a:t>
            </a:r>
          </a:p>
          <a:p>
            <a:r>
              <a:rPr lang="en-US" sz="1600" dirty="0" smtClean="0"/>
              <a:t>(b) Journalize the adjusting entries at January 31 for (1) the outstanding notes payable, and (2) estimated warranty liability, assuming warranty costs are expected to equal 7% of sales of the new product. (</a:t>
            </a:r>
            <a:r>
              <a:rPr lang="en-US" sz="1600" i="1" dirty="0" smtClean="0"/>
              <a:t>Hint: Use one-third of a month for the Girard Bank note.)</a:t>
            </a:r>
          </a:p>
          <a:p>
            <a:r>
              <a:rPr lang="en-US" sz="1600" dirty="0" smtClean="0"/>
              <a:t>(c) Prepare the current liabilities section of the balance sheet at January 31, 2017. </a:t>
            </a:r>
            <a:r>
              <a:rPr lang="en-US" sz="1600" dirty="0" err="1" smtClean="0"/>
              <a:t>Assumeno</a:t>
            </a:r>
            <a:r>
              <a:rPr lang="en-US" sz="1600" dirty="0" smtClean="0"/>
              <a:t> change in accounts payable</a:t>
            </a:r>
            <a:r>
              <a:rPr lang="en-US"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
            <a:ext cx="7924800" cy="6494085"/>
          </a:xfrm>
          <a:prstGeom prst="rect">
            <a:avLst/>
          </a:prstGeom>
        </p:spPr>
        <p:txBody>
          <a:bodyPr wrap="square">
            <a:spAutoFit/>
          </a:bodyPr>
          <a:lstStyle/>
          <a:p>
            <a:endParaRPr lang="en-US" sz="1600" b="1" dirty="0" smtClean="0"/>
          </a:p>
          <a:p>
            <a:r>
              <a:rPr lang="en-US" sz="1600" b="1" dirty="0" smtClean="0"/>
              <a:t>(a)	Jan. 5	Cash		20,520</a:t>
            </a:r>
          </a:p>
          <a:p>
            <a:r>
              <a:rPr lang="en-US" sz="1600" b="1" dirty="0" smtClean="0"/>
              <a:t>			Sales Revenue ($20,520 ÷ 108%)		19,000</a:t>
            </a:r>
          </a:p>
          <a:p>
            <a:r>
              <a:rPr lang="en-US" sz="1600" b="1" dirty="0" smtClean="0"/>
              <a:t>			Sales Taxes Payable</a:t>
            </a:r>
          </a:p>
          <a:p>
            <a:r>
              <a:rPr lang="en-US" sz="1600" b="1" dirty="0" smtClean="0"/>
              <a:t>				  ($20,520 – $19,000)	1,520</a:t>
            </a:r>
          </a:p>
          <a:p>
            <a:r>
              <a:rPr lang="en-US" sz="1600" b="1" dirty="0" smtClean="0"/>
              <a:t> </a:t>
            </a:r>
          </a:p>
          <a:p>
            <a:r>
              <a:rPr lang="en-US" sz="1600" b="1" dirty="0" smtClean="0"/>
              <a:t>	12	Unearned Service Revenue		10,000</a:t>
            </a:r>
          </a:p>
          <a:p>
            <a:r>
              <a:rPr lang="en-US" sz="1600" b="1" dirty="0" smtClean="0"/>
              <a:t>			Service Revenue			10,000</a:t>
            </a:r>
          </a:p>
          <a:p>
            <a:r>
              <a:rPr lang="en-US" sz="1600" b="1" dirty="0" smtClean="0"/>
              <a:t> </a:t>
            </a:r>
          </a:p>
          <a:p>
            <a:r>
              <a:rPr lang="en-US" sz="1600" b="1" dirty="0" smtClean="0"/>
              <a:t>	14	Sales Taxes Payable		 7,700</a:t>
            </a:r>
          </a:p>
          <a:p>
            <a:r>
              <a:rPr lang="en-US" sz="1600" b="1" dirty="0" smtClean="0"/>
              <a:t>				Cash			 7,700</a:t>
            </a:r>
          </a:p>
          <a:p>
            <a:r>
              <a:rPr lang="en-US" sz="1600" b="1" dirty="0" smtClean="0"/>
              <a:t> </a:t>
            </a:r>
          </a:p>
          <a:p>
            <a:r>
              <a:rPr lang="en-US" sz="1600" b="1" dirty="0" smtClean="0"/>
              <a:t>	20	Accounts Receivable		48,600</a:t>
            </a:r>
          </a:p>
          <a:p>
            <a:r>
              <a:rPr lang="en-US" sz="1600" b="1" dirty="0" smtClean="0"/>
              <a:t>				Sales Revenue		45,000</a:t>
            </a:r>
          </a:p>
          <a:p>
            <a:r>
              <a:rPr lang="en-US" sz="1600" b="1" dirty="0" smtClean="0"/>
              <a:t>				Sales Taxes Payable</a:t>
            </a:r>
          </a:p>
          <a:p>
            <a:r>
              <a:rPr lang="en-US" sz="1600" b="1" dirty="0" smtClean="0"/>
              <a:t>				  (900 X $50 X 8%)		3,600</a:t>
            </a:r>
          </a:p>
          <a:p>
            <a:r>
              <a:rPr lang="en-US" sz="1600" b="1" dirty="0" smtClean="0"/>
              <a:t> </a:t>
            </a:r>
          </a:p>
          <a:p>
            <a:r>
              <a:rPr lang="en-US" sz="1600" b="1" dirty="0" smtClean="0"/>
              <a:t>	21	Cash		27,000</a:t>
            </a:r>
          </a:p>
          <a:p>
            <a:r>
              <a:rPr lang="en-US" sz="1600" b="1" dirty="0" smtClean="0"/>
              <a:t>				Notes Payable		27,000</a:t>
            </a:r>
          </a:p>
          <a:p>
            <a:r>
              <a:rPr lang="en-US" sz="1600" b="1" dirty="0" smtClean="0"/>
              <a:t> </a:t>
            </a:r>
          </a:p>
          <a:p>
            <a:r>
              <a:rPr lang="en-US" sz="1600" b="1" dirty="0" smtClean="0"/>
              <a:t>	25	Cash		12,420</a:t>
            </a:r>
          </a:p>
          <a:p>
            <a:r>
              <a:rPr lang="en-US" sz="1600" b="1" dirty="0" smtClean="0"/>
              <a:t>				Sales Revenue ($12,420 ÷ 108%)	11,500</a:t>
            </a:r>
          </a:p>
          <a:p>
            <a:r>
              <a:rPr lang="en-US" sz="1600" b="1" dirty="0" smtClean="0"/>
              <a:t>				Sales Taxes Payable</a:t>
            </a:r>
          </a:p>
          <a:p>
            <a:r>
              <a:rPr lang="en-US" sz="1600" b="1" dirty="0" smtClean="0"/>
              <a:t>				  ($12,420 – $11,500)	 920</a:t>
            </a:r>
          </a:p>
          <a:p>
            <a:r>
              <a:rPr lang="en-US" sz="1600" b="1" dirty="0" smtClean="0"/>
              <a:t> </a:t>
            </a:r>
            <a:endParaRPr lang="en-US" sz="1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
            <a:ext cx="7924800" cy="5509200"/>
          </a:xfrm>
          <a:prstGeom prst="rect">
            <a:avLst/>
          </a:prstGeom>
        </p:spPr>
        <p:txBody>
          <a:bodyPr wrap="square">
            <a:spAutoFit/>
          </a:bodyPr>
          <a:lstStyle/>
          <a:p>
            <a:endParaRPr lang="en-US" sz="1600" b="1" dirty="0" smtClean="0"/>
          </a:p>
          <a:p>
            <a:r>
              <a:rPr lang="en-US" sz="1600" b="1" dirty="0" smtClean="0"/>
              <a:t>(b)	(1)  Jan. 31	Interest Expense		    60</a:t>
            </a:r>
          </a:p>
          <a:p>
            <a:r>
              <a:rPr lang="en-US" sz="1600" b="1" dirty="0" smtClean="0"/>
              <a:t>					Interest Payable	60</a:t>
            </a:r>
          </a:p>
          <a:p>
            <a:r>
              <a:rPr lang="en-US" sz="1600" b="1" dirty="0" smtClean="0"/>
              <a:t>			($27,000 X 8% X 1/12 = ($180; $180 X 1/3)</a:t>
            </a:r>
          </a:p>
          <a:p>
            <a:r>
              <a:rPr lang="en-US" sz="1600" b="1" dirty="0" smtClean="0"/>
              <a:t> </a:t>
            </a:r>
          </a:p>
          <a:p>
            <a:r>
              <a:rPr lang="en-US" sz="1600" b="1" dirty="0" smtClean="0"/>
              <a:t>	(2) Jan.31   Warranty Expense  ($45,000 X 7%)	3,150</a:t>
            </a:r>
          </a:p>
          <a:p>
            <a:r>
              <a:rPr lang="en-US" sz="1600" b="1" dirty="0" smtClean="0"/>
              <a:t>					Warranty Liability	3,150</a:t>
            </a:r>
          </a:p>
          <a:p>
            <a:endParaRPr lang="en-US" sz="1600" b="1" dirty="0" smtClean="0"/>
          </a:p>
          <a:p>
            <a:r>
              <a:rPr lang="en-US" sz="1600" b="1" dirty="0" smtClean="0"/>
              <a:t>(c)	Current liabilities</a:t>
            </a:r>
          </a:p>
          <a:p>
            <a:r>
              <a:rPr lang="en-US" sz="1600" b="1" dirty="0" smtClean="0"/>
              <a:t>		Notes payable				$27,000</a:t>
            </a:r>
          </a:p>
          <a:p>
            <a:r>
              <a:rPr lang="en-US" sz="1600" b="1" dirty="0" smtClean="0"/>
              <a:t>		Accounts payable				 52,000</a:t>
            </a:r>
          </a:p>
          <a:p>
            <a:r>
              <a:rPr lang="en-US" sz="1600" b="1" dirty="0" smtClean="0"/>
              <a:t>		Unearned service revenue ($16,000 – $10,000)	   6,000</a:t>
            </a:r>
          </a:p>
          <a:p>
            <a:r>
              <a:rPr lang="en-US" sz="1600" b="1" dirty="0" smtClean="0"/>
              <a:t>		Sales taxes payable ($1,520 + $3,600 + $920)	   6,040</a:t>
            </a:r>
          </a:p>
          <a:p>
            <a:r>
              <a:rPr lang="en-US" sz="1600" b="1" dirty="0" smtClean="0"/>
              <a:t>		Warranty liability		 		 3,150</a:t>
            </a:r>
          </a:p>
          <a:p>
            <a:r>
              <a:rPr lang="en-US" sz="1600" b="1" dirty="0" smtClean="0"/>
              <a:t>		Interest payable		</a:t>
            </a:r>
            <a:r>
              <a:rPr lang="en-US" sz="1600" b="1" u="sng" dirty="0" smtClean="0"/>
              <a:t>        		       60</a:t>
            </a:r>
            <a:endParaRPr lang="en-US" sz="1600" b="1" dirty="0" smtClean="0"/>
          </a:p>
          <a:p>
            <a:r>
              <a:rPr lang="en-US" sz="1600" b="1" dirty="0" smtClean="0"/>
              <a:t>			Total current liabilities		</a:t>
            </a:r>
            <a:r>
              <a:rPr lang="en-US" sz="1600" b="1" u="dbl" dirty="0" smtClean="0"/>
              <a:t>$94,250</a:t>
            </a:r>
            <a:endParaRPr lang="en-US" sz="1600" b="1" dirty="0" smtClean="0"/>
          </a:p>
          <a:p>
            <a:r>
              <a:rPr lang="en-US" sz="1600" b="1" dirty="0" smtClean="0"/>
              <a:t> </a:t>
            </a:r>
          </a:p>
          <a:p>
            <a:r>
              <a:rPr lang="en-US" sz="1600" b="1" dirty="0" smtClean="0"/>
              <a:t> </a:t>
            </a:r>
          </a:p>
          <a:p>
            <a:r>
              <a:rPr lang="en-US" sz="1600" dirty="0" smtClean="0"/>
              <a:t/>
            </a:r>
            <a:br>
              <a:rPr lang="en-US" sz="1600" dirty="0" smtClean="0"/>
            </a:br>
            <a:r>
              <a:rPr lang="en-US" sz="1600" dirty="0" smtClean="0"/>
              <a:t> </a:t>
            </a:r>
          </a:p>
          <a:p>
            <a:endParaRPr lang="en-US" sz="1600" b="1" dirty="0" smtClean="0"/>
          </a:p>
          <a:p>
            <a:r>
              <a:rPr lang="en-US" sz="1600" b="1" dirty="0" smtClean="0"/>
              <a:t> </a:t>
            </a:r>
            <a:endParaRPr lang="en-US" sz="1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1714</TotalTime>
  <Words>750</Words>
  <Application>Microsoft Office PowerPoint</Application>
  <PresentationFormat>On-screen Show (4:3)</PresentationFormat>
  <Paragraphs>175</Paragraphs>
  <Slides>9</Slides>
  <Notes>0</Notes>
  <HiddenSlides>0</HiddenSlides>
  <MMClips>0</MMClips>
  <ScaleCrop>false</ScaleCrop>
  <HeadingPairs>
    <vt:vector size="6" baseType="variant">
      <vt:variant>
        <vt:lpstr>Theme</vt:lpstr>
      </vt:variant>
      <vt:variant>
        <vt:i4>1</vt:i4>
      </vt:variant>
      <vt:variant>
        <vt:lpstr>Slide Titles</vt:lpstr>
      </vt:variant>
      <vt:variant>
        <vt:i4>9</vt:i4>
      </vt:variant>
      <vt:variant>
        <vt:lpstr>Custom Shows</vt:lpstr>
      </vt:variant>
      <vt:variant>
        <vt:i4>1</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Custom Show 1</vt:lpstr>
    </vt:vector>
  </TitlesOfParts>
  <Company>WHR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11</cp:revision>
  <dcterms:created xsi:type="dcterms:W3CDTF">2020-03-17T12:40:14Z</dcterms:created>
  <dcterms:modified xsi:type="dcterms:W3CDTF">2021-07-28T09:03:32Z</dcterms:modified>
</cp:coreProperties>
</file>