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315" r:id="rId6"/>
    <p:sldId id="260" r:id="rId7"/>
    <p:sldId id="261" r:id="rId8"/>
    <p:sldId id="262" r:id="rId9"/>
    <p:sldId id="263" r:id="rId10"/>
    <p:sldId id="264" r:id="rId11"/>
    <p:sldId id="316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23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22" r:id="rId59"/>
    <p:sldId id="310" r:id="rId60"/>
    <p:sldId id="317" r:id="rId61"/>
    <p:sldId id="311" r:id="rId62"/>
    <p:sldId id="312" r:id="rId63"/>
    <p:sldId id="313" r:id="rId64"/>
    <p:sldId id="321" r:id="rId65"/>
    <p:sldId id="320" r:id="rId66"/>
    <p:sldId id="319" r:id="rId67"/>
    <p:sldId id="314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09C1-D5DE-4729-8546-6DF9FCBC8E0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0B4D3-9FB9-404E-8DD5-47D2765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B4D3-9FB9-404E-8DD5-47D2765A1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C08C-C700-4730-B42F-28FC8E0D2336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7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722-1048-4EA7-AA42-E2B1BF190505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3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47F-7FD4-4BA5-A217-4A2D5F638560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EE17-0F67-45A8-885C-2AB64C374964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D838-24F2-4AE9-B0BA-C140F7B7CF93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FEE-7582-4F18-A937-CAC27BFA280E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9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87F7-4BEF-47A1-8438-B45F33C2BE95}" type="datetime1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BDE-2BE1-4CCC-A639-BC44DFECD9FB}" type="datetime1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01B9-F00E-4E9A-A210-F053378D2D84}" type="datetime1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779D-F13A-49A3-9D3C-753315D44204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CCB3-0715-4827-A2D0-AA8E39EAD3DE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971D-FBD8-4895-848E-2982328ADB27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1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wmf"/><Relationship Id="rId9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7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76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5.png"/><Relationship Id="rId4" Type="http://schemas.openxmlformats.org/officeDocument/2006/relationships/image" Target="../media/image8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image" Target="../media/image7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Relationship Id="rId9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7" Type="http://schemas.openxmlformats.org/officeDocument/2006/relationships/image" Target="../media/image115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emf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7" Type="http://schemas.openxmlformats.org/officeDocument/2006/relationships/image" Target="../media/image131.png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emf"/><Relationship Id="rId4" Type="http://schemas.openxmlformats.org/officeDocument/2006/relationships/image" Target="../media/image13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5" Type="http://schemas.openxmlformats.org/officeDocument/2006/relationships/image" Target="../media/image148.emf"/><Relationship Id="rId4" Type="http://schemas.openxmlformats.org/officeDocument/2006/relationships/image" Target="../media/image14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3" Type="http://schemas.openxmlformats.org/officeDocument/2006/relationships/image" Target="../media/image158.emf"/><Relationship Id="rId7" Type="http://schemas.openxmlformats.org/officeDocument/2006/relationships/image" Target="../media/image162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emf"/><Relationship Id="rId5" Type="http://schemas.openxmlformats.org/officeDocument/2006/relationships/image" Target="../media/image160.emf"/><Relationship Id="rId4" Type="http://schemas.openxmlformats.org/officeDocument/2006/relationships/image" Target="../media/image15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3" Type="http://schemas.openxmlformats.org/officeDocument/2006/relationships/image" Target="../media/image168.emf"/><Relationship Id="rId7" Type="http://schemas.openxmlformats.org/officeDocument/2006/relationships/image" Target="../media/image172.emf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emf"/><Relationship Id="rId5" Type="http://schemas.openxmlformats.org/officeDocument/2006/relationships/image" Target="../media/image170.emf"/><Relationship Id="rId4" Type="http://schemas.openxmlformats.org/officeDocument/2006/relationships/image" Target="../media/image169.emf"/><Relationship Id="rId9" Type="http://schemas.openxmlformats.org/officeDocument/2006/relationships/image" Target="../media/image17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emf"/><Relationship Id="rId5" Type="http://schemas.openxmlformats.org/officeDocument/2006/relationships/image" Target="../media/image178.emf"/><Relationship Id="rId4" Type="http://schemas.openxmlformats.org/officeDocument/2006/relationships/image" Target="../media/image17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emf"/><Relationship Id="rId5" Type="http://schemas.openxmlformats.org/officeDocument/2006/relationships/image" Target="../media/image75.emf"/><Relationship Id="rId4" Type="http://schemas.openxmlformats.org/officeDocument/2006/relationships/image" Target="../media/image182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gif"/><Relationship Id="rId7" Type="http://schemas.openxmlformats.org/officeDocument/2006/relationships/image" Target="../media/image189.jpeg"/><Relationship Id="rId2" Type="http://schemas.openxmlformats.org/officeDocument/2006/relationships/image" Target="../media/image18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gif"/><Relationship Id="rId4" Type="http://schemas.openxmlformats.org/officeDocument/2006/relationships/image" Target="../media/image186.gi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Mechanics I</a:t>
            </a:r>
            <a:br>
              <a:rPr lang="en-US" dirty="0" smtClean="0"/>
            </a:br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sz="5300" dirty="0" smtClean="0"/>
              <a:t>Integral Relations for a Control Volume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945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Afif</a:t>
            </a:r>
            <a:r>
              <a:rPr lang="en-US" sz="2800" dirty="0" smtClean="0"/>
              <a:t> </a:t>
            </a:r>
            <a:r>
              <a:rPr lang="en-US" sz="2800" dirty="0" err="1" smtClean="0"/>
              <a:t>Akel</a:t>
            </a:r>
            <a:r>
              <a:rPr lang="en-US" sz="2800" dirty="0" smtClean="0"/>
              <a:t> Hasan</a:t>
            </a:r>
          </a:p>
          <a:p>
            <a:r>
              <a:rPr lang="en-US" sz="2800" dirty="0" smtClean="0"/>
              <a:t>Mechanical &amp; Mechatronics Engineering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43850" y="6337300"/>
            <a:ext cx="4114800" cy="365125"/>
          </a:xfrm>
        </p:spPr>
        <p:txBody>
          <a:bodyPr/>
          <a:lstStyle/>
          <a:p>
            <a:r>
              <a:rPr lang="en-US" sz="1400" smtClean="0">
                <a:solidFill>
                  <a:srgbClr val="7030A0"/>
                </a:solidFill>
              </a:rPr>
              <a:t>Afif Hasan - Birzeit University</a:t>
            </a:r>
            <a:endParaRPr lang="en-US" sz="1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8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rmAutofit/>
          </a:bodyPr>
          <a:lstStyle/>
          <a:p>
            <a:r>
              <a:rPr lang="en-US" smtClean="0"/>
              <a:t>Example 3.1 P.139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Q=VA</a:t>
                </a:r>
              </a:p>
              <a:p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/>
                  <a:t>= </a:t>
                </a:r>
                <a:r>
                  <a:rPr lang="en-US" dirty="0"/>
                  <a:t>800Kg/m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V = 5 m/s</a:t>
                </a:r>
              </a:p>
              <a:p>
                <a:r>
                  <a:rPr lang="en-US" dirty="0"/>
                  <a:t>A = 2 m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m</a:t>
                </a:r>
                <a:r>
                  <a:rPr lang="en-US" baseline="30000" dirty="0"/>
                  <a:t>.</a:t>
                </a:r>
                <a:r>
                  <a:rPr lang="en-US" dirty="0"/>
                  <a:t> =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</a:t>
                </a:r>
                <a:r>
                  <a:rPr lang="en-US" dirty="0" smtClean="0"/>
                  <a:t>VA </a:t>
                </a:r>
                <a:r>
                  <a:rPr lang="en-US" dirty="0"/>
                  <a:t>= 800*5*2= 8000Kg/s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Reynolds transport theorem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9138" y="1533525"/>
            <a:ext cx="9353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fluid mechanics, it is often more convenient to work with control volumes as it is difficult to identify and follow a system of fluid particles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Thus</a:t>
            </a:r>
            <a:r>
              <a:rPr lang="en-US" sz="2400" dirty="0"/>
              <a:t>, there is a need to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relate the system equations and corresponding control volume </a:t>
            </a:r>
            <a:r>
              <a:rPr lang="en-US" sz="2400" dirty="0"/>
              <a:t>equations.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link between the two is given by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Reynolds transport theorem</a:t>
            </a:r>
            <a:r>
              <a:rPr lang="en-US" sz="2400" dirty="0"/>
              <a:t>. The theorem is named after Osborne Reynolds (1842–1912). </a:t>
            </a:r>
          </a:p>
        </p:txBody>
      </p:sp>
      <p:pic>
        <p:nvPicPr>
          <p:cNvPr id="18434" name="Picture 2" descr="http://www-mdp.eng.cam.ac.uk/web/library/enginfo/aerothermal_dvd_only/aero/fprops/cvanalysis/syst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4499999"/>
            <a:ext cx="3070731" cy="15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-mdp.eng.cam.ac.uk/web/library/enginfo/aerothermal_dvd_only/aero/fprops/cvanalysis/c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58" y="4310400"/>
            <a:ext cx="3014116" cy="19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4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18770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Reynolds Transport Equation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36" y="134949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RTE relates </a:t>
            </a:r>
            <a:r>
              <a:rPr lang="en-US" sz="2400" dirty="0"/>
              <a:t>the control volume to the system.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convert system analysis to control volume analysis</a:t>
            </a:r>
            <a:r>
              <a:rPr lang="en-US" sz="2400" dirty="0"/>
              <a:t> , we use the Reynold transport theorem , which can be applied to </a:t>
            </a:r>
            <a:r>
              <a:rPr lang="en-US" sz="2400" dirty="0">
                <a:solidFill>
                  <a:srgbClr val="0070C0"/>
                </a:solidFill>
              </a:rPr>
              <a:t>all basic laws 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It can be shown for any arbitrary property B of the fluid , which has intensive value </a:t>
            </a:r>
            <a:r>
              <a:rPr lang="el-GR" sz="2400" dirty="0" smtClean="0"/>
              <a:t>β</a:t>
            </a:r>
            <a:r>
              <a:rPr lang="en-US" sz="2400" dirty="0" smtClean="0"/>
              <a:t> (</a:t>
            </a:r>
            <a:r>
              <a:rPr lang="el-GR" sz="2400" dirty="0" smtClean="0"/>
              <a:t>β </a:t>
            </a:r>
            <a:r>
              <a:rPr lang="en-US" sz="2400" dirty="0" smtClean="0"/>
              <a:t>= </a:t>
            </a:r>
            <a:r>
              <a:rPr lang="en-US" sz="2400" dirty="0"/>
              <a:t>(dB /</a:t>
            </a:r>
            <a:r>
              <a:rPr lang="en-US" sz="2400" dirty="0" err="1"/>
              <a:t>dm</a:t>
            </a:r>
            <a:r>
              <a:rPr lang="en-US" sz="2400" dirty="0"/>
              <a:t> ) or specific properties ( per unit mass ), the relation between B change in the system to its variation in the control volume as follows ; 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fixed CV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7977"/>
              </p:ext>
            </p:extLst>
          </p:nvPr>
        </p:nvGraphicFramePr>
        <p:xfrm>
          <a:off x="946458" y="4012441"/>
          <a:ext cx="4963023" cy="116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Equation" r:id="rId3" imgW="2501640" imgH="558720" progId="Equation.3">
                  <p:embed/>
                </p:oleObj>
              </mc:Choice>
              <mc:Fallback>
                <p:oleObj name="Equation" r:id="rId3" imgW="250164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58" y="4012441"/>
                        <a:ext cx="4963023" cy="116257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46458" y="5175018"/>
            <a:ext cx="10039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RTE  indicates that time rate of change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B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within a system is equal to the time rate of change of property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B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within the control volume plus the net rate of flux of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B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across the control surface of  C.V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9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5" y="1498078"/>
            <a:ext cx="10515600" cy="4351338"/>
          </a:xfrm>
        </p:spPr>
        <p:txBody>
          <a:bodyPr/>
          <a:lstStyle/>
          <a:p>
            <a:r>
              <a:rPr lang="en-US" dirty="0" smtClean="0"/>
              <a:t>For control </a:t>
            </a:r>
            <a:r>
              <a:rPr lang="en-US" dirty="0"/>
              <a:t>volume moving at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constant velocity </a:t>
            </a:r>
          </a:p>
          <a:p>
            <a:r>
              <a:rPr lang="en-US" dirty="0"/>
              <a:t>if the constant volume is moving uniformly at velocity V</a:t>
            </a:r>
            <a:r>
              <a:rPr lang="en-US" baseline="-25000" dirty="0"/>
              <a:t>s</a:t>
            </a:r>
            <a:r>
              <a:rPr lang="en-US" dirty="0"/>
              <a:t> an observer fixed to the control volume will see a relative velocity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 of fluid crossing the control volume , where </a:t>
            </a:r>
          </a:p>
          <a:p>
            <a:pPr marL="0" indent="0">
              <a:buNone/>
            </a:pPr>
            <a:r>
              <a:rPr lang="en-US" dirty="0" smtClean="0"/>
              <a:t>                   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 = V – V</a:t>
            </a:r>
            <a:r>
              <a:rPr lang="en-US" baseline="-25000" dirty="0"/>
              <a:t>s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7285"/>
              </p:ext>
            </p:extLst>
          </p:nvPr>
        </p:nvGraphicFramePr>
        <p:xfrm>
          <a:off x="1286063" y="4012442"/>
          <a:ext cx="5181995" cy="117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3" imgW="2590560" imgH="558720" progId="Equation.3">
                  <p:embed/>
                </p:oleObj>
              </mc:Choice>
              <mc:Fallback>
                <p:oleObj name="Equation" r:id="rId3" imgW="259056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063" y="4012442"/>
                        <a:ext cx="5181995" cy="117332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53"/>
            <a:ext cx="10515600" cy="5359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Flux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20" y="1433015"/>
            <a:ext cx="10515600" cy="4351338"/>
          </a:xfrm>
        </p:spPr>
        <p:txBody>
          <a:bodyPr/>
          <a:lstStyle/>
          <a:p>
            <a:r>
              <a:rPr lang="en-US" dirty="0" smtClean="0"/>
              <a:t>Flux term </a:t>
            </a:r>
          </a:p>
          <a:p>
            <a:r>
              <a:rPr lang="en-US" dirty="0" smtClean="0"/>
              <a:t>CS have value only where mass cross the CS other locations is zero</a:t>
            </a:r>
          </a:p>
          <a:p>
            <a:r>
              <a:rPr lang="en-US" dirty="0" smtClean="0"/>
              <a:t>Mass flow / flux in two locations either inflow or into CV or outflow out of the CV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err="1" smtClean="0"/>
              <a:t>v.n</a:t>
            </a:r>
            <a:r>
              <a:rPr lang="en-US" dirty="0" smtClean="0"/>
              <a:t> is positive at outlet and negative for inlet, hence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48085"/>
              </p:ext>
            </p:extLst>
          </p:nvPr>
        </p:nvGraphicFramePr>
        <p:xfrm>
          <a:off x="628695" y="3492462"/>
          <a:ext cx="6391037" cy="7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" name="Equation" r:id="rId3" imgW="3251160" imgH="406080" progId="Equation.3">
                  <p:embed/>
                </p:oleObj>
              </mc:Choice>
              <mc:Fallback>
                <p:oleObj name="Equation" r:id="rId3" imgW="3251160" imgH="406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95" y="3492462"/>
                        <a:ext cx="6391037" cy="7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062766"/>
              </p:ext>
            </p:extLst>
          </p:nvPr>
        </p:nvGraphicFramePr>
        <p:xfrm>
          <a:off x="792478" y="5007936"/>
          <a:ext cx="5972033" cy="77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" name="Equation" r:id="rId5" imgW="2933640" imgH="380880" progId="Equation.3">
                  <p:embed/>
                </p:oleObj>
              </mc:Choice>
              <mc:Fallback>
                <p:oleObj name="Equation" r:id="rId5" imgW="293364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78" y="5007936"/>
                        <a:ext cx="5972033" cy="77641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5849" y="1295787"/>
            <a:ext cx="3225329" cy="71182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en-US" dirty="0" smtClean="0"/>
              <a:t>Flux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2" y="1282890"/>
            <a:ext cx="10515600" cy="4351338"/>
          </a:xfrm>
        </p:spPr>
        <p:txBody>
          <a:bodyPr/>
          <a:lstStyle/>
          <a:p>
            <a:r>
              <a:rPr lang="en-US" dirty="0"/>
              <a:t>net rate flux term can be approximated by summation as follows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32006"/>
              </p:ext>
            </p:extLst>
          </p:nvPr>
        </p:nvGraphicFramePr>
        <p:xfrm>
          <a:off x="838200" y="1978924"/>
          <a:ext cx="8444021" cy="85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Equation" r:id="rId3" imgW="3187440" imgH="380880" progId="Equation.3">
                  <p:embed/>
                </p:oleObj>
              </mc:Choice>
              <mc:Fallback>
                <p:oleObj name="Equation" r:id="rId3" imgW="3187440" imgH="380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78924"/>
                        <a:ext cx="8444021" cy="859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227" y="2838733"/>
            <a:ext cx="4329988" cy="360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37" y="3316406"/>
            <a:ext cx="6122297" cy="144987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5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steady flow </a:t>
            </a:r>
            <a:r>
              <a:rPr lang="en-US" dirty="0"/>
              <a:t>the first Right term  is of RTE vanishes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no change with time within the CV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560794"/>
              </p:ext>
            </p:extLst>
          </p:nvPr>
        </p:nvGraphicFramePr>
        <p:xfrm>
          <a:off x="999460" y="2418461"/>
          <a:ext cx="2289650" cy="113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Equation" r:id="rId3" imgW="1002960" imgH="469800" progId="Equation.3">
                  <p:embed/>
                </p:oleObj>
              </mc:Choice>
              <mc:Fallback>
                <p:oleObj name="Equation" r:id="rId3" imgW="100296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460" y="2418461"/>
                        <a:ext cx="2289650" cy="113749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9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139052"/>
            <a:ext cx="10515600" cy="890469"/>
          </a:xfrm>
        </p:spPr>
        <p:txBody>
          <a:bodyPr/>
          <a:lstStyle/>
          <a:p>
            <a:r>
              <a:rPr lang="en-US" dirty="0" smtClean="0"/>
              <a:t>Example 3.1 p. 139.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86" y="90872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fixed control volume has three one-dimensional boundary sections, as shown in Fig. E3.1. The flow within the control volume is steady. The flow properties at each section are tabulated below.</a:t>
            </a:r>
          </a:p>
          <a:p>
            <a:r>
              <a:rPr lang="en-US" sz="2400" dirty="0" smtClean="0"/>
              <a:t>Find the rate of change of energy of the system which occupies the control volume at this instant.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73" y="2746722"/>
            <a:ext cx="9435148" cy="1926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925" y="4382419"/>
            <a:ext cx="2691075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19" y="4715347"/>
            <a:ext cx="4379867" cy="684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91" y="5863738"/>
            <a:ext cx="4728133" cy="8494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3991" y="5460235"/>
            <a:ext cx="923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 smtClean="0">
                <a:latin typeface="Times-Roman"/>
              </a:rPr>
              <a:t>The flow within is </a:t>
            </a:r>
            <a:r>
              <a:rPr lang="en-US" sz="20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steady</a:t>
            </a:r>
            <a:r>
              <a:rPr lang="en-US" sz="2000" b="0" i="0" u="none" strike="noStrike" baseline="0" dirty="0" smtClean="0">
                <a:latin typeface="Times-Roman"/>
              </a:rPr>
              <a:t>, so that d(</a:t>
            </a:r>
            <a:r>
              <a:rPr lang="el-GR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b="0" i="1" u="none" strike="noStrike" baseline="0" dirty="0" smtClean="0">
                <a:latin typeface="Times-Italic"/>
              </a:rPr>
              <a:t>e</a:t>
            </a:r>
            <a:r>
              <a:rPr lang="en-US" sz="2000" b="0" i="0" u="none" strike="noStrike" baseline="0" dirty="0" smtClean="0">
                <a:latin typeface="Times-Roman"/>
              </a:rPr>
              <a:t>)/</a:t>
            </a:r>
            <a:r>
              <a:rPr lang="en-US" sz="2000" b="0" i="0" u="none" strike="noStrike" baseline="0" dirty="0" err="1" smtClean="0">
                <a:latin typeface="Times-Roman"/>
              </a:rPr>
              <a:t>d</a:t>
            </a:r>
            <a:r>
              <a:rPr lang="en-US" sz="2000" b="0" i="1" u="none" strike="noStrike" baseline="0" dirty="0" err="1" smtClean="0">
                <a:latin typeface="Times-Italic"/>
              </a:rPr>
              <a:t>t</a:t>
            </a:r>
            <a:r>
              <a:rPr lang="en-US" sz="2000" b="0" i="1" u="none" strike="noStrike" baseline="0" dirty="0" smtClean="0">
                <a:latin typeface="Times-Italic"/>
              </a:rPr>
              <a:t> </a:t>
            </a:r>
            <a:r>
              <a:rPr lang="en-US" sz="2000" b="0" i="0" u="none" strike="noStrike" baseline="0" dirty="0" smtClean="0">
                <a:latin typeface="MathematicalPi-Three"/>
              </a:rPr>
              <a:t> =</a:t>
            </a:r>
            <a:r>
              <a:rPr lang="en-US" sz="2000" b="0" i="0" u="none" strike="noStrike" baseline="0" dirty="0" smtClean="0">
                <a:latin typeface="Times-Roman"/>
              </a:rPr>
              <a:t>0 and the volume integral vanishes.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112997" y="5965314"/>
            <a:ext cx="6665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-Roman"/>
              </a:rPr>
              <a:t>=(300 J/kg)(800 kg/m</a:t>
            </a:r>
            <a:r>
              <a:rPr lang="en-US" sz="800" b="0" i="0" u="none" strike="noStrike" baseline="0" dirty="0" smtClean="0">
                <a:latin typeface="Times-Roman"/>
              </a:rPr>
              <a:t>3</a:t>
            </a:r>
            <a:r>
              <a:rPr lang="en-US" b="0" i="0" u="none" strike="noStrike" baseline="0" dirty="0" smtClean="0">
                <a:latin typeface="Times-Roman"/>
              </a:rPr>
              <a:t>)(2 m</a:t>
            </a:r>
            <a:r>
              <a:rPr lang="en-US" sz="800" b="0" i="0" u="none" strike="noStrike" baseline="0" dirty="0" smtClean="0">
                <a:latin typeface="Times-Roman"/>
              </a:rPr>
              <a:t>2</a:t>
            </a:r>
            <a:r>
              <a:rPr lang="en-US" b="0" i="0" u="none" strike="noStrike" baseline="0" dirty="0" smtClean="0">
                <a:latin typeface="Times-Roman"/>
              </a:rPr>
              <a:t>)(5 m/s) -</a:t>
            </a:r>
            <a:r>
              <a:rPr lang="en-US" b="0" i="0" u="none" strike="noStrike" baseline="0" dirty="0" smtClean="0">
                <a:latin typeface="MathematicalPi-One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100(800)(3)(8)+ 150(800)(2)(17)=240000J/s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11233" y="6492875"/>
            <a:ext cx="4114800" cy="365125"/>
          </a:xfrm>
        </p:spPr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2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7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Conservation of mass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021499"/>
            <a:ext cx="10515600" cy="4351338"/>
          </a:xfrm>
        </p:spPr>
        <p:txBody>
          <a:bodyPr/>
          <a:lstStyle/>
          <a:p>
            <a:r>
              <a:rPr lang="en-US" dirty="0" smtClean="0"/>
              <a:t>Starting   with RTE for a fixed  control volume 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395142"/>
              </p:ext>
            </p:extLst>
          </p:nvPr>
        </p:nvGraphicFramePr>
        <p:xfrm>
          <a:off x="1276455" y="1560614"/>
          <a:ext cx="4041622" cy="94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4" name="Equation" r:id="rId3" imgW="2501640" imgH="558720" progId="Equation.3">
                  <p:embed/>
                </p:oleObj>
              </mc:Choice>
              <mc:Fallback>
                <p:oleObj name="Equation" r:id="rId3" imgW="250164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455" y="1560614"/>
                        <a:ext cx="4041622" cy="946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041778" y="2620169"/>
            <a:ext cx="8552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Let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B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equal mass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of the system , then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b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B/m = m/m=1.0</a:t>
            </a:r>
          </a:p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Substitute in RTE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659101"/>
              </p:ext>
            </p:extLst>
          </p:nvPr>
        </p:nvGraphicFramePr>
        <p:xfrm>
          <a:off x="1205088" y="3559869"/>
          <a:ext cx="4526972" cy="112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5" name="Equation" r:id="rId5" imgW="2349360" imgH="558720" progId="Equation.3">
                  <p:embed/>
                </p:oleObj>
              </mc:Choice>
              <mc:Fallback>
                <p:oleObj name="Equation" r:id="rId5" imgW="2349360" imgH="558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088" y="3559869"/>
                        <a:ext cx="4526972" cy="1128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41778" y="4765428"/>
            <a:ext cx="5942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However and since mass of the system is fixed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99443"/>
              </p:ext>
            </p:extLst>
          </p:nvPr>
        </p:nvGraphicFramePr>
        <p:xfrm>
          <a:off x="7474147" y="4528272"/>
          <a:ext cx="1751739" cy="86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6" name="Equation" r:id="rId7" imgW="850680" imgH="482400" progId="Equation.3">
                  <p:embed/>
                </p:oleObj>
              </mc:Choice>
              <mc:Fallback>
                <p:oleObj name="Equation" r:id="rId7" imgW="8506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147" y="4528272"/>
                        <a:ext cx="1751739" cy="865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55376"/>
              </p:ext>
            </p:extLst>
          </p:nvPr>
        </p:nvGraphicFramePr>
        <p:xfrm>
          <a:off x="1478721" y="5449714"/>
          <a:ext cx="3539897" cy="944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" name="Equation" r:id="rId9" imgW="1854000" imgH="469800" progId="Equation.3">
                  <p:embed/>
                </p:oleObj>
              </mc:Choice>
              <mc:Fallback>
                <p:oleObj name="Equation" r:id="rId9" imgW="18540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721" y="5449714"/>
                        <a:ext cx="3539897" cy="944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074"/>
          </a:xfrm>
        </p:spPr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23" y="1534892"/>
            <a:ext cx="10515600" cy="4351338"/>
          </a:xfrm>
        </p:spPr>
        <p:txBody>
          <a:bodyPr/>
          <a:lstStyle/>
          <a:p>
            <a:r>
              <a:rPr lang="en-US" dirty="0" smtClean="0"/>
              <a:t>Rewrite integral as  </a:t>
            </a:r>
            <a:r>
              <a:rPr lang="en-US" dirty="0" smtClean="0">
                <a:sym typeface="Symbol" panose="05050102010706020507" pitchFamily="18" charset="2"/>
              </a:rPr>
              <a:t>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28564"/>
              </p:ext>
            </p:extLst>
          </p:nvPr>
        </p:nvGraphicFramePr>
        <p:xfrm>
          <a:off x="1356815" y="2107174"/>
          <a:ext cx="6387154" cy="106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3" name="Equation" r:id="rId3" imgW="2908080" imgH="469800" progId="Equation.3">
                  <p:embed/>
                </p:oleObj>
              </mc:Choice>
              <mc:Fallback>
                <p:oleObj name="Equation" r:id="rId3" imgW="290808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815" y="2107174"/>
                        <a:ext cx="6387154" cy="106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88526" y="3349820"/>
            <a:ext cx="5630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For steady flow (d( )/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  = 0 then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39725"/>
              </p:ext>
            </p:extLst>
          </p:nvPr>
        </p:nvGraphicFramePr>
        <p:xfrm>
          <a:off x="1437610" y="4138417"/>
          <a:ext cx="2349750" cy="92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4" name="Equation" r:id="rId5" imgW="1028520" imgH="380880" progId="Equation.3">
                  <p:embed/>
                </p:oleObj>
              </mc:Choice>
              <mc:Fallback>
                <p:oleObj name="Equation" r:id="rId5" imgW="102852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610" y="4138417"/>
                        <a:ext cx="2349750" cy="921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399848"/>
              </p:ext>
            </p:extLst>
          </p:nvPr>
        </p:nvGraphicFramePr>
        <p:xfrm>
          <a:off x="1437610" y="5060058"/>
          <a:ext cx="5413566" cy="850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" name="Equation" r:id="rId7" imgW="2120760" imgH="304560" progId="Equation.3">
                  <p:embed/>
                </p:oleObj>
              </mc:Choice>
              <mc:Fallback>
                <p:oleObj name="Equation" r:id="rId7" imgW="212076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610" y="5060058"/>
                        <a:ext cx="5413566" cy="850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228738" y="5883818"/>
            <a:ext cx="9996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This  assumes   “ average velocity ” for area “A” and also uniform density  at cross section 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430031"/>
              </p:ext>
            </p:extLst>
          </p:nvPr>
        </p:nvGraphicFramePr>
        <p:xfrm>
          <a:off x="7452043" y="3400759"/>
          <a:ext cx="354012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6" name="Equation" r:id="rId9" imgW="1854200" imgH="469900" progId="Equation.3">
                  <p:embed/>
                </p:oleObj>
              </mc:Choice>
              <mc:Fallback>
                <p:oleObj name="Equation" r:id="rId9" imgW="1854200" imgH="469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043" y="3400759"/>
                        <a:ext cx="354012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00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40254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 and control volume</a:t>
            </a:r>
          </a:p>
          <a:p>
            <a:r>
              <a:rPr lang="en-US" dirty="0" smtClean="0"/>
              <a:t>Basic equations</a:t>
            </a:r>
          </a:p>
          <a:p>
            <a:r>
              <a:rPr lang="en-US" dirty="0" smtClean="0"/>
              <a:t>Volume flow rate</a:t>
            </a:r>
          </a:p>
          <a:p>
            <a:r>
              <a:rPr lang="en-US" dirty="0" smtClean="0"/>
              <a:t>Reynold transport relation</a:t>
            </a:r>
          </a:p>
          <a:p>
            <a:r>
              <a:rPr lang="en-US" dirty="0" smtClean="0"/>
              <a:t>Mass conservation ( continuity)</a:t>
            </a:r>
          </a:p>
          <a:p>
            <a:r>
              <a:rPr lang="en-US" dirty="0" smtClean="0"/>
              <a:t>Energy conservation</a:t>
            </a:r>
          </a:p>
          <a:p>
            <a:r>
              <a:rPr lang="en-US" dirty="0" smtClean="0"/>
              <a:t>Linear momentum equation</a:t>
            </a:r>
          </a:p>
          <a:p>
            <a:r>
              <a:rPr lang="en-US" dirty="0" smtClean="0"/>
              <a:t>Angular momentum equation</a:t>
            </a:r>
          </a:p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5280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5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794935"/>
          </a:xfrm>
        </p:spPr>
        <p:txBody>
          <a:bodyPr>
            <a:normAutofit/>
          </a:bodyPr>
          <a:lstStyle/>
          <a:p>
            <a:r>
              <a:rPr lang="en-US" sz="4000" dirty="0"/>
              <a:t>EXAMPLE 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2" y="941696"/>
            <a:ext cx="8742529" cy="4351338"/>
          </a:xfrm>
        </p:spPr>
        <p:txBody>
          <a:bodyPr/>
          <a:lstStyle/>
          <a:p>
            <a:r>
              <a:rPr lang="en-US" dirty="0"/>
              <a:t>The balloon in Fig. E3.2 is being filled through section 1, where the area is </a:t>
            </a:r>
            <a:r>
              <a:rPr lang="en-US" i="1" dirty="0"/>
              <a:t>A</a:t>
            </a:r>
            <a:r>
              <a:rPr lang="en-US" dirty="0"/>
              <a:t>1, velocity is </a:t>
            </a:r>
            <a:r>
              <a:rPr lang="en-US" i="1" dirty="0"/>
              <a:t>V</a:t>
            </a:r>
            <a:r>
              <a:rPr lang="en-US" dirty="0"/>
              <a:t>1</a:t>
            </a:r>
            <a:r>
              <a:rPr lang="en-US" dirty="0" smtClean="0"/>
              <a:t>, and </a:t>
            </a:r>
            <a:r>
              <a:rPr lang="en-US" dirty="0"/>
              <a:t>fluid density is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aseline="-25000" dirty="0" smtClean="0"/>
              <a:t>1</a:t>
            </a:r>
            <a:r>
              <a:rPr lang="en-US" dirty="0"/>
              <a:t>. The average density within the balloon is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i="1" baseline="-25000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). Find an expression </a:t>
            </a:r>
            <a:r>
              <a:rPr lang="en-US" dirty="0" smtClean="0"/>
              <a:t>for the </a:t>
            </a:r>
            <a:r>
              <a:rPr lang="en-US" dirty="0"/>
              <a:t>rate of change of system mass within the balloon at this instant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466" y="2990400"/>
            <a:ext cx="274185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91" y="2990400"/>
            <a:ext cx="4951929" cy="987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31" y="4189863"/>
            <a:ext cx="4320127" cy="890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22" y="5695500"/>
            <a:ext cx="2853114" cy="9149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7822" y="5108368"/>
            <a:ext cx="3242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But (</a:t>
            </a:r>
            <a:r>
              <a:rPr lang="en-US" sz="2400" dirty="0" err="1"/>
              <a:t>dm</a:t>
            </a:r>
            <a:r>
              <a:rPr lang="en-US" sz="2400" dirty="0"/>
              <a:t>/</a:t>
            </a:r>
            <a:r>
              <a:rPr lang="en-US" sz="2400" dirty="0" err="1"/>
              <a:t>dt</a:t>
            </a:r>
            <a:r>
              <a:rPr lang="en-US" sz="2400" dirty="0"/>
              <a:t>) sys = 0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8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1"/>
            <a:ext cx="10515600" cy="12828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307012"/>
            <a:ext cx="10515600" cy="4351338"/>
          </a:xfrm>
        </p:spPr>
        <p:txBody>
          <a:bodyPr/>
          <a:lstStyle/>
          <a:p>
            <a:r>
              <a:rPr lang="en-US" dirty="0" smtClean="0"/>
              <a:t>Applying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steady flow</a:t>
            </a:r>
            <a:r>
              <a:rPr lang="en-US" dirty="0" smtClean="0"/>
              <a:t> mass conservation for C.V in figure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59247"/>
              </p:ext>
            </p:extLst>
          </p:nvPr>
        </p:nvGraphicFramePr>
        <p:xfrm>
          <a:off x="1107055" y="1856096"/>
          <a:ext cx="4301331" cy="64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3" imgW="2057400" imgH="304560" progId="Equation.3">
                  <p:embed/>
                </p:oleObj>
              </mc:Choice>
              <mc:Fallback>
                <p:oleObj name="Equation" r:id="rId3" imgW="2057400" imgH="304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055" y="1856096"/>
                        <a:ext cx="4301331" cy="64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13922" y="2869446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baseline="-25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baseline="-25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4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=  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baseline="-25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baseline="-25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07055" y="3695529"/>
            <a:ext cx="451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but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baseline="-25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 V =  m` the mass flow rate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4532" y="4402655"/>
                <a:ext cx="7963065" cy="2366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/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m`</a:t>
                </a:r>
                <a:r>
                  <a:rPr lang="en-US" sz="2400" baseline="-25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3</a:t>
                </a: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+m`</a:t>
                </a:r>
                <a:r>
                  <a:rPr lang="en-US" sz="2400" baseline="-25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4</a:t>
                </a: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m`</a:t>
                </a:r>
                <a:r>
                  <a:rPr lang="en-US" sz="2400" baseline="-25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+ m`</a:t>
                </a:r>
                <a:r>
                  <a:rPr lang="en-US" sz="2400" baseline="-25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</a:p>
              <a:p>
                <a:pPr marL="457200"/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 </a:t>
                </a:r>
              </a:p>
              <a:p>
                <a:pPr marL="457200"/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mass conservation for steady flow might be given as</a:t>
                </a: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  <a:cs typeface="Traditional Arabic" panose="02020603050405020304" pitchFamily="18" charset="-78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̇"/>
                              <m:ctrlPr>
                                <a:rPr lang="en-US" sz="2000" i="1" smtClean="0">
                                  <a:latin typeface="Cambria Math"/>
                                  <a:cs typeface="Traditional Arabic" panose="02020603050405020304" pitchFamily="18" charset="-78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 smtClean="0">
                                      <a:latin typeface="Cambria Math"/>
                                      <a:cs typeface="Traditional Arabic" panose="02020603050405020304" pitchFamily="18" charset="-78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raditional Arabic" panose="02020603050405020304" pitchFamily="18" charset="-78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sz="2000" b="0" i="1" baseline="-25000" smtClean="0">
                                  <a:latin typeface="Cambria Math"/>
                                  <a:cs typeface="Traditional Arabic" panose="02020603050405020304" pitchFamily="18" charset="-78"/>
                                </a:rPr>
                                <m:t>𝑖𝑛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raditional Arabic" panose="02020603050405020304" pitchFamily="18" charset="-78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b="0" i="1" smtClean="0">
                                      <a:latin typeface="Cambria Math"/>
                                      <a:cs typeface="Traditional Arabic" panose="02020603050405020304" pitchFamily="18" charset="-78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raditional Arabic" panose="02020603050405020304" pitchFamily="18" charset="-7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raditional Arabic" panose="02020603050405020304" pitchFamily="18" charset="-78"/>
                                        </a:rPr>
                                        <m:t>𝑚</m:t>
                                      </m:r>
                                    </m:e>
                                  </m:acc>
                                  <m:r>
                                    <a:rPr lang="en-US" sz="2000" b="0" i="1" baseline="-25000" smtClean="0">
                                      <a:latin typeface="Cambria Math"/>
                                      <a:cs typeface="Traditional Arabic" panose="02020603050405020304" pitchFamily="18" charset="-78"/>
                                    </a:rPr>
                                    <m:t>𝑜𝑢𝑡</m:t>
                                  </m:r>
                                </m:e>
                              </m:nary>
                            </m:e>
                          </m:acc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pPr marL="457200"/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32" y="4402655"/>
                <a:ext cx="7963065" cy="2366995"/>
              </a:xfrm>
              <a:prstGeom prst="rect">
                <a:avLst/>
              </a:prstGeom>
              <a:blipFill rotWithShape="1">
                <a:blip r:embed="rId5"/>
                <a:stretch>
                  <a:fillRect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5180" y="1800115"/>
            <a:ext cx="3048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99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/>
          </a:bodyPr>
          <a:lstStyle/>
          <a:p>
            <a:r>
              <a:rPr lang="en-US" sz="4000" b="1" dirty="0"/>
              <a:t>EXAMPLE 3.3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5" y="1214652"/>
            <a:ext cx="10515600" cy="4351338"/>
          </a:xfrm>
        </p:spPr>
        <p:txBody>
          <a:bodyPr/>
          <a:lstStyle/>
          <a:p>
            <a:r>
              <a:rPr lang="en-US" dirty="0"/>
              <a:t>Write the conservation-of-mass relation for steady flow through </a:t>
            </a:r>
            <a:r>
              <a:rPr lang="en-US" dirty="0" smtClean="0"/>
              <a:t>a  </a:t>
            </a:r>
            <a:r>
              <a:rPr lang="en-US" dirty="0" err="1"/>
              <a:t>streamtube</a:t>
            </a:r>
            <a:r>
              <a:rPr lang="en-US" dirty="0"/>
              <a:t> (flow </a:t>
            </a:r>
            <a:r>
              <a:rPr lang="en-US" dirty="0" smtClean="0"/>
              <a:t>everywhere parallel </a:t>
            </a:r>
            <a:r>
              <a:rPr lang="en-US" dirty="0"/>
              <a:t>to the walls) with a single one-dimensional exit 1 and inlet 2 (Fig. E3.3</a:t>
            </a:r>
            <a:r>
              <a:rPr lang="en-US" dirty="0" smtClean="0"/>
              <a:t>).</a:t>
            </a:r>
          </a:p>
          <a:p>
            <a:r>
              <a:rPr lang="en-US" dirty="0"/>
              <a:t>For steady flow Eq. (3.24) applies with the single inlet and exit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584" y="3691970"/>
            <a:ext cx="3929226" cy="2511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267" y="3152562"/>
            <a:ext cx="3495134" cy="539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4483" y="3691970"/>
            <a:ext cx="7769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latin typeface="Times-Roman"/>
              </a:rPr>
              <a:t>in a </a:t>
            </a:r>
            <a:r>
              <a:rPr lang="en-US" sz="2400" b="0" i="0" u="none" strike="noStrike" baseline="0" dirty="0" err="1" smtClean="0">
                <a:latin typeface="Times-Roman"/>
              </a:rPr>
              <a:t>streamtube</a:t>
            </a:r>
            <a:r>
              <a:rPr lang="en-US" sz="2400" b="0" i="0" u="none" strike="noStrike" baseline="0" dirty="0" smtClean="0">
                <a:latin typeface="Times-Roman"/>
              </a:rPr>
              <a:t> in steady flow, the mass flow is constant across every section of the tube. If the density is constant,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837" y="4939222"/>
            <a:ext cx="5849009" cy="79975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77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716"/>
          </a:xfrm>
        </p:spPr>
        <p:txBody>
          <a:bodyPr/>
          <a:lstStyle/>
          <a:p>
            <a:r>
              <a:rPr lang="en-US" dirty="0" smtClean="0"/>
              <a:t>Average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022"/>
            <a:ext cx="10515600" cy="4351338"/>
          </a:xfrm>
        </p:spPr>
        <p:txBody>
          <a:bodyPr/>
          <a:lstStyle/>
          <a:p>
            <a:r>
              <a:rPr lang="en-US" dirty="0" smtClean="0"/>
              <a:t>Average velocity : for incompressible flow average velocity is defined as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0322"/>
              </p:ext>
            </p:extLst>
          </p:nvPr>
        </p:nvGraphicFramePr>
        <p:xfrm>
          <a:off x="1771707" y="2341956"/>
          <a:ext cx="3416944" cy="97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707" y="2341956"/>
                        <a:ext cx="3416944" cy="97150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121" y="3493152"/>
            <a:ext cx="2235058" cy="950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9700" y="2015213"/>
            <a:ext cx="2234100" cy="214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921" y="4430500"/>
            <a:ext cx="1508585" cy="396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383" y="4826700"/>
            <a:ext cx="4883553" cy="889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8700" y="4826699"/>
            <a:ext cx="2840128" cy="6926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5121" y="5543048"/>
            <a:ext cx="10311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latin typeface="Times-Roman"/>
              </a:rPr>
              <a:t>For the laminar-flow approximation, </a:t>
            </a:r>
            <a:r>
              <a:rPr lang="en-US" sz="2400" b="0" i="1" u="none" strike="noStrike" baseline="0" dirty="0" smtClean="0">
                <a:latin typeface="Times-Italic"/>
              </a:rPr>
              <a:t>m=</a:t>
            </a:r>
            <a:r>
              <a:rPr lang="en-US" sz="2400" b="0" i="0" u="none" strike="noStrike" baseline="0" dirty="0" smtClean="0">
                <a:latin typeface="Times-Roman"/>
              </a:rPr>
              <a:t>1/2 </a:t>
            </a:r>
            <a:r>
              <a:rPr lang="en-US" sz="2400" b="0" i="0" u="none" strike="noStrike" baseline="0" dirty="0" smtClean="0">
                <a:latin typeface="MathematicalPi-One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and </a:t>
            </a:r>
            <a:r>
              <a:rPr lang="en-US" sz="2400" b="0" i="1" u="none" strike="noStrike" baseline="0" dirty="0" smtClean="0">
                <a:latin typeface="Times-Italic"/>
              </a:rPr>
              <a:t>V </a:t>
            </a:r>
            <a:r>
              <a:rPr lang="en-US" sz="2400" b="0" i="0" u="none" strike="noStrike" baseline="-25000" dirty="0" err="1" smtClean="0">
                <a:latin typeface="Times-Roman"/>
              </a:rPr>
              <a:t>av</a:t>
            </a:r>
            <a:r>
              <a:rPr lang="en-US" sz="2400" b="0" i="0" u="none" strike="noStrike" baseline="0" dirty="0" smtClean="0">
                <a:latin typeface="Times-Roman"/>
              </a:rPr>
              <a:t> =</a:t>
            </a:r>
            <a:r>
              <a:rPr lang="en-US" sz="2400" b="0" i="0" u="none" strike="noStrike" baseline="0" dirty="0" smtClean="0">
                <a:latin typeface="MathematicalPi-Three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0.53</a:t>
            </a:r>
            <a:r>
              <a:rPr lang="en-US" sz="2400" b="0" i="1" u="none" strike="noStrike" baseline="0" dirty="0" smtClean="0">
                <a:latin typeface="Times-Italic"/>
              </a:rPr>
              <a:t>U</a:t>
            </a:r>
            <a:r>
              <a:rPr lang="en-US" sz="2400" b="0" i="0" u="none" strike="noStrike" baseline="-25000" dirty="0" smtClean="0">
                <a:latin typeface="Times-Roman"/>
              </a:rPr>
              <a:t>0</a:t>
            </a:r>
            <a:endParaRPr lang="en-US" sz="24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1245121" y="5953674"/>
            <a:ext cx="9959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latin typeface="Times-Roman"/>
              </a:rPr>
              <a:t>For turbulent flow, </a:t>
            </a:r>
            <a:r>
              <a:rPr lang="en-US" sz="2400" b="0" i="1" u="none" strike="noStrike" baseline="0" dirty="0" smtClean="0">
                <a:latin typeface="Times-Italic"/>
              </a:rPr>
              <a:t>m =</a:t>
            </a:r>
            <a:r>
              <a:rPr lang="en-US" sz="2400" b="0" i="0" u="none" strike="noStrike" baseline="0" dirty="0" smtClean="0">
                <a:latin typeface="MathematicalPi-Three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1/7  </a:t>
            </a:r>
            <a:r>
              <a:rPr lang="en-US" sz="2400" b="0" i="0" u="none" strike="noStrike" baseline="0" dirty="0" smtClean="0">
                <a:latin typeface="MathematicalPi-One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and </a:t>
            </a:r>
            <a:r>
              <a:rPr lang="en-US" sz="2400" b="0" i="1" u="none" strike="noStrike" baseline="0" dirty="0" smtClean="0">
                <a:latin typeface="Times-Italic"/>
              </a:rPr>
              <a:t>V </a:t>
            </a:r>
            <a:r>
              <a:rPr lang="en-US" sz="2400" b="0" i="0" u="none" strike="noStrike" baseline="-25000" dirty="0" err="1" smtClean="0">
                <a:latin typeface="Times-Roman"/>
              </a:rPr>
              <a:t>av</a:t>
            </a:r>
            <a:r>
              <a:rPr lang="en-US" sz="2400" b="0" i="0" u="none" strike="noStrike" baseline="0" dirty="0" smtClean="0">
                <a:latin typeface="Times-Roman"/>
              </a:rPr>
              <a:t> =</a:t>
            </a:r>
            <a:r>
              <a:rPr lang="en-US" sz="2400" b="0" i="0" u="none" strike="noStrike" baseline="0" dirty="0" smtClean="0">
                <a:latin typeface="MathematicalPi-Three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0.82</a:t>
            </a:r>
            <a:r>
              <a:rPr lang="en-US" sz="2400" b="0" i="1" u="none" strike="noStrike" baseline="0" dirty="0" smtClean="0">
                <a:latin typeface="Times-Italic"/>
              </a:rPr>
              <a:t>U</a:t>
            </a:r>
            <a:r>
              <a:rPr lang="en-US" sz="2400" b="0" i="0" u="none" strike="noStrike" baseline="-25000" dirty="0" smtClean="0">
                <a:latin typeface="Times-Roman"/>
              </a:rPr>
              <a:t>0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0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>
            <a:normAutofit/>
          </a:bodyPr>
          <a:lstStyle/>
          <a:p>
            <a:r>
              <a:rPr lang="en-US" sz="3600" dirty="0"/>
              <a:t>EXAMPLE 3.6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40" y="1201004"/>
            <a:ext cx="863334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tank in Fig. E3.6 is being filled with water by two one-dimensional inlets. Air is trapped </a:t>
            </a:r>
            <a:r>
              <a:rPr lang="en-US" sz="2400" dirty="0" smtClean="0"/>
              <a:t>at the </a:t>
            </a:r>
            <a:r>
              <a:rPr lang="en-US" sz="2400" dirty="0"/>
              <a:t>top of the tank. The water height is </a:t>
            </a:r>
            <a:r>
              <a:rPr lang="en-US" sz="2400" i="1" dirty="0"/>
              <a:t>h</a:t>
            </a:r>
            <a:r>
              <a:rPr lang="en-US" sz="2400" dirty="0"/>
              <a:t>. (</a:t>
            </a:r>
            <a:r>
              <a:rPr lang="en-US" sz="2400" i="1" dirty="0"/>
              <a:t>a</a:t>
            </a:r>
            <a:r>
              <a:rPr lang="en-US" sz="2400" dirty="0"/>
              <a:t>) Find an expression for the change in water </a:t>
            </a:r>
            <a:r>
              <a:rPr lang="en-US" sz="2400" dirty="0" smtClean="0"/>
              <a:t>height </a:t>
            </a:r>
            <a:r>
              <a:rPr lang="en-US" sz="2400" i="1" dirty="0" smtClean="0"/>
              <a:t>dh</a:t>
            </a:r>
            <a:r>
              <a:rPr lang="en-US" sz="2400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 err="1"/>
              <a:t>.</a:t>
            </a:r>
            <a:r>
              <a:rPr lang="en-US" sz="2400" dirty="0"/>
              <a:t> (</a:t>
            </a:r>
            <a:r>
              <a:rPr lang="en-US" sz="2400" i="1" dirty="0"/>
              <a:t>b</a:t>
            </a:r>
            <a:r>
              <a:rPr lang="en-US" sz="2400" dirty="0"/>
              <a:t>) Compute </a:t>
            </a:r>
            <a:r>
              <a:rPr lang="en-US" sz="2400" i="1" dirty="0"/>
              <a:t>dh</a:t>
            </a:r>
            <a:r>
              <a:rPr lang="en-US" sz="2400" dirty="0"/>
              <a:t>/</a:t>
            </a:r>
            <a:r>
              <a:rPr lang="en-US" sz="2400" i="1" dirty="0" err="1"/>
              <a:t>dt</a:t>
            </a:r>
            <a:r>
              <a:rPr lang="en-US" sz="2400" i="1" dirty="0"/>
              <a:t> </a:t>
            </a:r>
            <a:r>
              <a:rPr lang="en-US" sz="2400" dirty="0"/>
              <a:t>if </a:t>
            </a:r>
            <a:r>
              <a:rPr lang="en-US" sz="2400" i="1" dirty="0"/>
              <a:t>D</a:t>
            </a:r>
            <a:r>
              <a:rPr lang="en-US" sz="2400" dirty="0"/>
              <a:t>1 </a:t>
            </a:r>
            <a:r>
              <a:rPr lang="en-US" sz="2400" dirty="0" smtClean="0"/>
              <a:t>= </a:t>
            </a:r>
            <a:r>
              <a:rPr lang="en-US" sz="2400" dirty="0"/>
              <a:t>1 in, </a:t>
            </a:r>
            <a:r>
              <a:rPr lang="en-US" sz="2400" i="1" dirty="0"/>
              <a:t>D</a:t>
            </a:r>
            <a:r>
              <a:rPr lang="en-US" sz="2400" dirty="0"/>
              <a:t>2 </a:t>
            </a:r>
            <a:r>
              <a:rPr lang="en-US" sz="2400" dirty="0" smtClean="0"/>
              <a:t>= </a:t>
            </a:r>
            <a:r>
              <a:rPr lang="en-US" sz="2400" dirty="0"/>
              <a:t>3 in, </a:t>
            </a:r>
            <a:r>
              <a:rPr lang="en-US" sz="2400" i="1" dirty="0"/>
              <a:t>V</a:t>
            </a:r>
            <a:r>
              <a:rPr lang="en-US" sz="2400" dirty="0"/>
              <a:t>1 </a:t>
            </a:r>
            <a:r>
              <a:rPr lang="en-US" sz="2400" dirty="0" smtClean="0"/>
              <a:t>= </a:t>
            </a:r>
            <a:r>
              <a:rPr lang="en-US" sz="2400" dirty="0"/>
              <a:t>3 </a:t>
            </a:r>
            <a:r>
              <a:rPr lang="en-US" sz="2400" dirty="0" err="1"/>
              <a:t>ft</a:t>
            </a:r>
            <a:r>
              <a:rPr lang="en-US" sz="2400" dirty="0"/>
              <a:t>/s, </a:t>
            </a:r>
            <a:r>
              <a:rPr lang="en-US" sz="2400" i="1" dirty="0"/>
              <a:t>V</a:t>
            </a:r>
            <a:r>
              <a:rPr lang="en-US" sz="2400" dirty="0"/>
              <a:t>2 </a:t>
            </a:r>
            <a:r>
              <a:rPr lang="en-US" sz="2400" dirty="0" smtClean="0"/>
              <a:t>= </a:t>
            </a:r>
            <a:r>
              <a:rPr lang="en-US" sz="2400" dirty="0"/>
              <a:t>2 </a:t>
            </a:r>
            <a:r>
              <a:rPr lang="en-US" sz="2400" dirty="0" err="1"/>
              <a:t>ft</a:t>
            </a:r>
            <a:r>
              <a:rPr lang="en-US" sz="2400" dirty="0"/>
              <a:t>/s, and </a:t>
            </a:r>
            <a:r>
              <a:rPr lang="en-US" sz="2400" i="1" dirty="0"/>
              <a:t>At </a:t>
            </a:r>
            <a:r>
              <a:rPr lang="en-US" sz="2400" i="1" dirty="0" smtClean="0"/>
              <a:t>=</a:t>
            </a:r>
            <a:r>
              <a:rPr lang="en-US" sz="2400" dirty="0" smtClean="0"/>
              <a:t> </a:t>
            </a:r>
            <a:r>
              <a:rPr lang="en-US" sz="2400" dirty="0"/>
              <a:t>2 ft2, </a:t>
            </a:r>
            <a:r>
              <a:rPr lang="en-US" sz="2400" dirty="0" smtClean="0"/>
              <a:t>assuming water </a:t>
            </a:r>
            <a:r>
              <a:rPr lang="en-US" sz="2400" dirty="0"/>
              <a:t>at 20°C.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3091344"/>
            <a:ext cx="8387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Times-Roman"/>
              </a:rPr>
              <a:t>The flow within is unsteady, and Eq. (3.22) applies with no outlets and two inlets: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46" y="4002645"/>
            <a:ext cx="4626736" cy="753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199" y="4755778"/>
            <a:ext cx="862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Times-Roman"/>
              </a:rPr>
              <a:t>Now if </a:t>
            </a:r>
            <a:r>
              <a:rPr lang="en-US" sz="2400" b="0" i="1" u="none" strike="noStrike" baseline="0" dirty="0" smtClean="0">
                <a:latin typeface="Times-Italic"/>
              </a:rPr>
              <a:t>A</a:t>
            </a:r>
            <a:r>
              <a:rPr lang="en-US" sz="2400" b="0" i="1" u="none" strike="noStrike" baseline="-25000" dirty="0" smtClean="0">
                <a:latin typeface="Times-Italic"/>
              </a:rPr>
              <a:t>t</a:t>
            </a:r>
            <a:r>
              <a:rPr lang="en-US" sz="2400" b="0" i="1" u="none" strike="noStrike" baseline="0" dirty="0" smtClean="0">
                <a:latin typeface="Times-Italic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is the tank cross-sectional area, the unsteady term can be evaluated as follows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375" y="1233879"/>
            <a:ext cx="2792625" cy="2921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3" y="-21964"/>
            <a:ext cx="10515600" cy="863174"/>
          </a:xfrm>
        </p:spPr>
        <p:txBody>
          <a:bodyPr/>
          <a:lstStyle/>
          <a:p>
            <a:r>
              <a:rPr lang="en-US" dirty="0" smtClean="0"/>
              <a:t>EXAMPLE 3.6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83" y="2509398"/>
            <a:ext cx="3162380" cy="949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61" y="3502470"/>
            <a:ext cx="3426884" cy="8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61" y="4321208"/>
            <a:ext cx="4700185" cy="1086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51" y="5407770"/>
            <a:ext cx="4943804" cy="1001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3373" y="2426031"/>
            <a:ext cx="3097733" cy="32401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4961" y="680670"/>
            <a:ext cx="11144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latin typeface="Times-Roman"/>
              </a:rPr>
              <a:t>The </a:t>
            </a:r>
            <a:r>
              <a:rPr lang="el-GR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b="0" i="1" u="none" strike="noStrike" baseline="-25000" dirty="0" smtClean="0">
                <a:latin typeface="Times-Italic"/>
              </a:rPr>
              <a:t>a</a:t>
            </a:r>
            <a:r>
              <a:rPr lang="en-US" sz="2400" b="0" i="1" u="none" strike="noStrike" baseline="0" dirty="0" smtClean="0">
                <a:latin typeface="Times-Italic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term vanishes because it is the rate of change of air mass and is zero because the air is trapped at the top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83" y="1579256"/>
            <a:ext cx="6252812" cy="8862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8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999651"/>
          </a:xfrm>
        </p:spPr>
        <p:txBody>
          <a:bodyPr>
            <a:normAutofit/>
          </a:bodyPr>
          <a:lstStyle/>
          <a:p>
            <a:r>
              <a:rPr lang="en-US" sz="4000" dirty="0"/>
              <a:t>The Linear </a:t>
            </a:r>
            <a:r>
              <a:rPr lang="en-US" sz="4000" dirty="0" smtClean="0"/>
              <a:t>Momentum Equation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1476"/>
            <a:ext cx="10515600" cy="4351338"/>
          </a:xfrm>
        </p:spPr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momentum </a:t>
            </a:r>
            <a:r>
              <a:rPr lang="en-US" i="1" dirty="0" smtClean="0"/>
              <a:t>m</a:t>
            </a:r>
            <a:r>
              <a:rPr lang="en-US" b="1" dirty="0" smtClean="0"/>
              <a:t>V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Therefore </a:t>
            </a:r>
            <a:r>
              <a:rPr lang="en-US" dirty="0"/>
              <a:t>our dummy variable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dm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Application of </a:t>
            </a:r>
            <a:r>
              <a:rPr lang="en-US" dirty="0"/>
              <a:t>the Reynolds transport theorem gives the linear-momentum relation for a </a:t>
            </a:r>
            <a:r>
              <a:rPr lang="en-US" dirty="0" smtClean="0"/>
              <a:t>deformable control </a:t>
            </a:r>
            <a:r>
              <a:rPr lang="en-US" dirty="0"/>
              <a:t>volume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49" y="4275457"/>
            <a:ext cx="7313666" cy="98842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080084"/>
              </p:ext>
            </p:extLst>
          </p:nvPr>
        </p:nvGraphicFramePr>
        <p:xfrm>
          <a:off x="1367949" y="3084014"/>
          <a:ext cx="5181995" cy="117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7" name="Equation" r:id="rId4" imgW="2590560" imgH="558720" progId="Equation.3">
                  <p:embed/>
                </p:oleObj>
              </mc:Choice>
              <mc:Fallback>
                <p:oleObj name="Equation" r:id="rId4" imgW="25905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949" y="3084014"/>
                        <a:ext cx="5181995" cy="1173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697"/>
              </p:ext>
            </p:extLst>
          </p:nvPr>
        </p:nvGraphicFramePr>
        <p:xfrm>
          <a:off x="1504950" y="5281613"/>
          <a:ext cx="60975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" name="Equation" r:id="rId6" imgW="2920680" imgH="444240" progId="Equation.3">
                  <p:embed/>
                </p:oleObj>
              </mc:Choice>
              <mc:Fallback>
                <p:oleObj name="Equation" r:id="rId6" imgW="292068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5281613"/>
                        <a:ext cx="6097588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5228" y="3486012"/>
            <a:ext cx="312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∑F </a:t>
            </a:r>
            <a:r>
              <a:rPr lang="en-US" sz="2400" dirty="0"/>
              <a:t>= </a:t>
            </a:r>
            <a:r>
              <a:rPr lang="en-US" sz="2400" dirty="0" smtClean="0"/>
              <a:t>d </a:t>
            </a:r>
            <a:r>
              <a:rPr lang="en-US" sz="2400" dirty="0"/>
              <a:t>( mV ) /</a:t>
            </a:r>
            <a:r>
              <a:rPr lang="en-US" sz="2400" dirty="0" err="1"/>
              <a:t>dt</a:t>
            </a:r>
            <a:r>
              <a:rPr lang="en-US" sz="2400" dirty="0"/>
              <a:t> =</a:t>
            </a:r>
            <a:r>
              <a:rPr lang="en-US" sz="2400" dirty="0" err="1"/>
              <a:t>dP</a:t>
            </a:r>
            <a:r>
              <a:rPr lang="en-US" sz="2400" dirty="0"/>
              <a:t>/</a:t>
            </a:r>
            <a:r>
              <a:rPr lang="en-US" sz="2400" dirty="0" err="1"/>
              <a:t>dt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8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986003"/>
          </a:xfrm>
        </p:spPr>
        <p:txBody>
          <a:bodyPr>
            <a:normAutofit/>
          </a:bodyPr>
          <a:lstStyle/>
          <a:p>
            <a:r>
              <a:rPr lang="en-US" sz="4000" dirty="0"/>
              <a:t>The Linear Momentum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9116"/>
            <a:ext cx="10515600" cy="5237234"/>
          </a:xfrm>
        </p:spPr>
        <p:txBody>
          <a:bodyPr/>
          <a:lstStyle/>
          <a:p>
            <a:r>
              <a:rPr lang="en-US" dirty="0"/>
              <a:t>The term  </a:t>
            </a:r>
            <a:r>
              <a:rPr lang="en-US" dirty="0">
                <a:sym typeface="Symbol" panose="05050102010706020507" pitchFamily="18" charset="2"/>
              </a:rPr>
              <a:t></a:t>
            </a:r>
            <a:r>
              <a:rPr lang="en-US" dirty="0"/>
              <a:t>F is the vector sum of all forces acting on the control volume considered as free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 </a:t>
            </a:r>
            <a:r>
              <a:rPr lang="en-US" dirty="0"/>
              <a:t>it includes 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surface forces </a:t>
            </a:r>
            <a:r>
              <a:rPr lang="en-US" dirty="0"/>
              <a:t>on all fluids and solids cut by the control surface ; plus all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body forces </a:t>
            </a:r>
            <a:r>
              <a:rPr lang="en-US" dirty="0"/>
              <a:t>( gravity ) acting on mass of C.V </a:t>
            </a:r>
            <a:endParaRPr lang="en-US" dirty="0" smtClean="0"/>
          </a:p>
          <a:p>
            <a:r>
              <a:rPr lang="en-US" dirty="0"/>
              <a:t>The equation is a vector form , might write it in 3 axis coordinate system for example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0"/>
            <a:r>
              <a:rPr lang="en-US" dirty="0"/>
              <a:t>for a fixed control volume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 = V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388834"/>
              </p:ext>
            </p:extLst>
          </p:nvPr>
        </p:nvGraphicFramePr>
        <p:xfrm>
          <a:off x="1513681" y="3821540"/>
          <a:ext cx="6169796" cy="88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7" name="Equation" r:id="rId3" imgW="2298600" imgH="444240" progId="Equation.3">
                  <p:embed/>
                </p:oleObj>
              </mc:Choice>
              <mc:Fallback>
                <p:oleObj name="Equation" r:id="rId3" imgW="229860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681" y="3821540"/>
                        <a:ext cx="6169796" cy="887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23672"/>
              </p:ext>
            </p:extLst>
          </p:nvPr>
        </p:nvGraphicFramePr>
        <p:xfrm>
          <a:off x="1392238" y="5565775"/>
          <a:ext cx="43878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8" name="Equation" r:id="rId5" imgW="2171520" imgH="444240" progId="Equation.3">
                  <p:embed/>
                </p:oleObj>
              </mc:Choice>
              <mc:Fallback>
                <p:oleObj name="Equation" r:id="rId5" imgW="217152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5565775"/>
                        <a:ext cx="438785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6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1325563"/>
          </a:xfrm>
        </p:spPr>
        <p:txBody>
          <a:bodyPr/>
          <a:lstStyle/>
          <a:p>
            <a:r>
              <a:rPr lang="en-US" dirty="0"/>
              <a:t>The Linear Momentum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6443"/>
            <a:ext cx="10515600" cy="4351338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steady flow </a:t>
            </a:r>
            <a:r>
              <a:rPr lang="en-US" dirty="0"/>
              <a:t>(d( )/</a:t>
            </a:r>
            <a:r>
              <a:rPr lang="en-US" dirty="0" err="1"/>
              <a:t>dt</a:t>
            </a:r>
            <a:r>
              <a:rPr lang="en-US" dirty="0"/>
              <a:t> ) = </a:t>
            </a:r>
            <a:r>
              <a:rPr lang="en-US" dirty="0" smtClean="0"/>
              <a:t>0</a:t>
            </a:r>
          </a:p>
          <a:p>
            <a:r>
              <a:rPr lang="en-US" dirty="0"/>
              <a:t>example  y- component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683527"/>
              </p:ext>
            </p:extLst>
          </p:nvPr>
        </p:nvGraphicFramePr>
        <p:xfrm>
          <a:off x="975341" y="2906973"/>
          <a:ext cx="4738055" cy="81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Equation" r:id="rId3" imgW="1434960" imgH="393480" progId="Equation.3">
                  <p:embed/>
                </p:oleObj>
              </mc:Choice>
              <mc:Fallback>
                <p:oleObj name="Equation" r:id="rId3" imgW="14349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41" y="2906973"/>
                        <a:ext cx="4738055" cy="810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0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6421" cy="781287"/>
          </a:xfrm>
        </p:spPr>
        <p:txBody>
          <a:bodyPr>
            <a:normAutofit/>
          </a:bodyPr>
          <a:lstStyle/>
          <a:p>
            <a:r>
              <a:rPr lang="en-US" sz="4000" dirty="0"/>
              <a:t>One-Dimensional </a:t>
            </a:r>
            <a:r>
              <a:rPr lang="en-US" sz="4000" dirty="0" smtClean="0"/>
              <a:t>Momentum Flux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4230"/>
            <a:ext cx="10515600" cy="54914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surface integral in Eq. (3.37) is called the </a:t>
            </a:r>
            <a:r>
              <a:rPr lang="en-US" i="1" dirty="0" smtClean="0"/>
              <a:t>momentum-flux term. </a:t>
            </a:r>
            <a:r>
              <a:rPr lang="en-US" dirty="0" smtClean="0"/>
              <a:t>If we denote momentum by </a:t>
            </a:r>
            <a:r>
              <a:rPr lang="en-US" b="1" dirty="0" smtClean="0"/>
              <a:t>M</a:t>
            </a:r>
            <a:r>
              <a:rPr lang="en-US" dirty="0" smtClean="0"/>
              <a:t>, then</a:t>
            </a:r>
          </a:p>
          <a:p>
            <a:endParaRPr lang="en-US" dirty="0"/>
          </a:p>
          <a:p>
            <a:r>
              <a:rPr lang="en-US" dirty="0" smtClean="0"/>
              <a:t>Because </a:t>
            </a:r>
            <a:r>
              <a:rPr lang="en-US" dirty="0"/>
              <a:t>of the dot product, the result will be negative for inlet momentum flux </a:t>
            </a:r>
            <a:r>
              <a:rPr lang="en-US" dirty="0" smtClean="0"/>
              <a:t>and positive </a:t>
            </a:r>
            <a:r>
              <a:rPr lang="en-US" dirty="0"/>
              <a:t>for outlet flux.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cross section is one-dimensional, </a:t>
            </a:r>
            <a:r>
              <a:rPr lang="en-US" b="1" dirty="0"/>
              <a:t>V </a:t>
            </a:r>
            <a:r>
              <a:rPr lang="en-US" dirty="0"/>
              <a:t>and  are </a:t>
            </a:r>
            <a:r>
              <a:rPr lang="en-US" dirty="0" smtClean="0"/>
              <a:t>uniform over </a:t>
            </a:r>
            <a:r>
              <a:rPr lang="en-US" dirty="0"/>
              <a:t>the area and the integrated result </a:t>
            </a:r>
            <a:r>
              <a:rPr lang="en-US" dirty="0" smtClean="0"/>
              <a:t>is</a:t>
            </a:r>
          </a:p>
          <a:p>
            <a:endParaRPr lang="en-US" dirty="0"/>
          </a:p>
          <a:p>
            <a:r>
              <a:rPr lang="en-US" dirty="0"/>
              <a:t>Thus if the control volume has only </a:t>
            </a:r>
            <a:r>
              <a:rPr lang="en-US" dirty="0" smtClean="0"/>
              <a:t>one dimensional inlets </a:t>
            </a:r>
            <a:r>
              <a:rPr lang="en-US" dirty="0"/>
              <a:t>and outlets, Eq. </a:t>
            </a:r>
            <a:r>
              <a:rPr lang="en-US" dirty="0" smtClean="0"/>
              <a:t>reduces to</a:t>
            </a:r>
          </a:p>
          <a:p>
            <a:endParaRPr lang="en-US" dirty="0" smtClean="0"/>
          </a:p>
          <a:p>
            <a:r>
              <a:rPr lang="en-US" dirty="0" smtClean="0"/>
              <a:t>For steady flow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264" y="1739427"/>
            <a:ext cx="3838110" cy="8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10" y="3946515"/>
            <a:ext cx="3688779" cy="731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39" y="5135690"/>
            <a:ext cx="6973150" cy="84036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94" y="5848350"/>
            <a:ext cx="4162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0"/>
            <a:ext cx="10515600" cy="1325563"/>
          </a:xfrm>
        </p:spPr>
        <p:txBody>
          <a:bodyPr/>
          <a:lstStyle/>
          <a:p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439863"/>
            <a:ext cx="10515600" cy="30491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system </a:t>
            </a:r>
            <a:r>
              <a:rPr lang="en-US" dirty="0"/>
              <a:t>is defined as an arbitrary quantity of mass of fixed identity (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definite mass of material </a:t>
            </a:r>
            <a:r>
              <a:rPr lang="en-US" dirty="0"/>
              <a:t>) </a:t>
            </a:r>
          </a:p>
          <a:p>
            <a:r>
              <a:rPr lang="en-US" dirty="0"/>
              <a:t>System may change position and thermal condition , but must always entail the same matter .</a:t>
            </a:r>
          </a:p>
          <a:p>
            <a:r>
              <a:rPr lang="en-US" dirty="0"/>
              <a:t>System is distinguished from other matter which called surroundings ,by its boundaries ,the boundary of system form a closed surface .</a:t>
            </a:r>
          </a:p>
          <a:p>
            <a:r>
              <a:rPr lang="en-US" dirty="0" err="1"/>
              <a:t>m</a:t>
            </a:r>
            <a:r>
              <a:rPr lang="en-US" baseline="-25000" dirty="0" err="1"/>
              <a:t>system</a:t>
            </a:r>
            <a:r>
              <a:rPr lang="en-US" baseline="-25000" dirty="0"/>
              <a:t> </a:t>
            </a:r>
            <a:r>
              <a:rPr lang="en-US" dirty="0"/>
              <a:t> = constant  or  (</a:t>
            </a:r>
            <a:r>
              <a:rPr lang="en-US" dirty="0" err="1"/>
              <a:t>dm</a:t>
            </a:r>
            <a:r>
              <a:rPr lang="en-US" dirty="0"/>
              <a:t> /at ) = 0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72400" y="6356350"/>
            <a:ext cx="4114800" cy="365125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2" descr="Image result for zeroth law of thermodynamics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82" y="4489036"/>
            <a:ext cx="20097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236" y="3486047"/>
            <a:ext cx="899145" cy="2671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72" y="4411043"/>
            <a:ext cx="1176338" cy="2023301"/>
          </a:xfrm>
          <a:prstGeom prst="rect">
            <a:avLst/>
          </a:prstGeom>
        </p:spPr>
      </p:pic>
      <p:sp>
        <p:nvSpPr>
          <p:cNvPr id="8" name="AutoShape 2" descr="Image result for gas bo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Image result for gas bot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04" y="4084638"/>
            <a:ext cx="2073275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96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56" y="187704"/>
            <a:ext cx="10515600" cy="8631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Forces on CV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4" y="1050878"/>
            <a:ext cx="10515600" cy="4885897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force of two types </a:t>
            </a:r>
            <a:endParaRPr lang="en-US" dirty="0"/>
          </a:p>
          <a:p>
            <a:pPr lvl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Body </a:t>
            </a:r>
            <a:r>
              <a:rPr lang="en-US" dirty="0"/>
              <a:t>force on gravity ( weight )  </a:t>
            </a:r>
          </a:p>
          <a:p>
            <a:pPr lvl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Surface</a:t>
            </a:r>
            <a:r>
              <a:rPr lang="en-US" dirty="0"/>
              <a:t> force including  </a:t>
            </a:r>
          </a:p>
          <a:p>
            <a:pPr marL="0" indent="0">
              <a:buNone/>
            </a:pPr>
            <a:r>
              <a:rPr lang="en-US" dirty="0"/>
              <a:t>     a) </a:t>
            </a:r>
            <a:r>
              <a:rPr lang="en-US" dirty="0" smtClean="0"/>
              <a:t>surface </a:t>
            </a:r>
            <a:r>
              <a:rPr lang="en-US" dirty="0"/>
              <a:t>tension </a:t>
            </a:r>
            <a:r>
              <a:rPr lang="en-US" dirty="0" smtClean="0"/>
              <a:t> ( neglect)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b) </a:t>
            </a:r>
            <a:r>
              <a:rPr lang="en-US" dirty="0" smtClean="0"/>
              <a:t>shear </a:t>
            </a:r>
            <a:r>
              <a:rPr lang="en-US" dirty="0"/>
              <a:t>stress forces </a:t>
            </a:r>
            <a:r>
              <a:rPr lang="el-GR" dirty="0"/>
              <a:t>τ </a:t>
            </a:r>
            <a:r>
              <a:rPr lang="en-US" baseline="-25000" dirty="0" smtClean="0"/>
              <a:t>w</a:t>
            </a:r>
            <a:r>
              <a:rPr lang="en-US" dirty="0" smtClean="0"/>
              <a:t> 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c) </a:t>
            </a:r>
            <a:r>
              <a:rPr lang="en-US" dirty="0" smtClean="0"/>
              <a:t>pressure </a:t>
            </a:r>
            <a:r>
              <a:rPr lang="en-US" dirty="0"/>
              <a:t>force normal to the control volume .</a:t>
            </a:r>
          </a:p>
          <a:p>
            <a:r>
              <a:rPr lang="en-US" dirty="0"/>
              <a:t>pressure force : normal inward to surface , let n normal outward unit area vector .</a:t>
            </a:r>
          </a:p>
          <a:p>
            <a:r>
              <a:rPr lang="en-US" dirty="0"/>
              <a:t>pressure of control volume P as absolute </a:t>
            </a:r>
            <a:r>
              <a:rPr lang="en-US" dirty="0" smtClean="0"/>
              <a:t>pressure, </a:t>
            </a:r>
            <a:r>
              <a:rPr lang="en-US" dirty="0"/>
              <a:t>outside pressure as Pa </a:t>
            </a:r>
          </a:p>
          <a:p>
            <a:r>
              <a:rPr lang="en-US" dirty="0"/>
              <a:t>the pressure force taken in consideration outside  pressure  ( P – Pa) then 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28734"/>
              </p:ext>
            </p:extLst>
          </p:nvPr>
        </p:nvGraphicFramePr>
        <p:xfrm>
          <a:off x="1093714" y="5813947"/>
          <a:ext cx="5726978" cy="83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Equation" r:id="rId3" imgW="2552400" imgH="380880" progId="Equation.3">
                  <p:embed/>
                </p:oleObj>
              </mc:Choice>
              <mc:Fallback>
                <p:oleObj name="Equation" r:id="rId3" imgW="2552400" imgH="38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14" y="5813947"/>
                        <a:ext cx="5726978" cy="83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0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r>
              <a:rPr lang="en-US" dirty="0"/>
              <a:t>Forces on CV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resultant of all shear forces </a:t>
                </a:r>
                <a:r>
                  <a:rPr lang="el-GR" dirty="0" smtClean="0"/>
                  <a:t>τ</a:t>
                </a:r>
                <a:r>
                  <a:rPr lang="en-US" baseline="-25000" dirty="0" smtClean="0"/>
                  <a:t>w</a:t>
                </a:r>
                <a:r>
                  <a:rPr lang="en-US" dirty="0" smtClean="0"/>
                  <a:t> </a:t>
                </a:r>
                <a:r>
                  <a:rPr lang="en-US" dirty="0"/>
                  <a:t>and pressure forces on the wall are replaced with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R</a:t>
                </a:r>
                <a:r>
                  <a:rPr lang="en-US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x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and R</a:t>
                </a:r>
                <a:r>
                  <a:rPr lang="en-US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y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steady flow</a:t>
                </a:r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𝑢𝑡</m:t>
                            </m:r>
                          </m:sub>
                          <m:sup/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506" y="2678807"/>
            <a:ext cx="3068227" cy="22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2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5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elbow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941" y="1230984"/>
            <a:ext cx="10515600" cy="4351338"/>
          </a:xfrm>
        </p:spPr>
        <p:txBody>
          <a:bodyPr/>
          <a:lstStyle/>
          <a:p>
            <a:r>
              <a:rPr lang="en-US" dirty="0" smtClean="0"/>
              <a:t>Evaluate forces coming on to the reducing elbow shown for steady flow 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13" y="4572683"/>
            <a:ext cx="2578333" cy="1916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7089" y="3406653"/>
            <a:ext cx="536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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V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-V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</a:t>
            </a:r>
            <a:r>
              <a:rPr 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V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 V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</a:t>
            </a:r>
            <a:r>
              <a:rPr 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81966" y="4035336"/>
                <a:ext cx="6377418" cy="2308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,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  <a:sym typeface="Symbol" panose="05050102010706020507" pitchFamily="18" charset="2"/>
                  </a:rPr>
                  <a:t>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F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(-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)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+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  (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)</a:t>
                </a:r>
                <a:r>
                  <a:rPr lang="en-US" sz="2400" dirty="0" smtClean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𝑢𝑡</m:t>
                            </m:r>
                          </m:sub>
                          <m:sup/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 baseline="-25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400" i="1" baseline="-25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400" dirty="0" smtClean="0">
                  <a:latin typeface="Symbol" panose="05050102010706020507" pitchFamily="18" charset="2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r>
                  <a:rPr lang="en-US" sz="2400" dirty="0" smtClean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  <a:sym typeface="Symbol" panose="05050102010706020507" pitchFamily="18" charset="2"/>
                  </a:rPr>
                  <a:t>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F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= -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P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– p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+R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</a:t>
                </a:r>
                <a:r>
                  <a:rPr lang="en-US" sz="2400" dirty="0" err="1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(V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 -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)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  <a:sym typeface="Wingdings" panose="05000000000000000000" pitchFamily="2" charset="2"/>
                  </a:rPr>
                  <a:t>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R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</a:t>
                </a:r>
                <a:r>
                  <a:rPr lang="en-US" sz="2400" dirty="0" err="1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(V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 -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) - P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– P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966" y="4035336"/>
                <a:ext cx="6377418" cy="2308645"/>
              </a:xfrm>
              <a:prstGeom prst="rect">
                <a:avLst/>
              </a:prstGeom>
              <a:blipFill rotWithShape="0">
                <a:blip r:embed="rId4"/>
                <a:stretch>
                  <a:fillRect l="-7361" t="-2375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58048" y="21235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V.n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is scalar      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at inlet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V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n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at outlet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904" y="2129529"/>
            <a:ext cx="2676525" cy="17907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34" y="1729479"/>
            <a:ext cx="4162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189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/>
          <a:lstStyle/>
          <a:p>
            <a:r>
              <a:rPr lang="en-US" dirty="0"/>
              <a:t>Example elbow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2666" y="1293363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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z</a:t>
                </a:r>
                <a:r>
                  <a:rPr lang="en-US" dirty="0"/>
                  <a:t>  =  0 +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z</a:t>
                </a:r>
                <a:r>
                  <a:rPr lang="en-US" dirty="0"/>
                  <a:t> –P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r>
                  <a:rPr lang="en-US" dirty="0"/>
                  <a:t>  sin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 </a:t>
                </a:r>
                <a:r>
                  <a:rPr lang="en-US" dirty="0"/>
                  <a:t>- W </a:t>
                </a:r>
                <a:endParaRPr lang="en-US" dirty="0" smtClean="0"/>
              </a:p>
              <a:p>
                <a:r>
                  <a:rPr lang="en-US" dirty="0" smtClean="0"/>
                  <a:t>Linear momentum for steady flow;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𝑢𝑡</m:t>
                            </m:r>
                          </m:sub>
                          <m:sup/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         = V</a:t>
                </a:r>
                <a:r>
                  <a:rPr lang="en-US" baseline="-25000" dirty="0"/>
                  <a:t>z1</a:t>
                </a:r>
                <a:r>
                  <a:rPr lang="en-US" dirty="0"/>
                  <a:t> </a:t>
                </a:r>
                <a:r>
                  <a:rPr lang="en-US" dirty="0" smtClean="0"/>
                  <a:t>(-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) +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</a:t>
                </a:r>
                <a:r>
                  <a:rPr lang="en-US" dirty="0" smtClean="0"/>
                  <a:t>Vz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(V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r>
                  <a:rPr lang="en-US" dirty="0"/>
                  <a:t> )</a:t>
                </a:r>
              </a:p>
              <a:p>
                <a:r>
                  <a:rPr lang="en-US" dirty="0"/>
                  <a:t>but let V</a:t>
                </a:r>
                <a:r>
                  <a:rPr lang="en-US" baseline="-25000" dirty="0"/>
                  <a:t>z1 </a:t>
                </a:r>
                <a:r>
                  <a:rPr lang="en-US" dirty="0"/>
                  <a:t> = 0 , V</a:t>
                </a:r>
                <a:r>
                  <a:rPr lang="en-US" baseline="-25000" dirty="0"/>
                  <a:t>z2  =</a:t>
                </a:r>
                <a:r>
                  <a:rPr lang="en-US" dirty="0"/>
                  <a:t> 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/>
                  <a:t>θ</a:t>
                </a:r>
                <a:endParaRPr lang="en-US" dirty="0"/>
              </a:p>
              <a:p>
                <a:r>
                  <a:rPr lang="en-US" dirty="0" err="1"/>
                  <a:t>R</a:t>
                </a:r>
                <a:r>
                  <a:rPr lang="en-US" baseline="-25000" dirty="0" err="1"/>
                  <a:t>z</a:t>
                </a:r>
                <a:r>
                  <a:rPr lang="en-US" dirty="0"/>
                  <a:t> - P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r>
                  <a:rPr lang="en-US" dirty="0"/>
                  <a:t>  sin </a:t>
                </a:r>
                <a:r>
                  <a:rPr lang="el-GR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- W =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/>
                  <a:t> </a:t>
                </a:r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=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</a:t>
                </a:r>
                <a:r>
                  <a:rPr lang="en-US" dirty="0" smtClean="0"/>
                  <a:t>Q </a:t>
                </a:r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 smtClean="0"/>
                  <a:t>θ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 smtClean="0"/>
                  <a:t>θ</a:t>
                </a:r>
                <a:endParaRPr lang="en-US" dirty="0"/>
              </a:p>
              <a:p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z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</a:t>
                </a:r>
                <a:r>
                  <a:rPr lang="en-US" dirty="0" smtClean="0"/>
                  <a:t>Q </a:t>
                </a:r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+ P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r>
                  <a:rPr lang="en-US" dirty="0"/>
                  <a:t>  sin </a:t>
                </a:r>
                <a:r>
                  <a:rPr lang="el-GR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+ W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666" y="1293363"/>
                <a:ext cx="10515600" cy="4351338"/>
              </a:xfrm>
              <a:blipFill rotWithShape="0">
                <a:blip r:embed="rId2"/>
                <a:stretch>
                  <a:fillRect l="-1043" t="-35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408" y="897577"/>
            <a:ext cx="3474215" cy="25826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6288"/>
            <a:ext cx="6968319" cy="4351338"/>
          </a:xfrm>
        </p:spPr>
        <p:txBody>
          <a:bodyPr/>
          <a:lstStyle/>
          <a:p>
            <a:r>
              <a:rPr lang="en-US" dirty="0"/>
              <a:t>A fixed control volume of a </a:t>
            </a:r>
            <a:r>
              <a:rPr lang="en-US" dirty="0" err="1"/>
              <a:t>streamtube</a:t>
            </a:r>
            <a:r>
              <a:rPr lang="en-US" dirty="0"/>
              <a:t> in steady flow has a uniform inlet flow </a:t>
            </a:r>
            <a:r>
              <a:rPr lang="en-US" dirty="0" smtClean="0"/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1, </a:t>
            </a:r>
            <a:r>
              <a:rPr lang="en-US" i="1" dirty="0"/>
              <a:t>V</a:t>
            </a:r>
            <a:r>
              <a:rPr lang="en-US" dirty="0"/>
              <a:t>1) </a:t>
            </a:r>
            <a:r>
              <a:rPr lang="en-US" dirty="0" smtClean="0"/>
              <a:t>and a </a:t>
            </a:r>
            <a:r>
              <a:rPr lang="en-US" dirty="0"/>
              <a:t>uniform exit flow </a:t>
            </a:r>
            <a:r>
              <a:rPr lang="en-US" dirty="0" smtClean="0"/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en-US" dirty="0" smtClean="0"/>
              <a:t>2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2, </a:t>
            </a:r>
            <a:r>
              <a:rPr lang="en-US" i="1" dirty="0"/>
              <a:t>V</a:t>
            </a:r>
            <a:r>
              <a:rPr lang="en-US" dirty="0"/>
              <a:t>2), as shown in Fig. 3.8. Find an expression for the net force </a:t>
            </a:r>
            <a:r>
              <a:rPr lang="en-US" dirty="0" smtClean="0"/>
              <a:t>on the </a:t>
            </a:r>
            <a:r>
              <a:rPr lang="en-US" dirty="0"/>
              <a:t>control </a:t>
            </a:r>
            <a:r>
              <a:rPr lang="en-US" dirty="0" smtClean="0"/>
              <a:t>volume</a:t>
            </a:r>
          </a:p>
          <a:p>
            <a:endParaRPr lang="en-US" dirty="0"/>
          </a:p>
          <a:p>
            <a:r>
              <a:rPr lang="en-US" dirty="0"/>
              <a:t>from conservation of mass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33" y="571025"/>
            <a:ext cx="3122060" cy="2458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99" y="2948009"/>
            <a:ext cx="5335619" cy="70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499" y="3093482"/>
            <a:ext cx="3046501" cy="237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983" y="4039737"/>
            <a:ext cx="2948138" cy="463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970" y="4572149"/>
            <a:ext cx="2794389" cy="6823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78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r>
              <a:rPr lang="en-US" sz="4000" dirty="0"/>
              <a:t>EXAMPLE 3.9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66" y="1215334"/>
            <a:ext cx="7616134" cy="4351338"/>
          </a:xfrm>
        </p:spPr>
        <p:txBody>
          <a:bodyPr>
            <a:normAutofit/>
          </a:bodyPr>
          <a:lstStyle/>
          <a:p>
            <a:r>
              <a:rPr lang="en-US" dirty="0"/>
              <a:t>As shown in Fig. 3.9</a:t>
            </a:r>
            <a:r>
              <a:rPr lang="en-US" i="1" dirty="0"/>
              <a:t>a</a:t>
            </a:r>
            <a:r>
              <a:rPr lang="en-US" dirty="0"/>
              <a:t>, a fixed vane turns a water jet of area </a:t>
            </a:r>
            <a:r>
              <a:rPr lang="en-US" i="1" dirty="0"/>
              <a:t>A </a:t>
            </a:r>
            <a:r>
              <a:rPr lang="en-US" dirty="0"/>
              <a:t>through an angle  </a:t>
            </a:r>
            <a:r>
              <a:rPr lang="el-GR" dirty="0" smtClean="0"/>
              <a:t>θ</a:t>
            </a:r>
            <a:r>
              <a:rPr lang="en-US" dirty="0" smtClean="0"/>
              <a:t> without changing its </a:t>
            </a:r>
            <a:r>
              <a:rPr lang="en-US" dirty="0"/>
              <a:t>velocity magnitude. The flow is steady, pressure is </a:t>
            </a:r>
            <a:r>
              <a:rPr lang="en-US" dirty="0" smtClean="0"/>
              <a:t>P</a:t>
            </a:r>
            <a:r>
              <a:rPr lang="en-US" i="1" baseline="-25000" dirty="0" smtClean="0"/>
              <a:t>a</a:t>
            </a:r>
            <a:r>
              <a:rPr lang="en-US" i="1" dirty="0" smtClean="0"/>
              <a:t> </a:t>
            </a:r>
            <a:r>
              <a:rPr lang="en-US" dirty="0"/>
              <a:t>everywhere, and friction on </a:t>
            </a:r>
            <a:r>
              <a:rPr lang="en-US" dirty="0" smtClean="0"/>
              <a:t>the vane </a:t>
            </a:r>
            <a:r>
              <a:rPr lang="en-US" dirty="0"/>
              <a:t>is negligible.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/>
              <a:t>a</a:t>
            </a:r>
            <a:r>
              <a:rPr lang="en-US" dirty="0"/>
              <a:t>) Find the components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applied vane force.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/>
              <a:t>b</a:t>
            </a:r>
            <a:r>
              <a:rPr lang="en-US" dirty="0"/>
              <a:t>) Find </a:t>
            </a:r>
            <a:r>
              <a:rPr lang="en-US" dirty="0" smtClean="0"/>
              <a:t>expressions for </a:t>
            </a:r>
            <a:r>
              <a:rPr lang="en-US" dirty="0"/>
              <a:t>the force magnitude </a:t>
            </a:r>
            <a:r>
              <a:rPr lang="en-US" i="1" dirty="0"/>
              <a:t>F </a:t>
            </a:r>
            <a:r>
              <a:rPr lang="en-US" dirty="0"/>
              <a:t>and the angle  between </a:t>
            </a:r>
            <a:r>
              <a:rPr lang="en-US" i="1" dirty="0"/>
              <a:t>F </a:t>
            </a:r>
            <a:r>
              <a:rPr lang="en-US" dirty="0"/>
              <a:t>and the horizontal; plot </a:t>
            </a:r>
            <a:r>
              <a:rPr lang="en-US" dirty="0" smtClean="0"/>
              <a:t>them versus </a:t>
            </a:r>
            <a:r>
              <a:rPr lang="el-GR" dirty="0" smtClean="0"/>
              <a:t>θ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472" y="365126"/>
            <a:ext cx="3655801" cy="336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819" y="3957278"/>
            <a:ext cx="2818762" cy="240542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5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34"/>
            <a:ext cx="10515600" cy="55696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6204"/>
            <a:ext cx="8363793" cy="4351338"/>
          </a:xfrm>
        </p:spPr>
        <p:txBody>
          <a:bodyPr/>
          <a:lstStyle/>
          <a:p>
            <a:r>
              <a:rPr lang="en-US" dirty="0"/>
              <a:t>The pressure force 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zero </a:t>
            </a:r>
            <a:r>
              <a:rPr lang="en-US" dirty="0"/>
              <a:t>in the uniform atmosphere.</a:t>
            </a:r>
          </a:p>
          <a:p>
            <a:r>
              <a:rPr lang="en-US" dirty="0"/>
              <a:t>We neglect the weight of fluid and the vane weight within the control </a:t>
            </a:r>
            <a:r>
              <a:rPr lang="en-US" dirty="0" smtClean="0"/>
              <a:t>volume.</a:t>
            </a:r>
          </a:p>
          <a:p>
            <a:endParaRPr lang="en-US" dirty="0"/>
          </a:p>
          <a:p>
            <a:r>
              <a:rPr lang="en-US" dirty="0"/>
              <a:t>But the </a:t>
            </a:r>
            <a:r>
              <a:rPr lang="en-US" dirty="0" smtClean="0"/>
              <a:t>magnitudes  </a:t>
            </a:r>
            <a:r>
              <a:rPr lang="en-US" i="1" dirty="0" smtClean="0"/>
              <a:t>V</a:t>
            </a:r>
            <a:r>
              <a:rPr lang="en-US" dirty="0" smtClean="0"/>
              <a:t>1=</a:t>
            </a:r>
            <a:r>
              <a:rPr lang="en-US" i="1" dirty="0" smtClean="0"/>
              <a:t>V</a:t>
            </a:r>
            <a:r>
              <a:rPr lang="en-US" dirty="0" smtClean="0"/>
              <a:t>2= </a:t>
            </a:r>
            <a:r>
              <a:rPr lang="en-US" i="1" dirty="0" smtClean="0"/>
              <a:t>V</a:t>
            </a:r>
            <a:r>
              <a:rPr lang="en-US" dirty="0" smtClean="0"/>
              <a:t>, </a:t>
            </a:r>
            <a:r>
              <a:rPr lang="en-US" dirty="0"/>
              <a:t>and conservation of mass for the </a:t>
            </a:r>
            <a:r>
              <a:rPr lang="en-US" dirty="0" err="1"/>
              <a:t>streamtube</a:t>
            </a:r>
            <a:r>
              <a:rPr lang="en-US" dirty="0"/>
              <a:t> </a:t>
            </a:r>
            <a:r>
              <a:rPr lang="en-US" dirty="0" smtClean="0"/>
              <a:t>requires </a:t>
            </a:r>
            <a:r>
              <a:rPr lang="en-US" i="1" dirty="0" smtClean="0"/>
              <a:t>m</a:t>
            </a:r>
            <a:r>
              <a:rPr lang="en-US" i="1" dirty="0"/>
              <a:t>˙ 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m˙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i="1" dirty="0"/>
              <a:t>m˙ </a:t>
            </a:r>
            <a:r>
              <a:rPr lang="en-US" i="1" dirty="0" smtClean="0"/>
              <a:t>=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i="1" dirty="0" smtClean="0"/>
              <a:t>AV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133" y="1995319"/>
            <a:ext cx="3008904" cy="701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12" y="3618673"/>
            <a:ext cx="5000088" cy="616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305" y="4235654"/>
            <a:ext cx="7013806" cy="667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305" y="4906071"/>
                <a:ext cx="6144824" cy="1986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Times-Roman"/>
                  </a:rPr>
                  <a:t>From the geometry of Fig. 3.9</a:t>
                </a:r>
                <a:r>
                  <a:rPr lang="en-US" sz="2400" i="1" dirty="0">
                    <a:latin typeface="Times-Italic"/>
                  </a:rPr>
                  <a:t>b </a:t>
                </a:r>
                <a:r>
                  <a:rPr lang="en-US" sz="2400" dirty="0">
                    <a:latin typeface="Times-Roman"/>
                  </a:rPr>
                  <a:t>we </a:t>
                </a:r>
                <a:r>
                  <a:rPr lang="en-US" sz="2400" dirty="0" smtClean="0">
                    <a:latin typeface="Times-Roman"/>
                  </a:rPr>
                  <a:t>obtain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=180−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05" y="4906071"/>
                <a:ext cx="6144824" cy="1986121"/>
              </a:xfrm>
              <a:prstGeom prst="rect">
                <a:avLst/>
              </a:prstGeom>
              <a:blipFill rotWithShape="0">
                <a:blip r:embed="rId5"/>
                <a:stretch>
                  <a:fillRect l="-1488" t="-2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635" y="4235654"/>
            <a:ext cx="2802619" cy="236665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4872" y="1034454"/>
            <a:ext cx="2807128" cy="25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55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8" y="0"/>
            <a:ext cx="10515600" cy="982639"/>
          </a:xfrm>
        </p:spPr>
        <p:txBody>
          <a:bodyPr/>
          <a:lstStyle/>
          <a:p>
            <a:r>
              <a:rPr lang="en-US" dirty="0"/>
              <a:t>EXAMPLE 3.9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8" y="982639"/>
            <a:ext cx="4129585" cy="4351338"/>
          </a:xfrm>
        </p:spPr>
        <p:txBody>
          <a:bodyPr/>
          <a:lstStyle/>
          <a:p>
            <a:r>
              <a:rPr lang="en-US" dirty="0" smtClean="0"/>
              <a:t>Maximum </a:t>
            </a:r>
            <a:r>
              <a:rPr lang="en-US" dirty="0"/>
              <a:t>force occurs at </a:t>
            </a:r>
            <a:r>
              <a:rPr lang="el-GR" dirty="0" smtClean="0"/>
              <a:t>θ</a:t>
            </a:r>
            <a:r>
              <a:rPr lang="en-US" dirty="0" smtClean="0"/>
              <a:t>= </a:t>
            </a:r>
            <a:r>
              <a:rPr lang="en-US" dirty="0"/>
              <a:t>180°, that is, when the jet is turned around and thrown back </a:t>
            </a:r>
            <a:r>
              <a:rPr lang="en-US" dirty="0" smtClean="0"/>
              <a:t>in the </a:t>
            </a:r>
            <a:r>
              <a:rPr lang="en-US" dirty="0"/>
              <a:t>opposite direction with its momentum completely reversed.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force is 2</a:t>
            </a:r>
            <a:r>
              <a:rPr lang="en-US" i="1" dirty="0"/>
              <a:t>m˙V </a:t>
            </a:r>
            <a:r>
              <a:rPr lang="en-US" dirty="0"/>
              <a:t>and acts to </a:t>
            </a:r>
            <a:r>
              <a:rPr lang="en-US" dirty="0" smtClean="0"/>
              <a:t>the </a:t>
            </a:r>
            <a:r>
              <a:rPr lang="en-US" i="1" dirty="0" smtClean="0"/>
              <a:t>left</a:t>
            </a:r>
            <a:r>
              <a:rPr lang="en-US" dirty="0"/>
              <a:t>; that is,  </a:t>
            </a:r>
            <a:r>
              <a:rPr lang="el-GR" dirty="0" smtClean="0"/>
              <a:t>φ</a:t>
            </a:r>
            <a:r>
              <a:rPr lang="en-US" dirty="0" smtClean="0"/>
              <a:t>=180</a:t>
            </a:r>
            <a:r>
              <a:rPr lang="en-US" dirty="0"/>
              <a:t>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20" y="3310517"/>
            <a:ext cx="6170323" cy="2969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693" y="286030"/>
            <a:ext cx="2818762" cy="2405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892" y="51698"/>
            <a:ext cx="3655801" cy="33655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70420" y="6475133"/>
            <a:ext cx="4114800" cy="365125"/>
          </a:xfrm>
        </p:spPr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2" y="5946491"/>
            <a:ext cx="7013806" cy="6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8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4" y="239119"/>
            <a:ext cx="10515600" cy="904117"/>
          </a:xfrm>
        </p:spPr>
        <p:txBody>
          <a:bodyPr>
            <a:normAutofit/>
          </a:bodyPr>
          <a:lstStyle/>
          <a:p>
            <a:r>
              <a:rPr lang="en-US" sz="4000" dirty="0"/>
              <a:t>EXAMPLE 3.10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3" y="1143236"/>
            <a:ext cx="10515600" cy="4351338"/>
          </a:xfrm>
        </p:spPr>
        <p:txBody>
          <a:bodyPr/>
          <a:lstStyle/>
          <a:p>
            <a:r>
              <a:rPr lang="en-US" dirty="0"/>
              <a:t>A water jet of velocity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/>
              <a:t>impinges normal to a flat plate which moves to the right at </a:t>
            </a:r>
            <a:r>
              <a:rPr lang="en-US" dirty="0" smtClean="0"/>
              <a:t>velocity </a:t>
            </a:r>
            <a:r>
              <a:rPr lang="en-US" i="1" dirty="0" smtClean="0"/>
              <a:t>V</a:t>
            </a:r>
            <a:r>
              <a:rPr lang="en-US" i="1" baseline="-25000" dirty="0"/>
              <a:t> </a:t>
            </a:r>
            <a:r>
              <a:rPr lang="en-US" i="1" baseline="-25000" dirty="0" smtClean="0"/>
              <a:t>c</a:t>
            </a:r>
            <a:r>
              <a:rPr lang="en-US" dirty="0" smtClean="0"/>
              <a:t>  </a:t>
            </a:r>
            <a:r>
              <a:rPr lang="en-US" dirty="0"/>
              <a:t>as shown in Fig. 3.10</a:t>
            </a:r>
            <a:r>
              <a:rPr lang="en-US" i="1" dirty="0"/>
              <a:t>a</a:t>
            </a:r>
            <a:r>
              <a:rPr lang="en-US" dirty="0"/>
              <a:t>. Find the force required to keep the plate moving at constant </a:t>
            </a:r>
            <a:r>
              <a:rPr lang="en-US" dirty="0" smtClean="0"/>
              <a:t>velocity.</a:t>
            </a:r>
            <a:endParaRPr lang="en-US" dirty="0"/>
          </a:p>
          <a:p>
            <a:r>
              <a:rPr lang="en-US" dirty="0"/>
              <a:t>if the jet density is 1000 kg/m</a:t>
            </a:r>
            <a:r>
              <a:rPr lang="en-US" baseline="30000" dirty="0"/>
              <a:t>3</a:t>
            </a:r>
            <a:r>
              <a:rPr lang="en-US" dirty="0"/>
              <a:t>, the jet area is 3 cm</a:t>
            </a:r>
            <a:r>
              <a:rPr lang="en-US" baseline="30000" dirty="0"/>
              <a:t>2</a:t>
            </a:r>
            <a:r>
              <a:rPr lang="en-US" dirty="0"/>
              <a:t>, and </a:t>
            </a:r>
            <a:r>
              <a:rPr lang="en-US" i="1" dirty="0" err="1"/>
              <a:t>Vj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Vc</a:t>
            </a:r>
            <a:r>
              <a:rPr lang="en-US" i="1" dirty="0"/>
              <a:t> </a:t>
            </a:r>
            <a:r>
              <a:rPr lang="en-US" dirty="0"/>
              <a:t>are 20 and 15 </a:t>
            </a:r>
            <a:r>
              <a:rPr lang="en-US" dirty="0" smtClean="0"/>
              <a:t>m/s.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683" y="3162869"/>
            <a:ext cx="385890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62" y="2898344"/>
            <a:ext cx="3542260" cy="280197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91733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10" y="5881431"/>
            <a:ext cx="5851822" cy="8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44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21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3.10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5028"/>
            <a:ext cx="10515600" cy="4351338"/>
          </a:xfrm>
        </p:spPr>
        <p:txBody>
          <a:bodyPr/>
          <a:lstStyle/>
          <a:p>
            <a:r>
              <a:rPr lang="en-US" dirty="0"/>
              <a:t>There are two outlets and one </a:t>
            </a:r>
            <a:r>
              <a:rPr lang="en-US" dirty="0" smtClean="0"/>
              <a:t>inlet</a:t>
            </a:r>
          </a:p>
          <a:p>
            <a:endParaRPr lang="en-US" dirty="0"/>
          </a:p>
          <a:p>
            <a:r>
              <a:rPr lang="en-US" dirty="0"/>
              <a:t>water is incompressible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1=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ρ</a:t>
            </a:r>
            <a:r>
              <a:rPr lang="en-US" dirty="0" smtClean="0"/>
              <a:t> 2=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ρ</a:t>
            </a:r>
            <a:r>
              <a:rPr lang="en-US" dirty="0" smtClean="0"/>
              <a:t> </a:t>
            </a:r>
            <a:r>
              <a:rPr lang="en-US" i="1" dirty="0"/>
              <a:t>j</a:t>
            </a:r>
            <a:r>
              <a:rPr lang="en-US" dirty="0"/>
              <a:t>, and we are given that </a:t>
            </a:r>
            <a:r>
              <a:rPr lang="en-US" i="1" dirty="0"/>
              <a:t>A</a:t>
            </a:r>
            <a:r>
              <a:rPr lang="en-US" dirty="0"/>
              <a:t>1 </a:t>
            </a:r>
            <a:r>
              <a:rPr lang="en-US" dirty="0" smtClean="0"/>
              <a:t>= </a:t>
            </a:r>
            <a:r>
              <a:rPr lang="en-US" i="1" dirty="0" smtClean="0"/>
              <a:t>A</a:t>
            </a:r>
            <a:r>
              <a:rPr lang="en-US" dirty="0" smtClean="0"/>
              <a:t>2=  =(1/2) </a:t>
            </a:r>
            <a:r>
              <a:rPr lang="en-US" i="1" dirty="0" err="1" smtClean="0"/>
              <a:t>Aj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from </a:t>
            </a:r>
            <a:r>
              <a:rPr lang="en-US" dirty="0"/>
              <a:t>the symmetry of </a:t>
            </a:r>
            <a:r>
              <a:rPr lang="en-US" dirty="0" smtClean="0"/>
              <a:t>the jet deflection, </a:t>
            </a:r>
            <a:r>
              <a:rPr lang="en-US" dirty="0"/>
              <a:t>we conclude that </a:t>
            </a:r>
            <a:r>
              <a:rPr lang="en-US" i="1" dirty="0" smtClean="0"/>
              <a:t>V</a:t>
            </a:r>
            <a:r>
              <a:rPr lang="en-US" dirty="0" smtClean="0"/>
              <a:t>1 = </a:t>
            </a:r>
            <a:r>
              <a:rPr lang="en-US" i="1" dirty="0" smtClean="0"/>
              <a:t>V</a:t>
            </a:r>
            <a:r>
              <a:rPr lang="en-US" dirty="0" smtClean="0"/>
              <a:t>2</a:t>
            </a:r>
          </a:p>
          <a:p>
            <a:r>
              <a:rPr lang="en-US" dirty="0" smtClean="0"/>
              <a:t>Pressure force is zero since it is atmospheric.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33" y="1563245"/>
            <a:ext cx="2046233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657" y="1553490"/>
            <a:ext cx="4507437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833" y="2552257"/>
            <a:ext cx="2908184" cy="623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33" y="3993970"/>
            <a:ext cx="4189482" cy="672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907" y="4572431"/>
            <a:ext cx="5270385" cy="427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48" y="5130425"/>
            <a:ext cx="4683825" cy="400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9" y="5662170"/>
            <a:ext cx="7813249" cy="37295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8156" y="3648305"/>
            <a:ext cx="3016358" cy="23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44663"/>
            <a:ext cx="10515600" cy="86317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Control Volume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27" y="938520"/>
            <a:ext cx="7295866" cy="5011903"/>
          </a:xfrm>
        </p:spPr>
        <p:txBody>
          <a:bodyPr>
            <a:normAutofit/>
          </a:bodyPr>
          <a:lstStyle/>
          <a:p>
            <a:r>
              <a:rPr lang="en-US" u="sng" dirty="0"/>
              <a:t>Control volume :</a:t>
            </a:r>
            <a:r>
              <a:rPr lang="en-US" dirty="0"/>
              <a:t>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definite volume </a:t>
            </a:r>
            <a:r>
              <a:rPr lang="en-US" dirty="0"/>
              <a:t>is </a:t>
            </a:r>
            <a:r>
              <a:rPr lang="en-US" dirty="0" smtClean="0"/>
              <a:t>designated </a:t>
            </a:r>
            <a:r>
              <a:rPr lang="en-US" dirty="0"/>
              <a:t>in a </a:t>
            </a:r>
            <a:r>
              <a:rPr lang="en-US" dirty="0" smtClean="0"/>
              <a:t>space.</a:t>
            </a:r>
          </a:p>
          <a:p>
            <a:r>
              <a:rPr lang="en-US" dirty="0" smtClean="0"/>
              <a:t>Boundary </a:t>
            </a:r>
            <a:r>
              <a:rPr lang="en-US" dirty="0"/>
              <a:t>of this volume is </a:t>
            </a:r>
            <a:r>
              <a:rPr lang="en-US" dirty="0" smtClean="0"/>
              <a:t>known </a:t>
            </a:r>
            <a:r>
              <a:rPr lang="en-US" dirty="0"/>
              <a:t>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control surface.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mount and identity of matter in the control volume may change with time but the shape of the C.V is </a:t>
            </a:r>
            <a:r>
              <a:rPr lang="en-US" dirty="0" smtClean="0"/>
              <a:t>fixed.</a:t>
            </a:r>
          </a:p>
          <a:p>
            <a:r>
              <a:rPr lang="en-US" dirty="0" smtClean="0"/>
              <a:t> Energy </a:t>
            </a:r>
            <a:r>
              <a:rPr lang="en-US" dirty="0"/>
              <a:t>and mass may flow across the control volume 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/>
              <a:t>: flow through section of a nozzle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900" y="476250"/>
            <a:ext cx="2390775" cy="272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900" y="3671248"/>
            <a:ext cx="2998051" cy="15967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5280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9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29" y="103187"/>
            <a:ext cx="4589384" cy="768351"/>
          </a:xfrm>
        </p:spPr>
        <p:txBody>
          <a:bodyPr/>
          <a:lstStyle/>
          <a:p>
            <a:r>
              <a:rPr lang="en-US" dirty="0" smtClean="0"/>
              <a:t>Example sluice gate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425" y="1939548"/>
            <a:ext cx="4265101" cy="255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229" y="871538"/>
            <a:ext cx="11631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-Roman"/>
              </a:rPr>
              <a:t>The </a:t>
            </a:r>
            <a:r>
              <a:rPr lang="en-US" sz="2400" dirty="0">
                <a:latin typeface="Times-Roman"/>
              </a:rPr>
              <a:t>sluice gate in </a:t>
            </a:r>
            <a:r>
              <a:rPr lang="en-US" sz="2400" dirty="0" smtClean="0">
                <a:latin typeface="Times-Roman"/>
              </a:rPr>
              <a:t>Fig. can control </a:t>
            </a:r>
            <a:r>
              <a:rPr lang="en-US" sz="2400" dirty="0">
                <a:latin typeface="Times-Roman"/>
              </a:rPr>
              <a:t>and measure flow in open channels</a:t>
            </a:r>
            <a:r>
              <a:rPr lang="en-US" sz="2400" dirty="0" smtClean="0">
                <a:latin typeface="Times-Roman"/>
              </a:rPr>
              <a:t>. At </a:t>
            </a:r>
            <a:r>
              <a:rPr lang="en-US" sz="2400" dirty="0">
                <a:latin typeface="Times-Roman"/>
              </a:rPr>
              <a:t>sections 1 and 2, the flow is uniform </a:t>
            </a:r>
            <a:r>
              <a:rPr lang="en-US" sz="2400" dirty="0" smtClean="0">
                <a:latin typeface="Times-Roman"/>
              </a:rPr>
              <a:t>and the </a:t>
            </a:r>
            <a:r>
              <a:rPr lang="en-US" sz="2400" dirty="0">
                <a:latin typeface="Times-Roman"/>
              </a:rPr>
              <a:t>pressure is hydrostatic. The </a:t>
            </a:r>
            <a:r>
              <a:rPr lang="en-US" sz="2400" dirty="0" smtClean="0">
                <a:latin typeface="Times-Roman"/>
              </a:rPr>
              <a:t>channel width </a:t>
            </a:r>
            <a:r>
              <a:rPr lang="en-US" sz="2400" dirty="0">
                <a:latin typeface="Times-Roman"/>
              </a:rPr>
              <a:t>is </a:t>
            </a:r>
            <a:r>
              <a:rPr lang="en-US" sz="2400" i="1" dirty="0">
                <a:latin typeface="Times-Italic"/>
              </a:rPr>
              <a:t>b </a:t>
            </a:r>
            <a:r>
              <a:rPr lang="en-US" sz="2400" dirty="0">
                <a:latin typeface="Times-Roman"/>
              </a:rPr>
              <a:t>into the paper. Neglecting </a:t>
            </a:r>
            <a:r>
              <a:rPr lang="en-US" sz="2400" dirty="0" smtClean="0">
                <a:latin typeface="Times-Roman"/>
              </a:rPr>
              <a:t>bottom friction</a:t>
            </a:r>
            <a:r>
              <a:rPr lang="en-US" sz="2400" dirty="0">
                <a:latin typeface="Times-Roman"/>
              </a:rPr>
              <a:t>, derive an expression for the force </a:t>
            </a:r>
            <a:r>
              <a:rPr lang="en-US" sz="2400" i="1" dirty="0" smtClean="0">
                <a:latin typeface="Times-Italic"/>
              </a:rPr>
              <a:t>F </a:t>
            </a:r>
            <a:r>
              <a:rPr lang="en-US" sz="2400" dirty="0" smtClean="0">
                <a:latin typeface="Times-Roman"/>
              </a:rPr>
              <a:t>required </a:t>
            </a:r>
            <a:r>
              <a:rPr lang="en-US" sz="2400" dirty="0">
                <a:latin typeface="Times-Roman"/>
              </a:rPr>
              <a:t>to hold the gate</a:t>
            </a:r>
            <a:r>
              <a:rPr lang="en-US" sz="2400" dirty="0" smtClean="0">
                <a:latin typeface="Times-Roman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4" y="3695700"/>
            <a:ext cx="4518976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42" y="4305300"/>
            <a:ext cx="10916627" cy="2552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1229" y="2411740"/>
            <a:ext cx="7205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The CV encloses the inlet and exit and the whole gate, as shown. From </a:t>
            </a:r>
            <a:r>
              <a:rPr lang="en-US" sz="2400" dirty="0" smtClean="0">
                <a:latin typeface="Times-Roman"/>
              </a:rPr>
              <a:t>mass conservation</a:t>
            </a:r>
            <a:r>
              <a:rPr lang="en-US" sz="2400" dirty="0">
                <a:latin typeface="Times-Roman"/>
              </a:rPr>
              <a:t>, the velocities are related 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693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/>
          </a:bodyPr>
          <a:lstStyle/>
          <a:p>
            <a:r>
              <a:rPr lang="en-US" sz="4000" dirty="0"/>
              <a:t>Angular-Momentum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885"/>
            <a:ext cx="10515600" cy="4351338"/>
          </a:xfrm>
        </p:spPr>
        <p:txBody>
          <a:bodyPr/>
          <a:lstStyle/>
          <a:p>
            <a:r>
              <a:rPr lang="en-US" dirty="0" smtClean="0"/>
              <a:t>Dummy </a:t>
            </a:r>
            <a:r>
              <a:rPr lang="en-US" dirty="0"/>
              <a:t>variable </a:t>
            </a:r>
            <a:r>
              <a:rPr lang="en-US" b="1" dirty="0"/>
              <a:t>B </a:t>
            </a:r>
            <a:r>
              <a:rPr lang="en-US" dirty="0"/>
              <a:t>be the angular-momentum vector </a:t>
            </a:r>
            <a:r>
              <a:rPr lang="en-US" b="1" dirty="0"/>
              <a:t>H</a:t>
            </a:r>
            <a:r>
              <a:rPr lang="en-US" dirty="0" smtClean="0"/>
              <a:t>.</a:t>
            </a:r>
          </a:p>
          <a:p>
            <a:r>
              <a:rPr lang="en-US" dirty="0"/>
              <a:t>integration over the elemental masses </a:t>
            </a:r>
            <a:r>
              <a:rPr lang="en-US" i="1" dirty="0" smtClean="0"/>
              <a:t>dm.</a:t>
            </a:r>
            <a:r>
              <a:rPr lang="en-US" dirty="0"/>
              <a:t> If </a:t>
            </a:r>
            <a:r>
              <a:rPr lang="en-US" i="1" dirty="0"/>
              <a:t>O </a:t>
            </a:r>
            <a:r>
              <a:rPr lang="en-US" dirty="0" smtClean="0"/>
              <a:t>is the </a:t>
            </a:r>
            <a:r>
              <a:rPr lang="en-US" dirty="0"/>
              <a:t>point about which moments are desired, the angular momentum about </a:t>
            </a:r>
            <a:r>
              <a:rPr lang="en-US" i="1" dirty="0"/>
              <a:t>O </a:t>
            </a:r>
            <a:r>
              <a:rPr lang="en-US" dirty="0"/>
              <a:t>is given by</a:t>
            </a:r>
            <a:r>
              <a:rPr lang="en-US" i="1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b="1" dirty="0"/>
              <a:t>r </a:t>
            </a:r>
            <a:r>
              <a:rPr lang="en-US" dirty="0"/>
              <a:t>is the position vector from 0 to the elemental mass </a:t>
            </a:r>
            <a:r>
              <a:rPr lang="en-US" i="1" dirty="0" err="1"/>
              <a:t>dm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/>
              <a:t>V </a:t>
            </a:r>
            <a:r>
              <a:rPr lang="en-US" dirty="0"/>
              <a:t>is the </a:t>
            </a:r>
            <a:r>
              <a:rPr lang="en-US" dirty="0" smtClean="0"/>
              <a:t>velocity of </a:t>
            </a:r>
            <a:r>
              <a:rPr lang="en-US" dirty="0"/>
              <a:t>that element. The amount of angular momentum per unit mass is thus seen to be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0" y="2461455"/>
            <a:ext cx="3233170" cy="946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84" y="4674740"/>
            <a:ext cx="2669188" cy="80736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72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/>
          <a:lstStyle/>
          <a:p>
            <a:r>
              <a:rPr lang="en-US" dirty="0"/>
              <a:t>Angular-Momentum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964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Reynolds </a:t>
            </a:r>
            <a:r>
              <a:rPr lang="en-US" dirty="0"/>
              <a:t>transport </a:t>
            </a:r>
            <a:r>
              <a:rPr lang="en-US" dirty="0" smtClean="0"/>
              <a:t>theorem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from the </a:t>
            </a:r>
            <a:r>
              <a:rPr lang="en-US" dirty="0" smtClean="0"/>
              <a:t>angular momentum theorem this </a:t>
            </a:r>
            <a:r>
              <a:rPr lang="en-US" dirty="0"/>
              <a:t>must equal the sum of all the moments about point </a:t>
            </a:r>
            <a:r>
              <a:rPr lang="en-US" i="1" dirty="0" smtClean="0"/>
              <a:t>O </a:t>
            </a:r>
            <a:r>
              <a:rPr lang="en-US" dirty="0" smtClean="0"/>
              <a:t>applied </a:t>
            </a:r>
            <a:r>
              <a:rPr lang="en-US" dirty="0"/>
              <a:t>to the control </a:t>
            </a:r>
            <a:r>
              <a:rPr lang="en-US" dirty="0" smtClean="0"/>
              <a:t>volume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total moment equals the summation of moments of all applied </a:t>
            </a:r>
            <a:r>
              <a:rPr lang="en-US" dirty="0" smtClean="0"/>
              <a:t>forces about </a:t>
            </a:r>
            <a:r>
              <a:rPr lang="en-US" dirty="0"/>
              <a:t>point </a:t>
            </a:r>
            <a:r>
              <a:rPr lang="en-US" i="1" dirty="0"/>
              <a:t>O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93" y="1830302"/>
            <a:ext cx="6781836" cy="747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730" y="3716136"/>
            <a:ext cx="3659590" cy="743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075" y="5585547"/>
            <a:ext cx="6806830" cy="79452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27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/>
          <a:lstStyle/>
          <a:p>
            <a:r>
              <a:rPr lang="en-US" dirty="0"/>
              <a:t>Angular-Momentum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5594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Flux term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For steady flow time derivative term is zero, it simplifies to;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𝑟𝑥𝑉</m:t>
                                </m:r>
                              </m:e>
                            </m:d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𝑟𝑥𝑉</m:t>
                                    </m:r>
                                  </m:e>
                                </m:d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5594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21" y="1784539"/>
            <a:ext cx="7425299" cy="7230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32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37037"/>
            <a:ext cx="10515600" cy="890469"/>
          </a:xfrm>
        </p:spPr>
        <p:txBody>
          <a:bodyPr>
            <a:normAutofit/>
          </a:bodyPr>
          <a:lstStyle/>
          <a:p>
            <a:r>
              <a:rPr lang="en-US" sz="4000" b="1" dirty="0"/>
              <a:t>EXAMPLE 3.13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64" y="722450"/>
            <a:ext cx="11392071" cy="3248709"/>
          </a:xfrm>
        </p:spPr>
        <p:txBody>
          <a:bodyPr>
            <a:normAutofit/>
          </a:bodyPr>
          <a:lstStyle/>
          <a:p>
            <a:r>
              <a:rPr lang="en-US" dirty="0"/>
              <a:t>As shown in Fig. E3.13</a:t>
            </a:r>
            <a:r>
              <a:rPr lang="en-US" i="1" dirty="0"/>
              <a:t>a</a:t>
            </a:r>
            <a:r>
              <a:rPr lang="en-US" dirty="0"/>
              <a:t>, a pipe bend is supported at point </a:t>
            </a:r>
            <a:r>
              <a:rPr lang="en-US" i="1" dirty="0"/>
              <a:t>A </a:t>
            </a:r>
            <a:r>
              <a:rPr lang="en-US" dirty="0"/>
              <a:t>and connected to a flow </a:t>
            </a:r>
            <a:r>
              <a:rPr lang="en-US" dirty="0" smtClean="0"/>
              <a:t>system by </a:t>
            </a:r>
            <a:r>
              <a:rPr lang="en-US" dirty="0"/>
              <a:t>flexible couplings at sections 1 and 2. The fluid is incompressible, and ambient pressure </a:t>
            </a:r>
            <a:r>
              <a:rPr lang="en-US" i="1" dirty="0" smtClean="0"/>
              <a:t>Pa </a:t>
            </a:r>
            <a:r>
              <a:rPr lang="en-US" dirty="0" smtClean="0"/>
              <a:t>is </a:t>
            </a:r>
            <a:r>
              <a:rPr lang="en-US" dirty="0"/>
              <a:t>zero. (</a:t>
            </a:r>
            <a:r>
              <a:rPr lang="en-US" i="1" dirty="0"/>
              <a:t>a</a:t>
            </a:r>
            <a:r>
              <a:rPr lang="en-US" dirty="0"/>
              <a:t>) Find an expression for the torque </a:t>
            </a:r>
            <a:r>
              <a:rPr lang="en-US" i="1" dirty="0"/>
              <a:t>T </a:t>
            </a:r>
            <a:r>
              <a:rPr lang="en-US" dirty="0"/>
              <a:t>which must be resisted by the support at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dirty="0" smtClean="0"/>
              <a:t>in terms </a:t>
            </a:r>
            <a:r>
              <a:rPr lang="en-US" dirty="0"/>
              <a:t>of the flow properties at sections 1 and 2 and the distances </a:t>
            </a:r>
            <a:r>
              <a:rPr lang="en-US" i="1" dirty="0"/>
              <a:t>h</a:t>
            </a:r>
            <a:r>
              <a:rPr lang="en-US" dirty="0"/>
              <a:t>1 and </a:t>
            </a:r>
            <a:r>
              <a:rPr lang="en-US" i="1" dirty="0"/>
              <a:t>h</a:t>
            </a:r>
            <a:r>
              <a:rPr lang="en-US" dirty="0"/>
              <a:t>2. (</a:t>
            </a:r>
            <a:r>
              <a:rPr lang="en-US" i="1" dirty="0"/>
              <a:t>b</a:t>
            </a:r>
            <a:r>
              <a:rPr lang="en-US" dirty="0"/>
              <a:t>) Compute </a:t>
            </a:r>
            <a:r>
              <a:rPr lang="en-US" dirty="0" smtClean="0"/>
              <a:t>this torque </a:t>
            </a:r>
            <a:r>
              <a:rPr lang="en-US" dirty="0"/>
              <a:t>if </a:t>
            </a:r>
            <a:r>
              <a:rPr lang="en-US" i="1" dirty="0" smtClean="0"/>
              <a:t>D</a:t>
            </a:r>
            <a:r>
              <a:rPr lang="en-US" dirty="0" smtClean="0"/>
              <a:t>1= </a:t>
            </a:r>
            <a:r>
              <a:rPr lang="en-US" i="1" dirty="0" smtClean="0"/>
              <a:t>D</a:t>
            </a:r>
            <a:r>
              <a:rPr lang="en-US" dirty="0" smtClean="0"/>
              <a:t>2= </a:t>
            </a:r>
            <a:r>
              <a:rPr lang="en-US" dirty="0"/>
              <a:t>3 in, </a:t>
            </a:r>
            <a:r>
              <a:rPr lang="en-US" i="1" dirty="0" smtClean="0"/>
              <a:t>P</a:t>
            </a:r>
            <a:r>
              <a:rPr lang="en-US" dirty="0" smtClean="0"/>
              <a:t>1= </a:t>
            </a:r>
            <a:r>
              <a:rPr lang="en-US" dirty="0"/>
              <a:t>100 </a:t>
            </a:r>
            <a:r>
              <a:rPr lang="en-US" dirty="0" err="1"/>
              <a:t>lbf</a:t>
            </a:r>
            <a:r>
              <a:rPr lang="en-US" dirty="0"/>
              <a:t>/in2 gage, </a:t>
            </a:r>
            <a:r>
              <a:rPr lang="en-US" i="1" dirty="0" smtClean="0"/>
              <a:t>P</a:t>
            </a:r>
            <a:r>
              <a:rPr lang="en-US" dirty="0" smtClean="0"/>
              <a:t>2 =80 </a:t>
            </a:r>
            <a:r>
              <a:rPr lang="en-US" dirty="0" err="1"/>
              <a:t>lbf</a:t>
            </a:r>
            <a:r>
              <a:rPr lang="en-US" dirty="0"/>
              <a:t>/in2 gage, </a:t>
            </a:r>
            <a:r>
              <a:rPr lang="en-US" i="1" dirty="0" smtClean="0"/>
              <a:t>V</a:t>
            </a:r>
            <a:r>
              <a:rPr lang="en-US" dirty="0" smtClean="0"/>
              <a:t>1= </a:t>
            </a:r>
            <a:r>
              <a:rPr lang="en-US" dirty="0"/>
              <a:t>40 </a:t>
            </a:r>
            <a:r>
              <a:rPr lang="en-US" dirty="0" err="1"/>
              <a:t>ft</a:t>
            </a:r>
            <a:r>
              <a:rPr lang="en-US" dirty="0"/>
              <a:t>/s, </a:t>
            </a:r>
            <a:r>
              <a:rPr lang="en-US" i="1" dirty="0" smtClean="0"/>
              <a:t>h</a:t>
            </a:r>
            <a:r>
              <a:rPr lang="en-US" dirty="0" smtClean="0"/>
              <a:t>1= </a:t>
            </a:r>
            <a:r>
              <a:rPr lang="en-US" dirty="0"/>
              <a:t>2 in</a:t>
            </a:r>
            <a:r>
              <a:rPr lang="en-US" dirty="0" smtClean="0"/>
              <a:t>, </a:t>
            </a:r>
            <a:r>
              <a:rPr lang="en-US" i="1" dirty="0" smtClean="0"/>
              <a:t>h</a:t>
            </a:r>
            <a:r>
              <a:rPr lang="en-US" dirty="0" smtClean="0"/>
              <a:t>2= </a:t>
            </a:r>
            <a:r>
              <a:rPr lang="en-US" dirty="0"/>
              <a:t>10 in, and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/>
              <a:t>1.94 </a:t>
            </a:r>
            <a:r>
              <a:rPr lang="en-US" dirty="0"/>
              <a:t>slugs/ft3.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92" y="3944914"/>
            <a:ext cx="6991720" cy="2808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8" y="3505200"/>
            <a:ext cx="4772851" cy="3352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89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r>
              <a:rPr lang="en-US" sz="4000" b="1" dirty="0"/>
              <a:t>EXAMPLE 3.1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1211476"/>
            <a:ext cx="8577955" cy="4351338"/>
          </a:xfrm>
        </p:spPr>
        <p:txBody>
          <a:bodyPr/>
          <a:lstStyle/>
          <a:p>
            <a:r>
              <a:rPr lang="en-US" dirty="0"/>
              <a:t>For the </a:t>
            </a:r>
            <a:r>
              <a:rPr lang="en-US" dirty="0" smtClean="0"/>
              <a:t>angular momentum terms </a:t>
            </a:r>
            <a:r>
              <a:rPr lang="en-US" b="1" dirty="0"/>
              <a:t>r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b="1" dirty="0"/>
              <a:t>V</a:t>
            </a:r>
            <a:r>
              <a:rPr lang="en-US" dirty="0"/>
              <a:t>, </a:t>
            </a:r>
            <a:r>
              <a:rPr lang="en-US" b="1" dirty="0"/>
              <a:t>r </a:t>
            </a:r>
            <a:r>
              <a:rPr lang="en-US" dirty="0"/>
              <a:t>should be taken from point </a:t>
            </a:r>
            <a:r>
              <a:rPr lang="en-US" i="1" dirty="0"/>
              <a:t>A </a:t>
            </a:r>
            <a:r>
              <a:rPr lang="en-US" dirty="0"/>
              <a:t>to sections 1 and 2.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</a:t>
            </a:r>
            <a:r>
              <a:rPr lang="en-US" dirty="0" smtClean="0"/>
              <a:t>gage pressure </a:t>
            </a:r>
            <a:r>
              <a:rPr lang="en-US" dirty="0"/>
              <a:t>forces </a:t>
            </a:r>
            <a:r>
              <a:rPr lang="en-US" dirty="0" smtClean="0"/>
              <a:t>P1A1 </a:t>
            </a:r>
            <a:r>
              <a:rPr lang="en-US" dirty="0"/>
              <a:t>and </a:t>
            </a:r>
            <a:r>
              <a:rPr lang="en-US" dirty="0" smtClean="0"/>
              <a:t>P2A2 </a:t>
            </a:r>
            <a:r>
              <a:rPr lang="en-US" dirty="0"/>
              <a:t>both have </a:t>
            </a:r>
            <a:r>
              <a:rPr lang="en-US" dirty="0" smtClean="0"/>
              <a:t>moments </a:t>
            </a:r>
            <a:r>
              <a:rPr lang="en-US" dirty="0"/>
              <a:t>about </a:t>
            </a:r>
            <a:r>
              <a:rPr lang="en-US" i="1" dirty="0"/>
              <a:t>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05" y="3043450"/>
            <a:ext cx="5828925" cy="10220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1405" y="4198819"/>
            <a:ext cx="10122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-Roman"/>
              </a:rPr>
              <a:t>Cross </a:t>
            </a:r>
            <a:r>
              <a:rPr lang="en-US" sz="2400" dirty="0">
                <a:latin typeface="Times-Roman"/>
              </a:rPr>
              <a:t>products are associated either with </a:t>
            </a:r>
            <a:r>
              <a:rPr lang="en-US" sz="2400" i="1" dirty="0">
                <a:latin typeface="Times-Italic"/>
              </a:rPr>
              <a:t>r</a:t>
            </a:r>
            <a:r>
              <a:rPr lang="en-US" sz="2400" baseline="-25000" dirty="0">
                <a:latin typeface="Times-Roman"/>
              </a:rPr>
              <a:t>1</a:t>
            </a:r>
            <a:r>
              <a:rPr lang="en-US" sz="2400" dirty="0">
                <a:latin typeface="Times-Roman"/>
              </a:rPr>
              <a:t> </a:t>
            </a:r>
            <a:r>
              <a:rPr lang="en-US" sz="2400" dirty="0" smtClean="0">
                <a:latin typeface="Times-Roman"/>
              </a:rPr>
              <a:t>sin</a:t>
            </a:r>
            <a:r>
              <a:rPr lang="el-GR" sz="2400" dirty="0" smtClean="0">
                <a:latin typeface="Times-Roman"/>
              </a:rPr>
              <a:t>θ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baseline="-25000" dirty="0" smtClean="0">
                <a:latin typeface="Times-Roman"/>
              </a:rPr>
              <a:t>1</a:t>
            </a:r>
            <a:r>
              <a:rPr lang="en-US" sz="2400" dirty="0" smtClean="0">
                <a:latin typeface="Times-Roman"/>
              </a:rPr>
              <a:t>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h</a:t>
            </a:r>
            <a:r>
              <a:rPr lang="en-US" sz="2400" dirty="0">
                <a:latin typeface="Times-Roman"/>
              </a:rPr>
              <a:t>1 or</a:t>
            </a:r>
          </a:p>
          <a:p>
            <a:r>
              <a:rPr lang="en-US" sz="2400" i="1" dirty="0" smtClean="0">
                <a:latin typeface="Times-Italic"/>
              </a:rPr>
              <a:t>r </a:t>
            </a:r>
            <a:r>
              <a:rPr lang="en-US" sz="2400" baseline="-25000" dirty="0" smtClean="0">
                <a:latin typeface="Times-Roman"/>
              </a:rPr>
              <a:t>2</a:t>
            </a:r>
            <a:r>
              <a:rPr lang="en-US" sz="2400" dirty="0" smtClean="0">
                <a:latin typeface="Times-Roman"/>
              </a:rPr>
              <a:t> sin</a:t>
            </a:r>
            <a:r>
              <a:rPr lang="el-GR" sz="2400" dirty="0" smtClean="0">
                <a:latin typeface="Times-Roman"/>
              </a:rPr>
              <a:t>θ</a:t>
            </a:r>
            <a:r>
              <a:rPr lang="en-US" sz="2400" dirty="0" smtClean="0">
                <a:latin typeface="Times-Roman"/>
              </a:rPr>
              <a:t> </a:t>
            </a:r>
            <a:r>
              <a:rPr lang="en-US" sz="2400" baseline="-25000" dirty="0" smtClean="0">
                <a:latin typeface="Times-Roman"/>
              </a:rPr>
              <a:t>2</a:t>
            </a:r>
            <a:r>
              <a:rPr lang="en-US" sz="2400" dirty="0" smtClean="0">
                <a:latin typeface="Times-Roman"/>
              </a:rPr>
              <a:t>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h</a:t>
            </a:r>
            <a:r>
              <a:rPr lang="en-US" sz="2400" dirty="0">
                <a:latin typeface="Times-Roman"/>
              </a:rPr>
              <a:t>2, the perpendicular distances from point </a:t>
            </a:r>
            <a:r>
              <a:rPr lang="en-US" sz="2400" i="1" dirty="0">
                <a:latin typeface="Times-Italic"/>
              </a:rPr>
              <a:t>A </a:t>
            </a:r>
            <a:r>
              <a:rPr lang="en-US" sz="2400" dirty="0">
                <a:latin typeface="Times-Roman"/>
              </a:rPr>
              <a:t>to the pipe axes at 1 and 2.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31405" y="5413815"/>
            <a:ext cx="970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-Roman"/>
              </a:rPr>
              <a:t>Remember that </a:t>
            </a:r>
            <a:r>
              <a:rPr lang="en-US" sz="2400" i="1" dirty="0">
                <a:latin typeface="Times-Italic"/>
              </a:rPr>
              <a:t>m˙ </a:t>
            </a:r>
            <a:r>
              <a:rPr lang="en-US" sz="2400" baseline="-25000" dirty="0">
                <a:latin typeface="Times-Roman"/>
              </a:rPr>
              <a:t>in</a:t>
            </a:r>
            <a:r>
              <a:rPr lang="en-US" sz="2400" dirty="0">
                <a:latin typeface="Times-Roman"/>
              </a:rPr>
              <a:t> </a:t>
            </a:r>
            <a:r>
              <a:rPr lang="en-US" sz="2400" dirty="0">
                <a:latin typeface="MathematicalPi-One"/>
              </a:rPr>
              <a:t> </a:t>
            </a:r>
            <a:r>
              <a:rPr lang="en-US" sz="2400" dirty="0" smtClean="0">
                <a:latin typeface="MathematicalPi-One"/>
              </a:rPr>
              <a:t>=</a:t>
            </a:r>
            <a:r>
              <a:rPr lang="en-US" sz="2400" i="1" dirty="0" smtClean="0">
                <a:latin typeface="Times-Italic"/>
              </a:rPr>
              <a:t>m</a:t>
            </a:r>
            <a:r>
              <a:rPr lang="en-US" sz="2400" i="1" dirty="0">
                <a:latin typeface="Times-Italic"/>
              </a:rPr>
              <a:t>˙ </a:t>
            </a:r>
            <a:r>
              <a:rPr lang="en-US" sz="2400" baseline="-25000" dirty="0">
                <a:latin typeface="Times-Roman"/>
              </a:rPr>
              <a:t>out</a:t>
            </a:r>
            <a:r>
              <a:rPr lang="en-US" sz="2400" dirty="0">
                <a:latin typeface="Times-Roman"/>
              </a:rPr>
              <a:t> from the steady-flow </a:t>
            </a:r>
            <a:r>
              <a:rPr lang="en-US" sz="2400" dirty="0" smtClean="0">
                <a:latin typeface="Times-Roman"/>
              </a:rPr>
              <a:t> continuity </a:t>
            </a:r>
            <a:r>
              <a:rPr lang="en-US" sz="2400" dirty="0">
                <a:latin typeface="Times-Roman"/>
              </a:rPr>
              <a:t>relation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28" y="5897491"/>
            <a:ext cx="5081608" cy="58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902" y="5897491"/>
            <a:ext cx="5444098" cy="593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621" y="706567"/>
            <a:ext cx="2691075" cy="1739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826" y="2644549"/>
            <a:ext cx="3198826" cy="14478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41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80" y="228649"/>
            <a:ext cx="10515600" cy="713048"/>
          </a:xfrm>
        </p:spPr>
        <p:txBody>
          <a:bodyPr>
            <a:normAutofit/>
          </a:bodyPr>
          <a:lstStyle/>
          <a:p>
            <a:r>
              <a:rPr lang="en-US" sz="4000" dirty="0"/>
              <a:t>The Energy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80" y="1184180"/>
            <a:ext cx="10515600" cy="4351338"/>
          </a:xfrm>
        </p:spPr>
        <p:txBody>
          <a:bodyPr/>
          <a:lstStyle/>
          <a:p>
            <a:r>
              <a:rPr lang="en-US" dirty="0" smtClean="0"/>
              <a:t>The dummy variable </a:t>
            </a:r>
            <a:r>
              <a:rPr lang="en-US" i="1" dirty="0" smtClean="0"/>
              <a:t>B </a:t>
            </a:r>
            <a:r>
              <a:rPr lang="en-US" dirty="0" smtClean="0"/>
              <a:t>becomes energy </a:t>
            </a:r>
            <a:r>
              <a:rPr lang="en-US" i="1" dirty="0" smtClean="0"/>
              <a:t>E</a:t>
            </a:r>
            <a:r>
              <a:rPr lang="en-US" dirty="0" smtClean="0"/>
              <a:t>, and the energy per unit mass is </a:t>
            </a:r>
            <a:r>
              <a:rPr lang="el-GR" dirty="0" smtClean="0"/>
              <a:t>β</a:t>
            </a:r>
            <a:r>
              <a:rPr lang="en-US" dirty="0" smtClean="0"/>
              <a:t>=</a:t>
            </a:r>
            <a:r>
              <a:rPr lang="en-US" i="1" dirty="0" err="1" smtClean="0"/>
              <a:t>dE</a:t>
            </a:r>
            <a:r>
              <a:rPr lang="en-US" dirty="0" smtClean="0"/>
              <a:t>/</a:t>
            </a:r>
            <a:r>
              <a:rPr lang="en-US" i="1" dirty="0" err="1" smtClean="0"/>
              <a:t>dm</a:t>
            </a:r>
            <a:r>
              <a:rPr lang="en-US" i="1" dirty="0" smtClean="0"/>
              <a:t>=e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30" y="2113604"/>
            <a:ext cx="6620588" cy="7766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218" y="2960332"/>
            <a:ext cx="10945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Recall that positive </a:t>
            </a:r>
            <a:r>
              <a:rPr lang="en-US" sz="2400" i="1" dirty="0">
                <a:latin typeface="Times-Italic"/>
              </a:rPr>
              <a:t>Q </a:t>
            </a:r>
            <a:r>
              <a:rPr lang="en-US" sz="2400" dirty="0">
                <a:latin typeface="Times-Roman"/>
              </a:rPr>
              <a:t>denotes heat added to the system and positive </a:t>
            </a:r>
            <a:r>
              <a:rPr lang="en-US" sz="2400" i="1" dirty="0" smtClean="0">
                <a:latin typeface="Times-Italic"/>
              </a:rPr>
              <a:t>W </a:t>
            </a:r>
            <a:r>
              <a:rPr lang="en-US" sz="2400" dirty="0" smtClean="0">
                <a:latin typeface="Times-Roman"/>
              </a:rPr>
              <a:t>denotes work done </a:t>
            </a:r>
            <a:r>
              <a:rPr lang="en-US" sz="2400" dirty="0">
                <a:latin typeface="Times-Roman"/>
              </a:rPr>
              <a:t>by the system.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31" y="3791329"/>
            <a:ext cx="5634249" cy="585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744" y="3737022"/>
            <a:ext cx="2351185" cy="512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8" y="4376712"/>
            <a:ext cx="7354345" cy="6674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5730" y="4877687"/>
            <a:ext cx="10432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The pressure work equals the pressure force on a </a:t>
            </a:r>
            <a:r>
              <a:rPr lang="en-US" sz="2400" dirty="0" smtClean="0">
                <a:latin typeface="Times-Roman"/>
              </a:rPr>
              <a:t>small surface </a:t>
            </a:r>
            <a:r>
              <a:rPr lang="en-US" sz="2400" dirty="0">
                <a:latin typeface="Times-Roman"/>
              </a:rPr>
              <a:t>element </a:t>
            </a:r>
            <a:r>
              <a:rPr lang="en-US" sz="2400" i="1" dirty="0" err="1">
                <a:latin typeface="Times-Italic"/>
              </a:rPr>
              <a:t>dA</a:t>
            </a:r>
            <a:r>
              <a:rPr lang="en-US" sz="2400" i="1" dirty="0">
                <a:latin typeface="Times-Italic"/>
              </a:rPr>
              <a:t> </a:t>
            </a:r>
            <a:r>
              <a:rPr lang="en-US" sz="2400" dirty="0">
                <a:latin typeface="Times-Roman"/>
              </a:rPr>
              <a:t>times the normal velocity component into the control volume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464" y="5786354"/>
            <a:ext cx="4460116" cy="514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55" y="5708684"/>
            <a:ext cx="2620743" cy="712509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7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>
            <a:normAutofit/>
          </a:bodyPr>
          <a:lstStyle/>
          <a:p>
            <a:r>
              <a:rPr lang="en-US" sz="4000" dirty="0"/>
              <a:t>The Energy Equation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493" y="1132764"/>
            <a:ext cx="8288015" cy="799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439" y="1889989"/>
            <a:ext cx="3166034" cy="521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93" y="2700231"/>
            <a:ext cx="8051928" cy="672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9493" y="33723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-Bold"/>
              </a:rPr>
              <a:t>One-Dimensional </a:t>
            </a:r>
            <a:r>
              <a:rPr lang="en-US" sz="2400" dirty="0" smtClean="0">
                <a:latin typeface="Times-Bold"/>
              </a:rPr>
              <a:t>Energy-Flux Terms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10" y="4006571"/>
            <a:ext cx="11411118" cy="9989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2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040"/>
            <a:ext cx="10515600" cy="822230"/>
          </a:xfrm>
        </p:spPr>
        <p:txBody>
          <a:bodyPr>
            <a:normAutofit/>
          </a:bodyPr>
          <a:lstStyle/>
          <a:p>
            <a:r>
              <a:rPr lang="en-US" sz="4000" dirty="0"/>
              <a:t>The Steady-Flow Energy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2744"/>
            <a:ext cx="10515600" cy="2536124"/>
          </a:xfrm>
        </p:spPr>
        <p:txBody>
          <a:bodyPr/>
          <a:lstStyle/>
          <a:p>
            <a:r>
              <a:rPr lang="en-US" dirty="0" smtClean="0"/>
              <a:t>For steady flow with one inlet and one outlet, both assumed one-dimensional, Eq. reduces to a relation used in many engineering analyses. Let section 1 be the inlet and section 2 the outlet. Then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36" y="2252828"/>
            <a:ext cx="8551433" cy="620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0153" y="2969724"/>
            <a:ext cx="9911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But, from continuity, </a:t>
            </a:r>
            <a:r>
              <a:rPr lang="en-US" sz="2400" i="1" dirty="0">
                <a:latin typeface="Times-Italic"/>
              </a:rPr>
              <a:t>m˙ </a:t>
            </a:r>
            <a:r>
              <a:rPr lang="en-US" sz="2400" dirty="0" smtClean="0">
                <a:latin typeface="Times-Roman"/>
              </a:rPr>
              <a:t>1=</a:t>
            </a:r>
            <a:r>
              <a:rPr lang="en-US" sz="2400" i="1" dirty="0" smtClean="0">
                <a:latin typeface="Times-Italic"/>
              </a:rPr>
              <a:t>m</a:t>
            </a:r>
            <a:r>
              <a:rPr lang="en-US" sz="2400" i="1" dirty="0">
                <a:latin typeface="Times-Italic"/>
              </a:rPr>
              <a:t>˙ </a:t>
            </a:r>
            <a:r>
              <a:rPr lang="en-US" sz="2400" dirty="0" smtClean="0">
                <a:latin typeface="Times-Roman"/>
              </a:rPr>
              <a:t>2=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m˙ </a:t>
            </a:r>
            <a:r>
              <a:rPr lang="en-US" sz="2400" dirty="0">
                <a:latin typeface="Times-Roman"/>
              </a:rPr>
              <a:t>, </a:t>
            </a:r>
            <a:r>
              <a:rPr lang="en-US" sz="2400" dirty="0" smtClean="0">
                <a:latin typeface="Times-Roman"/>
              </a:rPr>
              <a:t>divide by mass flow rate and rearrange as follows ( per unit mass)</a:t>
            </a:r>
          </a:p>
          <a:p>
            <a:endParaRPr lang="en-US" sz="2400" dirty="0">
              <a:latin typeface="Times-Roman"/>
            </a:endParaRPr>
          </a:p>
          <a:p>
            <a:endParaRPr lang="en-US" sz="2400" dirty="0" smtClean="0">
              <a:latin typeface="Times-Roman"/>
            </a:endParaRPr>
          </a:p>
          <a:p>
            <a:r>
              <a:rPr lang="en-US" sz="2400" dirty="0" smtClean="0">
                <a:latin typeface="Times-Roman"/>
              </a:rPr>
              <a:t>Rewrite enthalpy of term of pressure and density then divide by specific weight to get;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53" y="3802222"/>
            <a:ext cx="7056639" cy="643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53" y="5278048"/>
            <a:ext cx="7753607" cy="794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936" y="6168788"/>
            <a:ext cx="7272648" cy="4134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399647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4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794935"/>
          </a:xfrm>
        </p:spPr>
        <p:txBody>
          <a:bodyPr/>
          <a:lstStyle/>
          <a:p>
            <a:r>
              <a:rPr lang="en-US" dirty="0" smtClean="0"/>
              <a:t>Friction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0780" y="103723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	representing </a:t>
                </a:r>
                <a:r>
                  <a:rPr lang="en-US" dirty="0"/>
                  <a:t>the loss </a:t>
                </a:r>
                <a:r>
                  <a:rPr lang="en-US" dirty="0" smtClean="0"/>
                  <a:t>in head </a:t>
                </a:r>
                <a:r>
                  <a:rPr lang="en-US" dirty="0"/>
                  <a:t>due to friction, denoted as </a:t>
                </a:r>
                <a:r>
                  <a:rPr lang="en-US" i="1" dirty="0" err="1" smtClean="0"/>
                  <a:t>hf</a:t>
                </a:r>
                <a:endParaRPr lang="en-US" i="1" dirty="0" smtClean="0"/>
              </a:p>
              <a:p>
                <a:endParaRPr lang="en-US" i="1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term </a:t>
                </a:r>
                <a:r>
                  <a:rPr lang="en-US" i="1" dirty="0" smtClean="0"/>
                  <a:t>p/</a:t>
                </a:r>
                <a:r>
                  <a:rPr lang="el-GR" i="1" dirty="0" smtClean="0"/>
                  <a:t>ϒ</a:t>
                </a:r>
                <a:r>
                  <a:rPr lang="en-US" dirty="0" smtClean="0"/>
                  <a:t> </a:t>
                </a:r>
                <a:r>
                  <a:rPr lang="en-US" dirty="0"/>
                  <a:t>is called </a:t>
                </a:r>
                <a:r>
                  <a:rPr lang="en-US" i="1" dirty="0"/>
                  <a:t>pressure </a:t>
                </a:r>
                <a:r>
                  <a:rPr lang="en-US" i="1" dirty="0" smtClean="0"/>
                  <a:t>head </a:t>
                </a:r>
                <a:r>
                  <a:rPr lang="en-US" dirty="0" smtClean="0"/>
                  <a:t>and </a:t>
                </a:r>
                <a:r>
                  <a:rPr lang="en-US" dirty="0"/>
                  <a:t>the term </a:t>
                </a:r>
                <a:r>
                  <a:rPr lang="en-US" i="1" dirty="0"/>
                  <a:t>V</a:t>
                </a:r>
                <a:r>
                  <a:rPr lang="en-US" baseline="30000" dirty="0"/>
                  <a:t>2</a:t>
                </a:r>
                <a:r>
                  <a:rPr lang="en-US" dirty="0"/>
                  <a:t>/2</a:t>
                </a:r>
                <a:r>
                  <a:rPr lang="en-US" i="1" dirty="0"/>
                  <a:t>g </a:t>
                </a:r>
                <a:r>
                  <a:rPr lang="en-US" dirty="0"/>
                  <a:t>is denoted as </a:t>
                </a:r>
                <a:r>
                  <a:rPr lang="en-US" i="1" dirty="0"/>
                  <a:t>velocity head</a:t>
                </a:r>
                <a:r>
                  <a:rPr lang="en-US" i="1" dirty="0" smtClean="0"/>
                  <a:t>.</a:t>
                </a:r>
              </a:p>
              <a:p>
                <a:r>
                  <a:rPr lang="en-US" i="1" dirty="0" smtClean="0"/>
                  <a:t>Pump head , </a:t>
                </a:r>
                <a:r>
                  <a:rPr lang="en-US" i="1" dirty="0" err="1" smtClean="0"/>
                  <a:t>h</a:t>
                </a:r>
                <a:r>
                  <a:rPr lang="en-US" i="1" baseline="-25000" dirty="0" err="1" smtClean="0"/>
                  <a:t>pump</a:t>
                </a:r>
                <a:r>
                  <a:rPr lang="en-US" i="1" dirty="0" smtClean="0"/>
                  <a:t> and turbine head </a:t>
                </a:r>
                <a:r>
                  <a:rPr lang="en-US" i="1" dirty="0" err="1" smtClean="0"/>
                  <a:t>h</a:t>
                </a:r>
                <a:r>
                  <a:rPr lang="en-US" i="1" baseline="-25000" dirty="0" err="1" smtClean="0"/>
                  <a:t>turbine</a:t>
                </a:r>
                <a:r>
                  <a:rPr lang="en-US" i="1" dirty="0" smtClean="0"/>
                  <a:t> equal power divided by mass flow rate and gravity acceleration</a:t>
                </a:r>
              </a:p>
              <a:p>
                <a:endParaRPr lang="en-US" i="1" dirty="0"/>
              </a:p>
              <a:p>
                <a:endParaRPr lang="en-US" i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𝑝𝑢𝑚𝑝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𝑔h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𝑔𝑄h𝑝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𝑄h𝑝</m:t>
                    </m:r>
                  </m:oMath>
                </a14:m>
                <a:endParaRPr lang="en-US" i="1" baseline="-25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780" y="1037230"/>
                <a:ext cx="10515600" cy="4351338"/>
              </a:xfrm>
              <a:blipFill rotWithShape="0">
                <a:blip r:embed="rId2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94387"/>
            <a:ext cx="6963371" cy="778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37230"/>
            <a:ext cx="1558857" cy="7942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337300"/>
            <a:ext cx="4114800" cy="501650"/>
          </a:xfrm>
        </p:spPr>
        <p:txBody>
          <a:bodyPr/>
          <a:lstStyle/>
          <a:p>
            <a:r>
              <a:rPr lang="en-US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8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17410" name="Picture 2" descr="http://nuclearpowertraining.tpub.com/h1012v1/img/h1012v1_8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15" y="1208116"/>
            <a:ext cx="6707769" cy="48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6892" y="358259"/>
            <a:ext cx="4886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System and Control </a:t>
            </a:r>
            <a:r>
              <a:rPr lang="en-US" sz="3200" b="1" dirty="0"/>
              <a:t>Volume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8867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1"/>
            <a:ext cx="10515600" cy="941696"/>
          </a:xfrm>
        </p:spPr>
        <p:txBody>
          <a:bodyPr>
            <a:normAutofit/>
          </a:bodyPr>
          <a:lstStyle/>
          <a:p>
            <a:r>
              <a:rPr lang="en-US" sz="4000" dirty="0"/>
              <a:t>EXAMPLE 3.17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12" y="720147"/>
            <a:ext cx="869177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Gasoline at 20°C is pumped through a smooth 12-cm-diameter pipe 10 km long, at a flow </a:t>
            </a:r>
            <a:r>
              <a:rPr lang="en-US" sz="2400" dirty="0" smtClean="0"/>
              <a:t>rate of </a:t>
            </a:r>
            <a:r>
              <a:rPr lang="en-US" sz="2400" dirty="0"/>
              <a:t>75 m3/h (330 gal/min). The inlet is fed by a pump at an absolute pressure of 24 atm. The </a:t>
            </a:r>
            <a:r>
              <a:rPr lang="en-US" sz="2400" dirty="0" smtClean="0"/>
              <a:t>exit is </a:t>
            </a:r>
            <a:r>
              <a:rPr lang="en-US" sz="2400" dirty="0"/>
              <a:t>at standard atmospheric pressure and is 150 m higher. Estimate the frictional head loss </a:t>
            </a:r>
            <a:r>
              <a:rPr lang="en-US" sz="2400" i="1" dirty="0" err="1"/>
              <a:t>hf</a:t>
            </a:r>
            <a:r>
              <a:rPr lang="en-US" sz="2400" dirty="0"/>
              <a:t>, </a:t>
            </a:r>
            <a:r>
              <a:rPr lang="en-US" sz="2400" dirty="0" smtClean="0"/>
              <a:t>and compare </a:t>
            </a:r>
            <a:r>
              <a:rPr lang="en-US" sz="2400" dirty="0"/>
              <a:t>it to the velocity head of the flow </a:t>
            </a:r>
            <a:r>
              <a:rPr lang="en-US" sz="2400" i="1" dirty="0"/>
              <a:t>V</a:t>
            </a:r>
            <a:r>
              <a:rPr lang="en-US" sz="2400" dirty="0"/>
              <a:t>2/(2</a:t>
            </a:r>
            <a:r>
              <a:rPr lang="en-US" sz="2400" i="1" dirty="0"/>
              <a:t>g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For gasoline at 20°C,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=680 </a:t>
            </a:r>
            <a:r>
              <a:rPr lang="en-US" sz="2400" dirty="0"/>
              <a:t>kg/m3, or </a:t>
            </a:r>
            <a:r>
              <a:rPr lang="el-GR" sz="2400" dirty="0"/>
              <a:t>ϒ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/>
              <a:t>(680</a:t>
            </a:r>
            <a:r>
              <a:rPr lang="en-US" sz="2400" dirty="0"/>
              <a:t>)(9.81)  6670 N/m3. </a:t>
            </a:r>
            <a:r>
              <a:rPr lang="en-US" sz="2400" dirty="0" smtClean="0"/>
              <a:t>There is </a:t>
            </a:r>
            <a:r>
              <a:rPr lang="en-US" sz="2400" dirty="0"/>
              <a:t>no shaft </a:t>
            </a:r>
            <a:r>
              <a:rPr lang="en-US" sz="2400" dirty="0" smtClean="0"/>
              <a:t>work.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00" y="3643952"/>
            <a:ext cx="5304862" cy="779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60" y="4423487"/>
            <a:ext cx="5125150" cy="70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47" y="4203225"/>
            <a:ext cx="3599343" cy="778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900" y="5161538"/>
            <a:ext cx="8873378" cy="808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654" y="6039273"/>
            <a:ext cx="4315935" cy="44450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735" y="1328105"/>
            <a:ext cx="3371732" cy="28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48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5" y="201353"/>
            <a:ext cx="10515600" cy="835878"/>
          </a:xfrm>
        </p:spPr>
        <p:txBody>
          <a:bodyPr>
            <a:normAutofit/>
          </a:bodyPr>
          <a:lstStyle/>
          <a:p>
            <a:r>
              <a:rPr lang="en-US" sz="4000" dirty="0"/>
              <a:t>Kinetic-Energy Correction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5" y="1320658"/>
            <a:ext cx="10515600" cy="4351338"/>
          </a:xfrm>
        </p:spPr>
        <p:txBody>
          <a:bodyPr/>
          <a:lstStyle/>
          <a:p>
            <a:r>
              <a:rPr lang="en-US" smtClean="0"/>
              <a:t>Often the flow entering or leaving a port is not strictly one- dimensional and to account for this a correction factor </a:t>
            </a:r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mtClean="0"/>
              <a:t> is introduced and evaluated as;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84" y="2584363"/>
            <a:ext cx="3733305" cy="720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214" y="2656624"/>
            <a:ext cx="2056388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002" y="3411015"/>
            <a:ext cx="2335516" cy="803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8228" y="4277046"/>
            <a:ext cx="9875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The term </a:t>
            </a:r>
            <a:r>
              <a:rPr lang="en-US" sz="2400" dirty="0">
                <a:latin typeface="MathematicalPi-One"/>
              </a:rPr>
              <a:t> </a:t>
            </a:r>
            <a:r>
              <a:rPr lang="en-US" sz="2400" dirty="0">
                <a:latin typeface="Times-Roman"/>
              </a:rPr>
              <a:t>is the kinetic-energy correction factor, having a value of about 2.0 for </a:t>
            </a:r>
            <a:r>
              <a:rPr lang="en-US" sz="2400" dirty="0" smtClean="0">
                <a:latin typeface="Times-Roman"/>
              </a:rPr>
              <a:t>fully developed </a:t>
            </a:r>
            <a:r>
              <a:rPr lang="en-US" sz="2400" dirty="0">
                <a:latin typeface="Times-Roman"/>
              </a:rPr>
              <a:t>laminar pipe flow and from 1.04 to 1.11 for turbulent pipe flow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884" y="5418161"/>
            <a:ext cx="8620459" cy="83041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9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8" y="245661"/>
            <a:ext cx="10515600" cy="777922"/>
          </a:xfrm>
        </p:spPr>
        <p:txBody>
          <a:bodyPr>
            <a:normAutofit/>
          </a:bodyPr>
          <a:lstStyle/>
          <a:p>
            <a:r>
              <a:rPr lang="en-US" sz="4000" dirty="0"/>
              <a:t>EXAMPLE 3.19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818973"/>
            <a:ext cx="11423176" cy="4351338"/>
          </a:xfrm>
        </p:spPr>
        <p:txBody>
          <a:bodyPr/>
          <a:lstStyle/>
          <a:p>
            <a:r>
              <a:rPr lang="en-US" dirty="0"/>
              <a:t>A hydroelectric power plant (Fig. E3.19) takes in 30 m</a:t>
            </a:r>
            <a:r>
              <a:rPr lang="en-US" baseline="30000" dirty="0"/>
              <a:t>3</a:t>
            </a:r>
            <a:r>
              <a:rPr lang="en-US" dirty="0"/>
              <a:t>/s of water through its turbine and </a:t>
            </a:r>
            <a:r>
              <a:rPr lang="en-US" dirty="0" smtClean="0"/>
              <a:t>discharges it </a:t>
            </a:r>
            <a:r>
              <a:rPr lang="en-US" dirty="0"/>
              <a:t>to the atmosphere at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=2m/s</a:t>
            </a:r>
            <a:r>
              <a:rPr lang="en-US" dirty="0"/>
              <a:t>. The head loss in the turbine and penstock system </a:t>
            </a:r>
            <a:r>
              <a:rPr lang="en-US" dirty="0" smtClean="0"/>
              <a:t>is </a:t>
            </a:r>
            <a:r>
              <a:rPr lang="en-US" i="1" dirty="0" err="1" smtClean="0"/>
              <a:t>hf</a:t>
            </a:r>
            <a:r>
              <a:rPr lang="en-US" i="1" dirty="0" smtClean="0"/>
              <a:t>=</a:t>
            </a:r>
            <a:r>
              <a:rPr lang="en-US" dirty="0" smtClean="0"/>
              <a:t>20 </a:t>
            </a:r>
            <a:r>
              <a:rPr lang="en-US" dirty="0"/>
              <a:t>m. Assuming turbulent flow, </a:t>
            </a:r>
            <a:r>
              <a:rPr lang="en-US" dirty="0" smtClean="0"/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/>
              <a:t> </a:t>
            </a:r>
            <a:r>
              <a:rPr lang="en-US" dirty="0"/>
              <a:t>1.06, estimate the power in MW extracted by the turbine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 1 at reservoir free surface, 2 </a:t>
            </a:r>
            <a:r>
              <a:rPr lang="en-US" dirty="0"/>
              <a:t>is at the turbine outlet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i="1" dirty="0"/>
              <a:t>V</a:t>
            </a:r>
            <a:r>
              <a:rPr lang="en-US" dirty="0"/>
              <a:t>1 </a:t>
            </a:r>
            <a:r>
              <a:rPr lang="en-US" dirty="0" smtClean="0"/>
              <a:t>= </a:t>
            </a:r>
            <a:r>
              <a:rPr lang="en-US" dirty="0"/>
              <a:t>0, </a:t>
            </a:r>
            <a:r>
              <a:rPr lang="en-US" dirty="0" smtClean="0"/>
              <a:t>P1= </a:t>
            </a:r>
            <a:r>
              <a:rPr lang="en-US" dirty="0" err="1" smtClean="0"/>
              <a:t>Patm</a:t>
            </a:r>
            <a:r>
              <a:rPr lang="en-US" dirty="0"/>
              <a:t>, and </a:t>
            </a:r>
            <a:r>
              <a:rPr lang="en-US" i="1" dirty="0" smtClean="0"/>
              <a:t>z</a:t>
            </a:r>
            <a:r>
              <a:rPr lang="en-US" dirty="0" smtClean="0"/>
              <a:t>1= </a:t>
            </a:r>
            <a:r>
              <a:rPr lang="en-US" dirty="0"/>
              <a:t>100 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Assuming </a:t>
            </a:r>
            <a:r>
              <a:rPr lang="en-US" dirty="0"/>
              <a:t>steady-flow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999" y="2959295"/>
            <a:ext cx="4062001" cy="378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87" y="4107976"/>
            <a:ext cx="5747825" cy="743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6" y="4851595"/>
            <a:ext cx="8237625" cy="850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86" y="5668440"/>
            <a:ext cx="4006757" cy="483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08" y="6184002"/>
            <a:ext cx="11433584" cy="52417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635922" y="6603932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9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160409"/>
            <a:ext cx="10515600" cy="685753"/>
          </a:xfrm>
        </p:spPr>
        <p:txBody>
          <a:bodyPr>
            <a:normAutofit/>
          </a:bodyPr>
          <a:lstStyle/>
          <a:p>
            <a:r>
              <a:rPr lang="en-US" sz="4000" dirty="0"/>
              <a:t>EXAMPLE 3.20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36" y="846162"/>
            <a:ext cx="10803340" cy="4351338"/>
          </a:xfrm>
        </p:spPr>
        <p:txBody>
          <a:bodyPr/>
          <a:lstStyle/>
          <a:p>
            <a:r>
              <a:rPr lang="en-US" dirty="0"/>
              <a:t>The pump in Fig. E3.20 delivers water (62.4 </a:t>
            </a:r>
            <a:r>
              <a:rPr lang="en-US" dirty="0" err="1"/>
              <a:t>lbf</a:t>
            </a:r>
            <a:r>
              <a:rPr lang="en-US" dirty="0"/>
              <a:t>/ft3) at 3 ft3/s to a machine at section 2, </a:t>
            </a:r>
            <a:r>
              <a:rPr lang="en-US" dirty="0" smtClean="0"/>
              <a:t>which is </a:t>
            </a:r>
            <a:r>
              <a:rPr lang="en-US" dirty="0"/>
              <a:t>20 </a:t>
            </a:r>
            <a:r>
              <a:rPr lang="en-US" dirty="0" err="1"/>
              <a:t>ft</a:t>
            </a:r>
            <a:r>
              <a:rPr lang="en-US" dirty="0"/>
              <a:t> higher than the reservoir surface. The losses between 1 and 2 are given by </a:t>
            </a:r>
            <a:r>
              <a:rPr lang="en-US" i="1" dirty="0" err="1" smtClean="0"/>
              <a:t>hf</a:t>
            </a:r>
            <a:r>
              <a:rPr lang="en-US" i="1" dirty="0" smtClean="0"/>
              <a:t>=</a:t>
            </a:r>
            <a:r>
              <a:rPr lang="en-US" dirty="0" smtClean="0"/>
              <a:t> </a:t>
            </a:r>
            <a:r>
              <a:rPr lang="en-US" i="1" dirty="0"/>
              <a:t>KV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 /(2</a:t>
            </a:r>
            <a:r>
              <a:rPr lang="en-US" i="1" dirty="0"/>
              <a:t>g</a:t>
            </a:r>
            <a:r>
              <a:rPr lang="en-US" dirty="0" smtClean="0"/>
              <a:t>),</a:t>
            </a:r>
            <a:r>
              <a:rPr lang="en-US" i="1" dirty="0"/>
              <a:t> </a:t>
            </a:r>
            <a:r>
              <a:rPr lang="en-US" i="1" dirty="0" smtClean="0"/>
              <a:t>and K=</a:t>
            </a:r>
            <a:r>
              <a:rPr lang="en-US" dirty="0" smtClean="0"/>
              <a:t> 7.5.</a:t>
            </a:r>
            <a:r>
              <a:rPr lang="en-US" dirty="0"/>
              <a:t> Find the </a:t>
            </a:r>
            <a:r>
              <a:rPr lang="en-US" dirty="0" smtClean="0"/>
              <a:t>horsepower required </a:t>
            </a:r>
            <a:r>
              <a:rPr lang="en-US" dirty="0"/>
              <a:t>for the pump if it is 80 percent </a:t>
            </a:r>
            <a:r>
              <a:rPr lang="en-US" dirty="0" smtClean="0"/>
              <a:t> efficient.</a:t>
            </a:r>
          </a:p>
          <a:p>
            <a:r>
              <a:rPr lang="en-US" dirty="0"/>
              <a:t>If the reservoir is large, the flow is steady, with </a:t>
            </a:r>
            <a:r>
              <a:rPr lang="en-US" i="1" dirty="0" smtClean="0"/>
              <a:t>V</a:t>
            </a:r>
            <a:r>
              <a:rPr lang="en-US" dirty="0" smtClean="0"/>
              <a:t>1= </a:t>
            </a:r>
            <a:r>
              <a:rPr lang="en-US" dirty="0"/>
              <a:t>0. We can compute </a:t>
            </a:r>
            <a:r>
              <a:rPr lang="en-US" i="1" dirty="0"/>
              <a:t>V</a:t>
            </a:r>
            <a:r>
              <a:rPr lang="en-US" dirty="0"/>
              <a:t>2 </a:t>
            </a:r>
            <a:r>
              <a:rPr lang="en-US" dirty="0" smtClean="0"/>
              <a:t>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475" y="3564565"/>
            <a:ext cx="5686801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355" y="3021830"/>
            <a:ext cx="3890858" cy="840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07" y="3862315"/>
            <a:ext cx="5052568" cy="69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308" y="4558095"/>
            <a:ext cx="4242716" cy="83050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19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743"/>
          </a:xfrm>
        </p:spPr>
        <p:txBody>
          <a:bodyPr/>
          <a:lstStyle/>
          <a:p>
            <a:r>
              <a:rPr lang="en-US" dirty="0"/>
              <a:t>EXAMPLE 3.20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836" y="3006807"/>
            <a:ext cx="10731084" cy="400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33" y="2429281"/>
            <a:ext cx="3834045" cy="342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836" y="1586506"/>
            <a:ext cx="7613207" cy="822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836" y="3732341"/>
            <a:ext cx="4109845" cy="822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833" y="4600125"/>
            <a:ext cx="4982961" cy="8252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4407" y="1064857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/>
              <a:t> </a:t>
            </a:r>
            <a:r>
              <a:rPr lang="en-US" sz="2400" dirty="0" smtClean="0"/>
              <a:t>1.07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766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>
            <a:normAutofit/>
          </a:bodyPr>
          <a:lstStyle/>
          <a:p>
            <a:r>
              <a:rPr lang="en-US" sz="4000" b="1" dirty="0"/>
              <a:t>Frictionless Flow</a:t>
            </a:r>
            <a:r>
              <a:rPr lang="en-US" sz="4000" b="1" dirty="0" smtClean="0"/>
              <a:t>: The </a:t>
            </a:r>
            <a:r>
              <a:rPr lang="en-US" sz="4000" b="1" dirty="0"/>
              <a:t>Bernoulli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5" y="1119116"/>
            <a:ext cx="10762397" cy="4351338"/>
          </a:xfrm>
        </p:spPr>
        <p:txBody>
          <a:bodyPr/>
          <a:lstStyle/>
          <a:p>
            <a:r>
              <a:rPr lang="en-US" dirty="0" smtClean="0"/>
              <a:t>Energy equation per unit mass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Bernoulli equation for </a:t>
            </a:r>
            <a:r>
              <a:rPr lang="en-US" dirty="0"/>
              <a:t>steady frictionless incompressible flow along a</a:t>
            </a:r>
          </a:p>
          <a:p>
            <a:pPr marL="0" indent="0">
              <a:buNone/>
            </a:pPr>
            <a:r>
              <a:rPr lang="en-US" dirty="0"/>
              <a:t>streamline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69" y="1873107"/>
            <a:ext cx="7707528" cy="802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263" y="3677504"/>
            <a:ext cx="5502507" cy="790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25" y="4665662"/>
            <a:ext cx="5728435" cy="724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25" y="5588012"/>
            <a:ext cx="4562475" cy="96202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7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8" y="17007"/>
            <a:ext cx="10515600" cy="665382"/>
          </a:xfrm>
        </p:spPr>
        <p:txBody>
          <a:bodyPr>
            <a:normAutofit/>
          </a:bodyPr>
          <a:lstStyle/>
          <a:p>
            <a:r>
              <a:rPr lang="en-US" sz="4000" dirty="0"/>
              <a:t>Bernoulli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8" y="854336"/>
            <a:ext cx="10515600" cy="4351338"/>
          </a:xfrm>
        </p:spPr>
        <p:txBody>
          <a:bodyPr/>
          <a:lstStyle/>
          <a:p>
            <a:r>
              <a:rPr lang="en-US" dirty="0"/>
              <a:t>If we compare the Bernoulli equation </a:t>
            </a:r>
            <a:r>
              <a:rPr lang="en-US" dirty="0" smtClean="0"/>
              <a:t>with </a:t>
            </a:r>
            <a:r>
              <a:rPr lang="en-US" dirty="0"/>
              <a:t>the energy equation </a:t>
            </a:r>
            <a:r>
              <a:rPr lang="en-US" dirty="0" smtClean="0"/>
              <a:t>we see </a:t>
            </a:r>
            <a:r>
              <a:rPr lang="en-US" dirty="0"/>
              <a:t>that the Bernoulli equation contains even more </a:t>
            </a:r>
            <a:r>
              <a:rPr lang="en-US" dirty="0" smtClean="0"/>
              <a:t>restrictions.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complete list of assumptions for </a:t>
            </a:r>
            <a:r>
              <a:rPr lang="en-US" dirty="0" err="1" smtClean="0"/>
              <a:t>B.eq</a:t>
            </a:r>
            <a:r>
              <a:rPr lang="en-US" dirty="0" smtClean="0"/>
              <a:t> is </a:t>
            </a:r>
            <a:r>
              <a:rPr lang="en-US" dirty="0"/>
              <a:t>as </a:t>
            </a:r>
            <a:r>
              <a:rPr lang="en-US" dirty="0" smtClean="0"/>
              <a:t>follows;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0092" y="3308919"/>
            <a:ext cx="10803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1. </a:t>
            </a:r>
            <a:r>
              <a:rPr lang="en-US" sz="2400" i="1" dirty="0">
                <a:latin typeface="Times-Italic"/>
              </a:rPr>
              <a:t>Steady flow</a:t>
            </a:r>
            <a:r>
              <a:rPr lang="en-US" sz="2400" dirty="0">
                <a:latin typeface="Times-Roman"/>
              </a:rPr>
              <a:t>—a common assumption applicable to many flows.</a:t>
            </a:r>
          </a:p>
          <a:p>
            <a:r>
              <a:rPr lang="en-US" sz="2400" dirty="0">
                <a:latin typeface="Times-Roman"/>
              </a:rPr>
              <a:t>2. </a:t>
            </a:r>
            <a:r>
              <a:rPr lang="en-US" sz="2400" i="1" dirty="0">
                <a:latin typeface="Times-Italic"/>
              </a:rPr>
              <a:t>Incompressible flow</a:t>
            </a:r>
            <a:r>
              <a:rPr lang="en-US" sz="2400" dirty="0">
                <a:latin typeface="Times-Roman"/>
              </a:rPr>
              <a:t>—acceptable if the flow Mach number is less than 0.3.</a:t>
            </a:r>
          </a:p>
          <a:p>
            <a:r>
              <a:rPr lang="en-US" sz="2400" dirty="0">
                <a:latin typeface="Times-Roman"/>
              </a:rPr>
              <a:t>3. </a:t>
            </a:r>
            <a:r>
              <a:rPr lang="en-US" sz="2400" i="1" dirty="0">
                <a:latin typeface="Times-Italic"/>
              </a:rPr>
              <a:t>Frictionless flow</a:t>
            </a:r>
            <a:r>
              <a:rPr lang="en-US" sz="2400" dirty="0">
                <a:latin typeface="Times-Roman"/>
              </a:rPr>
              <a:t>—very restrictive, solid walls introduce friction effects.</a:t>
            </a:r>
          </a:p>
          <a:p>
            <a:r>
              <a:rPr lang="en-US" sz="2400" dirty="0">
                <a:latin typeface="Times-Roman"/>
              </a:rPr>
              <a:t>4. </a:t>
            </a:r>
            <a:r>
              <a:rPr lang="en-US" sz="2400" i="1" dirty="0">
                <a:latin typeface="Times-Italic"/>
              </a:rPr>
              <a:t>Flow along a single streamline</a:t>
            </a:r>
            <a:r>
              <a:rPr lang="en-US" sz="2400" dirty="0">
                <a:latin typeface="Times-Roman"/>
              </a:rPr>
              <a:t>—different streamlines may have different</a:t>
            </a:r>
          </a:p>
          <a:p>
            <a:r>
              <a:rPr lang="en-US" sz="2400" dirty="0">
                <a:latin typeface="Times-Roman"/>
              </a:rPr>
              <a:t>“Bernoulli constants” </a:t>
            </a:r>
            <a:r>
              <a:rPr lang="en-US" sz="2400" i="1" dirty="0" smtClean="0">
                <a:latin typeface="Times-Italic"/>
              </a:rPr>
              <a:t>w</a:t>
            </a:r>
            <a:r>
              <a:rPr lang="en-US" sz="2400" dirty="0" smtClean="0">
                <a:latin typeface="Times-Roman"/>
              </a:rPr>
              <a:t>0=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 smtClean="0">
                <a:latin typeface="Times-Italic"/>
              </a:rPr>
              <a:t>p</a:t>
            </a:r>
            <a:r>
              <a:rPr lang="en-US" sz="2400" dirty="0" smtClean="0">
                <a:latin typeface="Times-Roman"/>
              </a:rPr>
              <a:t>/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V</a:t>
            </a:r>
            <a:r>
              <a:rPr lang="en-US" sz="2400" baseline="30000" dirty="0">
                <a:latin typeface="Times-Roman"/>
              </a:rPr>
              <a:t>2</a:t>
            </a:r>
            <a:r>
              <a:rPr lang="en-US" sz="2400" dirty="0">
                <a:latin typeface="Times-Roman"/>
              </a:rPr>
              <a:t>/2 </a:t>
            </a:r>
            <a:r>
              <a:rPr lang="en-US" sz="2400" dirty="0" smtClean="0">
                <a:latin typeface="Times-Roman"/>
              </a:rPr>
              <a:t>+</a:t>
            </a:r>
            <a:r>
              <a:rPr lang="en-US" sz="2400" i="1" dirty="0" err="1" smtClean="0">
                <a:latin typeface="Times-Italic"/>
              </a:rPr>
              <a:t>gz</a:t>
            </a:r>
            <a:r>
              <a:rPr lang="en-US" sz="2400" dirty="0">
                <a:latin typeface="Times-Roman"/>
              </a:rPr>
              <a:t>, depending upon flow conditions.</a:t>
            </a:r>
          </a:p>
          <a:p>
            <a:r>
              <a:rPr lang="en-US" sz="2400" dirty="0">
                <a:latin typeface="Times-Roman"/>
              </a:rPr>
              <a:t>5. </a:t>
            </a:r>
            <a:r>
              <a:rPr lang="en-US" sz="2400" i="1" dirty="0">
                <a:latin typeface="Times-Italic"/>
              </a:rPr>
              <a:t>No shaft work between 1 and 2</a:t>
            </a:r>
            <a:r>
              <a:rPr lang="en-US" sz="2400" dirty="0">
                <a:latin typeface="Times-Roman"/>
              </a:rPr>
              <a:t>—no pumps or turbines on the streamline.</a:t>
            </a:r>
          </a:p>
          <a:p>
            <a:r>
              <a:rPr lang="en-US" sz="2400" dirty="0">
                <a:latin typeface="Times-Roman"/>
              </a:rPr>
              <a:t>6. </a:t>
            </a:r>
            <a:r>
              <a:rPr lang="en-US" sz="2400" i="1" dirty="0">
                <a:latin typeface="Times-Italic"/>
              </a:rPr>
              <a:t>No heat transfer between 1 and 2</a:t>
            </a:r>
            <a:r>
              <a:rPr lang="en-US" sz="2400" dirty="0">
                <a:latin typeface="Times-Roman"/>
              </a:rPr>
              <a:t>—either added or removed.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20" y="1838886"/>
            <a:ext cx="45624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3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Hydraulic and Energy </a:t>
            </a:r>
            <a:r>
              <a:rPr lang="en-US" sz="4000" dirty="0" smtClean="0"/>
              <a:t>Grade Lines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088646"/>
            <a:ext cx="4962098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hydraulic grade line </a:t>
            </a:r>
            <a:r>
              <a:rPr lang="en-US" dirty="0"/>
              <a:t>(HGL) shows the height </a:t>
            </a:r>
            <a:r>
              <a:rPr lang="en-US" dirty="0" smtClean="0"/>
              <a:t>corresponding to </a:t>
            </a:r>
            <a:r>
              <a:rPr lang="en-US" dirty="0"/>
              <a:t>elevation and pressure head </a:t>
            </a:r>
            <a:r>
              <a:rPr lang="en-US" i="1" dirty="0"/>
              <a:t>z </a:t>
            </a:r>
            <a:r>
              <a:rPr lang="en-US" i="1" dirty="0" smtClean="0"/>
              <a:t>+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l-GR" dirty="0" smtClean="0"/>
              <a:t>ϒ</a:t>
            </a:r>
            <a:r>
              <a:rPr lang="en-US" dirty="0" smtClean="0"/>
              <a:t>=HGL,</a:t>
            </a:r>
          </a:p>
          <a:p>
            <a:r>
              <a:rPr lang="en-US" dirty="0" smtClean="0"/>
              <a:t>The </a:t>
            </a:r>
            <a:r>
              <a:rPr lang="en-US" i="1" dirty="0"/>
              <a:t>energy grade line </a:t>
            </a:r>
            <a:r>
              <a:rPr lang="en-US" dirty="0"/>
              <a:t>(EGL) shows the height of the total Bernoulli </a:t>
            </a:r>
            <a:r>
              <a:rPr lang="en-US" dirty="0" smtClean="0"/>
              <a:t>constant </a:t>
            </a:r>
            <a:r>
              <a:rPr lang="pl-PL" i="1" dirty="0" smtClean="0"/>
              <a:t>h</a:t>
            </a:r>
            <a:r>
              <a:rPr lang="pl-PL" dirty="0" smtClean="0"/>
              <a:t>0 </a:t>
            </a:r>
            <a:r>
              <a:rPr lang="en-US" dirty="0" smtClean="0"/>
              <a:t>=</a:t>
            </a:r>
            <a:r>
              <a:rPr lang="pl-PL" i="1" dirty="0" smtClean="0"/>
              <a:t>z</a:t>
            </a:r>
            <a:r>
              <a:rPr lang="en-US" i="1" dirty="0" smtClean="0"/>
              <a:t>+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/</a:t>
            </a:r>
            <a:r>
              <a:rPr lang="el-GR" dirty="0" smtClean="0"/>
              <a:t>ϒ</a:t>
            </a:r>
            <a:r>
              <a:rPr lang="en-US" dirty="0" smtClean="0"/>
              <a:t>+</a:t>
            </a:r>
            <a:r>
              <a:rPr lang="pl-PL" dirty="0" smtClean="0"/>
              <a:t>  </a:t>
            </a:r>
            <a:r>
              <a:rPr lang="pl-PL" i="1" dirty="0"/>
              <a:t>V</a:t>
            </a:r>
            <a:r>
              <a:rPr lang="pl-PL" baseline="30000" dirty="0"/>
              <a:t>2</a:t>
            </a:r>
            <a:r>
              <a:rPr lang="pl-PL" dirty="0"/>
              <a:t>/(2</a:t>
            </a:r>
            <a:r>
              <a:rPr lang="pl-PL" i="1" dirty="0"/>
              <a:t>g</a:t>
            </a:r>
            <a:r>
              <a:rPr lang="pl-PL" dirty="0" smtClean="0"/>
              <a:t>)</a:t>
            </a:r>
            <a:r>
              <a:rPr lang="en-US" dirty="0" smtClean="0"/>
              <a:t>=EGL</a:t>
            </a:r>
            <a:r>
              <a:rPr lang="pl-PL" dirty="0" smtClean="0"/>
              <a:t>.</a:t>
            </a:r>
            <a:endParaRPr lang="en-US" dirty="0" smtClean="0"/>
          </a:p>
          <a:p>
            <a:r>
              <a:rPr lang="en-US" dirty="0" smtClean="0"/>
              <a:t>EGL = HGL +</a:t>
            </a:r>
            <a:r>
              <a:rPr lang="pl-PL" i="1" dirty="0"/>
              <a:t> V</a:t>
            </a:r>
            <a:r>
              <a:rPr lang="pl-PL" baseline="30000" dirty="0"/>
              <a:t>2</a:t>
            </a:r>
            <a:r>
              <a:rPr lang="pl-PL" dirty="0"/>
              <a:t>/(2</a:t>
            </a:r>
            <a:r>
              <a:rPr lang="pl-PL" i="1" dirty="0"/>
              <a:t>g</a:t>
            </a:r>
            <a:r>
              <a:rPr lang="pl-PL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87104"/>
            <a:ext cx="6296101" cy="58547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74785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29" y="5160513"/>
            <a:ext cx="45624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657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14" y="136669"/>
            <a:ext cx="6887586" cy="3103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829" y="718773"/>
            <a:ext cx="3397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Total Head</a:t>
            </a:r>
          </a:p>
          <a:p>
            <a:r>
              <a:rPr lang="en-US" sz="2400" dirty="0" smtClean="0"/>
              <a:t>states </a:t>
            </a:r>
            <a:r>
              <a:rPr lang="en-US" sz="2400" dirty="0"/>
              <a:t>that the sum 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pressure head</a:t>
            </a:r>
            <a:r>
              <a:rPr lang="en-US" sz="2400" dirty="0"/>
              <a:t> - </a:t>
            </a:r>
            <a:r>
              <a:rPr lang="en-US" sz="2400" i="1" dirty="0"/>
              <a:t>p / γ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velocity head</a:t>
            </a:r>
            <a:r>
              <a:rPr lang="en-US" sz="2400" dirty="0"/>
              <a:t> - </a:t>
            </a:r>
            <a:r>
              <a:rPr lang="en-US" sz="2400" i="1" dirty="0"/>
              <a:t>v</a:t>
            </a:r>
            <a:r>
              <a:rPr lang="en-US" sz="2400" i="1" baseline="30000" dirty="0"/>
              <a:t>2</a:t>
            </a:r>
            <a:r>
              <a:rPr lang="en-US" sz="2400" i="1" dirty="0"/>
              <a:t> / 2 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elevation head</a:t>
            </a:r>
            <a:r>
              <a:rPr lang="en-US" sz="2400" dirty="0"/>
              <a:t> - </a:t>
            </a:r>
            <a:r>
              <a:rPr lang="en-US" sz="2400" i="1" dirty="0"/>
              <a:t>h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81" y="2867089"/>
            <a:ext cx="5666365" cy="38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90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36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EXAMPLE 3.21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63" y="1075017"/>
            <a:ext cx="10515600" cy="4351338"/>
          </a:xfrm>
        </p:spPr>
        <p:txBody>
          <a:bodyPr/>
          <a:lstStyle/>
          <a:p>
            <a:r>
              <a:rPr lang="en-US" dirty="0" smtClean="0"/>
              <a:t>Find a relation between nozzle discharge velocity </a:t>
            </a:r>
            <a:r>
              <a:rPr lang="en-US" i="1" dirty="0" smtClean="0"/>
              <a:t>V</a:t>
            </a:r>
            <a:r>
              <a:rPr lang="en-US" dirty="0" smtClean="0"/>
              <a:t>2and tank free-surface height </a:t>
            </a:r>
            <a:r>
              <a:rPr lang="en-US" i="1" dirty="0" smtClean="0"/>
              <a:t>h </a:t>
            </a:r>
            <a:r>
              <a:rPr lang="en-US" dirty="0" smtClean="0"/>
              <a:t>as in Fig. E3.21. Assume steady frictionless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056" y="2146300"/>
            <a:ext cx="4823626" cy="471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61" y="4541004"/>
            <a:ext cx="1933992" cy="6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860348"/>
            <a:ext cx="5045733" cy="991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052" y="2632080"/>
            <a:ext cx="657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But since sections 1 and 2 are both exposed to atmospheric pressure </a:t>
            </a:r>
            <a:r>
              <a:rPr lang="en-US" sz="2400" i="1" dirty="0" smtClean="0">
                <a:latin typeface="Times-Italic"/>
              </a:rPr>
              <a:t>p</a:t>
            </a:r>
            <a:r>
              <a:rPr lang="en-US" sz="2400" dirty="0" smtClean="0">
                <a:latin typeface="Times-Roman"/>
              </a:rPr>
              <a:t>1= 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p</a:t>
            </a:r>
            <a:r>
              <a:rPr lang="en-US" sz="2400" dirty="0">
                <a:latin typeface="Times-Roman"/>
              </a:rPr>
              <a:t>2 </a:t>
            </a:r>
            <a:r>
              <a:rPr lang="en-US" sz="2400" dirty="0" smtClean="0">
                <a:latin typeface="Times-Roman"/>
              </a:rPr>
              <a:t>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pa</a:t>
            </a:r>
            <a:r>
              <a:rPr lang="en-US" sz="2400" dirty="0">
                <a:latin typeface="Times-Roman"/>
              </a:rPr>
              <a:t>, the </a:t>
            </a:r>
            <a:r>
              <a:rPr lang="en-US" sz="2400" dirty="0" smtClean="0">
                <a:latin typeface="Times-Roman"/>
              </a:rPr>
              <a:t>pressure terms </a:t>
            </a:r>
            <a:r>
              <a:rPr lang="en-US" sz="2400" dirty="0">
                <a:latin typeface="Times-Roman"/>
              </a:rPr>
              <a:t>cancel,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3877276"/>
            <a:ext cx="3824908" cy="587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61" y="5062122"/>
            <a:ext cx="2205251" cy="787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1610" y="5102062"/>
            <a:ext cx="2023138" cy="693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018" y="5947473"/>
            <a:ext cx="3218419" cy="805001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8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133114"/>
            <a:ext cx="10515600" cy="958708"/>
          </a:xfrm>
        </p:spPr>
        <p:txBody>
          <a:bodyPr>
            <a:normAutofit/>
          </a:bodyPr>
          <a:lstStyle/>
          <a:p>
            <a:r>
              <a:rPr lang="en-US" sz="4000" b="1" dirty="0"/>
              <a:t>Basic equation for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1091822"/>
            <a:ext cx="10515600" cy="536356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Mass conservation  </a:t>
            </a:r>
            <a:r>
              <a:rPr lang="en-US" sz="2400" dirty="0" smtClean="0"/>
              <a:t>(</a:t>
            </a:r>
            <a:r>
              <a:rPr lang="en-US" sz="2400" dirty="0" err="1" smtClean="0"/>
              <a:t>dm</a:t>
            </a:r>
            <a:r>
              <a:rPr lang="en-US" sz="2400" dirty="0" smtClean="0"/>
              <a:t> /</a:t>
            </a:r>
            <a:r>
              <a:rPr lang="en-US" sz="2400" dirty="0" err="1" smtClean="0"/>
              <a:t>dt</a:t>
            </a:r>
            <a:r>
              <a:rPr lang="en-US" sz="2400" dirty="0" smtClean="0"/>
              <a:t> ) = 0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Newton’s 2ad law </a:t>
            </a:r>
            <a:r>
              <a:rPr lang="en-US" sz="2400" dirty="0" smtClean="0"/>
              <a:t>: linear –momentum equation </a:t>
            </a:r>
          </a:p>
          <a:p>
            <a:pPr marL="0" indent="0">
              <a:buNone/>
            </a:pPr>
            <a:r>
              <a:rPr lang="en-US" sz="2400" dirty="0" smtClean="0"/>
              <a:t>                       F = ma = m ( </a:t>
            </a:r>
            <a:r>
              <a:rPr lang="en-US" sz="2400" dirty="0" err="1" smtClean="0"/>
              <a:t>dV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 ) = d ( mV ) /</a:t>
            </a:r>
            <a:r>
              <a:rPr lang="en-US" sz="2400" dirty="0" err="1" smtClean="0"/>
              <a:t>dt</a:t>
            </a:r>
            <a:r>
              <a:rPr lang="en-US" sz="2400" dirty="0" smtClean="0"/>
              <a:t> =</a:t>
            </a:r>
            <a:r>
              <a:rPr lang="en-US" sz="2400" dirty="0" err="1" smtClean="0"/>
              <a:t>dP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</a:t>
            </a:r>
            <a:r>
              <a:rPr lang="en-US" sz="2400" dirty="0" err="1" smtClean="0"/>
              <a:t>ie</a:t>
            </a:r>
            <a:r>
              <a:rPr lang="en-US" sz="2400" dirty="0" smtClean="0"/>
              <a:t>. Net force on system accelerates the system </a:t>
            </a:r>
          </a:p>
          <a:p>
            <a:pPr marL="0" indent="0">
              <a:buNone/>
            </a:pPr>
            <a:r>
              <a:rPr lang="en-US" sz="2400" dirty="0" smtClean="0"/>
              <a:t>	A vector  law :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= ma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,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= ma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 ,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z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ma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Angular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momentum </a:t>
            </a:r>
            <a:r>
              <a:rPr lang="en-US" sz="2400" dirty="0"/>
              <a:t>: if surrounding exerts a net moment a bout the center of mass M results in rotation effect .</a:t>
            </a:r>
          </a:p>
          <a:p>
            <a:pPr marL="457200" lvl="1" indent="0">
              <a:buNone/>
            </a:pPr>
            <a:r>
              <a:rPr lang="en-US" dirty="0"/>
              <a:t>M = (</a:t>
            </a:r>
            <a:r>
              <a:rPr lang="en-US" dirty="0" err="1"/>
              <a:t>dH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)  when H = (</a:t>
            </a:r>
            <a:r>
              <a:rPr lang="en-US" dirty="0" err="1" smtClean="0"/>
              <a:t>rxV</a:t>
            </a:r>
            <a:r>
              <a:rPr lang="en-US" dirty="0" smtClean="0"/>
              <a:t> </a:t>
            </a:r>
            <a:r>
              <a:rPr lang="en-US" dirty="0"/>
              <a:t>) </a:t>
            </a:r>
            <a:r>
              <a:rPr lang="en-US" dirty="0" err="1"/>
              <a:t>dm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H  is a vector quantity  </a:t>
            </a:r>
            <a:r>
              <a:rPr lang="en-US" dirty="0" err="1"/>
              <a:t>M</a:t>
            </a:r>
            <a:r>
              <a:rPr lang="en-US" baseline="-25000" dirty="0" err="1"/>
              <a:t>x</a:t>
            </a:r>
            <a:r>
              <a:rPr lang="en-US" dirty="0"/>
              <a:t> = (</a:t>
            </a:r>
            <a:r>
              <a:rPr lang="en-US" dirty="0" err="1"/>
              <a:t>dH</a:t>
            </a:r>
            <a:r>
              <a:rPr lang="en-US" baseline="-25000" dirty="0" err="1"/>
              <a:t>x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)</a:t>
            </a:r>
          </a:p>
          <a:p>
            <a:pPr marL="457200" lvl="1" indent="0">
              <a:buNone/>
            </a:pPr>
            <a:r>
              <a:rPr lang="en-US" dirty="0"/>
              <a:t>For rigid body about x –axis  </a:t>
            </a:r>
            <a:r>
              <a:rPr lang="en-US" dirty="0" err="1"/>
              <a:t>M</a:t>
            </a:r>
            <a:r>
              <a:rPr lang="en-US" baseline="-25000" dirty="0" err="1"/>
              <a:t>x</a:t>
            </a:r>
            <a:r>
              <a:rPr lang="en-US" dirty="0"/>
              <a:t> = I</a:t>
            </a:r>
            <a:r>
              <a:rPr lang="en-US" baseline="-25000" dirty="0"/>
              <a:t>x</a:t>
            </a:r>
            <a:r>
              <a:rPr lang="en-US" dirty="0"/>
              <a:t> [</a:t>
            </a:r>
            <a:r>
              <a:rPr lang="en-US" dirty="0" smtClean="0"/>
              <a:t>d(</a:t>
            </a:r>
            <a:r>
              <a:rPr lang="el-GR" dirty="0" smtClean="0"/>
              <a:t>ω</a:t>
            </a:r>
            <a:r>
              <a:rPr lang="en-US" baseline="-25000" dirty="0" smtClean="0"/>
              <a:t>x</a:t>
            </a:r>
            <a:r>
              <a:rPr lang="en-US" dirty="0"/>
              <a:t>)/</a:t>
            </a:r>
            <a:r>
              <a:rPr lang="en-US" dirty="0" err="1"/>
              <a:t>dt</a:t>
            </a:r>
            <a:r>
              <a:rPr lang="en-US" dirty="0"/>
              <a:t> ]; 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angular velocity a bout x- axis </a:t>
            </a:r>
          </a:p>
          <a:p>
            <a:pPr marL="457200" lvl="1" indent="0">
              <a:buNone/>
            </a:pPr>
            <a:r>
              <a:rPr lang="en-US" dirty="0"/>
              <a:t>  I</a:t>
            </a:r>
            <a:r>
              <a:rPr lang="en-US" baseline="-25000" dirty="0"/>
              <a:t>x</a:t>
            </a:r>
            <a:r>
              <a:rPr lang="en-US" dirty="0"/>
              <a:t> = mass moment  of inertia about x-axis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70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0"/>
            <a:ext cx="10515600" cy="900113"/>
          </a:xfrm>
        </p:spPr>
        <p:txBody>
          <a:bodyPr/>
          <a:lstStyle/>
          <a:p>
            <a:r>
              <a:rPr lang="en-US" b="1" dirty="0" smtClean="0"/>
              <a:t>Siphon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3744" y="900113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-Bold"/>
              </a:rPr>
              <a:t>P3.169 </a:t>
            </a:r>
            <a:r>
              <a:rPr lang="en-US" sz="2400" dirty="0">
                <a:latin typeface="Times-Roman"/>
              </a:rPr>
              <a:t>Once it has been started by sufficient suction, the </a:t>
            </a:r>
            <a:r>
              <a:rPr lang="en-US" sz="2400" i="1" dirty="0" smtClean="0">
                <a:latin typeface="Times-Italic"/>
              </a:rPr>
              <a:t>siphon </a:t>
            </a:r>
            <a:r>
              <a:rPr lang="en-US" sz="2400" dirty="0" smtClean="0">
                <a:latin typeface="Times-Roman"/>
              </a:rPr>
              <a:t>in </a:t>
            </a:r>
            <a:r>
              <a:rPr lang="en-US" sz="2400" dirty="0">
                <a:latin typeface="Times-Roman"/>
              </a:rPr>
              <a:t>Fig. P3.169 will run continuously as long as </a:t>
            </a:r>
            <a:r>
              <a:rPr lang="en-US" sz="2400" dirty="0" smtClean="0">
                <a:latin typeface="Times-Roman"/>
              </a:rPr>
              <a:t>reservoir fluid </a:t>
            </a:r>
            <a:r>
              <a:rPr lang="en-US" sz="2400" dirty="0">
                <a:latin typeface="Times-Roman"/>
              </a:rPr>
              <a:t>is available. Using Bernoulli’s equation with </a:t>
            </a:r>
            <a:r>
              <a:rPr lang="en-US" sz="2400" dirty="0" smtClean="0">
                <a:latin typeface="Times-Roman"/>
              </a:rPr>
              <a:t>no losses</a:t>
            </a:r>
            <a:r>
              <a:rPr lang="en-US" sz="2400" dirty="0">
                <a:latin typeface="Times-Roman"/>
              </a:rPr>
              <a:t>, </a:t>
            </a:r>
            <a:r>
              <a:rPr lang="en-US" sz="2400" dirty="0" smtClean="0">
                <a:latin typeface="Times-Roman"/>
              </a:rPr>
              <a:t>show:</a:t>
            </a:r>
          </a:p>
          <a:p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(</a:t>
            </a:r>
            <a:r>
              <a:rPr lang="en-US" sz="2400" i="1" dirty="0">
                <a:latin typeface="Times-Italic"/>
              </a:rPr>
              <a:t>a</a:t>
            </a:r>
            <a:r>
              <a:rPr lang="en-US" sz="2400" dirty="0">
                <a:latin typeface="Times-Roman"/>
              </a:rPr>
              <a:t>) that the exit velocity </a:t>
            </a:r>
            <a:r>
              <a:rPr lang="en-US" sz="2400" i="1" dirty="0">
                <a:latin typeface="Times-Italic"/>
              </a:rPr>
              <a:t>V</a:t>
            </a:r>
            <a:r>
              <a:rPr lang="en-US" sz="2400" dirty="0">
                <a:latin typeface="Times-Roman"/>
              </a:rPr>
              <a:t>2 depends only </a:t>
            </a:r>
            <a:r>
              <a:rPr lang="en-US" sz="2400" dirty="0" smtClean="0">
                <a:latin typeface="Times-Roman"/>
              </a:rPr>
              <a:t>upon gravity </a:t>
            </a:r>
            <a:r>
              <a:rPr lang="en-US" sz="2400" dirty="0">
                <a:latin typeface="Times-Roman"/>
              </a:rPr>
              <a:t>and the distance </a:t>
            </a:r>
            <a:r>
              <a:rPr lang="en-US" sz="2400" i="1" dirty="0">
                <a:latin typeface="Times-Italic"/>
              </a:rPr>
              <a:t>H </a:t>
            </a:r>
            <a:r>
              <a:rPr lang="en-US" sz="2400" dirty="0">
                <a:latin typeface="Times-Roman"/>
              </a:rPr>
              <a:t>and (</a:t>
            </a:r>
            <a:r>
              <a:rPr lang="en-US" sz="2400" i="1" dirty="0">
                <a:latin typeface="Times-Italic"/>
              </a:rPr>
              <a:t>b</a:t>
            </a:r>
            <a:r>
              <a:rPr lang="en-US" sz="2400" dirty="0">
                <a:latin typeface="Times-Roman"/>
              </a:rPr>
              <a:t>) that the lowest (vacuum</a:t>
            </a:r>
            <a:r>
              <a:rPr lang="en-US" sz="2400" dirty="0" smtClean="0">
                <a:latin typeface="Times-Roman"/>
              </a:rPr>
              <a:t>) pressure </a:t>
            </a:r>
            <a:r>
              <a:rPr lang="en-US" sz="2400" dirty="0">
                <a:latin typeface="Times-Roman"/>
              </a:rPr>
              <a:t>occurs at point 3 and depends on the </a:t>
            </a:r>
            <a:r>
              <a:rPr lang="en-US" sz="2400" dirty="0" smtClean="0">
                <a:latin typeface="Times-Roman"/>
              </a:rPr>
              <a:t>distance </a:t>
            </a:r>
            <a:r>
              <a:rPr lang="en-US" sz="2400" i="1" dirty="0" smtClean="0">
                <a:latin typeface="Times-Italic"/>
              </a:rPr>
              <a:t>L ,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H</a:t>
            </a:r>
            <a:r>
              <a:rPr lang="en-US" sz="2400" dirty="0">
                <a:latin typeface="Times-Roman"/>
              </a:rPr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524" y="758825"/>
            <a:ext cx="3554251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3" y="4543425"/>
            <a:ext cx="7313431" cy="181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2" y="4178300"/>
            <a:ext cx="3387195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7" y="239120"/>
            <a:ext cx="10515600" cy="699400"/>
          </a:xfrm>
        </p:spPr>
        <p:txBody>
          <a:bodyPr>
            <a:normAutofit/>
          </a:bodyPr>
          <a:lstStyle/>
          <a:p>
            <a:r>
              <a:rPr lang="en-US" sz="4000" dirty="0"/>
              <a:t>EXAMPLE 3.23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5" y="938520"/>
            <a:ext cx="10515600" cy="4351338"/>
          </a:xfrm>
        </p:spPr>
        <p:txBody>
          <a:bodyPr/>
          <a:lstStyle/>
          <a:p>
            <a:r>
              <a:rPr lang="en-US" dirty="0"/>
              <a:t>A constriction in a pipe will cause the velocity to rise and the pressure to fall at section 2 in </a:t>
            </a:r>
            <a:r>
              <a:rPr lang="en-US" dirty="0" smtClean="0"/>
              <a:t>the throat</a:t>
            </a:r>
            <a:r>
              <a:rPr lang="en-US" dirty="0"/>
              <a:t>. The pressure difference is a measure of the flow rate through the pipe. The </a:t>
            </a:r>
            <a:r>
              <a:rPr lang="en-US" dirty="0" smtClean="0"/>
              <a:t>smoothly necked-down </a:t>
            </a:r>
            <a:r>
              <a:rPr lang="en-US" dirty="0"/>
              <a:t>system </a:t>
            </a:r>
            <a:r>
              <a:rPr lang="en-US" dirty="0" smtClean="0"/>
              <a:t>is </a:t>
            </a:r>
            <a:r>
              <a:rPr lang="en-US" dirty="0"/>
              <a:t>called a </a:t>
            </a:r>
            <a:r>
              <a:rPr lang="en-US" i="1" dirty="0" err="1"/>
              <a:t>venturi</a:t>
            </a:r>
            <a:r>
              <a:rPr lang="en-US" i="1" dirty="0"/>
              <a:t> tube</a:t>
            </a:r>
            <a:r>
              <a:rPr lang="en-US" dirty="0"/>
              <a:t>. Find an expression for </a:t>
            </a:r>
            <a:r>
              <a:rPr lang="en-US" dirty="0" smtClean="0"/>
              <a:t>the mass </a:t>
            </a:r>
            <a:r>
              <a:rPr lang="en-US" dirty="0"/>
              <a:t>flux in the tube as a function of the pressure change.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28" y="2464600"/>
            <a:ext cx="4722076" cy="165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94" y="3017860"/>
            <a:ext cx="4492867" cy="866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7088" y="3884768"/>
            <a:ext cx="782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-Roman"/>
              </a:rPr>
              <a:t>If the tube is horizontal, </a:t>
            </a:r>
            <a:r>
              <a:rPr lang="en-US" sz="2400" i="1" dirty="0" smtClean="0">
                <a:latin typeface="Times-Italic"/>
              </a:rPr>
              <a:t>z</a:t>
            </a:r>
            <a:r>
              <a:rPr lang="en-US" sz="2400" dirty="0" smtClean="0">
                <a:latin typeface="Times-Roman"/>
              </a:rPr>
              <a:t>1=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z</a:t>
            </a:r>
            <a:r>
              <a:rPr lang="en-US" sz="2400" dirty="0">
                <a:latin typeface="Times-Roman"/>
              </a:rPr>
              <a:t>2 and we can solve for </a:t>
            </a:r>
            <a:r>
              <a:rPr lang="en-US" sz="2400" i="1" dirty="0">
                <a:latin typeface="Times-Italic"/>
              </a:rPr>
              <a:t>V</a:t>
            </a:r>
            <a:r>
              <a:rPr lang="en-US" sz="2400" dirty="0">
                <a:latin typeface="Times-Roman"/>
              </a:rPr>
              <a:t>2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331" y="4462818"/>
            <a:ext cx="3971880" cy="60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521" y="5067531"/>
            <a:ext cx="1963279" cy="596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85" y="5007467"/>
            <a:ext cx="2601008" cy="741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331" y="5703119"/>
            <a:ext cx="2639768" cy="1006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729" y="5834507"/>
            <a:ext cx="3283370" cy="792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6647" y="5304793"/>
            <a:ext cx="2612208" cy="5147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66007" y="5834507"/>
            <a:ext cx="3397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-Roman"/>
              </a:rPr>
              <a:t>discharge coefficient </a:t>
            </a:r>
            <a:r>
              <a:rPr lang="en-US" sz="2400" i="1" dirty="0">
                <a:latin typeface="Times-Italic"/>
              </a:rPr>
              <a:t>cd</a:t>
            </a:r>
            <a:endParaRPr lang="en-US" sz="24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8077200" y="6436189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279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3" y="140517"/>
            <a:ext cx="10515600" cy="753991"/>
          </a:xfrm>
        </p:spPr>
        <p:txBody>
          <a:bodyPr>
            <a:normAutofit/>
          </a:bodyPr>
          <a:lstStyle/>
          <a:p>
            <a:r>
              <a:rPr lang="en-US" sz="4000" dirty="0"/>
              <a:t>EXAMPLE 3.24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49" y="1024588"/>
            <a:ext cx="6885599" cy="4351338"/>
          </a:xfrm>
        </p:spPr>
        <p:txBody>
          <a:bodyPr/>
          <a:lstStyle/>
          <a:p>
            <a:r>
              <a:rPr lang="en-US" dirty="0"/>
              <a:t>A 10-cm fire hose with a 3-cm nozzle discharges 1.5 m3/min to the atmosphere. Assuming </a:t>
            </a:r>
            <a:r>
              <a:rPr lang="en-US" dirty="0" smtClean="0"/>
              <a:t>frictionless flow</a:t>
            </a:r>
            <a:r>
              <a:rPr lang="en-US" dirty="0"/>
              <a:t>, find the force </a:t>
            </a:r>
            <a:r>
              <a:rPr lang="en-US" i="1" dirty="0"/>
              <a:t>FB </a:t>
            </a:r>
            <a:r>
              <a:rPr lang="en-US" dirty="0"/>
              <a:t>exerted by the flange bolts to hold the nozzle on the hose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B.Eq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799" y="545957"/>
            <a:ext cx="4468201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348" y="3396420"/>
            <a:ext cx="3757351" cy="290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05" y="3070746"/>
            <a:ext cx="2791408" cy="713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48" y="3784457"/>
            <a:ext cx="3850411" cy="15039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929" y="5274422"/>
            <a:ext cx="453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-Roman"/>
              </a:rPr>
              <a:t>given </a:t>
            </a:r>
            <a:r>
              <a:rPr lang="en-US" sz="2400" i="1" dirty="0" smtClean="0">
                <a:latin typeface="Times-Italic"/>
              </a:rPr>
              <a:t>p</a:t>
            </a:r>
            <a:r>
              <a:rPr lang="en-US" sz="2400" dirty="0" smtClean="0">
                <a:latin typeface="Times-Roman"/>
              </a:rPr>
              <a:t>2=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 smtClean="0">
                <a:latin typeface="Times-Italic"/>
              </a:rPr>
              <a:t>pa=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dirty="0">
                <a:latin typeface="Times-Roman"/>
              </a:rPr>
              <a:t>0 gage pressure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42" y="5736087"/>
            <a:ext cx="5303730" cy="104231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900499" y="6413279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63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22" y="228647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3.24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22" y="1074998"/>
            <a:ext cx="10515600" cy="4351338"/>
          </a:xfrm>
        </p:spPr>
        <p:txBody>
          <a:bodyPr/>
          <a:lstStyle/>
          <a:p>
            <a:r>
              <a:rPr lang="en-US" dirty="0"/>
              <a:t>control-volume force </a:t>
            </a:r>
            <a:r>
              <a:rPr lang="en-US" dirty="0" smtClean="0"/>
              <a:t>balance</a:t>
            </a:r>
          </a:p>
          <a:p>
            <a:r>
              <a:rPr lang="en-US" dirty="0"/>
              <a:t>The steady-flow momentum relation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787" y="947124"/>
            <a:ext cx="2637312" cy="630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822" y="2039012"/>
            <a:ext cx="3123765" cy="949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44" y="3250667"/>
            <a:ext cx="7374056" cy="2336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460" y="1539429"/>
            <a:ext cx="2794389" cy="68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000" y="2299615"/>
            <a:ext cx="3757351" cy="2908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40551" y="6355423"/>
            <a:ext cx="4114800" cy="365125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7030A0"/>
                </a:solidFill>
              </a:rPr>
              <a:t>Afif</a:t>
            </a:r>
            <a:r>
              <a:rPr lang="en-US" sz="1400" dirty="0" smtClean="0">
                <a:solidFill>
                  <a:srgbClr val="7030A0"/>
                </a:solidFill>
              </a:rPr>
              <a:t> Hasan - </a:t>
            </a:r>
            <a:r>
              <a:rPr lang="en-US" sz="1400" dirty="0" err="1" smtClean="0">
                <a:solidFill>
                  <a:srgbClr val="7030A0"/>
                </a:solidFill>
              </a:rPr>
              <a:t>Birzeit</a:t>
            </a:r>
            <a:r>
              <a:rPr lang="en-US" sz="1400" dirty="0" smtClean="0">
                <a:solidFill>
                  <a:srgbClr val="7030A0"/>
                </a:solidFill>
              </a:rPr>
              <a:t> University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37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dirty="0" smtClean="0"/>
              <a:t>Pressure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563"/>
            <a:ext cx="6848475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Static Pressure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is static relative to the moving fluid and can be measured through a flat opening in parallel to the flow.</a:t>
            </a:r>
          </a:p>
          <a:p>
            <a:r>
              <a:rPr lang="en-US" sz="2400" b="1" dirty="0" smtClean="0"/>
              <a:t>Dynamic </a:t>
            </a:r>
            <a:r>
              <a:rPr lang="en-US" sz="2400" b="1" dirty="0"/>
              <a:t>Pressure</a:t>
            </a:r>
          </a:p>
          <a:p>
            <a:r>
              <a:rPr lang="en-US" sz="2400" dirty="0" smtClean="0"/>
              <a:t>The term 1/2 </a:t>
            </a:r>
            <a:r>
              <a:rPr lang="en-US" sz="2400" dirty="0"/>
              <a:t>ρ v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called the dynamic pressure.</a:t>
            </a:r>
          </a:p>
          <a:p>
            <a:r>
              <a:rPr lang="en-US" sz="2400" b="1" dirty="0" smtClean="0"/>
              <a:t>Hydrostatic </a:t>
            </a:r>
            <a:r>
              <a:rPr lang="en-US" sz="2400" b="1" dirty="0"/>
              <a:t>Pressure</a:t>
            </a:r>
          </a:p>
          <a:p>
            <a:r>
              <a:rPr lang="en-US" sz="2400" dirty="0" smtClean="0"/>
              <a:t>The term γ </a:t>
            </a:r>
            <a:r>
              <a:rPr lang="en-US" sz="2400" dirty="0"/>
              <a:t>h </a:t>
            </a:r>
            <a:r>
              <a:rPr lang="en-US" sz="2400" dirty="0" smtClean="0"/>
              <a:t>is </a:t>
            </a:r>
            <a:r>
              <a:rPr lang="en-US" sz="2400" dirty="0"/>
              <a:t>called the hydrostatic pressure. It represent the pressure due to change in elevation.</a:t>
            </a:r>
          </a:p>
          <a:p>
            <a:r>
              <a:rPr lang="en-US" sz="2400" b="1" dirty="0" smtClean="0"/>
              <a:t>Stagnation </a:t>
            </a:r>
            <a:r>
              <a:rPr lang="en-US" sz="2400" b="1" dirty="0"/>
              <a:t>Pressure</a:t>
            </a:r>
          </a:p>
          <a:p>
            <a:r>
              <a:rPr lang="en-US" sz="2400" dirty="0"/>
              <a:t>the stagnation point where the velocity in the flow is zero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1826797"/>
            <a:ext cx="4543426" cy="32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22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115260"/>
            <a:ext cx="10515600" cy="1325563"/>
          </a:xfrm>
        </p:spPr>
        <p:txBody>
          <a:bodyPr/>
          <a:lstStyle/>
          <a:p>
            <a:r>
              <a:rPr lang="en-US" dirty="0" smtClean="0"/>
              <a:t>Pitot –tube theory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04" y="1435564"/>
            <a:ext cx="3598779" cy="9442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5361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If </a:t>
            </a:r>
            <a:r>
              <a:rPr lang="en-US" sz="2400" i="1" dirty="0"/>
              <a:t>z</a:t>
            </a:r>
            <a:r>
              <a:rPr lang="en-US" sz="2400" i="1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z</a:t>
            </a:r>
            <a:r>
              <a:rPr lang="en-US" sz="2400" i="1" baseline="-25000" dirty="0"/>
              <a:t>2</a:t>
            </a:r>
            <a:r>
              <a:rPr lang="en-US" sz="2400" dirty="0"/>
              <a:t> and point </a:t>
            </a:r>
            <a:r>
              <a:rPr lang="en-US" sz="2400" i="1" dirty="0"/>
              <a:t>2</a:t>
            </a:r>
            <a:r>
              <a:rPr lang="en-US" sz="2400" dirty="0"/>
              <a:t> is a stagnation point, i.e., </a:t>
            </a:r>
            <a:r>
              <a:rPr lang="en-US" sz="2400" i="1" dirty="0"/>
              <a:t>v</a:t>
            </a:r>
            <a:r>
              <a:rPr lang="en-US" sz="2400" i="1" baseline="-25000" dirty="0"/>
              <a:t>2</a:t>
            </a:r>
            <a:r>
              <a:rPr lang="en-US" sz="2400" dirty="0"/>
              <a:t> = 0, the above equation reduces to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3475716"/>
            <a:ext cx="1745941" cy="944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19" y="4560129"/>
            <a:ext cx="2082596" cy="89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96" y="5787943"/>
            <a:ext cx="2836904" cy="79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950" y="1057275"/>
            <a:ext cx="4286066" cy="4957763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35" y="3786663"/>
            <a:ext cx="3148991" cy="1903391"/>
          </a:xfrm>
        </p:spPr>
      </p:pic>
    </p:spTree>
    <p:extLst>
      <p:ext uri="{BB962C8B-B14F-4D97-AF65-F5344CB8AC3E}">
        <p14:creationId xmlns:p14="http://schemas.microsoft.com/office/powerpoint/2010/main" val="35716076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8" y="630634"/>
            <a:ext cx="7634288" cy="5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356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711325"/>
            <a:ext cx="10515600" cy="746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End of chapter 3 Integral relations of control volume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Afif</a:t>
            </a:r>
            <a:r>
              <a:rPr lang="en-US" sz="1600" dirty="0" smtClean="0">
                <a:solidFill>
                  <a:srgbClr val="7030A0"/>
                </a:solidFill>
              </a:rPr>
              <a:t> Hasan - </a:t>
            </a:r>
            <a:r>
              <a:rPr lang="en-US" sz="1600" dirty="0" err="1" smtClean="0">
                <a:solidFill>
                  <a:srgbClr val="7030A0"/>
                </a:solidFill>
              </a:rPr>
              <a:t>Birzeit</a:t>
            </a:r>
            <a:r>
              <a:rPr lang="en-US" sz="1600" dirty="0" smtClean="0">
                <a:solidFill>
                  <a:srgbClr val="7030A0"/>
                </a:solidFill>
              </a:rPr>
              <a:t> University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equation for a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5" y="118735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Energy conservation </a:t>
            </a:r>
            <a:r>
              <a:rPr lang="en-US" dirty="0"/>
              <a:t>( 1</a:t>
            </a:r>
            <a:r>
              <a:rPr lang="en-US" baseline="30000" dirty="0"/>
              <a:t>st</a:t>
            </a:r>
            <a:r>
              <a:rPr lang="en-US" dirty="0"/>
              <a:t> law of thermodynamics )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dQ-dW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	Q </a:t>
            </a:r>
            <a:r>
              <a:rPr lang="en-US" dirty="0"/>
              <a:t>: heat transfer </a:t>
            </a:r>
          </a:p>
          <a:p>
            <a:pPr marL="0" indent="0">
              <a:buNone/>
            </a:pPr>
            <a:r>
              <a:rPr lang="en-US" dirty="0" smtClean="0"/>
              <a:t>	E </a:t>
            </a:r>
            <a:r>
              <a:rPr lang="en-US" dirty="0"/>
              <a:t>: total energy of system </a:t>
            </a:r>
          </a:p>
          <a:p>
            <a:pPr marL="0" indent="0">
              <a:buNone/>
            </a:pPr>
            <a:r>
              <a:rPr lang="en-US" dirty="0" smtClean="0"/>
              <a:t>	E </a:t>
            </a:r>
            <a:r>
              <a:rPr lang="en-US" dirty="0"/>
              <a:t>= U + mV</a:t>
            </a:r>
            <a:r>
              <a:rPr lang="en-US" baseline="30000" dirty="0"/>
              <a:t>2</a:t>
            </a:r>
            <a:r>
              <a:rPr lang="en-US" dirty="0"/>
              <a:t> /2 + </a:t>
            </a:r>
            <a:r>
              <a:rPr lang="en-US" dirty="0" err="1"/>
              <a:t>mgz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	W </a:t>
            </a:r>
            <a:r>
              <a:rPr lang="en-US" dirty="0"/>
              <a:t>: work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Equation of state</a:t>
            </a:r>
          </a:p>
          <a:p>
            <a:pPr marL="0" indent="0">
              <a:buNone/>
            </a:pPr>
            <a:r>
              <a:rPr lang="en-US" dirty="0" smtClean="0"/>
              <a:t>	Relates </a:t>
            </a:r>
            <a:r>
              <a:rPr lang="en-US" dirty="0"/>
              <a:t>properties at given state  P= </a:t>
            </a:r>
            <a:r>
              <a:rPr lang="en-US" dirty="0" smtClean="0"/>
              <a:t>F (V,T 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/>
              <a:t>Ideal gas P = </a:t>
            </a:r>
            <a:r>
              <a:rPr lang="en-US" dirty="0" smtClean="0"/>
              <a:t>RT/V,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en-US" dirty="0" smtClean="0"/>
              <a:t>= P/ (TR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87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Volume &amp; mass flow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37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the fluid passing through surface S. what is the volume flow rate Q and the mass flow rate m  through this surface ?</a:t>
            </a:r>
          </a:p>
          <a:p>
            <a:r>
              <a:rPr lang="en-US" dirty="0"/>
              <a:t>Let fluid at V pass through   </a:t>
            </a:r>
            <a:r>
              <a:rPr lang="en-US" dirty="0" err="1"/>
              <a:t>dA</a:t>
            </a:r>
            <a:r>
              <a:rPr lang="en-US" dirty="0"/>
              <a:t>  at angle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off the normal , then amount of fluid swept during  </a:t>
            </a:r>
            <a:r>
              <a:rPr lang="en-US" dirty="0" err="1"/>
              <a:t>dt</a:t>
            </a:r>
            <a:r>
              <a:rPr lang="en-US" dirty="0"/>
              <a:t> </a:t>
            </a:r>
          </a:p>
          <a:p>
            <a:r>
              <a:rPr lang="en-US" dirty="0" smtClean="0"/>
              <a:t>d</a:t>
            </a:r>
            <a:r>
              <a:rPr lang="az-Cyrl-AZ" dirty="0" smtClean="0"/>
              <a:t>Ѵ</a:t>
            </a:r>
            <a:r>
              <a:rPr lang="en-US" dirty="0" smtClean="0"/>
              <a:t> </a:t>
            </a:r>
            <a:r>
              <a:rPr lang="en-US" dirty="0"/>
              <a:t>= v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cos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az-Cyrl-AZ" dirty="0" smtClean="0"/>
              <a:t> Ѵ</a:t>
            </a:r>
            <a:r>
              <a:rPr lang="en-US" dirty="0" smtClean="0"/>
              <a:t> </a:t>
            </a:r>
            <a:r>
              <a:rPr lang="en-US" dirty="0"/>
              <a:t>= v cos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 err="1"/>
              <a:t>dA</a:t>
            </a:r>
            <a:endParaRPr lang="en-US" dirty="0"/>
          </a:p>
          <a:p>
            <a:r>
              <a:rPr lang="en-US" dirty="0" smtClean="0"/>
              <a:t>d</a:t>
            </a:r>
            <a:r>
              <a:rPr lang="az-Cyrl-AZ" dirty="0" smtClean="0"/>
              <a:t> Ѵ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err="1"/>
              <a:t>v.n</a:t>
            </a:r>
            <a:r>
              <a:rPr lang="en-US" dirty="0"/>
              <a:t>)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smtClean="0"/>
              <a:t>d</a:t>
            </a:r>
            <a:r>
              <a:rPr lang="az-Cyrl-AZ" dirty="0" smtClean="0"/>
              <a:t> Ѵ 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</a:t>
            </a:r>
            <a:r>
              <a:rPr lang="en-US" dirty="0"/>
              <a:t>) = (</a:t>
            </a:r>
            <a:r>
              <a:rPr lang="en-US" dirty="0" err="1"/>
              <a:t>v.n</a:t>
            </a:r>
            <a:r>
              <a:rPr lang="en-US" dirty="0"/>
              <a:t>) </a:t>
            </a:r>
            <a:r>
              <a:rPr lang="en-US" dirty="0" err="1"/>
              <a:t>dA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= velocity component </a:t>
            </a:r>
            <a:r>
              <a:rPr lang="en-US" dirty="0" smtClean="0"/>
              <a:t>normal to </a:t>
            </a:r>
            <a:r>
              <a:rPr lang="en-US" dirty="0" err="1" smtClean="0"/>
              <a:t>dA</a:t>
            </a:r>
            <a:endParaRPr lang="en-US" dirty="0" smtClean="0"/>
          </a:p>
          <a:p>
            <a:r>
              <a:rPr lang="en-US" dirty="0" smtClean="0"/>
              <a:t>Mass flow rate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435" y="2555419"/>
            <a:ext cx="2348126" cy="3184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81" y="2351416"/>
            <a:ext cx="3169578" cy="3184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10" y="3943824"/>
            <a:ext cx="3307230" cy="70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519" y="5531179"/>
            <a:ext cx="3778323" cy="79383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8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Volume &amp; mass flow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3457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use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dot products </a:t>
                </a:r>
                <a:r>
                  <a:rPr lang="en-US" dirty="0" smtClean="0"/>
                  <a:t>allows Q to have a sign to distinguish between inflow and out flow .</a:t>
                </a:r>
              </a:p>
              <a:p>
                <a:r>
                  <a:rPr lang="en-US" dirty="0" err="1"/>
                  <a:t>V.n</a:t>
                </a:r>
                <a:r>
                  <a:rPr lang="en-US" dirty="0"/>
                  <a:t> </a:t>
                </a:r>
                <a:r>
                  <a:rPr lang="en-US" dirty="0" smtClean="0"/>
                  <a:t>denotes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out flow when positive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7030A0"/>
                    </a:solidFill>
                  </a:rPr>
                  <a:t>in ward flow if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negative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 </a:t>
                </a:r>
                <a:r>
                  <a:rPr lang="en-US" dirty="0"/>
                  <a:t>“n</a:t>
                </a:r>
                <a:r>
                  <a:rPr lang="en-US" dirty="0" smtClean="0"/>
                  <a:t>” </a:t>
                </a:r>
                <a:r>
                  <a:rPr lang="en-US" dirty="0"/>
                  <a:t>outward normal unit vector </a:t>
                </a:r>
              </a:p>
              <a:p>
                <a:r>
                  <a:rPr lang="en-US" dirty="0"/>
                  <a:t>At (1)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V.n</a:t>
                </a:r>
                <a:r>
                  <a:rPr lang="en-US" dirty="0" smtClean="0"/>
                  <a:t> </a:t>
                </a:r>
                <a:r>
                  <a:rPr lang="en-US" dirty="0"/>
                  <a:t>= V cos </a:t>
                </a:r>
                <a:r>
                  <a:rPr lang="el-GR" dirty="0" smtClean="0"/>
                  <a:t>θ</a:t>
                </a:r>
                <a:r>
                  <a:rPr lang="en-US" dirty="0" smtClean="0"/>
                  <a:t>= V </a:t>
                </a:r>
                <a:r>
                  <a:rPr lang="en-US" dirty="0"/>
                  <a:t>cos 180 = -V</a:t>
                </a:r>
              </a:p>
              <a:p>
                <a:pPr marL="0" indent="0">
                  <a:buNone/>
                </a:pPr>
                <a:r>
                  <a:rPr lang="en-US" dirty="0" smtClean="0"/>
                  <a:t>	Negative </a:t>
                </a:r>
                <a:r>
                  <a:rPr lang="en-US" dirty="0"/>
                  <a:t>for inlet </a:t>
                </a:r>
              </a:p>
              <a:p>
                <a:r>
                  <a:rPr lang="en-US" dirty="0"/>
                  <a:t>At ( 2)  </a:t>
                </a:r>
                <a:r>
                  <a:rPr lang="en-US" dirty="0" err="1"/>
                  <a:t>V.n</a:t>
                </a:r>
                <a:r>
                  <a:rPr lang="en-US" dirty="0"/>
                  <a:t> = V cos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V cos 0 = V</a:t>
                </a:r>
              </a:p>
              <a:p>
                <a:pPr marL="0" indent="0">
                  <a:buNone/>
                </a:pPr>
                <a:r>
                  <a:rPr lang="en-US" dirty="0" smtClean="0"/>
                  <a:t>	Positive </a:t>
                </a:r>
                <a:r>
                  <a:rPr lang="en-US" dirty="0"/>
                  <a:t>for </a:t>
                </a:r>
                <a:r>
                  <a:rPr lang="en-US" dirty="0" smtClean="0"/>
                  <a:t>outlet</a:t>
                </a:r>
              </a:p>
              <a:p>
                <a:pPr marL="0" indent="0">
                  <a:buNone/>
                </a:pPr>
                <a:r>
                  <a:rPr lang="en-US" dirty="0" smtClean="0"/>
                  <a:t>Q = AV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3457"/>
                <a:ext cx="10515600" cy="4351338"/>
              </a:xfrm>
              <a:blipFill rotWithShape="0"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38" y="2748153"/>
            <a:ext cx="3812486" cy="12419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4229</Words>
  <Application>Microsoft Office PowerPoint</Application>
  <PresentationFormat>Custom</PresentationFormat>
  <Paragraphs>420</Paragraphs>
  <Slides>67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Equation</vt:lpstr>
      <vt:lpstr>Fluid Mechanics I Chapter 3 Integral Relations for a Control Volume</vt:lpstr>
      <vt:lpstr>Outline</vt:lpstr>
      <vt:lpstr>System</vt:lpstr>
      <vt:lpstr>Control Volume</vt:lpstr>
      <vt:lpstr>PowerPoint Presentation</vt:lpstr>
      <vt:lpstr>Basic equation for a system</vt:lpstr>
      <vt:lpstr>Basic equation for a system</vt:lpstr>
      <vt:lpstr>Volume &amp; mass flow </vt:lpstr>
      <vt:lpstr>Volume &amp; mass flow </vt:lpstr>
      <vt:lpstr>Example 3.1 P.139</vt:lpstr>
      <vt:lpstr>Reynolds transport theorem</vt:lpstr>
      <vt:lpstr>Reynolds Transport Equation </vt:lpstr>
      <vt:lpstr>RTE</vt:lpstr>
      <vt:lpstr>Flux terms </vt:lpstr>
      <vt:lpstr>Flux terms </vt:lpstr>
      <vt:lpstr>Steady flow</vt:lpstr>
      <vt:lpstr>Example 3.1 p. 139.</vt:lpstr>
      <vt:lpstr>Conservation of mass</vt:lpstr>
      <vt:lpstr>Conservation of mass</vt:lpstr>
      <vt:lpstr>EXAMPLE 3.2</vt:lpstr>
      <vt:lpstr>Example</vt:lpstr>
      <vt:lpstr>EXAMPLE 3.3</vt:lpstr>
      <vt:lpstr>Average velocity</vt:lpstr>
      <vt:lpstr>EXAMPLE 3.6</vt:lpstr>
      <vt:lpstr>EXAMPLE 3.6</vt:lpstr>
      <vt:lpstr>The Linear Momentum Equation</vt:lpstr>
      <vt:lpstr>The Linear Momentum Equation</vt:lpstr>
      <vt:lpstr>The Linear Momentum Equation</vt:lpstr>
      <vt:lpstr>One-Dimensional Momentum Flux</vt:lpstr>
      <vt:lpstr>Forces on CV</vt:lpstr>
      <vt:lpstr>Forces on CV</vt:lpstr>
      <vt:lpstr>Example elbow</vt:lpstr>
      <vt:lpstr>Example elbow</vt:lpstr>
      <vt:lpstr>EXAMPLE 3.8</vt:lpstr>
      <vt:lpstr>EXAMPLE 3.9</vt:lpstr>
      <vt:lpstr>EXAMPLE 3.9</vt:lpstr>
      <vt:lpstr>EXAMPLE 3.9</vt:lpstr>
      <vt:lpstr>EXAMPLE 3.10</vt:lpstr>
      <vt:lpstr>EXAMPLE 3.10</vt:lpstr>
      <vt:lpstr>Example sluice gate </vt:lpstr>
      <vt:lpstr>Angular-Momentum</vt:lpstr>
      <vt:lpstr>Angular-Momentum</vt:lpstr>
      <vt:lpstr>Angular-Momentum</vt:lpstr>
      <vt:lpstr>EXAMPLE 3.13</vt:lpstr>
      <vt:lpstr>EXAMPLE 3.1</vt:lpstr>
      <vt:lpstr>The Energy Equation</vt:lpstr>
      <vt:lpstr>The Energy Equation</vt:lpstr>
      <vt:lpstr>The Steady-Flow Energy Equation</vt:lpstr>
      <vt:lpstr>Friction loss</vt:lpstr>
      <vt:lpstr>EXAMPLE 3.17</vt:lpstr>
      <vt:lpstr>Kinetic-Energy Correction Factor</vt:lpstr>
      <vt:lpstr>EXAMPLE 3.19</vt:lpstr>
      <vt:lpstr>EXAMPLE 3.20</vt:lpstr>
      <vt:lpstr>EXAMPLE 3.20</vt:lpstr>
      <vt:lpstr>Frictionless Flow: The Bernoulli Equation</vt:lpstr>
      <vt:lpstr>Bernoulli Equation</vt:lpstr>
      <vt:lpstr>Hydraulic and Energy Grade Lines</vt:lpstr>
      <vt:lpstr>PowerPoint Presentation</vt:lpstr>
      <vt:lpstr>EXAMPLE 3.21</vt:lpstr>
      <vt:lpstr>Siphon</vt:lpstr>
      <vt:lpstr>EXAMPLE 3.23</vt:lpstr>
      <vt:lpstr>EXAMPLE 3.24</vt:lpstr>
      <vt:lpstr>EXAMPLE 3.24</vt:lpstr>
      <vt:lpstr>Pressure terms</vt:lpstr>
      <vt:lpstr>Pitot –tube theory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I Chapter 3 Fluid Statics</dc:title>
  <dc:creator>AFIF A. HASAN</dc:creator>
  <cp:lastModifiedBy>bzuadmin</cp:lastModifiedBy>
  <cp:revision>191</cp:revision>
  <dcterms:created xsi:type="dcterms:W3CDTF">2016-06-28T09:48:29Z</dcterms:created>
  <dcterms:modified xsi:type="dcterms:W3CDTF">2022-05-03T14:45:02Z</dcterms:modified>
</cp:coreProperties>
</file>