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slide" Target="slides/slide39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46" Type="http://schemas.openxmlformats.org/officeDocument/2006/relationships/slide" Target="slides/slide41.xml"/><Relationship Id="rId23" Type="http://schemas.openxmlformats.org/officeDocument/2006/relationships/slide" Target="slides/slide18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5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6200" y="0"/>
            <a:ext cx="2971800" cy="5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27125" y="711200"/>
            <a:ext cx="4605337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4368800"/>
            <a:ext cx="5029200" cy="40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36000"/>
            <a:ext cx="2971800" cy="5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6200" y="8636000"/>
            <a:ext cx="2971800" cy="5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 txBox="1"/>
          <p:nvPr/>
        </p:nvSpPr>
        <p:spPr>
          <a:xfrm>
            <a:off x="3886200" y="8636000"/>
            <a:ext cx="2971800" cy="5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76" name="Google Shape;76;p1:notes"/>
          <p:cNvSpPr/>
          <p:nvPr>
            <p:ph idx="2" type="sldImg"/>
          </p:nvPr>
        </p:nvSpPr>
        <p:spPr>
          <a:xfrm>
            <a:off x="1127125" y="711200"/>
            <a:ext cx="4605337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7" name="Google Shape;77;p1:notes"/>
          <p:cNvSpPr txBox="1"/>
          <p:nvPr>
            <p:ph idx="1" type="body"/>
          </p:nvPr>
        </p:nvSpPr>
        <p:spPr>
          <a:xfrm>
            <a:off x="914400" y="4368800"/>
            <a:ext cx="5029200" cy="40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0:notes"/>
          <p:cNvSpPr txBox="1"/>
          <p:nvPr/>
        </p:nvSpPr>
        <p:spPr>
          <a:xfrm>
            <a:off x="3886200" y="8636000"/>
            <a:ext cx="2971800" cy="5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23" name="Google Shape;223;p10:notes"/>
          <p:cNvSpPr/>
          <p:nvPr>
            <p:ph idx="2" type="sldImg"/>
          </p:nvPr>
        </p:nvSpPr>
        <p:spPr>
          <a:xfrm>
            <a:off x="1127125" y="711200"/>
            <a:ext cx="4605337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4" name="Google Shape;224;p10:notes"/>
          <p:cNvSpPr txBox="1"/>
          <p:nvPr>
            <p:ph idx="1" type="body"/>
          </p:nvPr>
        </p:nvSpPr>
        <p:spPr>
          <a:xfrm>
            <a:off x="914400" y="4368800"/>
            <a:ext cx="5029200" cy="40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1:notes"/>
          <p:cNvSpPr txBox="1"/>
          <p:nvPr/>
        </p:nvSpPr>
        <p:spPr>
          <a:xfrm>
            <a:off x="3886200" y="8636000"/>
            <a:ext cx="2971800" cy="5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47" name="Google Shape;247;p11:notes"/>
          <p:cNvSpPr/>
          <p:nvPr>
            <p:ph idx="2" type="sldImg"/>
          </p:nvPr>
        </p:nvSpPr>
        <p:spPr>
          <a:xfrm>
            <a:off x="1127125" y="711200"/>
            <a:ext cx="4605337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8" name="Google Shape;248;p11:notes"/>
          <p:cNvSpPr txBox="1"/>
          <p:nvPr>
            <p:ph idx="1" type="body"/>
          </p:nvPr>
        </p:nvSpPr>
        <p:spPr>
          <a:xfrm>
            <a:off x="914400" y="4368800"/>
            <a:ext cx="5029200" cy="40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2:notes"/>
          <p:cNvSpPr txBox="1"/>
          <p:nvPr/>
        </p:nvSpPr>
        <p:spPr>
          <a:xfrm>
            <a:off x="3886200" y="8636000"/>
            <a:ext cx="2971800" cy="5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56" name="Google Shape;256;p12:notes"/>
          <p:cNvSpPr/>
          <p:nvPr>
            <p:ph idx="2" type="sldImg"/>
          </p:nvPr>
        </p:nvSpPr>
        <p:spPr>
          <a:xfrm>
            <a:off x="1127125" y="711200"/>
            <a:ext cx="4605337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7" name="Google Shape;257;p12:notes"/>
          <p:cNvSpPr txBox="1"/>
          <p:nvPr>
            <p:ph idx="1" type="body"/>
          </p:nvPr>
        </p:nvSpPr>
        <p:spPr>
          <a:xfrm>
            <a:off x="914400" y="4368800"/>
            <a:ext cx="5029200" cy="40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3:notes"/>
          <p:cNvSpPr txBox="1"/>
          <p:nvPr/>
        </p:nvSpPr>
        <p:spPr>
          <a:xfrm>
            <a:off x="3886200" y="8636000"/>
            <a:ext cx="2971800" cy="5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62" name="Google Shape;262;p13:notes"/>
          <p:cNvSpPr/>
          <p:nvPr>
            <p:ph idx="2" type="sldImg"/>
          </p:nvPr>
        </p:nvSpPr>
        <p:spPr>
          <a:xfrm>
            <a:off x="1127125" y="711200"/>
            <a:ext cx="4605337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3" name="Google Shape;263;p13:notes"/>
          <p:cNvSpPr txBox="1"/>
          <p:nvPr>
            <p:ph idx="1" type="body"/>
          </p:nvPr>
        </p:nvSpPr>
        <p:spPr>
          <a:xfrm>
            <a:off x="914400" y="4368800"/>
            <a:ext cx="5029200" cy="40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4:notes"/>
          <p:cNvSpPr txBox="1"/>
          <p:nvPr/>
        </p:nvSpPr>
        <p:spPr>
          <a:xfrm>
            <a:off x="3886200" y="8636000"/>
            <a:ext cx="2971800" cy="5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70" name="Google Shape;270;p14:notes"/>
          <p:cNvSpPr/>
          <p:nvPr>
            <p:ph idx="2" type="sldImg"/>
          </p:nvPr>
        </p:nvSpPr>
        <p:spPr>
          <a:xfrm>
            <a:off x="1127125" y="711200"/>
            <a:ext cx="4605337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1" name="Google Shape;271;p14:notes"/>
          <p:cNvSpPr txBox="1"/>
          <p:nvPr>
            <p:ph idx="1" type="body"/>
          </p:nvPr>
        </p:nvSpPr>
        <p:spPr>
          <a:xfrm>
            <a:off x="914400" y="4368800"/>
            <a:ext cx="5029200" cy="40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5:notes"/>
          <p:cNvSpPr txBox="1"/>
          <p:nvPr/>
        </p:nvSpPr>
        <p:spPr>
          <a:xfrm>
            <a:off x="3886200" y="8636000"/>
            <a:ext cx="2971800" cy="5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82" name="Google Shape;282;p15:notes"/>
          <p:cNvSpPr/>
          <p:nvPr>
            <p:ph idx="2" type="sldImg"/>
          </p:nvPr>
        </p:nvSpPr>
        <p:spPr>
          <a:xfrm>
            <a:off x="1127125" y="711200"/>
            <a:ext cx="4605337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3" name="Google Shape;283;p15:notes"/>
          <p:cNvSpPr txBox="1"/>
          <p:nvPr>
            <p:ph idx="1" type="body"/>
          </p:nvPr>
        </p:nvSpPr>
        <p:spPr>
          <a:xfrm>
            <a:off x="914400" y="4368800"/>
            <a:ext cx="5029200" cy="40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6:notes"/>
          <p:cNvSpPr txBox="1"/>
          <p:nvPr/>
        </p:nvSpPr>
        <p:spPr>
          <a:xfrm>
            <a:off x="3886200" y="8636000"/>
            <a:ext cx="2971800" cy="5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21" name="Google Shape;321;p16:notes"/>
          <p:cNvSpPr/>
          <p:nvPr>
            <p:ph idx="2" type="sldImg"/>
          </p:nvPr>
        </p:nvSpPr>
        <p:spPr>
          <a:xfrm>
            <a:off x="1127125" y="711200"/>
            <a:ext cx="4605337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2" name="Google Shape;322;p16:notes"/>
          <p:cNvSpPr txBox="1"/>
          <p:nvPr>
            <p:ph idx="1" type="body"/>
          </p:nvPr>
        </p:nvSpPr>
        <p:spPr>
          <a:xfrm>
            <a:off x="914400" y="4368800"/>
            <a:ext cx="5029200" cy="40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7:notes"/>
          <p:cNvSpPr txBox="1"/>
          <p:nvPr/>
        </p:nvSpPr>
        <p:spPr>
          <a:xfrm>
            <a:off x="3886200" y="8636000"/>
            <a:ext cx="2971800" cy="5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31" name="Google Shape;331;p17:notes"/>
          <p:cNvSpPr/>
          <p:nvPr>
            <p:ph idx="2" type="sldImg"/>
          </p:nvPr>
        </p:nvSpPr>
        <p:spPr>
          <a:xfrm>
            <a:off x="1127125" y="711200"/>
            <a:ext cx="4605337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2" name="Google Shape;332;p17:notes"/>
          <p:cNvSpPr txBox="1"/>
          <p:nvPr>
            <p:ph idx="1" type="body"/>
          </p:nvPr>
        </p:nvSpPr>
        <p:spPr>
          <a:xfrm>
            <a:off x="914400" y="4368800"/>
            <a:ext cx="5029200" cy="40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8:notes"/>
          <p:cNvSpPr txBox="1"/>
          <p:nvPr/>
        </p:nvSpPr>
        <p:spPr>
          <a:xfrm>
            <a:off x="3886200" y="8636000"/>
            <a:ext cx="2971800" cy="5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39" name="Google Shape;339;p18:notes"/>
          <p:cNvSpPr/>
          <p:nvPr>
            <p:ph idx="2" type="sldImg"/>
          </p:nvPr>
        </p:nvSpPr>
        <p:spPr>
          <a:xfrm>
            <a:off x="1127125" y="711200"/>
            <a:ext cx="4605337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0" name="Google Shape;340;p18:notes"/>
          <p:cNvSpPr txBox="1"/>
          <p:nvPr>
            <p:ph idx="1" type="body"/>
          </p:nvPr>
        </p:nvSpPr>
        <p:spPr>
          <a:xfrm>
            <a:off x="914400" y="4368800"/>
            <a:ext cx="5029200" cy="40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9:notes"/>
          <p:cNvSpPr txBox="1"/>
          <p:nvPr/>
        </p:nvSpPr>
        <p:spPr>
          <a:xfrm>
            <a:off x="3886200" y="8636000"/>
            <a:ext cx="2971800" cy="5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53" name="Google Shape;353;p19:notes"/>
          <p:cNvSpPr/>
          <p:nvPr>
            <p:ph idx="2" type="sldImg"/>
          </p:nvPr>
        </p:nvSpPr>
        <p:spPr>
          <a:xfrm>
            <a:off x="1127125" y="711200"/>
            <a:ext cx="4605337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4" name="Google Shape;354;p19:notes"/>
          <p:cNvSpPr txBox="1"/>
          <p:nvPr>
            <p:ph idx="1" type="body"/>
          </p:nvPr>
        </p:nvSpPr>
        <p:spPr>
          <a:xfrm>
            <a:off x="914400" y="4368800"/>
            <a:ext cx="5029200" cy="40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/>
        </p:nvSpPr>
        <p:spPr>
          <a:xfrm>
            <a:off x="3886200" y="8636000"/>
            <a:ext cx="2971800" cy="5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27125" y="711200"/>
            <a:ext cx="4605337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914400" y="4368800"/>
            <a:ext cx="5029200" cy="40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0:notes"/>
          <p:cNvSpPr txBox="1"/>
          <p:nvPr/>
        </p:nvSpPr>
        <p:spPr>
          <a:xfrm>
            <a:off x="3886200" y="8636000"/>
            <a:ext cx="2971800" cy="5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59" name="Google Shape;359;p20:notes"/>
          <p:cNvSpPr/>
          <p:nvPr>
            <p:ph idx="2" type="sldImg"/>
          </p:nvPr>
        </p:nvSpPr>
        <p:spPr>
          <a:xfrm>
            <a:off x="1127125" y="711200"/>
            <a:ext cx="4605337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0" name="Google Shape;360;p20:notes"/>
          <p:cNvSpPr txBox="1"/>
          <p:nvPr>
            <p:ph idx="1" type="body"/>
          </p:nvPr>
        </p:nvSpPr>
        <p:spPr>
          <a:xfrm>
            <a:off x="914400" y="4368800"/>
            <a:ext cx="5029200" cy="40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1:notes"/>
          <p:cNvSpPr txBox="1"/>
          <p:nvPr/>
        </p:nvSpPr>
        <p:spPr>
          <a:xfrm>
            <a:off x="3886200" y="8636000"/>
            <a:ext cx="2971800" cy="5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13" name="Google Shape;413;p21:notes"/>
          <p:cNvSpPr/>
          <p:nvPr>
            <p:ph idx="2" type="sldImg"/>
          </p:nvPr>
        </p:nvSpPr>
        <p:spPr>
          <a:xfrm>
            <a:off x="1127125" y="711200"/>
            <a:ext cx="4605337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4" name="Google Shape;414;p21:notes"/>
          <p:cNvSpPr txBox="1"/>
          <p:nvPr>
            <p:ph idx="1" type="body"/>
          </p:nvPr>
        </p:nvSpPr>
        <p:spPr>
          <a:xfrm>
            <a:off x="914400" y="4368800"/>
            <a:ext cx="5029200" cy="40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22:notes"/>
          <p:cNvSpPr txBox="1"/>
          <p:nvPr/>
        </p:nvSpPr>
        <p:spPr>
          <a:xfrm>
            <a:off x="3886200" y="8636000"/>
            <a:ext cx="2971800" cy="5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40" name="Google Shape;440;p22:notes"/>
          <p:cNvSpPr/>
          <p:nvPr>
            <p:ph idx="2" type="sldImg"/>
          </p:nvPr>
        </p:nvSpPr>
        <p:spPr>
          <a:xfrm>
            <a:off x="1127125" y="711200"/>
            <a:ext cx="4605337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1" name="Google Shape;441;p22:notes"/>
          <p:cNvSpPr txBox="1"/>
          <p:nvPr>
            <p:ph idx="1" type="body"/>
          </p:nvPr>
        </p:nvSpPr>
        <p:spPr>
          <a:xfrm>
            <a:off x="914400" y="4368800"/>
            <a:ext cx="5029200" cy="40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3:notes"/>
          <p:cNvSpPr txBox="1"/>
          <p:nvPr/>
        </p:nvSpPr>
        <p:spPr>
          <a:xfrm>
            <a:off x="3886200" y="8636000"/>
            <a:ext cx="2971800" cy="5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57" name="Google Shape;457;p23:notes"/>
          <p:cNvSpPr/>
          <p:nvPr>
            <p:ph idx="2" type="sldImg"/>
          </p:nvPr>
        </p:nvSpPr>
        <p:spPr>
          <a:xfrm>
            <a:off x="1127125" y="711200"/>
            <a:ext cx="4605337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8" name="Google Shape;458;p23:notes"/>
          <p:cNvSpPr txBox="1"/>
          <p:nvPr>
            <p:ph idx="1" type="body"/>
          </p:nvPr>
        </p:nvSpPr>
        <p:spPr>
          <a:xfrm>
            <a:off x="914400" y="4368800"/>
            <a:ext cx="5029200" cy="40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24:notes"/>
          <p:cNvSpPr txBox="1"/>
          <p:nvPr/>
        </p:nvSpPr>
        <p:spPr>
          <a:xfrm>
            <a:off x="3886200" y="8636000"/>
            <a:ext cx="2971800" cy="5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65" name="Google Shape;465;p24:notes"/>
          <p:cNvSpPr/>
          <p:nvPr>
            <p:ph idx="2" type="sldImg"/>
          </p:nvPr>
        </p:nvSpPr>
        <p:spPr>
          <a:xfrm>
            <a:off x="1127125" y="711200"/>
            <a:ext cx="4605337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6" name="Google Shape;466;p24:notes"/>
          <p:cNvSpPr txBox="1"/>
          <p:nvPr>
            <p:ph idx="1" type="body"/>
          </p:nvPr>
        </p:nvSpPr>
        <p:spPr>
          <a:xfrm>
            <a:off x="914400" y="4368800"/>
            <a:ext cx="5029200" cy="40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25:notes"/>
          <p:cNvSpPr txBox="1"/>
          <p:nvPr/>
        </p:nvSpPr>
        <p:spPr>
          <a:xfrm>
            <a:off x="3886200" y="8636000"/>
            <a:ext cx="2971800" cy="5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91" name="Google Shape;491;p25:notes"/>
          <p:cNvSpPr/>
          <p:nvPr>
            <p:ph idx="2" type="sldImg"/>
          </p:nvPr>
        </p:nvSpPr>
        <p:spPr>
          <a:xfrm>
            <a:off x="1127125" y="711200"/>
            <a:ext cx="4605337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2" name="Google Shape;492;p25:notes"/>
          <p:cNvSpPr txBox="1"/>
          <p:nvPr>
            <p:ph idx="1" type="body"/>
          </p:nvPr>
        </p:nvSpPr>
        <p:spPr>
          <a:xfrm>
            <a:off x="914400" y="4368800"/>
            <a:ext cx="5029200" cy="40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26:notes"/>
          <p:cNvSpPr txBox="1"/>
          <p:nvPr/>
        </p:nvSpPr>
        <p:spPr>
          <a:xfrm>
            <a:off x="3886200" y="8636000"/>
            <a:ext cx="2971800" cy="5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545" name="Google Shape;545;p26:notes"/>
          <p:cNvSpPr/>
          <p:nvPr>
            <p:ph idx="2" type="sldImg"/>
          </p:nvPr>
        </p:nvSpPr>
        <p:spPr>
          <a:xfrm>
            <a:off x="1127125" y="711200"/>
            <a:ext cx="4605337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46" name="Google Shape;546;p26:notes"/>
          <p:cNvSpPr txBox="1"/>
          <p:nvPr>
            <p:ph idx="1" type="body"/>
          </p:nvPr>
        </p:nvSpPr>
        <p:spPr>
          <a:xfrm>
            <a:off x="914400" y="4368800"/>
            <a:ext cx="5029200" cy="40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27:notes"/>
          <p:cNvSpPr txBox="1"/>
          <p:nvPr/>
        </p:nvSpPr>
        <p:spPr>
          <a:xfrm>
            <a:off x="3886200" y="8636000"/>
            <a:ext cx="2971800" cy="5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592" name="Google Shape;592;p27:notes"/>
          <p:cNvSpPr/>
          <p:nvPr>
            <p:ph idx="2" type="sldImg"/>
          </p:nvPr>
        </p:nvSpPr>
        <p:spPr>
          <a:xfrm>
            <a:off x="1127125" y="711200"/>
            <a:ext cx="4605337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93" name="Google Shape;593;p27:notes"/>
          <p:cNvSpPr txBox="1"/>
          <p:nvPr>
            <p:ph idx="1" type="body"/>
          </p:nvPr>
        </p:nvSpPr>
        <p:spPr>
          <a:xfrm>
            <a:off x="914400" y="4368800"/>
            <a:ext cx="5029200" cy="40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28:notes"/>
          <p:cNvSpPr txBox="1"/>
          <p:nvPr/>
        </p:nvSpPr>
        <p:spPr>
          <a:xfrm>
            <a:off x="3886200" y="8636000"/>
            <a:ext cx="2971800" cy="5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618" name="Google Shape;618;p28:notes"/>
          <p:cNvSpPr/>
          <p:nvPr>
            <p:ph idx="2" type="sldImg"/>
          </p:nvPr>
        </p:nvSpPr>
        <p:spPr>
          <a:xfrm>
            <a:off x="1127125" y="711200"/>
            <a:ext cx="4605337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19" name="Google Shape;619;p28:notes"/>
          <p:cNvSpPr txBox="1"/>
          <p:nvPr>
            <p:ph idx="1" type="body"/>
          </p:nvPr>
        </p:nvSpPr>
        <p:spPr>
          <a:xfrm>
            <a:off x="914400" y="4368800"/>
            <a:ext cx="5029200" cy="40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29:notes"/>
          <p:cNvSpPr txBox="1"/>
          <p:nvPr/>
        </p:nvSpPr>
        <p:spPr>
          <a:xfrm>
            <a:off x="3886200" y="8636000"/>
            <a:ext cx="2971800" cy="5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661" name="Google Shape;661;p29:notes"/>
          <p:cNvSpPr/>
          <p:nvPr>
            <p:ph idx="2" type="sldImg"/>
          </p:nvPr>
        </p:nvSpPr>
        <p:spPr>
          <a:xfrm>
            <a:off x="1127125" y="711200"/>
            <a:ext cx="4605337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62" name="Google Shape;662;p29:notes"/>
          <p:cNvSpPr txBox="1"/>
          <p:nvPr>
            <p:ph idx="1" type="body"/>
          </p:nvPr>
        </p:nvSpPr>
        <p:spPr>
          <a:xfrm>
            <a:off x="914400" y="4368800"/>
            <a:ext cx="5029200" cy="40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/>
        </p:nvSpPr>
        <p:spPr>
          <a:xfrm>
            <a:off x="3886200" y="8636000"/>
            <a:ext cx="2971800" cy="5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1127125" y="711200"/>
            <a:ext cx="4605337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914400" y="4368800"/>
            <a:ext cx="5029200" cy="40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30:notes"/>
          <p:cNvSpPr txBox="1"/>
          <p:nvPr/>
        </p:nvSpPr>
        <p:spPr>
          <a:xfrm>
            <a:off x="3886200" y="8636000"/>
            <a:ext cx="2971800" cy="5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678" name="Google Shape;678;p30:notes"/>
          <p:cNvSpPr/>
          <p:nvPr>
            <p:ph idx="2" type="sldImg"/>
          </p:nvPr>
        </p:nvSpPr>
        <p:spPr>
          <a:xfrm>
            <a:off x="1127125" y="711200"/>
            <a:ext cx="4605337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9" name="Google Shape;679;p30:notes"/>
          <p:cNvSpPr txBox="1"/>
          <p:nvPr>
            <p:ph idx="1" type="body"/>
          </p:nvPr>
        </p:nvSpPr>
        <p:spPr>
          <a:xfrm>
            <a:off x="914400" y="4368800"/>
            <a:ext cx="5029200" cy="40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31:notes"/>
          <p:cNvSpPr txBox="1"/>
          <p:nvPr/>
        </p:nvSpPr>
        <p:spPr>
          <a:xfrm>
            <a:off x="3886200" y="8636000"/>
            <a:ext cx="2971800" cy="5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686" name="Google Shape;686;p31:notes"/>
          <p:cNvSpPr/>
          <p:nvPr>
            <p:ph idx="2" type="sldImg"/>
          </p:nvPr>
        </p:nvSpPr>
        <p:spPr>
          <a:xfrm>
            <a:off x="1127125" y="711200"/>
            <a:ext cx="4605337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87" name="Google Shape;687;p31:notes"/>
          <p:cNvSpPr txBox="1"/>
          <p:nvPr>
            <p:ph idx="1" type="body"/>
          </p:nvPr>
        </p:nvSpPr>
        <p:spPr>
          <a:xfrm>
            <a:off x="914400" y="4368800"/>
            <a:ext cx="5029200" cy="40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32:notes"/>
          <p:cNvSpPr txBox="1"/>
          <p:nvPr/>
        </p:nvSpPr>
        <p:spPr>
          <a:xfrm>
            <a:off x="3886200" y="8636000"/>
            <a:ext cx="2971800" cy="5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703" name="Google Shape;703;p32:notes"/>
          <p:cNvSpPr/>
          <p:nvPr>
            <p:ph idx="2" type="sldImg"/>
          </p:nvPr>
        </p:nvSpPr>
        <p:spPr>
          <a:xfrm>
            <a:off x="1127125" y="711200"/>
            <a:ext cx="4605337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04" name="Google Shape;704;p32:notes"/>
          <p:cNvSpPr txBox="1"/>
          <p:nvPr>
            <p:ph idx="1" type="body"/>
          </p:nvPr>
        </p:nvSpPr>
        <p:spPr>
          <a:xfrm>
            <a:off x="914400" y="4368800"/>
            <a:ext cx="5029200" cy="40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33:notes"/>
          <p:cNvSpPr txBox="1"/>
          <p:nvPr/>
        </p:nvSpPr>
        <p:spPr>
          <a:xfrm>
            <a:off x="3886200" y="8636000"/>
            <a:ext cx="2971800" cy="5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764" name="Google Shape;764;p33:notes"/>
          <p:cNvSpPr/>
          <p:nvPr>
            <p:ph idx="2" type="sldImg"/>
          </p:nvPr>
        </p:nvSpPr>
        <p:spPr>
          <a:xfrm>
            <a:off x="1127125" y="711200"/>
            <a:ext cx="4605337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65" name="Google Shape;765;p33:notes"/>
          <p:cNvSpPr txBox="1"/>
          <p:nvPr>
            <p:ph idx="1" type="body"/>
          </p:nvPr>
        </p:nvSpPr>
        <p:spPr>
          <a:xfrm>
            <a:off x="914400" y="4368800"/>
            <a:ext cx="5029200" cy="40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9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34:notes"/>
          <p:cNvSpPr txBox="1"/>
          <p:nvPr/>
        </p:nvSpPr>
        <p:spPr>
          <a:xfrm>
            <a:off x="3886200" y="8636000"/>
            <a:ext cx="2971800" cy="5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821" name="Google Shape;821;p34:notes"/>
          <p:cNvSpPr/>
          <p:nvPr>
            <p:ph idx="2" type="sldImg"/>
          </p:nvPr>
        </p:nvSpPr>
        <p:spPr>
          <a:xfrm>
            <a:off x="1127125" y="711200"/>
            <a:ext cx="4605337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22" name="Google Shape;822;p34:notes"/>
          <p:cNvSpPr txBox="1"/>
          <p:nvPr>
            <p:ph idx="1" type="body"/>
          </p:nvPr>
        </p:nvSpPr>
        <p:spPr>
          <a:xfrm>
            <a:off x="914400" y="4368800"/>
            <a:ext cx="5029200" cy="40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35:notes"/>
          <p:cNvSpPr txBox="1"/>
          <p:nvPr/>
        </p:nvSpPr>
        <p:spPr>
          <a:xfrm>
            <a:off x="3886200" y="8636000"/>
            <a:ext cx="2971800" cy="5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863" name="Google Shape;863;p35:notes"/>
          <p:cNvSpPr/>
          <p:nvPr>
            <p:ph idx="2" type="sldImg"/>
          </p:nvPr>
        </p:nvSpPr>
        <p:spPr>
          <a:xfrm>
            <a:off x="1127125" y="711200"/>
            <a:ext cx="4605337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64" name="Google Shape;864;p35:notes"/>
          <p:cNvSpPr txBox="1"/>
          <p:nvPr>
            <p:ph idx="1" type="body"/>
          </p:nvPr>
        </p:nvSpPr>
        <p:spPr>
          <a:xfrm>
            <a:off x="914400" y="4368800"/>
            <a:ext cx="5029200" cy="40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9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36:notes"/>
          <p:cNvSpPr txBox="1"/>
          <p:nvPr/>
        </p:nvSpPr>
        <p:spPr>
          <a:xfrm>
            <a:off x="3886200" y="8636000"/>
            <a:ext cx="2971800" cy="5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871" name="Google Shape;871;p36:notes"/>
          <p:cNvSpPr/>
          <p:nvPr>
            <p:ph idx="2" type="sldImg"/>
          </p:nvPr>
        </p:nvSpPr>
        <p:spPr>
          <a:xfrm>
            <a:off x="1127125" y="711200"/>
            <a:ext cx="4605337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72" name="Google Shape;872;p36:notes"/>
          <p:cNvSpPr txBox="1"/>
          <p:nvPr>
            <p:ph idx="1" type="body"/>
          </p:nvPr>
        </p:nvSpPr>
        <p:spPr>
          <a:xfrm>
            <a:off x="914400" y="4368800"/>
            <a:ext cx="5029200" cy="40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7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37:notes"/>
          <p:cNvSpPr txBox="1"/>
          <p:nvPr/>
        </p:nvSpPr>
        <p:spPr>
          <a:xfrm>
            <a:off x="3886200" y="8636000"/>
            <a:ext cx="2971800" cy="5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879" name="Google Shape;879;p37:notes"/>
          <p:cNvSpPr/>
          <p:nvPr>
            <p:ph idx="2" type="sldImg"/>
          </p:nvPr>
        </p:nvSpPr>
        <p:spPr>
          <a:xfrm>
            <a:off x="1127125" y="711200"/>
            <a:ext cx="4605337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80" name="Google Shape;880;p37:notes"/>
          <p:cNvSpPr txBox="1"/>
          <p:nvPr>
            <p:ph idx="1" type="body"/>
          </p:nvPr>
        </p:nvSpPr>
        <p:spPr>
          <a:xfrm>
            <a:off x="914400" y="4368800"/>
            <a:ext cx="5029200" cy="40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38:notes"/>
          <p:cNvSpPr txBox="1"/>
          <p:nvPr/>
        </p:nvSpPr>
        <p:spPr>
          <a:xfrm>
            <a:off x="3886200" y="8636000"/>
            <a:ext cx="2971800" cy="5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887" name="Google Shape;887;p38:notes"/>
          <p:cNvSpPr/>
          <p:nvPr>
            <p:ph idx="2" type="sldImg"/>
          </p:nvPr>
        </p:nvSpPr>
        <p:spPr>
          <a:xfrm>
            <a:off x="1127125" y="711200"/>
            <a:ext cx="4605337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88" name="Google Shape;888;p38:notes"/>
          <p:cNvSpPr txBox="1"/>
          <p:nvPr>
            <p:ph idx="1" type="body"/>
          </p:nvPr>
        </p:nvSpPr>
        <p:spPr>
          <a:xfrm>
            <a:off x="914400" y="4368800"/>
            <a:ext cx="5029200" cy="40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39:notes"/>
          <p:cNvSpPr txBox="1"/>
          <p:nvPr/>
        </p:nvSpPr>
        <p:spPr>
          <a:xfrm>
            <a:off x="3886200" y="8636000"/>
            <a:ext cx="2971800" cy="5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893" name="Google Shape;893;p39:notes"/>
          <p:cNvSpPr/>
          <p:nvPr>
            <p:ph idx="2" type="sldImg"/>
          </p:nvPr>
        </p:nvSpPr>
        <p:spPr>
          <a:xfrm>
            <a:off x="1127125" y="711200"/>
            <a:ext cx="4605337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94" name="Google Shape;894;p39:notes"/>
          <p:cNvSpPr txBox="1"/>
          <p:nvPr>
            <p:ph idx="1" type="body"/>
          </p:nvPr>
        </p:nvSpPr>
        <p:spPr>
          <a:xfrm>
            <a:off x="914400" y="4368800"/>
            <a:ext cx="5029200" cy="40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/>
          <p:nvPr/>
        </p:nvSpPr>
        <p:spPr>
          <a:xfrm>
            <a:off x="3886200" y="8636000"/>
            <a:ext cx="2971800" cy="5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10" name="Google Shape;110;p4:notes"/>
          <p:cNvSpPr/>
          <p:nvPr>
            <p:ph idx="2" type="sldImg"/>
          </p:nvPr>
        </p:nvSpPr>
        <p:spPr>
          <a:xfrm>
            <a:off x="1127125" y="711200"/>
            <a:ext cx="4605337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1" name="Google Shape;111;p4:notes"/>
          <p:cNvSpPr txBox="1"/>
          <p:nvPr>
            <p:ph idx="1" type="body"/>
          </p:nvPr>
        </p:nvSpPr>
        <p:spPr>
          <a:xfrm>
            <a:off x="914400" y="4368800"/>
            <a:ext cx="5029200" cy="40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2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40:notes"/>
          <p:cNvSpPr txBox="1"/>
          <p:nvPr/>
        </p:nvSpPr>
        <p:spPr>
          <a:xfrm>
            <a:off x="3886200" y="8636000"/>
            <a:ext cx="2971800" cy="5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924" name="Google Shape;924;p40:notes"/>
          <p:cNvSpPr/>
          <p:nvPr>
            <p:ph idx="2" type="sldImg"/>
          </p:nvPr>
        </p:nvSpPr>
        <p:spPr>
          <a:xfrm>
            <a:off x="1127125" y="711200"/>
            <a:ext cx="4605337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25" name="Google Shape;925;p40:notes"/>
          <p:cNvSpPr txBox="1"/>
          <p:nvPr>
            <p:ph idx="1" type="body"/>
          </p:nvPr>
        </p:nvSpPr>
        <p:spPr>
          <a:xfrm>
            <a:off x="914400" y="4368800"/>
            <a:ext cx="5029200" cy="40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0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41:notes"/>
          <p:cNvSpPr txBox="1"/>
          <p:nvPr/>
        </p:nvSpPr>
        <p:spPr>
          <a:xfrm>
            <a:off x="3886200" y="8636000"/>
            <a:ext cx="2971800" cy="5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952" name="Google Shape;952;p41:notes"/>
          <p:cNvSpPr/>
          <p:nvPr>
            <p:ph idx="2" type="sldImg"/>
          </p:nvPr>
        </p:nvSpPr>
        <p:spPr>
          <a:xfrm>
            <a:off x="1127125" y="711200"/>
            <a:ext cx="4605337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53" name="Google Shape;953;p41:notes"/>
          <p:cNvSpPr txBox="1"/>
          <p:nvPr>
            <p:ph idx="1" type="body"/>
          </p:nvPr>
        </p:nvSpPr>
        <p:spPr>
          <a:xfrm>
            <a:off x="914400" y="4368800"/>
            <a:ext cx="5029200" cy="40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/>
          <p:nvPr/>
        </p:nvSpPr>
        <p:spPr>
          <a:xfrm>
            <a:off x="3886200" y="8636000"/>
            <a:ext cx="2971800" cy="5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18" name="Google Shape;118;p5:notes"/>
          <p:cNvSpPr/>
          <p:nvPr>
            <p:ph idx="2" type="sldImg"/>
          </p:nvPr>
        </p:nvSpPr>
        <p:spPr>
          <a:xfrm>
            <a:off x="1127125" y="711200"/>
            <a:ext cx="4605337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9" name="Google Shape;119;p5:notes"/>
          <p:cNvSpPr txBox="1"/>
          <p:nvPr>
            <p:ph idx="1" type="body"/>
          </p:nvPr>
        </p:nvSpPr>
        <p:spPr>
          <a:xfrm>
            <a:off x="914400" y="4368800"/>
            <a:ext cx="5029200" cy="40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:notes"/>
          <p:cNvSpPr txBox="1"/>
          <p:nvPr/>
        </p:nvSpPr>
        <p:spPr>
          <a:xfrm>
            <a:off x="3886200" y="8636000"/>
            <a:ext cx="2971800" cy="5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54" name="Google Shape;154;p6:notes"/>
          <p:cNvSpPr/>
          <p:nvPr>
            <p:ph idx="2" type="sldImg"/>
          </p:nvPr>
        </p:nvSpPr>
        <p:spPr>
          <a:xfrm>
            <a:off x="1127125" y="711200"/>
            <a:ext cx="4605337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5" name="Google Shape;155;p6:notes"/>
          <p:cNvSpPr txBox="1"/>
          <p:nvPr>
            <p:ph idx="1" type="body"/>
          </p:nvPr>
        </p:nvSpPr>
        <p:spPr>
          <a:xfrm>
            <a:off x="914400" y="4368800"/>
            <a:ext cx="5029200" cy="40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:notes"/>
          <p:cNvSpPr txBox="1"/>
          <p:nvPr/>
        </p:nvSpPr>
        <p:spPr>
          <a:xfrm>
            <a:off x="3886200" y="8636000"/>
            <a:ext cx="2971800" cy="5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84" name="Google Shape;184;p7:notes"/>
          <p:cNvSpPr/>
          <p:nvPr>
            <p:ph idx="2" type="sldImg"/>
          </p:nvPr>
        </p:nvSpPr>
        <p:spPr>
          <a:xfrm>
            <a:off x="1127125" y="711200"/>
            <a:ext cx="4605337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5" name="Google Shape;185;p7:notes"/>
          <p:cNvSpPr txBox="1"/>
          <p:nvPr>
            <p:ph idx="1" type="body"/>
          </p:nvPr>
        </p:nvSpPr>
        <p:spPr>
          <a:xfrm>
            <a:off x="914400" y="4368800"/>
            <a:ext cx="5029200" cy="40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:notes"/>
          <p:cNvSpPr txBox="1"/>
          <p:nvPr/>
        </p:nvSpPr>
        <p:spPr>
          <a:xfrm>
            <a:off x="3886200" y="8636000"/>
            <a:ext cx="2971800" cy="5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91" name="Google Shape;191;p8:notes"/>
          <p:cNvSpPr/>
          <p:nvPr>
            <p:ph idx="2" type="sldImg"/>
          </p:nvPr>
        </p:nvSpPr>
        <p:spPr>
          <a:xfrm>
            <a:off x="1127125" y="711200"/>
            <a:ext cx="4605337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2" name="Google Shape;192;p8:notes"/>
          <p:cNvSpPr txBox="1"/>
          <p:nvPr>
            <p:ph idx="1" type="body"/>
          </p:nvPr>
        </p:nvSpPr>
        <p:spPr>
          <a:xfrm>
            <a:off x="914400" y="4368800"/>
            <a:ext cx="5029200" cy="40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:notes"/>
          <p:cNvSpPr txBox="1"/>
          <p:nvPr/>
        </p:nvSpPr>
        <p:spPr>
          <a:xfrm>
            <a:off x="3886200" y="8636000"/>
            <a:ext cx="2971800" cy="5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15" name="Google Shape;215;p9:notes"/>
          <p:cNvSpPr/>
          <p:nvPr>
            <p:ph idx="2" type="sldImg"/>
          </p:nvPr>
        </p:nvSpPr>
        <p:spPr>
          <a:xfrm>
            <a:off x="1127125" y="711200"/>
            <a:ext cx="4605337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6" name="Google Shape;216;p9:notes"/>
          <p:cNvSpPr txBox="1"/>
          <p:nvPr>
            <p:ph idx="1" type="body"/>
          </p:nvPr>
        </p:nvSpPr>
        <p:spPr>
          <a:xfrm>
            <a:off x="914400" y="4368800"/>
            <a:ext cx="5029200" cy="40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  <a:defRPr b="0" i="0" sz="3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–"/>
              <a:defRPr b="0" i="0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67" name="Google Shape;67;p1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None/>
              <a:defRPr b="0" i="0" sz="3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None/>
              <a:defRPr b="0" i="0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  <a:defRPr b="0" i="0" sz="3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–"/>
              <a:defRPr b="0" i="0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  <a:defRPr b="0" i="0" sz="3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–"/>
              <a:defRPr b="0" i="0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"/>
              <a:buNone/>
              <a:defRPr b="0" i="0" sz="1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  <a:defRPr b="0" i="0" sz="3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–"/>
              <a:defRPr b="0" i="0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"/>
              <a:buNone/>
              <a:defRPr b="0" i="0" sz="1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  <a:defRPr b="1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b="1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None/>
              <a:defRPr b="1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48" name="Google Shape;48;p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–"/>
              <a:defRPr b="0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b="0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b="0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b="0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b="0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b="0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49" name="Google Shape;49;p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  <a:defRPr b="1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b="1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None/>
              <a:defRPr b="1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50" name="Google Shape;50;p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–"/>
              <a:defRPr b="0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b="0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b="0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b="0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b="0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b="0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51" name="Google Shape;51;p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•"/>
              <a:defRPr b="0" i="0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–"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–"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56" name="Google Shape;56;p9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•"/>
              <a:defRPr b="0" i="0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–"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–"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57" name="Google Shape;57;p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0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b="0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62" name="Google Shape;62;p1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"/>
          <p:cNvSpPr txBox="1"/>
          <p:nvPr/>
        </p:nvSpPr>
        <p:spPr>
          <a:xfrm>
            <a:off x="152400" y="6429375"/>
            <a:ext cx="990600" cy="427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18-</a:t>
            </a:r>
            <a:fld id="{00000000-1234-1234-1234-123412341234}" type="slidenum"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3" name="Google Shape;13;p1"/>
          <p:cNvSpPr/>
          <p:nvPr/>
        </p:nvSpPr>
        <p:spPr>
          <a:xfrm>
            <a:off x="304800" y="6172200"/>
            <a:ext cx="311150" cy="311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5000" y="60000"/>
                </a:moveTo>
                <a:lnTo>
                  <a:pt x="105000" y="15000"/>
                </a:lnTo>
                <a:lnTo>
                  <a:pt x="105000" y="105000"/>
                </a:lnTo>
                <a:close/>
              </a:path>
              <a:path extrusionOk="0" fill="darken" h="120000" w="120000">
                <a:moveTo>
                  <a:pt x="15000" y="60000"/>
                </a:moveTo>
                <a:lnTo>
                  <a:pt x="105000" y="15000"/>
                </a:lnTo>
                <a:lnTo>
                  <a:pt x="105000" y="105000"/>
                </a:lnTo>
                <a:close/>
              </a:path>
              <a:path extrusionOk="0" fill="none" h="120000" w="120000">
                <a:moveTo>
                  <a:pt x="15000" y="60000"/>
                </a:moveTo>
                <a:lnTo>
                  <a:pt x="105000" y="15000"/>
                </a:lnTo>
                <a:lnTo>
                  <a:pt x="105000" y="105000"/>
                </a:lnTo>
                <a:close/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008000"/>
              </a:gs>
              <a:gs pos="50000">
                <a:srgbClr val="004E00"/>
              </a:gs>
              <a:gs pos="100000">
                <a:srgbClr val="008000"/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"/>
          <p:cNvSpPr/>
          <p:nvPr/>
        </p:nvSpPr>
        <p:spPr>
          <a:xfrm>
            <a:off x="8458200" y="6172200"/>
            <a:ext cx="311150" cy="311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05000" y="60000"/>
                </a:moveTo>
                <a:lnTo>
                  <a:pt x="15000" y="15000"/>
                </a:lnTo>
                <a:lnTo>
                  <a:pt x="15000" y="105000"/>
                </a:lnTo>
                <a:close/>
              </a:path>
              <a:path extrusionOk="0" fill="darken" h="120000" w="120000">
                <a:moveTo>
                  <a:pt x="105000" y="60000"/>
                </a:moveTo>
                <a:lnTo>
                  <a:pt x="15000" y="15000"/>
                </a:lnTo>
                <a:lnTo>
                  <a:pt x="15000" y="105000"/>
                </a:lnTo>
                <a:close/>
              </a:path>
              <a:path extrusionOk="0" fill="none" h="120000" w="120000">
                <a:moveTo>
                  <a:pt x="105000" y="60000"/>
                </a:moveTo>
                <a:lnTo>
                  <a:pt x="15000" y="105000"/>
                </a:lnTo>
                <a:lnTo>
                  <a:pt x="15000" y="15000"/>
                </a:lnTo>
                <a:close/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003B00"/>
              </a:gs>
              <a:gs pos="50000">
                <a:srgbClr val="008000"/>
              </a:gs>
              <a:gs pos="100000">
                <a:srgbClr val="003B00"/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6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3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5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5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1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0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5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9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4.png"/><Relationship Id="rId4" Type="http://schemas.openxmlformats.org/officeDocument/2006/relationships/image" Target="../media/image22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/>
          <p:nvPr/>
        </p:nvSpPr>
        <p:spPr>
          <a:xfrm>
            <a:off x="2438400" y="2819400"/>
            <a:ext cx="4800600" cy="1143000"/>
          </a:xfrm>
          <a:prstGeom prst="rect">
            <a:avLst/>
          </a:prstGeom>
          <a:gradFill>
            <a:gsLst>
              <a:gs pos="0">
                <a:srgbClr val="ED181E">
                  <a:alpha val="57647"/>
                </a:srgbClr>
              </a:gs>
              <a:gs pos="100000">
                <a:srgbClr val="FFFFFF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3"/>
          <p:cNvSpPr txBox="1"/>
          <p:nvPr/>
        </p:nvSpPr>
        <p:spPr>
          <a:xfrm>
            <a:off x="1447800" y="1981200"/>
            <a:ext cx="28956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18</a:t>
            </a:r>
            <a:endParaRPr/>
          </a:p>
        </p:txBody>
      </p:sp>
      <p:sp>
        <p:nvSpPr>
          <p:cNvPr id="81" name="Google Shape;81;p13"/>
          <p:cNvSpPr txBox="1"/>
          <p:nvPr/>
        </p:nvSpPr>
        <p:spPr>
          <a:xfrm>
            <a:off x="2209800" y="2971800"/>
            <a:ext cx="5334000" cy="838200"/>
          </a:xfrm>
          <a:prstGeom prst="rect">
            <a:avLst/>
          </a:prstGeom>
          <a:gradFill>
            <a:gsLst>
              <a:gs pos="0">
                <a:srgbClr val="333399">
                  <a:alpha val="93725"/>
                </a:srgbClr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3"/>
          <p:cNvSpPr txBox="1"/>
          <p:nvPr/>
        </p:nvSpPr>
        <p:spPr>
          <a:xfrm>
            <a:off x="2971800" y="3124200"/>
            <a:ext cx="44196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Acid-Base Equilibria</a:t>
            </a:r>
            <a:endParaRPr/>
          </a:p>
        </p:txBody>
      </p:sp>
      <p:sp>
        <p:nvSpPr>
          <p:cNvPr id="83" name="Google Shape;83;p13"/>
          <p:cNvSpPr txBox="1"/>
          <p:nvPr/>
        </p:nvSpPr>
        <p:spPr>
          <a:xfrm>
            <a:off x="228600" y="6076950"/>
            <a:ext cx="457200" cy="4222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3"/>
          <p:cNvSpPr txBox="1"/>
          <p:nvPr/>
        </p:nvSpPr>
        <p:spPr>
          <a:xfrm>
            <a:off x="2209800" y="0"/>
            <a:ext cx="5181600" cy="30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2179637" y="6615112"/>
            <a:ext cx="5126037" cy="214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©The McGraw-Hill Companies, Inc.  Permission required for reproduction or display.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2"/>
          <p:cNvSpPr txBox="1"/>
          <p:nvPr/>
        </p:nvSpPr>
        <p:spPr>
          <a:xfrm>
            <a:off x="457200" y="457200"/>
            <a:ext cx="2905125" cy="366712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SAMPLE PROBLEM 18.2</a:t>
            </a:r>
            <a:endParaRPr/>
          </a:p>
        </p:txBody>
      </p:sp>
      <p:sp>
        <p:nvSpPr>
          <p:cNvPr id="227" name="Google Shape;227;p22"/>
          <p:cNvSpPr txBox="1"/>
          <p:nvPr/>
        </p:nvSpPr>
        <p:spPr>
          <a:xfrm>
            <a:off x="3465512" y="392112"/>
            <a:ext cx="51816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Calculating [H</a:t>
            </a:r>
            <a:r>
              <a:rPr b="1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1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 or [OH</a:t>
            </a:r>
            <a:r>
              <a:rPr b="1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 in Aqueous Solution</a:t>
            </a:r>
            <a:endParaRPr/>
          </a:p>
        </p:txBody>
      </p:sp>
      <p:sp>
        <p:nvSpPr>
          <p:cNvPr id="228" name="Google Shape;228;p22"/>
          <p:cNvSpPr txBox="1"/>
          <p:nvPr/>
        </p:nvSpPr>
        <p:spPr>
          <a:xfrm>
            <a:off x="457200" y="1219200"/>
            <a:ext cx="16002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PROBLEM:</a:t>
            </a:r>
            <a:endParaRPr/>
          </a:p>
        </p:txBody>
      </p:sp>
      <p:sp>
        <p:nvSpPr>
          <p:cNvPr id="229" name="Google Shape;229;p22"/>
          <p:cNvSpPr txBox="1"/>
          <p:nvPr/>
        </p:nvSpPr>
        <p:spPr>
          <a:xfrm>
            <a:off x="1905000" y="1219200"/>
            <a:ext cx="6705600" cy="915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research chemist adds a measured amount of HCl gas to pure water at 25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 and obtains a solution with [H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 = 3.0 x 10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-4 </a:t>
            </a: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 Calculate [OH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].  Is the solution neutral, acidic, or basic?</a:t>
            </a:r>
            <a:endParaRPr/>
          </a:p>
        </p:txBody>
      </p:sp>
      <p:sp>
        <p:nvSpPr>
          <p:cNvPr id="230" name="Google Shape;230;p22"/>
          <p:cNvSpPr txBox="1"/>
          <p:nvPr/>
        </p:nvSpPr>
        <p:spPr>
          <a:xfrm>
            <a:off x="533400" y="2895600"/>
            <a:ext cx="16002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SOLUTION:</a:t>
            </a:r>
            <a:endParaRPr/>
          </a:p>
        </p:txBody>
      </p:sp>
      <p:sp>
        <p:nvSpPr>
          <p:cNvPr id="231" name="Google Shape;231;p22"/>
          <p:cNvSpPr txBox="1"/>
          <p:nvPr/>
        </p:nvSpPr>
        <p:spPr>
          <a:xfrm>
            <a:off x="457200" y="2286000"/>
            <a:ext cx="9144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PLAN:</a:t>
            </a:r>
            <a:endParaRPr/>
          </a:p>
        </p:txBody>
      </p:sp>
      <p:sp>
        <p:nvSpPr>
          <p:cNvPr id="232" name="Google Shape;232;p22"/>
          <p:cNvSpPr txBox="1"/>
          <p:nvPr/>
        </p:nvSpPr>
        <p:spPr>
          <a:xfrm>
            <a:off x="1447800" y="2286000"/>
            <a:ext cx="71628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the </a:t>
            </a: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at 25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 and the [H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 to find the corresponding [OH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].</a:t>
            </a:r>
            <a:endParaRPr/>
          </a:p>
        </p:txBody>
      </p:sp>
      <p:sp>
        <p:nvSpPr>
          <p:cNvPr id="233" name="Google Shape;233;p22"/>
          <p:cNvSpPr txBox="1"/>
          <p:nvPr/>
        </p:nvSpPr>
        <p:spPr>
          <a:xfrm>
            <a:off x="1981200" y="2971800"/>
            <a:ext cx="47244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1.0 x 10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-14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[H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 [OH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 so </a:t>
            </a:r>
            <a:endParaRPr/>
          </a:p>
        </p:txBody>
      </p:sp>
      <p:sp>
        <p:nvSpPr>
          <p:cNvPr id="234" name="Google Shape;234;p22"/>
          <p:cNvSpPr txBox="1"/>
          <p:nvPr/>
        </p:nvSpPr>
        <p:spPr>
          <a:xfrm>
            <a:off x="1981200" y="3657600"/>
            <a:ext cx="4562475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[OH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 =                =                     =</a:t>
            </a:r>
            <a:endParaRPr/>
          </a:p>
        </p:txBody>
      </p:sp>
      <p:sp>
        <p:nvSpPr>
          <p:cNvPr id="235" name="Google Shape;235;p22"/>
          <p:cNvSpPr txBox="1"/>
          <p:nvPr/>
        </p:nvSpPr>
        <p:spPr>
          <a:xfrm>
            <a:off x="1981200" y="4343400"/>
            <a:ext cx="4572000" cy="366713"/>
          </a:xfrm>
          <a:prstGeom prst="rect">
            <a:avLst/>
          </a:prstGeom>
          <a:gradFill>
            <a:gsLst>
              <a:gs pos="0">
                <a:srgbClr val="187534">
                  <a:alpha val="47843"/>
                </a:srgbClr>
              </a:gs>
              <a:gs pos="50000">
                <a:schemeClr val="lt1"/>
              </a:gs>
              <a:gs pos="100000">
                <a:srgbClr val="187534">
                  <a:alpha val="47843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[H</a:t>
            </a:r>
            <a:r>
              <a:rPr b="0" baseline="-2500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baseline="3000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 is &gt; [OH</a:t>
            </a:r>
            <a:r>
              <a:rPr b="0" baseline="3000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 and the solution is acidic.</a:t>
            </a:r>
            <a:endParaRPr/>
          </a:p>
        </p:txBody>
      </p:sp>
      <p:sp>
        <p:nvSpPr>
          <p:cNvPr id="236" name="Google Shape;236;p22"/>
          <p:cNvSpPr txBox="1"/>
          <p:nvPr/>
        </p:nvSpPr>
        <p:spPr>
          <a:xfrm>
            <a:off x="5553075" y="3644900"/>
            <a:ext cx="1406525" cy="366712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008000">
                  <a:alpha val="4784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3.3 x 10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-11</a:t>
            </a: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grpSp>
        <p:nvGrpSpPr>
          <p:cNvPr id="237" name="Google Shape;237;p22"/>
          <p:cNvGrpSpPr/>
          <p:nvPr/>
        </p:nvGrpSpPr>
        <p:grpSpPr>
          <a:xfrm>
            <a:off x="2895600" y="3459162"/>
            <a:ext cx="1036637" cy="769937"/>
            <a:chOff x="1008" y="1296"/>
            <a:chExt cx="843" cy="462"/>
          </a:xfrm>
        </p:grpSpPr>
        <p:sp>
          <p:nvSpPr>
            <p:cNvPr id="238" name="Google Shape;238;p22"/>
            <p:cNvSpPr txBox="1"/>
            <p:nvPr/>
          </p:nvSpPr>
          <p:spPr>
            <a:xfrm>
              <a:off x="1008" y="1296"/>
              <a:ext cx="723" cy="2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</a:t>
              </a:r>
              <a:endParaRPr/>
            </a:p>
          </p:txBody>
        </p:sp>
        <p:sp>
          <p:nvSpPr>
            <p:cNvPr id="239" name="Google Shape;239;p22"/>
            <p:cNvSpPr txBox="1"/>
            <p:nvPr/>
          </p:nvSpPr>
          <p:spPr>
            <a:xfrm>
              <a:off x="1008" y="1536"/>
              <a:ext cx="843" cy="2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[H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+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] </a:t>
              </a:r>
              <a:endParaRPr/>
            </a:p>
          </p:txBody>
        </p:sp>
        <p:cxnSp>
          <p:nvCxnSpPr>
            <p:cNvPr id="240" name="Google Shape;240;p22"/>
            <p:cNvCxnSpPr/>
            <p:nvPr/>
          </p:nvCxnSpPr>
          <p:spPr>
            <a:xfrm>
              <a:off x="1008" y="1536"/>
              <a:ext cx="624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grpSp>
        <p:nvGrpSpPr>
          <p:cNvPr id="241" name="Google Shape;241;p22"/>
          <p:cNvGrpSpPr/>
          <p:nvPr/>
        </p:nvGrpSpPr>
        <p:grpSpPr>
          <a:xfrm>
            <a:off x="3916362" y="3475037"/>
            <a:ext cx="1600200" cy="769937"/>
            <a:chOff x="957" y="1296"/>
            <a:chExt cx="894" cy="462"/>
          </a:xfrm>
        </p:grpSpPr>
        <p:sp>
          <p:nvSpPr>
            <p:cNvPr id="242" name="Google Shape;242;p22"/>
            <p:cNvSpPr txBox="1"/>
            <p:nvPr/>
          </p:nvSpPr>
          <p:spPr>
            <a:xfrm>
              <a:off x="957" y="1296"/>
              <a:ext cx="781" cy="3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1.0 x 10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-14</a:t>
              </a:r>
              <a:endParaRPr/>
            </a:p>
          </p:txBody>
        </p:sp>
        <p:sp>
          <p:nvSpPr>
            <p:cNvPr id="243" name="Google Shape;243;p22"/>
            <p:cNvSpPr txBox="1"/>
            <p:nvPr/>
          </p:nvSpPr>
          <p:spPr>
            <a:xfrm>
              <a:off x="1008" y="1536"/>
              <a:ext cx="843" cy="2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3.0 x 10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-4</a:t>
              </a:r>
              <a:endParaRPr/>
            </a:p>
          </p:txBody>
        </p:sp>
        <p:cxnSp>
          <p:nvCxnSpPr>
            <p:cNvPr id="244" name="Google Shape;244;p22"/>
            <p:cNvCxnSpPr/>
            <p:nvPr/>
          </p:nvCxnSpPr>
          <p:spPr>
            <a:xfrm>
              <a:off x="1008" y="1536"/>
              <a:ext cx="624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3"/>
          <p:cNvSpPr txBox="1"/>
          <p:nvPr/>
        </p:nvSpPr>
        <p:spPr>
          <a:xfrm>
            <a:off x="869950" y="746125"/>
            <a:ext cx="1603375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18.5</a:t>
            </a:r>
            <a:endParaRPr/>
          </a:p>
        </p:txBody>
      </p:sp>
      <p:sp>
        <p:nvSpPr>
          <p:cNvPr id="251" name="Google Shape;251;p23"/>
          <p:cNvSpPr txBox="1"/>
          <p:nvPr/>
        </p:nvSpPr>
        <p:spPr>
          <a:xfrm>
            <a:off x="392112" y="1327150"/>
            <a:ext cx="2819400" cy="1006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pH values of some familiar aqueous solutions.</a:t>
            </a:r>
            <a:endParaRPr/>
          </a:p>
        </p:txBody>
      </p:sp>
      <p:sp>
        <p:nvSpPr>
          <p:cNvPr id="252" name="Google Shape;252;p23"/>
          <p:cNvSpPr txBox="1"/>
          <p:nvPr/>
        </p:nvSpPr>
        <p:spPr>
          <a:xfrm>
            <a:off x="685800" y="4038600"/>
            <a:ext cx="2514600" cy="495300"/>
          </a:xfrm>
          <a:prstGeom prst="rect">
            <a:avLst/>
          </a:prstGeom>
          <a:noFill/>
          <a:ln cap="flat" cmpd="sng" w="38100">
            <a:solidFill>
              <a:srgbClr val="ED181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 = -log [H</a:t>
            </a:r>
            <a:r>
              <a:rPr b="1" baseline="-2500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1" baseline="3000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  <a:endParaRPr/>
          </a:p>
        </p:txBody>
      </p:sp>
      <p:pic>
        <p:nvPicPr>
          <p:cNvPr id="253" name="Google Shape;25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5787" y="228600"/>
            <a:ext cx="2947987" cy="657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50" y="1790700"/>
            <a:ext cx="8866187" cy="2522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5"/>
          <p:cNvSpPr txBox="1"/>
          <p:nvPr/>
        </p:nvSpPr>
        <p:spPr>
          <a:xfrm>
            <a:off x="228600" y="381000"/>
            <a:ext cx="1577975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18.6</a:t>
            </a:r>
            <a:endParaRPr/>
          </a:p>
        </p:txBody>
      </p:sp>
      <p:sp>
        <p:nvSpPr>
          <p:cNvPr id="266" name="Google Shape;266;p25"/>
          <p:cNvSpPr txBox="1"/>
          <p:nvPr/>
        </p:nvSpPr>
        <p:spPr>
          <a:xfrm>
            <a:off x="1828800" y="381000"/>
            <a:ext cx="64008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relations among [H</a:t>
            </a:r>
            <a:r>
              <a:rPr b="1" baseline="-2500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1" baseline="3000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], pH, [OH</a:t>
            </a:r>
            <a:r>
              <a:rPr b="1" baseline="3000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], and pOH.</a:t>
            </a:r>
            <a:endParaRPr/>
          </a:p>
        </p:txBody>
      </p:sp>
      <p:pic>
        <p:nvPicPr>
          <p:cNvPr id="267" name="Google Shape;26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6200" y="838200"/>
            <a:ext cx="5995987" cy="5605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6"/>
          <p:cNvSpPr txBox="1"/>
          <p:nvPr/>
        </p:nvSpPr>
        <p:spPr>
          <a:xfrm>
            <a:off x="457200" y="457200"/>
            <a:ext cx="2905125" cy="366712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SAMPLE PROBLEM 18.3</a:t>
            </a:r>
            <a:endParaRPr/>
          </a:p>
        </p:txBody>
      </p:sp>
      <p:sp>
        <p:nvSpPr>
          <p:cNvPr id="274" name="Google Shape;274;p26"/>
          <p:cNvSpPr txBox="1"/>
          <p:nvPr/>
        </p:nvSpPr>
        <p:spPr>
          <a:xfrm>
            <a:off x="3429000" y="457200"/>
            <a:ext cx="51816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Calculating [H</a:t>
            </a:r>
            <a:r>
              <a:rPr b="1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1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], pH, [OH</a:t>
            </a:r>
            <a:r>
              <a:rPr b="1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], and pOH</a:t>
            </a:r>
            <a:endParaRPr/>
          </a:p>
        </p:txBody>
      </p:sp>
      <p:sp>
        <p:nvSpPr>
          <p:cNvPr id="275" name="Google Shape;275;p26"/>
          <p:cNvSpPr txBox="1"/>
          <p:nvPr/>
        </p:nvSpPr>
        <p:spPr>
          <a:xfrm>
            <a:off x="457200" y="1219200"/>
            <a:ext cx="16002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PROBLEM:</a:t>
            </a:r>
            <a:endParaRPr/>
          </a:p>
        </p:txBody>
      </p:sp>
      <p:sp>
        <p:nvSpPr>
          <p:cNvPr id="276" name="Google Shape;276;p26"/>
          <p:cNvSpPr txBox="1"/>
          <p:nvPr/>
        </p:nvSpPr>
        <p:spPr>
          <a:xfrm>
            <a:off x="1905000" y="1219200"/>
            <a:ext cx="6705600" cy="1190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an art restoration project, a conservator prepares copper-plate etching solutions by diluting concentrated HNO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2.0 </a:t>
            </a: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0.30 </a:t>
            </a: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and 0.0063 </a:t>
            </a: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HNO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 Calculate [H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], pH, [OH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], and pOH of the three solutions at 25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C.</a:t>
            </a:r>
            <a:endParaRPr/>
          </a:p>
        </p:txBody>
      </p:sp>
      <p:grpSp>
        <p:nvGrpSpPr>
          <p:cNvPr id="277" name="Google Shape;277;p26"/>
          <p:cNvGrpSpPr/>
          <p:nvPr/>
        </p:nvGrpSpPr>
        <p:grpSpPr>
          <a:xfrm>
            <a:off x="503237" y="3368675"/>
            <a:ext cx="8153400" cy="641350"/>
            <a:chOff x="288" y="1536"/>
            <a:chExt cx="5136" cy="404"/>
          </a:xfrm>
        </p:grpSpPr>
        <p:sp>
          <p:nvSpPr>
            <p:cNvPr id="278" name="Google Shape;278;p26"/>
            <p:cNvSpPr txBox="1"/>
            <p:nvPr/>
          </p:nvSpPr>
          <p:spPr>
            <a:xfrm>
              <a:off x="288" y="1536"/>
              <a:ext cx="576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PLAN:</a:t>
              </a:r>
              <a:endParaRPr/>
            </a:p>
          </p:txBody>
        </p:sp>
        <p:sp>
          <p:nvSpPr>
            <p:cNvPr id="279" name="Google Shape;279;p26"/>
            <p:cNvSpPr txBox="1"/>
            <p:nvPr/>
          </p:nvSpPr>
          <p:spPr>
            <a:xfrm>
              <a:off x="912" y="1536"/>
              <a:ext cx="4512" cy="4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HNO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is a strong acid so [H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+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] = [HNO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].  Use </a:t>
              </a: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to find the [OH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] and then convert to pH and pOH.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7"/>
          <p:cNvSpPr txBox="1"/>
          <p:nvPr/>
        </p:nvSpPr>
        <p:spPr>
          <a:xfrm>
            <a:off x="457200" y="457200"/>
            <a:ext cx="2905125" cy="366712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SAMPLE PROBLEM 18.3</a:t>
            </a:r>
            <a:endParaRPr/>
          </a:p>
        </p:txBody>
      </p:sp>
      <p:sp>
        <p:nvSpPr>
          <p:cNvPr id="286" name="Google Shape;286;p27"/>
          <p:cNvSpPr txBox="1"/>
          <p:nvPr/>
        </p:nvSpPr>
        <p:spPr>
          <a:xfrm>
            <a:off x="3429000" y="457200"/>
            <a:ext cx="51816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Calculating [H</a:t>
            </a:r>
            <a:r>
              <a:rPr b="1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1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], pH, [OH</a:t>
            </a:r>
            <a:r>
              <a:rPr b="1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], and pOH</a:t>
            </a:r>
            <a:endParaRPr/>
          </a:p>
        </p:txBody>
      </p:sp>
      <p:sp>
        <p:nvSpPr>
          <p:cNvPr id="287" name="Google Shape;287;p27"/>
          <p:cNvSpPr txBox="1"/>
          <p:nvPr/>
        </p:nvSpPr>
        <p:spPr>
          <a:xfrm>
            <a:off x="244475" y="1554162"/>
            <a:ext cx="16002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SOLUTION:</a:t>
            </a:r>
            <a:endParaRPr/>
          </a:p>
        </p:txBody>
      </p:sp>
      <p:sp>
        <p:nvSpPr>
          <p:cNvPr id="288" name="Google Shape;288;p27"/>
          <p:cNvSpPr txBox="1"/>
          <p:nvPr/>
        </p:nvSpPr>
        <p:spPr>
          <a:xfrm>
            <a:off x="454025" y="2024062"/>
            <a:ext cx="8278812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2.0 </a:t>
            </a: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HNO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		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[H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 = 2.0 </a:t>
            </a: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		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-log [H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 = -0.30 = pH</a:t>
            </a:r>
            <a:endParaRPr/>
          </a:p>
        </p:txBody>
      </p:sp>
      <p:sp>
        <p:nvSpPr>
          <p:cNvPr id="289" name="Google Shape;289;p27"/>
          <p:cNvSpPr txBox="1"/>
          <p:nvPr/>
        </p:nvSpPr>
        <p:spPr>
          <a:xfrm>
            <a:off x="473075" y="2468562"/>
            <a:ext cx="7954962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[OH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 = </a:t>
            </a: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                   = 5.0 x 10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-15 </a:t>
            </a: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		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pOH = 14.30</a:t>
            </a:r>
            <a:endParaRPr/>
          </a:p>
        </p:txBody>
      </p:sp>
      <p:sp>
        <p:nvSpPr>
          <p:cNvPr id="290" name="Google Shape;290;p27"/>
          <p:cNvSpPr txBox="1"/>
          <p:nvPr/>
        </p:nvSpPr>
        <p:spPr>
          <a:xfrm>
            <a:off x="457200" y="3382962"/>
            <a:ext cx="8275637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0.30 </a:t>
            </a: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HNO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 [H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 = 0.30 </a:t>
            </a: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	 -log [H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 = 0.52 = pH</a:t>
            </a:r>
            <a:endParaRPr/>
          </a:p>
        </p:txBody>
      </p:sp>
      <p:sp>
        <p:nvSpPr>
          <p:cNvPr id="291" name="Google Shape;291;p27"/>
          <p:cNvSpPr txBox="1"/>
          <p:nvPr/>
        </p:nvSpPr>
        <p:spPr>
          <a:xfrm>
            <a:off x="579437" y="4784725"/>
            <a:ext cx="8243887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0.0063 </a:t>
            </a: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HNO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[H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 = 0.0063 </a:t>
            </a: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 -log [H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 = 2.20 = pH</a:t>
            </a:r>
            <a:endParaRPr/>
          </a:p>
        </p:txBody>
      </p:sp>
      <p:sp>
        <p:nvSpPr>
          <p:cNvPr id="292" name="Google Shape;292;p27"/>
          <p:cNvSpPr txBox="1"/>
          <p:nvPr/>
        </p:nvSpPr>
        <p:spPr>
          <a:xfrm>
            <a:off x="465137" y="850900"/>
            <a:ext cx="1371600" cy="366712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continued</a:t>
            </a:r>
            <a:endParaRPr/>
          </a:p>
        </p:txBody>
      </p:sp>
      <p:grpSp>
        <p:nvGrpSpPr>
          <p:cNvPr id="293" name="Google Shape;293;p27"/>
          <p:cNvGrpSpPr/>
          <p:nvPr/>
        </p:nvGrpSpPr>
        <p:grpSpPr>
          <a:xfrm>
            <a:off x="1325562" y="2301875"/>
            <a:ext cx="1036637" cy="769937"/>
            <a:chOff x="1008" y="1296"/>
            <a:chExt cx="843" cy="462"/>
          </a:xfrm>
        </p:grpSpPr>
        <p:sp>
          <p:nvSpPr>
            <p:cNvPr id="294" name="Google Shape;294;p27"/>
            <p:cNvSpPr txBox="1"/>
            <p:nvPr/>
          </p:nvSpPr>
          <p:spPr>
            <a:xfrm>
              <a:off x="1008" y="1296"/>
              <a:ext cx="723" cy="2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</a:t>
              </a:r>
              <a:endParaRPr/>
            </a:p>
          </p:txBody>
        </p:sp>
        <p:sp>
          <p:nvSpPr>
            <p:cNvPr id="295" name="Google Shape;295;p27"/>
            <p:cNvSpPr txBox="1"/>
            <p:nvPr/>
          </p:nvSpPr>
          <p:spPr>
            <a:xfrm>
              <a:off x="1008" y="1536"/>
              <a:ext cx="843" cy="2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[H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+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] </a:t>
              </a:r>
              <a:endParaRPr/>
            </a:p>
          </p:txBody>
        </p:sp>
        <p:cxnSp>
          <p:nvCxnSpPr>
            <p:cNvPr id="296" name="Google Shape;296;p27"/>
            <p:cNvCxnSpPr/>
            <p:nvPr/>
          </p:nvCxnSpPr>
          <p:spPr>
            <a:xfrm>
              <a:off x="1008" y="1536"/>
              <a:ext cx="624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grpSp>
        <p:nvGrpSpPr>
          <p:cNvPr id="297" name="Google Shape;297;p27"/>
          <p:cNvGrpSpPr/>
          <p:nvPr/>
        </p:nvGrpSpPr>
        <p:grpSpPr>
          <a:xfrm>
            <a:off x="2308225" y="2301875"/>
            <a:ext cx="1352550" cy="796925"/>
            <a:chOff x="905" y="1296"/>
            <a:chExt cx="833" cy="478"/>
          </a:xfrm>
        </p:grpSpPr>
        <p:sp>
          <p:nvSpPr>
            <p:cNvPr id="298" name="Google Shape;298;p27"/>
            <p:cNvSpPr txBox="1"/>
            <p:nvPr/>
          </p:nvSpPr>
          <p:spPr>
            <a:xfrm>
              <a:off x="957" y="1296"/>
              <a:ext cx="781" cy="3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1.0 x 10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-14</a:t>
              </a:r>
              <a:endParaRPr/>
            </a:p>
          </p:txBody>
        </p:sp>
        <p:sp>
          <p:nvSpPr>
            <p:cNvPr id="299" name="Google Shape;299;p27"/>
            <p:cNvSpPr txBox="1"/>
            <p:nvPr/>
          </p:nvSpPr>
          <p:spPr>
            <a:xfrm>
              <a:off x="905" y="1552"/>
              <a:ext cx="766" cy="2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2.0</a:t>
              </a:r>
              <a:endParaRPr/>
            </a:p>
          </p:txBody>
        </p:sp>
        <p:cxnSp>
          <p:nvCxnSpPr>
            <p:cNvPr id="300" name="Google Shape;300;p27"/>
            <p:cNvCxnSpPr/>
            <p:nvPr/>
          </p:nvCxnSpPr>
          <p:spPr>
            <a:xfrm>
              <a:off x="1008" y="1536"/>
              <a:ext cx="624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sp>
        <p:nvSpPr>
          <p:cNvPr id="301" name="Google Shape;301;p27"/>
          <p:cNvSpPr txBox="1"/>
          <p:nvPr/>
        </p:nvSpPr>
        <p:spPr>
          <a:xfrm>
            <a:off x="625475" y="3886200"/>
            <a:ext cx="7954962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[OH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 = </a:t>
            </a: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                   = 3.3 x 10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-14 </a:t>
            </a: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		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pOH = 13.48</a:t>
            </a:r>
            <a:endParaRPr/>
          </a:p>
        </p:txBody>
      </p:sp>
      <p:grpSp>
        <p:nvGrpSpPr>
          <p:cNvPr id="302" name="Google Shape;302;p27"/>
          <p:cNvGrpSpPr/>
          <p:nvPr/>
        </p:nvGrpSpPr>
        <p:grpSpPr>
          <a:xfrm>
            <a:off x="1477962" y="3717925"/>
            <a:ext cx="1036637" cy="771525"/>
            <a:chOff x="1008" y="1296"/>
            <a:chExt cx="843" cy="462"/>
          </a:xfrm>
        </p:grpSpPr>
        <p:sp>
          <p:nvSpPr>
            <p:cNvPr id="303" name="Google Shape;303;p27"/>
            <p:cNvSpPr txBox="1"/>
            <p:nvPr/>
          </p:nvSpPr>
          <p:spPr>
            <a:xfrm>
              <a:off x="1008" y="1296"/>
              <a:ext cx="723" cy="2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</a:t>
              </a:r>
              <a:endParaRPr/>
            </a:p>
          </p:txBody>
        </p:sp>
        <p:sp>
          <p:nvSpPr>
            <p:cNvPr id="304" name="Google Shape;304;p27"/>
            <p:cNvSpPr txBox="1"/>
            <p:nvPr/>
          </p:nvSpPr>
          <p:spPr>
            <a:xfrm>
              <a:off x="1008" y="1536"/>
              <a:ext cx="843" cy="2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[H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+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] </a:t>
              </a:r>
              <a:endParaRPr/>
            </a:p>
          </p:txBody>
        </p:sp>
        <p:cxnSp>
          <p:nvCxnSpPr>
            <p:cNvPr id="305" name="Google Shape;305;p27"/>
            <p:cNvCxnSpPr/>
            <p:nvPr/>
          </p:nvCxnSpPr>
          <p:spPr>
            <a:xfrm>
              <a:off x="1008" y="1536"/>
              <a:ext cx="624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grpSp>
        <p:nvGrpSpPr>
          <p:cNvPr id="306" name="Google Shape;306;p27"/>
          <p:cNvGrpSpPr/>
          <p:nvPr/>
        </p:nvGrpSpPr>
        <p:grpSpPr>
          <a:xfrm>
            <a:off x="2460625" y="3717925"/>
            <a:ext cx="1352550" cy="796925"/>
            <a:chOff x="905" y="1296"/>
            <a:chExt cx="833" cy="478"/>
          </a:xfrm>
        </p:grpSpPr>
        <p:sp>
          <p:nvSpPr>
            <p:cNvPr id="307" name="Google Shape;307;p27"/>
            <p:cNvSpPr txBox="1"/>
            <p:nvPr/>
          </p:nvSpPr>
          <p:spPr>
            <a:xfrm>
              <a:off x="957" y="1296"/>
              <a:ext cx="781" cy="3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1.0 x 10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-14</a:t>
              </a:r>
              <a:endParaRPr/>
            </a:p>
          </p:txBody>
        </p:sp>
        <p:sp>
          <p:nvSpPr>
            <p:cNvPr id="308" name="Google Shape;308;p27"/>
            <p:cNvSpPr txBox="1"/>
            <p:nvPr/>
          </p:nvSpPr>
          <p:spPr>
            <a:xfrm>
              <a:off x="905" y="1552"/>
              <a:ext cx="766" cy="2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0.30</a:t>
              </a:r>
              <a:endParaRPr/>
            </a:p>
          </p:txBody>
        </p:sp>
        <p:cxnSp>
          <p:nvCxnSpPr>
            <p:cNvPr id="309" name="Google Shape;309;p27"/>
            <p:cNvCxnSpPr/>
            <p:nvPr/>
          </p:nvCxnSpPr>
          <p:spPr>
            <a:xfrm>
              <a:off x="1008" y="1536"/>
              <a:ext cx="624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sp>
        <p:nvSpPr>
          <p:cNvPr id="310" name="Google Shape;310;p27"/>
          <p:cNvSpPr txBox="1"/>
          <p:nvPr/>
        </p:nvSpPr>
        <p:spPr>
          <a:xfrm>
            <a:off x="808037" y="5334000"/>
            <a:ext cx="7954962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[OH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 = </a:t>
            </a: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                   = 1.6 x 10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-12 </a:t>
            </a: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		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pOH = 11.80</a:t>
            </a:r>
            <a:endParaRPr/>
          </a:p>
        </p:txBody>
      </p:sp>
      <p:grpSp>
        <p:nvGrpSpPr>
          <p:cNvPr id="311" name="Google Shape;311;p27"/>
          <p:cNvGrpSpPr/>
          <p:nvPr/>
        </p:nvGrpSpPr>
        <p:grpSpPr>
          <a:xfrm>
            <a:off x="1616075" y="5165725"/>
            <a:ext cx="1035050" cy="771525"/>
            <a:chOff x="1008" y="1296"/>
            <a:chExt cx="843" cy="462"/>
          </a:xfrm>
        </p:grpSpPr>
        <p:sp>
          <p:nvSpPr>
            <p:cNvPr id="312" name="Google Shape;312;p27"/>
            <p:cNvSpPr txBox="1"/>
            <p:nvPr/>
          </p:nvSpPr>
          <p:spPr>
            <a:xfrm>
              <a:off x="1008" y="1296"/>
              <a:ext cx="723" cy="2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</a:t>
              </a:r>
              <a:endParaRPr/>
            </a:p>
          </p:txBody>
        </p:sp>
        <p:sp>
          <p:nvSpPr>
            <p:cNvPr id="313" name="Google Shape;313;p27"/>
            <p:cNvSpPr txBox="1"/>
            <p:nvPr/>
          </p:nvSpPr>
          <p:spPr>
            <a:xfrm>
              <a:off x="1008" y="1536"/>
              <a:ext cx="843" cy="2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[H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+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] </a:t>
              </a:r>
              <a:endParaRPr/>
            </a:p>
          </p:txBody>
        </p:sp>
        <p:cxnSp>
          <p:nvCxnSpPr>
            <p:cNvPr id="314" name="Google Shape;314;p27"/>
            <p:cNvCxnSpPr/>
            <p:nvPr/>
          </p:nvCxnSpPr>
          <p:spPr>
            <a:xfrm>
              <a:off x="1008" y="1536"/>
              <a:ext cx="624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grpSp>
        <p:nvGrpSpPr>
          <p:cNvPr id="315" name="Google Shape;315;p27"/>
          <p:cNvGrpSpPr/>
          <p:nvPr/>
        </p:nvGrpSpPr>
        <p:grpSpPr>
          <a:xfrm>
            <a:off x="2598737" y="5197475"/>
            <a:ext cx="1350962" cy="796925"/>
            <a:chOff x="905" y="1296"/>
            <a:chExt cx="833" cy="478"/>
          </a:xfrm>
        </p:grpSpPr>
        <p:sp>
          <p:nvSpPr>
            <p:cNvPr id="316" name="Google Shape;316;p27"/>
            <p:cNvSpPr txBox="1"/>
            <p:nvPr/>
          </p:nvSpPr>
          <p:spPr>
            <a:xfrm>
              <a:off x="957" y="1296"/>
              <a:ext cx="781" cy="3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1.0 x 10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-14</a:t>
              </a:r>
              <a:endParaRPr/>
            </a:p>
          </p:txBody>
        </p:sp>
        <p:sp>
          <p:nvSpPr>
            <p:cNvPr id="317" name="Google Shape;317;p27"/>
            <p:cNvSpPr txBox="1"/>
            <p:nvPr/>
          </p:nvSpPr>
          <p:spPr>
            <a:xfrm>
              <a:off x="905" y="1552"/>
              <a:ext cx="766" cy="2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6.3 x 10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-3</a:t>
              </a:r>
              <a:endParaRPr/>
            </a:p>
          </p:txBody>
        </p:sp>
        <p:cxnSp>
          <p:nvCxnSpPr>
            <p:cNvPr id="318" name="Google Shape;318;p27"/>
            <p:cNvCxnSpPr/>
            <p:nvPr/>
          </p:nvCxnSpPr>
          <p:spPr>
            <a:xfrm>
              <a:off x="1008" y="1536"/>
              <a:ext cx="624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8"/>
          <p:cNvSpPr txBox="1"/>
          <p:nvPr/>
        </p:nvSpPr>
        <p:spPr>
          <a:xfrm>
            <a:off x="304800" y="457200"/>
            <a:ext cx="1444625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18.7</a:t>
            </a:r>
            <a:endParaRPr/>
          </a:p>
        </p:txBody>
      </p:sp>
      <p:sp>
        <p:nvSpPr>
          <p:cNvPr id="325" name="Google Shape;325;p28"/>
          <p:cNvSpPr txBox="1"/>
          <p:nvPr/>
        </p:nvSpPr>
        <p:spPr>
          <a:xfrm>
            <a:off x="1912937" y="446087"/>
            <a:ext cx="70866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Methods for measuring the pH of an aqueous solution.</a:t>
            </a:r>
            <a:endParaRPr/>
          </a:p>
        </p:txBody>
      </p:sp>
      <p:pic>
        <p:nvPicPr>
          <p:cNvPr id="326" name="Google Shape;32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46537" y="904875"/>
            <a:ext cx="3417887" cy="5953125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28"/>
          <p:cNvSpPr txBox="1"/>
          <p:nvPr/>
        </p:nvSpPr>
        <p:spPr>
          <a:xfrm>
            <a:off x="534987" y="4222750"/>
            <a:ext cx="2451100" cy="779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 meter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28"/>
          <p:cNvSpPr txBox="1"/>
          <p:nvPr/>
        </p:nvSpPr>
        <p:spPr>
          <a:xfrm>
            <a:off x="447675" y="1751012"/>
            <a:ext cx="3433762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 (indicator) paper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9"/>
          <p:cNvSpPr txBox="1"/>
          <p:nvPr/>
        </p:nvSpPr>
        <p:spPr>
          <a:xfrm>
            <a:off x="457200" y="495300"/>
            <a:ext cx="1524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18.8</a:t>
            </a:r>
            <a:endParaRPr/>
          </a:p>
        </p:txBody>
      </p:sp>
      <p:sp>
        <p:nvSpPr>
          <p:cNvPr id="335" name="Google Shape;335;p29"/>
          <p:cNvSpPr txBox="1"/>
          <p:nvPr/>
        </p:nvSpPr>
        <p:spPr>
          <a:xfrm>
            <a:off x="2133600" y="366712"/>
            <a:ext cx="6781800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Proton transfer as the essential feature of a Brønsted-Lowry acid-base reaction.</a:t>
            </a:r>
            <a:endParaRPr/>
          </a:p>
        </p:txBody>
      </p:sp>
      <p:pic>
        <p:nvPicPr>
          <p:cNvPr id="336" name="Google Shape;336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7662" y="1387475"/>
            <a:ext cx="8386762" cy="389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0"/>
          <p:cNvSpPr txBox="1"/>
          <p:nvPr/>
        </p:nvSpPr>
        <p:spPr>
          <a:xfrm>
            <a:off x="1600200" y="838200"/>
            <a:ext cx="6553200" cy="396875"/>
          </a:xfrm>
          <a:prstGeom prst="rect">
            <a:avLst/>
          </a:prstGeom>
          <a:gradFill>
            <a:gsLst>
              <a:gs pos="0">
                <a:schemeClr val="lt2"/>
              </a:gs>
              <a:gs pos="100000">
                <a:srgbClr val="FF9218">
                  <a:alpha val="57647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Brønsted-Lowry Acid-Base Definition</a:t>
            </a:r>
            <a:endParaRPr/>
          </a:p>
        </p:txBody>
      </p:sp>
      <p:sp>
        <p:nvSpPr>
          <p:cNvPr id="343" name="Google Shape;343;p30"/>
          <p:cNvSpPr txBox="1"/>
          <p:nvPr/>
        </p:nvSpPr>
        <p:spPr>
          <a:xfrm>
            <a:off x="838200" y="4038600"/>
            <a:ext cx="7696200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acid-base reaction can now be viewed from the standpoint of the reactants </a:t>
            </a:r>
            <a:r>
              <a:rPr b="1" i="1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products.</a:t>
            </a:r>
            <a:endParaRPr/>
          </a:p>
        </p:txBody>
      </p:sp>
      <p:sp>
        <p:nvSpPr>
          <p:cNvPr id="344" name="Google Shape;344;p30"/>
          <p:cNvSpPr txBox="1"/>
          <p:nvPr/>
        </p:nvSpPr>
        <p:spPr>
          <a:xfrm>
            <a:off x="838200" y="4800600"/>
            <a:ext cx="7696200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acid reactant will produce a base product and the two will constitute an acid-base conjugate pair.</a:t>
            </a:r>
            <a:endParaRPr/>
          </a:p>
        </p:txBody>
      </p:sp>
      <p:grpSp>
        <p:nvGrpSpPr>
          <p:cNvPr id="345" name="Google Shape;345;p30"/>
          <p:cNvGrpSpPr/>
          <p:nvPr/>
        </p:nvGrpSpPr>
        <p:grpSpPr>
          <a:xfrm>
            <a:off x="838200" y="1981200"/>
            <a:ext cx="7594600" cy="533400"/>
            <a:chOff x="528" y="1248"/>
            <a:chExt cx="4784" cy="336"/>
          </a:xfrm>
        </p:grpSpPr>
        <p:sp>
          <p:nvSpPr>
            <p:cNvPr id="346" name="Google Shape;346;p30"/>
            <p:cNvSpPr txBox="1"/>
            <p:nvPr/>
          </p:nvSpPr>
          <p:spPr>
            <a:xfrm>
              <a:off x="528" y="1248"/>
              <a:ext cx="4784" cy="2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1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An acid is a proton donor, </a:t>
              </a:r>
              <a:r>
                <a:rPr b="1" i="1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any species which donates an H</a:t>
              </a:r>
              <a:r>
                <a:rPr b="1" baseline="30000" i="1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+</a:t>
              </a:r>
              <a:r>
                <a:rPr b="1" i="1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/>
            </a:p>
          </p:txBody>
        </p:sp>
        <p:cxnSp>
          <p:nvCxnSpPr>
            <p:cNvPr id="347" name="Google Shape;347;p30"/>
            <p:cNvCxnSpPr/>
            <p:nvPr/>
          </p:nvCxnSpPr>
          <p:spPr>
            <a:xfrm>
              <a:off x="576" y="1584"/>
              <a:ext cx="4608" cy="0"/>
            </a:xfrm>
            <a:prstGeom prst="straightConnector1">
              <a:avLst/>
            </a:prstGeom>
            <a:noFill/>
            <a:ln cap="flat" cmpd="sng" w="57150">
              <a:solidFill>
                <a:srgbClr val="FF9218"/>
              </a:solidFill>
              <a:prstDash val="solid"/>
              <a:miter lim="800000"/>
              <a:headEnd len="med" w="med" type="diamond"/>
              <a:tailEnd len="med" w="med" type="diamond"/>
            </a:ln>
          </p:spPr>
        </p:cxnSp>
      </p:grpSp>
      <p:grpSp>
        <p:nvGrpSpPr>
          <p:cNvPr id="348" name="Google Shape;348;p30"/>
          <p:cNvGrpSpPr/>
          <p:nvPr/>
        </p:nvGrpSpPr>
        <p:grpSpPr>
          <a:xfrm>
            <a:off x="838200" y="2895600"/>
            <a:ext cx="7696200" cy="533400"/>
            <a:chOff x="528" y="1824"/>
            <a:chExt cx="4848" cy="336"/>
          </a:xfrm>
        </p:grpSpPr>
        <p:sp>
          <p:nvSpPr>
            <p:cNvPr id="349" name="Google Shape;349;p30"/>
            <p:cNvSpPr txBox="1"/>
            <p:nvPr/>
          </p:nvSpPr>
          <p:spPr>
            <a:xfrm>
              <a:off x="528" y="1824"/>
              <a:ext cx="4848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1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 base is a proton acceptor, </a:t>
              </a:r>
              <a:r>
                <a:rPr b="1" i="1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any species which accepts an H</a:t>
              </a:r>
              <a:r>
                <a:rPr b="1" baseline="30000" i="1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+</a:t>
              </a:r>
              <a:r>
                <a:rPr b="1" i="1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/>
            </a:p>
          </p:txBody>
        </p:sp>
        <p:cxnSp>
          <p:nvCxnSpPr>
            <p:cNvPr id="350" name="Google Shape;350;p30"/>
            <p:cNvCxnSpPr/>
            <p:nvPr/>
          </p:nvCxnSpPr>
          <p:spPr>
            <a:xfrm>
              <a:off x="576" y="2160"/>
              <a:ext cx="4608" cy="0"/>
            </a:xfrm>
            <a:prstGeom prst="straightConnector1">
              <a:avLst/>
            </a:prstGeom>
            <a:noFill/>
            <a:ln cap="flat" cmpd="sng" w="57150">
              <a:solidFill>
                <a:srgbClr val="FF9218"/>
              </a:solidFill>
              <a:prstDash val="solid"/>
              <a:miter lim="800000"/>
              <a:headEnd len="med" w="med" type="diamond"/>
              <a:tailEnd len="med" w="med" type="diamond"/>
            </a:ln>
          </p:spPr>
        </p:cxn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962" y="1538287"/>
            <a:ext cx="8913812" cy="3592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/>
        </p:nvSpPr>
        <p:spPr>
          <a:xfrm>
            <a:off x="2209800" y="457200"/>
            <a:ext cx="40386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Acid-Base Equilibria</a:t>
            </a:r>
            <a:endParaRPr/>
          </a:p>
        </p:txBody>
      </p:sp>
      <p:sp>
        <p:nvSpPr>
          <p:cNvPr id="92" name="Google Shape;92;p14"/>
          <p:cNvSpPr txBox="1"/>
          <p:nvPr/>
        </p:nvSpPr>
        <p:spPr>
          <a:xfrm>
            <a:off x="838200" y="1238250"/>
            <a:ext cx="4953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18.1  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Acids and Bases in Water</a:t>
            </a:r>
            <a:r>
              <a:rPr b="1" i="0" lang="en-US" sz="18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sp>
        <p:nvSpPr>
          <p:cNvPr id="93" name="Google Shape;93;p14"/>
          <p:cNvSpPr txBox="1"/>
          <p:nvPr/>
        </p:nvSpPr>
        <p:spPr>
          <a:xfrm>
            <a:off x="838200" y="1790700"/>
            <a:ext cx="54864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18.2  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Autoionization of Water and the pH Scale</a:t>
            </a:r>
            <a:endParaRPr/>
          </a:p>
        </p:txBody>
      </p:sp>
      <p:sp>
        <p:nvSpPr>
          <p:cNvPr id="94" name="Google Shape;94;p14"/>
          <p:cNvSpPr txBox="1"/>
          <p:nvPr/>
        </p:nvSpPr>
        <p:spPr>
          <a:xfrm>
            <a:off x="838200" y="2343150"/>
            <a:ext cx="75438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18.3  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Proton Transfer and the Brønsted-Lowry Acid-Base Definition</a:t>
            </a:r>
            <a:endParaRPr/>
          </a:p>
        </p:txBody>
      </p:sp>
      <p:sp>
        <p:nvSpPr>
          <p:cNvPr id="95" name="Google Shape;95;p14"/>
          <p:cNvSpPr txBox="1"/>
          <p:nvPr/>
        </p:nvSpPr>
        <p:spPr>
          <a:xfrm>
            <a:off x="838200" y="2895600"/>
            <a:ext cx="61722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18.4  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Solving Problems Involving Weak-Acid Equilibria</a:t>
            </a:r>
            <a:endParaRPr/>
          </a:p>
        </p:txBody>
      </p:sp>
      <p:sp>
        <p:nvSpPr>
          <p:cNvPr id="96" name="Google Shape;96;p14"/>
          <p:cNvSpPr txBox="1"/>
          <p:nvPr/>
        </p:nvSpPr>
        <p:spPr>
          <a:xfrm>
            <a:off x="838200" y="3438525"/>
            <a:ext cx="61722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18.5  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Weak Bases and Their Relation to Weak Acids</a:t>
            </a:r>
            <a:endParaRPr/>
          </a:p>
        </p:txBody>
      </p:sp>
      <p:sp>
        <p:nvSpPr>
          <p:cNvPr id="97" name="Google Shape;97;p14"/>
          <p:cNvSpPr txBox="1"/>
          <p:nvPr/>
        </p:nvSpPr>
        <p:spPr>
          <a:xfrm>
            <a:off x="838200" y="3971925"/>
            <a:ext cx="51816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18.6  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Molecular Properties and Acid Strength</a:t>
            </a:r>
            <a:endParaRPr/>
          </a:p>
        </p:txBody>
      </p:sp>
      <p:sp>
        <p:nvSpPr>
          <p:cNvPr id="98" name="Google Shape;98;p14"/>
          <p:cNvSpPr txBox="1"/>
          <p:nvPr/>
        </p:nvSpPr>
        <p:spPr>
          <a:xfrm>
            <a:off x="838200" y="4524375"/>
            <a:ext cx="51054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18.7  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Acid-Base Properties of Salt Solutions</a:t>
            </a:r>
            <a:endParaRPr/>
          </a:p>
        </p:txBody>
      </p:sp>
      <p:sp>
        <p:nvSpPr>
          <p:cNvPr id="99" name="Google Shape;99;p14"/>
          <p:cNvSpPr txBox="1"/>
          <p:nvPr/>
        </p:nvSpPr>
        <p:spPr>
          <a:xfrm>
            <a:off x="838200" y="5076825"/>
            <a:ext cx="78486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18.8  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Electron-Pair Donation and the Lewis Acid-Base Definition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2"/>
          <p:cNvSpPr txBox="1"/>
          <p:nvPr/>
        </p:nvSpPr>
        <p:spPr>
          <a:xfrm>
            <a:off x="457200" y="457200"/>
            <a:ext cx="2879725" cy="366712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SAMPLE PROBLEM 18.4</a:t>
            </a:r>
            <a:endParaRPr/>
          </a:p>
        </p:txBody>
      </p:sp>
      <p:sp>
        <p:nvSpPr>
          <p:cNvPr id="363" name="Google Shape;363;p32"/>
          <p:cNvSpPr txBox="1"/>
          <p:nvPr/>
        </p:nvSpPr>
        <p:spPr>
          <a:xfrm>
            <a:off x="3429000" y="457200"/>
            <a:ext cx="51816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Identifying Conjugate Acid-Base Pairs</a:t>
            </a:r>
            <a:endParaRPr/>
          </a:p>
        </p:txBody>
      </p:sp>
      <p:grpSp>
        <p:nvGrpSpPr>
          <p:cNvPr id="364" name="Google Shape;364;p32"/>
          <p:cNvGrpSpPr/>
          <p:nvPr/>
        </p:nvGrpSpPr>
        <p:grpSpPr>
          <a:xfrm>
            <a:off x="457200" y="1219200"/>
            <a:ext cx="8153400" cy="641350"/>
            <a:chOff x="288" y="768"/>
            <a:chExt cx="5136" cy="404"/>
          </a:xfrm>
        </p:grpSpPr>
        <p:sp>
          <p:nvSpPr>
            <p:cNvPr id="365" name="Google Shape;365;p32"/>
            <p:cNvSpPr txBox="1"/>
            <p:nvPr/>
          </p:nvSpPr>
          <p:spPr>
            <a:xfrm>
              <a:off x="288" y="768"/>
              <a:ext cx="1008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PROBLEM:</a:t>
              </a:r>
              <a:endParaRPr/>
            </a:p>
          </p:txBody>
        </p:sp>
        <p:sp>
          <p:nvSpPr>
            <p:cNvPr id="366" name="Google Shape;366;p32"/>
            <p:cNvSpPr txBox="1"/>
            <p:nvPr/>
          </p:nvSpPr>
          <p:spPr>
            <a:xfrm>
              <a:off x="1200" y="768"/>
              <a:ext cx="4224" cy="4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The following reactions are important environmental processes.  Identify the conjugate acid-base pairs.</a:t>
              </a:r>
              <a:endParaRPr/>
            </a:p>
          </p:txBody>
        </p:sp>
      </p:grpSp>
      <p:grpSp>
        <p:nvGrpSpPr>
          <p:cNvPr id="367" name="Google Shape;367;p32"/>
          <p:cNvGrpSpPr/>
          <p:nvPr/>
        </p:nvGrpSpPr>
        <p:grpSpPr>
          <a:xfrm>
            <a:off x="1981200" y="1905000"/>
            <a:ext cx="6400800" cy="366712"/>
            <a:chOff x="576" y="1344"/>
            <a:chExt cx="4032" cy="231"/>
          </a:xfrm>
        </p:grpSpPr>
        <p:sp>
          <p:nvSpPr>
            <p:cNvPr id="368" name="Google Shape;368;p32"/>
            <p:cNvSpPr txBox="1"/>
            <p:nvPr/>
          </p:nvSpPr>
          <p:spPr>
            <a:xfrm>
              <a:off x="576" y="1344"/>
              <a:ext cx="4032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(a)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H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</a:t>
              </a:r>
              <a:r>
                <a:rPr b="0" i="1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aq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 + CO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2-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</a:t>
              </a:r>
              <a:r>
                <a:rPr b="0" i="1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aq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              HPO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2-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</a:t>
              </a:r>
              <a:r>
                <a:rPr b="0" i="1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aq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 + HCO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</a:t>
              </a:r>
              <a:r>
                <a:rPr b="0" i="1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aq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endParaRPr/>
            </a:p>
          </p:txBody>
        </p:sp>
        <p:pic>
          <p:nvPicPr>
            <p:cNvPr id="369" name="Google Shape;369;p3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448" y="1380"/>
              <a:ext cx="400" cy="1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70" name="Google Shape;370;p32"/>
          <p:cNvGrpSpPr/>
          <p:nvPr/>
        </p:nvGrpSpPr>
        <p:grpSpPr>
          <a:xfrm>
            <a:off x="1981200" y="2362200"/>
            <a:ext cx="5638800" cy="366712"/>
            <a:chOff x="528" y="1680"/>
            <a:chExt cx="3552" cy="231"/>
          </a:xfrm>
        </p:grpSpPr>
        <p:sp>
          <p:nvSpPr>
            <p:cNvPr id="371" name="Google Shape;371;p32"/>
            <p:cNvSpPr txBox="1"/>
            <p:nvPr/>
          </p:nvSpPr>
          <p:spPr>
            <a:xfrm>
              <a:off x="528" y="1680"/>
              <a:ext cx="3552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(b)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H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O(</a:t>
              </a:r>
              <a:r>
                <a:rPr b="0" i="1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l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 + SO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2-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</a:t>
              </a:r>
              <a:r>
                <a:rPr b="0" i="1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aq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              OH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</a:t>
              </a:r>
              <a:r>
                <a:rPr b="0" i="1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aq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 + HSO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</a:t>
              </a:r>
              <a:r>
                <a:rPr b="0" i="1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aq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endParaRPr/>
            </a:p>
          </p:txBody>
        </p:sp>
        <p:pic>
          <p:nvPicPr>
            <p:cNvPr id="372" name="Google Shape;372;p3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64" y="1716"/>
              <a:ext cx="400" cy="1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73" name="Google Shape;373;p32"/>
          <p:cNvSpPr txBox="1"/>
          <p:nvPr/>
        </p:nvSpPr>
        <p:spPr>
          <a:xfrm>
            <a:off x="457200" y="3733800"/>
            <a:ext cx="16002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SOLUTION:</a:t>
            </a:r>
            <a:endParaRPr/>
          </a:p>
        </p:txBody>
      </p:sp>
      <p:grpSp>
        <p:nvGrpSpPr>
          <p:cNvPr id="374" name="Google Shape;374;p32"/>
          <p:cNvGrpSpPr/>
          <p:nvPr/>
        </p:nvGrpSpPr>
        <p:grpSpPr>
          <a:xfrm>
            <a:off x="457200" y="2819400"/>
            <a:ext cx="8153400" cy="366712"/>
            <a:chOff x="288" y="1536"/>
            <a:chExt cx="5136" cy="231"/>
          </a:xfrm>
        </p:grpSpPr>
        <p:sp>
          <p:nvSpPr>
            <p:cNvPr id="375" name="Google Shape;375;p32"/>
            <p:cNvSpPr txBox="1"/>
            <p:nvPr/>
          </p:nvSpPr>
          <p:spPr>
            <a:xfrm>
              <a:off x="288" y="1536"/>
              <a:ext cx="576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PLAN:</a:t>
              </a:r>
              <a:endParaRPr/>
            </a:p>
          </p:txBody>
        </p:sp>
        <p:sp>
          <p:nvSpPr>
            <p:cNvPr id="376" name="Google Shape;376;p32"/>
            <p:cNvSpPr txBox="1"/>
            <p:nvPr/>
          </p:nvSpPr>
          <p:spPr>
            <a:xfrm>
              <a:off x="912" y="1536"/>
              <a:ext cx="4512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Identify proton donors (acids) and proton acceptors (bases).</a:t>
              </a:r>
              <a:endParaRPr/>
            </a:p>
          </p:txBody>
        </p:sp>
      </p:grpSp>
      <p:grpSp>
        <p:nvGrpSpPr>
          <p:cNvPr id="377" name="Google Shape;377;p32"/>
          <p:cNvGrpSpPr/>
          <p:nvPr/>
        </p:nvGrpSpPr>
        <p:grpSpPr>
          <a:xfrm>
            <a:off x="1981200" y="3733800"/>
            <a:ext cx="6400800" cy="366712"/>
            <a:chOff x="576" y="1344"/>
            <a:chExt cx="4032" cy="231"/>
          </a:xfrm>
        </p:grpSpPr>
        <p:sp>
          <p:nvSpPr>
            <p:cNvPr id="378" name="Google Shape;378;p32"/>
            <p:cNvSpPr txBox="1"/>
            <p:nvPr/>
          </p:nvSpPr>
          <p:spPr>
            <a:xfrm>
              <a:off x="576" y="1344"/>
              <a:ext cx="4032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(a)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H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</a:t>
              </a:r>
              <a:r>
                <a:rPr b="0" i="1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aq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 + CO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2-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</a:t>
              </a:r>
              <a:r>
                <a:rPr b="0" i="1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aq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              HPO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2-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</a:t>
              </a:r>
              <a:r>
                <a:rPr b="0" i="1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aq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 + HCO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</a:t>
              </a:r>
              <a:r>
                <a:rPr b="0" i="1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aq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endParaRPr/>
            </a:p>
          </p:txBody>
        </p:sp>
        <p:pic>
          <p:nvPicPr>
            <p:cNvPr id="379" name="Google Shape;379;p3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448" y="1380"/>
              <a:ext cx="400" cy="1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0" name="Google Shape;380;p32"/>
          <p:cNvSpPr txBox="1"/>
          <p:nvPr/>
        </p:nvSpPr>
        <p:spPr>
          <a:xfrm>
            <a:off x="2438400" y="4114800"/>
            <a:ext cx="9144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181E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ED181E"/>
                </a:solidFill>
                <a:latin typeface="Arial"/>
                <a:ea typeface="Arial"/>
                <a:cs typeface="Arial"/>
                <a:sym typeface="Arial"/>
              </a:rPr>
              <a:t>proton donor</a:t>
            </a:r>
            <a:endParaRPr/>
          </a:p>
        </p:txBody>
      </p:sp>
      <p:sp>
        <p:nvSpPr>
          <p:cNvPr id="381" name="Google Shape;381;p32"/>
          <p:cNvSpPr txBox="1"/>
          <p:nvPr/>
        </p:nvSpPr>
        <p:spPr>
          <a:xfrm>
            <a:off x="3810000" y="4114800"/>
            <a:ext cx="11430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22CD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1822CD"/>
                </a:solidFill>
                <a:latin typeface="Arial"/>
                <a:ea typeface="Arial"/>
                <a:cs typeface="Arial"/>
                <a:sym typeface="Arial"/>
              </a:rPr>
              <a:t>proton acceptor</a:t>
            </a:r>
            <a:endParaRPr/>
          </a:p>
        </p:txBody>
      </p:sp>
      <p:grpSp>
        <p:nvGrpSpPr>
          <p:cNvPr id="382" name="Google Shape;382;p32"/>
          <p:cNvGrpSpPr/>
          <p:nvPr/>
        </p:nvGrpSpPr>
        <p:grpSpPr>
          <a:xfrm flipH="1" rot="10800000">
            <a:off x="4038600" y="3411537"/>
            <a:ext cx="3340100" cy="322262"/>
            <a:chOff x="1824" y="2352"/>
            <a:chExt cx="2112" cy="144"/>
          </a:xfrm>
        </p:grpSpPr>
        <p:cxnSp>
          <p:nvCxnSpPr>
            <p:cNvPr id="383" name="Google Shape;383;p32"/>
            <p:cNvCxnSpPr/>
            <p:nvPr/>
          </p:nvCxnSpPr>
          <p:spPr>
            <a:xfrm>
              <a:off x="1824" y="2496"/>
              <a:ext cx="2112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84" name="Google Shape;384;p32"/>
            <p:cNvCxnSpPr/>
            <p:nvPr/>
          </p:nvCxnSpPr>
          <p:spPr>
            <a:xfrm rot="10800000">
              <a:off x="1824" y="2352"/>
              <a:ext cx="0" cy="144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85" name="Google Shape;385;p32"/>
            <p:cNvCxnSpPr/>
            <p:nvPr/>
          </p:nvCxnSpPr>
          <p:spPr>
            <a:xfrm rot="10800000">
              <a:off x="3936" y="2352"/>
              <a:ext cx="0" cy="144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sp>
        <p:nvSpPr>
          <p:cNvPr id="386" name="Google Shape;386;p32"/>
          <p:cNvSpPr txBox="1"/>
          <p:nvPr/>
        </p:nvSpPr>
        <p:spPr>
          <a:xfrm>
            <a:off x="5638800" y="4114800"/>
            <a:ext cx="11430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22CD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1822CD"/>
                </a:solidFill>
                <a:latin typeface="Arial"/>
                <a:ea typeface="Arial"/>
                <a:cs typeface="Arial"/>
                <a:sym typeface="Arial"/>
              </a:rPr>
              <a:t>proton acceptor</a:t>
            </a:r>
            <a:endParaRPr/>
          </a:p>
        </p:txBody>
      </p:sp>
      <p:sp>
        <p:nvSpPr>
          <p:cNvPr id="387" name="Google Shape;387;p32"/>
          <p:cNvSpPr txBox="1"/>
          <p:nvPr/>
        </p:nvSpPr>
        <p:spPr>
          <a:xfrm>
            <a:off x="6934200" y="4114800"/>
            <a:ext cx="9144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181E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ED181E"/>
                </a:solidFill>
                <a:latin typeface="Arial"/>
                <a:ea typeface="Arial"/>
                <a:cs typeface="Arial"/>
                <a:sym typeface="Arial"/>
              </a:rPr>
              <a:t>proton donor</a:t>
            </a:r>
            <a:endParaRPr/>
          </a:p>
        </p:txBody>
      </p:sp>
      <p:grpSp>
        <p:nvGrpSpPr>
          <p:cNvPr id="388" name="Google Shape;388;p32"/>
          <p:cNvGrpSpPr/>
          <p:nvPr/>
        </p:nvGrpSpPr>
        <p:grpSpPr>
          <a:xfrm flipH="1" rot="10800000">
            <a:off x="2743200" y="3505200"/>
            <a:ext cx="3352800" cy="228600"/>
            <a:chOff x="1824" y="2352"/>
            <a:chExt cx="2112" cy="144"/>
          </a:xfrm>
        </p:grpSpPr>
        <p:cxnSp>
          <p:nvCxnSpPr>
            <p:cNvPr id="389" name="Google Shape;389;p32"/>
            <p:cNvCxnSpPr/>
            <p:nvPr/>
          </p:nvCxnSpPr>
          <p:spPr>
            <a:xfrm>
              <a:off x="1824" y="2496"/>
              <a:ext cx="2112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90" name="Google Shape;390;p32"/>
            <p:cNvCxnSpPr/>
            <p:nvPr/>
          </p:nvCxnSpPr>
          <p:spPr>
            <a:xfrm rot="10800000">
              <a:off x="1824" y="2352"/>
              <a:ext cx="0" cy="144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91" name="Google Shape;391;p32"/>
            <p:cNvCxnSpPr/>
            <p:nvPr/>
          </p:nvCxnSpPr>
          <p:spPr>
            <a:xfrm rot="10800000">
              <a:off x="3936" y="2352"/>
              <a:ext cx="0" cy="144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sp>
        <p:nvSpPr>
          <p:cNvPr id="392" name="Google Shape;392;p32"/>
          <p:cNvSpPr txBox="1"/>
          <p:nvPr/>
        </p:nvSpPr>
        <p:spPr>
          <a:xfrm>
            <a:off x="1692275" y="3136900"/>
            <a:ext cx="17526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None/>
            </a:pPr>
            <a:r>
              <a:rPr b="0" i="1" lang="en-US" sz="1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conjugate pair</a:t>
            </a:r>
            <a:r>
              <a:rPr b="0" baseline="-25000" i="1" lang="en-US" sz="1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1</a:t>
            </a:r>
            <a:endParaRPr/>
          </a:p>
        </p:txBody>
      </p:sp>
      <p:sp>
        <p:nvSpPr>
          <p:cNvPr id="393" name="Google Shape;393;p32"/>
          <p:cNvSpPr txBox="1"/>
          <p:nvPr/>
        </p:nvSpPr>
        <p:spPr>
          <a:xfrm>
            <a:off x="6484937" y="3086100"/>
            <a:ext cx="17526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None/>
            </a:pPr>
            <a:r>
              <a:rPr b="0" i="1" lang="en-US" sz="1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conjugate pair</a:t>
            </a:r>
            <a:r>
              <a:rPr b="0" baseline="-25000" i="1" lang="en-US" sz="1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2</a:t>
            </a:r>
            <a:endParaRPr/>
          </a:p>
        </p:txBody>
      </p:sp>
      <p:grpSp>
        <p:nvGrpSpPr>
          <p:cNvPr id="394" name="Google Shape;394;p32"/>
          <p:cNvGrpSpPr/>
          <p:nvPr/>
        </p:nvGrpSpPr>
        <p:grpSpPr>
          <a:xfrm>
            <a:off x="1981200" y="5410200"/>
            <a:ext cx="5638800" cy="366712"/>
            <a:chOff x="528" y="1680"/>
            <a:chExt cx="3552" cy="231"/>
          </a:xfrm>
        </p:grpSpPr>
        <p:sp>
          <p:nvSpPr>
            <p:cNvPr id="395" name="Google Shape;395;p32"/>
            <p:cNvSpPr txBox="1"/>
            <p:nvPr/>
          </p:nvSpPr>
          <p:spPr>
            <a:xfrm>
              <a:off x="528" y="1680"/>
              <a:ext cx="3552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(b)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H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O(</a:t>
              </a:r>
              <a:r>
                <a:rPr b="0" i="1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l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 + SO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2-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</a:t>
              </a:r>
              <a:r>
                <a:rPr b="0" i="1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aq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              OH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</a:t>
              </a:r>
              <a:r>
                <a:rPr b="0" i="1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aq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 + HSO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</a:t>
              </a:r>
              <a:r>
                <a:rPr b="0" i="1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aq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endParaRPr/>
            </a:p>
          </p:txBody>
        </p:sp>
        <p:pic>
          <p:nvPicPr>
            <p:cNvPr id="396" name="Google Shape;396;p3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64" y="1716"/>
              <a:ext cx="400" cy="1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7" name="Google Shape;397;p32"/>
          <p:cNvGrpSpPr/>
          <p:nvPr/>
        </p:nvGrpSpPr>
        <p:grpSpPr>
          <a:xfrm flipH="1" rot="10800000">
            <a:off x="2819400" y="5181600"/>
            <a:ext cx="2743200" cy="228600"/>
            <a:chOff x="1824" y="2352"/>
            <a:chExt cx="2112" cy="144"/>
          </a:xfrm>
        </p:grpSpPr>
        <p:cxnSp>
          <p:nvCxnSpPr>
            <p:cNvPr id="398" name="Google Shape;398;p32"/>
            <p:cNvCxnSpPr/>
            <p:nvPr/>
          </p:nvCxnSpPr>
          <p:spPr>
            <a:xfrm>
              <a:off x="1824" y="2496"/>
              <a:ext cx="2112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99" name="Google Shape;399;p32"/>
            <p:cNvCxnSpPr/>
            <p:nvPr/>
          </p:nvCxnSpPr>
          <p:spPr>
            <a:xfrm rot="10800000">
              <a:off x="1824" y="2352"/>
              <a:ext cx="0" cy="144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00" name="Google Shape;400;p32"/>
            <p:cNvCxnSpPr/>
            <p:nvPr/>
          </p:nvCxnSpPr>
          <p:spPr>
            <a:xfrm rot="10800000">
              <a:off x="3936" y="2352"/>
              <a:ext cx="0" cy="144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grpSp>
        <p:nvGrpSpPr>
          <p:cNvPr id="401" name="Google Shape;401;p32"/>
          <p:cNvGrpSpPr/>
          <p:nvPr/>
        </p:nvGrpSpPr>
        <p:grpSpPr>
          <a:xfrm flipH="1" rot="10800000">
            <a:off x="3733800" y="5105400"/>
            <a:ext cx="2819400" cy="322262"/>
            <a:chOff x="1824" y="2352"/>
            <a:chExt cx="2112" cy="144"/>
          </a:xfrm>
        </p:grpSpPr>
        <p:cxnSp>
          <p:nvCxnSpPr>
            <p:cNvPr id="402" name="Google Shape;402;p32"/>
            <p:cNvCxnSpPr/>
            <p:nvPr/>
          </p:nvCxnSpPr>
          <p:spPr>
            <a:xfrm>
              <a:off x="1824" y="2496"/>
              <a:ext cx="2112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03" name="Google Shape;403;p32"/>
            <p:cNvCxnSpPr/>
            <p:nvPr/>
          </p:nvCxnSpPr>
          <p:spPr>
            <a:xfrm rot="10800000">
              <a:off x="1824" y="2352"/>
              <a:ext cx="0" cy="144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04" name="Google Shape;404;p32"/>
            <p:cNvCxnSpPr/>
            <p:nvPr/>
          </p:nvCxnSpPr>
          <p:spPr>
            <a:xfrm rot="10800000">
              <a:off x="3936" y="2352"/>
              <a:ext cx="0" cy="144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sp>
        <p:nvSpPr>
          <p:cNvPr id="405" name="Google Shape;405;p32"/>
          <p:cNvSpPr txBox="1"/>
          <p:nvPr/>
        </p:nvSpPr>
        <p:spPr>
          <a:xfrm>
            <a:off x="6248400" y="4800600"/>
            <a:ext cx="17526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None/>
            </a:pPr>
            <a:r>
              <a:rPr b="0" i="1" lang="en-US" sz="1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conjugate pair</a:t>
            </a:r>
            <a:r>
              <a:rPr b="0" baseline="-25000" i="1" lang="en-US" sz="1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2</a:t>
            </a:r>
            <a:endParaRPr/>
          </a:p>
        </p:txBody>
      </p:sp>
      <p:sp>
        <p:nvSpPr>
          <p:cNvPr id="406" name="Google Shape;406;p32"/>
          <p:cNvSpPr txBox="1"/>
          <p:nvPr/>
        </p:nvSpPr>
        <p:spPr>
          <a:xfrm>
            <a:off x="1614487" y="4814887"/>
            <a:ext cx="17526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None/>
            </a:pPr>
            <a:r>
              <a:rPr b="0" i="1" lang="en-US" sz="1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conjugate pair</a:t>
            </a:r>
            <a:r>
              <a:rPr b="0" baseline="-25000" i="1" lang="en-US" sz="1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1</a:t>
            </a:r>
            <a:endParaRPr/>
          </a:p>
        </p:txBody>
      </p:sp>
      <p:sp>
        <p:nvSpPr>
          <p:cNvPr id="407" name="Google Shape;407;p32"/>
          <p:cNvSpPr txBox="1"/>
          <p:nvPr/>
        </p:nvSpPr>
        <p:spPr>
          <a:xfrm>
            <a:off x="2438400" y="5791200"/>
            <a:ext cx="9144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181E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ED181E"/>
                </a:solidFill>
                <a:latin typeface="Arial"/>
                <a:ea typeface="Arial"/>
                <a:cs typeface="Arial"/>
                <a:sym typeface="Arial"/>
              </a:rPr>
              <a:t>proton donor</a:t>
            </a:r>
            <a:endParaRPr/>
          </a:p>
        </p:txBody>
      </p:sp>
      <p:sp>
        <p:nvSpPr>
          <p:cNvPr id="408" name="Google Shape;408;p32"/>
          <p:cNvSpPr txBox="1"/>
          <p:nvPr/>
        </p:nvSpPr>
        <p:spPr>
          <a:xfrm>
            <a:off x="3352800" y="5791200"/>
            <a:ext cx="11430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22CD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1822CD"/>
                </a:solidFill>
                <a:latin typeface="Arial"/>
                <a:ea typeface="Arial"/>
                <a:cs typeface="Arial"/>
                <a:sym typeface="Arial"/>
              </a:rPr>
              <a:t>proton acceptor</a:t>
            </a:r>
            <a:endParaRPr/>
          </a:p>
        </p:txBody>
      </p:sp>
      <p:sp>
        <p:nvSpPr>
          <p:cNvPr id="409" name="Google Shape;409;p32"/>
          <p:cNvSpPr txBox="1"/>
          <p:nvPr/>
        </p:nvSpPr>
        <p:spPr>
          <a:xfrm>
            <a:off x="5181600" y="5791200"/>
            <a:ext cx="11430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22CD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1822CD"/>
                </a:solidFill>
                <a:latin typeface="Arial"/>
                <a:ea typeface="Arial"/>
                <a:cs typeface="Arial"/>
                <a:sym typeface="Arial"/>
              </a:rPr>
              <a:t>proton acceptor</a:t>
            </a:r>
            <a:endParaRPr/>
          </a:p>
        </p:txBody>
      </p:sp>
      <p:sp>
        <p:nvSpPr>
          <p:cNvPr id="410" name="Google Shape;410;p32"/>
          <p:cNvSpPr txBox="1"/>
          <p:nvPr/>
        </p:nvSpPr>
        <p:spPr>
          <a:xfrm>
            <a:off x="6400800" y="5791200"/>
            <a:ext cx="9144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181E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ED181E"/>
                </a:solidFill>
                <a:latin typeface="Arial"/>
                <a:ea typeface="Arial"/>
                <a:cs typeface="Arial"/>
                <a:sym typeface="Arial"/>
              </a:rPr>
              <a:t>proton donor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2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3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4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5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6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7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8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33"/>
          <p:cNvSpPr txBox="1"/>
          <p:nvPr/>
        </p:nvSpPr>
        <p:spPr>
          <a:xfrm>
            <a:off x="457200" y="457200"/>
            <a:ext cx="2917825" cy="366712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SAMPLE PROBLEM 18.5</a:t>
            </a:r>
            <a:endParaRPr/>
          </a:p>
        </p:txBody>
      </p:sp>
      <p:sp>
        <p:nvSpPr>
          <p:cNvPr id="417" name="Google Shape;417;p33"/>
          <p:cNvSpPr txBox="1"/>
          <p:nvPr/>
        </p:nvSpPr>
        <p:spPr>
          <a:xfrm>
            <a:off x="3479800" y="392112"/>
            <a:ext cx="51816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Predicting the Net Direction of an Acid-Base Reaction</a:t>
            </a:r>
            <a:endParaRPr/>
          </a:p>
        </p:txBody>
      </p:sp>
      <p:grpSp>
        <p:nvGrpSpPr>
          <p:cNvPr id="418" name="Google Shape;418;p33"/>
          <p:cNvGrpSpPr/>
          <p:nvPr/>
        </p:nvGrpSpPr>
        <p:grpSpPr>
          <a:xfrm>
            <a:off x="457200" y="1219200"/>
            <a:ext cx="8153400" cy="915987"/>
            <a:chOff x="288" y="768"/>
            <a:chExt cx="5136" cy="577"/>
          </a:xfrm>
        </p:grpSpPr>
        <p:sp>
          <p:nvSpPr>
            <p:cNvPr id="419" name="Google Shape;419;p33"/>
            <p:cNvSpPr txBox="1"/>
            <p:nvPr/>
          </p:nvSpPr>
          <p:spPr>
            <a:xfrm>
              <a:off x="288" y="768"/>
              <a:ext cx="1008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PROBLEM:</a:t>
              </a:r>
              <a:endParaRPr/>
            </a:p>
          </p:txBody>
        </p:sp>
        <p:sp>
          <p:nvSpPr>
            <p:cNvPr id="420" name="Google Shape;420;p33"/>
            <p:cNvSpPr txBox="1"/>
            <p:nvPr/>
          </p:nvSpPr>
          <p:spPr>
            <a:xfrm>
              <a:off x="1200" y="768"/>
              <a:ext cx="4224" cy="5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Predict the net direction and whether </a:t>
              </a: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is greater or less than 1 for the following reaction (assume equal initial concentrations of all species):</a:t>
              </a:r>
              <a:endParaRPr/>
            </a:p>
          </p:txBody>
        </p:sp>
      </p:grpSp>
      <p:grpSp>
        <p:nvGrpSpPr>
          <p:cNvPr id="421" name="Google Shape;421;p33"/>
          <p:cNvGrpSpPr/>
          <p:nvPr/>
        </p:nvGrpSpPr>
        <p:grpSpPr>
          <a:xfrm>
            <a:off x="1477962" y="2378075"/>
            <a:ext cx="6096000" cy="366712"/>
            <a:chOff x="1248" y="1392"/>
            <a:chExt cx="3840" cy="231"/>
          </a:xfrm>
        </p:grpSpPr>
        <p:sp>
          <p:nvSpPr>
            <p:cNvPr id="422" name="Google Shape;422;p33"/>
            <p:cNvSpPr txBox="1"/>
            <p:nvPr/>
          </p:nvSpPr>
          <p:spPr>
            <a:xfrm>
              <a:off x="1248" y="1392"/>
              <a:ext cx="3840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H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</a:t>
              </a:r>
              <a:r>
                <a:rPr b="0" i="1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aq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 + NH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</a:t>
              </a:r>
              <a:r>
                <a:rPr b="0" i="1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aq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                     NH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+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</a:t>
              </a:r>
              <a:r>
                <a:rPr b="0" i="1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aq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 + HPO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2-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</a:t>
              </a:r>
              <a:r>
                <a:rPr b="0" i="1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aq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endParaRPr/>
            </a:p>
          </p:txBody>
        </p:sp>
        <p:pic>
          <p:nvPicPr>
            <p:cNvPr id="423" name="Google Shape;423;p3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976" y="1428"/>
              <a:ext cx="400" cy="1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24" name="Google Shape;424;p33"/>
          <p:cNvSpPr txBox="1"/>
          <p:nvPr/>
        </p:nvSpPr>
        <p:spPr>
          <a:xfrm>
            <a:off x="457200" y="4267200"/>
            <a:ext cx="16002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SOLUTION:</a:t>
            </a:r>
            <a:endParaRPr/>
          </a:p>
        </p:txBody>
      </p:sp>
      <p:grpSp>
        <p:nvGrpSpPr>
          <p:cNvPr id="425" name="Google Shape;425;p33"/>
          <p:cNvGrpSpPr/>
          <p:nvPr/>
        </p:nvGrpSpPr>
        <p:grpSpPr>
          <a:xfrm>
            <a:off x="457200" y="3200400"/>
            <a:ext cx="8153400" cy="923925"/>
            <a:chOff x="288" y="1536"/>
            <a:chExt cx="5136" cy="582"/>
          </a:xfrm>
        </p:grpSpPr>
        <p:sp>
          <p:nvSpPr>
            <p:cNvPr id="426" name="Google Shape;426;p33"/>
            <p:cNvSpPr txBox="1"/>
            <p:nvPr/>
          </p:nvSpPr>
          <p:spPr>
            <a:xfrm>
              <a:off x="288" y="1536"/>
              <a:ext cx="576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PLAN:</a:t>
              </a:r>
              <a:endParaRPr/>
            </a:p>
          </p:txBody>
        </p:sp>
        <p:sp>
          <p:nvSpPr>
            <p:cNvPr id="427" name="Google Shape;427;p33"/>
            <p:cNvSpPr txBox="1"/>
            <p:nvPr/>
          </p:nvSpPr>
          <p:spPr>
            <a:xfrm>
              <a:off x="912" y="1536"/>
              <a:ext cx="4512" cy="5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Identify the conjugate acid-base pairs and then consult Figure 18.9 to determine the relative strength of each.  The stronger the species, the greater will be the concentration of its conjugate.</a:t>
              </a:r>
              <a:endParaRPr/>
            </a:p>
          </p:txBody>
        </p:sp>
      </p:grpSp>
      <p:grpSp>
        <p:nvGrpSpPr>
          <p:cNvPr id="428" name="Google Shape;428;p33"/>
          <p:cNvGrpSpPr/>
          <p:nvPr/>
        </p:nvGrpSpPr>
        <p:grpSpPr>
          <a:xfrm>
            <a:off x="1981200" y="4267200"/>
            <a:ext cx="6096000" cy="457200"/>
            <a:chOff x="1248" y="1392"/>
            <a:chExt cx="3840" cy="196"/>
          </a:xfrm>
        </p:grpSpPr>
        <p:sp>
          <p:nvSpPr>
            <p:cNvPr id="429" name="Google Shape;429;p33"/>
            <p:cNvSpPr txBox="1"/>
            <p:nvPr/>
          </p:nvSpPr>
          <p:spPr>
            <a:xfrm>
              <a:off x="1248" y="1392"/>
              <a:ext cx="3840" cy="1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(a)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</a:t>
              </a:r>
              <a:r>
                <a:rPr b="0" i="0" lang="en-US" sz="1800" u="none">
                  <a:solidFill>
                    <a:srgbClr val="ED181E"/>
                  </a:solidFill>
                  <a:latin typeface="Arial"/>
                  <a:ea typeface="Arial"/>
                  <a:cs typeface="Arial"/>
                  <a:sym typeface="Arial"/>
                </a:rPr>
                <a:t>H</a:t>
              </a:r>
              <a:r>
                <a:rPr b="0" baseline="-25000" i="0" lang="en-US" sz="1800" u="none">
                  <a:solidFill>
                    <a:srgbClr val="ED181E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0" i="0" lang="en-US" sz="1800" u="none">
                  <a:solidFill>
                    <a:srgbClr val="ED181E"/>
                  </a:solidFill>
                  <a:latin typeface="Arial"/>
                  <a:ea typeface="Arial"/>
                  <a:cs typeface="Arial"/>
                  <a:sym typeface="Arial"/>
                </a:rPr>
                <a:t>PO</a:t>
              </a:r>
              <a:r>
                <a:rPr b="0" baseline="-25000" i="0" lang="en-US" sz="1800" u="none">
                  <a:solidFill>
                    <a:srgbClr val="ED181E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r>
                <a:rPr b="0" baseline="30000" i="0" lang="en-US" sz="1800" u="none">
                  <a:solidFill>
                    <a:srgbClr val="ED181E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</a:t>
              </a:r>
              <a:r>
                <a:rPr b="0" i="1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aq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 + </a:t>
              </a:r>
              <a:r>
                <a:rPr b="0" i="0" lang="en-US" sz="1800" u="none">
                  <a:solidFill>
                    <a:srgbClr val="1822CD"/>
                  </a:solidFill>
                  <a:latin typeface="Arial"/>
                  <a:ea typeface="Arial"/>
                  <a:cs typeface="Arial"/>
                  <a:sym typeface="Arial"/>
                </a:rPr>
                <a:t>NH</a:t>
              </a:r>
              <a:r>
                <a:rPr b="0" baseline="-25000" i="0" lang="en-US" sz="1800" u="none">
                  <a:solidFill>
                    <a:srgbClr val="1822CD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</a:t>
              </a:r>
              <a:r>
                <a:rPr b="0" i="1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aq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             </a:t>
              </a:r>
              <a:r>
                <a:rPr b="0" i="0" lang="en-US" sz="1800" u="none">
                  <a:solidFill>
                    <a:srgbClr val="1822CD"/>
                  </a:solidFill>
                  <a:latin typeface="Arial"/>
                  <a:ea typeface="Arial"/>
                  <a:cs typeface="Arial"/>
                  <a:sym typeface="Arial"/>
                </a:rPr>
                <a:t>HPO</a:t>
              </a:r>
              <a:r>
                <a:rPr b="0" baseline="-25000" i="0" lang="en-US" sz="1800" u="none">
                  <a:solidFill>
                    <a:srgbClr val="1822CD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r>
                <a:rPr b="0" baseline="30000" i="0" lang="en-US" sz="1800" u="none">
                  <a:solidFill>
                    <a:srgbClr val="1822CD"/>
                  </a:solidFill>
                  <a:latin typeface="Arial"/>
                  <a:ea typeface="Arial"/>
                  <a:cs typeface="Arial"/>
                  <a:sym typeface="Arial"/>
                </a:rPr>
                <a:t>2-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</a:t>
              </a:r>
              <a:r>
                <a:rPr b="0" i="1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aq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 + </a:t>
              </a:r>
              <a:r>
                <a:rPr b="0" i="0" lang="en-US" sz="1800" u="none">
                  <a:solidFill>
                    <a:srgbClr val="ED181E"/>
                  </a:solidFill>
                  <a:latin typeface="Arial"/>
                  <a:ea typeface="Arial"/>
                  <a:cs typeface="Arial"/>
                  <a:sym typeface="Arial"/>
                </a:rPr>
                <a:t>NH</a:t>
              </a:r>
              <a:r>
                <a:rPr b="0" baseline="-25000" i="0" lang="en-US" sz="1800" u="none">
                  <a:solidFill>
                    <a:srgbClr val="ED181E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r>
                <a:rPr b="0" baseline="30000" i="0" lang="en-US" sz="1800" u="none">
                  <a:solidFill>
                    <a:srgbClr val="ED181E"/>
                  </a:solidFill>
                  <a:latin typeface="Arial"/>
                  <a:ea typeface="Arial"/>
                  <a:cs typeface="Arial"/>
                  <a:sym typeface="Arial"/>
                </a:rPr>
                <a:t>+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</a:t>
              </a:r>
              <a:r>
                <a:rPr b="0" i="1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aq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endParaRPr/>
            </a:p>
          </p:txBody>
        </p:sp>
        <p:pic>
          <p:nvPicPr>
            <p:cNvPr id="430" name="Google Shape;430;p3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976" y="1428"/>
              <a:ext cx="400" cy="1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31" name="Google Shape;431;p33"/>
          <p:cNvGrpSpPr/>
          <p:nvPr/>
        </p:nvGrpSpPr>
        <p:grpSpPr>
          <a:xfrm>
            <a:off x="2133600" y="4648200"/>
            <a:ext cx="5943600" cy="366712"/>
            <a:chOff x="1344" y="2928"/>
            <a:chExt cx="3744" cy="231"/>
          </a:xfrm>
        </p:grpSpPr>
        <p:sp>
          <p:nvSpPr>
            <p:cNvPr id="432" name="Google Shape;432;p33"/>
            <p:cNvSpPr txBox="1"/>
            <p:nvPr/>
          </p:nvSpPr>
          <p:spPr>
            <a:xfrm>
              <a:off x="1344" y="2928"/>
              <a:ext cx="912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D181E"/>
                </a:buClr>
                <a:buSzPts val="1800"/>
                <a:buFont typeface="Times"/>
                <a:buNone/>
              </a:pPr>
              <a:r>
                <a:rPr b="0" i="1" lang="en-US" sz="1800" u="none">
                  <a:solidFill>
                    <a:srgbClr val="ED181E"/>
                  </a:solidFill>
                  <a:latin typeface="Times"/>
                  <a:ea typeface="Times"/>
                  <a:cs typeface="Times"/>
                  <a:sym typeface="Times"/>
                </a:rPr>
                <a:t>stronger acid</a:t>
              </a:r>
              <a:endParaRPr/>
            </a:p>
          </p:txBody>
        </p:sp>
        <p:sp>
          <p:nvSpPr>
            <p:cNvPr id="433" name="Google Shape;433;p33"/>
            <p:cNvSpPr txBox="1"/>
            <p:nvPr/>
          </p:nvSpPr>
          <p:spPr>
            <a:xfrm>
              <a:off x="4176" y="2928"/>
              <a:ext cx="912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D181E"/>
                </a:buClr>
                <a:buSzPts val="1800"/>
                <a:buFont typeface="Times"/>
                <a:buNone/>
              </a:pPr>
              <a:r>
                <a:rPr b="0" i="1" lang="en-US" sz="1800" u="none">
                  <a:solidFill>
                    <a:srgbClr val="ED181E"/>
                  </a:solidFill>
                  <a:latin typeface="Times"/>
                  <a:ea typeface="Times"/>
                  <a:cs typeface="Times"/>
                  <a:sym typeface="Times"/>
                </a:rPr>
                <a:t>weaker acid</a:t>
              </a:r>
              <a:endParaRPr/>
            </a:p>
          </p:txBody>
        </p:sp>
      </p:grpSp>
      <p:grpSp>
        <p:nvGrpSpPr>
          <p:cNvPr id="434" name="Google Shape;434;p33"/>
          <p:cNvGrpSpPr/>
          <p:nvPr/>
        </p:nvGrpSpPr>
        <p:grpSpPr>
          <a:xfrm>
            <a:off x="3657600" y="4648200"/>
            <a:ext cx="3048000" cy="366712"/>
            <a:chOff x="2304" y="2928"/>
            <a:chExt cx="1920" cy="231"/>
          </a:xfrm>
        </p:grpSpPr>
        <p:sp>
          <p:nvSpPr>
            <p:cNvPr id="435" name="Google Shape;435;p33"/>
            <p:cNvSpPr txBox="1"/>
            <p:nvPr/>
          </p:nvSpPr>
          <p:spPr>
            <a:xfrm>
              <a:off x="2304" y="2928"/>
              <a:ext cx="912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822CD"/>
                </a:buClr>
                <a:buSzPts val="1800"/>
                <a:buFont typeface="Times"/>
                <a:buNone/>
              </a:pPr>
              <a:r>
                <a:rPr b="0" i="1" lang="en-US" sz="1800" u="none">
                  <a:solidFill>
                    <a:srgbClr val="1822CD"/>
                  </a:solidFill>
                  <a:latin typeface="Times"/>
                  <a:ea typeface="Times"/>
                  <a:cs typeface="Times"/>
                  <a:sym typeface="Times"/>
                </a:rPr>
                <a:t>stronger base</a:t>
              </a:r>
              <a:endParaRPr/>
            </a:p>
          </p:txBody>
        </p:sp>
        <p:sp>
          <p:nvSpPr>
            <p:cNvPr id="436" name="Google Shape;436;p33"/>
            <p:cNvSpPr txBox="1"/>
            <p:nvPr/>
          </p:nvSpPr>
          <p:spPr>
            <a:xfrm>
              <a:off x="3360" y="2928"/>
              <a:ext cx="864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822CD"/>
                </a:buClr>
                <a:buSzPts val="1800"/>
                <a:buFont typeface="Times"/>
                <a:buNone/>
              </a:pPr>
              <a:r>
                <a:rPr b="0" i="1" lang="en-US" sz="1800" u="none">
                  <a:solidFill>
                    <a:srgbClr val="1822CD"/>
                  </a:solidFill>
                  <a:latin typeface="Times"/>
                  <a:ea typeface="Times"/>
                  <a:cs typeface="Times"/>
                  <a:sym typeface="Times"/>
                </a:rPr>
                <a:t>weaker base</a:t>
              </a:r>
              <a:endParaRPr/>
            </a:p>
          </p:txBody>
        </p:sp>
      </p:grpSp>
      <p:sp>
        <p:nvSpPr>
          <p:cNvPr id="437" name="Google Shape;437;p33"/>
          <p:cNvSpPr txBox="1"/>
          <p:nvPr/>
        </p:nvSpPr>
        <p:spPr>
          <a:xfrm>
            <a:off x="2609850" y="5368925"/>
            <a:ext cx="43434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 direction is to the right with </a:t>
            </a: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&gt; 1.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34"/>
          <p:cNvSpPr txBox="1"/>
          <p:nvPr/>
        </p:nvSpPr>
        <p:spPr>
          <a:xfrm>
            <a:off x="457200" y="457200"/>
            <a:ext cx="2905125" cy="366712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SAMPLE PROBLEM 18.6</a:t>
            </a:r>
            <a:endParaRPr/>
          </a:p>
        </p:txBody>
      </p:sp>
      <p:sp>
        <p:nvSpPr>
          <p:cNvPr id="444" name="Google Shape;444;p34"/>
          <p:cNvSpPr txBox="1"/>
          <p:nvPr/>
        </p:nvSpPr>
        <p:spPr>
          <a:xfrm>
            <a:off x="3429000" y="392112"/>
            <a:ext cx="51816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Using Molecular Scenes to Predict the Net Direction of an Acid-Base Reaction</a:t>
            </a:r>
            <a:endParaRPr/>
          </a:p>
        </p:txBody>
      </p:sp>
      <p:grpSp>
        <p:nvGrpSpPr>
          <p:cNvPr id="445" name="Google Shape;445;p34"/>
          <p:cNvGrpSpPr/>
          <p:nvPr/>
        </p:nvGrpSpPr>
        <p:grpSpPr>
          <a:xfrm>
            <a:off x="457200" y="1219200"/>
            <a:ext cx="8153400" cy="1200150"/>
            <a:chOff x="288" y="768"/>
            <a:chExt cx="5136" cy="756"/>
          </a:xfrm>
        </p:grpSpPr>
        <p:sp>
          <p:nvSpPr>
            <p:cNvPr id="446" name="Google Shape;446;p34"/>
            <p:cNvSpPr txBox="1"/>
            <p:nvPr/>
          </p:nvSpPr>
          <p:spPr>
            <a:xfrm>
              <a:off x="288" y="768"/>
              <a:ext cx="1008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PROBLEM:</a:t>
              </a:r>
              <a:endParaRPr/>
            </a:p>
          </p:txBody>
        </p:sp>
        <p:sp>
          <p:nvSpPr>
            <p:cNvPr id="447" name="Google Shape;447;p34"/>
            <p:cNvSpPr txBox="1"/>
            <p:nvPr/>
          </p:nvSpPr>
          <p:spPr>
            <a:xfrm>
              <a:off x="1200" y="768"/>
              <a:ext cx="4224" cy="7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Given that a 0.10 </a:t>
              </a: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solution of HX (blue and green) has a pH of 2.88 and a 0.10 </a:t>
              </a: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solution of HY (blue and orange) has a pH of 3.52, which scene best represents the equilibrium mixture after equimolar solutions of HX and Y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(orange) are mixed?</a:t>
              </a:r>
              <a:endParaRPr/>
            </a:p>
          </p:txBody>
        </p:sp>
      </p:grpSp>
      <p:grpSp>
        <p:nvGrpSpPr>
          <p:cNvPr id="448" name="Google Shape;448;p34"/>
          <p:cNvGrpSpPr/>
          <p:nvPr/>
        </p:nvGrpSpPr>
        <p:grpSpPr>
          <a:xfrm>
            <a:off x="355600" y="3744912"/>
            <a:ext cx="8534400" cy="641350"/>
            <a:chOff x="288" y="1536"/>
            <a:chExt cx="5136" cy="340"/>
          </a:xfrm>
        </p:grpSpPr>
        <p:sp>
          <p:nvSpPr>
            <p:cNvPr id="449" name="Google Shape;449;p34"/>
            <p:cNvSpPr txBox="1"/>
            <p:nvPr/>
          </p:nvSpPr>
          <p:spPr>
            <a:xfrm>
              <a:off x="288" y="1536"/>
              <a:ext cx="576" cy="1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PLAN:</a:t>
              </a:r>
              <a:endParaRPr/>
            </a:p>
          </p:txBody>
        </p:sp>
        <p:sp>
          <p:nvSpPr>
            <p:cNvPr id="450" name="Google Shape;450;p34"/>
            <p:cNvSpPr txBox="1"/>
            <p:nvPr/>
          </p:nvSpPr>
          <p:spPr>
            <a:xfrm>
              <a:off x="912" y="1536"/>
              <a:ext cx="4512" cy="3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Determine the relative strengths of HX and HY from their pH. A stronger acid and base will produce a weaker base and acid, respectively.</a:t>
              </a:r>
              <a:endParaRPr/>
            </a:p>
          </p:txBody>
        </p:sp>
      </p:grpSp>
      <p:grpSp>
        <p:nvGrpSpPr>
          <p:cNvPr id="451" name="Google Shape;451;p34"/>
          <p:cNvGrpSpPr/>
          <p:nvPr/>
        </p:nvGrpSpPr>
        <p:grpSpPr>
          <a:xfrm>
            <a:off x="457200" y="4648200"/>
            <a:ext cx="8229600" cy="1200150"/>
            <a:chOff x="288" y="2928"/>
            <a:chExt cx="5184" cy="756"/>
          </a:xfrm>
        </p:grpSpPr>
        <p:sp>
          <p:nvSpPr>
            <p:cNvPr id="452" name="Google Shape;452;p34"/>
            <p:cNvSpPr txBox="1"/>
            <p:nvPr/>
          </p:nvSpPr>
          <p:spPr>
            <a:xfrm>
              <a:off x="288" y="2928"/>
              <a:ext cx="1008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SOLUTION:</a:t>
              </a:r>
              <a:endParaRPr/>
            </a:p>
          </p:txBody>
        </p:sp>
        <p:sp>
          <p:nvSpPr>
            <p:cNvPr id="453" name="Google Shape;453;p34"/>
            <p:cNvSpPr txBox="1"/>
            <p:nvPr/>
          </p:nvSpPr>
          <p:spPr>
            <a:xfrm>
              <a:off x="1296" y="2928"/>
              <a:ext cx="4176" cy="7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HX is a stronger acid (lower pH) than HY; Y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is a stronger base than X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 The HX + Y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reaction will have a </a:t>
              </a: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&gt; 1. The equilibrium mixture will have more HY than HX and more X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than Y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 Therefore, </a:t>
              </a:r>
              <a:r>
                <a:rPr b="0" i="0" lang="en-US" sz="1800" u="none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scene 3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best represents an equilibrium mixture.</a:t>
              </a:r>
              <a:endParaRPr/>
            </a:p>
          </p:txBody>
        </p:sp>
      </p:grpSp>
      <p:pic>
        <p:nvPicPr>
          <p:cNvPr id="454" name="Google Shape;454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66925" y="2381250"/>
            <a:ext cx="4479925" cy="1411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35"/>
          <p:cNvSpPr txBox="1"/>
          <p:nvPr/>
        </p:nvSpPr>
        <p:spPr>
          <a:xfrm>
            <a:off x="457200" y="838200"/>
            <a:ext cx="16002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18.9</a:t>
            </a:r>
            <a:endParaRPr/>
          </a:p>
        </p:txBody>
      </p:sp>
      <p:sp>
        <p:nvSpPr>
          <p:cNvPr id="461" name="Google Shape;461;p35"/>
          <p:cNvSpPr txBox="1"/>
          <p:nvPr/>
        </p:nvSpPr>
        <p:spPr>
          <a:xfrm>
            <a:off x="163512" y="1352550"/>
            <a:ext cx="2362200" cy="1006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Strengths of conjugate acid-base pairs.</a:t>
            </a:r>
            <a:endParaRPr/>
          </a:p>
        </p:txBody>
      </p:sp>
      <p:pic>
        <p:nvPicPr>
          <p:cNvPr id="462" name="Google Shape;462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5075" y="146050"/>
            <a:ext cx="4430712" cy="6469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6"/>
          <p:cNvSpPr txBox="1"/>
          <p:nvPr/>
        </p:nvSpPr>
        <p:spPr>
          <a:xfrm>
            <a:off x="457200" y="457200"/>
            <a:ext cx="2943225" cy="366712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SAMPLE PROBLEM 18.7</a:t>
            </a:r>
            <a:endParaRPr/>
          </a:p>
        </p:txBody>
      </p:sp>
      <p:sp>
        <p:nvSpPr>
          <p:cNvPr id="469" name="Google Shape;469;p36"/>
          <p:cNvSpPr txBox="1"/>
          <p:nvPr/>
        </p:nvSpPr>
        <p:spPr>
          <a:xfrm>
            <a:off x="3429000" y="392112"/>
            <a:ext cx="51816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Finding </a:t>
            </a:r>
            <a:r>
              <a:rPr b="1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b="1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a Weak Acid from the Solution pH </a:t>
            </a:r>
            <a:endParaRPr/>
          </a:p>
        </p:txBody>
      </p:sp>
      <p:grpSp>
        <p:nvGrpSpPr>
          <p:cNvPr id="470" name="Google Shape;470;p36"/>
          <p:cNvGrpSpPr/>
          <p:nvPr/>
        </p:nvGrpSpPr>
        <p:grpSpPr>
          <a:xfrm>
            <a:off x="457200" y="1219200"/>
            <a:ext cx="8153400" cy="1465262"/>
            <a:chOff x="288" y="768"/>
            <a:chExt cx="5136" cy="923"/>
          </a:xfrm>
        </p:grpSpPr>
        <p:sp>
          <p:nvSpPr>
            <p:cNvPr id="471" name="Google Shape;471;p36"/>
            <p:cNvSpPr txBox="1"/>
            <p:nvPr/>
          </p:nvSpPr>
          <p:spPr>
            <a:xfrm>
              <a:off x="288" y="768"/>
              <a:ext cx="1008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PROBLEM:</a:t>
              </a:r>
              <a:endParaRPr/>
            </a:p>
          </p:txBody>
        </p:sp>
        <p:sp>
          <p:nvSpPr>
            <p:cNvPr id="472" name="Google Shape;472;p36"/>
            <p:cNvSpPr txBox="1"/>
            <p:nvPr/>
          </p:nvSpPr>
          <p:spPr>
            <a:xfrm>
              <a:off x="1200" y="768"/>
              <a:ext cx="4224" cy="9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Phenylacetic acid (C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COOH, simplified here as HPAc) builds up in the blood of persons with phenylketonuria, an inherited disorder that, if untreated, causes mental retardation and death.  A study of the acid shows that the pH of 0.12 </a:t>
              </a: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HPAc is 2.62.  What is the </a:t>
              </a: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of phenylacetic acid?</a:t>
              </a:r>
              <a:endParaRPr/>
            </a:p>
          </p:txBody>
        </p:sp>
      </p:grpSp>
      <p:grpSp>
        <p:nvGrpSpPr>
          <p:cNvPr id="473" name="Google Shape;473;p36"/>
          <p:cNvGrpSpPr/>
          <p:nvPr/>
        </p:nvGrpSpPr>
        <p:grpSpPr>
          <a:xfrm>
            <a:off x="457200" y="2819400"/>
            <a:ext cx="8534400" cy="641350"/>
            <a:chOff x="288" y="1536"/>
            <a:chExt cx="5136" cy="340"/>
          </a:xfrm>
        </p:grpSpPr>
        <p:sp>
          <p:nvSpPr>
            <p:cNvPr id="474" name="Google Shape;474;p36"/>
            <p:cNvSpPr txBox="1"/>
            <p:nvPr/>
          </p:nvSpPr>
          <p:spPr>
            <a:xfrm>
              <a:off x="288" y="1536"/>
              <a:ext cx="576" cy="1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PLAN:</a:t>
              </a:r>
              <a:endParaRPr/>
            </a:p>
          </p:txBody>
        </p:sp>
        <p:sp>
          <p:nvSpPr>
            <p:cNvPr id="475" name="Google Shape;475;p36"/>
            <p:cNvSpPr txBox="1"/>
            <p:nvPr/>
          </p:nvSpPr>
          <p:spPr>
            <a:xfrm>
              <a:off x="912" y="1536"/>
              <a:ext cx="4512" cy="3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Write out the dissociation equation.  Use pH and solution concentration to find the </a:t>
              </a: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/>
            </a:p>
          </p:txBody>
        </p:sp>
      </p:grpSp>
      <p:grpSp>
        <p:nvGrpSpPr>
          <p:cNvPr id="476" name="Google Shape;476;p36"/>
          <p:cNvGrpSpPr/>
          <p:nvPr/>
        </p:nvGrpSpPr>
        <p:grpSpPr>
          <a:xfrm>
            <a:off x="2209800" y="5181600"/>
            <a:ext cx="2286000" cy="823912"/>
            <a:chOff x="624" y="3216"/>
            <a:chExt cx="1440" cy="519"/>
          </a:xfrm>
        </p:grpSpPr>
        <p:sp>
          <p:nvSpPr>
            <p:cNvPr id="477" name="Google Shape;477;p36"/>
            <p:cNvSpPr txBox="1"/>
            <p:nvPr/>
          </p:nvSpPr>
          <p:spPr>
            <a:xfrm>
              <a:off x="624" y="3264"/>
              <a:ext cx="432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=</a:t>
              </a:r>
              <a:endParaRPr/>
            </a:p>
          </p:txBody>
        </p:sp>
        <p:sp>
          <p:nvSpPr>
            <p:cNvPr id="478" name="Google Shape;478;p36"/>
            <p:cNvSpPr txBox="1"/>
            <p:nvPr/>
          </p:nvSpPr>
          <p:spPr>
            <a:xfrm>
              <a:off x="1104" y="3216"/>
              <a:ext cx="960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[H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+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][PAc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]</a:t>
              </a:r>
              <a:endParaRPr/>
            </a:p>
          </p:txBody>
        </p:sp>
        <p:sp>
          <p:nvSpPr>
            <p:cNvPr id="479" name="Google Shape;479;p36"/>
            <p:cNvSpPr txBox="1"/>
            <p:nvPr/>
          </p:nvSpPr>
          <p:spPr>
            <a:xfrm>
              <a:off x="1248" y="3504"/>
              <a:ext cx="624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[HPAc]</a:t>
              </a:r>
              <a:endParaRPr/>
            </a:p>
          </p:txBody>
        </p:sp>
        <p:cxnSp>
          <p:nvCxnSpPr>
            <p:cNvPr id="480" name="Google Shape;480;p36"/>
            <p:cNvCxnSpPr/>
            <p:nvPr/>
          </p:nvCxnSpPr>
          <p:spPr>
            <a:xfrm>
              <a:off x="1104" y="3504"/>
              <a:ext cx="864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sp>
        <p:nvSpPr>
          <p:cNvPr id="481" name="Google Shape;481;p36"/>
          <p:cNvSpPr txBox="1"/>
          <p:nvPr/>
        </p:nvSpPr>
        <p:spPr>
          <a:xfrm>
            <a:off x="533400" y="3581400"/>
            <a:ext cx="16764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Assumptions:</a:t>
            </a:r>
            <a:endParaRPr/>
          </a:p>
        </p:txBody>
      </p:sp>
      <p:sp>
        <p:nvSpPr>
          <p:cNvPr id="482" name="Google Shape;482;p36"/>
          <p:cNvSpPr txBox="1"/>
          <p:nvPr/>
        </p:nvSpPr>
        <p:spPr>
          <a:xfrm>
            <a:off x="2147887" y="3549650"/>
            <a:ext cx="62484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 a pH of 2.62, the [H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HPAc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&gt;&gt; [H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</p:txBody>
      </p:sp>
      <p:sp>
        <p:nvSpPr>
          <p:cNvPr id="483" name="Google Shape;483;p36"/>
          <p:cNvSpPr txBox="1"/>
          <p:nvPr/>
        </p:nvSpPr>
        <p:spPr>
          <a:xfrm>
            <a:off x="2133600" y="3886200"/>
            <a:ext cx="66294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[PAc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 ≈ [H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];  since HPAc is weak, [HPAc]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initial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≈ [HPAc]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initial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[HPAc]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dissociation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grpSp>
        <p:nvGrpSpPr>
          <p:cNvPr id="484" name="Google Shape;484;p36"/>
          <p:cNvGrpSpPr/>
          <p:nvPr/>
        </p:nvGrpSpPr>
        <p:grpSpPr>
          <a:xfrm>
            <a:off x="457200" y="4648200"/>
            <a:ext cx="8229600" cy="366712"/>
            <a:chOff x="288" y="2928"/>
            <a:chExt cx="5184" cy="231"/>
          </a:xfrm>
        </p:grpSpPr>
        <p:grpSp>
          <p:nvGrpSpPr>
            <p:cNvPr id="485" name="Google Shape;485;p36"/>
            <p:cNvGrpSpPr/>
            <p:nvPr/>
          </p:nvGrpSpPr>
          <p:grpSpPr>
            <a:xfrm>
              <a:off x="288" y="2928"/>
              <a:ext cx="5184" cy="231"/>
              <a:chOff x="288" y="2928"/>
              <a:chExt cx="5184" cy="231"/>
            </a:xfrm>
          </p:grpSpPr>
          <p:sp>
            <p:nvSpPr>
              <p:cNvPr id="486" name="Google Shape;486;p36"/>
              <p:cNvSpPr txBox="1"/>
              <p:nvPr/>
            </p:nvSpPr>
            <p:spPr>
              <a:xfrm>
                <a:off x="288" y="2928"/>
                <a:ext cx="1008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b="1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SOLUTION:</a:t>
                </a:r>
                <a:endParaRPr/>
              </a:p>
            </p:txBody>
          </p:sp>
          <p:sp>
            <p:nvSpPr>
              <p:cNvPr id="487" name="Google Shape;487;p36"/>
              <p:cNvSpPr txBox="1"/>
              <p:nvPr/>
            </p:nvSpPr>
            <p:spPr>
              <a:xfrm>
                <a:off x="1296" y="2928"/>
                <a:ext cx="4176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HPAc(</a:t>
                </a:r>
                <a:r>
                  <a:rPr b="0" i="1" lang="en-US" sz="1800" u="none">
                    <a:solidFill>
                      <a:schemeClr val="dk1"/>
                    </a:solidFill>
                    <a:latin typeface="Times"/>
                    <a:ea typeface="Times"/>
                    <a:cs typeface="Times"/>
                    <a:sym typeface="Times"/>
                  </a:rPr>
                  <a:t>aq</a:t>
                </a: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) + H</a:t>
                </a:r>
                <a:r>
                  <a:rPr b="0" baseline="-2500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O(</a:t>
                </a:r>
                <a:r>
                  <a:rPr b="0" i="1" lang="en-US" sz="1800" u="none">
                    <a:solidFill>
                      <a:schemeClr val="dk1"/>
                    </a:solidFill>
                    <a:latin typeface="Times"/>
                    <a:ea typeface="Times"/>
                    <a:cs typeface="Times"/>
                    <a:sym typeface="Times"/>
                  </a:rPr>
                  <a:t>l</a:t>
                </a: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)           H</a:t>
                </a:r>
                <a:r>
                  <a:rPr b="0" baseline="-2500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O</a:t>
                </a:r>
                <a:r>
                  <a:rPr b="0" baseline="3000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(</a:t>
                </a:r>
                <a:r>
                  <a:rPr b="0" i="1" lang="en-US" sz="1800" u="none">
                    <a:solidFill>
                      <a:schemeClr val="dk1"/>
                    </a:solidFill>
                    <a:latin typeface="Times"/>
                    <a:ea typeface="Times"/>
                    <a:cs typeface="Times"/>
                    <a:sym typeface="Times"/>
                  </a:rPr>
                  <a:t>aq</a:t>
                </a: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) + PAc</a:t>
                </a:r>
                <a:r>
                  <a:rPr b="0" baseline="3000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(</a:t>
                </a:r>
                <a:r>
                  <a:rPr b="0" i="1" lang="en-US" sz="1800" u="none">
                    <a:solidFill>
                      <a:schemeClr val="dk1"/>
                    </a:solidFill>
                    <a:latin typeface="Times"/>
                    <a:ea typeface="Times"/>
                    <a:cs typeface="Times"/>
                    <a:sym typeface="Times"/>
                  </a:rPr>
                  <a:t>aq</a:t>
                </a: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)</a:t>
                </a:r>
                <a:endParaRPr/>
              </a:p>
            </p:txBody>
          </p:sp>
        </p:grpSp>
        <p:pic>
          <p:nvPicPr>
            <p:cNvPr id="488" name="Google Shape;488;p3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544" y="2976"/>
              <a:ext cx="392" cy="16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37"/>
          <p:cNvSpPr txBox="1"/>
          <p:nvPr/>
        </p:nvSpPr>
        <p:spPr>
          <a:xfrm>
            <a:off x="457200" y="457200"/>
            <a:ext cx="2879725" cy="366712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SAMPLE PROBLEM 18.7</a:t>
            </a:r>
            <a:endParaRPr/>
          </a:p>
        </p:txBody>
      </p:sp>
      <p:sp>
        <p:nvSpPr>
          <p:cNvPr id="495" name="Google Shape;495;p37"/>
          <p:cNvSpPr txBox="1"/>
          <p:nvPr/>
        </p:nvSpPr>
        <p:spPr>
          <a:xfrm>
            <a:off x="3429000" y="417512"/>
            <a:ext cx="51816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Finding </a:t>
            </a:r>
            <a:r>
              <a:rPr b="1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b="1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a Weak Acid from the Solution pH</a:t>
            </a:r>
            <a:endParaRPr/>
          </a:p>
        </p:txBody>
      </p:sp>
      <p:sp>
        <p:nvSpPr>
          <p:cNvPr id="496" name="Google Shape;496;p37"/>
          <p:cNvSpPr txBox="1"/>
          <p:nvPr/>
        </p:nvSpPr>
        <p:spPr>
          <a:xfrm>
            <a:off x="473075" y="828675"/>
            <a:ext cx="1292225" cy="366712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continued</a:t>
            </a:r>
            <a:endParaRPr/>
          </a:p>
        </p:txBody>
      </p:sp>
      <p:sp>
        <p:nvSpPr>
          <p:cNvPr id="497" name="Google Shape;497;p37"/>
          <p:cNvSpPr txBox="1"/>
          <p:nvPr/>
        </p:nvSpPr>
        <p:spPr>
          <a:xfrm>
            <a:off x="609600" y="1524000"/>
            <a:ext cx="2212975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Concentration (</a:t>
            </a:r>
            <a:r>
              <a:rPr b="1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498" name="Google Shape;498;p37"/>
          <p:cNvSpPr txBox="1"/>
          <p:nvPr/>
        </p:nvSpPr>
        <p:spPr>
          <a:xfrm>
            <a:off x="2971800" y="1524000"/>
            <a:ext cx="57912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HPAc(</a:t>
            </a:r>
            <a:r>
              <a:rPr b="1" i="1" lang="en-US" sz="1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aq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+    H</a:t>
            </a:r>
            <a:r>
              <a:rPr b="1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O(</a:t>
            </a:r>
            <a:r>
              <a:rPr b="1" i="1" lang="en-US" sz="1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l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             H</a:t>
            </a:r>
            <a:r>
              <a:rPr b="1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1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1" i="1" lang="en-US" sz="1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aq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+    PAc</a:t>
            </a:r>
            <a:r>
              <a:rPr b="1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1" i="1" lang="en-US" sz="1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aq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cxnSp>
        <p:nvCxnSpPr>
          <p:cNvPr id="499" name="Google Shape;499;p37"/>
          <p:cNvCxnSpPr/>
          <p:nvPr/>
        </p:nvCxnSpPr>
        <p:spPr>
          <a:xfrm>
            <a:off x="609600" y="1905000"/>
            <a:ext cx="78486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grpSp>
        <p:nvGrpSpPr>
          <p:cNvPr id="500" name="Google Shape;500;p37"/>
          <p:cNvGrpSpPr/>
          <p:nvPr/>
        </p:nvGrpSpPr>
        <p:grpSpPr>
          <a:xfrm>
            <a:off x="838200" y="1981200"/>
            <a:ext cx="7280275" cy="366712"/>
            <a:chOff x="528" y="1248"/>
            <a:chExt cx="4440" cy="231"/>
          </a:xfrm>
        </p:grpSpPr>
        <p:sp>
          <p:nvSpPr>
            <p:cNvPr id="501" name="Google Shape;501;p37"/>
            <p:cNvSpPr txBox="1"/>
            <p:nvPr/>
          </p:nvSpPr>
          <p:spPr>
            <a:xfrm>
              <a:off x="528" y="1248"/>
              <a:ext cx="528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Initial</a:t>
              </a:r>
              <a:endParaRPr/>
            </a:p>
          </p:txBody>
        </p:sp>
        <p:sp>
          <p:nvSpPr>
            <p:cNvPr id="502" name="Google Shape;502;p37"/>
            <p:cNvSpPr txBox="1"/>
            <p:nvPr/>
          </p:nvSpPr>
          <p:spPr>
            <a:xfrm>
              <a:off x="1968" y="1248"/>
              <a:ext cx="528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0.12</a:t>
              </a:r>
              <a:endParaRPr/>
            </a:p>
          </p:txBody>
        </p:sp>
        <p:sp>
          <p:nvSpPr>
            <p:cNvPr id="503" name="Google Shape;503;p37"/>
            <p:cNvSpPr txBox="1"/>
            <p:nvPr/>
          </p:nvSpPr>
          <p:spPr>
            <a:xfrm>
              <a:off x="2928" y="1248"/>
              <a:ext cx="192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endParaRPr/>
            </a:p>
          </p:txBody>
        </p:sp>
        <p:sp>
          <p:nvSpPr>
            <p:cNvPr id="504" name="Google Shape;504;p37"/>
            <p:cNvSpPr txBox="1"/>
            <p:nvPr/>
          </p:nvSpPr>
          <p:spPr>
            <a:xfrm>
              <a:off x="3864" y="1248"/>
              <a:ext cx="576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 x 10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-7</a:t>
              </a:r>
              <a:endParaRPr/>
            </a:p>
          </p:txBody>
        </p:sp>
        <p:sp>
          <p:nvSpPr>
            <p:cNvPr id="505" name="Google Shape;505;p37"/>
            <p:cNvSpPr txBox="1"/>
            <p:nvPr/>
          </p:nvSpPr>
          <p:spPr>
            <a:xfrm>
              <a:off x="4728" y="1248"/>
              <a:ext cx="240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/>
            </a:p>
          </p:txBody>
        </p:sp>
      </p:grpSp>
      <p:grpSp>
        <p:nvGrpSpPr>
          <p:cNvPr id="506" name="Google Shape;506;p37"/>
          <p:cNvGrpSpPr/>
          <p:nvPr/>
        </p:nvGrpSpPr>
        <p:grpSpPr>
          <a:xfrm>
            <a:off x="838200" y="2362200"/>
            <a:ext cx="7304087" cy="366712"/>
            <a:chOff x="528" y="1488"/>
            <a:chExt cx="4464" cy="231"/>
          </a:xfrm>
        </p:grpSpPr>
        <p:sp>
          <p:nvSpPr>
            <p:cNvPr id="507" name="Google Shape;507;p37"/>
            <p:cNvSpPr txBox="1"/>
            <p:nvPr/>
          </p:nvSpPr>
          <p:spPr>
            <a:xfrm>
              <a:off x="528" y="1488"/>
              <a:ext cx="768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Change</a:t>
              </a:r>
              <a:endParaRPr/>
            </a:p>
          </p:txBody>
        </p:sp>
        <p:sp>
          <p:nvSpPr>
            <p:cNvPr id="508" name="Google Shape;508;p37"/>
            <p:cNvSpPr txBox="1"/>
            <p:nvPr/>
          </p:nvSpPr>
          <p:spPr>
            <a:xfrm>
              <a:off x="2928" y="1488"/>
              <a:ext cx="192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endParaRPr/>
            </a:p>
          </p:txBody>
        </p:sp>
        <p:sp>
          <p:nvSpPr>
            <p:cNvPr id="509" name="Google Shape;509;p37"/>
            <p:cNvSpPr txBox="1"/>
            <p:nvPr/>
          </p:nvSpPr>
          <p:spPr>
            <a:xfrm>
              <a:off x="2088" y="1488"/>
              <a:ext cx="288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x</a:t>
              </a:r>
              <a:endParaRPr/>
            </a:p>
          </p:txBody>
        </p:sp>
        <p:sp>
          <p:nvSpPr>
            <p:cNvPr id="510" name="Google Shape;510;p37"/>
            <p:cNvSpPr txBox="1"/>
            <p:nvPr/>
          </p:nvSpPr>
          <p:spPr>
            <a:xfrm>
              <a:off x="3864" y="1488"/>
              <a:ext cx="576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+</a:t>
              </a: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x</a:t>
              </a:r>
              <a:endParaRPr/>
            </a:p>
          </p:txBody>
        </p:sp>
        <p:sp>
          <p:nvSpPr>
            <p:cNvPr id="511" name="Google Shape;511;p37"/>
            <p:cNvSpPr txBox="1"/>
            <p:nvPr/>
          </p:nvSpPr>
          <p:spPr>
            <a:xfrm>
              <a:off x="4704" y="1488"/>
              <a:ext cx="288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+</a:t>
              </a: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x</a:t>
              </a:r>
              <a:endParaRPr/>
            </a:p>
          </p:txBody>
        </p:sp>
      </p:grpSp>
      <p:grpSp>
        <p:nvGrpSpPr>
          <p:cNvPr id="512" name="Google Shape;512;p37"/>
          <p:cNvGrpSpPr/>
          <p:nvPr/>
        </p:nvGrpSpPr>
        <p:grpSpPr>
          <a:xfrm>
            <a:off x="838200" y="2743200"/>
            <a:ext cx="7292975" cy="366712"/>
            <a:chOff x="528" y="1728"/>
            <a:chExt cx="4440" cy="231"/>
          </a:xfrm>
        </p:grpSpPr>
        <p:sp>
          <p:nvSpPr>
            <p:cNvPr id="513" name="Google Shape;513;p37"/>
            <p:cNvSpPr txBox="1"/>
            <p:nvPr/>
          </p:nvSpPr>
          <p:spPr>
            <a:xfrm>
              <a:off x="528" y="1728"/>
              <a:ext cx="1008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Equilibrium</a:t>
              </a:r>
              <a:endParaRPr/>
            </a:p>
          </p:txBody>
        </p:sp>
        <p:sp>
          <p:nvSpPr>
            <p:cNvPr id="514" name="Google Shape;514;p37"/>
            <p:cNvSpPr txBox="1"/>
            <p:nvPr/>
          </p:nvSpPr>
          <p:spPr>
            <a:xfrm>
              <a:off x="2928" y="1728"/>
              <a:ext cx="192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endParaRPr/>
            </a:p>
          </p:txBody>
        </p:sp>
        <p:sp>
          <p:nvSpPr>
            <p:cNvPr id="515" name="Google Shape;515;p37"/>
            <p:cNvSpPr txBox="1"/>
            <p:nvPr/>
          </p:nvSpPr>
          <p:spPr>
            <a:xfrm>
              <a:off x="1920" y="1728"/>
              <a:ext cx="624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0.12 - </a:t>
              </a: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x</a:t>
              </a:r>
              <a:endParaRPr/>
            </a:p>
          </p:txBody>
        </p:sp>
        <p:sp>
          <p:nvSpPr>
            <p:cNvPr id="516" name="Google Shape;516;p37"/>
            <p:cNvSpPr txBox="1"/>
            <p:nvPr/>
          </p:nvSpPr>
          <p:spPr>
            <a:xfrm>
              <a:off x="4728" y="1728"/>
              <a:ext cx="240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x</a:t>
              </a:r>
              <a:endParaRPr/>
            </a:p>
          </p:txBody>
        </p:sp>
        <p:sp>
          <p:nvSpPr>
            <p:cNvPr id="517" name="Google Shape;517;p37"/>
            <p:cNvSpPr txBox="1"/>
            <p:nvPr/>
          </p:nvSpPr>
          <p:spPr>
            <a:xfrm>
              <a:off x="3696" y="1728"/>
              <a:ext cx="997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x 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+ (&lt;1 x 10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-7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endParaRPr/>
            </a:p>
          </p:txBody>
        </p:sp>
      </p:grpSp>
      <p:pic>
        <p:nvPicPr>
          <p:cNvPr id="518" name="Google Shape;518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7800" y="1585912"/>
            <a:ext cx="622300" cy="254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37"/>
          <p:cNvSpPr txBox="1"/>
          <p:nvPr/>
        </p:nvSpPr>
        <p:spPr>
          <a:xfrm>
            <a:off x="609600" y="3352800"/>
            <a:ext cx="76962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[H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 = 10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-pH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2.4 x 10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-3 </a:t>
            </a: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which is &gt;&gt; 10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-7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(the [H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 from water)</a:t>
            </a:r>
            <a:endParaRPr/>
          </a:p>
        </p:txBody>
      </p:sp>
      <p:sp>
        <p:nvSpPr>
          <p:cNvPr id="520" name="Google Shape;520;p37"/>
          <p:cNvSpPr txBox="1"/>
          <p:nvPr/>
        </p:nvSpPr>
        <p:spPr>
          <a:xfrm>
            <a:off x="685800" y="3810000"/>
            <a:ext cx="35052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≈ 2.4 x 10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-3 </a:t>
            </a: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≈ [H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 ≈ [PAc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  <a:endParaRPr/>
          </a:p>
        </p:txBody>
      </p:sp>
      <p:sp>
        <p:nvSpPr>
          <p:cNvPr id="521" name="Google Shape;521;p37"/>
          <p:cNvSpPr txBox="1"/>
          <p:nvPr/>
        </p:nvSpPr>
        <p:spPr>
          <a:xfrm>
            <a:off x="4343400" y="3810000"/>
            <a:ext cx="36576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[HPAc]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equilibrium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0.12 - </a:t>
            </a: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≈ 0.12 </a:t>
            </a: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522" name="Google Shape;522;p37"/>
          <p:cNvSpPr txBox="1"/>
          <p:nvPr/>
        </p:nvSpPr>
        <p:spPr>
          <a:xfrm>
            <a:off x="762000" y="4495800"/>
            <a:ext cx="10668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 </a:t>
            </a: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</a:t>
            </a:r>
            <a:endParaRPr/>
          </a:p>
        </p:txBody>
      </p:sp>
      <p:grpSp>
        <p:nvGrpSpPr>
          <p:cNvPr id="523" name="Google Shape;523;p37"/>
          <p:cNvGrpSpPr/>
          <p:nvPr/>
        </p:nvGrpSpPr>
        <p:grpSpPr>
          <a:xfrm>
            <a:off x="1752600" y="4343400"/>
            <a:ext cx="2209800" cy="747712"/>
            <a:chOff x="1104" y="2736"/>
            <a:chExt cx="1392" cy="471"/>
          </a:xfrm>
        </p:grpSpPr>
        <p:sp>
          <p:nvSpPr>
            <p:cNvPr id="524" name="Google Shape;524;p37"/>
            <p:cNvSpPr txBox="1"/>
            <p:nvPr/>
          </p:nvSpPr>
          <p:spPr>
            <a:xfrm>
              <a:off x="1104" y="2736"/>
              <a:ext cx="1392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(2.4x10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-3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 (2.4x10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-3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endParaRPr/>
            </a:p>
          </p:txBody>
        </p:sp>
        <p:sp>
          <p:nvSpPr>
            <p:cNvPr id="525" name="Google Shape;525;p37"/>
            <p:cNvSpPr txBox="1"/>
            <p:nvPr/>
          </p:nvSpPr>
          <p:spPr>
            <a:xfrm>
              <a:off x="1488" y="2976"/>
              <a:ext cx="432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0.12</a:t>
              </a:r>
              <a:endParaRPr/>
            </a:p>
          </p:txBody>
        </p:sp>
        <p:cxnSp>
          <p:nvCxnSpPr>
            <p:cNvPr id="526" name="Google Shape;526;p37"/>
            <p:cNvCxnSpPr/>
            <p:nvPr/>
          </p:nvCxnSpPr>
          <p:spPr>
            <a:xfrm>
              <a:off x="1104" y="2976"/>
              <a:ext cx="1392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sp>
        <p:nvSpPr>
          <p:cNvPr id="527" name="Google Shape;527;p37"/>
          <p:cNvSpPr txBox="1"/>
          <p:nvPr/>
        </p:nvSpPr>
        <p:spPr>
          <a:xfrm>
            <a:off x="4038600" y="4495800"/>
            <a:ext cx="1524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4.8 x 10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-5</a:t>
            </a:r>
            <a:endParaRPr/>
          </a:p>
        </p:txBody>
      </p:sp>
      <p:sp>
        <p:nvSpPr>
          <p:cNvPr id="528" name="Google Shape;528;p37"/>
          <p:cNvSpPr txBox="1"/>
          <p:nvPr/>
        </p:nvSpPr>
        <p:spPr>
          <a:xfrm>
            <a:off x="609600" y="5257800"/>
            <a:ext cx="32004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sure to check for % error.</a:t>
            </a:r>
            <a:endParaRPr/>
          </a:p>
        </p:txBody>
      </p:sp>
      <p:sp>
        <p:nvSpPr>
          <p:cNvPr id="529" name="Google Shape;529;p37"/>
          <p:cNvSpPr txBox="1"/>
          <p:nvPr/>
        </p:nvSpPr>
        <p:spPr>
          <a:xfrm>
            <a:off x="7239000" y="5257800"/>
            <a:ext cx="1512887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4 x 10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-3 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/>
          </a:p>
        </p:txBody>
      </p:sp>
      <p:grpSp>
        <p:nvGrpSpPr>
          <p:cNvPr id="530" name="Google Shape;530;p37"/>
          <p:cNvGrpSpPr/>
          <p:nvPr/>
        </p:nvGrpSpPr>
        <p:grpSpPr>
          <a:xfrm>
            <a:off x="3763962" y="5851525"/>
            <a:ext cx="3408362" cy="671512"/>
            <a:chOff x="2352" y="3648"/>
            <a:chExt cx="2147" cy="423"/>
          </a:xfrm>
        </p:grpSpPr>
        <p:sp>
          <p:nvSpPr>
            <p:cNvPr id="531" name="Google Shape;531;p37"/>
            <p:cNvSpPr txBox="1"/>
            <p:nvPr/>
          </p:nvSpPr>
          <p:spPr>
            <a:xfrm>
              <a:off x="4019" y="3733"/>
              <a:ext cx="480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x100</a:t>
              </a:r>
              <a:endParaRPr/>
            </a:p>
          </p:txBody>
        </p:sp>
        <p:sp>
          <p:nvSpPr>
            <p:cNvPr id="532" name="Google Shape;532;p37"/>
            <p:cNvSpPr txBox="1"/>
            <p:nvPr/>
          </p:nvSpPr>
          <p:spPr>
            <a:xfrm>
              <a:off x="2352" y="3696"/>
              <a:ext cx="864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[HPAc]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diss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;   </a:t>
              </a:r>
              <a:endParaRPr/>
            </a:p>
          </p:txBody>
        </p:sp>
        <p:sp>
          <p:nvSpPr>
            <p:cNvPr id="533" name="Google Shape;533;p37"/>
            <p:cNvSpPr txBox="1"/>
            <p:nvPr/>
          </p:nvSpPr>
          <p:spPr>
            <a:xfrm>
              <a:off x="3264" y="3648"/>
              <a:ext cx="864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2.4x10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-3 </a:t>
              </a: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</a:t>
              </a:r>
              <a:endParaRPr/>
            </a:p>
          </p:txBody>
        </p:sp>
        <p:sp>
          <p:nvSpPr>
            <p:cNvPr id="534" name="Google Shape;534;p37"/>
            <p:cNvSpPr txBox="1"/>
            <p:nvPr/>
          </p:nvSpPr>
          <p:spPr>
            <a:xfrm>
              <a:off x="3360" y="3840"/>
              <a:ext cx="576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0.12 </a:t>
              </a: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</a:t>
              </a:r>
              <a:endParaRPr/>
            </a:p>
          </p:txBody>
        </p:sp>
        <p:cxnSp>
          <p:nvCxnSpPr>
            <p:cNvPr id="535" name="Google Shape;535;p37"/>
            <p:cNvCxnSpPr/>
            <p:nvPr/>
          </p:nvCxnSpPr>
          <p:spPr>
            <a:xfrm>
              <a:off x="3360" y="3857"/>
              <a:ext cx="576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grpSp>
        <p:nvGrpSpPr>
          <p:cNvPr id="536" name="Google Shape;536;p37"/>
          <p:cNvGrpSpPr/>
          <p:nvPr/>
        </p:nvGrpSpPr>
        <p:grpSpPr>
          <a:xfrm>
            <a:off x="3733800" y="5105400"/>
            <a:ext cx="3581400" cy="750887"/>
            <a:chOff x="2352" y="3216"/>
            <a:chExt cx="2256" cy="473"/>
          </a:xfrm>
        </p:grpSpPr>
        <p:sp>
          <p:nvSpPr>
            <p:cNvPr id="537" name="Google Shape;537;p37"/>
            <p:cNvSpPr txBox="1"/>
            <p:nvPr/>
          </p:nvSpPr>
          <p:spPr>
            <a:xfrm>
              <a:off x="2352" y="3312"/>
              <a:ext cx="1056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[H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+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]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from water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; </a:t>
              </a:r>
              <a:endParaRPr/>
            </a:p>
          </p:txBody>
        </p:sp>
        <p:sp>
          <p:nvSpPr>
            <p:cNvPr id="538" name="Google Shape;538;p37"/>
            <p:cNvSpPr txBox="1"/>
            <p:nvPr/>
          </p:nvSpPr>
          <p:spPr>
            <a:xfrm>
              <a:off x="3408" y="3216"/>
              <a:ext cx="672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1x10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-7 </a:t>
              </a: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</a:t>
              </a:r>
              <a:endParaRPr/>
            </a:p>
          </p:txBody>
        </p:sp>
        <p:sp>
          <p:nvSpPr>
            <p:cNvPr id="539" name="Google Shape;539;p37"/>
            <p:cNvSpPr txBox="1"/>
            <p:nvPr/>
          </p:nvSpPr>
          <p:spPr>
            <a:xfrm>
              <a:off x="3360" y="3456"/>
              <a:ext cx="871" cy="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2.4x10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-3 </a:t>
              </a: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</a:t>
              </a:r>
              <a:endParaRPr/>
            </a:p>
          </p:txBody>
        </p:sp>
        <p:cxnSp>
          <p:nvCxnSpPr>
            <p:cNvPr id="540" name="Google Shape;540;p37"/>
            <p:cNvCxnSpPr/>
            <p:nvPr/>
          </p:nvCxnSpPr>
          <p:spPr>
            <a:xfrm>
              <a:off x="3360" y="3456"/>
              <a:ext cx="720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541" name="Google Shape;541;p37"/>
            <p:cNvSpPr txBox="1"/>
            <p:nvPr/>
          </p:nvSpPr>
          <p:spPr>
            <a:xfrm>
              <a:off x="4128" y="3312"/>
              <a:ext cx="480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x100</a:t>
              </a:r>
              <a:endParaRPr/>
            </a:p>
          </p:txBody>
        </p:sp>
      </p:grpSp>
      <p:sp>
        <p:nvSpPr>
          <p:cNvPr id="542" name="Google Shape;542;p37"/>
          <p:cNvSpPr txBox="1"/>
          <p:nvPr/>
        </p:nvSpPr>
        <p:spPr>
          <a:xfrm>
            <a:off x="7026275" y="5973762"/>
            <a:ext cx="13716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2.0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38"/>
          <p:cNvSpPr txBox="1"/>
          <p:nvPr/>
        </p:nvSpPr>
        <p:spPr>
          <a:xfrm>
            <a:off x="457200" y="457200"/>
            <a:ext cx="2943225" cy="366712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SAMPLE PROBLEM 18.8</a:t>
            </a:r>
            <a:endParaRPr/>
          </a:p>
        </p:txBody>
      </p:sp>
      <p:sp>
        <p:nvSpPr>
          <p:cNvPr id="549" name="Google Shape;549;p38"/>
          <p:cNvSpPr txBox="1"/>
          <p:nvPr/>
        </p:nvSpPr>
        <p:spPr>
          <a:xfrm>
            <a:off x="3441700" y="417512"/>
            <a:ext cx="51816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Determining Concentrations from </a:t>
            </a:r>
            <a:r>
              <a:rPr b="1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b="1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Initial [HA]</a:t>
            </a:r>
            <a:endParaRPr/>
          </a:p>
        </p:txBody>
      </p:sp>
      <p:sp>
        <p:nvSpPr>
          <p:cNvPr id="550" name="Google Shape;550;p38"/>
          <p:cNvSpPr txBox="1"/>
          <p:nvPr/>
        </p:nvSpPr>
        <p:spPr>
          <a:xfrm>
            <a:off x="457200" y="1219200"/>
            <a:ext cx="16002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PROBLEM:</a:t>
            </a:r>
            <a:endParaRPr/>
          </a:p>
        </p:txBody>
      </p:sp>
      <p:sp>
        <p:nvSpPr>
          <p:cNvPr id="551" name="Google Shape;551;p38"/>
          <p:cNvSpPr txBox="1"/>
          <p:nvPr/>
        </p:nvSpPr>
        <p:spPr>
          <a:xfrm>
            <a:off x="1905000" y="1219200"/>
            <a:ext cx="6705600" cy="915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Propanoic acid (CH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COOH, which we simplify as HPr) is a carboxylic acid whose salts are used to retard mold growth in foods.  What is the [H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 of 0.10 </a:t>
            </a: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HPr (</a:t>
            </a: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1.3 x 10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-5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)?</a:t>
            </a:r>
            <a:endParaRPr/>
          </a:p>
        </p:txBody>
      </p:sp>
      <p:sp>
        <p:nvSpPr>
          <p:cNvPr id="552" name="Google Shape;552;p38"/>
          <p:cNvSpPr txBox="1"/>
          <p:nvPr/>
        </p:nvSpPr>
        <p:spPr>
          <a:xfrm>
            <a:off x="457200" y="3810000"/>
            <a:ext cx="16002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SOLUTION:</a:t>
            </a:r>
            <a:endParaRPr/>
          </a:p>
        </p:txBody>
      </p:sp>
      <p:grpSp>
        <p:nvGrpSpPr>
          <p:cNvPr id="553" name="Google Shape;553;p38"/>
          <p:cNvGrpSpPr/>
          <p:nvPr/>
        </p:nvGrpSpPr>
        <p:grpSpPr>
          <a:xfrm>
            <a:off x="457200" y="2286000"/>
            <a:ext cx="8153400" cy="641350"/>
            <a:chOff x="288" y="1440"/>
            <a:chExt cx="5136" cy="404"/>
          </a:xfrm>
        </p:grpSpPr>
        <p:sp>
          <p:nvSpPr>
            <p:cNvPr id="554" name="Google Shape;554;p38"/>
            <p:cNvSpPr txBox="1"/>
            <p:nvPr/>
          </p:nvSpPr>
          <p:spPr>
            <a:xfrm>
              <a:off x="288" y="1440"/>
              <a:ext cx="576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PLAN:</a:t>
              </a:r>
              <a:endParaRPr/>
            </a:p>
          </p:txBody>
        </p:sp>
        <p:sp>
          <p:nvSpPr>
            <p:cNvPr id="555" name="Google Shape;555;p38"/>
            <p:cNvSpPr txBox="1"/>
            <p:nvPr/>
          </p:nvSpPr>
          <p:spPr>
            <a:xfrm>
              <a:off x="912" y="1440"/>
              <a:ext cx="4512" cy="4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Write out the dissociation equation and expression;  make whatever assumptions about concentration that are necessary;  substitute.</a:t>
              </a:r>
              <a:endParaRPr/>
            </a:p>
          </p:txBody>
        </p:sp>
      </p:grpSp>
      <p:sp>
        <p:nvSpPr>
          <p:cNvPr id="556" name="Google Shape;556;p38"/>
          <p:cNvSpPr txBox="1"/>
          <p:nvPr/>
        </p:nvSpPr>
        <p:spPr>
          <a:xfrm>
            <a:off x="2286000" y="3352800"/>
            <a:ext cx="36576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 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[HPr]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diss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[H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 HPr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[Pr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  <a:endParaRPr/>
          </a:p>
        </p:txBody>
      </p:sp>
      <p:grpSp>
        <p:nvGrpSpPr>
          <p:cNvPr id="557" name="Google Shape;557;p38"/>
          <p:cNvGrpSpPr/>
          <p:nvPr/>
        </p:nvGrpSpPr>
        <p:grpSpPr>
          <a:xfrm>
            <a:off x="533400" y="2971800"/>
            <a:ext cx="7239000" cy="366712"/>
            <a:chOff x="336" y="1872"/>
            <a:chExt cx="4560" cy="231"/>
          </a:xfrm>
        </p:grpSpPr>
        <p:sp>
          <p:nvSpPr>
            <p:cNvPr id="558" name="Google Shape;558;p38"/>
            <p:cNvSpPr txBox="1"/>
            <p:nvPr/>
          </p:nvSpPr>
          <p:spPr>
            <a:xfrm>
              <a:off x="336" y="1872"/>
              <a:ext cx="1008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Assumptions:</a:t>
              </a:r>
              <a:endParaRPr/>
            </a:p>
          </p:txBody>
        </p:sp>
        <p:sp>
          <p:nvSpPr>
            <p:cNvPr id="559" name="Google Shape;559;p38"/>
            <p:cNvSpPr txBox="1"/>
            <p:nvPr/>
          </p:nvSpPr>
          <p:spPr>
            <a:xfrm>
              <a:off x="1392" y="1872"/>
              <a:ext cx="3504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For HPr(</a:t>
              </a:r>
              <a:r>
                <a:rPr b="0" i="1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aq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 + H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O(</a:t>
              </a:r>
              <a:r>
                <a:rPr b="0" i="1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l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             H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+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</a:t>
              </a:r>
              <a:r>
                <a:rPr b="0" i="1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aq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 + Pr 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</a:t>
              </a:r>
              <a:r>
                <a:rPr b="0" i="1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aq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endParaRPr/>
            </a:p>
          </p:txBody>
        </p:sp>
        <p:pic>
          <p:nvPicPr>
            <p:cNvPr id="560" name="Google Shape;560;p3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832" y="1920"/>
              <a:ext cx="392" cy="1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61" name="Google Shape;561;p38"/>
          <p:cNvGrpSpPr/>
          <p:nvPr/>
        </p:nvGrpSpPr>
        <p:grpSpPr>
          <a:xfrm>
            <a:off x="6400800" y="3352800"/>
            <a:ext cx="2057400" cy="747712"/>
            <a:chOff x="1296" y="2400"/>
            <a:chExt cx="1296" cy="471"/>
          </a:xfrm>
        </p:grpSpPr>
        <p:sp>
          <p:nvSpPr>
            <p:cNvPr id="562" name="Google Shape;562;p38"/>
            <p:cNvSpPr txBox="1"/>
            <p:nvPr/>
          </p:nvSpPr>
          <p:spPr>
            <a:xfrm>
              <a:off x="1296" y="2400"/>
              <a:ext cx="480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=</a:t>
              </a:r>
              <a:endParaRPr/>
            </a:p>
          </p:txBody>
        </p:sp>
        <p:sp>
          <p:nvSpPr>
            <p:cNvPr id="563" name="Google Shape;563;p38"/>
            <p:cNvSpPr txBox="1"/>
            <p:nvPr/>
          </p:nvSpPr>
          <p:spPr>
            <a:xfrm>
              <a:off x="1728" y="2400"/>
              <a:ext cx="864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[H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+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][Pr 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]</a:t>
              </a:r>
              <a:endParaRPr/>
            </a:p>
          </p:txBody>
        </p:sp>
        <p:sp>
          <p:nvSpPr>
            <p:cNvPr id="564" name="Google Shape;564;p38"/>
            <p:cNvSpPr txBox="1"/>
            <p:nvPr/>
          </p:nvSpPr>
          <p:spPr>
            <a:xfrm>
              <a:off x="1872" y="2640"/>
              <a:ext cx="480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[HPr]</a:t>
              </a:r>
              <a:endParaRPr/>
            </a:p>
          </p:txBody>
        </p:sp>
        <p:cxnSp>
          <p:nvCxnSpPr>
            <p:cNvPr id="565" name="Google Shape;565;p38"/>
            <p:cNvCxnSpPr/>
            <p:nvPr/>
          </p:nvCxnSpPr>
          <p:spPr>
            <a:xfrm>
              <a:off x="1776" y="2640"/>
              <a:ext cx="672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grpSp>
        <p:nvGrpSpPr>
          <p:cNvPr id="566" name="Google Shape;566;p38"/>
          <p:cNvGrpSpPr/>
          <p:nvPr/>
        </p:nvGrpSpPr>
        <p:grpSpPr>
          <a:xfrm>
            <a:off x="2743200" y="4191000"/>
            <a:ext cx="4724400" cy="366712"/>
            <a:chOff x="1728" y="2640"/>
            <a:chExt cx="2976" cy="231"/>
          </a:xfrm>
        </p:grpSpPr>
        <p:sp>
          <p:nvSpPr>
            <p:cNvPr id="567" name="Google Shape;567;p38"/>
            <p:cNvSpPr txBox="1"/>
            <p:nvPr/>
          </p:nvSpPr>
          <p:spPr>
            <a:xfrm>
              <a:off x="1728" y="2640"/>
              <a:ext cx="2976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HPr(</a:t>
              </a:r>
              <a:r>
                <a:rPr b="1" i="1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aq</a:t>
              </a: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 + H</a:t>
              </a:r>
              <a:r>
                <a:rPr b="1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O(</a:t>
              </a:r>
              <a:r>
                <a:rPr b="1" i="1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l</a:t>
              </a: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             H</a:t>
              </a:r>
              <a:r>
                <a:rPr b="1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r>
                <a:rPr b="1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+</a:t>
              </a: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</a:t>
              </a:r>
              <a:r>
                <a:rPr b="1" i="1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aq</a:t>
              </a: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 + Pr</a:t>
              </a:r>
              <a:r>
                <a:rPr b="1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</a:t>
              </a:r>
              <a:r>
                <a:rPr b="1" i="1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aq</a:t>
              </a: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endParaRPr/>
            </a:p>
          </p:txBody>
        </p:sp>
        <p:pic>
          <p:nvPicPr>
            <p:cNvPr id="568" name="Google Shape;568;p3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928" y="2688"/>
              <a:ext cx="392" cy="1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69" name="Google Shape;569;p38"/>
          <p:cNvSpPr txBox="1"/>
          <p:nvPr/>
        </p:nvSpPr>
        <p:spPr>
          <a:xfrm>
            <a:off x="454025" y="4191000"/>
            <a:ext cx="2232025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Concentration (</a:t>
            </a:r>
            <a:r>
              <a:rPr b="1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grpSp>
        <p:nvGrpSpPr>
          <p:cNvPr id="570" name="Google Shape;570;p38"/>
          <p:cNvGrpSpPr/>
          <p:nvPr/>
        </p:nvGrpSpPr>
        <p:grpSpPr>
          <a:xfrm>
            <a:off x="685800" y="4648200"/>
            <a:ext cx="6248400" cy="366712"/>
            <a:chOff x="432" y="2928"/>
            <a:chExt cx="3936" cy="231"/>
          </a:xfrm>
        </p:grpSpPr>
        <p:sp>
          <p:nvSpPr>
            <p:cNvPr id="571" name="Google Shape;571;p38"/>
            <p:cNvSpPr txBox="1"/>
            <p:nvPr/>
          </p:nvSpPr>
          <p:spPr>
            <a:xfrm>
              <a:off x="432" y="2928"/>
              <a:ext cx="528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Initial</a:t>
              </a:r>
              <a:endParaRPr/>
            </a:p>
          </p:txBody>
        </p:sp>
        <p:sp>
          <p:nvSpPr>
            <p:cNvPr id="572" name="Google Shape;572;p38"/>
            <p:cNvSpPr txBox="1"/>
            <p:nvPr/>
          </p:nvSpPr>
          <p:spPr>
            <a:xfrm>
              <a:off x="1776" y="2928"/>
              <a:ext cx="528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0.10</a:t>
              </a:r>
              <a:endParaRPr/>
            </a:p>
          </p:txBody>
        </p:sp>
        <p:sp>
          <p:nvSpPr>
            <p:cNvPr id="573" name="Google Shape;573;p38"/>
            <p:cNvSpPr txBox="1"/>
            <p:nvPr/>
          </p:nvSpPr>
          <p:spPr>
            <a:xfrm>
              <a:off x="2496" y="2928"/>
              <a:ext cx="192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endParaRPr/>
            </a:p>
          </p:txBody>
        </p:sp>
        <p:sp>
          <p:nvSpPr>
            <p:cNvPr id="574" name="Google Shape;574;p38"/>
            <p:cNvSpPr txBox="1"/>
            <p:nvPr/>
          </p:nvSpPr>
          <p:spPr>
            <a:xfrm>
              <a:off x="3456" y="2928"/>
              <a:ext cx="384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/>
            </a:p>
          </p:txBody>
        </p:sp>
        <p:sp>
          <p:nvSpPr>
            <p:cNvPr id="575" name="Google Shape;575;p38"/>
            <p:cNvSpPr txBox="1"/>
            <p:nvPr/>
          </p:nvSpPr>
          <p:spPr>
            <a:xfrm>
              <a:off x="4128" y="2928"/>
              <a:ext cx="240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/>
            </a:p>
          </p:txBody>
        </p:sp>
      </p:grpSp>
      <p:grpSp>
        <p:nvGrpSpPr>
          <p:cNvPr id="576" name="Google Shape;576;p38"/>
          <p:cNvGrpSpPr/>
          <p:nvPr/>
        </p:nvGrpSpPr>
        <p:grpSpPr>
          <a:xfrm>
            <a:off x="685800" y="5029200"/>
            <a:ext cx="6286500" cy="366712"/>
            <a:chOff x="432" y="3168"/>
            <a:chExt cx="3960" cy="231"/>
          </a:xfrm>
        </p:grpSpPr>
        <p:sp>
          <p:nvSpPr>
            <p:cNvPr id="577" name="Google Shape;577;p38"/>
            <p:cNvSpPr txBox="1"/>
            <p:nvPr/>
          </p:nvSpPr>
          <p:spPr>
            <a:xfrm>
              <a:off x="432" y="3168"/>
              <a:ext cx="768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Change</a:t>
              </a:r>
              <a:endParaRPr/>
            </a:p>
          </p:txBody>
        </p:sp>
        <p:sp>
          <p:nvSpPr>
            <p:cNvPr id="578" name="Google Shape;578;p38"/>
            <p:cNvSpPr txBox="1"/>
            <p:nvPr/>
          </p:nvSpPr>
          <p:spPr>
            <a:xfrm>
              <a:off x="2496" y="3168"/>
              <a:ext cx="192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endParaRPr/>
            </a:p>
          </p:txBody>
        </p:sp>
        <p:sp>
          <p:nvSpPr>
            <p:cNvPr id="579" name="Google Shape;579;p38"/>
            <p:cNvSpPr txBox="1"/>
            <p:nvPr/>
          </p:nvSpPr>
          <p:spPr>
            <a:xfrm>
              <a:off x="1896" y="3168"/>
              <a:ext cx="288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x</a:t>
              </a:r>
              <a:endParaRPr/>
            </a:p>
          </p:txBody>
        </p:sp>
        <p:sp>
          <p:nvSpPr>
            <p:cNvPr id="580" name="Google Shape;580;p38"/>
            <p:cNvSpPr txBox="1"/>
            <p:nvPr/>
          </p:nvSpPr>
          <p:spPr>
            <a:xfrm>
              <a:off x="3480" y="3168"/>
              <a:ext cx="336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+</a:t>
              </a: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x</a:t>
              </a:r>
              <a:endParaRPr/>
            </a:p>
          </p:txBody>
        </p:sp>
        <p:sp>
          <p:nvSpPr>
            <p:cNvPr id="581" name="Google Shape;581;p38"/>
            <p:cNvSpPr txBox="1"/>
            <p:nvPr/>
          </p:nvSpPr>
          <p:spPr>
            <a:xfrm>
              <a:off x="4104" y="3168"/>
              <a:ext cx="288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+</a:t>
              </a: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x</a:t>
              </a:r>
              <a:endParaRPr/>
            </a:p>
          </p:txBody>
        </p:sp>
      </p:grpSp>
      <p:grpSp>
        <p:nvGrpSpPr>
          <p:cNvPr id="582" name="Google Shape;582;p38"/>
          <p:cNvGrpSpPr/>
          <p:nvPr/>
        </p:nvGrpSpPr>
        <p:grpSpPr>
          <a:xfrm>
            <a:off x="685800" y="5410200"/>
            <a:ext cx="6248400" cy="366712"/>
            <a:chOff x="432" y="3408"/>
            <a:chExt cx="3936" cy="231"/>
          </a:xfrm>
        </p:grpSpPr>
        <p:sp>
          <p:nvSpPr>
            <p:cNvPr id="583" name="Google Shape;583;p38"/>
            <p:cNvSpPr txBox="1"/>
            <p:nvPr/>
          </p:nvSpPr>
          <p:spPr>
            <a:xfrm>
              <a:off x="432" y="3408"/>
              <a:ext cx="1008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Equilibrium</a:t>
              </a:r>
              <a:endParaRPr/>
            </a:p>
          </p:txBody>
        </p:sp>
        <p:sp>
          <p:nvSpPr>
            <p:cNvPr id="584" name="Google Shape;584;p38"/>
            <p:cNvSpPr txBox="1"/>
            <p:nvPr/>
          </p:nvSpPr>
          <p:spPr>
            <a:xfrm>
              <a:off x="2496" y="3408"/>
              <a:ext cx="192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endParaRPr/>
            </a:p>
          </p:txBody>
        </p:sp>
        <p:sp>
          <p:nvSpPr>
            <p:cNvPr id="585" name="Google Shape;585;p38"/>
            <p:cNvSpPr txBox="1"/>
            <p:nvPr/>
          </p:nvSpPr>
          <p:spPr>
            <a:xfrm>
              <a:off x="1728" y="3408"/>
              <a:ext cx="624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0.10 - </a:t>
              </a: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x</a:t>
              </a:r>
              <a:endParaRPr/>
            </a:p>
          </p:txBody>
        </p:sp>
        <p:sp>
          <p:nvSpPr>
            <p:cNvPr id="586" name="Google Shape;586;p38"/>
            <p:cNvSpPr txBox="1"/>
            <p:nvPr/>
          </p:nvSpPr>
          <p:spPr>
            <a:xfrm>
              <a:off x="4128" y="3408"/>
              <a:ext cx="240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x</a:t>
              </a:r>
              <a:endParaRPr/>
            </a:p>
          </p:txBody>
        </p:sp>
        <p:sp>
          <p:nvSpPr>
            <p:cNvPr id="587" name="Google Shape;587;p38"/>
            <p:cNvSpPr txBox="1"/>
            <p:nvPr/>
          </p:nvSpPr>
          <p:spPr>
            <a:xfrm>
              <a:off x="3480" y="3408"/>
              <a:ext cx="336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x</a:t>
              </a:r>
              <a:endParaRPr/>
            </a:p>
          </p:txBody>
        </p:sp>
      </p:grpSp>
      <p:cxnSp>
        <p:nvCxnSpPr>
          <p:cNvPr id="588" name="Google Shape;588;p38"/>
          <p:cNvCxnSpPr/>
          <p:nvPr/>
        </p:nvCxnSpPr>
        <p:spPr>
          <a:xfrm>
            <a:off x="533400" y="4572000"/>
            <a:ext cx="71628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589" name="Google Shape;589;p38"/>
          <p:cNvSpPr txBox="1"/>
          <p:nvPr/>
        </p:nvSpPr>
        <p:spPr>
          <a:xfrm>
            <a:off x="1676400" y="6019800"/>
            <a:ext cx="51054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Since </a:t>
            </a: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small, we will assume that </a:t>
            </a: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 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&lt;&lt; 0.10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39"/>
          <p:cNvSpPr txBox="1"/>
          <p:nvPr/>
        </p:nvSpPr>
        <p:spPr>
          <a:xfrm>
            <a:off x="457200" y="457200"/>
            <a:ext cx="2854325" cy="366712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SAMPLE PROBLEM 18.8</a:t>
            </a:r>
            <a:endParaRPr/>
          </a:p>
        </p:txBody>
      </p:sp>
      <p:sp>
        <p:nvSpPr>
          <p:cNvPr id="596" name="Google Shape;596;p39"/>
          <p:cNvSpPr txBox="1"/>
          <p:nvPr/>
        </p:nvSpPr>
        <p:spPr>
          <a:xfrm>
            <a:off x="3429000" y="417512"/>
            <a:ext cx="51816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Determining Concentrations from </a:t>
            </a:r>
            <a:r>
              <a:rPr b="1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b="1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Initial [HA]</a:t>
            </a:r>
            <a:endParaRPr/>
          </a:p>
        </p:txBody>
      </p:sp>
      <p:sp>
        <p:nvSpPr>
          <p:cNvPr id="597" name="Google Shape;597;p39"/>
          <p:cNvSpPr txBox="1"/>
          <p:nvPr/>
        </p:nvSpPr>
        <p:spPr>
          <a:xfrm>
            <a:off x="469900" y="841375"/>
            <a:ext cx="1354137" cy="366712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continued</a:t>
            </a:r>
            <a:endParaRPr/>
          </a:p>
        </p:txBody>
      </p:sp>
      <p:grpSp>
        <p:nvGrpSpPr>
          <p:cNvPr id="598" name="Google Shape;598;p39"/>
          <p:cNvGrpSpPr/>
          <p:nvPr/>
        </p:nvGrpSpPr>
        <p:grpSpPr>
          <a:xfrm>
            <a:off x="3810000" y="1790700"/>
            <a:ext cx="838200" cy="823912"/>
            <a:chOff x="2640" y="1104"/>
            <a:chExt cx="528" cy="519"/>
          </a:xfrm>
        </p:grpSpPr>
        <p:sp>
          <p:nvSpPr>
            <p:cNvPr id="599" name="Google Shape;599;p39"/>
            <p:cNvSpPr txBox="1"/>
            <p:nvPr/>
          </p:nvSpPr>
          <p:spPr>
            <a:xfrm>
              <a:off x="2640" y="1104"/>
              <a:ext cx="528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</a:t>
              </a: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x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)(</a:t>
              </a: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x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endParaRPr/>
            </a:p>
          </p:txBody>
        </p:sp>
        <p:sp>
          <p:nvSpPr>
            <p:cNvPr id="600" name="Google Shape;600;p39"/>
            <p:cNvSpPr txBox="1"/>
            <p:nvPr/>
          </p:nvSpPr>
          <p:spPr>
            <a:xfrm>
              <a:off x="2640" y="1392"/>
              <a:ext cx="528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0.10</a:t>
              </a:r>
              <a:endParaRPr/>
            </a:p>
          </p:txBody>
        </p:sp>
        <p:cxnSp>
          <p:nvCxnSpPr>
            <p:cNvPr id="601" name="Google Shape;601;p39"/>
            <p:cNvCxnSpPr/>
            <p:nvPr/>
          </p:nvCxnSpPr>
          <p:spPr>
            <a:xfrm>
              <a:off x="2688" y="1344"/>
              <a:ext cx="384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grpSp>
        <p:nvGrpSpPr>
          <p:cNvPr id="602" name="Google Shape;602;p39"/>
          <p:cNvGrpSpPr/>
          <p:nvPr/>
        </p:nvGrpSpPr>
        <p:grpSpPr>
          <a:xfrm>
            <a:off x="849312" y="1751012"/>
            <a:ext cx="2884487" cy="842962"/>
            <a:chOff x="624" y="1128"/>
            <a:chExt cx="1728" cy="508"/>
          </a:xfrm>
        </p:grpSpPr>
        <p:sp>
          <p:nvSpPr>
            <p:cNvPr id="603" name="Google Shape;603;p39"/>
            <p:cNvSpPr txBox="1"/>
            <p:nvPr/>
          </p:nvSpPr>
          <p:spPr>
            <a:xfrm>
              <a:off x="624" y="1272"/>
              <a:ext cx="816" cy="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1.3 x 10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-5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=</a:t>
              </a:r>
              <a:endParaRPr/>
            </a:p>
          </p:txBody>
        </p:sp>
        <p:grpSp>
          <p:nvGrpSpPr>
            <p:cNvPr id="604" name="Google Shape;604;p39"/>
            <p:cNvGrpSpPr/>
            <p:nvPr/>
          </p:nvGrpSpPr>
          <p:grpSpPr>
            <a:xfrm>
              <a:off x="1296" y="1128"/>
              <a:ext cx="864" cy="508"/>
              <a:chOff x="1296" y="1104"/>
              <a:chExt cx="864" cy="508"/>
            </a:xfrm>
          </p:grpSpPr>
          <p:sp>
            <p:nvSpPr>
              <p:cNvPr id="605" name="Google Shape;605;p39"/>
              <p:cNvSpPr txBox="1"/>
              <p:nvPr/>
            </p:nvSpPr>
            <p:spPr>
              <a:xfrm>
                <a:off x="1296" y="1104"/>
                <a:ext cx="864" cy="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[H</a:t>
                </a:r>
                <a:r>
                  <a:rPr b="0" baseline="-2500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O</a:t>
                </a:r>
                <a:r>
                  <a:rPr b="0" baseline="3000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][Pr </a:t>
                </a:r>
                <a:r>
                  <a:rPr b="0" baseline="3000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]</a:t>
                </a:r>
                <a:endParaRPr/>
              </a:p>
            </p:txBody>
          </p:sp>
          <p:sp>
            <p:nvSpPr>
              <p:cNvPr id="606" name="Google Shape;606;p39"/>
              <p:cNvSpPr txBox="1"/>
              <p:nvPr/>
            </p:nvSpPr>
            <p:spPr>
              <a:xfrm>
                <a:off x="1488" y="1392"/>
                <a:ext cx="528" cy="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[HPr]</a:t>
                </a:r>
                <a:endParaRPr/>
              </a:p>
            </p:txBody>
          </p:sp>
          <p:cxnSp>
            <p:nvCxnSpPr>
              <p:cNvPr id="607" name="Google Shape;607;p39"/>
              <p:cNvCxnSpPr/>
              <p:nvPr/>
            </p:nvCxnSpPr>
            <p:spPr>
              <a:xfrm>
                <a:off x="1392" y="1376"/>
                <a:ext cx="72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sp>
          <p:nvSpPr>
            <p:cNvPr id="608" name="Google Shape;608;p39"/>
            <p:cNvSpPr txBox="1"/>
            <p:nvPr/>
          </p:nvSpPr>
          <p:spPr>
            <a:xfrm>
              <a:off x="2160" y="1272"/>
              <a:ext cx="192" cy="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=</a:t>
              </a:r>
              <a:endParaRPr/>
            </a:p>
          </p:txBody>
        </p:sp>
      </p:grpSp>
      <p:pic>
        <p:nvPicPr>
          <p:cNvPr id="609" name="Google Shape;609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0" y="2743200"/>
            <a:ext cx="2184400" cy="393700"/>
          </a:xfrm>
          <a:prstGeom prst="rect">
            <a:avLst/>
          </a:prstGeom>
          <a:noFill/>
          <a:ln>
            <a:noFill/>
          </a:ln>
        </p:spPr>
      </p:pic>
      <p:sp>
        <p:nvSpPr>
          <p:cNvPr id="610" name="Google Shape;610;p39"/>
          <p:cNvSpPr txBox="1"/>
          <p:nvPr/>
        </p:nvSpPr>
        <p:spPr>
          <a:xfrm>
            <a:off x="3505200" y="2755900"/>
            <a:ext cx="25908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1.1 x 10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-3 </a:t>
            </a: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[H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  <a:endParaRPr/>
          </a:p>
        </p:txBody>
      </p:sp>
      <p:sp>
        <p:nvSpPr>
          <p:cNvPr id="611" name="Google Shape;611;p39"/>
          <p:cNvSpPr txBox="1"/>
          <p:nvPr/>
        </p:nvSpPr>
        <p:spPr>
          <a:xfrm>
            <a:off x="1600200" y="3429000"/>
            <a:ext cx="54102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Check:  [HPr]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diss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                      x 100 = 1.1%</a:t>
            </a:r>
            <a:endParaRPr/>
          </a:p>
        </p:txBody>
      </p:sp>
      <p:grpSp>
        <p:nvGrpSpPr>
          <p:cNvPr id="612" name="Google Shape;612;p39"/>
          <p:cNvGrpSpPr/>
          <p:nvPr/>
        </p:nvGrpSpPr>
        <p:grpSpPr>
          <a:xfrm>
            <a:off x="3460750" y="3292475"/>
            <a:ext cx="1492250" cy="715962"/>
            <a:chOff x="957" y="1332"/>
            <a:chExt cx="719" cy="421"/>
          </a:xfrm>
        </p:grpSpPr>
        <p:sp>
          <p:nvSpPr>
            <p:cNvPr id="613" name="Google Shape;613;p39"/>
            <p:cNvSpPr txBox="1"/>
            <p:nvPr/>
          </p:nvSpPr>
          <p:spPr>
            <a:xfrm>
              <a:off x="957" y="1332"/>
              <a:ext cx="719" cy="2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1.1 x 10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-3</a:t>
              </a: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</a:t>
              </a:r>
              <a:endParaRPr/>
            </a:p>
          </p:txBody>
        </p:sp>
        <p:sp>
          <p:nvSpPr>
            <p:cNvPr id="614" name="Google Shape;614;p39"/>
            <p:cNvSpPr txBox="1"/>
            <p:nvPr/>
          </p:nvSpPr>
          <p:spPr>
            <a:xfrm>
              <a:off x="1008" y="1536"/>
              <a:ext cx="624" cy="2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0.10 </a:t>
              </a: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</a:t>
              </a:r>
              <a:endParaRPr/>
            </a:p>
          </p:txBody>
        </p:sp>
        <p:cxnSp>
          <p:nvCxnSpPr>
            <p:cNvPr id="615" name="Google Shape;615;p39"/>
            <p:cNvCxnSpPr/>
            <p:nvPr/>
          </p:nvCxnSpPr>
          <p:spPr>
            <a:xfrm>
              <a:off x="1008" y="1536"/>
              <a:ext cx="624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1" name="Google Shape;621;p40"/>
          <p:cNvGrpSpPr/>
          <p:nvPr/>
        </p:nvGrpSpPr>
        <p:grpSpPr>
          <a:xfrm>
            <a:off x="1143000" y="525462"/>
            <a:ext cx="6629400" cy="1371600"/>
            <a:chOff x="720" y="528"/>
            <a:chExt cx="4176" cy="864"/>
          </a:xfrm>
        </p:grpSpPr>
        <p:sp>
          <p:nvSpPr>
            <p:cNvPr id="622" name="Google Shape;622;p40"/>
            <p:cNvSpPr txBox="1"/>
            <p:nvPr/>
          </p:nvSpPr>
          <p:spPr>
            <a:xfrm>
              <a:off x="720" y="528"/>
              <a:ext cx="4176" cy="864"/>
            </a:xfrm>
            <a:prstGeom prst="rect">
              <a:avLst/>
            </a:prstGeom>
            <a:gradFill>
              <a:gsLst>
                <a:gs pos="0">
                  <a:srgbClr val="FF9218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23" name="Google Shape;623;p40"/>
            <p:cNvGrpSpPr/>
            <p:nvPr/>
          </p:nvGrpSpPr>
          <p:grpSpPr>
            <a:xfrm>
              <a:off x="816" y="624"/>
              <a:ext cx="3936" cy="586"/>
              <a:chOff x="720" y="384"/>
              <a:chExt cx="3936" cy="586"/>
            </a:xfrm>
          </p:grpSpPr>
          <p:sp>
            <p:nvSpPr>
              <p:cNvPr id="624" name="Google Shape;624;p40"/>
              <p:cNvSpPr txBox="1"/>
              <p:nvPr/>
            </p:nvSpPr>
            <p:spPr>
              <a:xfrm>
                <a:off x="720" y="576"/>
                <a:ext cx="2160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None/>
                </a:pPr>
                <a:r>
                  <a:rPr b="0" i="0" lang="en-US" sz="20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Percent HA dissociation = </a:t>
                </a:r>
                <a:endParaRPr/>
              </a:p>
            </p:txBody>
          </p:sp>
          <p:sp>
            <p:nvSpPr>
              <p:cNvPr id="625" name="Google Shape;625;p40"/>
              <p:cNvSpPr txBox="1"/>
              <p:nvPr/>
            </p:nvSpPr>
            <p:spPr>
              <a:xfrm>
                <a:off x="2832" y="384"/>
                <a:ext cx="1056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None/>
                </a:pPr>
                <a:r>
                  <a:rPr b="0" i="0" lang="en-US" sz="20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[HA]</a:t>
                </a:r>
                <a:r>
                  <a:rPr b="0" baseline="-25000" i="0" lang="en-US" sz="20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dissociated</a:t>
                </a:r>
                <a:endParaRPr/>
              </a:p>
            </p:txBody>
          </p:sp>
          <p:sp>
            <p:nvSpPr>
              <p:cNvPr id="626" name="Google Shape;626;p40"/>
              <p:cNvSpPr txBox="1"/>
              <p:nvPr/>
            </p:nvSpPr>
            <p:spPr>
              <a:xfrm>
                <a:off x="2928" y="720"/>
                <a:ext cx="768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None/>
                </a:pPr>
                <a:r>
                  <a:rPr b="0" i="0" lang="en-US" sz="20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[HA]</a:t>
                </a:r>
                <a:r>
                  <a:rPr b="0" baseline="-25000" i="0" lang="en-US" sz="20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initial</a:t>
                </a:r>
                <a:endParaRPr/>
              </a:p>
            </p:txBody>
          </p:sp>
          <p:sp>
            <p:nvSpPr>
              <p:cNvPr id="627" name="Google Shape;627;p40"/>
              <p:cNvSpPr txBox="1"/>
              <p:nvPr/>
            </p:nvSpPr>
            <p:spPr>
              <a:xfrm>
                <a:off x="3888" y="528"/>
                <a:ext cx="768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None/>
                </a:pPr>
                <a:r>
                  <a:rPr b="0" i="0" lang="en-US" sz="20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x 100</a:t>
                </a:r>
                <a:endParaRPr/>
              </a:p>
            </p:txBody>
          </p:sp>
          <p:cxnSp>
            <p:nvCxnSpPr>
              <p:cNvPr id="628" name="Google Shape;628;p40"/>
              <p:cNvCxnSpPr/>
              <p:nvPr/>
            </p:nvCxnSpPr>
            <p:spPr>
              <a:xfrm>
                <a:off x="2841" y="698"/>
                <a:ext cx="960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</p:grpSp>
      <p:sp>
        <p:nvSpPr>
          <p:cNvPr id="629" name="Google Shape;629;p40"/>
          <p:cNvSpPr txBox="1"/>
          <p:nvPr/>
        </p:nvSpPr>
        <p:spPr>
          <a:xfrm>
            <a:off x="685800" y="2133600"/>
            <a:ext cx="3429000" cy="396875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FF9218"/>
              </a:gs>
            </a:gsLst>
            <a:lin ang="27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Polyprotic acids</a:t>
            </a:r>
            <a:endParaRPr/>
          </a:p>
        </p:txBody>
      </p:sp>
      <p:sp>
        <p:nvSpPr>
          <p:cNvPr id="630" name="Google Shape;630;p40"/>
          <p:cNvSpPr txBox="1"/>
          <p:nvPr/>
        </p:nvSpPr>
        <p:spPr>
          <a:xfrm>
            <a:off x="2286000" y="2514600"/>
            <a:ext cx="57912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acids with more than one ionizable proton</a:t>
            </a:r>
            <a:endParaRPr/>
          </a:p>
        </p:txBody>
      </p:sp>
      <p:grpSp>
        <p:nvGrpSpPr>
          <p:cNvPr id="631" name="Google Shape;631;p40"/>
          <p:cNvGrpSpPr/>
          <p:nvPr/>
        </p:nvGrpSpPr>
        <p:grpSpPr>
          <a:xfrm>
            <a:off x="134937" y="3113087"/>
            <a:ext cx="5410200" cy="366712"/>
            <a:chOff x="192" y="2256"/>
            <a:chExt cx="3408" cy="231"/>
          </a:xfrm>
        </p:grpSpPr>
        <p:sp>
          <p:nvSpPr>
            <p:cNvPr id="632" name="Google Shape;632;p40"/>
            <p:cNvSpPr txBox="1"/>
            <p:nvPr/>
          </p:nvSpPr>
          <p:spPr>
            <a:xfrm>
              <a:off x="192" y="2256"/>
              <a:ext cx="3408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</a:t>
              </a:r>
              <a:r>
                <a:rPr b="0" i="1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aq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 + H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O(</a:t>
              </a:r>
              <a:r>
                <a:rPr b="0" i="1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l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            H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</a:t>
              </a:r>
              <a:r>
                <a:rPr b="0" i="1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aq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 + H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+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</a:t>
              </a:r>
              <a:r>
                <a:rPr b="0" i="1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aq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endParaRPr/>
            </a:p>
          </p:txBody>
        </p:sp>
        <p:pic>
          <p:nvPicPr>
            <p:cNvPr id="633" name="Google Shape;633;p4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536" y="2292"/>
              <a:ext cx="400" cy="1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34" name="Google Shape;634;p40"/>
          <p:cNvGrpSpPr/>
          <p:nvPr/>
        </p:nvGrpSpPr>
        <p:grpSpPr>
          <a:xfrm>
            <a:off x="134937" y="4229100"/>
            <a:ext cx="5410200" cy="366712"/>
            <a:chOff x="192" y="2784"/>
            <a:chExt cx="3408" cy="231"/>
          </a:xfrm>
        </p:grpSpPr>
        <p:sp>
          <p:nvSpPr>
            <p:cNvPr id="635" name="Google Shape;635;p40"/>
            <p:cNvSpPr txBox="1"/>
            <p:nvPr/>
          </p:nvSpPr>
          <p:spPr>
            <a:xfrm>
              <a:off x="192" y="2784"/>
              <a:ext cx="3408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</a:t>
              </a:r>
              <a:r>
                <a:rPr b="0" i="1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aq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 + H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O(</a:t>
              </a:r>
              <a:r>
                <a:rPr b="0" i="1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l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            HPO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2-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</a:t>
              </a:r>
              <a:r>
                <a:rPr b="0" i="1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aq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 + H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+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</a:t>
              </a:r>
              <a:r>
                <a:rPr b="0" i="1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aq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endParaRPr/>
            </a:p>
          </p:txBody>
        </p:sp>
        <p:pic>
          <p:nvPicPr>
            <p:cNvPr id="636" name="Google Shape;636;p4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536" y="2820"/>
              <a:ext cx="400" cy="1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37" name="Google Shape;637;p40"/>
          <p:cNvGrpSpPr/>
          <p:nvPr/>
        </p:nvGrpSpPr>
        <p:grpSpPr>
          <a:xfrm>
            <a:off x="158750" y="5387975"/>
            <a:ext cx="5410200" cy="366712"/>
            <a:chOff x="192" y="3360"/>
            <a:chExt cx="3408" cy="231"/>
          </a:xfrm>
        </p:grpSpPr>
        <p:sp>
          <p:nvSpPr>
            <p:cNvPr id="638" name="Google Shape;638;p40"/>
            <p:cNvSpPr txBox="1"/>
            <p:nvPr/>
          </p:nvSpPr>
          <p:spPr>
            <a:xfrm>
              <a:off x="192" y="3360"/>
              <a:ext cx="3408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HPO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2-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</a:t>
              </a:r>
              <a:r>
                <a:rPr b="0" i="1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aq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 + H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O(</a:t>
              </a:r>
              <a:r>
                <a:rPr b="0" i="1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l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            PO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3-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</a:t>
              </a:r>
              <a:r>
                <a:rPr b="0" i="1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aq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 + H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+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</a:t>
              </a:r>
              <a:r>
                <a:rPr b="0" i="1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aq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endParaRPr/>
            </a:p>
          </p:txBody>
        </p:sp>
        <p:pic>
          <p:nvPicPr>
            <p:cNvPr id="639" name="Google Shape;639;p4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584" y="3396"/>
              <a:ext cx="400" cy="1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40" name="Google Shape;640;p40"/>
          <p:cNvGrpSpPr/>
          <p:nvPr/>
        </p:nvGrpSpPr>
        <p:grpSpPr>
          <a:xfrm>
            <a:off x="5468937" y="2982912"/>
            <a:ext cx="2387600" cy="747712"/>
            <a:chOff x="3888" y="2160"/>
            <a:chExt cx="1584" cy="471"/>
          </a:xfrm>
        </p:grpSpPr>
        <p:sp>
          <p:nvSpPr>
            <p:cNvPr id="641" name="Google Shape;641;p40"/>
            <p:cNvSpPr txBox="1"/>
            <p:nvPr/>
          </p:nvSpPr>
          <p:spPr>
            <a:xfrm>
              <a:off x="3888" y="2256"/>
              <a:ext cx="480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a1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=</a:t>
              </a:r>
              <a:endParaRPr/>
            </a:p>
          </p:txBody>
        </p:sp>
        <p:sp>
          <p:nvSpPr>
            <p:cNvPr id="642" name="Google Shape;642;p40"/>
            <p:cNvSpPr txBox="1"/>
            <p:nvPr/>
          </p:nvSpPr>
          <p:spPr>
            <a:xfrm>
              <a:off x="4320" y="2160"/>
              <a:ext cx="1152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[H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+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][H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]</a:t>
              </a:r>
              <a:endParaRPr/>
            </a:p>
          </p:txBody>
        </p:sp>
        <p:sp>
          <p:nvSpPr>
            <p:cNvPr id="643" name="Google Shape;643;p40"/>
            <p:cNvSpPr txBox="1"/>
            <p:nvPr/>
          </p:nvSpPr>
          <p:spPr>
            <a:xfrm>
              <a:off x="4512" y="2400"/>
              <a:ext cx="672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[H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]</a:t>
              </a:r>
              <a:endParaRPr/>
            </a:p>
          </p:txBody>
        </p:sp>
        <p:cxnSp>
          <p:nvCxnSpPr>
            <p:cNvPr id="644" name="Google Shape;644;p40"/>
            <p:cNvCxnSpPr/>
            <p:nvPr/>
          </p:nvCxnSpPr>
          <p:spPr>
            <a:xfrm>
              <a:off x="4368" y="2400"/>
              <a:ext cx="960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grpSp>
        <p:nvGrpSpPr>
          <p:cNvPr id="645" name="Google Shape;645;p40"/>
          <p:cNvGrpSpPr/>
          <p:nvPr/>
        </p:nvGrpSpPr>
        <p:grpSpPr>
          <a:xfrm>
            <a:off x="5492750" y="4103687"/>
            <a:ext cx="2514600" cy="747712"/>
            <a:chOff x="3888" y="2160"/>
            <a:chExt cx="1584" cy="471"/>
          </a:xfrm>
        </p:grpSpPr>
        <p:sp>
          <p:nvSpPr>
            <p:cNvPr id="646" name="Google Shape;646;p40"/>
            <p:cNvSpPr txBox="1"/>
            <p:nvPr/>
          </p:nvSpPr>
          <p:spPr>
            <a:xfrm>
              <a:off x="3888" y="2256"/>
              <a:ext cx="480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a2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=</a:t>
              </a:r>
              <a:endParaRPr/>
            </a:p>
          </p:txBody>
        </p:sp>
        <p:sp>
          <p:nvSpPr>
            <p:cNvPr id="647" name="Google Shape;647;p40"/>
            <p:cNvSpPr txBox="1"/>
            <p:nvPr/>
          </p:nvSpPr>
          <p:spPr>
            <a:xfrm>
              <a:off x="4320" y="2160"/>
              <a:ext cx="1152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[H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+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][HPO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2-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]</a:t>
              </a:r>
              <a:endParaRPr/>
            </a:p>
          </p:txBody>
        </p:sp>
        <p:sp>
          <p:nvSpPr>
            <p:cNvPr id="648" name="Google Shape;648;p40"/>
            <p:cNvSpPr txBox="1"/>
            <p:nvPr/>
          </p:nvSpPr>
          <p:spPr>
            <a:xfrm>
              <a:off x="4512" y="2400"/>
              <a:ext cx="672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[H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]</a:t>
              </a:r>
              <a:endParaRPr/>
            </a:p>
          </p:txBody>
        </p:sp>
        <p:cxnSp>
          <p:nvCxnSpPr>
            <p:cNvPr id="649" name="Google Shape;649;p40"/>
            <p:cNvCxnSpPr/>
            <p:nvPr/>
          </p:nvCxnSpPr>
          <p:spPr>
            <a:xfrm>
              <a:off x="4368" y="2400"/>
              <a:ext cx="960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grpSp>
        <p:nvGrpSpPr>
          <p:cNvPr id="650" name="Google Shape;650;p40"/>
          <p:cNvGrpSpPr/>
          <p:nvPr/>
        </p:nvGrpSpPr>
        <p:grpSpPr>
          <a:xfrm>
            <a:off x="5457825" y="5235575"/>
            <a:ext cx="2571750" cy="769937"/>
            <a:chOff x="3888" y="2146"/>
            <a:chExt cx="1620" cy="485"/>
          </a:xfrm>
        </p:grpSpPr>
        <p:sp>
          <p:nvSpPr>
            <p:cNvPr id="651" name="Google Shape;651;p40"/>
            <p:cNvSpPr txBox="1"/>
            <p:nvPr/>
          </p:nvSpPr>
          <p:spPr>
            <a:xfrm>
              <a:off x="3888" y="2256"/>
              <a:ext cx="480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a3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=</a:t>
              </a:r>
              <a:endParaRPr/>
            </a:p>
          </p:txBody>
        </p:sp>
        <p:sp>
          <p:nvSpPr>
            <p:cNvPr id="652" name="Google Shape;652;p40"/>
            <p:cNvSpPr txBox="1"/>
            <p:nvPr/>
          </p:nvSpPr>
          <p:spPr>
            <a:xfrm>
              <a:off x="4356" y="2146"/>
              <a:ext cx="1152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[H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+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][PO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3-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]</a:t>
              </a:r>
              <a:endParaRPr/>
            </a:p>
          </p:txBody>
        </p:sp>
        <p:sp>
          <p:nvSpPr>
            <p:cNvPr id="653" name="Google Shape;653;p40"/>
            <p:cNvSpPr txBox="1"/>
            <p:nvPr/>
          </p:nvSpPr>
          <p:spPr>
            <a:xfrm>
              <a:off x="4512" y="2400"/>
              <a:ext cx="672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[HPO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2-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]</a:t>
              </a:r>
              <a:endParaRPr/>
            </a:p>
          </p:txBody>
        </p:sp>
        <p:cxnSp>
          <p:nvCxnSpPr>
            <p:cNvPr id="654" name="Google Shape;654;p40"/>
            <p:cNvCxnSpPr/>
            <p:nvPr/>
          </p:nvCxnSpPr>
          <p:spPr>
            <a:xfrm>
              <a:off x="4368" y="2400"/>
              <a:ext cx="960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sp>
        <p:nvSpPr>
          <p:cNvPr id="655" name="Google Shape;655;p40"/>
          <p:cNvSpPr txBox="1"/>
          <p:nvPr/>
        </p:nvSpPr>
        <p:spPr>
          <a:xfrm>
            <a:off x="3124200" y="6019800"/>
            <a:ext cx="1828800" cy="366712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a1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&gt; K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a2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&gt; K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a3</a:t>
            </a:r>
            <a:endParaRPr/>
          </a:p>
        </p:txBody>
      </p:sp>
      <p:sp>
        <p:nvSpPr>
          <p:cNvPr id="656" name="Google Shape;656;p40"/>
          <p:cNvSpPr txBox="1"/>
          <p:nvPr/>
        </p:nvSpPr>
        <p:spPr>
          <a:xfrm>
            <a:off x="7772400" y="3171825"/>
            <a:ext cx="13716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7.2 x 10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-3</a:t>
            </a:r>
            <a:endParaRPr/>
          </a:p>
        </p:txBody>
      </p:sp>
      <p:sp>
        <p:nvSpPr>
          <p:cNvPr id="657" name="Google Shape;657;p40"/>
          <p:cNvSpPr txBox="1"/>
          <p:nvPr/>
        </p:nvSpPr>
        <p:spPr>
          <a:xfrm>
            <a:off x="7772400" y="4289425"/>
            <a:ext cx="13716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6.3 x 10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-8</a:t>
            </a:r>
            <a:endParaRPr/>
          </a:p>
        </p:txBody>
      </p:sp>
      <p:sp>
        <p:nvSpPr>
          <p:cNvPr id="658" name="Google Shape;658;p40"/>
          <p:cNvSpPr txBox="1"/>
          <p:nvPr/>
        </p:nvSpPr>
        <p:spPr>
          <a:xfrm>
            <a:off x="7721600" y="5427662"/>
            <a:ext cx="14224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4.2 x 10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-13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41"/>
          <p:cNvSpPr txBox="1"/>
          <p:nvPr/>
        </p:nvSpPr>
        <p:spPr>
          <a:xfrm>
            <a:off x="457200" y="457200"/>
            <a:ext cx="2930525" cy="366712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SAMPLE PROBLEM 18.9</a:t>
            </a:r>
            <a:endParaRPr/>
          </a:p>
        </p:txBody>
      </p:sp>
      <p:sp>
        <p:nvSpPr>
          <p:cNvPr id="665" name="Google Shape;665;p41"/>
          <p:cNvSpPr txBox="1"/>
          <p:nvPr/>
        </p:nvSpPr>
        <p:spPr>
          <a:xfrm>
            <a:off x="3441700" y="417512"/>
            <a:ext cx="51816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Using Molecular Scenes to Determine the Extent of HA Dissociation</a:t>
            </a:r>
            <a:endParaRPr/>
          </a:p>
        </p:txBody>
      </p:sp>
      <p:grpSp>
        <p:nvGrpSpPr>
          <p:cNvPr id="666" name="Google Shape;666;p41"/>
          <p:cNvGrpSpPr/>
          <p:nvPr/>
        </p:nvGrpSpPr>
        <p:grpSpPr>
          <a:xfrm>
            <a:off x="457200" y="1219200"/>
            <a:ext cx="8153400" cy="915987"/>
            <a:chOff x="288" y="768"/>
            <a:chExt cx="5136" cy="577"/>
          </a:xfrm>
        </p:grpSpPr>
        <p:sp>
          <p:nvSpPr>
            <p:cNvPr id="667" name="Google Shape;667;p41"/>
            <p:cNvSpPr txBox="1"/>
            <p:nvPr/>
          </p:nvSpPr>
          <p:spPr>
            <a:xfrm>
              <a:off x="288" y="768"/>
              <a:ext cx="1008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PROBLEM:</a:t>
              </a:r>
              <a:endParaRPr/>
            </a:p>
          </p:txBody>
        </p:sp>
        <p:sp>
          <p:nvSpPr>
            <p:cNvPr id="668" name="Google Shape;668;p41"/>
            <p:cNvSpPr txBox="1"/>
            <p:nvPr/>
          </p:nvSpPr>
          <p:spPr>
            <a:xfrm>
              <a:off x="1200" y="768"/>
              <a:ext cx="4224" cy="5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 0.15 </a:t>
              </a: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solution of acid HA (blue and green) is 33% dissociated. Which scene represents a sample of that solution after it is diluted with water? </a:t>
              </a:r>
              <a:endParaRPr/>
            </a:p>
          </p:txBody>
        </p:sp>
      </p:grpSp>
      <p:grpSp>
        <p:nvGrpSpPr>
          <p:cNvPr id="669" name="Google Shape;669;p41"/>
          <p:cNvGrpSpPr/>
          <p:nvPr/>
        </p:nvGrpSpPr>
        <p:grpSpPr>
          <a:xfrm>
            <a:off x="298450" y="4189412"/>
            <a:ext cx="8534400" cy="646112"/>
            <a:chOff x="288" y="1536"/>
            <a:chExt cx="5136" cy="343"/>
          </a:xfrm>
        </p:grpSpPr>
        <p:sp>
          <p:nvSpPr>
            <p:cNvPr id="670" name="Google Shape;670;p41"/>
            <p:cNvSpPr txBox="1"/>
            <p:nvPr/>
          </p:nvSpPr>
          <p:spPr>
            <a:xfrm>
              <a:off x="288" y="1536"/>
              <a:ext cx="576" cy="1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PLAN:</a:t>
              </a:r>
              <a:endParaRPr/>
            </a:p>
          </p:txBody>
        </p:sp>
        <p:sp>
          <p:nvSpPr>
            <p:cNvPr id="671" name="Google Shape;671;p41"/>
            <p:cNvSpPr txBox="1"/>
            <p:nvPr/>
          </p:nvSpPr>
          <p:spPr>
            <a:xfrm>
              <a:off x="912" y="1536"/>
              <a:ext cx="4512" cy="3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Calculate percent dissociation for each scene. Percent dissociation increases as an acid is diluted. </a:t>
              </a:r>
              <a:endParaRPr/>
            </a:p>
          </p:txBody>
        </p:sp>
      </p:grpSp>
      <p:grpSp>
        <p:nvGrpSpPr>
          <p:cNvPr id="672" name="Google Shape;672;p41"/>
          <p:cNvGrpSpPr/>
          <p:nvPr/>
        </p:nvGrpSpPr>
        <p:grpSpPr>
          <a:xfrm>
            <a:off x="344487" y="4941887"/>
            <a:ext cx="8229600" cy="1616075"/>
            <a:chOff x="288" y="2928"/>
            <a:chExt cx="5184" cy="1018"/>
          </a:xfrm>
        </p:grpSpPr>
        <p:sp>
          <p:nvSpPr>
            <p:cNvPr id="673" name="Google Shape;673;p41"/>
            <p:cNvSpPr txBox="1"/>
            <p:nvPr/>
          </p:nvSpPr>
          <p:spPr>
            <a:xfrm>
              <a:off x="288" y="2928"/>
              <a:ext cx="1008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SOLUTION:</a:t>
              </a:r>
              <a:endParaRPr/>
            </a:p>
          </p:txBody>
        </p:sp>
        <p:sp>
          <p:nvSpPr>
            <p:cNvPr id="674" name="Google Shape;674;p41"/>
            <p:cNvSpPr txBox="1"/>
            <p:nvPr/>
          </p:nvSpPr>
          <p:spPr>
            <a:xfrm>
              <a:off x="1296" y="2928"/>
              <a:ext cx="4176" cy="10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Solution 1: 4/(5 + 4) x 100 = 44%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9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Solution 2: 2/(7 + 2) x 100 = 22%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9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Solution 3: 3/(6 + 3) x 100 = 33%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9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Therefore, scene 1 is the diluted solution.</a:t>
              </a:r>
              <a:endParaRPr/>
            </a:p>
          </p:txBody>
        </p:sp>
      </p:grpSp>
      <p:pic>
        <p:nvPicPr>
          <p:cNvPr id="675" name="Google Shape;675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97075" y="2178050"/>
            <a:ext cx="6340475" cy="18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/>
          <p:nvPr/>
        </p:nvSpPr>
        <p:spPr>
          <a:xfrm>
            <a:off x="304800" y="487362"/>
            <a:ext cx="14478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18.2</a:t>
            </a:r>
            <a:endParaRPr/>
          </a:p>
        </p:txBody>
      </p:sp>
      <p:sp>
        <p:nvSpPr>
          <p:cNvPr id="106" name="Google Shape;106;p15"/>
          <p:cNvSpPr txBox="1"/>
          <p:nvPr/>
        </p:nvSpPr>
        <p:spPr>
          <a:xfrm>
            <a:off x="1905000" y="457200"/>
            <a:ext cx="67818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extent of dissociation for strong acids.</a:t>
            </a:r>
            <a:endParaRPr/>
          </a:p>
        </p:txBody>
      </p:sp>
      <p:pic>
        <p:nvPicPr>
          <p:cNvPr id="107" name="Google Shape;10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0537" y="1103312"/>
            <a:ext cx="8039100" cy="390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42"/>
          <p:cNvSpPr txBox="1"/>
          <p:nvPr/>
        </p:nvSpPr>
        <p:spPr>
          <a:xfrm>
            <a:off x="368300" y="482600"/>
            <a:ext cx="1524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18.10</a:t>
            </a:r>
            <a:endParaRPr/>
          </a:p>
        </p:txBody>
      </p:sp>
      <p:sp>
        <p:nvSpPr>
          <p:cNvPr id="682" name="Google Shape;682;p42"/>
          <p:cNvSpPr txBox="1"/>
          <p:nvPr/>
        </p:nvSpPr>
        <p:spPr>
          <a:xfrm>
            <a:off x="2074862" y="466725"/>
            <a:ext cx="66294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Abstraction of a proton from water by methylamine.</a:t>
            </a:r>
            <a:endParaRPr/>
          </a:p>
        </p:txBody>
      </p:sp>
      <p:pic>
        <p:nvPicPr>
          <p:cNvPr id="683" name="Google Shape;683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711325"/>
            <a:ext cx="9124950" cy="2474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43"/>
          <p:cNvSpPr txBox="1"/>
          <p:nvPr/>
        </p:nvSpPr>
        <p:spPr>
          <a:xfrm>
            <a:off x="457200" y="457200"/>
            <a:ext cx="3008312" cy="366712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SAMPLE PROBLEM 18.10</a:t>
            </a:r>
            <a:endParaRPr/>
          </a:p>
        </p:txBody>
      </p:sp>
      <p:sp>
        <p:nvSpPr>
          <p:cNvPr id="690" name="Google Shape;690;p43"/>
          <p:cNvSpPr txBox="1"/>
          <p:nvPr/>
        </p:nvSpPr>
        <p:spPr>
          <a:xfrm>
            <a:off x="3492500" y="457200"/>
            <a:ext cx="51816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Determining pH from </a:t>
            </a:r>
            <a:r>
              <a:rPr b="1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b="1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Initial [B]</a:t>
            </a:r>
            <a:endParaRPr/>
          </a:p>
        </p:txBody>
      </p:sp>
      <p:grpSp>
        <p:nvGrpSpPr>
          <p:cNvPr id="691" name="Google Shape;691;p43"/>
          <p:cNvGrpSpPr/>
          <p:nvPr/>
        </p:nvGrpSpPr>
        <p:grpSpPr>
          <a:xfrm>
            <a:off x="457200" y="1219200"/>
            <a:ext cx="8153400" cy="915987"/>
            <a:chOff x="288" y="768"/>
            <a:chExt cx="5136" cy="577"/>
          </a:xfrm>
        </p:grpSpPr>
        <p:sp>
          <p:nvSpPr>
            <p:cNvPr id="692" name="Google Shape;692;p43"/>
            <p:cNvSpPr txBox="1"/>
            <p:nvPr/>
          </p:nvSpPr>
          <p:spPr>
            <a:xfrm>
              <a:off x="288" y="768"/>
              <a:ext cx="1008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PROBLEM:</a:t>
              </a:r>
              <a:endParaRPr/>
            </a:p>
          </p:txBody>
        </p:sp>
        <p:sp>
          <p:nvSpPr>
            <p:cNvPr id="693" name="Google Shape;693;p43"/>
            <p:cNvSpPr txBox="1"/>
            <p:nvPr/>
          </p:nvSpPr>
          <p:spPr>
            <a:xfrm>
              <a:off x="1200" y="768"/>
              <a:ext cx="4224" cy="5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Dimethylamine, (CH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NH, a key intermediate in detergent manufacture, has a </a:t>
              </a: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of 5.9 x 10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-4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  What is the pH of 1.5 </a:t>
              </a: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(CH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NH?</a:t>
              </a:r>
              <a:endParaRPr/>
            </a:p>
          </p:txBody>
        </p:sp>
      </p:grpSp>
      <p:grpSp>
        <p:nvGrpSpPr>
          <p:cNvPr id="694" name="Google Shape;694;p43"/>
          <p:cNvGrpSpPr/>
          <p:nvPr/>
        </p:nvGrpSpPr>
        <p:grpSpPr>
          <a:xfrm>
            <a:off x="457200" y="2133600"/>
            <a:ext cx="8153400" cy="641350"/>
            <a:chOff x="288" y="1344"/>
            <a:chExt cx="5136" cy="404"/>
          </a:xfrm>
        </p:grpSpPr>
        <p:sp>
          <p:nvSpPr>
            <p:cNvPr id="695" name="Google Shape;695;p43"/>
            <p:cNvSpPr txBox="1"/>
            <p:nvPr/>
          </p:nvSpPr>
          <p:spPr>
            <a:xfrm>
              <a:off x="288" y="1344"/>
              <a:ext cx="576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PLAN:</a:t>
              </a:r>
              <a:endParaRPr/>
            </a:p>
          </p:txBody>
        </p:sp>
        <p:sp>
          <p:nvSpPr>
            <p:cNvPr id="696" name="Google Shape;696;p43"/>
            <p:cNvSpPr txBox="1"/>
            <p:nvPr/>
          </p:nvSpPr>
          <p:spPr>
            <a:xfrm>
              <a:off x="912" y="1344"/>
              <a:ext cx="4512" cy="4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Perform this calculation as you did for acids. Keep in mind that you are working with </a:t>
              </a: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and a base.</a:t>
              </a:r>
              <a:endParaRPr/>
            </a:p>
          </p:txBody>
        </p:sp>
      </p:grpSp>
      <p:pic>
        <p:nvPicPr>
          <p:cNvPr id="697" name="Google Shape;697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7650" y="2921000"/>
            <a:ext cx="7286625" cy="1103312"/>
          </a:xfrm>
          <a:prstGeom prst="rect">
            <a:avLst/>
          </a:prstGeom>
          <a:noFill/>
          <a:ln>
            <a:noFill/>
          </a:ln>
        </p:spPr>
      </p:pic>
      <p:sp>
        <p:nvSpPr>
          <p:cNvPr id="698" name="Google Shape;698;p43"/>
          <p:cNvSpPr txBox="1"/>
          <p:nvPr/>
        </p:nvSpPr>
        <p:spPr>
          <a:xfrm>
            <a:off x="1392237" y="4395787"/>
            <a:ext cx="16764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Assumptions:</a:t>
            </a:r>
            <a:endParaRPr/>
          </a:p>
        </p:txBody>
      </p:sp>
      <p:sp>
        <p:nvSpPr>
          <p:cNvPr id="699" name="Google Shape;699;p43"/>
          <p:cNvSpPr txBox="1"/>
          <p:nvPr/>
        </p:nvSpPr>
        <p:spPr>
          <a:xfrm>
            <a:off x="2879725" y="4429125"/>
            <a:ext cx="38862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&gt;&gt; </a:t>
            </a: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so [OH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 water  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neglible</a:t>
            </a:r>
            <a:endParaRPr/>
          </a:p>
        </p:txBody>
      </p:sp>
      <p:sp>
        <p:nvSpPr>
          <p:cNvPr id="700" name="Google Shape;700;p43"/>
          <p:cNvSpPr txBox="1"/>
          <p:nvPr/>
        </p:nvSpPr>
        <p:spPr>
          <a:xfrm>
            <a:off x="1095375" y="4908550"/>
            <a:ext cx="67056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[(CH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NH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 = [OH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 = </a:t>
            </a: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 ; 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[(CH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NH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 - </a:t>
            </a: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≈ [(CH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NH]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initial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7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44"/>
          <p:cNvSpPr txBox="1"/>
          <p:nvPr/>
        </p:nvSpPr>
        <p:spPr>
          <a:xfrm>
            <a:off x="457200" y="457200"/>
            <a:ext cx="3046412" cy="366712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SAMPLE PROBLEM 18. 10</a:t>
            </a:r>
            <a:endParaRPr/>
          </a:p>
        </p:txBody>
      </p:sp>
      <p:sp>
        <p:nvSpPr>
          <p:cNvPr id="707" name="Google Shape;707;p44"/>
          <p:cNvSpPr txBox="1"/>
          <p:nvPr/>
        </p:nvSpPr>
        <p:spPr>
          <a:xfrm>
            <a:off x="3570287" y="444500"/>
            <a:ext cx="51816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Determining pH from </a:t>
            </a:r>
            <a:r>
              <a:rPr b="1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b="1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Initial [B]</a:t>
            </a:r>
            <a:endParaRPr/>
          </a:p>
        </p:txBody>
      </p:sp>
      <p:sp>
        <p:nvSpPr>
          <p:cNvPr id="708" name="Google Shape;708;p44"/>
          <p:cNvSpPr txBox="1"/>
          <p:nvPr/>
        </p:nvSpPr>
        <p:spPr>
          <a:xfrm>
            <a:off x="473075" y="850900"/>
            <a:ext cx="1328737" cy="366712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continued</a:t>
            </a:r>
            <a:endParaRPr/>
          </a:p>
        </p:txBody>
      </p:sp>
      <p:grpSp>
        <p:nvGrpSpPr>
          <p:cNvPr id="709" name="Google Shape;709;p44"/>
          <p:cNvGrpSpPr/>
          <p:nvPr/>
        </p:nvGrpSpPr>
        <p:grpSpPr>
          <a:xfrm>
            <a:off x="252412" y="3351212"/>
            <a:ext cx="3932237" cy="687387"/>
            <a:chOff x="159" y="2111"/>
            <a:chExt cx="2477" cy="433"/>
          </a:xfrm>
        </p:grpSpPr>
        <p:sp>
          <p:nvSpPr>
            <p:cNvPr id="710" name="Google Shape;710;p44"/>
            <p:cNvSpPr txBox="1"/>
            <p:nvPr/>
          </p:nvSpPr>
          <p:spPr>
            <a:xfrm>
              <a:off x="159" y="2217"/>
              <a:ext cx="1264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= 5.9 x 10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-4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= </a:t>
              </a:r>
              <a:endParaRPr/>
            </a:p>
          </p:txBody>
        </p:sp>
        <p:sp>
          <p:nvSpPr>
            <p:cNvPr id="711" name="Google Shape;711;p44"/>
            <p:cNvSpPr txBox="1"/>
            <p:nvPr/>
          </p:nvSpPr>
          <p:spPr>
            <a:xfrm>
              <a:off x="1271" y="2111"/>
              <a:ext cx="1365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[(CH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NH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+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][OH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] </a:t>
              </a:r>
              <a:endParaRPr/>
            </a:p>
          </p:txBody>
        </p:sp>
        <p:sp>
          <p:nvSpPr>
            <p:cNvPr id="712" name="Google Shape;712;p44"/>
            <p:cNvSpPr txBox="1"/>
            <p:nvPr/>
          </p:nvSpPr>
          <p:spPr>
            <a:xfrm>
              <a:off x="1473" y="2313"/>
              <a:ext cx="961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[(CH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NH]</a:t>
              </a:r>
              <a:endParaRPr/>
            </a:p>
          </p:txBody>
        </p:sp>
        <p:cxnSp>
          <p:nvCxnSpPr>
            <p:cNvPr id="713" name="Google Shape;713;p44"/>
            <p:cNvCxnSpPr/>
            <p:nvPr/>
          </p:nvCxnSpPr>
          <p:spPr>
            <a:xfrm>
              <a:off x="1337" y="2332"/>
              <a:ext cx="1263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grpSp>
        <p:nvGrpSpPr>
          <p:cNvPr id="714" name="Google Shape;714;p44"/>
          <p:cNvGrpSpPr/>
          <p:nvPr/>
        </p:nvGrpSpPr>
        <p:grpSpPr>
          <a:xfrm>
            <a:off x="4251325" y="3352800"/>
            <a:ext cx="2195512" cy="747712"/>
            <a:chOff x="720" y="1440"/>
            <a:chExt cx="1248" cy="471"/>
          </a:xfrm>
        </p:grpSpPr>
        <p:sp>
          <p:nvSpPr>
            <p:cNvPr id="715" name="Google Shape;715;p44"/>
            <p:cNvSpPr txBox="1"/>
            <p:nvPr/>
          </p:nvSpPr>
          <p:spPr>
            <a:xfrm>
              <a:off x="720" y="1584"/>
              <a:ext cx="768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5.9 x 10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-4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= </a:t>
              </a:r>
              <a:endParaRPr/>
            </a:p>
          </p:txBody>
        </p:sp>
        <p:grpSp>
          <p:nvGrpSpPr>
            <p:cNvPr id="716" name="Google Shape;716;p44"/>
            <p:cNvGrpSpPr/>
            <p:nvPr/>
          </p:nvGrpSpPr>
          <p:grpSpPr>
            <a:xfrm>
              <a:off x="1440" y="1440"/>
              <a:ext cx="528" cy="471"/>
              <a:chOff x="1440" y="1440"/>
              <a:chExt cx="528" cy="471"/>
            </a:xfrm>
          </p:grpSpPr>
          <p:sp>
            <p:nvSpPr>
              <p:cNvPr id="717" name="Google Shape;717;p44"/>
              <p:cNvSpPr txBox="1"/>
              <p:nvPr/>
            </p:nvSpPr>
            <p:spPr>
              <a:xfrm>
                <a:off x="1440" y="1440"/>
                <a:ext cx="528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b="0" i="1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 x</a:t>
                </a:r>
                <a:r>
                  <a:rPr b="0" baseline="3000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endParaRPr/>
              </a:p>
            </p:txBody>
          </p:sp>
          <p:sp>
            <p:nvSpPr>
              <p:cNvPr id="718" name="Google Shape;718;p44"/>
              <p:cNvSpPr txBox="1"/>
              <p:nvPr/>
            </p:nvSpPr>
            <p:spPr>
              <a:xfrm>
                <a:off x="1440" y="1680"/>
                <a:ext cx="528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1.5 </a:t>
                </a:r>
                <a:endParaRPr/>
              </a:p>
            </p:txBody>
          </p:sp>
          <p:cxnSp>
            <p:nvCxnSpPr>
              <p:cNvPr id="719" name="Google Shape;719;p44"/>
              <p:cNvCxnSpPr/>
              <p:nvPr/>
            </p:nvCxnSpPr>
            <p:spPr>
              <a:xfrm>
                <a:off x="1488" y="1680"/>
                <a:ext cx="384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</p:grpSp>
      <p:sp>
        <p:nvSpPr>
          <p:cNvPr id="720" name="Google Shape;720;p44"/>
          <p:cNvSpPr txBox="1"/>
          <p:nvPr/>
        </p:nvSpPr>
        <p:spPr>
          <a:xfrm>
            <a:off x="6611937" y="3546475"/>
            <a:ext cx="25908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3.0 x 10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-2 </a:t>
            </a: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[OH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  <a:endParaRPr/>
          </a:p>
        </p:txBody>
      </p:sp>
      <p:sp>
        <p:nvSpPr>
          <p:cNvPr id="721" name="Google Shape;721;p44"/>
          <p:cNvSpPr txBox="1"/>
          <p:nvPr/>
        </p:nvSpPr>
        <p:spPr>
          <a:xfrm>
            <a:off x="182562" y="4054475"/>
            <a:ext cx="22098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Check assumption:</a:t>
            </a:r>
            <a:endParaRPr/>
          </a:p>
        </p:txBody>
      </p:sp>
      <p:sp>
        <p:nvSpPr>
          <p:cNvPr id="722" name="Google Shape;722;p44"/>
          <p:cNvSpPr txBox="1"/>
          <p:nvPr/>
        </p:nvSpPr>
        <p:spPr>
          <a:xfrm>
            <a:off x="1279525" y="5197475"/>
            <a:ext cx="61150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[H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 =                =                       = 3.3 x 10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-13 </a:t>
            </a: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723" name="Google Shape;723;p44"/>
          <p:cNvSpPr txBox="1"/>
          <p:nvPr/>
        </p:nvSpPr>
        <p:spPr>
          <a:xfrm>
            <a:off x="2041525" y="5699125"/>
            <a:ext cx="3048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 = -log 3.3 x 10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-13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12.48</a:t>
            </a:r>
            <a:endParaRPr/>
          </a:p>
        </p:txBody>
      </p:sp>
      <p:grpSp>
        <p:nvGrpSpPr>
          <p:cNvPr id="724" name="Google Shape;724;p44"/>
          <p:cNvGrpSpPr/>
          <p:nvPr/>
        </p:nvGrpSpPr>
        <p:grpSpPr>
          <a:xfrm>
            <a:off x="3289300" y="4860925"/>
            <a:ext cx="1509712" cy="777875"/>
            <a:chOff x="949" y="1296"/>
            <a:chExt cx="727" cy="457"/>
          </a:xfrm>
        </p:grpSpPr>
        <p:sp>
          <p:nvSpPr>
            <p:cNvPr id="725" name="Google Shape;725;p44"/>
            <p:cNvSpPr txBox="1"/>
            <p:nvPr/>
          </p:nvSpPr>
          <p:spPr>
            <a:xfrm>
              <a:off x="964" y="1296"/>
              <a:ext cx="712" cy="2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1.0 x 10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-14 </a:t>
              </a: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</a:t>
              </a:r>
              <a:endParaRPr/>
            </a:p>
          </p:txBody>
        </p:sp>
        <p:sp>
          <p:nvSpPr>
            <p:cNvPr id="726" name="Google Shape;726;p44"/>
            <p:cNvSpPr txBox="1"/>
            <p:nvPr/>
          </p:nvSpPr>
          <p:spPr>
            <a:xfrm>
              <a:off x="949" y="1536"/>
              <a:ext cx="683" cy="2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3.0 x 10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-2</a:t>
              </a: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  <p:cxnSp>
          <p:nvCxnSpPr>
            <p:cNvPr id="727" name="Google Shape;727;p44"/>
            <p:cNvCxnSpPr/>
            <p:nvPr/>
          </p:nvCxnSpPr>
          <p:spPr>
            <a:xfrm>
              <a:off x="1008" y="1536"/>
              <a:ext cx="624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sp>
        <p:nvSpPr>
          <p:cNvPr id="728" name="Google Shape;728;p44"/>
          <p:cNvSpPr txBox="1"/>
          <p:nvPr/>
        </p:nvSpPr>
        <p:spPr>
          <a:xfrm>
            <a:off x="3703637" y="4297362"/>
            <a:ext cx="1431925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x 100 = 2%</a:t>
            </a:r>
            <a:endParaRPr/>
          </a:p>
        </p:txBody>
      </p:sp>
      <p:grpSp>
        <p:nvGrpSpPr>
          <p:cNvPr id="729" name="Google Shape;729;p44"/>
          <p:cNvGrpSpPr/>
          <p:nvPr/>
        </p:nvGrpSpPr>
        <p:grpSpPr>
          <a:xfrm>
            <a:off x="2239962" y="4144962"/>
            <a:ext cx="1509712" cy="777875"/>
            <a:chOff x="949" y="1296"/>
            <a:chExt cx="727" cy="457"/>
          </a:xfrm>
        </p:grpSpPr>
        <p:sp>
          <p:nvSpPr>
            <p:cNvPr id="730" name="Google Shape;730;p44"/>
            <p:cNvSpPr txBox="1"/>
            <p:nvPr/>
          </p:nvSpPr>
          <p:spPr>
            <a:xfrm>
              <a:off x="964" y="1296"/>
              <a:ext cx="712" cy="2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3.0 x 10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-2 </a:t>
              </a: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</a:t>
              </a:r>
              <a:endParaRPr/>
            </a:p>
          </p:txBody>
        </p:sp>
        <p:sp>
          <p:nvSpPr>
            <p:cNvPr id="731" name="Google Shape;731;p44"/>
            <p:cNvSpPr txBox="1"/>
            <p:nvPr/>
          </p:nvSpPr>
          <p:spPr>
            <a:xfrm>
              <a:off x="949" y="1536"/>
              <a:ext cx="683" cy="2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1.5 </a:t>
              </a: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  <p:cxnSp>
          <p:nvCxnSpPr>
            <p:cNvPr id="732" name="Google Shape;732;p44"/>
            <p:cNvCxnSpPr/>
            <p:nvPr/>
          </p:nvCxnSpPr>
          <p:spPr>
            <a:xfrm>
              <a:off x="1008" y="1536"/>
              <a:ext cx="624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grpSp>
        <p:nvGrpSpPr>
          <p:cNvPr id="733" name="Google Shape;733;p44"/>
          <p:cNvGrpSpPr/>
          <p:nvPr/>
        </p:nvGrpSpPr>
        <p:grpSpPr>
          <a:xfrm>
            <a:off x="2300287" y="4846637"/>
            <a:ext cx="960437" cy="777875"/>
            <a:chOff x="949" y="1296"/>
            <a:chExt cx="727" cy="457"/>
          </a:xfrm>
        </p:grpSpPr>
        <p:sp>
          <p:nvSpPr>
            <p:cNvPr id="734" name="Google Shape;734;p44"/>
            <p:cNvSpPr txBox="1"/>
            <p:nvPr/>
          </p:nvSpPr>
          <p:spPr>
            <a:xfrm>
              <a:off x="964" y="1296"/>
              <a:ext cx="712" cy="2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</a:t>
              </a:r>
              <a:endParaRPr/>
            </a:p>
          </p:txBody>
        </p:sp>
        <p:sp>
          <p:nvSpPr>
            <p:cNvPr id="735" name="Google Shape;735;p44"/>
            <p:cNvSpPr txBox="1"/>
            <p:nvPr/>
          </p:nvSpPr>
          <p:spPr>
            <a:xfrm>
              <a:off x="949" y="1536"/>
              <a:ext cx="683" cy="2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[OH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]</a:t>
              </a:r>
              <a:endParaRPr/>
            </a:p>
          </p:txBody>
        </p:sp>
        <p:cxnSp>
          <p:nvCxnSpPr>
            <p:cNvPr id="736" name="Google Shape;736;p44"/>
            <p:cNvCxnSpPr/>
            <p:nvPr/>
          </p:nvCxnSpPr>
          <p:spPr>
            <a:xfrm>
              <a:off x="1008" y="1536"/>
              <a:ext cx="624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sp>
        <p:nvSpPr>
          <p:cNvPr id="737" name="Google Shape;737;p44"/>
          <p:cNvSpPr txBox="1"/>
          <p:nvPr/>
        </p:nvSpPr>
        <p:spPr>
          <a:xfrm>
            <a:off x="373062" y="1343025"/>
            <a:ext cx="16002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SOLUTION:</a:t>
            </a:r>
            <a:endParaRPr/>
          </a:p>
        </p:txBody>
      </p:sp>
      <p:grpSp>
        <p:nvGrpSpPr>
          <p:cNvPr id="738" name="Google Shape;738;p44"/>
          <p:cNvGrpSpPr/>
          <p:nvPr/>
        </p:nvGrpSpPr>
        <p:grpSpPr>
          <a:xfrm>
            <a:off x="425450" y="2103437"/>
            <a:ext cx="7232650" cy="366712"/>
            <a:chOff x="364" y="2976"/>
            <a:chExt cx="4556" cy="231"/>
          </a:xfrm>
        </p:grpSpPr>
        <p:sp>
          <p:nvSpPr>
            <p:cNvPr id="739" name="Google Shape;739;p44"/>
            <p:cNvSpPr txBox="1"/>
            <p:nvPr/>
          </p:nvSpPr>
          <p:spPr>
            <a:xfrm>
              <a:off x="364" y="2976"/>
              <a:ext cx="864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Initial</a:t>
              </a:r>
              <a:endParaRPr/>
            </a:p>
          </p:txBody>
        </p:sp>
        <p:sp>
          <p:nvSpPr>
            <p:cNvPr id="740" name="Google Shape;740;p44"/>
            <p:cNvSpPr txBox="1"/>
            <p:nvPr/>
          </p:nvSpPr>
          <p:spPr>
            <a:xfrm>
              <a:off x="1800" y="2976"/>
              <a:ext cx="576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1.5 </a:t>
              </a:r>
              <a:endParaRPr/>
            </a:p>
          </p:txBody>
        </p:sp>
        <p:sp>
          <p:nvSpPr>
            <p:cNvPr id="741" name="Google Shape;741;p44"/>
            <p:cNvSpPr txBox="1"/>
            <p:nvPr/>
          </p:nvSpPr>
          <p:spPr>
            <a:xfrm>
              <a:off x="3888" y="2976"/>
              <a:ext cx="288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/>
            </a:p>
          </p:txBody>
        </p:sp>
        <p:sp>
          <p:nvSpPr>
            <p:cNvPr id="742" name="Google Shape;742;p44"/>
            <p:cNvSpPr txBox="1"/>
            <p:nvPr/>
          </p:nvSpPr>
          <p:spPr>
            <a:xfrm>
              <a:off x="4680" y="2976"/>
              <a:ext cx="240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/>
            </a:p>
          </p:txBody>
        </p:sp>
        <p:sp>
          <p:nvSpPr>
            <p:cNvPr id="743" name="Google Shape;743;p44"/>
            <p:cNvSpPr txBox="1"/>
            <p:nvPr/>
          </p:nvSpPr>
          <p:spPr>
            <a:xfrm>
              <a:off x="2736" y="2976"/>
              <a:ext cx="288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endParaRPr/>
            </a:p>
          </p:txBody>
        </p:sp>
      </p:grpSp>
      <p:grpSp>
        <p:nvGrpSpPr>
          <p:cNvPr id="744" name="Google Shape;744;p44"/>
          <p:cNvGrpSpPr/>
          <p:nvPr/>
        </p:nvGrpSpPr>
        <p:grpSpPr>
          <a:xfrm>
            <a:off x="381000" y="2484437"/>
            <a:ext cx="7413625" cy="366712"/>
            <a:chOff x="336" y="3216"/>
            <a:chExt cx="4670" cy="231"/>
          </a:xfrm>
        </p:grpSpPr>
        <p:sp>
          <p:nvSpPr>
            <p:cNvPr id="745" name="Google Shape;745;p44"/>
            <p:cNvSpPr txBox="1"/>
            <p:nvPr/>
          </p:nvSpPr>
          <p:spPr>
            <a:xfrm>
              <a:off x="336" y="3216"/>
              <a:ext cx="864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Change</a:t>
              </a:r>
              <a:endParaRPr/>
            </a:p>
          </p:txBody>
        </p:sp>
        <p:sp>
          <p:nvSpPr>
            <p:cNvPr id="746" name="Google Shape;746;p44"/>
            <p:cNvSpPr txBox="1"/>
            <p:nvPr/>
          </p:nvSpPr>
          <p:spPr>
            <a:xfrm>
              <a:off x="1800" y="3216"/>
              <a:ext cx="576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</a:t>
              </a: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x</a:t>
              </a:r>
              <a:endParaRPr/>
            </a:p>
          </p:txBody>
        </p:sp>
        <p:sp>
          <p:nvSpPr>
            <p:cNvPr id="747" name="Google Shape;747;p44"/>
            <p:cNvSpPr txBox="1"/>
            <p:nvPr/>
          </p:nvSpPr>
          <p:spPr>
            <a:xfrm>
              <a:off x="2736" y="3216"/>
              <a:ext cx="288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endParaRPr/>
            </a:p>
          </p:txBody>
        </p:sp>
        <p:sp>
          <p:nvSpPr>
            <p:cNvPr id="748" name="Google Shape;748;p44"/>
            <p:cNvSpPr txBox="1"/>
            <p:nvPr/>
          </p:nvSpPr>
          <p:spPr>
            <a:xfrm>
              <a:off x="3744" y="3216"/>
              <a:ext cx="501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+ </a:t>
              </a: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x</a:t>
              </a:r>
              <a:endParaRPr/>
            </a:p>
          </p:txBody>
        </p:sp>
        <p:sp>
          <p:nvSpPr>
            <p:cNvPr id="749" name="Google Shape;749;p44"/>
            <p:cNvSpPr txBox="1"/>
            <p:nvPr/>
          </p:nvSpPr>
          <p:spPr>
            <a:xfrm>
              <a:off x="4512" y="3216"/>
              <a:ext cx="494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+ </a:t>
              </a: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x</a:t>
              </a:r>
              <a:endParaRPr/>
            </a:p>
          </p:txBody>
        </p:sp>
      </p:grpSp>
      <p:grpSp>
        <p:nvGrpSpPr>
          <p:cNvPr id="750" name="Google Shape;750;p44"/>
          <p:cNvGrpSpPr/>
          <p:nvPr/>
        </p:nvGrpSpPr>
        <p:grpSpPr>
          <a:xfrm>
            <a:off x="381000" y="2865437"/>
            <a:ext cx="7315200" cy="366712"/>
            <a:chOff x="336" y="3456"/>
            <a:chExt cx="4608" cy="231"/>
          </a:xfrm>
        </p:grpSpPr>
        <p:sp>
          <p:nvSpPr>
            <p:cNvPr id="751" name="Google Shape;751;p44"/>
            <p:cNvSpPr txBox="1"/>
            <p:nvPr/>
          </p:nvSpPr>
          <p:spPr>
            <a:xfrm>
              <a:off x="336" y="3456"/>
              <a:ext cx="864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Equilibrium</a:t>
              </a:r>
              <a:endParaRPr/>
            </a:p>
          </p:txBody>
        </p:sp>
        <p:sp>
          <p:nvSpPr>
            <p:cNvPr id="752" name="Google Shape;752;p44"/>
            <p:cNvSpPr txBox="1"/>
            <p:nvPr/>
          </p:nvSpPr>
          <p:spPr>
            <a:xfrm>
              <a:off x="1728" y="3456"/>
              <a:ext cx="720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1.5 - </a:t>
              </a: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x</a:t>
              </a:r>
              <a:endParaRPr/>
            </a:p>
          </p:txBody>
        </p:sp>
        <p:sp>
          <p:nvSpPr>
            <p:cNvPr id="753" name="Google Shape;753;p44"/>
            <p:cNvSpPr txBox="1"/>
            <p:nvPr/>
          </p:nvSpPr>
          <p:spPr>
            <a:xfrm>
              <a:off x="2736" y="3456"/>
              <a:ext cx="288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endParaRPr/>
            </a:p>
          </p:txBody>
        </p:sp>
        <p:sp>
          <p:nvSpPr>
            <p:cNvPr id="754" name="Google Shape;754;p44"/>
            <p:cNvSpPr txBox="1"/>
            <p:nvPr/>
          </p:nvSpPr>
          <p:spPr>
            <a:xfrm>
              <a:off x="3888" y="3456"/>
              <a:ext cx="288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x</a:t>
              </a:r>
              <a:endParaRPr/>
            </a:p>
          </p:txBody>
        </p:sp>
        <p:sp>
          <p:nvSpPr>
            <p:cNvPr id="755" name="Google Shape;755;p44"/>
            <p:cNvSpPr txBox="1"/>
            <p:nvPr/>
          </p:nvSpPr>
          <p:spPr>
            <a:xfrm>
              <a:off x="4656" y="3456"/>
              <a:ext cx="288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x</a:t>
              </a:r>
              <a:endParaRPr/>
            </a:p>
          </p:txBody>
        </p:sp>
      </p:grpSp>
      <p:grpSp>
        <p:nvGrpSpPr>
          <p:cNvPr id="756" name="Google Shape;756;p44"/>
          <p:cNvGrpSpPr/>
          <p:nvPr/>
        </p:nvGrpSpPr>
        <p:grpSpPr>
          <a:xfrm>
            <a:off x="231775" y="1722437"/>
            <a:ext cx="8378825" cy="381000"/>
            <a:chOff x="242" y="2736"/>
            <a:chExt cx="5278" cy="240"/>
          </a:xfrm>
        </p:grpSpPr>
        <p:grpSp>
          <p:nvGrpSpPr>
            <p:cNvPr id="757" name="Google Shape;757;p44"/>
            <p:cNvGrpSpPr/>
            <p:nvPr/>
          </p:nvGrpSpPr>
          <p:grpSpPr>
            <a:xfrm>
              <a:off x="1632" y="2736"/>
              <a:ext cx="3888" cy="231"/>
              <a:chOff x="1008" y="1584"/>
              <a:chExt cx="3888" cy="231"/>
            </a:xfrm>
          </p:grpSpPr>
          <p:sp>
            <p:nvSpPr>
              <p:cNvPr id="758" name="Google Shape;758;p44"/>
              <p:cNvSpPr txBox="1"/>
              <p:nvPr/>
            </p:nvSpPr>
            <p:spPr>
              <a:xfrm>
                <a:off x="1008" y="1584"/>
                <a:ext cx="3888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b="1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(</a:t>
                </a:r>
                <a:r>
                  <a:rPr b="1" i="0" lang="en-US" sz="17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CH</a:t>
                </a:r>
                <a:r>
                  <a:rPr b="1" baseline="-25000" i="0" lang="en-US" sz="17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r>
                  <a:rPr b="1" i="0" lang="en-US" sz="17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)</a:t>
                </a:r>
                <a:r>
                  <a:rPr b="1" baseline="-25000" i="0" lang="en-US" sz="17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r>
                  <a:rPr b="1" i="0" lang="en-US" sz="17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NH(</a:t>
                </a:r>
                <a:r>
                  <a:rPr b="1" i="1" lang="en-US" sz="1700" u="none">
                    <a:solidFill>
                      <a:schemeClr val="dk1"/>
                    </a:solidFill>
                    <a:latin typeface="Times"/>
                    <a:ea typeface="Times"/>
                    <a:cs typeface="Times"/>
                    <a:sym typeface="Times"/>
                  </a:rPr>
                  <a:t>aq</a:t>
                </a:r>
                <a:r>
                  <a:rPr b="1" i="0" lang="en-US" sz="17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)  +  H</a:t>
                </a:r>
                <a:r>
                  <a:rPr b="1" baseline="-25000" i="0" lang="en-US" sz="17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r>
                  <a:rPr b="1" i="0" lang="en-US" sz="17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O(</a:t>
                </a:r>
                <a:r>
                  <a:rPr b="1" i="1" lang="en-US" sz="1700" u="none">
                    <a:solidFill>
                      <a:schemeClr val="dk1"/>
                    </a:solidFill>
                    <a:latin typeface="Times"/>
                    <a:ea typeface="Times"/>
                    <a:cs typeface="Times"/>
                    <a:sym typeface="Times"/>
                  </a:rPr>
                  <a:t>l</a:t>
                </a:r>
                <a:r>
                  <a:rPr b="1" i="0" lang="en-US" sz="17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)          (CH</a:t>
                </a:r>
                <a:r>
                  <a:rPr b="1" baseline="-25000" i="0" lang="en-US" sz="17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r>
                  <a:rPr b="1" i="0" lang="en-US" sz="17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)</a:t>
                </a:r>
                <a:r>
                  <a:rPr b="1" baseline="-25000" i="0" lang="en-US" sz="17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r>
                  <a:rPr b="1" i="0" lang="en-US" sz="17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NH</a:t>
                </a:r>
                <a:r>
                  <a:rPr b="1" baseline="-25000" i="0" lang="en-US" sz="17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r>
                  <a:rPr b="1" baseline="30000" i="0" lang="en-US" sz="17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r>
                  <a:rPr b="1" i="0" lang="en-US" sz="17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(</a:t>
                </a:r>
                <a:r>
                  <a:rPr b="1" i="1" lang="en-US" sz="1700" u="none">
                    <a:solidFill>
                      <a:schemeClr val="dk1"/>
                    </a:solidFill>
                    <a:latin typeface="Times"/>
                    <a:ea typeface="Times"/>
                    <a:cs typeface="Times"/>
                    <a:sym typeface="Times"/>
                  </a:rPr>
                  <a:t>aq</a:t>
                </a:r>
                <a:r>
                  <a:rPr b="1" i="0" lang="en-US" sz="17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)  +  OH</a:t>
                </a:r>
                <a:r>
                  <a:rPr b="1" baseline="30000" i="0" lang="en-US" sz="17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r>
                  <a:rPr b="1" i="0" lang="en-US" sz="17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(</a:t>
                </a:r>
                <a:r>
                  <a:rPr b="1" i="1" lang="en-US" sz="1700" u="none">
                    <a:solidFill>
                      <a:schemeClr val="dk1"/>
                    </a:solidFill>
                    <a:latin typeface="Times"/>
                    <a:ea typeface="Times"/>
                    <a:cs typeface="Times"/>
                    <a:sym typeface="Times"/>
                  </a:rPr>
                  <a:t>aq</a:t>
                </a:r>
                <a:r>
                  <a:rPr b="1" i="0" lang="en-US" sz="17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)</a:t>
                </a:r>
                <a:endParaRPr/>
              </a:p>
            </p:txBody>
          </p:sp>
          <p:pic>
            <p:nvPicPr>
              <p:cNvPr id="759" name="Google Shape;759;p44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2496" y="1620"/>
                <a:ext cx="392" cy="1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760" name="Google Shape;760;p44"/>
            <p:cNvSpPr txBox="1"/>
            <p:nvPr/>
          </p:nvSpPr>
          <p:spPr>
            <a:xfrm>
              <a:off x="242" y="2743"/>
              <a:ext cx="1415" cy="2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rial"/>
                <a:buNone/>
              </a:pPr>
              <a:r>
                <a:rPr b="1" i="0" lang="en-US" sz="17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Concentration (</a:t>
              </a:r>
              <a:r>
                <a:rPr b="1" i="1" lang="en-US" sz="17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</a:t>
              </a:r>
              <a:r>
                <a:rPr b="1" i="0" lang="en-US" sz="17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endParaRPr/>
            </a:p>
          </p:txBody>
        </p:sp>
        <p:cxnSp>
          <p:nvCxnSpPr>
            <p:cNvPr id="761" name="Google Shape;761;p44"/>
            <p:cNvCxnSpPr/>
            <p:nvPr/>
          </p:nvCxnSpPr>
          <p:spPr>
            <a:xfrm>
              <a:off x="384" y="2976"/>
              <a:ext cx="4944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45"/>
          <p:cNvSpPr txBox="1"/>
          <p:nvPr/>
        </p:nvSpPr>
        <p:spPr>
          <a:xfrm>
            <a:off x="457200" y="457200"/>
            <a:ext cx="3033712" cy="366712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SAMPLE PROBLEM 18.11</a:t>
            </a:r>
            <a:endParaRPr/>
          </a:p>
        </p:txBody>
      </p:sp>
      <p:sp>
        <p:nvSpPr>
          <p:cNvPr id="768" name="Google Shape;768;p45"/>
          <p:cNvSpPr txBox="1"/>
          <p:nvPr/>
        </p:nvSpPr>
        <p:spPr>
          <a:xfrm>
            <a:off x="3506787" y="457200"/>
            <a:ext cx="51816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Determining the pH of a Solution of A</a:t>
            </a:r>
            <a:r>
              <a:rPr b="1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/>
          </a:p>
        </p:txBody>
      </p:sp>
      <p:grpSp>
        <p:nvGrpSpPr>
          <p:cNvPr id="769" name="Google Shape;769;p45"/>
          <p:cNvGrpSpPr/>
          <p:nvPr/>
        </p:nvGrpSpPr>
        <p:grpSpPr>
          <a:xfrm>
            <a:off x="457200" y="1219200"/>
            <a:ext cx="8153400" cy="1190625"/>
            <a:chOff x="288" y="768"/>
            <a:chExt cx="5136" cy="750"/>
          </a:xfrm>
        </p:grpSpPr>
        <p:sp>
          <p:nvSpPr>
            <p:cNvPr id="770" name="Google Shape;770;p45"/>
            <p:cNvSpPr txBox="1"/>
            <p:nvPr/>
          </p:nvSpPr>
          <p:spPr>
            <a:xfrm>
              <a:off x="288" y="768"/>
              <a:ext cx="1008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PROBLEM:</a:t>
              </a:r>
              <a:endParaRPr/>
            </a:p>
          </p:txBody>
        </p:sp>
        <p:sp>
          <p:nvSpPr>
            <p:cNvPr id="771" name="Google Shape;771;p45"/>
            <p:cNvSpPr txBox="1"/>
            <p:nvPr/>
          </p:nvSpPr>
          <p:spPr>
            <a:xfrm>
              <a:off x="1200" y="768"/>
              <a:ext cx="4224" cy="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Sodium acetate (CH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COONa, or NaAc for this problem) has applications in photographic development and textile dyeing.  What is the pH of 0.25 </a:t>
              </a: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NaAc?  </a:t>
              </a: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of acetic acid (HAc) is 1.8 x 10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-5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/>
            </a:p>
          </p:txBody>
        </p:sp>
      </p:grpSp>
      <p:sp>
        <p:nvSpPr>
          <p:cNvPr id="772" name="Google Shape;772;p45"/>
          <p:cNvSpPr txBox="1"/>
          <p:nvPr/>
        </p:nvSpPr>
        <p:spPr>
          <a:xfrm>
            <a:off x="457200" y="3429000"/>
            <a:ext cx="16002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SOLUTION:</a:t>
            </a:r>
            <a:endParaRPr/>
          </a:p>
        </p:txBody>
      </p:sp>
      <p:grpSp>
        <p:nvGrpSpPr>
          <p:cNvPr id="773" name="Google Shape;773;p45"/>
          <p:cNvGrpSpPr/>
          <p:nvPr/>
        </p:nvGrpSpPr>
        <p:grpSpPr>
          <a:xfrm>
            <a:off x="457200" y="2438400"/>
            <a:ext cx="8153400" cy="366712"/>
            <a:chOff x="288" y="1536"/>
            <a:chExt cx="5136" cy="231"/>
          </a:xfrm>
        </p:grpSpPr>
        <p:sp>
          <p:nvSpPr>
            <p:cNvPr id="774" name="Google Shape;774;p45"/>
            <p:cNvSpPr txBox="1"/>
            <p:nvPr/>
          </p:nvSpPr>
          <p:spPr>
            <a:xfrm>
              <a:off x="288" y="1536"/>
              <a:ext cx="576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PLAN:</a:t>
              </a:r>
              <a:endParaRPr/>
            </a:p>
          </p:txBody>
        </p:sp>
        <p:sp>
          <p:nvSpPr>
            <p:cNvPr id="775" name="Google Shape;775;p45"/>
            <p:cNvSpPr txBox="1"/>
            <p:nvPr/>
          </p:nvSpPr>
          <p:spPr>
            <a:xfrm>
              <a:off x="912" y="1536"/>
              <a:ext cx="4512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Sodium salts are soluble in water so [Ac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] = 0.25 </a:t>
              </a: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/>
            </a:p>
          </p:txBody>
        </p:sp>
      </p:grpSp>
      <p:sp>
        <p:nvSpPr>
          <p:cNvPr id="776" name="Google Shape;776;p45"/>
          <p:cNvSpPr txBox="1"/>
          <p:nvPr/>
        </p:nvSpPr>
        <p:spPr>
          <a:xfrm>
            <a:off x="838200" y="2819400"/>
            <a:ext cx="77724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Write the association equation for acetic acid; use the </a:t>
            </a: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find the </a:t>
            </a: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grpSp>
        <p:nvGrpSpPr>
          <p:cNvPr id="777" name="Google Shape;777;p45"/>
          <p:cNvGrpSpPr/>
          <p:nvPr/>
        </p:nvGrpSpPr>
        <p:grpSpPr>
          <a:xfrm>
            <a:off x="1447800" y="4267200"/>
            <a:ext cx="5981700" cy="366712"/>
            <a:chOff x="912" y="2688"/>
            <a:chExt cx="3768" cy="231"/>
          </a:xfrm>
        </p:grpSpPr>
        <p:sp>
          <p:nvSpPr>
            <p:cNvPr id="778" name="Google Shape;778;p45"/>
            <p:cNvSpPr txBox="1"/>
            <p:nvPr/>
          </p:nvSpPr>
          <p:spPr>
            <a:xfrm>
              <a:off x="912" y="2688"/>
              <a:ext cx="720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Initial</a:t>
              </a:r>
              <a:endParaRPr/>
            </a:p>
          </p:txBody>
        </p:sp>
        <p:sp>
          <p:nvSpPr>
            <p:cNvPr id="779" name="Google Shape;779;p45"/>
            <p:cNvSpPr txBox="1"/>
            <p:nvPr/>
          </p:nvSpPr>
          <p:spPr>
            <a:xfrm>
              <a:off x="1968" y="2688"/>
              <a:ext cx="528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0.25</a:t>
              </a:r>
              <a:endParaRPr/>
            </a:p>
          </p:txBody>
        </p:sp>
        <p:sp>
          <p:nvSpPr>
            <p:cNvPr id="780" name="Google Shape;780;p45"/>
            <p:cNvSpPr txBox="1"/>
            <p:nvPr/>
          </p:nvSpPr>
          <p:spPr>
            <a:xfrm>
              <a:off x="2688" y="2688"/>
              <a:ext cx="288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endParaRPr/>
            </a:p>
          </p:txBody>
        </p:sp>
        <p:sp>
          <p:nvSpPr>
            <p:cNvPr id="781" name="Google Shape;781;p45"/>
            <p:cNvSpPr txBox="1"/>
            <p:nvPr/>
          </p:nvSpPr>
          <p:spPr>
            <a:xfrm>
              <a:off x="3648" y="2688"/>
              <a:ext cx="288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/>
            </a:p>
          </p:txBody>
        </p:sp>
        <p:sp>
          <p:nvSpPr>
            <p:cNvPr id="782" name="Google Shape;782;p45"/>
            <p:cNvSpPr txBox="1"/>
            <p:nvPr/>
          </p:nvSpPr>
          <p:spPr>
            <a:xfrm>
              <a:off x="4392" y="2688"/>
              <a:ext cx="288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/>
            </a:p>
          </p:txBody>
        </p:sp>
      </p:grpSp>
      <p:grpSp>
        <p:nvGrpSpPr>
          <p:cNvPr id="783" name="Google Shape;783;p45"/>
          <p:cNvGrpSpPr/>
          <p:nvPr/>
        </p:nvGrpSpPr>
        <p:grpSpPr>
          <a:xfrm>
            <a:off x="1447800" y="4648200"/>
            <a:ext cx="5981700" cy="366712"/>
            <a:chOff x="912" y="2928"/>
            <a:chExt cx="3768" cy="231"/>
          </a:xfrm>
        </p:grpSpPr>
        <p:sp>
          <p:nvSpPr>
            <p:cNvPr id="784" name="Google Shape;784;p45"/>
            <p:cNvSpPr txBox="1"/>
            <p:nvPr/>
          </p:nvSpPr>
          <p:spPr>
            <a:xfrm>
              <a:off x="912" y="2928"/>
              <a:ext cx="720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Change</a:t>
              </a:r>
              <a:endParaRPr/>
            </a:p>
          </p:txBody>
        </p:sp>
        <p:sp>
          <p:nvSpPr>
            <p:cNvPr id="785" name="Google Shape;785;p45"/>
            <p:cNvSpPr txBox="1"/>
            <p:nvPr/>
          </p:nvSpPr>
          <p:spPr>
            <a:xfrm>
              <a:off x="2088" y="2928"/>
              <a:ext cx="288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x</a:t>
              </a:r>
              <a:endParaRPr/>
            </a:p>
          </p:txBody>
        </p:sp>
        <p:sp>
          <p:nvSpPr>
            <p:cNvPr id="786" name="Google Shape;786;p45"/>
            <p:cNvSpPr txBox="1"/>
            <p:nvPr/>
          </p:nvSpPr>
          <p:spPr>
            <a:xfrm>
              <a:off x="3648" y="2928"/>
              <a:ext cx="288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+</a:t>
              </a: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x</a:t>
              </a:r>
              <a:endParaRPr/>
            </a:p>
          </p:txBody>
        </p:sp>
        <p:sp>
          <p:nvSpPr>
            <p:cNvPr id="787" name="Google Shape;787;p45"/>
            <p:cNvSpPr txBox="1"/>
            <p:nvPr/>
          </p:nvSpPr>
          <p:spPr>
            <a:xfrm>
              <a:off x="4392" y="2928"/>
              <a:ext cx="288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+x</a:t>
              </a:r>
              <a:endParaRPr/>
            </a:p>
          </p:txBody>
        </p:sp>
        <p:sp>
          <p:nvSpPr>
            <p:cNvPr id="788" name="Google Shape;788;p45"/>
            <p:cNvSpPr txBox="1"/>
            <p:nvPr/>
          </p:nvSpPr>
          <p:spPr>
            <a:xfrm>
              <a:off x="2688" y="2928"/>
              <a:ext cx="288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endParaRPr/>
            </a:p>
          </p:txBody>
        </p:sp>
      </p:grpSp>
      <p:grpSp>
        <p:nvGrpSpPr>
          <p:cNvPr id="789" name="Google Shape;789;p45"/>
          <p:cNvGrpSpPr/>
          <p:nvPr/>
        </p:nvGrpSpPr>
        <p:grpSpPr>
          <a:xfrm>
            <a:off x="1447800" y="5029200"/>
            <a:ext cx="5981700" cy="366712"/>
            <a:chOff x="912" y="3168"/>
            <a:chExt cx="3768" cy="231"/>
          </a:xfrm>
        </p:grpSpPr>
        <p:sp>
          <p:nvSpPr>
            <p:cNvPr id="790" name="Google Shape;790;p45"/>
            <p:cNvSpPr txBox="1"/>
            <p:nvPr/>
          </p:nvSpPr>
          <p:spPr>
            <a:xfrm>
              <a:off x="912" y="3168"/>
              <a:ext cx="864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Equilibrium</a:t>
              </a:r>
              <a:endParaRPr/>
            </a:p>
          </p:txBody>
        </p:sp>
        <p:sp>
          <p:nvSpPr>
            <p:cNvPr id="791" name="Google Shape;791;p45"/>
            <p:cNvSpPr txBox="1"/>
            <p:nvPr/>
          </p:nvSpPr>
          <p:spPr>
            <a:xfrm>
              <a:off x="2688" y="3168"/>
              <a:ext cx="288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endParaRPr/>
            </a:p>
          </p:txBody>
        </p:sp>
        <p:sp>
          <p:nvSpPr>
            <p:cNvPr id="792" name="Google Shape;792;p45"/>
            <p:cNvSpPr txBox="1"/>
            <p:nvPr/>
          </p:nvSpPr>
          <p:spPr>
            <a:xfrm>
              <a:off x="1872" y="3168"/>
              <a:ext cx="720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0.25 - </a:t>
              </a: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x</a:t>
              </a:r>
              <a:endParaRPr/>
            </a:p>
          </p:txBody>
        </p:sp>
        <p:sp>
          <p:nvSpPr>
            <p:cNvPr id="793" name="Google Shape;793;p45"/>
            <p:cNvSpPr txBox="1"/>
            <p:nvPr/>
          </p:nvSpPr>
          <p:spPr>
            <a:xfrm>
              <a:off x="3648" y="3168"/>
              <a:ext cx="288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x</a:t>
              </a:r>
              <a:endParaRPr/>
            </a:p>
          </p:txBody>
        </p:sp>
        <p:sp>
          <p:nvSpPr>
            <p:cNvPr id="794" name="Google Shape;794;p45"/>
            <p:cNvSpPr txBox="1"/>
            <p:nvPr/>
          </p:nvSpPr>
          <p:spPr>
            <a:xfrm>
              <a:off x="4392" y="3168"/>
              <a:ext cx="288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x</a:t>
              </a:r>
              <a:endParaRPr/>
            </a:p>
          </p:txBody>
        </p:sp>
      </p:grpSp>
      <p:grpSp>
        <p:nvGrpSpPr>
          <p:cNvPr id="795" name="Google Shape;795;p45"/>
          <p:cNvGrpSpPr/>
          <p:nvPr/>
        </p:nvGrpSpPr>
        <p:grpSpPr>
          <a:xfrm>
            <a:off x="1143000" y="3886200"/>
            <a:ext cx="6858000" cy="381000"/>
            <a:chOff x="720" y="2448"/>
            <a:chExt cx="4320" cy="240"/>
          </a:xfrm>
        </p:grpSpPr>
        <p:grpSp>
          <p:nvGrpSpPr>
            <p:cNvPr id="796" name="Google Shape;796;p45"/>
            <p:cNvGrpSpPr/>
            <p:nvPr/>
          </p:nvGrpSpPr>
          <p:grpSpPr>
            <a:xfrm>
              <a:off x="720" y="2448"/>
              <a:ext cx="4272" cy="231"/>
              <a:chOff x="720" y="2448"/>
              <a:chExt cx="4272" cy="231"/>
            </a:xfrm>
          </p:grpSpPr>
          <p:sp>
            <p:nvSpPr>
              <p:cNvPr id="797" name="Google Shape;797;p45"/>
              <p:cNvSpPr txBox="1"/>
              <p:nvPr/>
            </p:nvSpPr>
            <p:spPr>
              <a:xfrm>
                <a:off x="1872" y="2448"/>
                <a:ext cx="3120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b="1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Ac</a:t>
                </a:r>
                <a:r>
                  <a:rPr b="1" baseline="3000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r>
                  <a:rPr b="1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(</a:t>
                </a:r>
                <a:r>
                  <a:rPr b="1" i="1" lang="en-US" sz="1800" u="none">
                    <a:solidFill>
                      <a:schemeClr val="dk1"/>
                    </a:solidFill>
                    <a:latin typeface="Times"/>
                    <a:ea typeface="Times"/>
                    <a:cs typeface="Times"/>
                    <a:sym typeface="Times"/>
                  </a:rPr>
                  <a:t>aq</a:t>
                </a:r>
                <a:r>
                  <a:rPr b="1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)   +  H</a:t>
                </a:r>
                <a:r>
                  <a:rPr b="1" baseline="-2500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r>
                  <a:rPr b="1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O(</a:t>
                </a:r>
                <a:r>
                  <a:rPr b="1" i="1" lang="en-US" sz="1800" u="none">
                    <a:solidFill>
                      <a:schemeClr val="dk1"/>
                    </a:solidFill>
                    <a:latin typeface="Times"/>
                    <a:ea typeface="Times"/>
                    <a:cs typeface="Times"/>
                    <a:sym typeface="Times"/>
                  </a:rPr>
                  <a:t>l</a:t>
                </a:r>
                <a:r>
                  <a:rPr b="1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)            HAc(</a:t>
                </a:r>
                <a:r>
                  <a:rPr b="1" i="1" lang="en-US" sz="1800" u="none">
                    <a:solidFill>
                      <a:schemeClr val="dk1"/>
                    </a:solidFill>
                    <a:latin typeface="Times"/>
                    <a:ea typeface="Times"/>
                    <a:cs typeface="Times"/>
                    <a:sym typeface="Times"/>
                  </a:rPr>
                  <a:t>aq</a:t>
                </a:r>
                <a:r>
                  <a:rPr b="1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)  +  OH</a:t>
                </a:r>
                <a:r>
                  <a:rPr b="1" baseline="3000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r>
                  <a:rPr b="1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(</a:t>
                </a:r>
                <a:r>
                  <a:rPr b="1" i="1" lang="en-US" sz="1800" u="none">
                    <a:solidFill>
                      <a:schemeClr val="dk1"/>
                    </a:solidFill>
                    <a:latin typeface="Times"/>
                    <a:ea typeface="Times"/>
                    <a:cs typeface="Times"/>
                    <a:sym typeface="Times"/>
                  </a:rPr>
                  <a:t>aq</a:t>
                </a:r>
                <a:r>
                  <a:rPr b="1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)</a:t>
                </a:r>
                <a:endParaRPr/>
              </a:p>
            </p:txBody>
          </p:sp>
          <p:pic>
            <p:nvPicPr>
              <p:cNvPr id="798" name="Google Shape;798;p45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3120" y="2496"/>
                <a:ext cx="392" cy="16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99" name="Google Shape;799;p45"/>
              <p:cNvSpPr txBox="1"/>
              <p:nvPr/>
            </p:nvSpPr>
            <p:spPr>
              <a:xfrm>
                <a:off x="720" y="2448"/>
                <a:ext cx="1152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b="1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Concentration</a:t>
                </a:r>
                <a:endParaRPr/>
              </a:p>
            </p:txBody>
          </p:sp>
        </p:grpSp>
        <p:cxnSp>
          <p:nvCxnSpPr>
            <p:cNvPr id="800" name="Google Shape;800;p45"/>
            <p:cNvCxnSpPr/>
            <p:nvPr/>
          </p:nvCxnSpPr>
          <p:spPr>
            <a:xfrm>
              <a:off x="720" y="2688"/>
              <a:ext cx="4320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grpSp>
        <p:nvGrpSpPr>
          <p:cNvPr id="801" name="Google Shape;801;p45"/>
          <p:cNvGrpSpPr/>
          <p:nvPr/>
        </p:nvGrpSpPr>
        <p:grpSpPr>
          <a:xfrm>
            <a:off x="990600" y="5486400"/>
            <a:ext cx="1981200" cy="747712"/>
            <a:chOff x="624" y="3456"/>
            <a:chExt cx="1248" cy="471"/>
          </a:xfrm>
        </p:grpSpPr>
        <p:sp>
          <p:nvSpPr>
            <p:cNvPr id="802" name="Google Shape;802;p45"/>
            <p:cNvSpPr txBox="1"/>
            <p:nvPr/>
          </p:nvSpPr>
          <p:spPr>
            <a:xfrm>
              <a:off x="624" y="3552"/>
              <a:ext cx="432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= </a:t>
              </a:r>
              <a:endParaRPr/>
            </a:p>
          </p:txBody>
        </p:sp>
        <p:grpSp>
          <p:nvGrpSpPr>
            <p:cNvPr id="803" name="Google Shape;803;p45"/>
            <p:cNvGrpSpPr/>
            <p:nvPr/>
          </p:nvGrpSpPr>
          <p:grpSpPr>
            <a:xfrm>
              <a:off x="1056" y="3456"/>
              <a:ext cx="816" cy="471"/>
              <a:chOff x="1056" y="3456"/>
              <a:chExt cx="816" cy="471"/>
            </a:xfrm>
          </p:grpSpPr>
          <p:sp>
            <p:nvSpPr>
              <p:cNvPr id="804" name="Google Shape;804;p45"/>
              <p:cNvSpPr txBox="1"/>
              <p:nvPr/>
            </p:nvSpPr>
            <p:spPr>
              <a:xfrm>
                <a:off x="1056" y="3456"/>
                <a:ext cx="816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[HAc][OH</a:t>
                </a:r>
                <a:r>
                  <a:rPr b="0" baseline="3000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]</a:t>
                </a:r>
                <a:endParaRPr/>
              </a:p>
            </p:txBody>
          </p:sp>
          <p:sp>
            <p:nvSpPr>
              <p:cNvPr id="805" name="Google Shape;805;p45"/>
              <p:cNvSpPr txBox="1"/>
              <p:nvPr/>
            </p:nvSpPr>
            <p:spPr>
              <a:xfrm>
                <a:off x="1200" y="3696"/>
                <a:ext cx="432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[Ac</a:t>
                </a:r>
                <a:r>
                  <a:rPr b="0" baseline="3000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]</a:t>
                </a:r>
                <a:endParaRPr/>
              </a:p>
            </p:txBody>
          </p:sp>
          <p:cxnSp>
            <p:nvCxnSpPr>
              <p:cNvPr id="806" name="Google Shape;806;p45"/>
              <p:cNvCxnSpPr/>
              <p:nvPr/>
            </p:nvCxnSpPr>
            <p:spPr>
              <a:xfrm>
                <a:off x="1056" y="3707"/>
                <a:ext cx="768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807" name="Google Shape;807;p45"/>
          <p:cNvGrpSpPr/>
          <p:nvPr/>
        </p:nvGrpSpPr>
        <p:grpSpPr>
          <a:xfrm>
            <a:off x="2971800" y="5486400"/>
            <a:ext cx="838200" cy="747712"/>
            <a:chOff x="1872" y="3456"/>
            <a:chExt cx="528" cy="471"/>
          </a:xfrm>
        </p:grpSpPr>
        <p:sp>
          <p:nvSpPr>
            <p:cNvPr id="808" name="Google Shape;808;p45"/>
            <p:cNvSpPr txBox="1"/>
            <p:nvPr/>
          </p:nvSpPr>
          <p:spPr>
            <a:xfrm>
              <a:off x="1872" y="3600"/>
              <a:ext cx="192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=</a:t>
              </a:r>
              <a:endParaRPr/>
            </a:p>
          </p:txBody>
        </p:sp>
        <p:sp>
          <p:nvSpPr>
            <p:cNvPr id="809" name="Google Shape;809;p45"/>
            <p:cNvSpPr txBox="1"/>
            <p:nvPr/>
          </p:nvSpPr>
          <p:spPr>
            <a:xfrm>
              <a:off x="2112" y="3456"/>
              <a:ext cx="288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</a:t>
              </a:r>
              <a:endParaRPr/>
            </a:p>
          </p:txBody>
        </p:sp>
        <p:sp>
          <p:nvSpPr>
            <p:cNvPr id="810" name="Google Shape;810;p45"/>
            <p:cNvSpPr txBox="1"/>
            <p:nvPr/>
          </p:nvSpPr>
          <p:spPr>
            <a:xfrm>
              <a:off x="2112" y="3696"/>
              <a:ext cx="288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/>
            </a:p>
          </p:txBody>
        </p:sp>
        <p:cxnSp>
          <p:nvCxnSpPr>
            <p:cNvPr id="811" name="Google Shape;811;p45"/>
            <p:cNvCxnSpPr/>
            <p:nvPr/>
          </p:nvCxnSpPr>
          <p:spPr>
            <a:xfrm>
              <a:off x="2103" y="3708"/>
              <a:ext cx="288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sp>
        <p:nvSpPr>
          <p:cNvPr id="812" name="Google Shape;812;p45"/>
          <p:cNvSpPr txBox="1"/>
          <p:nvPr/>
        </p:nvSpPr>
        <p:spPr>
          <a:xfrm>
            <a:off x="6248400" y="5638800"/>
            <a:ext cx="16764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5.6 x 10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-10 </a:t>
            </a: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grpSp>
        <p:nvGrpSpPr>
          <p:cNvPr id="813" name="Google Shape;813;p45"/>
          <p:cNvGrpSpPr/>
          <p:nvPr/>
        </p:nvGrpSpPr>
        <p:grpSpPr>
          <a:xfrm>
            <a:off x="4419600" y="5486400"/>
            <a:ext cx="1905000" cy="747712"/>
            <a:chOff x="2784" y="3456"/>
            <a:chExt cx="1200" cy="471"/>
          </a:xfrm>
        </p:grpSpPr>
        <p:sp>
          <p:nvSpPr>
            <p:cNvPr id="814" name="Google Shape;814;p45"/>
            <p:cNvSpPr txBox="1"/>
            <p:nvPr/>
          </p:nvSpPr>
          <p:spPr>
            <a:xfrm>
              <a:off x="2784" y="3552"/>
              <a:ext cx="432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= </a:t>
              </a:r>
              <a:endParaRPr/>
            </a:p>
          </p:txBody>
        </p:sp>
        <p:grpSp>
          <p:nvGrpSpPr>
            <p:cNvPr id="815" name="Google Shape;815;p45"/>
            <p:cNvGrpSpPr/>
            <p:nvPr/>
          </p:nvGrpSpPr>
          <p:grpSpPr>
            <a:xfrm>
              <a:off x="3216" y="3456"/>
              <a:ext cx="768" cy="471"/>
              <a:chOff x="3216" y="3456"/>
              <a:chExt cx="768" cy="471"/>
            </a:xfrm>
          </p:grpSpPr>
          <p:sp>
            <p:nvSpPr>
              <p:cNvPr id="816" name="Google Shape;816;p45"/>
              <p:cNvSpPr txBox="1"/>
              <p:nvPr/>
            </p:nvSpPr>
            <p:spPr>
              <a:xfrm>
                <a:off x="3216" y="3456"/>
                <a:ext cx="768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1.0 x 10</a:t>
                </a:r>
                <a:r>
                  <a:rPr b="0" baseline="3000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-14</a:t>
                </a:r>
                <a:endParaRPr/>
              </a:p>
            </p:txBody>
          </p:sp>
          <p:sp>
            <p:nvSpPr>
              <p:cNvPr id="817" name="Google Shape;817;p45"/>
              <p:cNvSpPr txBox="1"/>
              <p:nvPr/>
            </p:nvSpPr>
            <p:spPr>
              <a:xfrm>
                <a:off x="3216" y="3696"/>
                <a:ext cx="768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1.8 x 10</a:t>
                </a:r>
                <a:r>
                  <a:rPr b="0" baseline="3000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-5</a:t>
                </a:r>
                <a:endParaRPr/>
              </a:p>
            </p:txBody>
          </p:sp>
          <p:cxnSp>
            <p:nvCxnSpPr>
              <p:cNvPr id="818" name="Google Shape;818;p45"/>
              <p:cNvCxnSpPr/>
              <p:nvPr/>
            </p:nvCxnSpPr>
            <p:spPr>
              <a:xfrm>
                <a:off x="3264" y="3696"/>
                <a:ext cx="624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46"/>
          <p:cNvSpPr txBox="1"/>
          <p:nvPr/>
        </p:nvSpPr>
        <p:spPr>
          <a:xfrm>
            <a:off x="4629150" y="4437062"/>
            <a:ext cx="1219200" cy="642937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46"/>
          <p:cNvSpPr txBox="1"/>
          <p:nvPr/>
        </p:nvSpPr>
        <p:spPr>
          <a:xfrm>
            <a:off x="457200" y="457200"/>
            <a:ext cx="3008312" cy="366712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SAMPLE PROBLEM 18.11</a:t>
            </a:r>
            <a:endParaRPr/>
          </a:p>
        </p:txBody>
      </p:sp>
      <p:sp>
        <p:nvSpPr>
          <p:cNvPr id="826" name="Google Shape;826;p46"/>
          <p:cNvSpPr txBox="1"/>
          <p:nvPr/>
        </p:nvSpPr>
        <p:spPr>
          <a:xfrm>
            <a:off x="3506787" y="444500"/>
            <a:ext cx="51816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Determining the pH of a Solution of A</a:t>
            </a:r>
            <a:r>
              <a:rPr b="1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/>
          </a:p>
        </p:txBody>
      </p:sp>
      <p:sp>
        <p:nvSpPr>
          <p:cNvPr id="827" name="Google Shape;827;p46"/>
          <p:cNvSpPr txBox="1"/>
          <p:nvPr/>
        </p:nvSpPr>
        <p:spPr>
          <a:xfrm>
            <a:off x="482600" y="849312"/>
            <a:ext cx="1341437" cy="366712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continued</a:t>
            </a:r>
            <a:endParaRPr/>
          </a:p>
        </p:txBody>
      </p:sp>
      <p:grpSp>
        <p:nvGrpSpPr>
          <p:cNvPr id="828" name="Google Shape;828;p46"/>
          <p:cNvGrpSpPr/>
          <p:nvPr/>
        </p:nvGrpSpPr>
        <p:grpSpPr>
          <a:xfrm>
            <a:off x="762000" y="1676400"/>
            <a:ext cx="1981200" cy="747712"/>
            <a:chOff x="480" y="1056"/>
            <a:chExt cx="1248" cy="471"/>
          </a:xfrm>
        </p:grpSpPr>
        <p:sp>
          <p:nvSpPr>
            <p:cNvPr id="829" name="Google Shape;829;p46"/>
            <p:cNvSpPr txBox="1"/>
            <p:nvPr/>
          </p:nvSpPr>
          <p:spPr>
            <a:xfrm>
              <a:off x="480" y="1152"/>
              <a:ext cx="432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= </a:t>
              </a:r>
              <a:endParaRPr/>
            </a:p>
          </p:txBody>
        </p:sp>
        <p:grpSp>
          <p:nvGrpSpPr>
            <p:cNvPr id="830" name="Google Shape;830;p46"/>
            <p:cNvGrpSpPr/>
            <p:nvPr/>
          </p:nvGrpSpPr>
          <p:grpSpPr>
            <a:xfrm>
              <a:off x="912" y="1056"/>
              <a:ext cx="816" cy="471"/>
              <a:chOff x="1056" y="3456"/>
              <a:chExt cx="816" cy="471"/>
            </a:xfrm>
          </p:grpSpPr>
          <p:sp>
            <p:nvSpPr>
              <p:cNvPr id="831" name="Google Shape;831;p46"/>
              <p:cNvSpPr txBox="1"/>
              <p:nvPr/>
            </p:nvSpPr>
            <p:spPr>
              <a:xfrm>
                <a:off x="1056" y="3456"/>
                <a:ext cx="816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[HAc][OH</a:t>
                </a:r>
                <a:r>
                  <a:rPr b="0" baseline="3000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]</a:t>
                </a:r>
                <a:endParaRPr/>
              </a:p>
            </p:txBody>
          </p:sp>
          <p:sp>
            <p:nvSpPr>
              <p:cNvPr id="832" name="Google Shape;832;p46"/>
              <p:cNvSpPr txBox="1"/>
              <p:nvPr/>
            </p:nvSpPr>
            <p:spPr>
              <a:xfrm>
                <a:off x="1200" y="3696"/>
                <a:ext cx="432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[Ac</a:t>
                </a:r>
                <a:r>
                  <a:rPr b="0" baseline="3000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]</a:t>
                </a:r>
                <a:endParaRPr/>
              </a:p>
            </p:txBody>
          </p:sp>
          <p:cxnSp>
            <p:nvCxnSpPr>
              <p:cNvPr id="833" name="Google Shape;833;p46"/>
              <p:cNvCxnSpPr/>
              <p:nvPr/>
            </p:nvCxnSpPr>
            <p:spPr>
              <a:xfrm>
                <a:off x="1056" y="3707"/>
                <a:ext cx="768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</p:grpSp>
      <p:sp>
        <p:nvSpPr>
          <p:cNvPr id="834" name="Google Shape;834;p46"/>
          <p:cNvSpPr txBox="1"/>
          <p:nvPr/>
        </p:nvSpPr>
        <p:spPr>
          <a:xfrm>
            <a:off x="4114800" y="1447800"/>
            <a:ext cx="33528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[Ac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 = 0.25 </a:t>
            </a: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 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 ≈ 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0.25 </a:t>
            </a: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835" name="Google Shape;835;p46"/>
          <p:cNvSpPr txBox="1"/>
          <p:nvPr/>
        </p:nvSpPr>
        <p:spPr>
          <a:xfrm>
            <a:off x="3276600" y="2011362"/>
            <a:ext cx="33528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5.6 x 10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-10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</a:t>
            </a:r>
            <a:endParaRPr/>
          </a:p>
        </p:txBody>
      </p:sp>
      <p:sp>
        <p:nvSpPr>
          <p:cNvPr id="836" name="Google Shape;836;p46"/>
          <p:cNvSpPr txBox="1"/>
          <p:nvPr/>
        </p:nvSpPr>
        <p:spPr>
          <a:xfrm>
            <a:off x="3276600" y="2590800"/>
            <a:ext cx="33528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1.2 x 10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-5 </a:t>
            </a: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[OH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  <a:endParaRPr/>
          </a:p>
        </p:txBody>
      </p:sp>
      <p:grpSp>
        <p:nvGrpSpPr>
          <p:cNvPr id="837" name="Google Shape;837;p46"/>
          <p:cNvGrpSpPr/>
          <p:nvPr/>
        </p:nvGrpSpPr>
        <p:grpSpPr>
          <a:xfrm>
            <a:off x="1327150" y="3187700"/>
            <a:ext cx="6888162" cy="366712"/>
            <a:chOff x="576" y="2016"/>
            <a:chExt cx="4128" cy="231"/>
          </a:xfrm>
        </p:grpSpPr>
        <p:sp>
          <p:nvSpPr>
            <p:cNvPr id="838" name="Google Shape;838;p46"/>
            <p:cNvSpPr txBox="1"/>
            <p:nvPr/>
          </p:nvSpPr>
          <p:spPr>
            <a:xfrm>
              <a:off x="576" y="2016"/>
              <a:ext cx="1392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Check assumption:</a:t>
              </a:r>
              <a:endParaRPr/>
            </a:p>
          </p:txBody>
        </p:sp>
        <p:sp>
          <p:nvSpPr>
            <p:cNvPr id="839" name="Google Shape;839;p46"/>
            <p:cNvSpPr txBox="1"/>
            <p:nvPr/>
          </p:nvSpPr>
          <p:spPr>
            <a:xfrm>
              <a:off x="2064" y="2016"/>
              <a:ext cx="2640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               x 100 = 4.8 x 10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-3 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%</a:t>
              </a:r>
              <a:endParaRPr/>
            </a:p>
          </p:txBody>
        </p:sp>
      </p:grpSp>
      <p:grpSp>
        <p:nvGrpSpPr>
          <p:cNvPr id="840" name="Google Shape;840;p46"/>
          <p:cNvGrpSpPr/>
          <p:nvPr/>
        </p:nvGrpSpPr>
        <p:grpSpPr>
          <a:xfrm>
            <a:off x="914400" y="3886200"/>
            <a:ext cx="5924550" cy="366712"/>
            <a:chOff x="576" y="2448"/>
            <a:chExt cx="3143" cy="231"/>
          </a:xfrm>
        </p:grpSpPr>
        <p:sp>
          <p:nvSpPr>
            <p:cNvPr id="841" name="Google Shape;841;p46"/>
            <p:cNvSpPr txBox="1"/>
            <p:nvPr/>
          </p:nvSpPr>
          <p:spPr>
            <a:xfrm>
              <a:off x="576" y="2448"/>
              <a:ext cx="1248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[H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+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] =</a:t>
              </a:r>
              <a:endParaRPr/>
            </a:p>
          </p:txBody>
        </p:sp>
        <p:sp>
          <p:nvSpPr>
            <p:cNvPr id="842" name="Google Shape;842;p46"/>
            <p:cNvSpPr txBox="1"/>
            <p:nvPr/>
          </p:nvSpPr>
          <p:spPr>
            <a:xfrm>
              <a:off x="1550" y="2448"/>
              <a:ext cx="1392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=</a:t>
              </a:r>
              <a:endParaRPr/>
            </a:p>
          </p:txBody>
        </p:sp>
        <p:sp>
          <p:nvSpPr>
            <p:cNvPr id="843" name="Google Shape;843;p46"/>
            <p:cNvSpPr txBox="1"/>
            <p:nvPr/>
          </p:nvSpPr>
          <p:spPr>
            <a:xfrm>
              <a:off x="2327" y="2448"/>
              <a:ext cx="1392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= 8.3 x 10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-10 </a:t>
              </a: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</a:t>
              </a:r>
              <a:endParaRPr/>
            </a:p>
          </p:txBody>
        </p:sp>
      </p:grpSp>
      <p:sp>
        <p:nvSpPr>
          <p:cNvPr id="844" name="Google Shape;844;p46"/>
          <p:cNvSpPr txBox="1"/>
          <p:nvPr/>
        </p:nvSpPr>
        <p:spPr>
          <a:xfrm>
            <a:off x="944562" y="4587875"/>
            <a:ext cx="75438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 = -log (8.3 x 10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-10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		pH = 9.08</a:t>
            </a:r>
            <a:endParaRPr/>
          </a:p>
        </p:txBody>
      </p:sp>
      <p:grpSp>
        <p:nvGrpSpPr>
          <p:cNvPr id="845" name="Google Shape;845;p46"/>
          <p:cNvGrpSpPr/>
          <p:nvPr/>
        </p:nvGrpSpPr>
        <p:grpSpPr>
          <a:xfrm>
            <a:off x="1936750" y="3673475"/>
            <a:ext cx="822325" cy="750887"/>
            <a:chOff x="2103" y="3456"/>
            <a:chExt cx="297" cy="473"/>
          </a:xfrm>
        </p:grpSpPr>
        <p:sp>
          <p:nvSpPr>
            <p:cNvPr id="846" name="Google Shape;846;p46"/>
            <p:cNvSpPr txBox="1"/>
            <p:nvPr/>
          </p:nvSpPr>
          <p:spPr>
            <a:xfrm>
              <a:off x="2112" y="3456"/>
              <a:ext cx="288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</a:t>
              </a:r>
              <a:endParaRPr/>
            </a:p>
          </p:txBody>
        </p:sp>
        <p:sp>
          <p:nvSpPr>
            <p:cNvPr id="847" name="Google Shape;847;p46"/>
            <p:cNvSpPr txBox="1"/>
            <p:nvPr/>
          </p:nvSpPr>
          <p:spPr>
            <a:xfrm>
              <a:off x="2112" y="3696"/>
              <a:ext cx="288" cy="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[OH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]</a:t>
              </a:r>
              <a:endParaRPr/>
            </a:p>
          </p:txBody>
        </p:sp>
        <p:cxnSp>
          <p:nvCxnSpPr>
            <p:cNvPr id="848" name="Google Shape;848;p46"/>
            <p:cNvCxnSpPr/>
            <p:nvPr/>
          </p:nvCxnSpPr>
          <p:spPr>
            <a:xfrm>
              <a:off x="2103" y="3708"/>
              <a:ext cx="288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grpSp>
        <p:nvGrpSpPr>
          <p:cNvPr id="849" name="Google Shape;849;p46"/>
          <p:cNvGrpSpPr/>
          <p:nvPr/>
        </p:nvGrpSpPr>
        <p:grpSpPr>
          <a:xfrm>
            <a:off x="3017837" y="3687762"/>
            <a:ext cx="1219200" cy="747712"/>
            <a:chOff x="3216" y="3456"/>
            <a:chExt cx="768" cy="471"/>
          </a:xfrm>
        </p:grpSpPr>
        <p:sp>
          <p:nvSpPr>
            <p:cNvPr id="850" name="Google Shape;850;p46"/>
            <p:cNvSpPr txBox="1"/>
            <p:nvPr/>
          </p:nvSpPr>
          <p:spPr>
            <a:xfrm>
              <a:off x="3216" y="3456"/>
              <a:ext cx="768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1.0 x 10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-14</a:t>
              </a:r>
              <a:endParaRPr/>
            </a:p>
          </p:txBody>
        </p:sp>
        <p:sp>
          <p:nvSpPr>
            <p:cNvPr id="851" name="Google Shape;851;p46"/>
            <p:cNvSpPr txBox="1"/>
            <p:nvPr/>
          </p:nvSpPr>
          <p:spPr>
            <a:xfrm>
              <a:off x="3216" y="3696"/>
              <a:ext cx="768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1.2 x 10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-5</a:t>
              </a:r>
              <a:endParaRPr/>
            </a:p>
          </p:txBody>
        </p:sp>
        <p:cxnSp>
          <p:nvCxnSpPr>
            <p:cNvPr id="852" name="Google Shape;852;p46"/>
            <p:cNvCxnSpPr/>
            <p:nvPr/>
          </p:nvCxnSpPr>
          <p:spPr>
            <a:xfrm>
              <a:off x="3264" y="3696"/>
              <a:ext cx="624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grpSp>
        <p:nvGrpSpPr>
          <p:cNvPr id="853" name="Google Shape;853;p46"/>
          <p:cNvGrpSpPr/>
          <p:nvPr/>
        </p:nvGrpSpPr>
        <p:grpSpPr>
          <a:xfrm>
            <a:off x="3581400" y="3017837"/>
            <a:ext cx="1768475" cy="750887"/>
            <a:chOff x="3130" y="3456"/>
            <a:chExt cx="902" cy="473"/>
          </a:xfrm>
        </p:grpSpPr>
        <p:sp>
          <p:nvSpPr>
            <p:cNvPr id="854" name="Google Shape;854;p46"/>
            <p:cNvSpPr txBox="1"/>
            <p:nvPr/>
          </p:nvSpPr>
          <p:spPr>
            <a:xfrm>
              <a:off x="3130" y="3456"/>
              <a:ext cx="902" cy="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1.2 x 10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-5 </a:t>
              </a: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</a:t>
              </a:r>
              <a:endParaRPr/>
            </a:p>
          </p:txBody>
        </p:sp>
        <p:sp>
          <p:nvSpPr>
            <p:cNvPr id="855" name="Google Shape;855;p46"/>
            <p:cNvSpPr txBox="1"/>
            <p:nvPr/>
          </p:nvSpPr>
          <p:spPr>
            <a:xfrm>
              <a:off x="3216" y="3696"/>
              <a:ext cx="768" cy="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0.25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  <p:cxnSp>
          <p:nvCxnSpPr>
            <p:cNvPr id="856" name="Google Shape;856;p46"/>
            <p:cNvCxnSpPr/>
            <p:nvPr/>
          </p:nvCxnSpPr>
          <p:spPr>
            <a:xfrm>
              <a:off x="3264" y="3696"/>
              <a:ext cx="624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grpSp>
        <p:nvGrpSpPr>
          <p:cNvPr id="857" name="Google Shape;857;p46"/>
          <p:cNvGrpSpPr/>
          <p:nvPr/>
        </p:nvGrpSpPr>
        <p:grpSpPr>
          <a:xfrm>
            <a:off x="4511675" y="1828800"/>
            <a:ext cx="1081087" cy="750887"/>
            <a:chOff x="3139" y="3456"/>
            <a:chExt cx="845" cy="473"/>
          </a:xfrm>
        </p:grpSpPr>
        <p:sp>
          <p:nvSpPr>
            <p:cNvPr id="858" name="Google Shape;858;p46"/>
            <p:cNvSpPr txBox="1"/>
            <p:nvPr/>
          </p:nvSpPr>
          <p:spPr>
            <a:xfrm>
              <a:off x="3139" y="3456"/>
              <a:ext cx="845" cy="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x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  <p:sp>
          <p:nvSpPr>
            <p:cNvPr id="859" name="Google Shape;859;p46"/>
            <p:cNvSpPr txBox="1"/>
            <p:nvPr/>
          </p:nvSpPr>
          <p:spPr>
            <a:xfrm>
              <a:off x="3180" y="3696"/>
              <a:ext cx="768" cy="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0.25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  <p:cxnSp>
          <p:nvCxnSpPr>
            <p:cNvPr id="860" name="Google Shape;860;p46"/>
            <p:cNvCxnSpPr/>
            <p:nvPr/>
          </p:nvCxnSpPr>
          <p:spPr>
            <a:xfrm>
              <a:off x="3264" y="3696"/>
              <a:ext cx="624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3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47"/>
          <p:cNvSpPr txBox="1"/>
          <p:nvPr/>
        </p:nvSpPr>
        <p:spPr>
          <a:xfrm>
            <a:off x="457200" y="381000"/>
            <a:ext cx="1524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18.11</a:t>
            </a:r>
            <a:endParaRPr/>
          </a:p>
        </p:txBody>
      </p:sp>
      <p:sp>
        <p:nvSpPr>
          <p:cNvPr id="867" name="Google Shape;867;p47"/>
          <p:cNvSpPr txBox="1"/>
          <p:nvPr/>
        </p:nvSpPr>
        <p:spPr>
          <a:xfrm>
            <a:off x="1981200" y="381000"/>
            <a:ext cx="6248400" cy="731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effect of atomic and molecular properties on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nonmetal hydride acidity.</a:t>
            </a:r>
            <a:endParaRPr/>
          </a:p>
        </p:txBody>
      </p:sp>
      <p:pic>
        <p:nvPicPr>
          <p:cNvPr id="868" name="Google Shape;868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95612" y="1314450"/>
            <a:ext cx="3595687" cy="5268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48"/>
          <p:cNvSpPr txBox="1"/>
          <p:nvPr/>
        </p:nvSpPr>
        <p:spPr>
          <a:xfrm>
            <a:off x="533400" y="685800"/>
            <a:ext cx="22098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18.12</a:t>
            </a:r>
            <a:endParaRPr/>
          </a:p>
        </p:txBody>
      </p:sp>
      <p:sp>
        <p:nvSpPr>
          <p:cNvPr id="875" name="Google Shape;875;p48"/>
          <p:cNvSpPr txBox="1"/>
          <p:nvPr/>
        </p:nvSpPr>
        <p:spPr>
          <a:xfrm>
            <a:off x="2238375" y="642937"/>
            <a:ext cx="64770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relative strengths of oxoacids.</a:t>
            </a:r>
            <a:endParaRPr/>
          </a:p>
        </p:txBody>
      </p:sp>
      <p:pic>
        <p:nvPicPr>
          <p:cNvPr id="876" name="Google Shape;876;p48"/>
          <p:cNvPicPr preferRelativeResize="0"/>
          <p:nvPr/>
        </p:nvPicPr>
        <p:blipFill rotWithShape="1">
          <a:blip r:embed="rId3">
            <a:alphaModFix/>
          </a:blip>
          <a:srcRect b="0" l="0" r="0" t="4454"/>
          <a:stretch/>
        </p:blipFill>
        <p:spPr>
          <a:xfrm>
            <a:off x="862012" y="1436687"/>
            <a:ext cx="7086600" cy="3814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49"/>
          <p:cNvSpPr txBox="1"/>
          <p:nvPr/>
        </p:nvSpPr>
        <p:spPr>
          <a:xfrm>
            <a:off x="457200" y="533400"/>
            <a:ext cx="23622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18.13</a:t>
            </a:r>
            <a:endParaRPr/>
          </a:p>
        </p:txBody>
      </p:sp>
      <p:sp>
        <p:nvSpPr>
          <p:cNvPr id="883" name="Google Shape;883;p49"/>
          <p:cNvSpPr txBox="1"/>
          <p:nvPr/>
        </p:nvSpPr>
        <p:spPr>
          <a:xfrm>
            <a:off x="2057400" y="533400"/>
            <a:ext cx="59436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acidic behavior of the hydrated Al</a:t>
            </a:r>
            <a:r>
              <a:rPr b="1" baseline="3000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3+</a:t>
            </a: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ion.</a:t>
            </a:r>
            <a:endParaRPr/>
          </a:p>
        </p:txBody>
      </p:sp>
      <p:pic>
        <p:nvPicPr>
          <p:cNvPr id="884" name="Google Shape;884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5587" y="1630362"/>
            <a:ext cx="8699500" cy="327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89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" name="Google Shape;890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762" y="669925"/>
            <a:ext cx="8936037" cy="539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51"/>
          <p:cNvSpPr txBox="1"/>
          <p:nvPr/>
        </p:nvSpPr>
        <p:spPr>
          <a:xfrm>
            <a:off x="457200" y="457200"/>
            <a:ext cx="3008312" cy="366712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SAMPLE PROBLEM 18.13</a:t>
            </a:r>
            <a:endParaRPr/>
          </a:p>
        </p:txBody>
      </p:sp>
      <p:sp>
        <p:nvSpPr>
          <p:cNvPr id="897" name="Google Shape;897;p51"/>
          <p:cNvSpPr txBox="1"/>
          <p:nvPr/>
        </p:nvSpPr>
        <p:spPr>
          <a:xfrm>
            <a:off x="3492500" y="431800"/>
            <a:ext cx="51816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Predicting the Relative Acidity of a Salt Solution from </a:t>
            </a:r>
            <a:r>
              <a:rPr b="1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b="1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1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b="1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the Ions</a:t>
            </a:r>
            <a:endParaRPr/>
          </a:p>
        </p:txBody>
      </p:sp>
      <p:grpSp>
        <p:nvGrpSpPr>
          <p:cNvPr id="898" name="Google Shape;898;p51"/>
          <p:cNvGrpSpPr/>
          <p:nvPr/>
        </p:nvGrpSpPr>
        <p:grpSpPr>
          <a:xfrm>
            <a:off x="457200" y="1219200"/>
            <a:ext cx="8153400" cy="641350"/>
            <a:chOff x="288" y="768"/>
            <a:chExt cx="5136" cy="404"/>
          </a:xfrm>
        </p:grpSpPr>
        <p:sp>
          <p:nvSpPr>
            <p:cNvPr id="899" name="Google Shape;899;p51"/>
            <p:cNvSpPr txBox="1"/>
            <p:nvPr/>
          </p:nvSpPr>
          <p:spPr>
            <a:xfrm>
              <a:off x="288" y="768"/>
              <a:ext cx="1008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PROBLEM:</a:t>
              </a:r>
              <a:endParaRPr/>
            </a:p>
          </p:txBody>
        </p:sp>
        <p:sp>
          <p:nvSpPr>
            <p:cNvPr id="900" name="Google Shape;900;p51"/>
            <p:cNvSpPr txBox="1"/>
            <p:nvPr/>
          </p:nvSpPr>
          <p:spPr>
            <a:xfrm>
              <a:off x="1200" y="768"/>
              <a:ext cx="4224" cy="4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Determine whether an aqueous solution of zinc formate, Zn(HCOO)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, is acidic, basic, or neutral.</a:t>
              </a:r>
              <a:endParaRPr/>
            </a:p>
          </p:txBody>
        </p:sp>
      </p:grpSp>
      <p:sp>
        <p:nvSpPr>
          <p:cNvPr id="901" name="Google Shape;901;p51"/>
          <p:cNvSpPr txBox="1"/>
          <p:nvPr/>
        </p:nvSpPr>
        <p:spPr>
          <a:xfrm>
            <a:off x="533400" y="2971800"/>
            <a:ext cx="16002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SOLUTION:</a:t>
            </a:r>
            <a:endParaRPr/>
          </a:p>
        </p:txBody>
      </p:sp>
      <p:grpSp>
        <p:nvGrpSpPr>
          <p:cNvPr id="902" name="Google Shape;902;p51"/>
          <p:cNvGrpSpPr/>
          <p:nvPr/>
        </p:nvGrpSpPr>
        <p:grpSpPr>
          <a:xfrm>
            <a:off x="457200" y="1905000"/>
            <a:ext cx="8153400" cy="915987"/>
            <a:chOff x="288" y="1536"/>
            <a:chExt cx="5136" cy="577"/>
          </a:xfrm>
        </p:grpSpPr>
        <p:sp>
          <p:nvSpPr>
            <p:cNvPr id="903" name="Google Shape;903;p51"/>
            <p:cNvSpPr txBox="1"/>
            <p:nvPr/>
          </p:nvSpPr>
          <p:spPr>
            <a:xfrm>
              <a:off x="288" y="1536"/>
              <a:ext cx="576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PLAN:</a:t>
              </a:r>
              <a:endParaRPr/>
            </a:p>
          </p:txBody>
        </p:sp>
        <p:sp>
          <p:nvSpPr>
            <p:cNvPr id="904" name="Google Shape;904;p51"/>
            <p:cNvSpPr txBox="1"/>
            <p:nvPr/>
          </p:nvSpPr>
          <p:spPr>
            <a:xfrm>
              <a:off x="912" y="1536"/>
              <a:ext cx="4512" cy="5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Both Zn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2+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and HCOO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come from weak conjugates.  In order to find the relative acidity, write out the dissociation reactions and use the information in Appendix C.</a:t>
              </a:r>
              <a:endParaRPr/>
            </a:p>
          </p:txBody>
        </p:sp>
      </p:grpSp>
      <p:sp>
        <p:nvSpPr>
          <p:cNvPr id="905" name="Google Shape;905;p51"/>
          <p:cNvSpPr txBox="1"/>
          <p:nvPr/>
        </p:nvSpPr>
        <p:spPr>
          <a:xfrm>
            <a:off x="685800" y="4419600"/>
            <a:ext cx="2667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Zn(H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O)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2+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1 x 10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-9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906" name="Google Shape;906;p51"/>
          <p:cNvSpPr txBox="1"/>
          <p:nvPr/>
        </p:nvSpPr>
        <p:spPr>
          <a:xfrm>
            <a:off x="685800" y="4876800"/>
            <a:ext cx="7818437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HCOO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1.8 x 10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-4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; </a:t>
            </a: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                        = 5.6 x 10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-11</a:t>
            </a:r>
            <a:endParaRPr/>
          </a:p>
        </p:txBody>
      </p:sp>
      <p:sp>
        <p:nvSpPr>
          <p:cNvPr id="907" name="Google Shape;907;p51"/>
          <p:cNvSpPr txBox="1"/>
          <p:nvPr/>
        </p:nvSpPr>
        <p:spPr>
          <a:xfrm>
            <a:off x="685800" y="5410200"/>
            <a:ext cx="75438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 Zn(H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O)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2+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&gt;&gt;&gt; K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HCOO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therefore, the solution is acidic.</a:t>
            </a:r>
            <a:endParaRPr/>
          </a:p>
        </p:txBody>
      </p:sp>
      <p:grpSp>
        <p:nvGrpSpPr>
          <p:cNvPr id="908" name="Google Shape;908;p51"/>
          <p:cNvGrpSpPr/>
          <p:nvPr/>
        </p:nvGrpSpPr>
        <p:grpSpPr>
          <a:xfrm>
            <a:off x="1371600" y="3352800"/>
            <a:ext cx="7162800" cy="366712"/>
            <a:chOff x="864" y="2112"/>
            <a:chExt cx="4512" cy="231"/>
          </a:xfrm>
        </p:grpSpPr>
        <p:sp>
          <p:nvSpPr>
            <p:cNvPr id="909" name="Google Shape;909;p51"/>
            <p:cNvSpPr txBox="1"/>
            <p:nvPr/>
          </p:nvSpPr>
          <p:spPr>
            <a:xfrm>
              <a:off x="864" y="2112"/>
              <a:ext cx="4512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Zn(H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O)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2+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</a:t>
              </a:r>
              <a:r>
                <a:rPr b="0" i="1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aq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 + H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O(</a:t>
              </a:r>
              <a:r>
                <a:rPr b="0" i="1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l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             Zn(H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O)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OH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+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</a:t>
              </a:r>
              <a:r>
                <a:rPr b="0" i="1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aq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 + </a:t>
              </a:r>
              <a:r>
                <a:rPr b="0" i="0" lang="en-US" sz="1800" u="none">
                  <a:solidFill>
                    <a:srgbClr val="ED181E"/>
                  </a:solidFill>
                  <a:latin typeface="Arial"/>
                  <a:ea typeface="Arial"/>
                  <a:cs typeface="Arial"/>
                  <a:sym typeface="Arial"/>
                </a:rPr>
                <a:t>H</a:t>
              </a:r>
              <a:r>
                <a:rPr b="0" baseline="-25000" i="0" lang="en-US" sz="1800" u="none">
                  <a:solidFill>
                    <a:srgbClr val="ED181E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b="0" i="0" lang="en-US" sz="1800" u="none">
                  <a:solidFill>
                    <a:srgbClr val="ED181E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r>
                <a:rPr b="0" baseline="30000" i="0" lang="en-US" sz="1800" u="none">
                  <a:solidFill>
                    <a:srgbClr val="ED181E"/>
                  </a:solidFill>
                  <a:latin typeface="Arial"/>
                  <a:ea typeface="Arial"/>
                  <a:cs typeface="Arial"/>
                  <a:sym typeface="Arial"/>
                </a:rPr>
                <a:t>+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</a:t>
              </a:r>
              <a:r>
                <a:rPr b="0" i="1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aq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endParaRPr/>
            </a:p>
          </p:txBody>
        </p:sp>
        <p:pic>
          <p:nvPicPr>
            <p:cNvPr id="910" name="Google Shape;910;p5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496" y="2148"/>
              <a:ext cx="400" cy="1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11" name="Google Shape;911;p51"/>
          <p:cNvGrpSpPr/>
          <p:nvPr/>
        </p:nvGrpSpPr>
        <p:grpSpPr>
          <a:xfrm>
            <a:off x="1371600" y="3810000"/>
            <a:ext cx="7162800" cy="366712"/>
            <a:chOff x="864" y="2400"/>
            <a:chExt cx="4512" cy="231"/>
          </a:xfrm>
        </p:grpSpPr>
        <p:sp>
          <p:nvSpPr>
            <p:cNvPr id="912" name="Google Shape;912;p51"/>
            <p:cNvSpPr txBox="1"/>
            <p:nvPr/>
          </p:nvSpPr>
          <p:spPr>
            <a:xfrm>
              <a:off x="864" y="2400"/>
              <a:ext cx="4512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HCOO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</a:t>
              </a:r>
              <a:r>
                <a:rPr b="0" i="1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aq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 + H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O(</a:t>
              </a:r>
              <a:r>
                <a:rPr b="0" i="1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l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             HCOOH(</a:t>
              </a:r>
              <a:r>
                <a:rPr b="0" i="1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aq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 + </a:t>
              </a:r>
              <a:r>
                <a:rPr b="0" i="0" lang="en-US" sz="1800" u="none">
                  <a:solidFill>
                    <a:srgbClr val="1822CD"/>
                  </a:solidFill>
                  <a:latin typeface="Arial"/>
                  <a:ea typeface="Arial"/>
                  <a:cs typeface="Arial"/>
                  <a:sym typeface="Arial"/>
                </a:rPr>
                <a:t>OH</a:t>
              </a:r>
              <a:r>
                <a:rPr b="0" baseline="30000" i="0" lang="en-US" sz="1800" u="none">
                  <a:solidFill>
                    <a:srgbClr val="1822CD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</a:t>
              </a:r>
              <a:r>
                <a:rPr b="0" i="1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aq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endParaRPr/>
            </a:p>
          </p:txBody>
        </p:sp>
        <p:pic>
          <p:nvPicPr>
            <p:cNvPr id="913" name="Google Shape;913;p5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56" y="2436"/>
              <a:ext cx="400" cy="1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14" name="Google Shape;914;p51"/>
          <p:cNvGrpSpPr/>
          <p:nvPr/>
        </p:nvGrpSpPr>
        <p:grpSpPr>
          <a:xfrm>
            <a:off x="3673475" y="4678362"/>
            <a:ext cx="822325" cy="750887"/>
            <a:chOff x="2103" y="3456"/>
            <a:chExt cx="297" cy="473"/>
          </a:xfrm>
        </p:grpSpPr>
        <p:sp>
          <p:nvSpPr>
            <p:cNvPr id="915" name="Google Shape;915;p51"/>
            <p:cNvSpPr txBox="1"/>
            <p:nvPr/>
          </p:nvSpPr>
          <p:spPr>
            <a:xfrm>
              <a:off x="2112" y="3456"/>
              <a:ext cx="288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</a:t>
              </a:r>
              <a:endParaRPr/>
            </a:p>
          </p:txBody>
        </p:sp>
        <p:sp>
          <p:nvSpPr>
            <p:cNvPr id="916" name="Google Shape;916;p51"/>
            <p:cNvSpPr txBox="1"/>
            <p:nvPr/>
          </p:nvSpPr>
          <p:spPr>
            <a:xfrm>
              <a:off x="2112" y="3696"/>
              <a:ext cx="288" cy="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/>
            </a:p>
          </p:txBody>
        </p:sp>
        <p:cxnSp>
          <p:nvCxnSpPr>
            <p:cNvPr id="917" name="Google Shape;917;p51"/>
            <p:cNvCxnSpPr/>
            <p:nvPr/>
          </p:nvCxnSpPr>
          <p:spPr>
            <a:xfrm>
              <a:off x="2103" y="3708"/>
              <a:ext cx="288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grpSp>
        <p:nvGrpSpPr>
          <p:cNvPr id="918" name="Google Shape;918;p51"/>
          <p:cNvGrpSpPr/>
          <p:nvPr/>
        </p:nvGrpSpPr>
        <p:grpSpPr>
          <a:xfrm>
            <a:off x="4816475" y="4694237"/>
            <a:ext cx="1416050" cy="750887"/>
            <a:chOff x="2103" y="3456"/>
            <a:chExt cx="297" cy="473"/>
          </a:xfrm>
        </p:grpSpPr>
        <p:sp>
          <p:nvSpPr>
            <p:cNvPr id="919" name="Google Shape;919;p51"/>
            <p:cNvSpPr txBox="1"/>
            <p:nvPr/>
          </p:nvSpPr>
          <p:spPr>
            <a:xfrm>
              <a:off x="2112" y="3456"/>
              <a:ext cx="288" cy="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1.0 x 10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-14</a:t>
              </a:r>
              <a:endParaRPr/>
            </a:p>
          </p:txBody>
        </p:sp>
        <p:sp>
          <p:nvSpPr>
            <p:cNvPr id="920" name="Google Shape;920;p51"/>
            <p:cNvSpPr txBox="1"/>
            <p:nvPr/>
          </p:nvSpPr>
          <p:spPr>
            <a:xfrm>
              <a:off x="2112" y="3696"/>
              <a:ext cx="288" cy="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1.8 x 10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-4</a:t>
              </a:r>
              <a:endParaRPr/>
            </a:p>
          </p:txBody>
        </p:sp>
        <p:cxnSp>
          <p:nvCxnSpPr>
            <p:cNvPr id="921" name="Google Shape;921;p51"/>
            <p:cNvCxnSpPr/>
            <p:nvPr/>
          </p:nvCxnSpPr>
          <p:spPr>
            <a:xfrm>
              <a:off x="2103" y="3708"/>
              <a:ext cx="288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/>
          <p:nvPr/>
        </p:nvSpPr>
        <p:spPr>
          <a:xfrm>
            <a:off x="304800" y="487362"/>
            <a:ext cx="14478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18.3</a:t>
            </a:r>
            <a:endParaRPr/>
          </a:p>
        </p:txBody>
      </p:sp>
      <p:sp>
        <p:nvSpPr>
          <p:cNvPr id="114" name="Google Shape;114;p16"/>
          <p:cNvSpPr txBox="1"/>
          <p:nvPr/>
        </p:nvSpPr>
        <p:spPr>
          <a:xfrm>
            <a:off x="1905000" y="457200"/>
            <a:ext cx="67818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extent of dissociation for weak acids.</a:t>
            </a:r>
            <a:endParaRPr/>
          </a:p>
        </p:txBody>
      </p:sp>
      <p:pic>
        <p:nvPicPr>
          <p:cNvPr id="115" name="Google Shape;11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3225" y="1284287"/>
            <a:ext cx="8521700" cy="416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26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52"/>
          <p:cNvSpPr txBox="1"/>
          <p:nvPr/>
        </p:nvSpPr>
        <p:spPr>
          <a:xfrm>
            <a:off x="914400" y="533400"/>
            <a:ext cx="3657600" cy="396875"/>
          </a:xfrm>
          <a:prstGeom prst="rect">
            <a:avLst/>
          </a:prstGeom>
          <a:gradFill>
            <a:gsLst>
              <a:gs pos="0">
                <a:srgbClr val="5B87F2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Molecules as Lewis Acids</a:t>
            </a:r>
            <a:endParaRPr/>
          </a:p>
        </p:txBody>
      </p:sp>
      <p:pic>
        <p:nvPicPr>
          <p:cNvPr id="928" name="Google Shape;928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7800" y="1905000"/>
            <a:ext cx="2146300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9" name="Google Shape;929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62400" y="2667000"/>
            <a:ext cx="762000" cy="25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0" name="Google Shape;930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76800" y="1981200"/>
            <a:ext cx="1752600" cy="17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931" name="Google Shape;931;p52"/>
          <p:cNvSpPr txBox="1"/>
          <p:nvPr/>
        </p:nvSpPr>
        <p:spPr>
          <a:xfrm>
            <a:off x="1828800" y="3810000"/>
            <a:ext cx="6858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181E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ED181E"/>
                </a:solidFill>
                <a:latin typeface="Arial"/>
                <a:ea typeface="Arial"/>
                <a:cs typeface="Arial"/>
                <a:sym typeface="Arial"/>
              </a:rPr>
              <a:t>acid</a:t>
            </a:r>
            <a:endParaRPr/>
          </a:p>
        </p:txBody>
      </p:sp>
      <p:sp>
        <p:nvSpPr>
          <p:cNvPr id="932" name="Google Shape;932;p52"/>
          <p:cNvSpPr txBox="1"/>
          <p:nvPr/>
        </p:nvSpPr>
        <p:spPr>
          <a:xfrm>
            <a:off x="2895600" y="3810000"/>
            <a:ext cx="8382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22CD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1822CD"/>
                </a:solidFill>
                <a:latin typeface="Arial"/>
                <a:ea typeface="Arial"/>
                <a:cs typeface="Arial"/>
                <a:sym typeface="Arial"/>
              </a:rPr>
              <a:t>base</a:t>
            </a:r>
            <a:endParaRPr/>
          </a:p>
        </p:txBody>
      </p:sp>
      <p:sp>
        <p:nvSpPr>
          <p:cNvPr id="933" name="Google Shape;933;p52"/>
          <p:cNvSpPr txBox="1"/>
          <p:nvPr/>
        </p:nvSpPr>
        <p:spPr>
          <a:xfrm>
            <a:off x="5486400" y="3810000"/>
            <a:ext cx="10668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adduct</a:t>
            </a:r>
            <a:endParaRPr/>
          </a:p>
        </p:txBody>
      </p:sp>
      <p:sp>
        <p:nvSpPr>
          <p:cNvPr id="934" name="Google Shape;934;p52"/>
          <p:cNvSpPr txBox="1"/>
          <p:nvPr/>
        </p:nvSpPr>
        <p:spPr>
          <a:xfrm>
            <a:off x="3200400" y="990600"/>
            <a:ext cx="42672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acid is an electron-pair acceptor.</a:t>
            </a:r>
            <a:endParaRPr/>
          </a:p>
        </p:txBody>
      </p:sp>
      <p:sp>
        <p:nvSpPr>
          <p:cNvPr id="935" name="Google Shape;935;p52"/>
          <p:cNvSpPr txBox="1"/>
          <p:nvPr/>
        </p:nvSpPr>
        <p:spPr>
          <a:xfrm>
            <a:off x="3200400" y="1447800"/>
            <a:ext cx="42672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base is an electron-pair donor.</a:t>
            </a:r>
            <a:endParaRPr/>
          </a:p>
        </p:txBody>
      </p:sp>
      <p:grpSp>
        <p:nvGrpSpPr>
          <p:cNvPr id="936" name="Google Shape;936;p52"/>
          <p:cNvGrpSpPr/>
          <p:nvPr/>
        </p:nvGrpSpPr>
        <p:grpSpPr>
          <a:xfrm>
            <a:off x="1676400" y="4876800"/>
            <a:ext cx="609600" cy="976312"/>
            <a:chOff x="1056" y="3072"/>
            <a:chExt cx="384" cy="615"/>
          </a:xfrm>
        </p:grpSpPr>
        <p:pic>
          <p:nvPicPr>
            <p:cNvPr id="937" name="Google Shape;937;p5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104" y="3072"/>
              <a:ext cx="240" cy="2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8" name="Google Shape;938;p52"/>
            <p:cNvSpPr txBox="1"/>
            <p:nvPr/>
          </p:nvSpPr>
          <p:spPr>
            <a:xfrm>
              <a:off x="1056" y="3456"/>
              <a:ext cx="384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D181E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rgbClr val="ED181E"/>
                  </a:solidFill>
                  <a:latin typeface="Arial"/>
                  <a:ea typeface="Arial"/>
                  <a:cs typeface="Arial"/>
                  <a:sym typeface="Arial"/>
                </a:rPr>
                <a:t>M</a:t>
              </a:r>
              <a:r>
                <a:rPr b="1" baseline="30000" i="0" lang="en-US" sz="1800" u="none">
                  <a:solidFill>
                    <a:srgbClr val="ED181E"/>
                  </a:solidFill>
                  <a:latin typeface="Arial"/>
                  <a:ea typeface="Arial"/>
                  <a:cs typeface="Arial"/>
                  <a:sym typeface="Arial"/>
                </a:rPr>
                <a:t>2+</a:t>
              </a:r>
              <a:endParaRPr/>
            </a:p>
          </p:txBody>
        </p:sp>
      </p:grpSp>
      <p:grpSp>
        <p:nvGrpSpPr>
          <p:cNvPr id="939" name="Google Shape;939;p52"/>
          <p:cNvGrpSpPr/>
          <p:nvPr/>
        </p:nvGrpSpPr>
        <p:grpSpPr>
          <a:xfrm>
            <a:off x="2667000" y="4343400"/>
            <a:ext cx="1295400" cy="1966912"/>
            <a:chOff x="1680" y="2736"/>
            <a:chExt cx="816" cy="1239"/>
          </a:xfrm>
        </p:grpSpPr>
        <p:pic>
          <p:nvPicPr>
            <p:cNvPr id="940" name="Google Shape;940;p5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680" y="3024"/>
              <a:ext cx="304" cy="3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1" name="Google Shape;941;p5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064" y="2736"/>
              <a:ext cx="304" cy="3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2" name="Google Shape;942;p5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160" y="3216"/>
              <a:ext cx="304" cy="3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3" name="Google Shape;943;p5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776" y="3360"/>
              <a:ext cx="304" cy="3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44" name="Google Shape;944;p52"/>
            <p:cNvSpPr txBox="1"/>
            <p:nvPr/>
          </p:nvSpPr>
          <p:spPr>
            <a:xfrm>
              <a:off x="1920" y="3744"/>
              <a:ext cx="576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822CD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rgbClr val="1822CD"/>
                  </a:solidFill>
                  <a:latin typeface="Arial"/>
                  <a:ea typeface="Arial"/>
                  <a:cs typeface="Arial"/>
                  <a:sym typeface="Arial"/>
                </a:rPr>
                <a:t>H</a:t>
              </a:r>
              <a:r>
                <a:rPr b="1" baseline="-25000" i="0" lang="en-US" sz="1800" u="none">
                  <a:solidFill>
                    <a:srgbClr val="1822CD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1" i="0" lang="en-US" sz="1800" u="none">
                  <a:solidFill>
                    <a:srgbClr val="1822CD"/>
                  </a:solidFill>
                  <a:latin typeface="Arial"/>
                  <a:ea typeface="Arial"/>
                  <a:cs typeface="Arial"/>
                  <a:sym typeface="Arial"/>
                </a:rPr>
                <a:t>O(</a:t>
              </a:r>
              <a:r>
                <a:rPr b="1" i="1" lang="en-US" sz="1800" u="none">
                  <a:solidFill>
                    <a:srgbClr val="1822CD"/>
                  </a:solidFill>
                  <a:latin typeface="Times"/>
                  <a:ea typeface="Times"/>
                  <a:cs typeface="Times"/>
                  <a:sym typeface="Times"/>
                </a:rPr>
                <a:t>l</a:t>
              </a:r>
              <a:r>
                <a:rPr b="1" i="0" lang="en-US" sz="1800" u="none">
                  <a:solidFill>
                    <a:srgbClr val="1822CD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endParaRPr/>
            </a:p>
          </p:txBody>
        </p:sp>
      </p:grpSp>
      <p:pic>
        <p:nvPicPr>
          <p:cNvPr id="945" name="Google Shape;945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37037" y="4953000"/>
            <a:ext cx="762000" cy="25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6" name="Google Shape;946;p5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334000" y="4267200"/>
            <a:ext cx="1701800" cy="1638300"/>
          </a:xfrm>
          <a:prstGeom prst="rect">
            <a:avLst/>
          </a:prstGeom>
          <a:noFill/>
          <a:ln>
            <a:noFill/>
          </a:ln>
        </p:spPr>
      </p:pic>
      <p:sp>
        <p:nvSpPr>
          <p:cNvPr id="947" name="Google Shape;947;p52"/>
          <p:cNvSpPr txBox="1"/>
          <p:nvPr/>
        </p:nvSpPr>
        <p:spPr>
          <a:xfrm>
            <a:off x="7162800" y="4648200"/>
            <a:ext cx="16764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M(H</a:t>
            </a:r>
            <a:r>
              <a:rPr b="1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O)</a:t>
            </a:r>
            <a:r>
              <a:rPr b="1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2+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1" i="1" lang="en-US" sz="1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aq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948" name="Google Shape;948;p52"/>
          <p:cNvSpPr txBox="1"/>
          <p:nvPr/>
        </p:nvSpPr>
        <p:spPr>
          <a:xfrm>
            <a:off x="5867400" y="6019800"/>
            <a:ext cx="16764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adduct</a:t>
            </a:r>
            <a:endParaRPr/>
          </a:p>
        </p:txBody>
      </p:sp>
      <p:sp>
        <p:nvSpPr>
          <p:cNvPr id="949" name="Google Shape;949;p52"/>
          <p:cNvSpPr txBox="1"/>
          <p:nvPr/>
        </p:nvSpPr>
        <p:spPr>
          <a:xfrm>
            <a:off x="7751762" y="336550"/>
            <a:ext cx="9715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pg. 622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2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3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4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4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4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4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53"/>
          <p:cNvSpPr txBox="1"/>
          <p:nvPr/>
        </p:nvSpPr>
        <p:spPr>
          <a:xfrm>
            <a:off x="457200" y="457200"/>
            <a:ext cx="2982912" cy="366712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SAMPLE PROBLEM 18.14</a:t>
            </a:r>
            <a:endParaRPr/>
          </a:p>
        </p:txBody>
      </p:sp>
      <p:sp>
        <p:nvSpPr>
          <p:cNvPr id="956" name="Google Shape;956;p53"/>
          <p:cNvSpPr txBox="1"/>
          <p:nvPr/>
        </p:nvSpPr>
        <p:spPr>
          <a:xfrm>
            <a:off x="3494087" y="457200"/>
            <a:ext cx="51816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Identifying Lewis Acids and Bases</a:t>
            </a:r>
            <a:endParaRPr/>
          </a:p>
        </p:txBody>
      </p:sp>
      <p:grpSp>
        <p:nvGrpSpPr>
          <p:cNvPr id="957" name="Google Shape;957;p53"/>
          <p:cNvGrpSpPr/>
          <p:nvPr/>
        </p:nvGrpSpPr>
        <p:grpSpPr>
          <a:xfrm>
            <a:off x="457200" y="1219200"/>
            <a:ext cx="8382000" cy="366712"/>
            <a:chOff x="288" y="768"/>
            <a:chExt cx="5280" cy="231"/>
          </a:xfrm>
        </p:grpSpPr>
        <p:sp>
          <p:nvSpPr>
            <p:cNvPr id="958" name="Google Shape;958;p53"/>
            <p:cNvSpPr txBox="1"/>
            <p:nvPr/>
          </p:nvSpPr>
          <p:spPr>
            <a:xfrm>
              <a:off x="288" y="768"/>
              <a:ext cx="1008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PROBLEM:</a:t>
              </a:r>
              <a:endParaRPr/>
            </a:p>
          </p:txBody>
        </p:sp>
        <p:sp>
          <p:nvSpPr>
            <p:cNvPr id="959" name="Google Shape;959;p53"/>
            <p:cNvSpPr txBox="1"/>
            <p:nvPr/>
          </p:nvSpPr>
          <p:spPr>
            <a:xfrm>
              <a:off x="1200" y="768"/>
              <a:ext cx="4368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Identify the Lewis acids and Lewis bases in the following reactions:</a:t>
              </a:r>
              <a:endParaRPr/>
            </a:p>
          </p:txBody>
        </p:sp>
      </p:grpSp>
      <p:grpSp>
        <p:nvGrpSpPr>
          <p:cNvPr id="960" name="Google Shape;960;p53"/>
          <p:cNvGrpSpPr/>
          <p:nvPr/>
        </p:nvGrpSpPr>
        <p:grpSpPr>
          <a:xfrm>
            <a:off x="2438400" y="1676400"/>
            <a:ext cx="2895600" cy="366712"/>
            <a:chOff x="1536" y="1104"/>
            <a:chExt cx="1824" cy="231"/>
          </a:xfrm>
        </p:grpSpPr>
        <p:sp>
          <p:nvSpPr>
            <p:cNvPr id="961" name="Google Shape;961;p53"/>
            <p:cNvSpPr txBox="1"/>
            <p:nvPr/>
          </p:nvSpPr>
          <p:spPr>
            <a:xfrm>
              <a:off x="1536" y="1104"/>
              <a:ext cx="1824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(a)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H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+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+ OH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     H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endParaRPr/>
            </a:p>
          </p:txBody>
        </p:sp>
        <p:pic>
          <p:nvPicPr>
            <p:cNvPr id="962" name="Google Shape;962;p5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448" y="1140"/>
              <a:ext cx="400" cy="1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63" name="Google Shape;963;p53"/>
          <p:cNvGrpSpPr/>
          <p:nvPr/>
        </p:nvGrpSpPr>
        <p:grpSpPr>
          <a:xfrm>
            <a:off x="2438400" y="2095500"/>
            <a:ext cx="2895600" cy="366712"/>
            <a:chOff x="1536" y="1368"/>
            <a:chExt cx="1824" cy="231"/>
          </a:xfrm>
        </p:grpSpPr>
        <p:sp>
          <p:nvSpPr>
            <p:cNvPr id="964" name="Google Shape;964;p53"/>
            <p:cNvSpPr txBox="1"/>
            <p:nvPr/>
          </p:nvSpPr>
          <p:spPr>
            <a:xfrm>
              <a:off x="1536" y="1368"/>
              <a:ext cx="1824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(b)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Cl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+ BCl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    BCl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endParaRPr/>
            </a:p>
          </p:txBody>
        </p:sp>
        <p:pic>
          <p:nvPicPr>
            <p:cNvPr id="965" name="Google Shape;965;p5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448" y="1403"/>
              <a:ext cx="400" cy="1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66" name="Google Shape;966;p53"/>
          <p:cNvGrpSpPr/>
          <p:nvPr/>
        </p:nvGrpSpPr>
        <p:grpSpPr>
          <a:xfrm>
            <a:off x="2438400" y="2514600"/>
            <a:ext cx="3505200" cy="366712"/>
            <a:chOff x="1536" y="1632"/>
            <a:chExt cx="2208" cy="231"/>
          </a:xfrm>
        </p:grpSpPr>
        <p:sp>
          <p:nvSpPr>
            <p:cNvPr id="967" name="Google Shape;967;p53"/>
            <p:cNvSpPr txBox="1"/>
            <p:nvPr/>
          </p:nvSpPr>
          <p:spPr>
            <a:xfrm>
              <a:off x="1536" y="1632"/>
              <a:ext cx="2208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(c)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K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+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+ 6H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          K(H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O)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+</a:t>
              </a:r>
              <a:endParaRPr/>
            </a:p>
          </p:txBody>
        </p:sp>
        <p:pic>
          <p:nvPicPr>
            <p:cNvPr id="968" name="Google Shape;968;p5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505" y="1661"/>
              <a:ext cx="400" cy="1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69" name="Google Shape;969;p53"/>
          <p:cNvSpPr txBox="1"/>
          <p:nvPr/>
        </p:nvSpPr>
        <p:spPr>
          <a:xfrm>
            <a:off x="533400" y="3429000"/>
            <a:ext cx="16002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SOLUTION:</a:t>
            </a:r>
            <a:endParaRPr/>
          </a:p>
        </p:txBody>
      </p:sp>
      <p:grpSp>
        <p:nvGrpSpPr>
          <p:cNvPr id="970" name="Google Shape;970;p53"/>
          <p:cNvGrpSpPr/>
          <p:nvPr/>
        </p:nvGrpSpPr>
        <p:grpSpPr>
          <a:xfrm>
            <a:off x="457200" y="2895600"/>
            <a:ext cx="8153400" cy="366712"/>
            <a:chOff x="288" y="1536"/>
            <a:chExt cx="5136" cy="231"/>
          </a:xfrm>
        </p:grpSpPr>
        <p:sp>
          <p:nvSpPr>
            <p:cNvPr id="971" name="Google Shape;971;p53"/>
            <p:cNvSpPr txBox="1"/>
            <p:nvPr/>
          </p:nvSpPr>
          <p:spPr>
            <a:xfrm>
              <a:off x="288" y="1536"/>
              <a:ext cx="576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PLAN:</a:t>
              </a:r>
              <a:endParaRPr/>
            </a:p>
          </p:txBody>
        </p:sp>
        <p:sp>
          <p:nvSpPr>
            <p:cNvPr id="972" name="Google Shape;972;p53"/>
            <p:cNvSpPr txBox="1"/>
            <p:nvPr/>
          </p:nvSpPr>
          <p:spPr>
            <a:xfrm>
              <a:off x="912" y="1536"/>
              <a:ext cx="4512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Look for electron pair acceptors (acids) and donors (bases).</a:t>
              </a:r>
              <a:endParaRPr/>
            </a:p>
          </p:txBody>
        </p:sp>
      </p:grpSp>
      <p:grpSp>
        <p:nvGrpSpPr>
          <p:cNvPr id="973" name="Google Shape;973;p53"/>
          <p:cNvGrpSpPr/>
          <p:nvPr/>
        </p:nvGrpSpPr>
        <p:grpSpPr>
          <a:xfrm>
            <a:off x="2895600" y="3733800"/>
            <a:ext cx="2895600" cy="366712"/>
            <a:chOff x="1536" y="1104"/>
            <a:chExt cx="1824" cy="231"/>
          </a:xfrm>
        </p:grpSpPr>
        <p:sp>
          <p:nvSpPr>
            <p:cNvPr id="974" name="Google Shape;974;p53"/>
            <p:cNvSpPr txBox="1"/>
            <p:nvPr/>
          </p:nvSpPr>
          <p:spPr>
            <a:xfrm>
              <a:off x="1536" y="1104"/>
              <a:ext cx="1824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(a)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H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+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+ OH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     H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endParaRPr/>
            </a:p>
          </p:txBody>
        </p:sp>
        <p:pic>
          <p:nvPicPr>
            <p:cNvPr id="975" name="Google Shape;975;p5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448" y="1140"/>
              <a:ext cx="400" cy="1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76" name="Google Shape;976;p53"/>
          <p:cNvSpPr txBox="1"/>
          <p:nvPr/>
        </p:nvSpPr>
        <p:spPr>
          <a:xfrm>
            <a:off x="2971800" y="3429000"/>
            <a:ext cx="1143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181E"/>
              </a:buClr>
              <a:buSzPts val="1800"/>
              <a:buFont typeface="Times"/>
              <a:buNone/>
            </a:pPr>
            <a:r>
              <a:rPr b="1" i="1" lang="en-US" sz="1800" u="none">
                <a:solidFill>
                  <a:srgbClr val="ED181E"/>
                </a:solidFill>
                <a:latin typeface="Times"/>
                <a:ea typeface="Times"/>
                <a:cs typeface="Times"/>
                <a:sym typeface="Times"/>
              </a:rPr>
              <a:t>acceptor</a:t>
            </a:r>
            <a:endParaRPr/>
          </a:p>
        </p:txBody>
      </p:sp>
      <p:sp>
        <p:nvSpPr>
          <p:cNvPr id="977" name="Google Shape;977;p53"/>
          <p:cNvSpPr txBox="1"/>
          <p:nvPr/>
        </p:nvSpPr>
        <p:spPr>
          <a:xfrm>
            <a:off x="3810000" y="4038600"/>
            <a:ext cx="9080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22CD"/>
              </a:buClr>
              <a:buSzPts val="1800"/>
              <a:buFont typeface="Times"/>
              <a:buNone/>
            </a:pPr>
            <a:r>
              <a:rPr b="1" i="1" lang="en-US" sz="1800" u="none">
                <a:solidFill>
                  <a:srgbClr val="1822CD"/>
                </a:solidFill>
                <a:latin typeface="Times"/>
                <a:ea typeface="Times"/>
                <a:cs typeface="Times"/>
                <a:sym typeface="Times"/>
              </a:rPr>
              <a:t>donor</a:t>
            </a:r>
            <a:endParaRPr/>
          </a:p>
        </p:txBody>
      </p:sp>
      <p:grpSp>
        <p:nvGrpSpPr>
          <p:cNvPr id="978" name="Google Shape;978;p53"/>
          <p:cNvGrpSpPr/>
          <p:nvPr/>
        </p:nvGrpSpPr>
        <p:grpSpPr>
          <a:xfrm>
            <a:off x="830262" y="4883150"/>
            <a:ext cx="2895600" cy="366712"/>
            <a:chOff x="1536" y="1368"/>
            <a:chExt cx="1824" cy="231"/>
          </a:xfrm>
        </p:grpSpPr>
        <p:sp>
          <p:nvSpPr>
            <p:cNvPr id="979" name="Google Shape;979;p53"/>
            <p:cNvSpPr txBox="1"/>
            <p:nvPr/>
          </p:nvSpPr>
          <p:spPr>
            <a:xfrm>
              <a:off x="1536" y="1368"/>
              <a:ext cx="1824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(b)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Cl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+ BCl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    BCl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endParaRPr/>
            </a:p>
          </p:txBody>
        </p:sp>
        <p:pic>
          <p:nvPicPr>
            <p:cNvPr id="980" name="Google Shape;980;p5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448" y="1403"/>
              <a:ext cx="400" cy="1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81" name="Google Shape;981;p53"/>
          <p:cNvSpPr txBox="1"/>
          <p:nvPr/>
        </p:nvSpPr>
        <p:spPr>
          <a:xfrm>
            <a:off x="1055687" y="5254625"/>
            <a:ext cx="976312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22CD"/>
              </a:buClr>
              <a:buSzPts val="1800"/>
              <a:buFont typeface="Times"/>
              <a:buNone/>
            </a:pPr>
            <a:r>
              <a:rPr b="1" i="1" lang="en-US" sz="1800" u="none">
                <a:solidFill>
                  <a:srgbClr val="1822CD"/>
                </a:solidFill>
                <a:latin typeface="Times"/>
                <a:ea typeface="Times"/>
                <a:cs typeface="Times"/>
                <a:sym typeface="Times"/>
              </a:rPr>
              <a:t>donor</a:t>
            </a:r>
            <a:endParaRPr/>
          </a:p>
        </p:txBody>
      </p:sp>
      <p:sp>
        <p:nvSpPr>
          <p:cNvPr id="982" name="Google Shape;982;p53"/>
          <p:cNvSpPr txBox="1"/>
          <p:nvPr/>
        </p:nvSpPr>
        <p:spPr>
          <a:xfrm>
            <a:off x="1724025" y="4462462"/>
            <a:ext cx="1143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181E"/>
              </a:buClr>
              <a:buSzPts val="1800"/>
              <a:buFont typeface="Times"/>
              <a:buNone/>
            </a:pPr>
            <a:r>
              <a:rPr b="1" i="1" lang="en-US" sz="1800" u="none">
                <a:solidFill>
                  <a:srgbClr val="ED181E"/>
                </a:solidFill>
                <a:latin typeface="Times"/>
                <a:ea typeface="Times"/>
                <a:cs typeface="Times"/>
                <a:sym typeface="Times"/>
              </a:rPr>
              <a:t>acceptor</a:t>
            </a:r>
            <a:endParaRPr/>
          </a:p>
        </p:txBody>
      </p:sp>
      <p:grpSp>
        <p:nvGrpSpPr>
          <p:cNvPr id="983" name="Google Shape;983;p53"/>
          <p:cNvGrpSpPr/>
          <p:nvPr/>
        </p:nvGrpSpPr>
        <p:grpSpPr>
          <a:xfrm>
            <a:off x="4746625" y="5443537"/>
            <a:ext cx="3657600" cy="366712"/>
            <a:chOff x="1536" y="1632"/>
            <a:chExt cx="2208" cy="231"/>
          </a:xfrm>
        </p:grpSpPr>
        <p:sp>
          <p:nvSpPr>
            <p:cNvPr id="984" name="Google Shape;984;p53"/>
            <p:cNvSpPr txBox="1"/>
            <p:nvPr/>
          </p:nvSpPr>
          <p:spPr>
            <a:xfrm>
              <a:off x="1536" y="1632"/>
              <a:ext cx="2208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(c)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K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+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+ 6H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          K(H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O)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+</a:t>
              </a:r>
              <a:endParaRPr/>
            </a:p>
          </p:txBody>
        </p:sp>
        <p:pic>
          <p:nvPicPr>
            <p:cNvPr id="985" name="Google Shape;985;p5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448" y="1668"/>
              <a:ext cx="400" cy="1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86" name="Google Shape;986;p53"/>
          <p:cNvSpPr txBox="1"/>
          <p:nvPr/>
        </p:nvSpPr>
        <p:spPr>
          <a:xfrm>
            <a:off x="4684712" y="5026025"/>
            <a:ext cx="1143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181E"/>
              </a:buClr>
              <a:buSzPts val="1800"/>
              <a:buFont typeface="Times"/>
              <a:buNone/>
            </a:pPr>
            <a:r>
              <a:rPr b="1" i="1" lang="en-US" sz="1800" u="none">
                <a:solidFill>
                  <a:srgbClr val="ED181E"/>
                </a:solidFill>
                <a:latin typeface="Times"/>
                <a:ea typeface="Times"/>
                <a:cs typeface="Times"/>
                <a:sym typeface="Times"/>
              </a:rPr>
              <a:t>acceptor</a:t>
            </a:r>
            <a:endParaRPr/>
          </a:p>
        </p:txBody>
      </p:sp>
      <p:sp>
        <p:nvSpPr>
          <p:cNvPr id="987" name="Google Shape;987;p53"/>
          <p:cNvSpPr txBox="1"/>
          <p:nvPr/>
        </p:nvSpPr>
        <p:spPr>
          <a:xfrm>
            <a:off x="5548312" y="5835650"/>
            <a:ext cx="954087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22CD"/>
              </a:buClr>
              <a:buSzPts val="1800"/>
              <a:buFont typeface="Times"/>
              <a:buNone/>
            </a:pPr>
            <a:r>
              <a:rPr b="1" i="1" lang="en-US" sz="1800" u="none">
                <a:solidFill>
                  <a:srgbClr val="1822CD"/>
                </a:solidFill>
                <a:latin typeface="Times"/>
                <a:ea typeface="Times"/>
                <a:cs typeface="Times"/>
                <a:sym typeface="Times"/>
              </a:rPr>
              <a:t>donor</a:t>
            </a:r>
            <a:endParaRPr/>
          </a:p>
        </p:txBody>
      </p:sp>
      <p:sp>
        <p:nvSpPr>
          <p:cNvPr id="988" name="Google Shape;988;p53"/>
          <p:cNvSpPr txBox="1"/>
          <p:nvPr/>
        </p:nvSpPr>
        <p:spPr>
          <a:xfrm>
            <a:off x="8423275" y="6127750"/>
            <a:ext cx="457200" cy="45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/>
          <p:nvPr/>
        </p:nvSpPr>
        <p:spPr>
          <a:xfrm>
            <a:off x="2286000" y="3200400"/>
            <a:ext cx="4191000" cy="396875"/>
          </a:xfrm>
          <a:prstGeom prst="rect">
            <a:avLst/>
          </a:prstGeom>
          <a:gradFill>
            <a:gsLst>
              <a:gs pos="0">
                <a:srgbClr val="F63F1B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Acid-Dissociation Constant </a:t>
            </a:r>
            <a:endParaRPr/>
          </a:p>
        </p:txBody>
      </p:sp>
      <p:sp>
        <p:nvSpPr>
          <p:cNvPr id="122" name="Google Shape;122;p17"/>
          <p:cNvSpPr txBox="1"/>
          <p:nvPr/>
        </p:nvSpPr>
        <p:spPr>
          <a:xfrm>
            <a:off x="1066800" y="1752600"/>
            <a:ext cx="6858000" cy="366713"/>
          </a:xfrm>
          <a:prstGeom prst="rect">
            <a:avLst/>
          </a:prstGeom>
          <a:gradFill>
            <a:gsLst>
              <a:gs pos="0">
                <a:srgbClr val="EA949C">
                  <a:alpha val="40784"/>
                </a:srgbClr>
              </a:gs>
              <a:gs pos="38000">
                <a:srgbClr val="EA949C">
                  <a:alpha val="40784"/>
                </a:srgbClr>
              </a:gs>
              <a:gs pos="100000">
                <a:srgbClr val="817D7A"/>
              </a:gs>
            </a:gsLst>
            <a:lin ang="27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Weak acids dissociate very slightly into ions in water.</a:t>
            </a:r>
            <a:endParaRPr/>
          </a:p>
        </p:txBody>
      </p:sp>
      <p:sp>
        <p:nvSpPr>
          <p:cNvPr id="123" name="Google Shape;123;p17"/>
          <p:cNvSpPr txBox="1"/>
          <p:nvPr/>
        </p:nvSpPr>
        <p:spPr>
          <a:xfrm>
            <a:off x="990600" y="457200"/>
            <a:ext cx="6858000" cy="366713"/>
          </a:xfrm>
          <a:prstGeom prst="rect">
            <a:avLst/>
          </a:prstGeom>
          <a:gradFill>
            <a:gsLst>
              <a:gs pos="0">
                <a:srgbClr val="EA949C">
                  <a:alpha val="63921"/>
                </a:srgbClr>
              </a:gs>
              <a:gs pos="38000">
                <a:srgbClr val="EA949C">
                  <a:alpha val="63921"/>
                </a:srgbClr>
              </a:gs>
              <a:gs pos="100000">
                <a:srgbClr val="6F6C69"/>
              </a:gs>
            </a:gsLst>
            <a:lin ang="27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Strong acids dissociate completely into ions in water.</a:t>
            </a:r>
            <a:endParaRPr/>
          </a:p>
        </p:txBody>
      </p:sp>
      <p:grpSp>
        <p:nvGrpSpPr>
          <p:cNvPr id="124" name="Google Shape;124;p17"/>
          <p:cNvGrpSpPr/>
          <p:nvPr/>
        </p:nvGrpSpPr>
        <p:grpSpPr>
          <a:xfrm>
            <a:off x="1676400" y="1066800"/>
            <a:ext cx="5638800" cy="366712"/>
            <a:chOff x="1056" y="672"/>
            <a:chExt cx="3552" cy="231"/>
          </a:xfrm>
        </p:grpSpPr>
        <p:sp>
          <p:nvSpPr>
            <p:cNvPr id="125" name="Google Shape;125;p17"/>
            <p:cNvSpPr txBox="1"/>
            <p:nvPr/>
          </p:nvSpPr>
          <p:spPr>
            <a:xfrm>
              <a:off x="1056" y="672"/>
              <a:ext cx="3552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HA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</a:t>
              </a:r>
              <a:r>
                <a:rPr b="0" i="1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g</a:t>
              </a: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or</a:t>
              </a: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i="1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l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+ H</a:t>
              </a:r>
              <a:r>
                <a:rPr b="1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</a:t>
              </a:r>
              <a:r>
                <a:rPr b="0" i="1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l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            H</a:t>
              </a:r>
              <a:r>
                <a:rPr b="1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r>
                <a:rPr b="1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+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</a:t>
              </a:r>
              <a:r>
                <a:rPr b="0" i="1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aq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+ A</a:t>
              </a:r>
              <a:r>
                <a:rPr b="1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</a:t>
              </a:r>
              <a:r>
                <a:rPr b="0" i="1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aq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endParaRPr/>
            </a:p>
          </p:txBody>
        </p:sp>
        <p:cxnSp>
          <p:nvCxnSpPr>
            <p:cNvPr id="126" name="Google Shape;126;p17"/>
            <p:cNvCxnSpPr/>
            <p:nvPr/>
          </p:nvCxnSpPr>
          <p:spPr>
            <a:xfrm>
              <a:off x="2448" y="791"/>
              <a:ext cx="528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</p:grpSp>
      <p:grpSp>
        <p:nvGrpSpPr>
          <p:cNvPr id="127" name="Google Shape;127;p17"/>
          <p:cNvGrpSpPr/>
          <p:nvPr/>
        </p:nvGrpSpPr>
        <p:grpSpPr>
          <a:xfrm>
            <a:off x="1676400" y="2362200"/>
            <a:ext cx="5638800" cy="366712"/>
            <a:chOff x="1056" y="1488"/>
            <a:chExt cx="3552" cy="231"/>
          </a:xfrm>
        </p:grpSpPr>
        <p:sp>
          <p:nvSpPr>
            <p:cNvPr id="128" name="Google Shape;128;p17"/>
            <p:cNvSpPr txBox="1"/>
            <p:nvPr/>
          </p:nvSpPr>
          <p:spPr>
            <a:xfrm>
              <a:off x="1056" y="1488"/>
              <a:ext cx="3552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HA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</a:t>
              </a:r>
              <a:r>
                <a:rPr b="0" i="1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aq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+ H</a:t>
              </a:r>
              <a:r>
                <a:rPr b="1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</a:t>
              </a:r>
              <a:r>
                <a:rPr b="0" i="1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l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            H</a:t>
              </a:r>
              <a:r>
                <a:rPr b="1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r>
                <a:rPr b="1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+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</a:t>
              </a:r>
              <a:r>
                <a:rPr b="0" i="1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aq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+ A</a:t>
              </a:r>
              <a:r>
                <a:rPr b="1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</a:t>
              </a:r>
              <a:r>
                <a:rPr b="0" i="1" lang="en-US" sz="1800" u="non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aq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endParaRPr/>
            </a:p>
          </p:txBody>
        </p:sp>
        <p:pic>
          <p:nvPicPr>
            <p:cNvPr id="129" name="Google Shape;129;p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304" y="1536"/>
              <a:ext cx="400" cy="1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0" name="Google Shape;130;p17"/>
          <p:cNvSpPr txBox="1"/>
          <p:nvPr/>
        </p:nvSpPr>
        <p:spPr>
          <a:xfrm>
            <a:off x="7010400" y="1066800"/>
            <a:ext cx="1066800" cy="369887"/>
          </a:xfrm>
          <a:prstGeom prst="rect">
            <a:avLst/>
          </a:prstGeom>
          <a:noFill/>
          <a:ln cap="flat" cmpd="dbl" w="38100">
            <a:solidFill>
              <a:srgbClr val="80808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b="1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&gt;&gt; 1</a:t>
            </a:r>
            <a:endParaRPr/>
          </a:p>
        </p:txBody>
      </p:sp>
      <p:sp>
        <p:nvSpPr>
          <p:cNvPr id="131" name="Google Shape;131;p17"/>
          <p:cNvSpPr txBox="1"/>
          <p:nvPr/>
        </p:nvSpPr>
        <p:spPr>
          <a:xfrm>
            <a:off x="7086600" y="2362200"/>
            <a:ext cx="1066800" cy="369887"/>
          </a:xfrm>
          <a:prstGeom prst="rect">
            <a:avLst/>
          </a:prstGeom>
          <a:noFill/>
          <a:ln cap="flat" cmpd="dbl" w="38100">
            <a:solidFill>
              <a:srgbClr val="80808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b="1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&lt;&lt; 1</a:t>
            </a:r>
            <a:endParaRPr/>
          </a:p>
        </p:txBody>
      </p:sp>
      <p:grpSp>
        <p:nvGrpSpPr>
          <p:cNvPr id="132" name="Google Shape;132;p17"/>
          <p:cNvGrpSpPr/>
          <p:nvPr/>
        </p:nvGrpSpPr>
        <p:grpSpPr>
          <a:xfrm>
            <a:off x="2971800" y="3886200"/>
            <a:ext cx="2133600" cy="777875"/>
            <a:chOff x="1872" y="2448"/>
            <a:chExt cx="1344" cy="490"/>
          </a:xfrm>
        </p:grpSpPr>
        <p:sp>
          <p:nvSpPr>
            <p:cNvPr id="133" name="Google Shape;133;p17"/>
            <p:cNvSpPr txBox="1"/>
            <p:nvPr/>
          </p:nvSpPr>
          <p:spPr>
            <a:xfrm>
              <a:off x="1872" y="2544"/>
              <a:ext cx="480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1" i="1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</a:t>
              </a:r>
              <a:r>
                <a:rPr b="1" baseline="-2500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r>
                <a:rPr b="1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= </a:t>
              </a:r>
              <a:endParaRPr/>
            </a:p>
          </p:txBody>
        </p:sp>
        <p:sp>
          <p:nvSpPr>
            <p:cNvPr id="134" name="Google Shape;134;p17"/>
            <p:cNvSpPr txBox="1"/>
            <p:nvPr/>
          </p:nvSpPr>
          <p:spPr>
            <a:xfrm>
              <a:off x="2304" y="2448"/>
              <a:ext cx="912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1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[H</a:t>
              </a:r>
              <a:r>
                <a:rPr b="1" baseline="-2500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b="1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r>
                <a:rPr b="1" baseline="3000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+</a:t>
              </a:r>
              <a:r>
                <a:rPr b="1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][A</a:t>
              </a:r>
              <a:r>
                <a:rPr b="1" baseline="3000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r>
                <a:rPr b="1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]</a:t>
              </a:r>
              <a:endParaRPr/>
            </a:p>
          </p:txBody>
        </p:sp>
        <p:sp>
          <p:nvSpPr>
            <p:cNvPr id="135" name="Google Shape;135;p17"/>
            <p:cNvSpPr txBox="1"/>
            <p:nvPr/>
          </p:nvSpPr>
          <p:spPr>
            <a:xfrm>
              <a:off x="2304" y="2688"/>
              <a:ext cx="864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1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[H</a:t>
              </a:r>
              <a:r>
                <a:rPr b="1" baseline="-2500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1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O][HA]</a:t>
              </a:r>
              <a:endParaRPr/>
            </a:p>
          </p:txBody>
        </p:sp>
        <p:cxnSp>
          <p:nvCxnSpPr>
            <p:cNvPr id="136" name="Google Shape;136;p17"/>
            <p:cNvCxnSpPr/>
            <p:nvPr/>
          </p:nvCxnSpPr>
          <p:spPr>
            <a:xfrm>
              <a:off x="2304" y="2688"/>
              <a:ext cx="768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grpSp>
        <p:nvGrpSpPr>
          <p:cNvPr id="137" name="Google Shape;137;p17"/>
          <p:cNvGrpSpPr/>
          <p:nvPr/>
        </p:nvGrpSpPr>
        <p:grpSpPr>
          <a:xfrm>
            <a:off x="2362200" y="4876800"/>
            <a:ext cx="3505200" cy="777875"/>
            <a:chOff x="1488" y="3072"/>
            <a:chExt cx="2208" cy="490"/>
          </a:xfrm>
        </p:grpSpPr>
        <p:sp>
          <p:nvSpPr>
            <p:cNvPr id="138" name="Google Shape;138;p17"/>
            <p:cNvSpPr txBox="1"/>
            <p:nvPr/>
          </p:nvSpPr>
          <p:spPr>
            <a:xfrm>
              <a:off x="1488" y="3216"/>
              <a:ext cx="1248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1" i="1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</a:t>
              </a:r>
              <a:r>
                <a:rPr b="1" baseline="-2500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r>
                <a:rPr b="1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[H</a:t>
              </a:r>
              <a:r>
                <a:rPr b="1" baseline="-2500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1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O] = </a:t>
              </a:r>
              <a:r>
                <a:rPr b="1" i="1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</a:t>
              </a:r>
              <a:r>
                <a:rPr b="1" baseline="-2500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r>
                <a:rPr b="1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=</a:t>
              </a:r>
              <a:endParaRPr/>
            </a:p>
          </p:txBody>
        </p:sp>
        <p:sp>
          <p:nvSpPr>
            <p:cNvPr id="139" name="Google Shape;139;p17"/>
            <p:cNvSpPr txBox="1"/>
            <p:nvPr/>
          </p:nvSpPr>
          <p:spPr>
            <a:xfrm>
              <a:off x="2736" y="3072"/>
              <a:ext cx="960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1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[H</a:t>
              </a:r>
              <a:r>
                <a:rPr b="1" baseline="-2500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b="1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r>
                <a:rPr b="1" baseline="3000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+</a:t>
              </a:r>
              <a:r>
                <a:rPr b="1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][A</a:t>
              </a:r>
              <a:r>
                <a:rPr b="1" baseline="3000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r>
                <a:rPr b="1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]</a:t>
              </a:r>
              <a:endParaRPr/>
            </a:p>
          </p:txBody>
        </p:sp>
        <p:sp>
          <p:nvSpPr>
            <p:cNvPr id="140" name="Google Shape;140;p17"/>
            <p:cNvSpPr txBox="1"/>
            <p:nvPr/>
          </p:nvSpPr>
          <p:spPr>
            <a:xfrm>
              <a:off x="2880" y="3312"/>
              <a:ext cx="528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1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[HA]</a:t>
              </a:r>
              <a:endParaRPr/>
            </a:p>
          </p:txBody>
        </p:sp>
        <p:cxnSp>
          <p:nvCxnSpPr>
            <p:cNvPr id="141" name="Google Shape;141;p17"/>
            <p:cNvCxnSpPr/>
            <p:nvPr/>
          </p:nvCxnSpPr>
          <p:spPr>
            <a:xfrm>
              <a:off x="2736" y="3312"/>
              <a:ext cx="768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grpSp>
        <p:nvGrpSpPr>
          <p:cNvPr id="142" name="Google Shape;142;p17"/>
          <p:cNvGrpSpPr/>
          <p:nvPr/>
        </p:nvGrpSpPr>
        <p:grpSpPr>
          <a:xfrm>
            <a:off x="5562600" y="3886200"/>
            <a:ext cx="3276600" cy="747712"/>
            <a:chOff x="3504" y="2448"/>
            <a:chExt cx="2064" cy="471"/>
          </a:xfrm>
        </p:grpSpPr>
        <p:sp>
          <p:nvSpPr>
            <p:cNvPr id="143" name="Google Shape;143;p17"/>
            <p:cNvSpPr txBox="1"/>
            <p:nvPr/>
          </p:nvSpPr>
          <p:spPr>
            <a:xfrm>
              <a:off x="3504" y="2448"/>
              <a:ext cx="2064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D181E"/>
                </a:buClr>
                <a:buSzPts val="1800"/>
                <a:buFont typeface="Times"/>
                <a:buNone/>
              </a:pPr>
              <a:r>
                <a:rPr b="0" i="1" lang="en-US" sz="1800" u="none">
                  <a:solidFill>
                    <a:srgbClr val="ED181E"/>
                  </a:solidFill>
                  <a:latin typeface="Times"/>
                  <a:ea typeface="Times"/>
                  <a:cs typeface="Times"/>
                  <a:sym typeface="Times"/>
                </a:rPr>
                <a:t>stronger acid        higher [H</a:t>
              </a:r>
              <a:r>
                <a:rPr b="0" baseline="-25000" i="1" lang="en-US" sz="1800" u="none">
                  <a:solidFill>
                    <a:srgbClr val="ED181E"/>
                  </a:solidFill>
                  <a:latin typeface="Times"/>
                  <a:ea typeface="Times"/>
                  <a:cs typeface="Times"/>
                  <a:sym typeface="Times"/>
                </a:rPr>
                <a:t>3</a:t>
              </a:r>
              <a:r>
                <a:rPr b="0" i="1" lang="en-US" sz="1800" u="none">
                  <a:solidFill>
                    <a:srgbClr val="ED181E"/>
                  </a:solidFill>
                  <a:latin typeface="Times"/>
                  <a:ea typeface="Times"/>
                  <a:cs typeface="Times"/>
                  <a:sym typeface="Times"/>
                </a:rPr>
                <a:t>O</a:t>
              </a:r>
              <a:r>
                <a:rPr b="0" baseline="30000" i="1" lang="en-US" sz="1800" u="none">
                  <a:solidFill>
                    <a:srgbClr val="ED181E"/>
                  </a:solidFill>
                  <a:latin typeface="Times"/>
                  <a:ea typeface="Times"/>
                  <a:cs typeface="Times"/>
                  <a:sym typeface="Times"/>
                </a:rPr>
                <a:t>+</a:t>
              </a:r>
              <a:r>
                <a:rPr b="0" i="1" lang="en-US" sz="1800" u="none">
                  <a:solidFill>
                    <a:srgbClr val="ED181E"/>
                  </a:solidFill>
                  <a:latin typeface="Times"/>
                  <a:ea typeface="Times"/>
                  <a:cs typeface="Times"/>
                  <a:sym typeface="Times"/>
                </a:rPr>
                <a:t>]</a:t>
              </a:r>
              <a:endParaRPr/>
            </a:p>
          </p:txBody>
        </p:sp>
        <p:cxnSp>
          <p:nvCxnSpPr>
            <p:cNvPr id="144" name="Google Shape;144;p17"/>
            <p:cNvCxnSpPr/>
            <p:nvPr/>
          </p:nvCxnSpPr>
          <p:spPr>
            <a:xfrm>
              <a:off x="3855" y="2760"/>
              <a:ext cx="144" cy="0"/>
            </a:xfrm>
            <a:prstGeom prst="straightConnector1">
              <a:avLst/>
            </a:prstGeom>
            <a:noFill/>
            <a:ln cap="flat" cmpd="sng" w="9525">
              <a:solidFill>
                <a:srgbClr val="ED181E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cxnSp>
          <p:nvCxnSpPr>
            <p:cNvPr id="145" name="Google Shape;145;p17"/>
            <p:cNvCxnSpPr/>
            <p:nvPr/>
          </p:nvCxnSpPr>
          <p:spPr>
            <a:xfrm>
              <a:off x="4453" y="2566"/>
              <a:ext cx="144" cy="0"/>
            </a:xfrm>
            <a:prstGeom prst="straightConnector1">
              <a:avLst/>
            </a:prstGeom>
            <a:noFill/>
            <a:ln cap="flat" cmpd="sng" w="9525">
              <a:solidFill>
                <a:srgbClr val="ED181E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sp>
          <p:nvSpPr>
            <p:cNvPr id="146" name="Google Shape;146;p17"/>
            <p:cNvSpPr txBox="1"/>
            <p:nvPr/>
          </p:nvSpPr>
          <p:spPr>
            <a:xfrm>
              <a:off x="4080" y="2688"/>
              <a:ext cx="720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D181E"/>
                </a:buClr>
                <a:buSzPts val="1800"/>
                <a:buFont typeface="Times"/>
                <a:buNone/>
              </a:pPr>
              <a:r>
                <a:rPr b="0" i="1" lang="en-US" sz="1800" u="none">
                  <a:solidFill>
                    <a:srgbClr val="ED181E"/>
                  </a:solidFill>
                  <a:latin typeface="Times"/>
                  <a:ea typeface="Times"/>
                  <a:cs typeface="Times"/>
                  <a:sym typeface="Times"/>
                </a:rPr>
                <a:t>larger K</a:t>
              </a:r>
              <a:r>
                <a:rPr b="0" baseline="-25000" i="1" lang="en-US" sz="1800" u="none">
                  <a:solidFill>
                    <a:srgbClr val="ED181E"/>
                  </a:solidFill>
                  <a:latin typeface="Times"/>
                  <a:ea typeface="Times"/>
                  <a:cs typeface="Times"/>
                  <a:sym typeface="Times"/>
                </a:rPr>
                <a:t>a</a:t>
              </a:r>
              <a:endParaRPr/>
            </a:p>
          </p:txBody>
        </p:sp>
      </p:grpSp>
      <p:grpSp>
        <p:nvGrpSpPr>
          <p:cNvPr id="147" name="Google Shape;147;p17"/>
          <p:cNvGrpSpPr/>
          <p:nvPr/>
        </p:nvGrpSpPr>
        <p:grpSpPr>
          <a:xfrm>
            <a:off x="5638800" y="5334000"/>
            <a:ext cx="3276600" cy="747712"/>
            <a:chOff x="3552" y="3360"/>
            <a:chExt cx="2064" cy="471"/>
          </a:xfrm>
        </p:grpSpPr>
        <p:sp>
          <p:nvSpPr>
            <p:cNvPr id="148" name="Google Shape;148;p17"/>
            <p:cNvSpPr txBox="1"/>
            <p:nvPr/>
          </p:nvSpPr>
          <p:spPr>
            <a:xfrm>
              <a:off x="3552" y="3360"/>
              <a:ext cx="2064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55555"/>
                </a:buClr>
                <a:buSzPts val="1800"/>
                <a:buFont typeface="Times"/>
                <a:buNone/>
              </a:pPr>
              <a:r>
                <a:rPr b="0" i="1" lang="en-US" sz="1800" u="none">
                  <a:solidFill>
                    <a:srgbClr val="555555"/>
                  </a:solidFill>
                  <a:latin typeface="Times"/>
                  <a:ea typeface="Times"/>
                  <a:cs typeface="Times"/>
                  <a:sym typeface="Times"/>
                </a:rPr>
                <a:t>smaller K</a:t>
              </a:r>
              <a:r>
                <a:rPr b="0" baseline="-25000" i="1" lang="en-US" sz="1800" u="none">
                  <a:solidFill>
                    <a:srgbClr val="555555"/>
                  </a:solidFill>
                  <a:latin typeface="Times"/>
                  <a:ea typeface="Times"/>
                  <a:cs typeface="Times"/>
                  <a:sym typeface="Times"/>
                </a:rPr>
                <a:t>a</a:t>
              </a:r>
              <a:r>
                <a:rPr b="0" i="1" lang="en-US" sz="1800" u="none">
                  <a:solidFill>
                    <a:srgbClr val="555555"/>
                  </a:solidFill>
                  <a:latin typeface="Times"/>
                  <a:ea typeface="Times"/>
                  <a:cs typeface="Times"/>
                  <a:sym typeface="Times"/>
                </a:rPr>
                <a:t>      lower [H</a:t>
              </a:r>
              <a:r>
                <a:rPr b="0" baseline="-25000" i="1" lang="en-US" sz="1800" u="none">
                  <a:solidFill>
                    <a:srgbClr val="555555"/>
                  </a:solidFill>
                  <a:latin typeface="Times"/>
                  <a:ea typeface="Times"/>
                  <a:cs typeface="Times"/>
                  <a:sym typeface="Times"/>
                </a:rPr>
                <a:t>3</a:t>
              </a:r>
              <a:r>
                <a:rPr b="0" i="1" lang="en-US" sz="1800" u="none">
                  <a:solidFill>
                    <a:srgbClr val="555555"/>
                  </a:solidFill>
                  <a:latin typeface="Times"/>
                  <a:ea typeface="Times"/>
                  <a:cs typeface="Times"/>
                  <a:sym typeface="Times"/>
                </a:rPr>
                <a:t>O</a:t>
              </a:r>
              <a:r>
                <a:rPr b="0" baseline="30000" i="1" lang="en-US" sz="1800" u="none">
                  <a:solidFill>
                    <a:srgbClr val="555555"/>
                  </a:solidFill>
                  <a:latin typeface="Times"/>
                  <a:ea typeface="Times"/>
                  <a:cs typeface="Times"/>
                  <a:sym typeface="Times"/>
                </a:rPr>
                <a:t>+</a:t>
              </a:r>
              <a:r>
                <a:rPr b="0" i="1" lang="en-US" sz="1800" u="none">
                  <a:solidFill>
                    <a:srgbClr val="555555"/>
                  </a:solidFill>
                  <a:latin typeface="Times"/>
                  <a:ea typeface="Times"/>
                  <a:cs typeface="Times"/>
                  <a:sym typeface="Times"/>
                </a:rPr>
                <a:t>]</a:t>
              </a:r>
              <a:endParaRPr/>
            </a:p>
          </p:txBody>
        </p:sp>
        <p:cxnSp>
          <p:nvCxnSpPr>
            <p:cNvPr id="149" name="Google Shape;149;p17"/>
            <p:cNvCxnSpPr/>
            <p:nvPr/>
          </p:nvCxnSpPr>
          <p:spPr>
            <a:xfrm>
              <a:off x="3920" y="3714"/>
              <a:ext cx="144" cy="0"/>
            </a:xfrm>
            <a:prstGeom prst="straightConnector1">
              <a:avLst/>
            </a:prstGeom>
            <a:noFill/>
            <a:ln cap="flat" cmpd="sng" w="9525">
              <a:solidFill>
                <a:srgbClr val="555555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cxnSp>
          <p:nvCxnSpPr>
            <p:cNvPr id="150" name="Google Shape;150;p17"/>
            <p:cNvCxnSpPr/>
            <p:nvPr/>
          </p:nvCxnSpPr>
          <p:spPr>
            <a:xfrm>
              <a:off x="4222" y="3478"/>
              <a:ext cx="144" cy="0"/>
            </a:xfrm>
            <a:prstGeom prst="straightConnector1">
              <a:avLst/>
            </a:prstGeom>
            <a:noFill/>
            <a:ln cap="flat" cmpd="sng" w="9525">
              <a:solidFill>
                <a:srgbClr val="555555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sp>
          <p:nvSpPr>
            <p:cNvPr id="151" name="Google Shape;151;p17"/>
            <p:cNvSpPr txBox="1"/>
            <p:nvPr/>
          </p:nvSpPr>
          <p:spPr>
            <a:xfrm>
              <a:off x="4128" y="3600"/>
              <a:ext cx="912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55555"/>
                </a:buClr>
                <a:buSzPts val="1800"/>
                <a:buFont typeface="Times"/>
                <a:buNone/>
              </a:pPr>
              <a:r>
                <a:rPr b="0" i="1" lang="en-US" sz="1800" u="none">
                  <a:solidFill>
                    <a:srgbClr val="555555"/>
                  </a:solidFill>
                  <a:latin typeface="Times"/>
                  <a:ea typeface="Times"/>
                  <a:cs typeface="Times"/>
                  <a:sym typeface="Times"/>
                </a:rPr>
                <a:t>weaker acid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8"/>
          <p:cNvSpPr txBox="1"/>
          <p:nvPr/>
        </p:nvSpPr>
        <p:spPr>
          <a:xfrm>
            <a:off x="457200" y="457200"/>
            <a:ext cx="2943225" cy="366712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SAMPLE PROBLEM 18.1</a:t>
            </a:r>
            <a:endParaRPr/>
          </a:p>
        </p:txBody>
      </p:sp>
      <p:sp>
        <p:nvSpPr>
          <p:cNvPr id="158" name="Google Shape;158;p18"/>
          <p:cNvSpPr txBox="1"/>
          <p:nvPr/>
        </p:nvSpPr>
        <p:spPr>
          <a:xfrm>
            <a:off x="457200" y="3581400"/>
            <a:ext cx="16002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SOLUTION:</a:t>
            </a:r>
            <a:endParaRPr/>
          </a:p>
        </p:txBody>
      </p:sp>
      <p:sp>
        <p:nvSpPr>
          <p:cNvPr id="159" name="Google Shape;159;p18"/>
          <p:cNvSpPr txBox="1"/>
          <p:nvPr/>
        </p:nvSpPr>
        <p:spPr>
          <a:xfrm>
            <a:off x="3503612" y="404812"/>
            <a:ext cx="51816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Classifying Acid and Base Strength from the Chemical Formula</a:t>
            </a:r>
            <a:endParaRPr/>
          </a:p>
        </p:txBody>
      </p:sp>
      <p:grpSp>
        <p:nvGrpSpPr>
          <p:cNvPr id="160" name="Google Shape;160;p18"/>
          <p:cNvGrpSpPr/>
          <p:nvPr/>
        </p:nvGrpSpPr>
        <p:grpSpPr>
          <a:xfrm>
            <a:off x="457200" y="1219200"/>
            <a:ext cx="8153400" cy="641350"/>
            <a:chOff x="288" y="768"/>
            <a:chExt cx="5136" cy="404"/>
          </a:xfrm>
        </p:grpSpPr>
        <p:sp>
          <p:nvSpPr>
            <p:cNvPr id="161" name="Google Shape;161;p18"/>
            <p:cNvSpPr txBox="1"/>
            <p:nvPr/>
          </p:nvSpPr>
          <p:spPr>
            <a:xfrm>
              <a:off x="288" y="768"/>
              <a:ext cx="1008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PROBLEM:</a:t>
              </a:r>
              <a:endParaRPr/>
            </a:p>
          </p:txBody>
        </p:sp>
        <p:sp>
          <p:nvSpPr>
            <p:cNvPr id="162" name="Google Shape;162;p18"/>
            <p:cNvSpPr txBox="1"/>
            <p:nvPr/>
          </p:nvSpPr>
          <p:spPr>
            <a:xfrm>
              <a:off x="1200" y="768"/>
              <a:ext cx="4224" cy="4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Classify each of the following compounds as a strong acid, weak acid, strong base, or weak base:</a:t>
              </a:r>
              <a:endParaRPr/>
            </a:p>
          </p:txBody>
        </p:sp>
      </p:grpSp>
      <p:sp>
        <p:nvSpPr>
          <p:cNvPr id="163" name="Google Shape;163;p18"/>
          <p:cNvSpPr txBox="1"/>
          <p:nvPr/>
        </p:nvSpPr>
        <p:spPr>
          <a:xfrm>
            <a:off x="990600" y="1905000"/>
            <a:ext cx="14478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(a)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SeO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164" name="Google Shape;164;p18"/>
          <p:cNvSpPr txBox="1"/>
          <p:nvPr/>
        </p:nvSpPr>
        <p:spPr>
          <a:xfrm>
            <a:off x="2514600" y="1905000"/>
            <a:ext cx="23622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(b)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(CH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CHCOOH</a:t>
            </a:r>
            <a:endParaRPr/>
          </a:p>
        </p:txBody>
      </p:sp>
      <p:sp>
        <p:nvSpPr>
          <p:cNvPr id="165" name="Google Shape;165;p18"/>
          <p:cNvSpPr txBox="1"/>
          <p:nvPr/>
        </p:nvSpPr>
        <p:spPr>
          <a:xfrm>
            <a:off x="4953000" y="1905000"/>
            <a:ext cx="1143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(c)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KOH</a:t>
            </a:r>
            <a:endParaRPr/>
          </a:p>
        </p:txBody>
      </p:sp>
      <p:sp>
        <p:nvSpPr>
          <p:cNvPr id="166" name="Google Shape;166;p18"/>
          <p:cNvSpPr txBox="1"/>
          <p:nvPr/>
        </p:nvSpPr>
        <p:spPr>
          <a:xfrm>
            <a:off x="6172200" y="1905000"/>
            <a:ext cx="19812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(d)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(CH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CHNH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grpSp>
        <p:nvGrpSpPr>
          <p:cNvPr id="167" name="Google Shape;167;p18"/>
          <p:cNvGrpSpPr/>
          <p:nvPr/>
        </p:nvGrpSpPr>
        <p:grpSpPr>
          <a:xfrm>
            <a:off x="457200" y="2438400"/>
            <a:ext cx="8153400" cy="915987"/>
            <a:chOff x="288" y="1536"/>
            <a:chExt cx="5136" cy="577"/>
          </a:xfrm>
        </p:grpSpPr>
        <p:sp>
          <p:nvSpPr>
            <p:cNvPr id="168" name="Google Shape;168;p18"/>
            <p:cNvSpPr txBox="1"/>
            <p:nvPr/>
          </p:nvSpPr>
          <p:spPr>
            <a:xfrm>
              <a:off x="288" y="1536"/>
              <a:ext cx="576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PLAN:</a:t>
              </a:r>
              <a:endParaRPr/>
            </a:p>
          </p:txBody>
        </p:sp>
        <p:sp>
          <p:nvSpPr>
            <p:cNvPr id="169" name="Google Shape;169;p18"/>
            <p:cNvSpPr txBox="1"/>
            <p:nvPr/>
          </p:nvSpPr>
          <p:spPr>
            <a:xfrm>
              <a:off x="912" y="1536"/>
              <a:ext cx="4512" cy="5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Pay attention to the text definitions of acids and bases.  Look at O for acids as well as the -COOH group;  watch for amine groups and cations in bases.</a:t>
              </a:r>
              <a:endParaRPr/>
            </a:p>
          </p:txBody>
        </p:sp>
      </p:grpSp>
      <p:grpSp>
        <p:nvGrpSpPr>
          <p:cNvPr id="170" name="Google Shape;170;p18"/>
          <p:cNvGrpSpPr/>
          <p:nvPr/>
        </p:nvGrpSpPr>
        <p:grpSpPr>
          <a:xfrm>
            <a:off x="1905000" y="3581400"/>
            <a:ext cx="6553200" cy="641350"/>
            <a:chOff x="1200" y="2256"/>
            <a:chExt cx="4128" cy="404"/>
          </a:xfrm>
        </p:grpSpPr>
        <p:sp>
          <p:nvSpPr>
            <p:cNvPr id="171" name="Google Shape;171;p18"/>
            <p:cNvSpPr txBox="1"/>
            <p:nvPr/>
          </p:nvSpPr>
          <p:spPr>
            <a:xfrm>
              <a:off x="1488" y="2256"/>
              <a:ext cx="864" cy="240"/>
            </a:xfrm>
            <a:prstGeom prst="rect">
              <a:avLst/>
            </a:prstGeom>
            <a:gradFill>
              <a:gsLst>
                <a:gs pos="0">
                  <a:srgbClr val="187534"/>
                </a:gs>
                <a:gs pos="50000">
                  <a:schemeClr val="lt1"/>
                </a:gs>
                <a:gs pos="100000">
                  <a:srgbClr val="187534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18"/>
            <p:cNvSpPr txBox="1"/>
            <p:nvPr/>
          </p:nvSpPr>
          <p:spPr>
            <a:xfrm>
              <a:off x="1200" y="2256"/>
              <a:ext cx="4128" cy="4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(a)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</a:t>
              </a: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Strong acid: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H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SeO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- the number of O atoms exceeds the number of ionizable protons by 2.</a:t>
              </a:r>
              <a:endParaRPr/>
            </a:p>
          </p:txBody>
        </p:sp>
      </p:grpSp>
      <p:grpSp>
        <p:nvGrpSpPr>
          <p:cNvPr id="173" name="Google Shape;173;p18"/>
          <p:cNvGrpSpPr/>
          <p:nvPr/>
        </p:nvGrpSpPr>
        <p:grpSpPr>
          <a:xfrm>
            <a:off x="762000" y="4275137"/>
            <a:ext cx="7454900" cy="641350"/>
            <a:chOff x="480" y="2693"/>
            <a:chExt cx="4696" cy="404"/>
          </a:xfrm>
        </p:grpSpPr>
        <p:sp>
          <p:nvSpPr>
            <p:cNvPr id="174" name="Google Shape;174;p18"/>
            <p:cNvSpPr txBox="1"/>
            <p:nvPr/>
          </p:nvSpPr>
          <p:spPr>
            <a:xfrm>
              <a:off x="768" y="2693"/>
              <a:ext cx="805" cy="240"/>
            </a:xfrm>
            <a:prstGeom prst="rect">
              <a:avLst/>
            </a:prstGeom>
            <a:gradFill>
              <a:gsLst>
                <a:gs pos="0">
                  <a:srgbClr val="187534"/>
                </a:gs>
                <a:gs pos="50000">
                  <a:schemeClr val="lt1"/>
                </a:gs>
                <a:gs pos="100000">
                  <a:srgbClr val="187534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18"/>
            <p:cNvSpPr txBox="1"/>
            <p:nvPr/>
          </p:nvSpPr>
          <p:spPr>
            <a:xfrm>
              <a:off x="480" y="2693"/>
              <a:ext cx="4696" cy="4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(b)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</a:t>
              </a: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Weak acid: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(CH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CHCOOH is a carboxylic acid having a -COOH group. </a:t>
              </a:r>
              <a:endParaRPr/>
            </a:p>
          </p:txBody>
        </p:sp>
      </p:grpSp>
      <p:grpSp>
        <p:nvGrpSpPr>
          <p:cNvPr id="176" name="Google Shape;176;p18"/>
          <p:cNvGrpSpPr/>
          <p:nvPr/>
        </p:nvGrpSpPr>
        <p:grpSpPr>
          <a:xfrm>
            <a:off x="776287" y="4979987"/>
            <a:ext cx="6213475" cy="381000"/>
            <a:chOff x="480" y="3024"/>
            <a:chExt cx="3744" cy="240"/>
          </a:xfrm>
        </p:grpSpPr>
        <p:sp>
          <p:nvSpPr>
            <p:cNvPr id="177" name="Google Shape;177;p18"/>
            <p:cNvSpPr txBox="1"/>
            <p:nvPr/>
          </p:nvSpPr>
          <p:spPr>
            <a:xfrm>
              <a:off x="768" y="3024"/>
              <a:ext cx="864" cy="240"/>
            </a:xfrm>
            <a:prstGeom prst="rect">
              <a:avLst/>
            </a:prstGeom>
            <a:gradFill>
              <a:gsLst>
                <a:gs pos="0">
                  <a:srgbClr val="187534"/>
                </a:gs>
                <a:gs pos="50000">
                  <a:schemeClr val="lt1"/>
                </a:gs>
                <a:gs pos="100000">
                  <a:srgbClr val="187534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8"/>
            <p:cNvSpPr txBox="1"/>
            <p:nvPr/>
          </p:nvSpPr>
          <p:spPr>
            <a:xfrm>
              <a:off x="480" y="3024"/>
              <a:ext cx="3744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(c)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</a:t>
              </a: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Strong base: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KOH is a Group 1A(1) hydroxide. </a:t>
              </a:r>
              <a:endParaRPr/>
            </a:p>
          </p:txBody>
        </p:sp>
      </p:grpSp>
      <p:grpSp>
        <p:nvGrpSpPr>
          <p:cNvPr id="179" name="Google Shape;179;p18"/>
          <p:cNvGrpSpPr/>
          <p:nvPr/>
        </p:nvGrpSpPr>
        <p:grpSpPr>
          <a:xfrm>
            <a:off x="762000" y="5502275"/>
            <a:ext cx="7696200" cy="641350"/>
            <a:chOff x="480" y="3360"/>
            <a:chExt cx="4848" cy="404"/>
          </a:xfrm>
        </p:grpSpPr>
        <p:sp>
          <p:nvSpPr>
            <p:cNvPr id="180" name="Google Shape;180;p18"/>
            <p:cNvSpPr txBox="1"/>
            <p:nvPr/>
          </p:nvSpPr>
          <p:spPr>
            <a:xfrm>
              <a:off x="768" y="3360"/>
              <a:ext cx="864" cy="240"/>
            </a:xfrm>
            <a:prstGeom prst="rect">
              <a:avLst/>
            </a:prstGeom>
            <a:gradFill>
              <a:gsLst>
                <a:gs pos="0">
                  <a:srgbClr val="187534"/>
                </a:gs>
                <a:gs pos="50000">
                  <a:schemeClr val="lt1"/>
                </a:gs>
                <a:gs pos="100000">
                  <a:srgbClr val="187534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8"/>
            <p:cNvSpPr txBox="1"/>
            <p:nvPr/>
          </p:nvSpPr>
          <p:spPr>
            <a:xfrm>
              <a:off x="480" y="3360"/>
              <a:ext cx="4848" cy="4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(d)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</a:t>
              </a: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Weak base: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(CH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CHNH</a:t>
              </a:r>
              <a:r>
                <a:rPr b="0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has a lone pair of electrons on the N and is an amine.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9"/>
          <p:cNvSpPr txBox="1"/>
          <p:nvPr/>
        </p:nvSpPr>
        <p:spPr>
          <a:xfrm>
            <a:off x="1295400" y="457200"/>
            <a:ext cx="6096000" cy="396875"/>
          </a:xfrm>
          <a:prstGeom prst="rect">
            <a:avLst/>
          </a:prstGeom>
          <a:gradFill>
            <a:gsLst>
              <a:gs pos="0">
                <a:srgbClr val="BCE292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Autoionization of Water and the pH Scale</a:t>
            </a:r>
            <a:endParaRPr/>
          </a:p>
        </p:txBody>
      </p:sp>
      <p:pic>
        <p:nvPicPr>
          <p:cNvPr id="188" name="Google Shape;18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7337" y="1939925"/>
            <a:ext cx="8739187" cy="205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oogle Shape;194;p20"/>
          <p:cNvGrpSpPr/>
          <p:nvPr/>
        </p:nvGrpSpPr>
        <p:grpSpPr>
          <a:xfrm>
            <a:off x="3048000" y="1524000"/>
            <a:ext cx="3048000" cy="1066800"/>
            <a:chOff x="1632" y="912"/>
            <a:chExt cx="1776" cy="672"/>
          </a:xfrm>
        </p:grpSpPr>
        <p:sp>
          <p:nvSpPr>
            <p:cNvPr id="195" name="Google Shape;195;p20"/>
            <p:cNvSpPr txBox="1"/>
            <p:nvPr/>
          </p:nvSpPr>
          <p:spPr>
            <a:xfrm>
              <a:off x="1632" y="1104"/>
              <a:ext cx="528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1" i="1" lang="en-U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</a:t>
              </a:r>
              <a:r>
                <a:rPr b="1" baseline="-25000" i="0" lang="en-U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r>
                <a:rPr b="1" i="0" lang="en-U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= </a:t>
              </a:r>
              <a:endParaRPr/>
            </a:p>
          </p:txBody>
        </p:sp>
        <p:sp>
          <p:nvSpPr>
            <p:cNvPr id="196" name="Google Shape;196;p20"/>
            <p:cNvSpPr txBox="1"/>
            <p:nvPr/>
          </p:nvSpPr>
          <p:spPr>
            <a:xfrm>
              <a:off x="2208" y="912"/>
              <a:ext cx="1200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1" i="0" lang="en-U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[H</a:t>
              </a:r>
              <a:r>
                <a:rPr b="1" baseline="-25000" i="0" lang="en-U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b="1" i="0" lang="en-U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r>
                <a:rPr b="1" baseline="30000" i="0" lang="en-U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+</a:t>
              </a:r>
              <a:r>
                <a:rPr b="1" i="0" lang="en-U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][OH</a:t>
              </a:r>
              <a:r>
                <a:rPr b="1" baseline="30000" i="0" lang="en-U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r>
                <a:rPr b="1" i="0" lang="en-U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]</a:t>
              </a:r>
              <a:endParaRPr/>
            </a:p>
          </p:txBody>
        </p:sp>
        <p:sp>
          <p:nvSpPr>
            <p:cNvPr id="197" name="Google Shape;197;p20"/>
            <p:cNvSpPr txBox="1"/>
            <p:nvPr/>
          </p:nvSpPr>
          <p:spPr>
            <a:xfrm>
              <a:off x="2400" y="1296"/>
              <a:ext cx="720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1" i="0" lang="en-U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[H</a:t>
              </a:r>
              <a:r>
                <a:rPr b="1" baseline="-25000" i="0" lang="en-U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1" i="0" lang="en-U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O]</a:t>
              </a:r>
              <a:r>
                <a:rPr b="1" baseline="30000" i="0" lang="en-U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  <p:cxnSp>
          <p:nvCxnSpPr>
            <p:cNvPr id="198" name="Google Shape;198;p20"/>
            <p:cNvCxnSpPr/>
            <p:nvPr/>
          </p:nvCxnSpPr>
          <p:spPr>
            <a:xfrm>
              <a:off x="2208" y="1248"/>
              <a:ext cx="1104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sp>
        <p:nvSpPr>
          <p:cNvPr id="199" name="Google Shape;199;p20"/>
          <p:cNvSpPr txBox="1"/>
          <p:nvPr/>
        </p:nvSpPr>
        <p:spPr>
          <a:xfrm>
            <a:off x="838200" y="3733800"/>
            <a:ext cx="178752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b="1" baseline="-2500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[H</a:t>
            </a:r>
            <a:r>
              <a:rPr b="1" baseline="-2500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O]</a:t>
            </a:r>
            <a:r>
              <a:rPr b="1" baseline="3000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</a:t>
            </a:r>
            <a:endParaRPr/>
          </a:p>
        </p:txBody>
      </p:sp>
      <p:sp>
        <p:nvSpPr>
          <p:cNvPr id="200" name="Google Shape;200;p20"/>
          <p:cNvSpPr txBox="1"/>
          <p:nvPr/>
        </p:nvSpPr>
        <p:spPr>
          <a:xfrm>
            <a:off x="3352800" y="3733800"/>
            <a:ext cx="203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[H</a:t>
            </a:r>
            <a:r>
              <a:rPr b="1" baseline="-2500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1" baseline="3000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][OH</a:t>
            </a:r>
            <a:r>
              <a:rPr b="1" baseline="3000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  <a:endParaRPr/>
          </a:p>
        </p:txBody>
      </p:sp>
      <p:sp>
        <p:nvSpPr>
          <p:cNvPr id="201" name="Google Shape;201;p20"/>
          <p:cNvSpPr txBox="1"/>
          <p:nvPr/>
        </p:nvSpPr>
        <p:spPr>
          <a:xfrm>
            <a:off x="1981200" y="3048000"/>
            <a:ext cx="5486400" cy="457200"/>
          </a:xfrm>
          <a:prstGeom prst="rect">
            <a:avLst/>
          </a:prstGeom>
          <a:gradFill>
            <a:gsLst>
              <a:gs pos="0">
                <a:srgbClr val="5B87F2"/>
              </a:gs>
              <a:gs pos="100000">
                <a:schemeClr val="lt1"/>
              </a:gs>
            </a:gsLst>
            <a:lin ang="27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Ion-Product Constant for Water</a:t>
            </a:r>
            <a:endParaRPr/>
          </a:p>
        </p:txBody>
      </p:sp>
      <p:sp>
        <p:nvSpPr>
          <p:cNvPr id="202" name="Google Shape;202;p20"/>
          <p:cNvSpPr txBox="1"/>
          <p:nvPr/>
        </p:nvSpPr>
        <p:spPr>
          <a:xfrm>
            <a:off x="2514600" y="3733800"/>
            <a:ext cx="97472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b="1" baseline="-2500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</a:t>
            </a:r>
            <a:endParaRPr/>
          </a:p>
        </p:txBody>
      </p:sp>
      <p:sp>
        <p:nvSpPr>
          <p:cNvPr id="203" name="Google Shape;203;p20"/>
          <p:cNvSpPr txBox="1"/>
          <p:nvPr/>
        </p:nvSpPr>
        <p:spPr>
          <a:xfrm>
            <a:off x="1295400" y="4419600"/>
            <a:ext cx="6096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change in [H</a:t>
            </a:r>
            <a:r>
              <a:rPr b="1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1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 causes an inverse change in [OH</a:t>
            </a:r>
            <a:r>
              <a:rPr b="1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].</a:t>
            </a:r>
            <a:endParaRPr/>
          </a:p>
        </p:txBody>
      </p:sp>
      <p:sp>
        <p:nvSpPr>
          <p:cNvPr id="204" name="Google Shape;204;p20"/>
          <p:cNvSpPr txBox="1"/>
          <p:nvPr/>
        </p:nvSpPr>
        <p:spPr>
          <a:xfrm>
            <a:off x="5181600" y="3733800"/>
            <a:ext cx="3276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1.0 x 10</a:t>
            </a:r>
            <a:r>
              <a:rPr b="1" baseline="3000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-14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(at 25</a:t>
            </a:r>
            <a:r>
              <a:rPr b="1" baseline="3000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C)</a:t>
            </a:r>
            <a:endParaRPr/>
          </a:p>
        </p:txBody>
      </p:sp>
      <p:grpSp>
        <p:nvGrpSpPr>
          <p:cNvPr id="205" name="Google Shape;205;p20"/>
          <p:cNvGrpSpPr/>
          <p:nvPr/>
        </p:nvGrpSpPr>
        <p:grpSpPr>
          <a:xfrm>
            <a:off x="1219200" y="609600"/>
            <a:ext cx="6477000" cy="685800"/>
            <a:chOff x="768" y="480"/>
            <a:chExt cx="4080" cy="432"/>
          </a:xfrm>
        </p:grpSpPr>
        <p:grpSp>
          <p:nvGrpSpPr>
            <p:cNvPr id="206" name="Google Shape;206;p20"/>
            <p:cNvGrpSpPr/>
            <p:nvPr/>
          </p:nvGrpSpPr>
          <p:grpSpPr>
            <a:xfrm>
              <a:off x="768" y="528"/>
              <a:ext cx="4080" cy="288"/>
              <a:chOff x="768" y="528"/>
              <a:chExt cx="4080" cy="288"/>
            </a:xfrm>
          </p:grpSpPr>
          <p:sp>
            <p:nvSpPr>
              <p:cNvPr id="207" name="Google Shape;207;p20"/>
              <p:cNvSpPr txBox="1"/>
              <p:nvPr/>
            </p:nvSpPr>
            <p:spPr>
              <a:xfrm>
                <a:off x="768" y="528"/>
                <a:ext cx="4080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r>
                  <a:rPr b="1" i="0" lang="en-US" sz="24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H</a:t>
                </a:r>
                <a:r>
                  <a:rPr b="1" baseline="-25000" i="0" lang="en-US" sz="24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r>
                  <a:rPr b="1" i="0" lang="en-US" sz="24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O(</a:t>
                </a:r>
                <a:r>
                  <a:rPr b="1" i="1" lang="en-US" sz="2400" u="none">
                    <a:solidFill>
                      <a:schemeClr val="dk1"/>
                    </a:solidFill>
                    <a:latin typeface="Times"/>
                    <a:ea typeface="Times"/>
                    <a:cs typeface="Times"/>
                    <a:sym typeface="Times"/>
                  </a:rPr>
                  <a:t>l</a:t>
                </a:r>
                <a:r>
                  <a:rPr b="1" i="0" lang="en-US" sz="24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) + H</a:t>
                </a:r>
                <a:r>
                  <a:rPr b="1" baseline="-25000" i="0" lang="en-US" sz="24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r>
                  <a:rPr b="1" i="0" lang="en-US" sz="24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O(</a:t>
                </a:r>
                <a:r>
                  <a:rPr b="1" i="1" lang="en-US" sz="2400" u="none">
                    <a:solidFill>
                      <a:schemeClr val="dk1"/>
                    </a:solidFill>
                    <a:latin typeface="Times"/>
                    <a:ea typeface="Times"/>
                    <a:cs typeface="Times"/>
                    <a:sym typeface="Times"/>
                  </a:rPr>
                  <a:t>l</a:t>
                </a:r>
                <a:r>
                  <a:rPr b="1" i="0" lang="en-US" sz="24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)           H</a:t>
                </a:r>
                <a:r>
                  <a:rPr b="1" baseline="-25000" i="0" lang="en-US" sz="24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r>
                  <a:rPr b="1" i="0" lang="en-US" sz="24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O</a:t>
                </a:r>
                <a:r>
                  <a:rPr b="1" baseline="30000" i="0" lang="en-US" sz="24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r>
                  <a:rPr b="1" i="0" lang="en-US" sz="24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(</a:t>
                </a:r>
                <a:r>
                  <a:rPr b="1" i="1" lang="en-US" sz="2400" u="none">
                    <a:solidFill>
                      <a:schemeClr val="dk1"/>
                    </a:solidFill>
                    <a:latin typeface="Times"/>
                    <a:ea typeface="Times"/>
                    <a:cs typeface="Times"/>
                    <a:sym typeface="Times"/>
                  </a:rPr>
                  <a:t>aq</a:t>
                </a:r>
                <a:r>
                  <a:rPr b="1" i="0" lang="en-US" sz="24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) + OH</a:t>
                </a:r>
                <a:r>
                  <a:rPr b="1" baseline="30000" i="0" lang="en-US" sz="24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r>
                  <a:rPr b="1" i="0" lang="en-US" sz="24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(</a:t>
                </a:r>
                <a:r>
                  <a:rPr b="1" i="1" lang="en-US" sz="2400" u="none">
                    <a:solidFill>
                      <a:schemeClr val="dk1"/>
                    </a:solidFill>
                    <a:latin typeface="Times"/>
                    <a:ea typeface="Times"/>
                    <a:cs typeface="Times"/>
                    <a:sym typeface="Times"/>
                  </a:rPr>
                  <a:t>aq</a:t>
                </a:r>
                <a:r>
                  <a:rPr b="1" i="0" lang="en-US" sz="24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)</a:t>
                </a:r>
                <a:endParaRPr/>
              </a:p>
            </p:txBody>
          </p:sp>
          <p:pic>
            <p:nvPicPr>
              <p:cNvPr id="208" name="Google Shape;208;p20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2361" y="594"/>
                <a:ext cx="568" cy="1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09" name="Google Shape;209;p20"/>
            <p:cNvSpPr txBox="1"/>
            <p:nvPr/>
          </p:nvSpPr>
          <p:spPr>
            <a:xfrm>
              <a:off x="912" y="480"/>
              <a:ext cx="3792" cy="432"/>
            </a:xfrm>
            <a:prstGeom prst="rect">
              <a:avLst/>
            </a:prstGeom>
            <a:noFill/>
            <a:ln cap="flat" cmpd="thickThin" w="57150">
              <a:solidFill>
                <a:srgbClr val="FF921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0" name="Google Shape;210;p20"/>
          <p:cNvSpPr txBox="1"/>
          <p:nvPr/>
        </p:nvSpPr>
        <p:spPr>
          <a:xfrm>
            <a:off x="2438400" y="4991100"/>
            <a:ext cx="41656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181E"/>
              </a:buClr>
              <a:buSzPts val="1800"/>
              <a:buFont typeface="Times"/>
              <a:buNone/>
            </a:pPr>
            <a:r>
              <a:rPr b="1" i="0" lang="en-US" sz="1800" u="none">
                <a:solidFill>
                  <a:srgbClr val="ED181E"/>
                </a:solidFill>
                <a:latin typeface="Times"/>
                <a:ea typeface="Times"/>
                <a:cs typeface="Times"/>
                <a:sym typeface="Times"/>
              </a:rPr>
              <a:t>In an</a:t>
            </a:r>
            <a:r>
              <a:rPr b="1" i="1" lang="en-US" sz="1800" u="none">
                <a:solidFill>
                  <a:srgbClr val="ED181E"/>
                </a:solidFill>
                <a:latin typeface="Times"/>
                <a:ea typeface="Times"/>
                <a:cs typeface="Times"/>
                <a:sym typeface="Times"/>
              </a:rPr>
              <a:t> acidic </a:t>
            </a:r>
            <a:r>
              <a:rPr b="1" i="0" lang="en-US" sz="1800" u="none">
                <a:solidFill>
                  <a:srgbClr val="ED181E"/>
                </a:solidFill>
                <a:latin typeface="Times"/>
                <a:ea typeface="Times"/>
                <a:cs typeface="Times"/>
                <a:sym typeface="Times"/>
              </a:rPr>
              <a:t>solution, [H</a:t>
            </a:r>
            <a:r>
              <a:rPr b="1" baseline="-25000" i="0" lang="en-US" sz="1800" u="none">
                <a:solidFill>
                  <a:srgbClr val="ED181E"/>
                </a:solidFill>
                <a:latin typeface="Times"/>
                <a:ea typeface="Times"/>
                <a:cs typeface="Times"/>
                <a:sym typeface="Times"/>
              </a:rPr>
              <a:t>3</a:t>
            </a:r>
            <a:r>
              <a:rPr b="1" i="0" lang="en-US" sz="1800" u="none">
                <a:solidFill>
                  <a:srgbClr val="ED181E"/>
                </a:solidFill>
                <a:latin typeface="Times"/>
                <a:ea typeface="Times"/>
                <a:cs typeface="Times"/>
                <a:sym typeface="Times"/>
              </a:rPr>
              <a:t>O</a:t>
            </a:r>
            <a:r>
              <a:rPr b="1" baseline="30000" i="0" lang="en-US" sz="1800" u="none">
                <a:solidFill>
                  <a:srgbClr val="ED181E"/>
                </a:solidFill>
                <a:latin typeface="Times"/>
                <a:ea typeface="Times"/>
                <a:cs typeface="Times"/>
                <a:sym typeface="Times"/>
              </a:rPr>
              <a:t>+</a:t>
            </a:r>
            <a:r>
              <a:rPr b="1" i="0" lang="en-US" sz="1800" u="none">
                <a:solidFill>
                  <a:srgbClr val="ED181E"/>
                </a:solidFill>
                <a:latin typeface="Times"/>
                <a:ea typeface="Times"/>
                <a:cs typeface="Times"/>
                <a:sym typeface="Times"/>
              </a:rPr>
              <a:t>] &gt; [OH</a:t>
            </a:r>
            <a:r>
              <a:rPr b="1" baseline="30000" i="0" lang="en-US" sz="1800" u="none">
                <a:solidFill>
                  <a:srgbClr val="ED181E"/>
                </a:solidFill>
                <a:latin typeface="Times"/>
                <a:ea typeface="Times"/>
                <a:cs typeface="Times"/>
                <a:sym typeface="Times"/>
              </a:rPr>
              <a:t>-</a:t>
            </a:r>
            <a:r>
              <a:rPr b="1" i="0" lang="en-US" sz="1800" u="none">
                <a:solidFill>
                  <a:srgbClr val="ED181E"/>
                </a:solidFill>
                <a:latin typeface="Times"/>
                <a:ea typeface="Times"/>
                <a:cs typeface="Times"/>
                <a:sym typeface="Times"/>
              </a:rPr>
              <a:t>]</a:t>
            </a:r>
            <a:endParaRPr/>
          </a:p>
        </p:txBody>
      </p:sp>
      <p:sp>
        <p:nvSpPr>
          <p:cNvPr id="211" name="Google Shape;211;p20"/>
          <p:cNvSpPr txBox="1"/>
          <p:nvPr/>
        </p:nvSpPr>
        <p:spPr>
          <a:xfrm>
            <a:off x="2438400" y="5410200"/>
            <a:ext cx="3810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Times"/>
              <a:buNone/>
            </a:pPr>
            <a:r>
              <a:rPr b="1" i="0" lang="en-US" sz="1800" u="none">
                <a:solidFill>
                  <a:srgbClr val="002060"/>
                </a:solidFill>
                <a:latin typeface="Times"/>
                <a:ea typeface="Times"/>
                <a:cs typeface="Times"/>
                <a:sym typeface="Times"/>
              </a:rPr>
              <a:t>In a</a:t>
            </a:r>
            <a:r>
              <a:rPr b="1" i="1" lang="en-US" sz="1800" u="none">
                <a:solidFill>
                  <a:srgbClr val="002060"/>
                </a:solidFill>
                <a:latin typeface="Times"/>
                <a:ea typeface="Times"/>
                <a:cs typeface="Times"/>
                <a:sym typeface="Times"/>
              </a:rPr>
              <a:t> basic </a:t>
            </a:r>
            <a:r>
              <a:rPr b="1" i="0" lang="en-US" sz="1800" u="none">
                <a:solidFill>
                  <a:srgbClr val="002060"/>
                </a:solidFill>
                <a:latin typeface="Times"/>
                <a:ea typeface="Times"/>
                <a:cs typeface="Times"/>
                <a:sym typeface="Times"/>
              </a:rPr>
              <a:t>solution, [H</a:t>
            </a:r>
            <a:r>
              <a:rPr b="1" baseline="-25000" i="0" lang="en-US" sz="1800" u="none">
                <a:solidFill>
                  <a:srgbClr val="002060"/>
                </a:solidFill>
                <a:latin typeface="Times"/>
                <a:ea typeface="Times"/>
                <a:cs typeface="Times"/>
                <a:sym typeface="Times"/>
              </a:rPr>
              <a:t>3</a:t>
            </a:r>
            <a:r>
              <a:rPr b="1" i="0" lang="en-US" sz="1800" u="none">
                <a:solidFill>
                  <a:srgbClr val="002060"/>
                </a:solidFill>
                <a:latin typeface="Times"/>
                <a:ea typeface="Times"/>
                <a:cs typeface="Times"/>
                <a:sym typeface="Times"/>
              </a:rPr>
              <a:t>O</a:t>
            </a:r>
            <a:r>
              <a:rPr b="1" baseline="30000" i="0" lang="en-US" sz="1800" u="none">
                <a:solidFill>
                  <a:srgbClr val="002060"/>
                </a:solidFill>
                <a:latin typeface="Times"/>
                <a:ea typeface="Times"/>
                <a:cs typeface="Times"/>
                <a:sym typeface="Times"/>
              </a:rPr>
              <a:t>+</a:t>
            </a:r>
            <a:r>
              <a:rPr b="1" i="0" lang="en-US" sz="1800" u="none">
                <a:solidFill>
                  <a:srgbClr val="002060"/>
                </a:solidFill>
                <a:latin typeface="Times"/>
                <a:ea typeface="Times"/>
                <a:cs typeface="Times"/>
                <a:sym typeface="Times"/>
              </a:rPr>
              <a:t>] &lt; [OH</a:t>
            </a:r>
            <a:r>
              <a:rPr b="1" baseline="30000" i="0" lang="en-US" sz="1800" u="none">
                <a:solidFill>
                  <a:srgbClr val="002060"/>
                </a:solidFill>
                <a:latin typeface="Times"/>
                <a:ea typeface="Times"/>
                <a:cs typeface="Times"/>
                <a:sym typeface="Times"/>
              </a:rPr>
              <a:t>-</a:t>
            </a:r>
            <a:r>
              <a:rPr b="1" i="0" lang="en-US" sz="1800" u="none">
                <a:solidFill>
                  <a:srgbClr val="002060"/>
                </a:solidFill>
                <a:latin typeface="Times"/>
                <a:ea typeface="Times"/>
                <a:cs typeface="Times"/>
                <a:sym typeface="Times"/>
              </a:rPr>
              <a:t>]</a:t>
            </a:r>
            <a:endParaRPr/>
          </a:p>
        </p:txBody>
      </p:sp>
      <p:sp>
        <p:nvSpPr>
          <p:cNvPr id="212" name="Google Shape;212;p20"/>
          <p:cNvSpPr txBox="1"/>
          <p:nvPr/>
        </p:nvSpPr>
        <p:spPr>
          <a:xfrm>
            <a:off x="2438400" y="5829300"/>
            <a:ext cx="4391025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800"/>
              <a:buFont typeface="Times"/>
              <a:buNone/>
            </a:pPr>
            <a:r>
              <a:rPr b="1" i="0" lang="en-US" sz="1800" u="none">
                <a:solidFill>
                  <a:srgbClr val="008000"/>
                </a:solidFill>
                <a:latin typeface="Times"/>
                <a:ea typeface="Times"/>
                <a:cs typeface="Times"/>
                <a:sym typeface="Times"/>
              </a:rPr>
              <a:t>In a</a:t>
            </a:r>
            <a:r>
              <a:rPr b="1" i="1" lang="en-US" sz="1800" u="none">
                <a:solidFill>
                  <a:srgbClr val="008000"/>
                </a:solidFill>
                <a:latin typeface="Times"/>
                <a:ea typeface="Times"/>
                <a:cs typeface="Times"/>
                <a:sym typeface="Times"/>
              </a:rPr>
              <a:t> neutral </a:t>
            </a:r>
            <a:r>
              <a:rPr b="1" i="0" lang="en-US" sz="1800" u="none">
                <a:solidFill>
                  <a:srgbClr val="008000"/>
                </a:solidFill>
                <a:latin typeface="Times"/>
                <a:ea typeface="Times"/>
                <a:cs typeface="Times"/>
                <a:sym typeface="Times"/>
              </a:rPr>
              <a:t>solution, [H</a:t>
            </a:r>
            <a:r>
              <a:rPr b="1" baseline="-25000" i="0" lang="en-US" sz="1800" u="none">
                <a:solidFill>
                  <a:srgbClr val="008000"/>
                </a:solidFill>
                <a:latin typeface="Times"/>
                <a:ea typeface="Times"/>
                <a:cs typeface="Times"/>
                <a:sym typeface="Times"/>
              </a:rPr>
              <a:t>3</a:t>
            </a:r>
            <a:r>
              <a:rPr b="1" i="0" lang="en-US" sz="1800" u="none">
                <a:solidFill>
                  <a:srgbClr val="008000"/>
                </a:solidFill>
                <a:latin typeface="Times"/>
                <a:ea typeface="Times"/>
                <a:cs typeface="Times"/>
                <a:sym typeface="Times"/>
              </a:rPr>
              <a:t>O</a:t>
            </a:r>
            <a:r>
              <a:rPr b="1" baseline="30000" i="0" lang="en-US" sz="1800" u="none">
                <a:solidFill>
                  <a:srgbClr val="008000"/>
                </a:solidFill>
                <a:latin typeface="Times"/>
                <a:ea typeface="Times"/>
                <a:cs typeface="Times"/>
                <a:sym typeface="Times"/>
              </a:rPr>
              <a:t>+</a:t>
            </a:r>
            <a:r>
              <a:rPr b="1" i="0" lang="en-US" sz="1800" u="none">
                <a:solidFill>
                  <a:srgbClr val="008000"/>
                </a:solidFill>
                <a:latin typeface="Times"/>
                <a:ea typeface="Times"/>
                <a:cs typeface="Times"/>
                <a:sym typeface="Times"/>
              </a:rPr>
              <a:t>] = [OH</a:t>
            </a:r>
            <a:r>
              <a:rPr b="1" baseline="30000" i="0" lang="en-US" sz="1800" u="none">
                <a:solidFill>
                  <a:srgbClr val="008000"/>
                </a:solidFill>
                <a:latin typeface="Times"/>
                <a:ea typeface="Times"/>
                <a:cs typeface="Times"/>
                <a:sym typeface="Times"/>
              </a:rPr>
              <a:t>-</a:t>
            </a:r>
            <a:r>
              <a:rPr b="1" i="0" lang="en-US" sz="1800" u="none">
                <a:solidFill>
                  <a:srgbClr val="008000"/>
                </a:solidFill>
                <a:latin typeface="Times"/>
                <a:ea typeface="Times"/>
                <a:cs typeface="Times"/>
                <a:sym typeface="Times"/>
              </a:rPr>
              <a:t>]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1"/>
          <p:cNvSpPr txBox="1"/>
          <p:nvPr/>
        </p:nvSpPr>
        <p:spPr>
          <a:xfrm>
            <a:off x="381000" y="609600"/>
            <a:ext cx="1524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18.4</a:t>
            </a:r>
            <a:endParaRPr/>
          </a:p>
        </p:txBody>
      </p:sp>
      <p:sp>
        <p:nvSpPr>
          <p:cNvPr id="219" name="Google Shape;219;p21"/>
          <p:cNvSpPr txBox="1"/>
          <p:nvPr/>
        </p:nvSpPr>
        <p:spPr>
          <a:xfrm>
            <a:off x="2209800" y="457200"/>
            <a:ext cx="6553200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relationship between [H</a:t>
            </a:r>
            <a:r>
              <a:rPr b="1" baseline="-2500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1" baseline="3000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 and [OH</a:t>
            </a:r>
            <a:r>
              <a:rPr b="1" baseline="3000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 and the relative acidity of solutions.</a:t>
            </a:r>
            <a:endParaRPr/>
          </a:p>
        </p:txBody>
      </p:sp>
      <p:pic>
        <p:nvPicPr>
          <p:cNvPr id="220" name="Google Shape;22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8625" y="1627187"/>
            <a:ext cx="8518525" cy="4005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