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7" r:id="rId30"/>
    <p:sldId id="282" r:id="rId31"/>
    <p:sldId id="283" r:id="rId32"/>
    <p:sldId id="284" r:id="rId33"/>
    <p:sldId id="285" r:id="rId34"/>
    <p:sldId id="286" r:id="rId3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98"/>
    <p:restoredTop sz="94681"/>
  </p:normalViewPr>
  <p:slideViewPr>
    <p:cSldViewPr showGuides="1">
      <p:cViewPr varScale="1">
        <p:scale>
          <a:sx n="116" d="100"/>
          <a:sy n="116" d="100"/>
        </p:scale>
        <p:origin x="1464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725F3-332E-314C-9B3B-0D5DE3D387BB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626974-363E-3941-95B7-4C0666B305FA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626974-363E-3941-95B7-4C0666B305FA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1" u="heavy">
                <a:solidFill>
                  <a:srgbClr val="C00000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1" u="heavy">
                <a:solidFill>
                  <a:srgbClr val="C00000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2357627"/>
            <a:ext cx="4040504" cy="3952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645152" y="2357627"/>
            <a:ext cx="4041775" cy="3952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1" u="heavy">
                <a:solidFill>
                  <a:srgbClr val="C00000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42896" y="461009"/>
            <a:ext cx="4458207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1" u="heavy">
                <a:solidFill>
                  <a:srgbClr val="C00000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24814" y="1437259"/>
            <a:ext cx="8294370" cy="44634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8739" y="6531226"/>
            <a:ext cx="1668780" cy="182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chemeClr val="bg1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4.jpeg"/><Relationship Id="rId8" Type="http://schemas.openxmlformats.org/officeDocument/2006/relationships/image" Target="../media/image13.jpeg"/><Relationship Id="rId7" Type="http://schemas.openxmlformats.org/officeDocument/2006/relationships/image" Target="../media/image12.jpeg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5.jpeg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7.jpeg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18.jpeg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19.jpeg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20.jpeg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21.jpe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2.jpeg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23.jpeg"/></Relationships>
</file>

<file path=ppt/slides/_rels/slide3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24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67050" y="1942591"/>
            <a:ext cx="326326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i="0" u="none" spc="-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Algorithm</a:t>
            </a:r>
            <a:endParaRPr sz="5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85845" y="4739385"/>
            <a:ext cx="336296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35380" marR="5080" indent="-1123315">
              <a:lnSpc>
                <a:spcPct val="15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Computer Science Department </a:t>
            </a:r>
            <a:r>
              <a:rPr sz="1800" b="1" spc="-49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Comp</a:t>
            </a:r>
            <a:r>
              <a:rPr sz="1800" b="1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131</a:t>
            </a:r>
            <a:endParaRPr sz="1800">
              <a:latin typeface="Arial" panose="020B0604020202020204"/>
              <a:cs typeface="Arial" panose="020B0604020202020204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6576" y="836675"/>
            <a:ext cx="1732788" cy="5897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10661" y="510997"/>
            <a:ext cx="26701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Sequential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3339" y="1181605"/>
            <a:ext cx="7210425" cy="4802505"/>
          </a:xfrm>
          <a:prstGeom prst="rect">
            <a:avLst/>
          </a:prstGeom>
        </p:spPr>
        <p:txBody>
          <a:bodyPr vert="horz" wrap="square" lIns="0" tIns="20574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620"/>
              </a:spcBef>
              <a:buFont typeface="Wingdings" panose="05000000000000000000"/>
              <a:buChar char=""/>
              <a:tabLst>
                <a:tab pos="356235" algn="l"/>
              </a:tabLst>
            </a:pPr>
            <a:r>
              <a:rPr sz="2800" dirty="0">
                <a:latin typeface="Arial MT"/>
                <a:cs typeface="Arial MT"/>
              </a:rPr>
              <a:t>Input</a:t>
            </a:r>
            <a:r>
              <a:rPr sz="2800" spc="-4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operations</a:t>
            </a:r>
            <a:endParaRPr sz="2800">
              <a:latin typeface="Arial MT"/>
              <a:cs typeface="Arial MT"/>
            </a:endParaRPr>
          </a:p>
          <a:p>
            <a:pPr marL="469900" marR="539115" lvl="1">
              <a:lnSpc>
                <a:spcPct val="145000"/>
              </a:lnSpc>
              <a:buSzPct val="96000"/>
              <a:buFont typeface="Wingdings" panose="05000000000000000000"/>
              <a:buChar char=""/>
              <a:tabLst>
                <a:tab pos="787400" algn="l"/>
              </a:tabLst>
            </a:pPr>
            <a:r>
              <a:rPr sz="2800" spc="-5" dirty="0">
                <a:latin typeface="Arial MT"/>
                <a:cs typeface="Arial MT"/>
              </a:rPr>
              <a:t>To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receive data </a:t>
            </a:r>
            <a:r>
              <a:rPr sz="2800" spc="-5" dirty="0">
                <a:latin typeface="Arial MT"/>
                <a:cs typeface="Arial MT"/>
              </a:rPr>
              <a:t>values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from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</a:t>
            </a:r>
            <a:r>
              <a:rPr sz="2800" dirty="0">
                <a:latin typeface="Arial MT"/>
                <a:cs typeface="Arial MT"/>
              </a:rPr>
              <a:t> user.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Example</a:t>
            </a:r>
            <a:endParaRPr sz="2800">
              <a:latin typeface="Arial MT"/>
              <a:cs typeface="Arial MT"/>
            </a:endParaRPr>
          </a:p>
          <a:p>
            <a:pPr marL="927100">
              <a:lnSpc>
                <a:spcPct val="100000"/>
              </a:lnSpc>
              <a:spcBef>
                <a:spcPts val="1315"/>
              </a:spcBef>
            </a:pPr>
            <a:r>
              <a:rPr sz="2400" dirty="0">
                <a:latin typeface="Arial MT"/>
                <a:cs typeface="Arial MT"/>
              </a:rPr>
              <a:t>Get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a value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for r,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the</a:t>
            </a:r>
            <a:r>
              <a:rPr sz="2400" spc="-5" dirty="0">
                <a:latin typeface="Arial MT"/>
                <a:cs typeface="Arial MT"/>
              </a:rPr>
              <a:t> radius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of</a:t>
            </a:r>
            <a:r>
              <a:rPr sz="2400" spc="-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the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circle</a:t>
            </a:r>
            <a:endParaRPr sz="240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1495"/>
              </a:spcBef>
              <a:buFont typeface="Wingdings" panose="05000000000000000000"/>
              <a:buChar char=""/>
              <a:tabLst>
                <a:tab pos="356235" algn="l"/>
              </a:tabLst>
            </a:pPr>
            <a:r>
              <a:rPr sz="2800" spc="-5" dirty="0">
                <a:latin typeface="Arial MT"/>
                <a:cs typeface="Arial MT"/>
              </a:rPr>
              <a:t>Output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operations</a:t>
            </a:r>
            <a:endParaRPr sz="2800">
              <a:latin typeface="Arial MT"/>
              <a:cs typeface="Arial MT"/>
            </a:endParaRPr>
          </a:p>
          <a:p>
            <a:pPr marL="568960" marR="5080" lvl="1" indent="-99060">
              <a:lnSpc>
                <a:spcPts val="4870"/>
              </a:lnSpc>
              <a:spcBef>
                <a:spcPts val="415"/>
              </a:spcBef>
              <a:buSzPct val="96000"/>
              <a:buFont typeface="Wingdings" panose="05000000000000000000"/>
              <a:buChar char=""/>
              <a:tabLst>
                <a:tab pos="788035" algn="l"/>
              </a:tabLst>
            </a:pPr>
            <a:r>
              <a:rPr sz="2800" spc="-5" dirty="0">
                <a:latin typeface="Arial MT"/>
                <a:cs typeface="Arial MT"/>
              </a:rPr>
              <a:t>To </a:t>
            </a:r>
            <a:r>
              <a:rPr sz="2800" dirty="0">
                <a:latin typeface="Arial MT"/>
                <a:cs typeface="Arial MT"/>
              </a:rPr>
              <a:t>send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results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to </a:t>
            </a:r>
            <a:r>
              <a:rPr sz="2800" spc="-5" dirty="0">
                <a:latin typeface="Arial MT"/>
                <a:cs typeface="Arial MT"/>
              </a:rPr>
              <a:t>the screen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for</a:t>
            </a:r>
            <a:r>
              <a:rPr sz="2800" dirty="0">
                <a:latin typeface="Arial MT"/>
                <a:cs typeface="Arial MT"/>
              </a:rPr>
              <a:t> display.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Example</a:t>
            </a:r>
            <a:endParaRPr sz="2800">
              <a:latin typeface="Arial MT"/>
              <a:cs typeface="Arial MT"/>
            </a:endParaRPr>
          </a:p>
          <a:p>
            <a:pPr marL="1179830">
              <a:lnSpc>
                <a:spcPct val="100000"/>
              </a:lnSpc>
              <a:spcBef>
                <a:spcPts val="905"/>
              </a:spcBef>
            </a:pPr>
            <a:r>
              <a:rPr sz="2400" spc="-5" dirty="0">
                <a:latin typeface="Arial MT"/>
                <a:cs typeface="Arial MT"/>
              </a:rPr>
              <a:t>Print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the value</a:t>
            </a:r>
            <a:r>
              <a:rPr sz="2400" dirty="0">
                <a:latin typeface="Arial MT"/>
                <a:cs typeface="Arial MT"/>
              </a:rPr>
              <a:t> of</a:t>
            </a:r>
            <a:r>
              <a:rPr sz="2400" spc="-5" dirty="0">
                <a:latin typeface="Arial MT"/>
                <a:cs typeface="Arial MT"/>
              </a:rPr>
              <a:t> Area</a:t>
            </a:r>
            <a:endParaRPr sz="24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70834" y="461009"/>
            <a:ext cx="26682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Sequential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7814" y="1374724"/>
            <a:ext cx="7569834" cy="3515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Arial MT"/>
                <a:cs typeface="Arial MT"/>
              </a:rPr>
              <a:t>Write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an</a:t>
            </a:r>
            <a:r>
              <a:rPr sz="2800" dirty="0">
                <a:latin typeface="Arial MT"/>
                <a:cs typeface="Arial MT"/>
              </a:rPr>
              <a:t> algorithm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to</a:t>
            </a:r>
            <a:r>
              <a:rPr sz="2800" dirty="0">
                <a:latin typeface="Arial MT"/>
                <a:cs typeface="Arial MT"/>
              </a:rPr>
              <a:t> find and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print the</a:t>
            </a:r>
            <a:r>
              <a:rPr sz="2800" spc="-5" dirty="0">
                <a:latin typeface="Arial MT"/>
                <a:cs typeface="Arial MT"/>
              </a:rPr>
              <a:t> sum of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two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integers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?</a:t>
            </a:r>
            <a:endParaRPr sz="28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595"/>
              </a:spcBef>
              <a:buAutoNum type="arabicPeriod"/>
              <a:tabLst>
                <a:tab pos="356235" algn="l"/>
              </a:tabLst>
            </a:pPr>
            <a:r>
              <a:rPr sz="2400" dirty="0">
                <a:latin typeface="Arial MT"/>
                <a:cs typeface="Arial MT"/>
              </a:rPr>
              <a:t>Ask</a:t>
            </a:r>
            <a:r>
              <a:rPr sz="2400" spc="-5" dirty="0">
                <a:latin typeface="Arial MT"/>
                <a:cs typeface="Arial MT"/>
              </a:rPr>
              <a:t> user </a:t>
            </a:r>
            <a:r>
              <a:rPr sz="2400" dirty="0">
                <a:latin typeface="Arial MT"/>
                <a:cs typeface="Arial MT"/>
              </a:rPr>
              <a:t>to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enter </a:t>
            </a:r>
            <a:r>
              <a:rPr sz="2400" dirty="0">
                <a:latin typeface="Arial MT"/>
                <a:cs typeface="Arial MT"/>
              </a:rPr>
              <a:t>first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integer</a:t>
            </a:r>
            <a:endParaRPr sz="2400" dirty="0">
              <a:latin typeface="Arial MT"/>
              <a:cs typeface="Arial MT"/>
            </a:endParaRPr>
          </a:p>
          <a:p>
            <a:pPr marL="439420" indent="-427355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439420" algn="l"/>
                <a:tab pos="440055" algn="l"/>
              </a:tabLst>
            </a:pPr>
            <a:r>
              <a:rPr sz="2400" spc="-5" dirty="0">
                <a:latin typeface="Arial MT"/>
                <a:cs typeface="Arial MT"/>
              </a:rPr>
              <a:t>Read</a:t>
            </a:r>
            <a:r>
              <a:rPr sz="2400" spc="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the </a:t>
            </a:r>
            <a:r>
              <a:rPr sz="2400" spc="-5" dirty="0">
                <a:latin typeface="Arial MT"/>
                <a:cs typeface="Arial MT"/>
              </a:rPr>
              <a:t>integer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and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save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as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integer_1</a:t>
            </a:r>
            <a:endParaRPr sz="2400" dirty="0">
              <a:latin typeface="Arial MT"/>
              <a:cs typeface="Arial MT"/>
            </a:endParaRPr>
          </a:p>
          <a:p>
            <a:pPr marL="439420" indent="-427355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439420" algn="l"/>
                <a:tab pos="440055" algn="l"/>
              </a:tabLst>
            </a:pPr>
            <a:r>
              <a:rPr sz="2400" dirty="0">
                <a:latin typeface="Arial MT"/>
                <a:cs typeface="Arial MT"/>
              </a:rPr>
              <a:t>Ask </a:t>
            </a:r>
            <a:r>
              <a:rPr sz="2400" spc="-5" dirty="0">
                <a:latin typeface="Arial MT"/>
                <a:cs typeface="Arial MT"/>
              </a:rPr>
              <a:t>user</a:t>
            </a:r>
            <a:r>
              <a:rPr sz="2400" dirty="0">
                <a:latin typeface="Arial MT"/>
                <a:cs typeface="Arial MT"/>
              </a:rPr>
              <a:t> to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enter</a:t>
            </a:r>
            <a:r>
              <a:rPr sz="2400" dirty="0">
                <a:latin typeface="Arial MT"/>
                <a:cs typeface="Arial MT"/>
              </a:rPr>
              <a:t> the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second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integer</a:t>
            </a:r>
            <a:endParaRPr sz="2400" dirty="0">
              <a:latin typeface="Arial MT"/>
              <a:cs typeface="Arial MT"/>
            </a:endParaRPr>
          </a:p>
          <a:p>
            <a:pPr marL="439420" indent="-427355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439420" algn="l"/>
                <a:tab pos="440055" algn="l"/>
              </a:tabLst>
            </a:pPr>
            <a:r>
              <a:rPr sz="2400" spc="-5" dirty="0">
                <a:latin typeface="Arial MT"/>
                <a:cs typeface="Arial MT"/>
              </a:rPr>
              <a:t>Read</a:t>
            </a:r>
            <a:r>
              <a:rPr sz="2400" spc="2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second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integer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and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save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as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integer_2</a:t>
            </a:r>
            <a:endParaRPr sz="2400" dirty="0">
              <a:latin typeface="Arial MT"/>
              <a:cs typeface="Arial MT"/>
            </a:endParaRPr>
          </a:p>
          <a:p>
            <a:pPr marL="439420" indent="-427355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439420" algn="l"/>
                <a:tab pos="440055" algn="l"/>
              </a:tabLst>
            </a:pPr>
            <a:r>
              <a:rPr sz="2400" spc="-5" dirty="0">
                <a:latin typeface="Arial MT"/>
                <a:cs typeface="Arial MT"/>
              </a:rPr>
              <a:t>Add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integer_1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to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integer_2</a:t>
            </a:r>
            <a:r>
              <a:rPr sz="2400" spc="2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and save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result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as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sum</a:t>
            </a:r>
            <a:endParaRPr sz="24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356235" algn="l"/>
              </a:tabLst>
            </a:pPr>
            <a:r>
              <a:rPr sz="2400" spc="-5" dirty="0">
                <a:latin typeface="Arial MT"/>
                <a:cs typeface="Arial MT"/>
              </a:rPr>
              <a:t>Print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sum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to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screen</a:t>
            </a:r>
            <a:endParaRPr sz="2400" dirty="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94715" y="4258055"/>
            <a:ext cx="8749665" cy="2600325"/>
            <a:chOff x="394715" y="4258055"/>
            <a:chExt cx="8749665" cy="260032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4715" y="4869179"/>
              <a:ext cx="8075676" cy="155600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36036" y="4258055"/>
              <a:ext cx="5244084" cy="136702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3493770" y="4281296"/>
              <a:ext cx="5043170" cy="1200785"/>
            </a:xfrm>
            <a:custGeom>
              <a:avLst/>
              <a:gdLst/>
              <a:ahLst/>
              <a:cxnLst/>
              <a:rect l="l" t="t" r="r" b="b"/>
              <a:pathLst>
                <a:path w="5043170" h="1200785">
                  <a:moveTo>
                    <a:pt x="86994" y="1083564"/>
                  </a:moveTo>
                  <a:lnTo>
                    <a:pt x="81787" y="1088389"/>
                  </a:lnTo>
                  <a:lnTo>
                    <a:pt x="0" y="1165097"/>
                  </a:lnTo>
                  <a:lnTo>
                    <a:pt x="113791" y="1200784"/>
                  </a:lnTo>
                  <a:lnTo>
                    <a:pt x="121157" y="1196974"/>
                  </a:lnTo>
                  <a:lnTo>
                    <a:pt x="123189" y="1190116"/>
                  </a:lnTo>
                  <a:lnTo>
                    <a:pt x="125349" y="1183258"/>
                  </a:lnTo>
                  <a:lnTo>
                    <a:pt x="121538" y="1176019"/>
                  </a:lnTo>
                  <a:lnTo>
                    <a:pt x="109103" y="1172083"/>
                  </a:lnTo>
                  <a:lnTo>
                    <a:pt x="27812" y="1172083"/>
                  </a:lnTo>
                  <a:lnTo>
                    <a:pt x="22097" y="1146809"/>
                  </a:lnTo>
                  <a:lnTo>
                    <a:pt x="68780" y="1136135"/>
                  </a:lnTo>
                  <a:lnTo>
                    <a:pt x="99567" y="1107312"/>
                  </a:lnTo>
                  <a:lnTo>
                    <a:pt x="104775" y="1102359"/>
                  </a:lnTo>
                  <a:lnTo>
                    <a:pt x="105028" y="1094231"/>
                  </a:lnTo>
                  <a:lnTo>
                    <a:pt x="100075" y="1089024"/>
                  </a:lnTo>
                  <a:lnTo>
                    <a:pt x="95250" y="1083817"/>
                  </a:lnTo>
                  <a:lnTo>
                    <a:pt x="86994" y="1083564"/>
                  </a:lnTo>
                  <a:close/>
                </a:path>
                <a:path w="5043170" h="1200785">
                  <a:moveTo>
                    <a:pt x="68780" y="1136135"/>
                  </a:moveTo>
                  <a:lnTo>
                    <a:pt x="22097" y="1146809"/>
                  </a:lnTo>
                  <a:lnTo>
                    <a:pt x="27812" y="1172083"/>
                  </a:lnTo>
                  <a:lnTo>
                    <a:pt x="42252" y="1168780"/>
                  </a:lnTo>
                  <a:lnTo>
                    <a:pt x="33908" y="1168780"/>
                  </a:lnTo>
                  <a:lnTo>
                    <a:pt x="28828" y="1147064"/>
                  </a:lnTo>
                  <a:lnTo>
                    <a:pt x="57106" y="1147064"/>
                  </a:lnTo>
                  <a:lnTo>
                    <a:pt x="68780" y="1136135"/>
                  </a:lnTo>
                  <a:close/>
                </a:path>
                <a:path w="5043170" h="1200785">
                  <a:moveTo>
                    <a:pt x="74700" y="1161360"/>
                  </a:moveTo>
                  <a:lnTo>
                    <a:pt x="27812" y="1172083"/>
                  </a:lnTo>
                  <a:lnTo>
                    <a:pt x="109103" y="1172083"/>
                  </a:lnTo>
                  <a:lnTo>
                    <a:pt x="74700" y="1161360"/>
                  </a:lnTo>
                  <a:close/>
                </a:path>
                <a:path w="5043170" h="1200785">
                  <a:moveTo>
                    <a:pt x="28828" y="1147064"/>
                  </a:moveTo>
                  <a:lnTo>
                    <a:pt x="33908" y="1168780"/>
                  </a:lnTo>
                  <a:lnTo>
                    <a:pt x="50043" y="1153676"/>
                  </a:lnTo>
                  <a:lnTo>
                    <a:pt x="28828" y="1147064"/>
                  </a:lnTo>
                  <a:close/>
                </a:path>
                <a:path w="5043170" h="1200785">
                  <a:moveTo>
                    <a:pt x="50043" y="1153676"/>
                  </a:moveTo>
                  <a:lnTo>
                    <a:pt x="33908" y="1168780"/>
                  </a:lnTo>
                  <a:lnTo>
                    <a:pt x="42252" y="1168780"/>
                  </a:lnTo>
                  <a:lnTo>
                    <a:pt x="74700" y="1161360"/>
                  </a:lnTo>
                  <a:lnTo>
                    <a:pt x="50043" y="1153676"/>
                  </a:lnTo>
                  <a:close/>
                </a:path>
                <a:path w="5043170" h="1200785">
                  <a:moveTo>
                    <a:pt x="5037455" y="0"/>
                  </a:moveTo>
                  <a:lnTo>
                    <a:pt x="68780" y="1136135"/>
                  </a:lnTo>
                  <a:lnTo>
                    <a:pt x="50043" y="1153676"/>
                  </a:lnTo>
                  <a:lnTo>
                    <a:pt x="74700" y="1161360"/>
                  </a:lnTo>
                  <a:lnTo>
                    <a:pt x="5043170" y="25145"/>
                  </a:lnTo>
                  <a:lnTo>
                    <a:pt x="5037455" y="0"/>
                  </a:lnTo>
                  <a:close/>
                </a:path>
                <a:path w="5043170" h="1200785">
                  <a:moveTo>
                    <a:pt x="57106" y="1147064"/>
                  </a:moveTo>
                  <a:lnTo>
                    <a:pt x="28828" y="1147064"/>
                  </a:lnTo>
                  <a:lnTo>
                    <a:pt x="50043" y="1153676"/>
                  </a:lnTo>
                  <a:lnTo>
                    <a:pt x="57106" y="1147064"/>
                  </a:lnTo>
                  <a:close/>
                </a:path>
              </a:pathLst>
            </a:custGeom>
            <a:solidFill>
              <a:srgbClr val="3333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8388857" y="3934205"/>
            <a:ext cx="576580" cy="36893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latin typeface="Arial MT"/>
                <a:cs typeface="Arial MT"/>
              </a:rPr>
              <a:t>1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27304" y="5193791"/>
            <a:ext cx="8266430" cy="646430"/>
            <a:chOff x="527304" y="5193791"/>
            <a:chExt cx="8266430" cy="646430"/>
          </a:xfrm>
        </p:grpSpPr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27304" y="5193791"/>
              <a:ext cx="8266176" cy="646176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684974" y="5216651"/>
              <a:ext cx="8065770" cy="499745"/>
            </a:xfrm>
            <a:custGeom>
              <a:avLst/>
              <a:gdLst/>
              <a:ahLst/>
              <a:cxnLst/>
              <a:rect l="l" t="t" r="r" b="b"/>
              <a:pathLst>
                <a:path w="8065770" h="499745">
                  <a:moveTo>
                    <a:pt x="99720" y="379196"/>
                  </a:moveTo>
                  <a:lnTo>
                    <a:pt x="0" y="444754"/>
                  </a:lnTo>
                  <a:lnTo>
                    <a:pt x="106159" y="499287"/>
                  </a:lnTo>
                  <a:lnTo>
                    <a:pt x="113969" y="496785"/>
                  </a:lnTo>
                  <a:lnTo>
                    <a:pt x="120497" y="484060"/>
                  </a:lnTo>
                  <a:lnTo>
                    <a:pt x="117995" y="476250"/>
                  </a:lnTo>
                  <a:lnTo>
                    <a:pt x="79209" y="456323"/>
                  </a:lnTo>
                  <a:lnTo>
                    <a:pt x="26149" y="456323"/>
                  </a:lnTo>
                  <a:lnTo>
                    <a:pt x="24764" y="430453"/>
                  </a:lnTo>
                  <a:lnTo>
                    <a:pt x="72836" y="427879"/>
                  </a:lnTo>
                  <a:lnTo>
                    <a:pt x="113957" y="400850"/>
                  </a:lnTo>
                  <a:lnTo>
                    <a:pt x="115620" y="392811"/>
                  </a:lnTo>
                  <a:lnTo>
                    <a:pt x="107759" y="380860"/>
                  </a:lnTo>
                  <a:lnTo>
                    <a:pt x="99720" y="379196"/>
                  </a:lnTo>
                  <a:close/>
                </a:path>
                <a:path w="8065770" h="499745">
                  <a:moveTo>
                    <a:pt x="72836" y="427879"/>
                  </a:moveTo>
                  <a:lnTo>
                    <a:pt x="24764" y="430453"/>
                  </a:lnTo>
                  <a:lnTo>
                    <a:pt x="26149" y="456323"/>
                  </a:lnTo>
                  <a:lnTo>
                    <a:pt x="65762" y="454202"/>
                  </a:lnTo>
                  <a:lnTo>
                    <a:pt x="32791" y="454202"/>
                  </a:lnTo>
                  <a:lnTo>
                    <a:pt x="31597" y="431863"/>
                  </a:lnTo>
                  <a:lnTo>
                    <a:pt x="66776" y="431863"/>
                  </a:lnTo>
                  <a:lnTo>
                    <a:pt x="72836" y="427879"/>
                  </a:lnTo>
                  <a:close/>
                </a:path>
                <a:path w="8065770" h="499745">
                  <a:moveTo>
                    <a:pt x="74201" y="453750"/>
                  </a:moveTo>
                  <a:lnTo>
                    <a:pt x="26149" y="456323"/>
                  </a:lnTo>
                  <a:lnTo>
                    <a:pt x="79209" y="456323"/>
                  </a:lnTo>
                  <a:lnTo>
                    <a:pt x="74201" y="453750"/>
                  </a:lnTo>
                  <a:close/>
                </a:path>
                <a:path w="8065770" h="499745">
                  <a:moveTo>
                    <a:pt x="31597" y="431863"/>
                  </a:moveTo>
                  <a:lnTo>
                    <a:pt x="32791" y="454202"/>
                  </a:lnTo>
                  <a:lnTo>
                    <a:pt x="51343" y="442007"/>
                  </a:lnTo>
                  <a:lnTo>
                    <a:pt x="31597" y="431863"/>
                  </a:lnTo>
                  <a:close/>
                </a:path>
                <a:path w="8065770" h="499745">
                  <a:moveTo>
                    <a:pt x="51343" y="442007"/>
                  </a:moveTo>
                  <a:lnTo>
                    <a:pt x="32791" y="454202"/>
                  </a:lnTo>
                  <a:lnTo>
                    <a:pt x="65762" y="454202"/>
                  </a:lnTo>
                  <a:lnTo>
                    <a:pt x="74201" y="453750"/>
                  </a:lnTo>
                  <a:lnTo>
                    <a:pt x="51343" y="442007"/>
                  </a:lnTo>
                  <a:close/>
                </a:path>
                <a:path w="8065770" h="499745">
                  <a:moveTo>
                    <a:pt x="8063928" y="0"/>
                  </a:moveTo>
                  <a:lnTo>
                    <a:pt x="72836" y="427879"/>
                  </a:lnTo>
                  <a:lnTo>
                    <a:pt x="51343" y="442007"/>
                  </a:lnTo>
                  <a:lnTo>
                    <a:pt x="74201" y="453750"/>
                  </a:lnTo>
                  <a:lnTo>
                    <a:pt x="8065198" y="25908"/>
                  </a:lnTo>
                  <a:lnTo>
                    <a:pt x="8063928" y="0"/>
                  </a:lnTo>
                  <a:close/>
                </a:path>
                <a:path w="8065770" h="499745">
                  <a:moveTo>
                    <a:pt x="66776" y="431863"/>
                  </a:moveTo>
                  <a:lnTo>
                    <a:pt x="31597" y="431863"/>
                  </a:lnTo>
                  <a:lnTo>
                    <a:pt x="51343" y="442007"/>
                  </a:lnTo>
                  <a:lnTo>
                    <a:pt x="66776" y="431863"/>
                  </a:lnTo>
                  <a:close/>
                </a:path>
              </a:pathLst>
            </a:custGeom>
            <a:solidFill>
              <a:srgbClr val="3333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/>
          <p:nvPr/>
        </p:nvSpPr>
        <p:spPr>
          <a:xfrm>
            <a:off x="8541257" y="4860797"/>
            <a:ext cx="576580" cy="36893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05"/>
              </a:spcBef>
            </a:pPr>
            <a:r>
              <a:rPr sz="1800" spc="-5" dirty="0">
                <a:latin typeface="Arial MT"/>
                <a:cs typeface="Arial MT"/>
              </a:rPr>
              <a:t>2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262884" y="5626608"/>
            <a:ext cx="5314315" cy="429895"/>
            <a:chOff x="3262884" y="5626608"/>
            <a:chExt cx="5314315" cy="429895"/>
          </a:xfrm>
        </p:grpSpPr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262884" y="5626608"/>
              <a:ext cx="5314188" cy="429768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420618" y="5649480"/>
              <a:ext cx="5114290" cy="285115"/>
            </a:xfrm>
            <a:custGeom>
              <a:avLst/>
              <a:gdLst/>
              <a:ahLst/>
              <a:cxnLst/>
              <a:rect l="l" t="t" r="r" b="b"/>
              <a:pathLst>
                <a:path w="5114290" h="285114">
                  <a:moveTo>
                    <a:pt x="100457" y="164414"/>
                  </a:moveTo>
                  <a:lnTo>
                    <a:pt x="0" y="228841"/>
                  </a:lnTo>
                  <a:lnTo>
                    <a:pt x="105410" y="284568"/>
                  </a:lnTo>
                  <a:lnTo>
                    <a:pt x="113284" y="282155"/>
                  </a:lnTo>
                  <a:lnTo>
                    <a:pt x="116586" y="275831"/>
                  </a:lnTo>
                  <a:lnTo>
                    <a:pt x="120015" y="269506"/>
                  </a:lnTo>
                  <a:lnTo>
                    <a:pt x="117602" y="261658"/>
                  </a:lnTo>
                  <a:lnTo>
                    <a:pt x="77874" y="240703"/>
                  </a:lnTo>
                  <a:lnTo>
                    <a:pt x="26162" y="240703"/>
                  </a:lnTo>
                  <a:lnTo>
                    <a:pt x="25019" y="214820"/>
                  </a:lnTo>
                  <a:lnTo>
                    <a:pt x="72934" y="212797"/>
                  </a:lnTo>
                  <a:lnTo>
                    <a:pt x="114427" y="186220"/>
                  </a:lnTo>
                  <a:lnTo>
                    <a:pt x="116078" y="178206"/>
                  </a:lnTo>
                  <a:lnTo>
                    <a:pt x="108458" y="166166"/>
                  </a:lnTo>
                  <a:lnTo>
                    <a:pt x="100457" y="164414"/>
                  </a:lnTo>
                  <a:close/>
                </a:path>
                <a:path w="5114290" h="285114">
                  <a:moveTo>
                    <a:pt x="72934" y="212797"/>
                  </a:moveTo>
                  <a:lnTo>
                    <a:pt x="25019" y="214820"/>
                  </a:lnTo>
                  <a:lnTo>
                    <a:pt x="26162" y="240703"/>
                  </a:lnTo>
                  <a:lnTo>
                    <a:pt x="74042" y="238681"/>
                  </a:lnTo>
                  <a:lnTo>
                    <a:pt x="32639" y="238658"/>
                  </a:lnTo>
                  <a:lnTo>
                    <a:pt x="31623" y="216306"/>
                  </a:lnTo>
                  <a:lnTo>
                    <a:pt x="67467" y="216306"/>
                  </a:lnTo>
                  <a:lnTo>
                    <a:pt x="72934" y="212797"/>
                  </a:lnTo>
                  <a:close/>
                </a:path>
                <a:path w="5114290" h="285114">
                  <a:moveTo>
                    <a:pt x="74042" y="238681"/>
                  </a:moveTo>
                  <a:lnTo>
                    <a:pt x="26162" y="240703"/>
                  </a:lnTo>
                  <a:lnTo>
                    <a:pt x="77874" y="240703"/>
                  </a:lnTo>
                  <a:lnTo>
                    <a:pt x="74042" y="238681"/>
                  </a:lnTo>
                  <a:close/>
                </a:path>
                <a:path w="5114290" h="285114">
                  <a:moveTo>
                    <a:pt x="5112766" y="0"/>
                  </a:moveTo>
                  <a:lnTo>
                    <a:pt x="72934" y="212797"/>
                  </a:lnTo>
                  <a:lnTo>
                    <a:pt x="51297" y="226684"/>
                  </a:lnTo>
                  <a:lnTo>
                    <a:pt x="74042" y="238681"/>
                  </a:lnTo>
                  <a:lnTo>
                    <a:pt x="5113909" y="25882"/>
                  </a:lnTo>
                  <a:lnTo>
                    <a:pt x="5112766" y="0"/>
                  </a:lnTo>
                  <a:close/>
                </a:path>
                <a:path w="5114290" h="285114">
                  <a:moveTo>
                    <a:pt x="31623" y="216306"/>
                  </a:moveTo>
                  <a:lnTo>
                    <a:pt x="32639" y="238658"/>
                  </a:lnTo>
                  <a:lnTo>
                    <a:pt x="51297" y="226684"/>
                  </a:lnTo>
                  <a:lnTo>
                    <a:pt x="31623" y="216306"/>
                  </a:lnTo>
                  <a:close/>
                </a:path>
                <a:path w="5114290" h="285114">
                  <a:moveTo>
                    <a:pt x="51297" y="226684"/>
                  </a:moveTo>
                  <a:lnTo>
                    <a:pt x="32639" y="238658"/>
                  </a:lnTo>
                  <a:lnTo>
                    <a:pt x="73998" y="238658"/>
                  </a:lnTo>
                  <a:lnTo>
                    <a:pt x="51297" y="226684"/>
                  </a:lnTo>
                  <a:close/>
                </a:path>
                <a:path w="5114290" h="285114">
                  <a:moveTo>
                    <a:pt x="67467" y="216306"/>
                  </a:moveTo>
                  <a:lnTo>
                    <a:pt x="31623" y="216306"/>
                  </a:lnTo>
                  <a:lnTo>
                    <a:pt x="51297" y="226684"/>
                  </a:lnTo>
                  <a:lnTo>
                    <a:pt x="67467" y="216306"/>
                  </a:lnTo>
                  <a:close/>
                </a:path>
              </a:pathLst>
            </a:custGeom>
            <a:solidFill>
              <a:srgbClr val="3333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/>
          <p:cNvSpPr txBox="1"/>
          <p:nvPr/>
        </p:nvSpPr>
        <p:spPr>
          <a:xfrm>
            <a:off x="8533638" y="5436870"/>
            <a:ext cx="576580" cy="36893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0"/>
              </a:spcBef>
            </a:pPr>
            <a:r>
              <a:rPr sz="1800" spc="-5" dirty="0">
                <a:latin typeface="Arial MT"/>
                <a:cs typeface="Arial MT"/>
              </a:rPr>
              <a:t>3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598931" y="5955791"/>
            <a:ext cx="5313045" cy="315595"/>
            <a:chOff x="598931" y="5955791"/>
            <a:chExt cx="5313045" cy="315595"/>
          </a:xfrm>
        </p:grpSpPr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98931" y="5955791"/>
              <a:ext cx="5312664" cy="315468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56602" y="6009131"/>
              <a:ext cx="5112385" cy="143510"/>
            </a:xfrm>
            <a:custGeom>
              <a:avLst/>
              <a:gdLst/>
              <a:ahLst/>
              <a:cxnLst/>
              <a:rect l="l" t="t" r="r" b="b"/>
              <a:pathLst>
                <a:path w="5112385" h="143510">
                  <a:moveTo>
                    <a:pt x="102234" y="22821"/>
                  </a:moveTo>
                  <a:lnTo>
                    <a:pt x="0" y="84391"/>
                  </a:lnTo>
                  <a:lnTo>
                    <a:pt x="103924" y="143078"/>
                  </a:lnTo>
                  <a:lnTo>
                    <a:pt x="111823" y="140881"/>
                  </a:lnTo>
                  <a:lnTo>
                    <a:pt x="118859" y="128422"/>
                  </a:lnTo>
                  <a:lnTo>
                    <a:pt x="116662" y="120523"/>
                  </a:lnTo>
                  <a:lnTo>
                    <a:pt x="75000" y="96989"/>
                  </a:lnTo>
                  <a:lnTo>
                    <a:pt x="25780" y="96989"/>
                  </a:lnTo>
                  <a:lnTo>
                    <a:pt x="25412" y="71081"/>
                  </a:lnTo>
                  <a:lnTo>
                    <a:pt x="73440" y="70410"/>
                  </a:lnTo>
                  <a:lnTo>
                    <a:pt x="115608" y="45021"/>
                  </a:lnTo>
                  <a:lnTo>
                    <a:pt x="117576" y="37058"/>
                  </a:lnTo>
                  <a:lnTo>
                    <a:pt x="110197" y="24803"/>
                  </a:lnTo>
                  <a:lnTo>
                    <a:pt x="102234" y="22821"/>
                  </a:lnTo>
                  <a:close/>
                </a:path>
                <a:path w="5112385" h="143510">
                  <a:moveTo>
                    <a:pt x="73440" y="70410"/>
                  </a:moveTo>
                  <a:lnTo>
                    <a:pt x="25412" y="71081"/>
                  </a:lnTo>
                  <a:lnTo>
                    <a:pt x="25780" y="96989"/>
                  </a:lnTo>
                  <a:lnTo>
                    <a:pt x="73812" y="96318"/>
                  </a:lnTo>
                  <a:lnTo>
                    <a:pt x="71695" y="95123"/>
                  </a:lnTo>
                  <a:lnTo>
                    <a:pt x="32397" y="95123"/>
                  </a:lnTo>
                  <a:lnTo>
                    <a:pt x="32080" y="72745"/>
                  </a:lnTo>
                  <a:lnTo>
                    <a:pt x="69562" y="72745"/>
                  </a:lnTo>
                  <a:lnTo>
                    <a:pt x="73440" y="70410"/>
                  </a:lnTo>
                  <a:close/>
                </a:path>
                <a:path w="5112385" h="143510">
                  <a:moveTo>
                    <a:pt x="73812" y="96318"/>
                  </a:moveTo>
                  <a:lnTo>
                    <a:pt x="25780" y="96989"/>
                  </a:lnTo>
                  <a:lnTo>
                    <a:pt x="75000" y="96989"/>
                  </a:lnTo>
                  <a:lnTo>
                    <a:pt x="73812" y="96318"/>
                  </a:lnTo>
                  <a:close/>
                </a:path>
                <a:path w="5112385" h="143510">
                  <a:moveTo>
                    <a:pt x="5111686" y="0"/>
                  </a:moveTo>
                  <a:lnTo>
                    <a:pt x="73440" y="70410"/>
                  </a:lnTo>
                  <a:lnTo>
                    <a:pt x="51419" y="83669"/>
                  </a:lnTo>
                  <a:lnTo>
                    <a:pt x="73812" y="96318"/>
                  </a:lnTo>
                  <a:lnTo>
                    <a:pt x="5111940" y="25908"/>
                  </a:lnTo>
                  <a:lnTo>
                    <a:pt x="5111686" y="0"/>
                  </a:lnTo>
                  <a:close/>
                </a:path>
                <a:path w="5112385" h="143510">
                  <a:moveTo>
                    <a:pt x="32080" y="72745"/>
                  </a:moveTo>
                  <a:lnTo>
                    <a:pt x="32397" y="95123"/>
                  </a:lnTo>
                  <a:lnTo>
                    <a:pt x="51419" y="83669"/>
                  </a:lnTo>
                  <a:lnTo>
                    <a:pt x="32080" y="72745"/>
                  </a:lnTo>
                  <a:close/>
                </a:path>
                <a:path w="5112385" h="143510">
                  <a:moveTo>
                    <a:pt x="51419" y="83669"/>
                  </a:moveTo>
                  <a:lnTo>
                    <a:pt x="32397" y="95123"/>
                  </a:lnTo>
                  <a:lnTo>
                    <a:pt x="71695" y="95123"/>
                  </a:lnTo>
                  <a:lnTo>
                    <a:pt x="51419" y="83669"/>
                  </a:lnTo>
                  <a:close/>
                </a:path>
                <a:path w="5112385" h="143510">
                  <a:moveTo>
                    <a:pt x="69562" y="72745"/>
                  </a:moveTo>
                  <a:lnTo>
                    <a:pt x="32080" y="72745"/>
                  </a:lnTo>
                  <a:lnTo>
                    <a:pt x="51419" y="83669"/>
                  </a:lnTo>
                  <a:lnTo>
                    <a:pt x="69562" y="72745"/>
                  </a:lnTo>
                  <a:close/>
                </a:path>
              </a:pathLst>
            </a:custGeom>
            <a:solidFill>
              <a:srgbClr val="3333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/>
          <p:cNvSpPr txBox="1"/>
          <p:nvPr/>
        </p:nvSpPr>
        <p:spPr>
          <a:xfrm>
            <a:off x="5941314" y="5805678"/>
            <a:ext cx="576580" cy="37084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20"/>
              </a:spcBef>
            </a:pPr>
            <a:r>
              <a:rPr sz="1800" spc="-5" dirty="0">
                <a:latin typeface="Arial MT"/>
                <a:cs typeface="Arial MT"/>
              </a:rPr>
              <a:t>4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1534667" y="6245352"/>
            <a:ext cx="5744210" cy="315595"/>
            <a:chOff x="1534667" y="6245352"/>
            <a:chExt cx="5744210" cy="315595"/>
          </a:xfrm>
        </p:grpSpPr>
        <p:pic>
          <p:nvPicPr>
            <p:cNvPr id="25" name="object 2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34667" y="6245352"/>
              <a:ext cx="5743956" cy="315467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1692401" y="6297168"/>
              <a:ext cx="5544185" cy="144780"/>
            </a:xfrm>
            <a:custGeom>
              <a:avLst/>
              <a:gdLst/>
              <a:ahLst/>
              <a:cxnLst/>
              <a:rect l="l" t="t" r="r" b="b"/>
              <a:pathLst>
                <a:path w="5544184" h="144779">
                  <a:moveTo>
                    <a:pt x="102235" y="24498"/>
                  </a:moveTo>
                  <a:lnTo>
                    <a:pt x="0" y="85978"/>
                  </a:lnTo>
                  <a:lnTo>
                    <a:pt x="103759" y="144741"/>
                  </a:lnTo>
                  <a:lnTo>
                    <a:pt x="111760" y="142557"/>
                  </a:lnTo>
                  <a:lnTo>
                    <a:pt x="115189" y="136334"/>
                  </a:lnTo>
                  <a:lnTo>
                    <a:pt x="118745" y="130098"/>
                  </a:lnTo>
                  <a:lnTo>
                    <a:pt x="116586" y="122199"/>
                  </a:lnTo>
                  <a:lnTo>
                    <a:pt x="74834" y="98590"/>
                  </a:lnTo>
                  <a:lnTo>
                    <a:pt x="25781" y="98590"/>
                  </a:lnTo>
                  <a:lnTo>
                    <a:pt x="25400" y="72682"/>
                  </a:lnTo>
                  <a:lnTo>
                    <a:pt x="73378" y="72050"/>
                  </a:lnTo>
                  <a:lnTo>
                    <a:pt x="115570" y="46697"/>
                  </a:lnTo>
                  <a:lnTo>
                    <a:pt x="117602" y="38734"/>
                  </a:lnTo>
                  <a:lnTo>
                    <a:pt x="110236" y="26479"/>
                  </a:lnTo>
                  <a:lnTo>
                    <a:pt x="102235" y="24498"/>
                  </a:lnTo>
                  <a:close/>
                </a:path>
                <a:path w="5544184" h="144779">
                  <a:moveTo>
                    <a:pt x="73378" y="72050"/>
                  </a:moveTo>
                  <a:lnTo>
                    <a:pt x="25400" y="72682"/>
                  </a:lnTo>
                  <a:lnTo>
                    <a:pt x="25781" y="98590"/>
                  </a:lnTo>
                  <a:lnTo>
                    <a:pt x="73717" y="97958"/>
                  </a:lnTo>
                  <a:lnTo>
                    <a:pt x="71554" y="96735"/>
                  </a:lnTo>
                  <a:lnTo>
                    <a:pt x="32258" y="96735"/>
                  </a:lnTo>
                  <a:lnTo>
                    <a:pt x="32004" y="74371"/>
                  </a:lnTo>
                  <a:lnTo>
                    <a:pt x="69512" y="74371"/>
                  </a:lnTo>
                  <a:lnTo>
                    <a:pt x="73378" y="72050"/>
                  </a:lnTo>
                  <a:close/>
                </a:path>
                <a:path w="5544184" h="144779">
                  <a:moveTo>
                    <a:pt x="73717" y="97958"/>
                  </a:moveTo>
                  <a:lnTo>
                    <a:pt x="25781" y="98590"/>
                  </a:lnTo>
                  <a:lnTo>
                    <a:pt x="74834" y="98590"/>
                  </a:lnTo>
                  <a:lnTo>
                    <a:pt x="73717" y="97958"/>
                  </a:lnTo>
                  <a:close/>
                </a:path>
                <a:path w="5544184" h="144779">
                  <a:moveTo>
                    <a:pt x="5543423" y="0"/>
                  </a:moveTo>
                  <a:lnTo>
                    <a:pt x="73378" y="72050"/>
                  </a:lnTo>
                  <a:lnTo>
                    <a:pt x="51318" y="85293"/>
                  </a:lnTo>
                  <a:lnTo>
                    <a:pt x="73717" y="97958"/>
                  </a:lnTo>
                  <a:lnTo>
                    <a:pt x="5543677" y="25907"/>
                  </a:lnTo>
                  <a:lnTo>
                    <a:pt x="5543423" y="0"/>
                  </a:lnTo>
                  <a:close/>
                </a:path>
                <a:path w="5544184" h="144779">
                  <a:moveTo>
                    <a:pt x="32004" y="74371"/>
                  </a:moveTo>
                  <a:lnTo>
                    <a:pt x="32258" y="96735"/>
                  </a:lnTo>
                  <a:lnTo>
                    <a:pt x="51318" y="85293"/>
                  </a:lnTo>
                  <a:lnTo>
                    <a:pt x="32004" y="74371"/>
                  </a:lnTo>
                  <a:close/>
                </a:path>
                <a:path w="5544184" h="144779">
                  <a:moveTo>
                    <a:pt x="51318" y="85293"/>
                  </a:moveTo>
                  <a:lnTo>
                    <a:pt x="32258" y="96735"/>
                  </a:lnTo>
                  <a:lnTo>
                    <a:pt x="71554" y="96735"/>
                  </a:lnTo>
                  <a:lnTo>
                    <a:pt x="51318" y="85293"/>
                  </a:lnTo>
                  <a:close/>
                </a:path>
                <a:path w="5544184" h="144779">
                  <a:moveTo>
                    <a:pt x="69512" y="74371"/>
                  </a:moveTo>
                  <a:lnTo>
                    <a:pt x="32004" y="74371"/>
                  </a:lnTo>
                  <a:lnTo>
                    <a:pt x="51318" y="85293"/>
                  </a:lnTo>
                  <a:lnTo>
                    <a:pt x="69512" y="74371"/>
                  </a:lnTo>
                  <a:close/>
                </a:path>
              </a:pathLst>
            </a:custGeom>
            <a:solidFill>
              <a:srgbClr val="3333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/>
          <p:cNvSpPr txBox="1"/>
          <p:nvPr/>
        </p:nvSpPr>
        <p:spPr>
          <a:xfrm>
            <a:off x="7236714" y="6022085"/>
            <a:ext cx="576580" cy="37084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latin typeface="Arial MT"/>
                <a:cs typeface="Arial MT"/>
              </a:rPr>
              <a:t>6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70834" y="461009"/>
            <a:ext cx="26682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Sequential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7814" y="1488243"/>
            <a:ext cx="7969884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363855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Arial MT"/>
                <a:cs typeface="Arial MT"/>
              </a:rPr>
              <a:t>Write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an</a:t>
            </a:r>
            <a:r>
              <a:rPr sz="2800" dirty="0">
                <a:latin typeface="Arial MT"/>
                <a:cs typeface="Arial MT"/>
              </a:rPr>
              <a:t> algorithm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to </a:t>
            </a:r>
            <a:r>
              <a:rPr sz="2800" dirty="0">
                <a:latin typeface="Arial MT"/>
                <a:cs typeface="Arial MT"/>
              </a:rPr>
              <a:t>find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and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print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the </a:t>
            </a:r>
            <a:r>
              <a:rPr sz="2800" spc="-5" dirty="0">
                <a:latin typeface="Arial MT"/>
                <a:cs typeface="Arial MT"/>
              </a:rPr>
              <a:t>area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of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rectangle.</a:t>
            </a:r>
            <a:endParaRPr sz="2800" dirty="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  <p:sp>
        <p:nvSpPr>
          <p:cNvPr id="9" name="Rectangle 8"/>
          <p:cNvSpPr/>
          <p:nvPr/>
        </p:nvSpPr>
        <p:spPr>
          <a:xfrm>
            <a:off x="587057" y="2708783"/>
            <a:ext cx="8175943" cy="2911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56235" algn="l"/>
              </a:tabLst>
            </a:pPr>
            <a:r>
              <a:rPr lang="en-US" sz="2200" spc="-5" dirty="0">
                <a:latin typeface="Arial MT"/>
                <a:cs typeface="Arial MT"/>
              </a:rPr>
              <a:t>Ask</a:t>
            </a:r>
            <a:r>
              <a:rPr lang="en-US" sz="2200" spc="-1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user</a:t>
            </a:r>
            <a:r>
              <a:rPr lang="en-US" sz="220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to enter</a:t>
            </a:r>
            <a:r>
              <a:rPr lang="en-US" sz="2200" spc="5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the </a:t>
            </a:r>
            <a:r>
              <a:rPr lang="en-US" sz="2200" dirty="0">
                <a:latin typeface="Arial MT"/>
                <a:cs typeface="Arial MT"/>
              </a:rPr>
              <a:t>height</a:t>
            </a:r>
            <a:r>
              <a:rPr lang="en-US" sz="2200" spc="-10" dirty="0">
                <a:latin typeface="Arial MT"/>
                <a:cs typeface="Arial MT"/>
              </a:rPr>
              <a:t> </a:t>
            </a:r>
            <a:r>
              <a:rPr lang="en-US" sz="2200" dirty="0">
                <a:latin typeface="Arial MT"/>
                <a:cs typeface="Arial MT"/>
              </a:rPr>
              <a:t>of</a:t>
            </a:r>
            <a:r>
              <a:rPr lang="en-US" sz="2200" spc="-10" dirty="0">
                <a:latin typeface="Arial MT"/>
                <a:cs typeface="Arial MT"/>
              </a:rPr>
              <a:t> </a:t>
            </a:r>
            <a:r>
              <a:rPr lang="en-US" sz="2200" dirty="0">
                <a:latin typeface="Arial MT"/>
                <a:cs typeface="Arial MT"/>
              </a:rPr>
              <a:t>rectangle.</a:t>
            </a:r>
            <a:endParaRPr lang="en-US" sz="22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56235" algn="l"/>
              </a:tabLst>
            </a:pPr>
            <a:r>
              <a:rPr lang="en-US" sz="2200" spc="-5" dirty="0">
                <a:latin typeface="Arial MT"/>
                <a:cs typeface="Arial MT"/>
              </a:rPr>
              <a:t>Read</a:t>
            </a:r>
            <a:r>
              <a:rPr lang="en-US" sz="2200" spc="5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height</a:t>
            </a:r>
            <a:r>
              <a:rPr lang="en-US" sz="2200" dirty="0">
                <a:latin typeface="Arial MT"/>
                <a:cs typeface="Arial MT"/>
              </a:rPr>
              <a:t> and</a:t>
            </a:r>
            <a:r>
              <a:rPr lang="en-US" sz="2200" spc="-5" dirty="0">
                <a:latin typeface="Arial MT"/>
                <a:cs typeface="Arial MT"/>
              </a:rPr>
              <a:t> </a:t>
            </a:r>
            <a:r>
              <a:rPr lang="en-US" sz="2200" dirty="0">
                <a:latin typeface="Arial MT"/>
                <a:cs typeface="Arial MT"/>
              </a:rPr>
              <a:t>save</a:t>
            </a:r>
            <a:r>
              <a:rPr lang="en-US" sz="2200" spc="-5" dirty="0">
                <a:latin typeface="Arial MT"/>
                <a:cs typeface="Arial MT"/>
              </a:rPr>
              <a:t> </a:t>
            </a:r>
            <a:r>
              <a:rPr lang="en-US" sz="2200" dirty="0">
                <a:latin typeface="Arial MT"/>
                <a:cs typeface="Arial MT"/>
              </a:rPr>
              <a:t>as</a:t>
            </a:r>
            <a:r>
              <a:rPr lang="en-US" sz="2200" spc="-10" dirty="0">
                <a:latin typeface="Arial MT"/>
                <a:cs typeface="Arial MT"/>
              </a:rPr>
              <a:t> </a:t>
            </a:r>
            <a:r>
              <a:rPr lang="en-US" sz="2200" dirty="0" err="1">
                <a:latin typeface="Arial MT"/>
                <a:cs typeface="Arial MT"/>
              </a:rPr>
              <a:t>rectangle_height</a:t>
            </a:r>
            <a:r>
              <a:rPr lang="en-US" sz="2200" dirty="0">
                <a:latin typeface="Arial MT"/>
                <a:cs typeface="Arial MT"/>
              </a:rPr>
              <a:t>.</a:t>
            </a:r>
            <a:endParaRPr lang="en-US" sz="22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56235" algn="l"/>
              </a:tabLst>
            </a:pPr>
            <a:r>
              <a:rPr lang="en-US" sz="2200" spc="-5" dirty="0">
                <a:latin typeface="Arial MT"/>
                <a:cs typeface="Arial MT"/>
              </a:rPr>
              <a:t>Ask</a:t>
            </a:r>
            <a:r>
              <a:rPr lang="en-US" sz="2200" spc="-1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user</a:t>
            </a:r>
            <a:r>
              <a:rPr lang="en-US" sz="2200" spc="5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to enter</a:t>
            </a:r>
            <a:r>
              <a:rPr lang="en-US" sz="2200" spc="1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the width</a:t>
            </a:r>
            <a:r>
              <a:rPr lang="en-US" sz="2200" spc="1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of</a:t>
            </a:r>
            <a:r>
              <a:rPr lang="en-US" sz="2200" spc="5" dirty="0">
                <a:latin typeface="Arial MT"/>
                <a:cs typeface="Arial MT"/>
              </a:rPr>
              <a:t> </a:t>
            </a:r>
            <a:r>
              <a:rPr lang="en-US" sz="2200" dirty="0">
                <a:latin typeface="Arial MT"/>
                <a:cs typeface="Arial MT"/>
              </a:rPr>
              <a:t>rectangle.</a:t>
            </a:r>
            <a:endParaRPr lang="en-US" sz="22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356235" algn="l"/>
              </a:tabLst>
            </a:pPr>
            <a:r>
              <a:rPr lang="en-US" sz="2200" spc="-5" dirty="0">
                <a:latin typeface="Arial MT"/>
                <a:cs typeface="Arial MT"/>
              </a:rPr>
              <a:t>Read</a:t>
            </a:r>
            <a:r>
              <a:rPr lang="en-US" sz="2200" spc="2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width</a:t>
            </a:r>
            <a:r>
              <a:rPr lang="en-US" sz="2200" dirty="0">
                <a:latin typeface="Arial MT"/>
                <a:cs typeface="Arial MT"/>
              </a:rPr>
              <a:t> and</a:t>
            </a:r>
            <a:r>
              <a:rPr lang="en-US" sz="2200" spc="2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save</a:t>
            </a:r>
            <a:r>
              <a:rPr lang="en-US" sz="220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as</a:t>
            </a:r>
            <a:r>
              <a:rPr lang="en-US" sz="2200" dirty="0">
                <a:latin typeface="Arial MT"/>
                <a:cs typeface="Arial MT"/>
              </a:rPr>
              <a:t> </a:t>
            </a:r>
            <a:r>
              <a:rPr lang="en-US" sz="2200" spc="-5" dirty="0" err="1">
                <a:latin typeface="Arial MT"/>
                <a:cs typeface="Arial MT"/>
              </a:rPr>
              <a:t>rectangle_width</a:t>
            </a:r>
            <a:r>
              <a:rPr lang="en-US" sz="2200" spc="-5" dirty="0">
                <a:latin typeface="Arial MT"/>
                <a:cs typeface="Arial MT"/>
              </a:rPr>
              <a:t>.</a:t>
            </a:r>
            <a:endParaRPr lang="en-US" sz="2200" dirty="0">
              <a:latin typeface="Arial MT"/>
              <a:cs typeface="Arial MT"/>
            </a:endParaRPr>
          </a:p>
          <a:p>
            <a:pPr marL="355600" marR="5080" indent="-343535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356235" algn="l"/>
              </a:tabLst>
            </a:pPr>
            <a:r>
              <a:rPr lang="en-US" sz="2200" spc="-5" dirty="0">
                <a:latin typeface="Arial MT"/>
                <a:cs typeface="Arial MT"/>
              </a:rPr>
              <a:t>Multiply </a:t>
            </a:r>
            <a:r>
              <a:rPr lang="en-US" sz="2200" dirty="0" err="1">
                <a:latin typeface="Arial MT"/>
                <a:cs typeface="Arial MT"/>
              </a:rPr>
              <a:t>rectangle_heigh</a:t>
            </a:r>
            <a:r>
              <a:rPr lang="en-US" sz="2200" spc="2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by</a:t>
            </a:r>
            <a:r>
              <a:rPr lang="en-US" sz="2200" spc="-15" dirty="0">
                <a:latin typeface="Arial MT"/>
                <a:cs typeface="Arial MT"/>
              </a:rPr>
              <a:t> </a:t>
            </a:r>
            <a:r>
              <a:rPr lang="en-US" sz="2200" dirty="0" err="1">
                <a:latin typeface="Arial MT"/>
                <a:cs typeface="Arial MT"/>
              </a:rPr>
              <a:t>rectangle_width</a:t>
            </a:r>
            <a:r>
              <a:rPr lang="en-US" sz="2200" spc="5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and </a:t>
            </a:r>
            <a:r>
              <a:rPr lang="en-US" sz="2200" spc="-765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save</a:t>
            </a:r>
            <a:r>
              <a:rPr lang="en-US" sz="2200" spc="-1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the</a:t>
            </a:r>
            <a:r>
              <a:rPr lang="en-US" sz="2200" spc="10" dirty="0">
                <a:latin typeface="Arial MT"/>
                <a:cs typeface="Arial MT"/>
              </a:rPr>
              <a:t> </a:t>
            </a:r>
            <a:r>
              <a:rPr lang="en-US" sz="2200" dirty="0">
                <a:latin typeface="Arial MT"/>
                <a:cs typeface="Arial MT"/>
              </a:rPr>
              <a:t>result</a:t>
            </a:r>
            <a:r>
              <a:rPr lang="en-US" sz="2200" spc="-5" dirty="0">
                <a:latin typeface="Arial MT"/>
                <a:cs typeface="Arial MT"/>
              </a:rPr>
              <a:t> as</a:t>
            </a:r>
            <a:r>
              <a:rPr lang="en-US" sz="2200" dirty="0">
                <a:latin typeface="Arial MT"/>
                <a:cs typeface="Arial MT"/>
              </a:rPr>
              <a:t> area.</a:t>
            </a:r>
            <a:endParaRPr lang="en-US" sz="22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56235" algn="l"/>
              </a:tabLst>
            </a:pPr>
            <a:r>
              <a:rPr lang="en-US" sz="2200" spc="-5" dirty="0">
                <a:latin typeface="Arial MT"/>
                <a:cs typeface="Arial MT"/>
              </a:rPr>
              <a:t>Display</a:t>
            </a:r>
            <a:r>
              <a:rPr lang="en-US" sz="2200" spc="-30" dirty="0">
                <a:latin typeface="Arial MT"/>
                <a:cs typeface="Arial MT"/>
              </a:rPr>
              <a:t> </a:t>
            </a:r>
            <a:r>
              <a:rPr lang="en-US" sz="2200" dirty="0">
                <a:latin typeface="Arial MT"/>
                <a:cs typeface="Arial MT"/>
              </a:rPr>
              <a:t>area.</a:t>
            </a:r>
            <a:endParaRPr lang="en-US" sz="2200" dirty="0">
              <a:latin typeface="Arial MT"/>
              <a:cs typeface="Aria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70834" y="461009"/>
            <a:ext cx="26682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Sequential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7814" y="1374724"/>
            <a:ext cx="7748905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60705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US" sz="2800" spc="-5" dirty="0">
                <a:latin typeface="Arial MT"/>
                <a:cs typeface="Arial MT"/>
              </a:rPr>
              <a:t>Write an </a:t>
            </a:r>
            <a:r>
              <a:rPr lang="en-US" sz="2800" dirty="0">
                <a:latin typeface="Arial MT"/>
                <a:cs typeface="Arial MT"/>
              </a:rPr>
              <a:t>algorithm </a:t>
            </a:r>
            <a:r>
              <a:rPr lang="en-US" sz="2800" spc="-5" dirty="0">
                <a:latin typeface="Arial MT"/>
                <a:cs typeface="Arial MT"/>
              </a:rPr>
              <a:t>to </a:t>
            </a:r>
            <a:r>
              <a:rPr lang="en-US" sz="2800" dirty="0">
                <a:latin typeface="Arial MT"/>
                <a:cs typeface="Arial MT"/>
              </a:rPr>
              <a:t>reverse any </a:t>
            </a:r>
            <a:r>
              <a:rPr lang="en-US" sz="2800" spc="-5" dirty="0">
                <a:latin typeface="Arial MT"/>
                <a:cs typeface="Arial MT"/>
              </a:rPr>
              <a:t>two </a:t>
            </a:r>
            <a:r>
              <a:rPr lang="en-US" sz="2800" dirty="0">
                <a:latin typeface="Arial MT"/>
                <a:cs typeface="Arial MT"/>
              </a:rPr>
              <a:t>digits </a:t>
            </a:r>
            <a:r>
              <a:rPr lang="en-US" sz="2800" spc="-765" dirty="0">
                <a:latin typeface="Arial MT"/>
                <a:cs typeface="Arial MT"/>
              </a:rPr>
              <a:t> </a:t>
            </a:r>
            <a:r>
              <a:rPr lang="en-US" sz="2800" spc="-5" dirty="0">
                <a:latin typeface="Arial MT"/>
                <a:cs typeface="Arial MT"/>
              </a:rPr>
              <a:t>number.</a:t>
            </a:r>
            <a:endParaRPr lang="en-US" sz="2800" dirty="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4473" y="2034896"/>
            <a:ext cx="7555586" cy="344838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marR="560705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endParaRPr lang="en-US" sz="22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56235" algn="l"/>
              </a:tabLst>
            </a:pPr>
            <a:r>
              <a:rPr lang="en-US" sz="2200" spc="-5" dirty="0">
                <a:latin typeface="Arial MT"/>
                <a:cs typeface="Arial MT"/>
              </a:rPr>
              <a:t>Ask user</a:t>
            </a:r>
            <a:r>
              <a:rPr lang="en-US" sz="2200" spc="1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to enter</a:t>
            </a:r>
            <a:r>
              <a:rPr lang="en-US" sz="2200" spc="15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two</a:t>
            </a:r>
            <a:r>
              <a:rPr lang="en-US" sz="2200" spc="1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digits</a:t>
            </a:r>
            <a:r>
              <a:rPr lang="en-US" sz="2200" spc="5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number.</a:t>
            </a:r>
            <a:endParaRPr lang="en-US" sz="22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56235" algn="l"/>
              </a:tabLst>
            </a:pPr>
            <a:r>
              <a:rPr lang="en-US" sz="2200" spc="-5" dirty="0">
                <a:latin typeface="Arial MT"/>
                <a:cs typeface="Arial MT"/>
              </a:rPr>
              <a:t>Read</a:t>
            </a:r>
            <a:r>
              <a:rPr lang="en-US" sz="2200" spc="1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number</a:t>
            </a:r>
            <a:r>
              <a:rPr lang="en-US" sz="2200" spc="1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and</a:t>
            </a:r>
            <a:r>
              <a:rPr lang="en-US" sz="2200" spc="10" dirty="0">
                <a:latin typeface="Arial MT"/>
                <a:cs typeface="Arial MT"/>
              </a:rPr>
              <a:t> </a:t>
            </a:r>
            <a:r>
              <a:rPr lang="en-US" sz="2200" dirty="0">
                <a:latin typeface="Arial MT"/>
                <a:cs typeface="Arial MT"/>
              </a:rPr>
              <a:t>save</a:t>
            </a:r>
            <a:r>
              <a:rPr lang="en-US" sz="2200" spc="-1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as</a:t>
            </a:r>
            <a:r>
              <a:rPr lang="en-US" sz="2200" spc="-15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num.</a:t>
            </a:r>
            <a:endParaRPr lang="en-US" sz="22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56235" algn="l"/>
              </a:tabLst>
            </a:pPr>
            <a:r>
              <a:rPr lang="en-US" sz="2200" spc="-5" dirty="0">
                <a:latin typeface="Arial MT"/>
                <a:cs typeface="Arial MT"/>
              </a:rPr>
              <a:t>Divide</a:t>
            </a:r>
            <a:r>
              <a:rPr lang="en-US" sz="2200" spc="15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num by</a:t>
            </a:r>
            <a:r>
              <a:rPr lang="en-US" sz="2200" spc="1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ten and</a:t>
            </a:r>
            <a:r>
              <a:rPr lang="en-US" sz="2200" spc="2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save result as</a:t>
            </a:r>
            <a:r>
              <a:rPr lang="en-US" sz="2200" spc="5" dirty="0">
                <a:latin typeface="Arial MT"/>
                <a:cs typeface="Arial MT"/>
              </a:rPr>
              <a:t> </a:t>
            </a:r>
            <a:r>
              <a:rPr lang="en-US" sz="2200" dirty="0">
                <a:latin typeface="Arial MT"/>
                <a:cs typeface="Arial MT"/>
              </a:rPr>
              <a:t>tens.</a:t>
            </a:r>
            <a:endParaRPr lang="en-US" sz="22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356235" algn="l"/>
              </a:tabLst>
            </a:pPr>
            <a:r>
              <a:rPr lang="en-US" sz="2200" spc="-5" dirty="0">
                <a:latin typeface="Arial MT"/>
                <a:cs typeface="Arial MT"/>
              </a:rPr>
              <a:t>Divide</a:t>
            </a:r>
            <a:r>
              <a:rPr lang="en-US" sz="2200" spc="1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num by</a:t>
            </a:r>
            <a:r>
              <a:rPr lang="en-US" sz="2200" spc="1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ten and</a:t>
            </a:r>
            <a:r>
              <a:rPr lang="en-US" sz="2200" spc="15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save </a:t>
            </a:r>
            <a:r>
              <a:rPr lang="en-US" sz="2200" dirty="0">
                <a:latin typeface="Arial MT"/>
                <a:cs typeface="Arial MT"/>
              </a:rPr>
              <a:t>remainder</a:t>
            </a:r>
            <a:r>
              <a:rPr lang="en-US" sz="2200" spc="25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as rem.</a:t>
            </a:r>
            <a:endParaRPr lang="en-US" sz="22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356235" algn="l"/>
              </a:tabLst>
            </a:pPr>
            <a:r>
              <a:rPr lang="en-US" sz="2200" spc="-5" dirty="0">
                <a:latin typeface="Arial MT"/>
                <a:cs typeface="Arial MT"/>
              </a:rPr>
              <a:t>Multiply</a:t>
            </a:r>
            <a:r>
              <a:rPr lang="en-US" sz="2200" dirty="0">
                <a:latin typeface="Arial MT"/>
                <a:cs typeface="Arial MT"/>
              </a:rPr>
              <a:t> rem</a:t>
            </a:r>
            <a:r>
              <a:rPr lang="en-US" sz="2200" spc="5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by</a:t>
            </a:r>
            <a:r>
              <a:rPr lang="en-US" sz="2200" spc="-10" dirty="0">
                <a:latin typeface="Arial MT"/>
                <a:cs typeface="Arial MT"/>
              </a:rPr>
              <a:t> </a:t>
            </a:r>
            <a:r>
              <a:rPr lang="en-US" sz="2200" spc="-5" dirty="0">
                <a:latin typeface="Arial MT"/>
                <a:cs typeface="Arial MT"/>
              </a:rPr>
              <a:t>ten</a:t>
            </a:r>
            <a:r>
              <a:rPr lang="en-US" sz="2200" spc="5" dirty="0">
                <a:latin typeface="Arial MT"/>
                <a:cs typeface="Arial MT"/>
              </a:rPr>
              <a:t> </a:t>
            </a:r>
            <a:r>
              <a:rPr lang="en-US" sz="2200" dirty="0">
                <a:latin typeface="Arial MT"/>
                <a:cs typeface="Arial MT"/>
              </a:rPr>
              <a:t>and save</a:t>
            </a:r>
            <a:r>
              <a:rPr lang="en-US" sz="2200" spc="-5" dirty="0">
                <a:latin typeface="Arial MT"/>
                <a:cs typeface="Arial MT"/>
              </a:rPr>
              <a:t> </a:t>
            </a:r>
            <a:r>
              <a:rPr lang="en-US" sz="2200" dirty="0">
                <a:latin typeface="Arial MT"/>
                <a:cs typeface="Arial MT"/>
              </a:rPr>
              <a:t>the result as </a:t>
            </a:r>
            <a:r>
              <a:rPr lang="en-US" sz="2200" spc="-5" dirty="0">
                <a:latin typeface="Arial MT"/>
                <a:cs typeface="Arial MT"/>
              </a:rPr>
              <a:t>rev.</a:t>
            </a:r>
            <a:endParaRPr lang="en-US" sz="2200" spc="-5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AutoNum type="arabicPeriod" startAt="6"/>
              <a:tabLst>
                <a:tab pos="356235" algn="l"/>
              </a:tabLst>
            </a:pPr>
            <a:r>
              <a:rPr sz="2200" spc="-5" dirty="0">
                <a:latin typeface="Arial MT"/>
                <a:cs typeface="Arial MT"/>
              </a:rPr>
              <a:t>Add</a:t>
            </a:r>
            <a:r>
              <a:rPr sz="2200" spc="-2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tens</a:t>
            </a:r>
            <a:r>
              <a:rPr sz="2200" spc="-3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to</a:t>
            </a:r>
            <a:r>
              <a:rPr sz="2200" spc="-3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rev.</a:t>
            </a:r>
            <a:endParaRPr sz="22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AutoNum type="arabicPeriod" startAt="6"/>
              <a:tabLst>
                <a:tab pos="356235" algn="l"/>
              </a:tabLst>
            </a:pPr>
            <a:r>
              <a:rPr sz="2200" spc="-5" dirty="0">
                <a:latin typeface="Arial MT"/>
                <a:cs typeface="Arial MT"/>
              </a:rPr>
              <a:t>Print</a:t>
            </a:r>
            <a:r>
              <a:rPr sz="2200" spc="-4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rev.</a:t>
            </a:r>
            <a:endParaRPr sz="2200" dirty="0">
              <a:latin typeface="Arial MT"/>
              <a:cs typeface="Arial MT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617720" y="4626864"/>
            <a:ext cx="4526280" cy="2231390"/>
            <a:chOff x="4617720" y="4626864"/>
            <a:chExt cx="4526280" cy="223139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17720" y="4626864"/>
              <a:ext cx="4526280" cy="1962912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4860797" y="4869941"/>
            <a:ext cx="4175760" cy="147701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10"/>
              </a:spcBef>
            </a:pPr>
            <a:r>
              <a:rPr sz="1800" spc="-5" dirty="0">
                <a:latin typeface="Arial MT"/>
                <a:cs typeface="Arial MT"/>
              </a:rPr>
              <a:t>Suppose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num=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12</a:t>
            </a:r>
            <a:endParaRPr sz="1800">
              <a:latin typeface="Arial MT"/>
              <a:cs typeface="Arial MT"/>
            </a:endParaRPr>
          </a:p>
          <a:p>
            <a:pPr marL="90805" marR="928370">
              <a:lnSpc>
                <a:spcPct val="100000"/>
              </a:lnSpc>
            </a:pPr>
            <a:r>
              <a:rPr sz="1800" spc="-5" dirty="0">
                <a:latin typeface="Arial MT"/>
                <a:cs typeface="Arial MT"/>
              </a:rPr>
              <a:t>tens=num </a:t>
            </a:r>
            <a:r>
              <a:rPr sz="1800" dirty="0">
                <a:latin typeface="Arial MT"/>
                <a:cs typeface="Arial MT"/>
              </a:rPr>
              <a:t>/10 </a:t>
            </a:r>
            <a:r>
              <a:rPr sz="1800" spc="-5" dirty="0">
                <a:latin typeface="Arial MT"/>
                <a:cs typeface="Arial MT"/>
              </a:rPr>
              <a:t>=12/10</a:t>
            </a:r>
            <a:r>
              <a:rPr sz="1800" spc="-5" dirty="0">
                <a:latin typeface="Wingdings" panose="05000000000000000000"/>
                <a:cs typeface="Wingdings" panose="05000000000000000000"/>
              </a:rPr>
              <a:t></a:t>
            </a:r>
            <a:r>
              <a:rPr sz="1800" spc="-5" dirty="0">
                <a:latin typeface="Arial MT"/>
                <a:cs typeface="Arial MT"/>
              </a:rPr>
              <a:t>tens=1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re</a:t>
            </a:r>
            <a:r>
              <a:rPr sz="1800" spc="-10" dirty="0">
                <a:latin typeface="Arial MT"/>
                <a:cs typeface="Arial MT"/>
              </a:rPr>
              <a:t>m</a:t>
            </a:r>
            <a:r>
              <a:rPr sz="1800" spc="-5" dirty="0">
                <a:latin typeface="Arial MT"/>
                <a:cs typeface="Arial MT"/>
              </a:rPr>
              <a:t>=num</a:t>
            </a:r>
            <a:r>
              <a:rPr sz="1800" spc="-15" dirty="0">
                <a:latin typeface="Arial MT"/>
                <a:cs typeface="Arial MT"/>
              </a:rPr>
              <a:t>%</a:t>
            </a:r>
            <a:r>
              <a:rPr sz="1800" spc="-5" dirty="0">
                <a:latin typeface="Arial MT"/>
                <a:cs typeface="Arial MT"/>
              </a:rPr>
              <a:t>1</a:t>
            </a:r>
            <a:r>
              <a:rPr sz="1800" spc="-15" dirty="0">
                <a:latin typeface="Arial MT"/>
                <a:cs typeface="Arial MT"/>
              </a:rPr>
              <a:t>0</a:t>
            </a:r>
            <a:r>
              <a:rPr sz="1800" spc="-5" dirty="0">
                <a:latin typeface="Arial MT"/>
                <a:cs typeface="Arial MT"/>
              </a:rPr>
              <a:t>=12</a:t>
            </a:r>
            <a:r>
              <a:rPr sz="1800" spc="-15" dirty="0">
                <a:latin typeface="Arial MT"/>
                <a:cs typeface="Arial MT"/>
              </a:rPr>
              <a:t>%</a:t>
            </a:r>
            <a:r>
              <a:rPr sz="1800" spc="-5" dirty="0">
                <a:latin typeface="Arial MT"/>
                <a:cs typeface="Arial MT"/>
              </a:rPr>
              <a:t>1</a:t>
            </a:r>
            <a:r>
              <a:rPr sz="1800" spc="-15" dirty="0">
                <a:latin typeface="Arial MT"/>
                <a:cs typeface="Arial MT"/>
              </a:rPr>
              <a:t>0</a:t>
            </a:r>
            <a:r>
              <a:rPr sz="1800" dirty="0">
                <a:latin typeface="Wingdings" panose="05000000000000000000"/>
                <a:cs typeface="Wingdings" panose="05000000000000000000"/>
              </a:rPr>
              <a:t></a:t>
            </a:r>
            <a:r>
              <a:rPr sz="1800" spc="-5" dirty="0">
                <a:latin typeface="Arial MT"/>
                <a:cs typeface="Arial MT"/>
              </a:rPr>
              <a:t>rem=2  rev=rem*10=2*10</a:t>
            </a:r>
            <a:r>
              <a:rPr sz="1800" spc="-5" dirty="0">
                <a:latin typeface="Wingdings" panose="05000000000000000000"/>
                <a:cs typeface="Wingdings" panose="05000000000000000000"/>
              </a:rPr>
              <a:t></a:t>
            </a:r>
            <a:r>
              <a:rPr sz="1800" spc="-5" dirty="0">
                <a:latin typeface="Arial MT"/>
                <a:cs typeface="Arial MT"/>
              </a:rPr>
              <a:t>rev=20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rev=rev+tens=20+1</a:t>
            </a:r>
            <a:r>
              <a:rPr sz="1800" spc="-5" dirty="0">
                <a:latin typeface="Wingdings" panose="05000000000000000000"/>
                <a:cs typeface="Wingdings" panose="05000000000000000000"/>
              </a:rPr>
              <a:t></a:t>
            </a:r>
            <a:r>
              <a:rPr sz="1800" spc="-5" dirty="0">
                <a:latin typeface="Arial MT"/>
                <a:cs typeface="Arial MT"/>
              </a:rPr>
              <a:t>rev=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21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93109" y="461009"/>
            <a:ext cx="28232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Conditional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866663"/>
            <a:ext cx="1318895" cy="111823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4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IF</a:t>
            </a:r>
            <a:endParaRPr sz="28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75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 MT"/>
                <a:cs typeface="Arial MT"/>
              </a:rPr>
              <a:t>Case</a:t>
            </a:r>
            <a:endParaRPr sz="32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93109" y="461009"/>
            <a:ext cx="28232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Conditional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444" y="1523365"/>
            <a:ext cx="7463790" cy="4039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95"/>
              </a:spcBef>
              <a:buSzPct val="96000"/>
              <a:buFont typeface="Wingdings" panose="05000000000000000000"/>
              <a:buChar char=""/>
              <a:tabLst>
                <a:tab pos="330200" algn="l"/>
              </a:tabLst>
            </a:pPr>
            <a:r>
              <a:rPr sz="2800" spc="-5" dirty="0">
                <a:latin typeface="Arial MT"/>
                <a:cs typeface="Arial MT"/>
              </a:rPr>
              <a:t>Ask questions </a:t>
            </a:r>
            <a:r>
              <a:rPr sz="2800" dirty="0">
                <a:latin typeface="Arial MT"/>
                <a:cs typeface="Arial MT"/>
              </a:rPr>
              <a:t>and choose alternative </a:t>
            </a:r>
            <a:r>
              <a:rPr sz="2800" spc="-5" dirty="0">
                <a:latin typeface="Arial MT"/>
                <a:cs typeface="Arial MT"/>
              </a:rPr>
              <a:t>actions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based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on</a:t>
            </a:r>
            <a:r>
              <a:rPr sz="2800" spc="-5" dirty="0">
                <a:latin typeface="Arial MT"/>
                <a:cs typeface="Arial MT"/>
              </a:rPr>
              <a:t> the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answers.</a:t>
            </a:r>
            <a:endParaRPr sz="28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sz="2800" spc="-5" dirty="0">
                <a:latin typeface="Arial MT"/>
                <a:cs typeface="Arial MT"/>
              </a:rPr>
              <a:t>Example</a:t>
            </a:r>
            <a:endParaRPr sz="2800" dirty="0">
              <a:latin typeface="Arial MT"/>
              <a:cs typeface="Arial MT"/>
            </a:endParaRPr>
          </a:p>
          <a:p>
            <a:pPr marL="1383665" marR="3378835" indent="-745490">
              <a:lnSpc>
                <a:spcPct val="140000"/>
              </a:lnSpc>
              <a:spcBef>
                <a:spcPts val="15"/>
              </a:spcBef>
            </a:pP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if </a:t>
            </a:r>
            <a:r>
              <a:rPr sz="2400" i="1" dirty="0">
                <a:latin typeface="Arial" panose="020B0604020202020204"/>
                <a:cs typeface="Arial" panose="020B0604020202020204"/>
              </a:rPr>
              <a:t>A </a:t>
            </a:r>
            <a:r>
              <a:rPr sz="2400" spc="-5" dirty="0">
                <a:latin typeface="Arial MT"/>
                <a:cs typeface="Arial MT"/>
              </a:rPr>
              <a:t>is greater than </a:t>
            </a:r>
            <a:r>
              <a:rPr sz="2400" dirty="0">
                <a:latin typeface="Arial MT"/>
                <a:cs typeface="Arial MT"/>
              </a:rPr>
              <a:t>B </a:t>
            </a: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then </a:t>
            </a:r>
            <a:r>
              <a:rPr sz="2400" spc="-65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print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i="1" dirty="0">
                <a:latin typeface="Arial" panose="020B0604020202020204"/>
                <a:cs typeface="Arial" panose="020B0604020202020204"/>
              </a:rPr>
              <a:t>A</a:t>
            </a:r>
            <a:endParaRPr sz="2400" dirty="0">
              <a:latin typeface="Arial" panose="020B0604020202020204"/>
              <a:cs typeface="Arial" panose="020B0604020202020204"/>
            </a:endParaRPr>
          </a:p>
          <a:p>
            <a:pPr marL="697865">
              <a:lnSpc>
                <a:spcPct val="100000"/>
              </a:lnSpc>
              <a:spcBef>
                <a:spcPts val="1155"/>
              </a:spcBef>
            </a:pPr>
            <a:r>
              <a:rPr sz="2400" spc="-5" dirty="0">
                <a:latin typeface="Arial MT"/>
                <a:cs typeface="Arial MT"/>
              </a:rPr>
              <a:t>else</a:t>
            </a:r>
            <a:endParaRPr sz="2400" dirty="0">
              <a:latin typeface="Arial MT"/>
              <a:cs typeface="Arial MT"/>
            </a:endParaRPr>
          </a:p>
          <a:p>
            <a:pPr marL="1383665">
              <a:lnSpc>
                <a:spcPct val="100000"/>
              </a:lnSpc>
              <a:spcBef>
                <a:spcPts val="1155"/>
              </a:spcBef>
            </a:pPr>
            <a:r>
              <a:rPr sz="2400" spc="-5" dirty="0">
                <a:latin typeface="Arial MT"/>
                <a:cs typeface="Arial MT"/>
              </a:rPr>
              <a:t>print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i="1" dirty="0">
                <a:latin typeface="Arial" panose="020B0604020202020204"/>
                <a:cs typeface="Arial" panose="020B0604020202020204"/>
              </a:rPr>
              <a:t>B</a:t>
            </a:r>
            <a:endParaRPr sz="2400" dirty="0">
              <a:latin typeface="Arial" panose="020B0604020202020204"/>
              <a:cs typeface="Arial" panose="020B0604020202020204"/>
            </a:endParaRPr>
          </a:p>
          <a:p>
            <a:pPr marL="469265">
              <a:lnSpc>
                <a:spcPct val="100000"/>
              </a:lnSpc>
              <a:spcBef>
                <a:spcPts val="1150"/>
              </a:spcBef>
            </a:pPr>
            <a:r>
              <a:rPr sz="2400" i="1" spc="-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end</a:t>
            </a:r>
            <a:r>
              <a:rPr sz="2400" i="1" spc="-3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i="1" spc="-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if</a:t>
            </a:r>
            <a:endParaRPr sz="2400" dirty="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695188" y="3643884"/>
            <a:ext cx="3449320" cy="3214370"/>
            <a:chOff x="5695188" y="3643884"/>
            <a:chExt cx="3449320" cy="321437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5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95188" y="3643884"/>
              <a:ext cx="3448812" cy="2711196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60014" y="483234"/>
            <a:ext cx="28232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Conditional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752600"/>
            <a:ext cx="37503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ELSE</a:t>
            </a:r>
            <a:r>
              <a:rPr sz="2400" b="1" spc="-2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spc="-5" dirty="0">
                <a:latin typeface="Arial" panose="020B0604020202020204"/>
                <a:cs typeface="Arial" panose="020B0604020202020204"/>
              </a:rPr>
              <a:t>keyword</a:t>
            </a:r>
            <a:r>
              <a:rPr sz="2400" b="1" spc="-2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is</a:t>
            </a:r>
            <a:r>
              <a:rPr sz="2400" b="1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optional</a:t>
            </a:r>
            <a:endParaRPr sz="2400" dirty="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7200" y="2174748"/>
            <a:ext cx="4040504" cy="3952240"/>
          </a:xfrm>
          <a:prstGeom prst="rect">
            <a:avLst/>
          </a:prstGeom>
          <a:ln w="9144">
            <a:solidFill>
              <a:srgbClr val="0099CC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5"/>
              </a:spcBef>
              <a:tabLst>
                <a:tab pos="529590" algn="l"/>
              </a:tabLst>
            </a:pPr>
            <a:r>
              <a:rPr sz="2400" dirty="0">
                <a:latin typeface="Arial MT"/>
                <a:cs typeface="Arial MT"/>
              </a:rPr>
              <a:t>IF	</a:t>
            </a:r>
            <a:r>
              <a:rPr sz="2400" spc="-5" dirty="0">
                <a:latin typeface="Arial MT"/>
                <a:cs typeface="Arial MT"/>
              </a:rPr>
              <a:t>condition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THEN</a:t>
            </a:r>
            <a:endParaRPr sz="2400">
              <a:latin typeface="Arial MT"/>
              <a:cs typeface="Arial MT"/>
            </a:endParaRPr>
          </a:p>
          <a:p>
            <a:pPr marL="848995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latin typeface="Arial MT"/>
                <a:cs typeface="Arial MT"/>
              </a:rPr>
              <a:t>Sequence</a:t>
            </a:r>
            <a:endParaRPr sz="2400">
              <a:latin typeface="Arial MT"/>
              <a:cs typeface="Arial MT"/>
            </a:endParaRPr>
          </a:p>
          <a:p>
            <a:pPr marL="91440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latin typeface="Arial MT"/>
                <a:cs typeface="Arial MT"/>
              </a:rPr>
              <a:t>END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IF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45152" y="2174748"/>
            <a:ext cx="4041775" cy="3952240"/>
          </a:xfrm>
          <a:prstGeom prst="rect">
            <a:avLst/>
          </a:prstGeom>
          <a:ln w="9144">
            <a:solidFill>
              <a:srgbClr val="0099CC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05"/>
              </a:spcBef>
              <a:tabLst>
                <a:tab pos="530225" algn="l"/>
              </a:tabLst>
            </a:pPr>
            <a:r>
              <a:rPr sz="2400" dirty="0">
                <a:latin typeface="Arial MT"/>
                <a:cs typeface="Arial MT"/>
              </a:rPr>
              <a:t>IF	</a:t>
            </a:r>
            <a:r>
              <a:rPr sz="2400" spc="-5" dirty="0">
                <a:latin typeface="Arial MT"/>
                <a:cs typeface="Arial MT"/>
              </a:rPr>
              <a:t>condition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THEN</a:t>
            </a:r>
            <a:endParaRPr sz="2400">
              <a:latin typeface="Arial MT"/>
              <a:cs typeface="Arial MT"/>
            </a:endParaRPr>
          </a:p>
          <a:p>
            <a:pPr marL="848995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latin typeface="Arial MT"/>
                <a:cs typeface="Arial MT"/>
              </a:rPr>
              <a:t>Sequence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1</a:t>
            </a:r>
            <a:endParaRPr sz="2400">
              <a:latin typeface="Arial MT"/>
              <a:cs typeface="Arial MT"/>
            </a:endParaRPr>
          </a:p>
          <a:p>
            <a:pPr marL="848995" marR="420370" indent="-673735">
              <a:lnSpc>
                <a:spcPct val="120000"/>
              </a:lnSpc>
              <a:tabLst>
                <a:tab pos="1477645" algn="l"/>
              </a:tabLst>
            </a:pPr>
            <a:r>
              <a:rPr sz="2400" spc="-5" dirty="0">
                <a:latin typeface="Arial MT"/>
                <a:cs typeface="Arial MT"/>
              </a:rPr>
              <a:t>ELSE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IF	</a:t>
            </a:r>
            <a:r>
              <a:rPr sz="2400" spc="-5" dirty="0">
                <a:latin typeface="Arial MT"/>
                <a:cs typeface="Arial MT"/>
              </a:rPr>
              <a:t>condition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THEN </a:t>
            </a:r>
            <a:r>
              <a:rPr sz="2400" spc="-65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Sequence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2</a:t>
            </a:r>
            <a:endParaRPr sz="2400">
              <a:latin typeface="Arial MT"/>
              <a:cs typeface="Arial MT"/>
            </a:endParaRPr>
          </a:p>
          <a:p>
            <a:pPr marL="765175" marR="420370" indent="-589915">
              <a:lnSpc>
                <a:spcPct val="120000"/>
              </a:lnSpc>
              <a:tabLst>
                <a:tab pos="1477645" algn="l"/>
              </a:tabLst>
            </a:pPr>
            <a:r>
              <a:rPr sz="2400" spc="-5" dirty="0">
                <a:latin typeface="Arial MT"/>
                <a:cs typeface="Arial MT"/>
              </a:rPr>
              <a:t>ELSE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IF	</a:t>
            </a:r>
            <a:r>
              <a:rPr sz="2400" spc="-5" dirty="0">
                <a:latin typeface="Arial MT"/>
                <a:cs typeface="Arial MT"/>
              </a:rPr>
              <a:t>condition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THEN </a:t>
            </a:r>
            <a:r>
              <a:rPr sz="2400" spc="-65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Sequence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3</a:t>
            </a:r>
            <a:endParaRPr sz="2400">
              <a:latin typeface="Arial MT"/>
              <a:cs typeface="Arial MT"/>
            </a:endParaRPr>
          </a:p>
          <a:p>
            <a:pPr marL="175895">
              <a:lnSpc>
                <a:spcPct val="100000"/>
              </a:lnSpc>
              <a:spcBef>
                <a:spcPts val="580"/>
              </a:spcBef>
            </a:pPr>
            <a:r>
              <a:rPr sz="2400" spc="-5" dirty="0">
                <a:latin typeface="Arial MT"/>
                <a:cs typeface="Arial MT"/>
              </a:rPr>
              <a:t>ELSE</a:t>
            </a:r>
            <a:endParaRPr sz="2400">
              <a:latin typeface="Arial MT"/>
              <a:cs typeface="Arial MT"/>
            </a:endParaRPr>
          </a:p>
          <a:p>
            <a:pPr marL="92075" marR="1640205" indent="673100">
              <a:lnSpc>
                <a:spcPct val="120000"/>
              </a:lnSpc>
            </a:pPr>
            <a:r>
              <a:rPr sz="2400" spc="-5" dirty="0">
                <a:latin typeface="Arial MT"/>
                <a:cs typeface="Arial MT"/>
              </a:rPr>
              <a:t>Sequence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4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END </a:t>
            </a:r>
            <a:r>
              <a:rPr sz="2400" dirty="0">
                <a:latin typeface="Arial MT"/>
                <a:cs typeface="Arial MT"/>
              </a:rPr>
              <a:t>IF</a:t>
            </a:r>
            <a:endParaRPr sz="2400">
              <a:latin typeface="Arial MT"/>
              <a:cs typeface="Arial MT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60014" y="483234"/>
            <a:ext cx="28232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Conditional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4065" y="1948637"/>
            <a:ext cx="290258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46505" algn="l"/>
              </a:tabLst>
            </a:pPr>
            <a:r>
              <a:rPr sz="2400" b="1" spc="-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Logical	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Operators</a:t>
            </a:r>
            <a:r>
              <a:rPr sz="2400" b="1" spc="-9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: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7200" y="2357627"/>
            <a:ext cx="4040504" cy="3952240"/>
          </a:xfrm>
          <a:prstGeom prst="rect">
            <a:avLst/>
          </a:prstGeom>
          <a:ln w="9144">
            <a:solidFill>
              <a:srgbClr val="0099CC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434340" indent="-342900">
              <a:lnSpc>
                <a:spcPct val="100000"/>
              </a:lnSpc>
              <a:spcBef>
                <a:spcPts val="300"/>
              </a:spcBef>
              <a:buChar char="•"/>
              <a:tabLst>
                <a:tab pos="433705" algn="l"/>
                <a:tab pos="434340" algn="l"/>
              </a:tabLst>
            </a:pPr>
            <a:r>
              <a:rPr sz="2400" spc="-10" dirty="0">
                <a:latin typeface="Arial MT"/>
                <a:cs typeface="Arial MT"/>
              </a:rPr>
              <a:t>AND</a:t>
            </a:r>
            <a:endParaRPr sz="2400">
              <a:latin typeface="Arial MT"/>
              <a:cs typeface="Arial MT"/>
            </a:endParaRPr>
          </a:p>
          <a:p>
            <a:pPr marL="43434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433705" algn="l"/>
                <a:tab pos="434340" algn="l"/>
              </a:tabLst>
            </a:pPr>
            <a:r>
              <a:rPr sz="2400" spc="5" dirty="0">
                <a:latin typeface="Arial MT"/>
                <a:cs typeface="Arial MT"/>
              </a:rPr>
              <a:t>OR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45152" y="2357627"/>
            <a:ext cx="4041775" cy="3952240"/>
          </a:xfrm>
          <a:prstGeom prst="rect">
            <a:avLst/>
          </a:prstGeom>
          <a:ln w="9144">
            <a:solidFill>
              <a:srgbClr val="0099CC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434975" indent="-342900">
              <a:lnSpc>
                <a:spcPct val="100000"/>
              </a:lnSpc>
              <a:spcBef>
                <a:spcPts val="300"/>
              </a:spcBef>
              <a:buChar char="•"/>
              <a:tabLst>
                <a:tab pos="434340" algn="l"/>
                <a:tab pos="434975" algn="l"/>
              </a:tabLst>
            </a:pPr>
            <a:r>
              <a:rPr sz="2400" dirty="0">
                <a:latin typeface="Arial MT"/>
                <a:cs typeface="Arial MT"/>
              </a:rPr>
              <a:t>Greater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than</a:t>
            </a:r>
            <a:endParaRPr sz="2400">
              <a:latin typeface="Arial MT"/>
              <a:cs typeface="Arial MT"/>
            </a:endParaRPr>
          </a:p>
          <a:p>
            <a:pPr marL="434975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434340" algn="l"/>
                <a:tab pos="434975" algn="l"/>
              </a:tabLst>
            </a:pPr>
            <a:r>
              <a:rPr sz="2400" dirty="0">
                <a:latin typeface="Arial MT"/>
                <a:cs typeface="Arial MT"/>
              </a:rPr>
              <a:t>Greater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than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or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equal</a:t>
            </a:r>
            <a:endParaRPr sz="2400">
              <a:latin typeface="Arial MT"/>
              <a:cs typeface="Arial MT"/>
            </a:endParaRPr>
          </a:p>
          <a:p>
            <a:pPr marL="434975" indent="-342900">
              <a:lnSpc>
                <a:spcPct val="100000"/>
              </a:lnSpc>
              <a:spcBef>
                <a:spcPts val="580"/>
              </a:spcBef>
              <a:buChar char="•"/>
              <a:tabLst>
                <a:tab pos="434340" algn="l"/>
                <a:tab pos="434975" algn="l"/>
              </a:tabLst>
            </a:pPr>
            <a:r>
              <a:rPr sz="2400" spc="-5" dirty="0">
                <a:latin typeface="Arial MT"/>
                <a:cs typeface="Arial MT"/>
              </a:rPr>
              <a:t>Less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than</a:t>
            </a:r>
            <a:endParaRPr sz="2400">
              <a:latin typeface="Arial MT"/>
              <a:cs typeface="Arial MT"/>
            </a:endParaRPr>
          </a:p>
          <a:p>
            <a:pPr marL="434975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434340" algn="l"/>
                <a:tab pos="434975" algn="l"/>
              </a:tabLst>
            </a:pPr>
            <a:r>
              <a:rPr sz="2400" spc="-5" dirty="0">
                <a:latin typeface="Arial MT"/>
                <a:cs typeface="Arial MT"/>
              </a:rPr>
              <a:t>Less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than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or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equal</a:t>
            </a:r>
            <a:endParaRPr sz="2400">
              <a:latin typeface="Arial MT"/>
              <a:cs typeface="Arial MT"/>
            </a:endParaRPr>
          </a:p>
          <a:p>
            <a:pPr marL="434975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434340" algn="l"/>
                <a:tab pos="434975" algn="l"/>
              </a:tabLst>
            </a:pPr>
            <a:r>
              <a:rPr sz="2400" spc="-5" dirty="0">
                <a:latin typeface="Arial MT"/>
                <a:cs typeface="Arial MT"/>
              </a:rPr>
              <a:t>Equal</a:t>
            </a:r>
            <a:endParaRPr sz="2400">
              <a:latin typeface="Arial MT"/>
              <a:cs typeface="Arial MT"/>
            </a:endParaRPr>
          </a:p>
          <a:p>
            <a:pPr marL="434975" indent="-342900">
              <a:lnSpc>
                <a:spcPct val="100000"/>
              </a:lnSpc>
              <a:spcBef>
                <a:spcPts val="580"/>
              </a:spcBef>
              <a:buChar char="•"/>
              <a:tabLst>
                <a:tab pos="434340" algn="l"/>
                <a:tab pos="434975" algn="l"/>
              </a:tabLst>
            </a:pPr>
            <a:r>
              <a:rPr sz="2400" spc="-5" dirty="0">
                <a:latin typeface="Arial MT"/>
                <a:cs typeface="Arial MT"/>
              </a:rPr>
              <a:t>Not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Equal</a:t>
            </a:r>
            <a:endParaRPr sz="2400">
              <a:latin typeface="Arial MT"/>
              <a:cs typeface="Arial MT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4795773" y="1948434"/>
            <a:ext cx="32086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Relational</a:t>
            </a:r>
            <a:r>
              <a:rPr sz="2400" b="1" spc="-2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Operators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: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93109" y="461009"/>
            <a:ext cx="28232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Conditional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6725" marR="5080" indent="50165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Write</a:t>
            </a:r>
            <a:r>
              <a:rPr dirty="0"/>
              <a:t> </a:t>
            </a:r>
            <a:r>
              <a:rPr spc="-5" dirty="0"/>
              <a:t>an</a:t>
            </a:r>
            <a:r>
              <a:rPr spc="5" dirty="0"/>
              <a:t> </a:t>
            </a:r>
            <a:r>
              <a:rPr dirty="0"/>
              <a:t>algorithm</a:t>
            </a:r>
            <a:r>
              <a:rPr spc="15" dirty="0"/>
              <a:t> </a:t>
            </a:r>
            <a:r>
              <a:rPr spc="-5" dirty="0"/>
              <a:t>to </a:t>
            </a:r>
            <a:r>
              <a:rPr dirty="0"/>
              <a:t>print</a:t>
            </a:r>
            <a:r>
              <a:rPr spc="10" dirty="0"/>
              <a:t> </a:t>
            </a:r>
            <a:r>
              <a:rPr dirty="0">
                <a:solidFill>
                  <a:srgbClr val="FF0000"/>
                </a:solidFill>
              </a:rPr>
              <a:t>passed</a:t>
            </a:r>
            <a:r>
              <a:rPr spc="5" dirty="0">
                <a:solidFill>
                  <a:srgbClr val="FF0000"/>
                </a:solidFill>
              </a:rPr>
              <a:t> </a:t>
            </a:r>
            <a:r>
              <a:rPr dirty="0"/>
              <a:t>or</a:t>
            </a:r>
            <a:r>
              <a:rPr spc="5" dirty="0"/>
              <a:t> </a:t>
            </a:r>
            <a:r>
              <a:rPr spc="-5" dirty="0">
                <a:solidFill>
                  <a:srgbClr val="FF0000"/>
                </a:solidFill>
              </a:rPr>
              <a:t>failed</a:t>
            </a:r>
            <a:r>
              <a:rPr spc="15" dirty="0">
                <a:solidFill>
                  <a:srgbClr val="FF0000"/>
                </a:solidFill>
              </a:rPr>
              <a:t> </a:t>
            </a:r>
            <a:r>
              <a:rPr dirty="0"/>
              <a:t>based </a:t>
            </a:r>
            <a:r>
              <a:rPr spc="-765" dirty="0"/>
              <a:t> </a:t>
            </a:r>
            <a:r>
              <a:rPr spc="-5" dirty="0"/>
              <a:t>on</a:t>
            </a:r>
            <a:r>
              <a:rPr spc="5" dirty="0"/>
              <a:t> </a:t>
            </a:r>
            <a:r>
              <a:rPr dirty="0"/>
              <a:t>the</a:t>
            </a:r>
            <a:r>
              <a:rPr spc="5" dirty="0"/>
              <a:t> </a:t>
            </a:r>
            <a:r>
              <a:rPr dirty="0"/>
              <a:t>student</a:t>
            </a:r>
            <a:r>
              <a:rPr spc="-5" dirty="0"/>
              <a:t> </a:t>
            </a:r>
            <a:r>
              <a:rPr dirty="0"/>
              <a:t>grade.</a:t>
            </a:r>
            <a:endParaRPr dirty="0"/>
          </a:p>
          <a:p>
            <a:pPr marL="466725" indent="-342900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466725" algn="l"/>
              </a:tabLst>
            </a:pPr>
            <a:r>
              <a:rPr spc="-5" dirty="0"/>
              <a:t>Ask</a:t>
            </a:r>
            <a:r>
              <a:rPr spc="-10" dirty="0"/>
              <a:t> </a:t>
            </a:r>
            <a:r>
              <a:rPr dirty="0"/>
              <a:t>user </a:t>
            </a:r>
            <a:r>
              <a:rPr spc="-5" dirty="0"/>
              <a:t>to</a:t>
            </a:r>
            <a:r>
              <a:rPr spc="-10" dirty="0"/>
              <a:t> </a:t>
            </a:r>
            <a:r>
              <a:rPr dirty="0"/>
              <a:t>enter</a:t>
            </a:r>
            <a:r>
              <a:rPr spc="-15" dirty="0"/>
              <a:t> </a:t>
            </a:r>
            <a:r>
              <a:rPr dirty="0"/>
              <a:t>student</a:t>
            </a:r>
            <a:r>
              <a:rPr spc="-15" dirty="0"/>
              <a:t> </a:t>
            </a:r>
            <a:r>
              <a:rPr dirty="0"/>
              <a:t>grade.</a:t>
            </a:r>
            <a:endParaRPr dirty="0"/>
          </a:p>
          <a:p>
            <a:pPr marL="466725" indent="-34290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466725" algn="l"/>
              </a:tabLst>
            </a:pPr>
            <a:r>
              <a:rPr spc="-5" dirty="0"/>
              <a:t>Read</a:t>
            </a:r>
            <a:r>
              <a:rPr spc="5" dirty="0"/>
              <a:t> </a:t>
            </a:r>
            <a:r>
              <a:rPr dirty="0"/>
              <a:t>grade</a:t>
            </a:r>
            <a:r>
              <a:rPr spc="10" dirty="0"/>
              <a:t> </a:t>
            </a:r>
            <a:r>
              <a:rPr dirty="0"/>
              <a:t>and save</a:t>
            </a:r>
            <a:r>
              <a:rPr spc="-10" dirty="0"/>
              <a:t> </a:t>
            </a:r>
            <a:r>
              <a:rPr spc="-5" dirty="0"/>
              <a:t>as</a:t>
            </a:r>
            <a:r>
              <a:rPr spc="5" dirty="0"/>
              <a:t> </a:t>
            </a:r>
            <a:r>
              <a:rPr dirty="0"/>
              <a:t>student_grade.</a:t>
            </a:r>
            <a:endParaRPr dirty="0"/>
          </a:p>
          <a:p>
            <a:pPr marL="466725" marR="238125" indent="-466725">
              <a:lnSpc>
                <a:spcPct val="120000"/>
              </a:lnSpc>
              <a:buAutoNum type="arabicPeriod"/>
              <a:tabLst>
                <a:tab pos="466725" algn="l"/>
              </a:tabLst>
            </a:pPr>
            <a:r>
              <a:rPr spc="-5" dirty="0"/>
              <a:t>If</a:t>
            </a:r>
            <a:r>
              <a:rPr spc="-10" dirty="0"/>
              <a:t> </a:t>
            </a:r>
            <a:r>
              <a:rPr dirty="0">
                <a:solidFill>
                  <a:srgbClr val="6F2F9F"/>
                </a:solidFill>
              </a:rPr>
              <a:t>student_grade</a:t>
            </a:r>
            <a:r>
              <a:rPr spc="20" dirty="0">
                <a:solidFill>
                  <a:srgbClr val="6F2F9F"/>
                </a:solidFill>
              </a:rPr>
              <a:t> </a:t>
            </a:r>
            <a:r>
              <a:rPr spc="-5" dirty="0"/>
              <a:t>greater</a:t>
            </a:r>
            <a:r>
              <a:rPr spc="5" dirty="0"/>
              <a:t> </a:t>
            </a:r>
            <a:r>
              <a:rPr spc="-5" dirty="0"/>
              <a:t>than</a:t>
            </a:r>
            <a:r>
              <a:rPr dirty="0"/>
              <a:t> </a:t>
            </a:r>
            <a:r>
              <a:rPr spc="-5" dirty="0"/>
              <a:t>or</a:t>
            </a:r>
            <a:r>
              <a:rPr spc="5" dirty="0"/>
              <a:t> </a:t>
            </a:r>
            <a:r>
              <a:rPr dirty="0"/>
              <a:t>equal</a:t>
            </a:r>
            <a:r>
              <a:rPr spc="10" dirty="0"/>
              <a:t> </a:t>
            </a:r>
            <a:r>
              <a:rPr dirty="0"/>
              <a:t>sixty</a:t>
            </a:r>
            <a:r>
              <a:rPr spc="-20" dirty="0"/>
              <a:t> </a:t>
            </a:r>
            <a:r>
              <a:rPr dirty="0"/>
              <a:t>then </a:t>
            </a:r>
            <a:r>
              <a:rPr spc="-765" dirty="0"/>
              <a:t> </a:t>
            </a:r>
            <a:r>
              <a:rPr spc="-5" dirty="0"/>
              <a:t>print “passed”</a:t>
            </a:r>
            <a:endParaRPr spc="-5" dirty="0"/>
          </a:p>
          <a:p>
            <a:pPr marL="615950">
              <a:lnSpc>
                <a:spcPct val="100000"/>
              </a:lnSpc>
              <a:spcBef>
                <a:spcPts val="675"/>
              </a:spcBef>
            </a:pPr>
            <a:r>
              <a:rPr spc="-5" dirty="0"/>
              <a:t>else</a:t>
            </a:r>
            <a:endParaRPr spc="-5" dirty="0"/>
          </a:p>
          <a:p>
            <a:pPr marL="615950" marR="5101590" indent="688340">
              <a:lnSpc>
                <a:spcPct val="120000"/>
              </a:lnSpc>
            </a:pPr>
            <a:r>
              <a:rPr spc="-5" dirty="0"/>
              <a:t>print</a:t>
            </a:r>
            <a:r>
              <a:rPr spc="-55" dirty="0"/>
              <a:t> </a:t>
            </a:r>
            <a:r>
              <a:rPr spc="-5" dirty="0"/>
              <a:t>“failed” </a:t>
            </a:r>
            <a:r>
              <a:rPr spc="-760" dirty="0"/>
              <a:t> </a:t>
            </a:r>
            <a:r>
              <a:rPr spc="-5" dirty="0"/>
              <a:t>end</a:t>
            </a:r>
            <a:r>
              <a:rPr spc="-10" dirty="0"/>
              <a:t> </a:t>
            </a:r>
            <a:r>
              <a:rPr dirty="0"/>
              <a:t>if</a:t>
            </a:r>
            <a:endParaRPr dirty="0"/>
          </a:p>
        </p:txBody>
      </p:sp>
      <p:grpSp>
        <p:nvGrpSpPr>
          <p:cNvPr id="5" name="object 5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60014" y="483234"/>
            <a:ext cx="28232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Conditional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283919"/>
            <a:ext cx="779907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5651500" algn="l"/>
              </a:tabLst>
            </a:pPr>
            <a:r>
              <a:rPr sz="2800" spc="-5" dirty="0">
                <a:latin typeface="Arial MT"/>
                <a:cs typeface="Arial MT"/>
              </a:rPr>
              <a:t>Write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algorithm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to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find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and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print	</a:t>
            </a:r>
            <a:r>
              <a:rPr sz="2800" spc="-5" dirty="0">
                <a:latin typeface="Arial MT"/>
                <a:cs typeface="Arial MT"/>
              </a:rPr>
              <a:t>the</a:t>
            </a:r>
            <a:r>
              <a:rPr sz="2800" spc="-5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maximum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element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of a </a:t>
            </a:r>
            <a:r>
              <a:rPr sz="2800" dirty="0">
                <a:latin typeface="Arial MT"/>
                <a:cs typeface="Arial MT"/>
              </a:rPr>
              <a:t>set</a:t>
            </a:r>
            <a:r>
              <a:rPr sz="2800" spc="-5" dirty="0">
                <a:latin typeface="Arial MT"/>
                <a:cs typeface="Arial MT"/>
              </a:rPr>
              <a:t> of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3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integers.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72212" y="2174748"/>
            <a:ext cx="4040504" cy="3952240"/>
          </a:xfrm>
          <a:custGeom>
            <a:avLst/>
            <a:gdLst/>
            <a:ahLst/>
            <a:cxnLst/>
            <a:rect l="l" t="t" r="r" b="b"/>
            <a:pathLst>
              <a:path w="4040504" h="3952240">
                <a:moveTo>
                  <a:pt x="0" y="3951732"/>
                </a:moveTo>
                <a:lnTo>
                  <a:pt x="4040124" y="3951732"/>
                </a:lnTo>
                <a:lnTo>
                  <a:pt x="4040124" y="0"/>
                </a:lnTo>
                <a:lnTo>
                  <a:pt x="0" y="0"/>
                </a:lnTo>
                <a:lnTo>
                  <a:pt x="0" y="3951732"/>
                </a:lnTo>
                <a:close/>
              </a:path>
            </a:pathLst>
          </a:custGeom>
          <a:ln w="9144">
            <a:solidFill>
              <a:srgbClr val="0099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50342" y="2200782"/>
            <a:ext cx="3769995" cy="398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marR="416560" indent="-51562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Ask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user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to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enter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the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first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integer.</a:t>
            </a:r>
            <a:endParaRPr sz="20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Read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number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and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save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as</a:t>
            </a:r>
            <a:endParaRPr sz="2000">
              <a:latin typeface="Arial MT"/>
              <a:cs typeface="Arial MT"/>
            </a:endParaRPr>
          </a:p>
          <a:p>
            <a:pPr marL="527685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first_integer.</a:t>
            </a:r>
            <a:endParaRPr sz="2000">
              <a:latin typeface="Arial MT"/>
              <a:cs typeface="Arial MT"/>
            </a:endParaRPr>
          </a:p>
          <a:p>
            <a:pPr marL="527685" marR="5080" indent="-515620">
              <a:lnSpc>
                <a:spcPct val="100000"/>
              </a:lnSpc>
              <a:spcBef>
                <a:spcPts val="480"/>
              </a:spcBef>
              <a:buAutoNum type="arabicPeriod" startAt="3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Ask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user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to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enter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the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second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integer.</a:t>
            </a:r>
            <a:endParaRPr sz="2000">
              <a:latin typeface="Arial MT"/>
              <a:cs typeface="Arial MT"/>
            </a:endParaRPr>
          </a:p>
          <a:p>
            <a:pPr marL="527685" marR="258445" indent="-515620">
              <a:lnSpc>
                <a:spcPct val="100000"/>
              </a:lnSpc>
              <a:spcBef>
                <a:spcPts val="480"/>
              </a:spcBef>
              <a:buAutoNum type="arabicPeriod" startAt="3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Read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number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and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save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as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second_integer.</a:t>
            </a:r>
            <a:endParaRPr sz="2000">
              <a:latin typeface="Arial MT"/>
              <a:cs typeface="Arial MT"/>
            </a:endParaRPr>
          </a:p>
          <a:p>
            <a:pPr marL="527685" marR="753745" indent="-515620">
              <a:lnSpc>
                <a:spcPct val="100000"/>
              </a:lnSpc>
              <a:spcBef>
                <a:spcPts val="485"/>
              </a:spcBef>
              <a:buAutoNum type="arabicPeriod" startAt="3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Ask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user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to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enter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third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integer.</a:t>
            </a:r>
            <a:endParaRPr sz="20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475"/>
              </a:spcBef>
              <a:buAutoNum type="arabicPeriod" startAt="3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Read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number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and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save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as</a:t>
            </a:r>
            <a:endParaRPr sz="2000">
              <a:latin typeface="Arial MT"/>
              <a:cs typeface="Arial MT"/>
            </a:endParaRPr>
          </a:p>
          <a:p>
            <a:pPr marL="527685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third_integer.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83964" y="2174748"/>
            <a:ext cx="4752340" cy="3952240"/>
          </a:xfrm>
          <a:prstGeom prst="rect">
            <a:avLst/>
          </a:prstGeom>
          <a:ln w="9144">
            <a:solidFill>
              <a:srgbClr val="0099CC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373380" indent="-281305">
              <a:lnSpc>
                <a:spcPct val="100000"/>
              </a:lnSpc>
              <a:spcBef>
                <a:spcPts val="305"/>
              </a:spcBef>
              <a:buAutoNum type="arabicPeriod" startAt="7"/>
              <a:tabLst>
                <a:tab pos="374015" algn="l"/>
              </a:tabLst>
            </a:pPr>
            <a:r>
              <a:rPr sz="2000" dirty="0">
                <a:latin typeface="Arial MT"/>
                <a:cs typeface="Arial MT"/>
              </a:rPr>
              <a:t>Let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max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equal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to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the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first_integer.</a:t>
            </a:r>
            <a:endParaRPr sz="2000">
              <a:latin typeface="Arial MT"/>
              <a:cs typeface="Arial MT"/>
            </a:endParaRPr>
          </a:p>
          <a:p>
            <a:pPr marL="374015" marR="220345" indent="-374015">
              <a:lnSpc>
                <a:spcPts val="2880"/>
              </a:lnSpc>
              <a:spcBef>
                <a:spcPts val="180"/>
              </a:spcBef>
              <a:buAutoNum type="arabicPeriod" startAt="7"/>
              <a:tabLst>
                <a:tab pos="374015" algn="l"/>
              </a:tabLst>
            </a:pPr>
            <a:r>
              <a:rPr sz="2000" dirty="0">
                <a:latin typeface="Arial MT"/>
                <a:cs typeface="Arial MT"/>
              </a:rPr>
              <a:t>If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max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less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than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second_integer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then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set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max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to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second_integer</a:t>
            </a:r>
            <a:endParaRPr sz="2000">
              <a:latin typeface="Arial MT"/>
              <a:cs typeface="Arial MT"/>
            </a:endParaRPr>
          </a:p>
          <a:p>
            <a:pPr marL="371475">
              <a:lnSpc>
                <a:spcPct val="100000"/>
              </a:lnSpc>
              <a:spcBef>
                <a:spcPts val="305"/>
              </a:spcBef>
            </a:pPr>
            <a:r>
              <a:rPr sz="2000" dirty="0">
                <a:latin typeface="Arial MT"/>
                <a:cs typeface="Arial MT"/>
              </a:rPr>
              <a:t>end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if</a:t>
            </a:r>
            <a:endParaRPr sz="2000">
              <a:latin typeface="Arial MT"/>
              <a:cs typeface="Arial MT"/>
            </a:endParaRPr>
          </a:p>
          <a:p>
            <a:pPr marL="443865" marR="474980" indent="-443865">
              <a:lnSpc>
                <a:spcPct val="120000"/>
              </a:lnSpc>
              <a:buAutoNum type="arabicPeriod" startAt="9"/>
              <a:tabLst>
                <a:tab pos="443865" algn="l"/>
                <a:tab pos="444500" algn="l"/>
              </a:tabLst>
            </a:pPr>
            <a:r>
              <a:rPr sz="2000" spc="-5" dirty="0">
                <a:latin typeface="Arial MT"/>
                <a:cs typeface="Arial MT"/>
              </a:rPr>
              <a:t>If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max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less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than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third_integer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then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set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max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to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third_integer</a:t>
            </a:r>
            <a:endParaRPr sz="2000">
              <a:latin typeface="Arial MT"/>
              <a:cs typeface="Arial MT"/>
            </a:endParaRPr>
          </a:p>
          <a:p>
            <a:pPr marL="44196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Arial MT"/>
                <a:cs typeface="Arial MT"/>
              </a:rPr>
              <a:t>end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if</a:t>
            </a:r>
            <a:endParaRPr sz="2000">
              <a:latin typeface="Arial MT"/>
              <a:cs typeface="Arial MT"/>
            </a:endParaRPr>
          </a:p>
          <a:p>
            <a:pPr marL="514985" indent="-422910">
              <a:lnSpc>
                <a:spcPct val="100000"/>
              </a:lnSpc>
              <a:spcBef>
                <a:spcPts val="480"/>
              </a:spcBef>
              <a:buAutoNum type="arabicPeriod" startAt="10"/>
              <a:tabLst>
                <a:tab pos="515620" algn="l"/>
              </a:tabLst>
            </a:pPr>
            <a:r>
              <a:rPr sz="2000" dirty="0">
                <a:latin typeface="Arial MT"/>
                <a:cs typeface="Arial MT"/>
              </a:rPr>
              <a:t>Print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“the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maximum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integer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is”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max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9711" y="461009"/>
            <a:ext cx="61798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Algorithm</a:t>
            </a:r>
            <a:r>
              <a:rPr b="0" i="0" u="none" spc="-5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&amp;</a:t>
            </a:r>
            <a:r>
              <a:rPr b="0" i="0" u="none" spc="-3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Pseudocode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949323"/>
            <a:ext cx="7893684" cy="31832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953135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An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algorithm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is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</a:t>
            </a:r>
            <a:r>
              <a:rPr sz="2800" dirty="0">
                <a:latin typeface="Arial MT"/>
                <a:cs typeface="Arial MT"/>
              </a:rPr>
              <a:t> procedure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or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formula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for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solving </a:t>
            </a:r>
            <a:r>
              <a:rPr sz="2800" spc="-5" dirty="0">
                <a:latin typeface="Arial MT"/>
                <a:cs typeface="Arial MT"/>
              </a:rPr>
              <a:t>a </a:t>
            </a:r>
            <a:r>
              <a:rPr sz="2800" dirty="0">
                <a:latin typeface="Arial MT"/>
                <a:cs typeface="Arial MT"/>
              </a:rPr>
              <a:t>problem.</a:t>
            </a: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4050">
              <a:latin typeface="Arial MT"/>
              <a:cs typeface="Arial MT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Pseudocode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is a</a:t>
            </a:r>
            <a:r>
              <a:rPr sz="2800" dirty="0">
                <a:latin typeface="Arial MT"/>
                <a:cs typeface="Arial MT"/>
              </a:rPr>
              <a:t> kind</a:t>
            </a:r>
            <a:r>
              <a:rPr sz="2800" spc="-5" dirty="0">
                <a:latin typeface="Arial MT"/>
                <a:cs typeface="Arial MT"/>
              </a:rPr>
              <a:t> of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structured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English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for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describing algorithms.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It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allows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designer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to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focus</a:t>
            </a:r>
            <a:r>
              <a:rPr sz="2800" spc="-5" dirty="0">
                <a:latin typeface="Arial MT"/>
                <a:cs typeface="Arial MT"/>
              </a:rPr>
              <a:t> on</a:t>
            </a:r>
            <a:r>
              <a:rPr sz="2800" dirty="0">
                <a:latin typeface="Arial MT"/>
                <a:cs typeface="Arial MT"/>
              </a:rPr>
              <a:t> the logic</a:t>
            </a:r>
            <a:r>
              <a:rPr sz="2800" spc="-5" dirty="0">
                <a:latin typeface="Arial MT"/>
                <a:cs typeface="Arial MT"/>
              </a:rPr>
              <a:t> of </a:t>
            </a:r>
            <a:r>
              <a:rPr sz="2800" dirty="0">
                <a:latin typeface="Arial MT"/>
                <a:cs typeface="Arial MT"/>
              </a:rPr>
              <a:t>the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algorithm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without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being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distracted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by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details</a:t>
            </a:r>
            <a:r>
              <a:rPr sz="2800" spc="-5" dirty="0">
                <a:latin typeface="Arial MT"/>
                <a:cs typeface="Arial MT"/>
              </a:rPr>
              <a:t> of</a:t>
            </a:r>
            <a:r>
              <a:rPr sz="2800" dirty="0">
                <a:latin typeface="Arial MT"/>
                <a:cs typeface="Arial MT"/>
              </a:rPr>
              <a:t> language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syntax.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60014" y="483234"/>
            <a:ext cx="28232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Conditional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370202"/>
            <a:ext cx="7516495" cy="50419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 panose="020B0604020202020204"/>
                <a:cs typeface="Arial" panose="020B0604020202020204"/>
              </a:rPr>
              <a:t>Write</a:t>
            </a:r>
            <a:r>
              <a:rPr sz="200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an algorithm</a:t>
            </a:r>
            <a:r>
              <a:rPr sz="2000" b="1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to</a:t>
            </a:r>
            <a:r>
              <a:rPr sz="2000"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find</a:t>
            </a:r>
            <a:r>
              <a:rPr sz="2000" b="1" spc="-20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and</a:t>
            </a:r>
            <a:r>
              <a:rPr sz="2000" b="1" spc="-5" dirty="0">
                <a:latin typeface="Arial" panose="020B0604020202020204"/>
                <a:cs typeface="Arial" panose="020B0604020202020204"/>
              </a:rPr>
              <a:t> print</a:t>
            </a:r>
            <a:r>
              <a:rPr sz="2000"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the</a:t>
            </a:r>
            <a:r>
              <a:rPr sz="2000"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smallest</a:t>
            </a:r>
            <a:r>
              <a:rPr sz="200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of</a:t>
            </a:r>
            <a:r>
              <a:rPr sz="2000"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three</a:t>
            </a:r>
            <a:r>
              <a:rPr sz="2000" b="1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spc="-5" dirty="0">
                <a:latin typeface="Arial" panose="020B0604020202020204"/>
                <a:cs typeface="Arial" panose="020B0604020202020204"/>
              </a:rPr>
              <a:t>given </a:t>
            </a:r>
            <a:r>
              <a:rPr sz="2000" b="1" spc="-540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numbers</a:t>
            </a:r>
            <a:r>
              <a:rPr sz="2000" b="1" spc="-20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(</a:t>
            </a:r>
            <a:r>
              <a:rPr sz="20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assume</a:t>
            </a:r>
            <a:r>
              <a:rPr sz="2000" b="1" spc="-3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all</a:t>
            </a:r>
            <a:r>
              <a:rPr sz="2000" b="1" spc="-2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numbers</a:t>
            </a:r>
            <a:r>
              <a:rPr sz="2000" b="1" spc="-2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are</a:t>
            </a:r>
            <a:r>
              <a:rPr sz="2000" b="1" spc="-1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different</a:t>
            </a:r>
            <a:r>
              <a:rPr sz="2000" b="1" dirty="0">
                <a:latin typeface="Arial" panose="020B0604020202020204"/>
                <a:cs typeface="Arial" panose="020B0604020202020204"/>
              </a:rPr>
              <a:t>).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469900" indent="-457835">
              <a:lnSpc>
                <a:spcPct val="100000"/>
              </a:lnSpc>
              <a:spcBef>
                <a:spcPts val="1420"/>
              </a:spcBef>
              <a:buAutoNum type="arabicPeriod"/>
              <a:tabLst>
                <a:tab pos="469900" algn="l"/>
                <a:tab pos="469900" algn="l"/>
              </a:tabLst>
            </a:pPr>
            <a:r>
              <a:rPr sz="1800" dirty="0">
                <a:latin typeface="Arial MT"/>
                <a:cs typeface="Arial MT"/>
              </a:rPr>
              <a:t>Ask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user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to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enter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first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number</a:t>
            </a:r>
            <a:endParaRPr sz="1800">
              <a:latin typeface="Arial MT"/>
              <a:cs typeface="Arial MT"/>
            </a:endParaRPr>
          </a:p>
          <a:p>
            <a:pPr marL="469900" indent="-457835">
              <a:lnSpc>
                <a:spcPct val="100000"/>
              </a:lnSpc>
              <a:spcBef>
                <a:spcPts val="435"/>
              </a:spcBef>
              <a:buAutoNum type="arabicPeriod"/>
              <a:tabLst>
                <a:tab pos="469900" algn="l"/>
                <a:tab pos="469900" algn="l"/>
              </a:tabLst>
            </a:pPr>
            <a:r>
              <a:rPr sz="1800" spc="-5" dirty="0">
                <a:latin typeface="Arial MT"/>
                <a:cs typeface="Arial MT"/>
              </a:rPr>
              <a:t>Read number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and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save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as num1</a:t>
            </a:r>
            <a:endParaRPr sz="1800">
              <a:latin typeface="Arial MT"/>
              <a:cs typeface="Arial MT"/>
            </a:endParaRPr>
          </a:p>
          <a:p>
            <a:pPr marL="469900" indent="-457835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469900" algn="l"/>
                <a:tab pos="469900" algn="l"/>
              </a:tabLst>
            </a:pPr>
            <a:r>
              <a:rPr sz="1800" dirty="0">
                <a:latin typeface="Arial MT"/>
                <a:cs typeface="Arial MT"/>
              </a:rPr>
              <a:t>Ask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user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to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enter second number</a:t>
            </a:r>
            <a:endParaRPr sz="1800">
              <a:latin typeface="Arial MT"/>
              <a:cs typeface="Arial MT"/>
            </a:endParaRPr>
          </a:p>
          <a:p>
            <a:pPr marL="469900" indent="-457835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469900" algn="l"/>
                <a:tab pos="469900" algn="l"/>
              </a:tabLst>
            </a:pPr>
            <a:r>
              <a:rPr sz="1800" spc="-5" dirty="0">
                <a:latin typeface="Arial MT"/>
                <a:cs typeface="Arial MT"/>
              </a:rPr>
              <a:t>Read number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and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save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as num2</a:t>
            </a:r>
            <a:endParaRPr sz="1800">
              <a:latin typeface="Arial MT"/>
              <a:cs typeface="Arial MT"/>
            </a:endParaRPr>
          </a:p>
          <a:p>
            <a:pPr marL="469900" indent="-457835">
              <a:lnSpc>
                <a:spcPct val="100000"/>
              </a:lnSpc>
              <a:spcBef>
                <a:spcPts val="435"/>
              </a:spcBef>
              <a:buAutoNum type="arabicPeriod"/>
              <a:tabLst>
                <a:tab pos="469900" algn="l"/>
                <a:tab pos="469900" algn="l"/>
              </a:tabLst>
            </a:pPr>
            <a:r>
              <a:rPr sz="1800" dirty="0">
                <a:latin typeface="Arial MT"/>
                <a:cs typeface="Arial MT"/>
              </a:rPr>
              <a:t>Ask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user </a:t>
            </a:r>
            <a:r>
              <a:rPr sz="1800" dirty="0">
                <a:latin typeface="Arial MT"/>
                <a:cs typeface="Arial MT"/>
              </a:rPr>
              <a:t>to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enter third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number</a:t>
            </a:r>
            <a:endParaRPr sz="1800">
              <a:latin typeface="Arial MT"/>
              <a:cs typeface="Arial MT"/>
            </a:endParaRPr>
          </a:p>
          <a:p>
            <a:pPr marL="469900" indent="-457835">
              <a:lnSpc>
                <a:spcPct val="100000"/>
              </a:lnSpc>
              <a:spcBef>
                <a:spcPts val="435"/>
              </a:spcBef>
              <a:buAutoNum type="arabicPeriod"/>
              <a:tabLst>
                <a:tab pos="469900" algn="l"/>
                <a:tab pos="469900" algn="l"/>
              </a:tabLst>
            </a:pPr>
            <a:r>
              <a:rPr sz="1800" spc="-5" dirty="0">
                <a:latin typeface="Arial MT"/>
                <a:cs typeface="Arial MT"/>
              </a:rPr>
              <a:t>Read number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and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save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as num3</a:t>
            </a:r>
            <a:endParaRPr sz="1800">
              <a:latin typeface="Arial MT"/>
              <a:cs typeface="Arial MT"/>
            </a:endParaRPr>
          </a:p>
          <a:p>
            <a:pPr marL="469900" marR="713740" indent="-469900">
              <a:lnSpc>
                <a:spcPct val="120000"/>
              </a:lnSpc>
              <a:buAutoNum type="arabicPeriod"/>
              <a:tabLst>
                <a:tab pos="469900" algn="l"/>
                <a:tab pos="469900" algn="l"/>
              </a:tabLst>
            </a:pP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If</a:t>
            </a:r>
            <a:r>
              <a:rPr sz="1800" spc="-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num1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smaller</a:t>
            </a:r>
            <a:r>
              <a:rPr sz="1800" spc="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than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num2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and  </a:t>
            </a:r>
            <a:r>
              <a:rPr sz="1800" spc="-5" dirty="0">
                <a:latin typeface="Arial MT"/>
                <a:cs typeface="Arial MT"/>
              </a:rPr>
              <a:t>num1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smaller</a:t>
            </a:r>
            <a:r>
              <a:rPr sz="1800" spc="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than</a:t>
            </a:r>
            <a:r>
              <a:rPr sz="1800" spc="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num3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then </a:t>
            </a:r>
            <a:r>
              <a:rPr sz="1800" spc="-48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print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num1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is</a:t>
            </a:r>
            <a:r>
              <a:rPr sz="1800" dirty="0">
                <a:latin typeface="Arial MT"/>
                <a:cs typeface="Arial MT"/>
              </a:rPr>
              <a:t> the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smallest</a:t>
            </a:r>
            <a:endParaRPr sz="1800">
              <a:latin typeface="Arial MT"/>
              <a:cs typeface="Arial MT"/>
            </a:endParaRPr>
          </a:p>
          <a:p>
            <a:pPr marL="457835">
              <a:lnSpc>
                <a:spcPct val="100000"/>
              </a:lnSpc>
              <a:spcBef>
                <a:spcPts val="430"/>
              </a:spcBef>
            </a:pP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else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 If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num2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smaller</a:t>
            </a:r>
            <a:r>
              <a:rPr sz="1800" spc="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than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num1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and</a:t>
            </a:r>
            <a:r>
              <a:rPr sz="1800" b="1" spc="50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800" spc="-5" dirty="0">
                <a:latin typeface="Arial MT"/>
                <a:cs typeface="Arial MT"/>
              </a:rPr>
              <a:t>num2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smaller</a:t>
            </a:r>
            <a:r>
              <a:rPr sz="1800" spc="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than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num3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then</a:t>
            </a:r>
            <a:endParaRPr sz="1800">
              <a:latin typeface="Arial MT"/>
              <a:cs typeface="Arial MT"/>
            </a:endParaRPr>
          </a:p>
          <a:p>
            <a:pPr marL="1282065">
              <a:lnSpc>
                <a:spcPct val="100000"/>
              </a:lnSpc>
              <a:spcBef>
                <a:spcPts val="435"/>
              </a:spcBef>
            </a:pPr>
            <a:r>
              <a:rPr sz="1800" spc="-5" dirty="0">
                <a:latin typeface="Arial MT"/>
                <a:cs typeface="Arial MT"/>
              </a:rPr>
              <a:t>print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num2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is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the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smallest</a:t>
            </a:r>
            <a:endParaRPr sz="1800">
              <a:latin typeface="Arial MT"/>
              <a:cs typeface="Arial MT"/>
            </a:endParaRPr>
          </a:p>
          <a:p>
            <a:pPr marL="457835">
              <a:lnSpc>
                <a:spcPct val="100000"/>
              </a:lnSpc>
              <a:spcBef>
                <a:spcPts val="430"/>
              </a:spcBef>
            </a:pP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else</a:t>
            </a:r>
            <a:endParaRPr sz="1800">
              <a:latin typeface="Arial MT"/>
              <a:cs typeface="Arial MT"/>
            </a:endParaRPr>
          </a:p>
          <a:p>
            <a:pPr marL="1282065">
              <a:lnSpc>
                <a:spcPct val="100000"/>
              </a:lnSpc>
              <a:spcBef>
                <a:spcPts val="435"/>
              </a:spcBef>
            </a:pPr>
            <a:r>
              <a:rPr sz="1800" spc="-5" dirty="0">
                <a:latin typeface="Arial MT"/>
                <a:cs typeface="Arial MT"/>
              </a:rPr>
              <a:t>print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num3 is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the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smallest</a:t>
            </a:r>
            <a:endParaRPr sz="1800">
              <a:latin typeface="Arial MT"/>
              <a:cs typeface="Arial MT"/>
            </a:endParaRPr>
          </a:p>
          <a:p>
            <a:pPr marL="393700">
              <a:lnSpc>
                <a:spcPct val="100000"/>
              </a:lnSpc>
              <a:spcBef>
                <a:spcPts val="430"/>
              </a:spcBef>
            </a:pP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end</a:t>
            </a:r>
            <a:r>
              <a:rPr sz="1800" spc="-4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if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5070475" y="2054225"/>
          <a:ext cx="3745229" cy="18541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8410"/>
                <a:gridCol w="1248410"/>
                <a:gridCol w="1248409"/>
              </a:tblGrid>
              <a:tr h="370839">
                <a:tc gridSpan="3">
                  <a:txBody>
                    <a:bodyPr/>
                    <a:lstStyle/>
                    <a:p>
                      <a:pPr marL="1168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Rules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for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logical</a:t>
                      </a:r>
                      <a:r>
                        <a:rPr sz="1800" b="1" spc="-65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Arial" panose="020B0604020202020204"/>
                          <a:cs typeface="Arial" panose="020B0604020202020204"/>
                        </a:rPr>
                        <a:t>And</a:t>
                      </a:r>
                      <a:r>
                        <a:rPr sz="1800" b="1" spc="50" dirty="0">
                          <a:solidFill>
                            <a:srgbClr val="FF0000"/>
                          </a:solidFill>
                          <a:latin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operations</a:t>
                      </a:r>
                      <a:endParaRPr sz="18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33399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T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5543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T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T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T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tc>
                  <a:txBody>
                    <a:bodyPr/>
                    <a:lstStyle/>
                    <a:p>
                      <a:pPr marL="5543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F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F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F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5543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T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F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F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tc>
                  <a:txBody>
                    <a:bodyPr/>
                    <a:lstStyle/>
                    <a:p>
                      <a:pPr marL="55435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F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F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</a:tr>
            </a:tbl>
          </a:graphicData>
        </a:graphic>
      </p:graphicFrame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60014" y="483234"/>
            <a:ext cx="28232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Conditional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603628"/>
            <a:ext cx="7086600" cy="34912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 panose="020B0604020202020204"/>
                <a:cs typeface="Arial" panose="020B0604020202020204"/>
              </a:rPr>
              <a:t>Write</a:t>
            </a:r>
            <a:r>
              <a:rPr sz="200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an</a:t>
            </a:r>
            <a:r>
              <a:rPr sz="2000" b="1" spc="-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algorithm</a:t>
            </a:r>
            <a:r>
              <a:rPr sz="2000" b="1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to</a:t>
            </a:r>
            <a:r>
              <a:rPr sz="2000" b="1" spc="-20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read</a:t>
            </a:r>
            <a:r>
              <a:rPr sz="2000" b="1" spc="-20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a</a:t>
            </a:r>
            <a:r>
              <a:rPr sz="2000" b="1" spc="-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number</a:t>
            </a:r>
            <a:r>
              <a:rPr sz="2000"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x</a:t>
            </a:r>
            <a:r>
              <a:rPr sz="2000" b="1" spc="-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and</a:t>
            </a:r>
            <a:r>
              <a:rPr sz="2000" b="1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display</a:t>
            </a:r>
            <a:r>
              <a:rPr sz="2000"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its</a:t>
            </a:r>
            <a:r>
              <a:rPr sz="2000" b="1" spc="-20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sign.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00">
              <a:latin typeface="Arial" panose="020B0604020202020204"/>
              <a:cs typeface="Arial" panose="020B0604020202020204"/>
            </a:endParaRPr>
          </a:p>
          <a:p>
            <a:pPr marL="469900" indent="-457835">
              <a:lnSpc>
                <a:spcPct val="100000"/>
              </a:lnSpc>
              <a:buAutoNum type="arabicPeriod"/>
              <a:tabLst>
                <a:tab pos="469900" algn="l"/>
                <a:tab pos="469900" algn="l"/>
              </a:tabLst>
            </a:pPr>
            <a:r>
              <a:rPr sz="1800" dirty="0">
                <a:latin typeface="Arial MT"/>
                <a:cs typeface="Arial MT"/>
              </a:rPr>
              <a:t>Ask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user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to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enter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number</a:t>
            </a:r>
            <a:endParaRPr sz="1800">
              <a:latin typeface="Arial MT"/>
              <a:cs typeface="Arial MT"/>
            </a:endParaRPr>
          </a:p>
          <a:p>
            <a:pPr marL="469900" indent="-457835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469900" algn="l"/>
                <a:tab pos="469900" algn="l"/>
              </a:tabLst>
            </a:pPr>
            <a:r>
              <a:rPr sz="1800" spc="-5" dirty="0">
                <a:latin typeface="Arial MT"/>
                <a:cs typeface="Arial MT"/>
              </a:rPr>
              <a:t>Read number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and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save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as </a:t>
            </a:r>
            <a:r>
              <a:rPr sz="1800" dirty="0">
                <a:latin typeface="Arial MT"/>
                <a:cs typeface="Arial MT"/>
              </a:rPr>
              <a:t>X</a:t>
            </a:r>
            <a:endParaRPr sz="1800">
              <a:latin typeface="Arial MT"/>
              <a:cs typeface="Arial MT"/>
            </a:endParaRPr>
          </a:p>
          <a:p>
            <a:pPr marL="469900" marR="3763010" indent="-469900">
              <a:lnSpc>
                <a:spcPct val="120000"/>
              </a:lnSpc>
              <a:buAutoNum type="arabicPeriod"/>
              <a:tabLst>
                <a:tab pos="469900" algn="l"/>
                <a:tab pos="469900" algn="l"/>
              </a:tabLst>
            </a:pP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If </a:t>
            </a:r>
            <a:r>
              <a:rPr sz="1800" dirty="0">
                <a:latin typeface="Arial MT"/>
                <a:cs typeface="Arial MT"/>
              </a:rPr>
              <a:t>x </a:t>
            </a:r>
            <a:r>
              <a:rPr sz="1800" spc="-5" dirty="0">
                <a:latin typeface="Arial MT"/>
                <a:cs typeface="Arial MT"/>
              </a:rPr>
              <a:t>is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greater than </a:t>
            </a:r>
            <a:r>
              <a:rPr sz="1800" spc="-5" dirty="0">
                <a:latin typeface="Arial MT"/>
                <a:cs typeface="Arial MT"/>
              </a:rPr>
              <a:t>zero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then </a:t>
            </a:r>
            <a:r>
              <a:rPr sz="1800" spc="-49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print</a:t>
            </a:r>
            <a:r>
              <a:rPr sz="1800" dirty="0">
                <a:latin typeface="Arial MT"/>
                <a:cs typeface="Arial MT"/>
              </a:rPr>
              <a:t> x</a:t>
            </a:r>
            <a:r>
              <a:rPr sz="1800" spc="4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“is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positive”</a:t>
            </a:r>
            <a:endParaRPr sz="1800">
              <a:latin typeface="Arial MT"/>
              <a:cs typeface="Arial MT"/>
            </a:endParaRPr>
          </a:p>
          <a:p>
            <a:pPr marL="520065">
              <a:lnSpc>
                <a:spcPct val="100000"/>
              </a:lnSpc>
              <a:spcBef>
                <a:spcPts val="435"/>
              </a:spcBef>
              <a:tabLst>
                <a:tab pos="2336800" algn="l"/>
              </a:tabLst>
            </a:pPr>
            <a:r>
              <a:rPr sz="1800" spc="-5" dirty="0">
                <a:latin typeface="Arial MT"/>
                <a:cs typeface="Arial MT"/>
              </a:rPr>
              <a:t>else</a:t>
            </a:r>
            <a:r>
              <a:rPr sz="1800" dirty="0">
                <a:latin typeface="Arial MT"/>
                <a:cs typeface="Arial MT"/>
              </a:rPr>
              <a:t> if  x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is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Arial MT"/>
                <a:cs typeface="Arial MT"/>
              </a:rPr>
              <a:t>equal	</a:t>
            </a:r>
            <a:r>
              <a:rPr sz="1800" spc="-5" dirty="0">
                <a:latin typeface="Arial MT"/>
                <a:cs typeface="Arial MT"/>
              </a:rPr>
              <a:t>zero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then</a:t>
            </a:r>
            <a:endParaRPr sz="1800">
              <a:latin typeface="Arial MT"/>
              <a:cs typeface="Arial MT"/>
            </a:endParaRPr>
          </a:p>
          <a:p>
            <a:pPr marL="520065" marR="4666615" indent="380365">
              <a:lnSpc>
                <a:spcPct val="120000"/>
              </a:lnSpc>
            </a:pPr>
            <a:r>
              <a:rPr sz="1800" spc="-5" dirty="0">
                <a:latin typeface="Arial MT"/>
                <a:cs typeface="Arial MT"/>
              </a:rPr>
              <a:t>print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x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“is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zero”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else</a:t>
            </a:r>
            <a:endParaRPr sz="1800">
              <a:latin typeface="Arial MT"/>
              <a:cs typeface="Arial MT"/>
            </a:endParaRPr>
          </a:p>
          <a:p>
            <a:pPr marL="520065" marR="4249420" indent="380365">
              <a:lnSpc>
                <a:spcPct val="120000"/>
              </a:lnSpc>
            </a:pPr>
            <a:r>
              <a:rPr sz="1800" spc="-5" dirty="0">
                <a:latin typeface="Arial MT"/>
                <a:cs typeface="Arial MT"/>
              </a:rPr>
              <a:t>print </a:t>
            </a:r>
            <a:r>
              <a:rPr sz="1800" dirty="0">
                <a:latin typeface="Arial MT"/>
                <a:cs typeface="Arial MT"/>
              </a:rPr>
              <a:t>x “is </a:t>
            </a:r>
            <a:r>
              <a:rPr sz="1800" spc="-10" dirty="0">
                <a:latin typeface="Arial MT"/>
                <a:cs typeface="Arial MT"/>
              </a:rPr>
              <a:t>negative” </a:t>
            </a:r>
            <a:r>
              <a:rPr sz="1800" spc="-495" dirty="0"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end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 if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60014" y="483234"/>
            <a:ext cx="28232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Conditional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2742" y="1771904"/>
            <a:ext cx="794194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 panose="020B0604020202020204"/>
                <a:cs typeface="Arial" panose="020B0604020202020204"/>
              </a:rPr>
              <a:t>Write an algorithm that </a:t>
            </a:r>
            <a:r>
              <a:rPr sz="1600" b="1" spc="5" dirty="0">
                <a:latin typeface="Arial" panose="020B0604020202020204"/>
                <a:cs typeface="Arial" panose="020B0604020202020204"/>
              </a:rPr>
              <a:t>will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input student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average.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If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the average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is greater than or </a:t>
            </a:r>
            <a:r>
              <a:rPr sz="1600" b="1" dirty="0">
                <a:latin typeface="Arial" panose="020B0604020202020204"/>
                <a:cs typeface="Arial" panose="020B0604020202020204"/>
              </a:rPr>
              <a:t>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equal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to 60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and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less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than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or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equal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to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70, the algorithm should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display “Passed”. If </a:t>
            </a:r>
            <a:r>
              <a:rPr sz="1600" b="1" dirty="0">
                <a:latin typeface="Arial" panose="020B0604020202020204"/>
                <a:cs typeface="Arial" panose="020B0604020202020204"/>
              </a:rPr>
              <a:t>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it is greater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than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70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and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less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than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or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equal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to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80,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print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“Good”.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If it is</a:t>
            </a:r>
            <a:r>
              <a:rPr sz="1600" b="1" dirty="0">
                <a:latin typeface="Arial" panose="020B0604020202020204"/>
                <a:cs typeface="Arial" panose="020B0604020202020204"/>
              </a:rPr>
              <a:t>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greater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than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 80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and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less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than 90,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print “Very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good”.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If it is greater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than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90 , print “Excellent”.</a:t>
            </a:r>
            <a:r>
              <a:rPr sz="1600" b="1" spc="430" dirty="0">
                <a:latin typeface="Arial" panose="020B0604020202020204"/>
                <a:cs typeface="Arial" panose="020B0604020202020204"/>
              </a:rPr>
              <a:t>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If </a:t>
            </a:r>
            <a:r>
              <a:rPr sz="1600" b="1" dirty="0">
                <a:latin typeface="Arial" panose="020B0604020202020204"/>
                <a:cs typeface="Arial" panose="020B0604020202020204"/>
              </a:rPr>
              <a:t>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it</a:t>
            </a:r>
            <a:r>
              <a:rPr sz="1600" b="1" spc="10" dirty="0">
                <a:latin typeface="Arial" panose="020B0604020202020204"/>
                <a:cs typeface="Arial" panose="020B0604020202020204"/>
              </a:rPr>
              <a:t>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is</a:t>
            </a:r>
            <a:r>
              <a:rPr sz="1600" b="1" spc="10" dirty="0">
                <a:latin typeface="Arial" panose="020B0604020202020204"/>
                <a:cs typeface="Arial" panose="020B0604020202020204"/>
              </a:rPr>
              <a:t>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less</a:t>
            </a:r>
            <a:r>
              <a:rPr sz="1600" b="1" spc="10" dirty="0">
                <a:latin typeface="Arial" panose="020B0604020202020204"/>
                <a:cs typeface="Arial" panose="020B0604020202020204"/>
              </a:rPr>
              <a:t>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than</a:t>
            </a:r>
            <a:r>
              <a:rPr sz="1600" b="1" spc="5" dirty="0">
                <a:latin typeface="Arial" panose="020B0604020202020204"/>
                <a:cs typeface="Arial" panose="020B0604020202020204"/>
              </a:rPr>
              <a:t>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60</a:t>
            </a:r>
            <a:r>
              <a:rPr sz="1600" b="1" spc="5" dirty="0">
                <a:latin typeface="Arial" panose="020B0604020202020204"/>
                <a:cs typeface="Arial" panose="020B0604020202020204"/>
              </a:rPr>
              <a:t> </a:t>
            </a:r>
            <a:r>
              <a:rPr sz="1600" b="1" spc="-10" dirty="0">
                <a:latin typeface="Arial" panose="020B0604020202020204"/>
                <a:cs typeface="Arial" panose="020B0604020202020204"/>
              </a:rPr>
              <a:t>the</a:t>
            </a:r>
            <a:r>
              <a:rPr sz="1600" b="1" spc="5" dirty="0">
                <a:latin typeface="Arial" panose="020B0604020202020204"/>
                <a:cs typeface="Arial" panose="020B0604020202020204"/>
              </a:rPr>
              <a:t>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prints</a:t>
            </a:r>
            <a:r>
              <a:rPr sz="1600" b="1" spc="30" dirty="0">
                <a:latin typeface="Arial" panose="020B0604020202020204"/>
                <a:cs typeface="Arial" panose="020B0604020202020204"/>
              </a:rPr>
              <a:t> </a:t>
            </a:r>
            <a:r>
              <a:rPr sz="1600" b="1" spc="-5" dirty="0">
                <a:latin typeface="Arial" panose="020B0604020202020204"/>
                <a:cs typeface="Arial" panose="020B0604020202020204"/>
              </a:rPr>
              <a:t>“Fail”.</a:t>
            </a:r>
            <a:endParaRPr sz="16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60014" y="483234"/>
            <a:ext cx="28232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Conditional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1601215"/>
            <a:ext cx="8712835" cy="430593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530"/>
              </a:spcBef>
              <a:buAutoNum type="arabicPeriod"/>
              <a:tabLst>
                <a:tab pos="469265" algn="l"/>
                <a:tab pos="469900" algn="l"/>
                <a:tab pos="2323465" algn="l"/>
              </a:tabLst>
            </a:pPr>
            <a:r>
              <a:rPr sz="1800" dirty="0">
                <a:latin typeface="Arial MT"/>
                <a:cs typeface="Arial MT"/>
              </a:rPr>
              <a:t>Ask </a:t>
            </a:r>
            <a:r>
              <a:rPr sz="1800" spc="-5" dirty="0">
                <a:latin typeface="Arial MT"/>
                <a:cs typeface="Arial MT"/>
              </a:rPr>
              <a:t>user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to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enter	student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average</a:t>
            </a:r>
            <a:endParaRPr sz="1800">
              <a:latin typeface="Arial MT"/>
              <a:cs typeface="Arial MT"/>
            </a:endParaRPr>
          </a:p>
          <a:p>
            <a:pPr marL="469900" indent="-457200">
              <a:lnSpc>
                <a:spcPct val="100000"/>
              </a:lnSpc>
              <a:spcBef>
                <a:spcPts val="43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800" spc="-5" dirty="0">
                <a:latin typeface="Arial MT"/>
                <a:cs typeface="Arial MT"/>
              </a:rPr>
              <a:t>Read average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and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save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as ag</a:t>
            </a:r>
            <a:endParaRPr sz="1800">
              <a:latin typeface="Arial MT"/>
              <a:cs typeface="Arial MT"/>
            </a:endParaRPr>
          </a:p>
          <a:p>
            <a:pPr marL="469900" indent="-45720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469265" algn="l"/>
                <a:tab pos="469900" algn="l"/>
                <a:tab pos="5220335" algn="l"/>
                <a:tab pos="8255000" algn="l"/>
              </a:tabLst>
            </a:pP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If</a:t>
            </a:r>
            <a:r>
              <a:rPr sz="1800" spc="-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a</a:t>
            </a:r>
            <a:r>
              <a:rPr sz="1800" dirty="0">
                <a:latin typeface="Arial MT"/>
                <a:cs typeface="Arial MT"/>
              </a:rPr>
              <a:t>g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is </a:t>
            </a:r>
            <a:r>
              <a:rPr sz="1800" spc="-10" dirty="0">
                <a:solidFill>
                  <a:srgbClr val="FF0000"/>
                </a:solidFill>
                <a:latin typeface="Arial MT"/>
                <a:cs typeface="Arial MT"/>
              </a:rPr>
              <a:t>g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r</a:t>
            </a:r>
            <a:r>
              <a:rPr sz="1800" spc="-10" dirty="0">
                <a:solidFill>
                  <a:srgbClr val="FF0000"/>
                </a:solidFill>
                <a:latin typeface="Arial MT"/>
                <a:cs typeface="Arial MT"/>
              </a:rPr>
              <a:t>ea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ter</a:t>
            </a:r>
            <a:r>
              <a:rPr sz="1800" spc="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th</a:t>
            </a:r>
            <a:r>
              <a:rPr sz="1800" spc="-10" dirty="0">
                <a:solidFill>
                  <a:srgbClr val="FF0000"/>
                </a:solidFill>
                <a:latin typeface="Arial MT"/>
                <a:cs typeface="Arial MT"/>
              </a:rPr>
              <a:t>a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n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or </a:t>
            </a:r>
            <a:r>
              <a:rPr sz="1800" spc="-10" dirty="0">
                <a:solidFill>
                  <a:srgbClr val="FF0000"/>
                </a:solidFill>
                <a:latin typeface="Arial MT"/>
                <a:cs typeface="Arial MT"/>
              </a:rPr>
              <a:t>equa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l</a:t>
            </a:r>
            <a:r>
              <a:rPr sz="1800" spc="2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to</a:t>
            </a:r>
            <a:r>
              <a:rPr sz="1800" spc="-1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si</a:t>
            </a:r>
            <a:r>
              <a:rPr sz="1800" spc="-20" dirty="0">
                <a:solidFill>
                  <a:srgbClr val="FF0000"/>
                </a:solidFill>
                <a:latin typeface="Arial MT"/>
                <a:cs typeface="Arial MT"/>
              </a:rPr>
              <a:t>x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ty</a:t>
            </a:r>
            <a:r>
              <a:rPr sz="1800" spc="2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an</a:t>
            </a:r>
            <a:r>
              <a:rPr sz="1800" dirty="0">
                <a:latin typeface="Arial MT"/>
                <a:cs typeface="Arial MT"/>
              </a:rPr>
              <a:t>d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a</a:t>
            </a:r>
            <a:r>
              <a:rPr sz="1800" dirty="0">
                <a:latin typeface="Arial MT"/>
                <a:cs typeface="Arial MT"/>
              </a:rPr>
              <a:t>g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is	l</a:t>
            </a:r>
            <a:r>
              <a:rPr sz="1800" spc="-10" dirty="0">
                <a:solidFill>
                  <a:srgbClr val="FF0000"/>
                </a:solidFill>
                <a:latin typeface="Arial MT"/>
                <a:cs typeface="Arial MT"/>
              </a:rPr>
              <a:t>e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ss th</a:t>
            </a:r>
            <a:r>
              <a:rPr sz="1800" spc="-10" dirty="0">
                <a:solidFill>
                  <a:srgbClr val="FF0000"/>
                </a:solidFill>
                <a:latin typeface="Arial MT"/>
                <a:cs typeface="Arial MT"/>
              </a:rPr>
              <a:t>a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n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or </a:t>
            </a:r>
            <a:r>
              <a:rPr sz="1800" spc="-10" dirty="0">
                <a:solidFill>
                  <a:srgbClr val="FF0000"/>
                </a:solidFill>
                <a:latin typeface="Arial MT"/>
                <a:cs typeface="Arial MT"/>
              </a:rPr>
              <a:t>equa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l</a:t>
            </a:r>
            <a:r>
              <a:rPr sz="1800" spc="2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to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</a:t>
            </a:r>
            <a:r>
              <a:rPr sz="1800" spc="-10" dirty="0">
                <a:latin typeface="Arial MT"/>
                <a:cs typeface="Arial MT"/>
              </a:rPr>
              <a:t>e</a:t>
            </a:r>
            <a:r>
              <a:rPr sz="1800" dirty="0">
                <a:latin typeface="Arial MT"/>
                <a:cs typeface="Arial MT"/>
              </a:rPr>
              <a:t>v</a:t>
            </a:r>
            <a:r>
              <a:rPr sz="1800" spc="-10" dirty="0">
                <a:latin typeface="Arial MT"/>
                <a:cs typeface="Arial MT"/>
              </a:rPr>
              <a:t>en</a:t>
            </a:r>
            <a:r>
              <a:rPr sz="1800" dirty="0">
                <a:latin typeface="Arial MT"/>
                <a:cs typeface="Arial MT"/>
              </a:rPr>
              <a:t>ty	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th</a:t>
            </a:r>
            <a:r>
              <a:rPr sz="1800" spc="-10" dirty="0">
                <a:solidFill>
                  <a:srgbClr val="FF0000"/>
                </a:solidFill>
                <a:latin typeface="Arial MT"/>
                <a:cs typeface="Arial MT"/>
              </a:rPr>
              <a:t>e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n</a:t>
            </a:r>
            <a:endParaRPr sz="1800">
              <a:latin typeface="Arial MT"/>
              <a:cs typeface="Arial MT"/>
            </a:endParaRPr>
          </a:p>
          <a:p>
            <a:pPr marL="901065">
              <a:lnSpc>
                <a:spcPct val="100000"/>
              </a:lnSpc>
              <a:spcBef>
                <a:spcPts val="435"/>
              </a:spcBef>
            </a:pPr>
            <a:r>
              <a:rPr sz="1800" spc="-5" dirty="0">
                <a:latin typeface="Arial MT"/>
                <a:cs typeface="Arial MT"/>
              </a:rPr>
              <a:t>print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“Pass”</a:t>
            </a:r>
            <a:endParaRPr sz="1800">
              <a:latin typeface="Arial MT"/>
              <a:cs typeface="Arial MT"/>
            </a:endParaRPr>
          </a:p>
          <a:p>
            <a:pPr marL="901065" marR="474345" indent="-381635">
              <a:lnSpc>
                <a:spcPct val="120000"/>
              </a:lnSpc>
              <a:tabLst>
                <a:tab pos="1472565" algn="l"/>
                <a:tab pos="4927600" algn="l"/>
                <a:tab pos="7785100" algn="l"/>
              </a:tabLst>
            </a:pPr>
            <a:r>
              <a:rPr sz="1800" spc="-5" dirty="0">
                <a:latin typeface="Arial MT"/>
                <a:cs typeface="Arial MT"/>
              </a:rPr>
              <a:t>e</a:t>
            </a:r>
            <a:r>
              <a:rPr sz="1800" spc="-15" dirty="0">
                <a:latin typeface="Arial MT"/>
                <a:cs typeface="Arial MT"/>
              </a:rPr>
              <a:t>l</a:t>
            </a:r>
            <a:r>
              <a:rPr sz="1800" spc="-5" dirty="0">
                <a:latin typeface="Arial MT"/>
                <a:cs typeface="Arial MT"/>
              </a:rPr>
              <a:t>se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if </a:t>
            </a:r>
            <a:r>
              <a:rPr sz="1800" spc="-5" dirty="0">
                <a:latin typeface="Arial MT"/>
                <a:cs typeface="Arial MT"/>
              </a:rPr>
              <a:t>ag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is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gr</a:t>
            </a:r>
            <a:r>
              <a:rPr sz="1800" spc="-15" dirty="0">
                <a:solidFill>
                  <a:srgbClr val="FF0000"/>
                </a:solidFill>
                <a:latin typeface="Arial MT"/>
                <a:cs typeface="Arial MT"/>
              </a:rPr>
              <a:t>e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at</a:t>
            </a:r>
            <a:r>
              <a:rPr sz="1800" spc="-15" dirty="0">
                <a:solidFill>
                  <a:srgbClr val="FF0000"/>
                </a:solidFill>
                <a:latin typeface="Arial MT"/>
                <a:cs typeface="Arial MT"/>
              </a:rPr>
              <a:t>e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r</a:t>
            </a:r>
            <a:r>
              <a:rPr sz="1800" spc="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th</a:t>
            </a:r>
            <a:r>
              <a:rPr sz="1800" spc="-10" dirty="0">
                <a:solidFill>
                  <a:srgbClr val="FF0000"/>
                </a:solidFill>
                <a:latin typeface="Arial MT"/>
                <a:cs typeface="Arial MT"/>
              </a:rPr>
              <a:t>a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n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s</a:t>
            </a:r>
            <a:r>
              <a:rPr sz="1800" spc="-15" dirty="0">
                <a:solidFill>
                  <a:srgbClr val="FF0000"/>
                </a:solidFill>
                <a:latin typeface="Arial MT"/>
                <a:cs typeface="Arial MT"/>
              </a:rPr>
              <a:t>e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ve</a:t>
            </a:r>
            <a:r>
              <a:rPr sz="1800" spc="-15" dirty="0">
                <a:solidFill>
                  <a:srgbClr val="FF0000"/>
                </a:solidFill>
                <a:latin typeface="Arial MT"/>
                <a:cs typeface="Arial MT"/>
              </a:rPr>
              <a:t>n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ty</a:t>
            </a:r>
            <a:r>
              <a:rPr sz="1800" spc="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</a:t>
            </a:r>
            <a:r>
              <a:rPr sz="1800" spc="-15" dirty="0">
                <a:latin typeface="Arial MT"/>
                <a:cs typeface="Arial MT"/>
              </a:rPr>
              <a:t>n</a:t>
            </a:r>
            <a:r>
              <a:rPr sz="1800" spc="-5" dirty="0">
                <a:latin typeface="Arial MT"/>
                <a:cs typeface="Arial MT"/>
              </a:rPr>
              <a:t>d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ag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is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	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less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 th</a:t>
            </a:r>
            <a:r>
              <a:rPr sz="1800" spc="-10" dirty="0">
                <a:solidFill>
                  <a:srgbClr val="FF0000"/>
                </a:solidFill>
                <a:latin typeface="Arial MT"/>
                <a:cs typeface="Arial MT"/>
              </a:rPr>
              <a:t>a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n</a:t>
            </a:r>
            <a:r>
              <a:rPr sz="1800" spc="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or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15" dirty="0">
                <a:solidFill>
                  <a:srgbClr val="FF0000"/>
                </a:solidFill>
                <a:latin typeface="Arial MT"/>
                <a:cs typeface="Arial MT"/>
              </a:rPr>
              <a:t>e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q</a:t>
            </a:r>
            <a:r>
              <a:rPr sz="1800" spc="-15" dirty="0">
                <a:solidFill>
                  <a:srgbClr val="FF0000"/>
                </a:solidFill>
                <a:latin typeface="Arial MT"/>
                <a:cs typeface="Arial MT"/>
              </a:rPr>
              <a:t>u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al</a:t>
            </a:r>
            <a:r>
              <a:rPr sz="1800" spc="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to </a:t>
            </a:r>
            <a:r>
              <a:rPr sz="1800" spc="-5" dirty="0">
                <a:latin typeface="Arial MT"/>
                <a:cs typeface="Arial MT"/>
              </a:rPr>
              <a:t>e</a:t>
            </a:r>
            <a:r>
              <a:rPr sz="1800" spc="-15" dirty="0">
                <a:latin typeface="Arial MT"/>
                <a:cs typeface="Arial MT"/>
              </a:rPr>
              <a:t>i</a:t>
            </a:r>
            <a:r>
              <a:rPr sz="1800" spc="-5" dirty="0">
                <a:latin typeface="Arial MT"/>
                <a:cs typeface="Arial MT"/>
              </a:rPr>
              <a:t>g</a:t>
            </a:r>
            <a:r>
              <a:rPr sz="1800" spc="-15" dirty="0">
                <a:latin typeface="Arial MT"/>
                <a:cs typeface="Arial MT"/>
              </a:rPr>
              <a:t>h</a:t>
            </a:r>
            <a:r>
              <a:rPr sz="1800" dirty="0">
                <a:latin typeface="Arial MT"/>
                <a:cs typeface="Arial MT"/>
              </a:rPr>
              <a:t>ty	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th</a:t>
            </a:r>
            <a:r>
              <a:rPr sz="1800" spc="-10" dirty="0">
                <a:solidFill>
                  <a:srgbClr val="FF0000"/>
                </a:solidFill>
                <a:latin typeface="Arial MT"/>
                <a:cs typeface="Arial MT"/>
              </a:rPr>
              <a:t>e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n  </a:t>
            </a:r>
            <a:r>
              <a:rPr sz="1800" spc="-5" dirty="0">
                <a:latin typeface="Arial MT"/>
                <a:cs typeface="Arial MT"/>
              </a:rPr>
              <a:t>print	“Good”</a:t>
            </a:r>
            <a:endParaRPr sz="1800">
              <a:latin typeface="Arial MT"/>
              <a:cs typeface="Arial MT"/>
            </a:endParaRPr>
          </a:p>
          <a:p>
            <a:pPr marL="520065">
              <a:lnSpc>
                <a:spcPct val="100000"/>
              </a:lnSpc>
              <a:spcBef>
                <a:spcPts val="430"/>
              </a:spcBef>
            </a:pPr>
            <a:r>
              <a:rPr sz="1800" spc="-5" dirty="0">
                <a:latin typeface="Arial MT"/>
                <a:cs typeface="Arial MT"/>
              </a:rPr>
              <a:t>else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if </a:t>
            </a:r>
            <a:r>
              <a:rPr sz="1800" spc="-5" dirty="0">
                <a:latin typeface="Arial MT"/>
                <a:cs typeface="Arial MT"/>
              </a:rPr>
              <a:t>ag is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greater</a:t>
            </a:r>
            <a:r>
              <a:rPr sz="1800" spc="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than</a:t>
            </a:r>
            <a:r>
              <a:rPr sz="1800" spc="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eighty</a:t>
            </a:r>
            <a:r>
              <a:rPr sz="1800" spc="1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and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ag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is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less</a:t>
            </a:r>
            <a:r>
              <a:rPr sz="1800" spc="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than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ninety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then</a:t>
            </a:r>
            <a:endParaRPr sz="1800">
              <a:latin typeface="Arial MT"/>
              <a:cs typeface="Arial MT"/>
            </a:endParaRPr>
          </a:p>
          <a:p>
            <a:pPr marL="901065">
              <a:lnSpc>
                <a:spcPct val="100000"/>
              </a:lnSpc>
              <a:spcBef>
                <a:spcPts val="435"/>
              </a:spcBef>
            </a:pPr>
            <a:r>
              <a:rPr sz="1800" spc="-5" dirty="0">
                <a:latin typeface="Arial MT"/>
                <a:cs typeface="Arial MT"/>
              </a:rPr>
              <a:t>print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“Very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good”</a:t>
            </a:r>
            <a:endParaRPr sz="1800">
              <a:latin typeface="Arial MT"/>
              <a:cs typeface="Arial MT"/>
            </a:endParaRPr>
          </a:p>
          <a:p>
            <a:pPr marL="901065" marR="4563745" indent="-381635">
              <a:lnSpc>
                <a:spcPct val="120000"/>
              </a:lnSpc>
            </a:pPr>
            <a:r>
              <a:rPr sz="1800" spc="-5" dirty="0">
                <a:latin typeface="Arial MT"/>
                <a:cs typeface="Arial MT"/>
              </a:rPr>
              <a:t>else</a:t>
            </a:r>
            <a:r>
              <a:rPr sz="1800" dirty="0">
                <a:latin typeface="Arial MT"/>
                <a:cs typeface="Arial MT"/>
              </a:rPr>
              <a:t> if</a:t>
            </a:r>
            <a:r>
              <a:rPr sz="1800" spc="-5" dirty="0">
                <a:latin typeface="Arial MT"/>
                <a:cs typeface="Arial MT"/>
              </a:rPr>
              <a:t> ag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is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greater</a:t>
            </a:r>
            <a:r>
              <a:rPr sz="1800" spc="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than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ninety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then </a:t>
            </a:r>
            <a:r>
              <a:rPr sz="1800" spc="-48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print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“Excellent”</a:t>
            </a:r>
            <a:endParaRPr sz="1800">
              <a:latin typeface="Arial MT"/>
              <a:cs typeface="Arial MT"/>
            </a:endParaRPr>
          </a:p>
          <a:p>
            <a:pPr marL="520065">
              <a:lnSpc>
                <a:spcPct val="100000"/>
              </a:lnSpc>
              <a:spcBef>
                <a:spcPts val="435"/>
              </a:spcBef>
            </a:pP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else</a:t>
            </a:r>
            <a:endParaRPr sz="1800">
              <a:latin typeface="Arial MT"/>
              <a:cs typeface="Arial MT"/>
            </a:endParaRPr>
          </a:p>
          <a:p>
            <a:pPr marL="520065" marR="6774815" indent="381000">
              <a:lnSpc>
                <a:spcPts val="2590"/>
              </a:lnSpc>
              <a:spcBef>
                <a:spcPts val="105"/>
              </a:spcBef>
            </a:pPr>
            <a:r>
              <a:rPr sz="1800" spc="-5" dirty="0">
                <a:latin typeface="Arial MT"/>
                <a:cs typeface="Arial MT"/>
              </a:rPr>
              <a:t>print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“Fail”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end </a:t>
            </a:r>
            <a:r>
              <a:rPr sz="1800" dirty="0">
                <a:solidFill>
                  <a:srgbClr val="FF0000"/>
                </a:solidFill>
                <a:latin typeface="Arial MT"/>
                <a:cs typeface="Arial MT"/>
              </a:rPr>
              <a:t>if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5392801" y="4430776"/>
          <a:ext cx="3745229" cy="1854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8410"/>
                <a:gridCol w="1248410"/>
                <a:gridCol w="1248409"/>
              </a:tblGrid>
              <a:tr h="370840">
                <a:tc gridSpan="3"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Rules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for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logical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Arial" panose="020B0604020202020204"/>
                          <a:cs typeface="Arial" panose="020B0604020202020204"/>
                        </a:rPr>
                        <a:t>OR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operations</a:t>
                      </a:r>
                      <a:endParaRPr sz="18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33399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T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R="546100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T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T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T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tc>
                  <a:txBody>
                    <a:bodyPr/>
                    <a:lstStyle/>
                    <a:p>
                      <a:pPr marR="546100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F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T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</a:tr>
              <a:tr h="3707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F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R="546100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T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T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F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tc>
                  <a:txBody>
                    <a:bodyPr/>
                    <a:lstStyle/>
                    <a:p>
                      <a:pPr marR="546100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F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F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</a:tr>
            </a:tbl>
          </a:graphicData>
        </a:graphic>
      </p:graphicFrame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63873" y="483234"/>
            <a:ext cx="20148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Iterative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521078"/>
            <a:ext cx="679132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Arial" panose="020B0604020202020204"/>
                <a:cs typeface="Arial" panose="020B0604020202020204"/>
              </a:rPr>
              <a:t>Perform</a:t>
            </a:r>
            <a:r>
              <a:rPr sz="200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“looping”</a:t>
            </a:r>
            <a:r>
              <a:rPr sz="200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spc="-5" dirty="0">
                <a:latin typeface="Arial" panose="020B0604020202020204"/>
                <a:cs typeface="Arial" panose="020B0604020202020204"/>
              </a:rPr>
              <a:t>behavior;</a:t>
            </a:r>
            <a:r>
              <a:rPr sz="2000" b="1" spc="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repeating</a:t>
            </a:r>
            <a:r>
              <a:rPr sz="200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actions</a:t>
            </a:r>
            <a:r>
              <a:rPr sz="2000" b="1" spc="-20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until</a:t>
            </a:r>
            <a:r>
              <a:rPr sz="200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a </a:t>
            </a:r>
            <a:r>
              <a:rPr sz="2000" b="1" spc="-540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continuation</a:t>
            </a:r>
            <a:r>
              <a:rPr sz="2000" b="1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condition</a:t>
            </a:r>
            <a:r>
              <a:rPr sz="2000"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becomes</a:t>
            </a:r>
            <a:r>
              <a:rPr sz="2000" b="1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false</a:t>
            </a:r>
            <a:endParaRPr sz="2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7200" y="2174748"/>
            <a:ext cx="4040504" cy="3952240"/>
          </a:xfrm>
          <a:prstGeom prst="rect">
            <a:avLst/>
          </a:prstGeom>
          <a:ln w="9144">
            <a:solidFill>
              <a:srgbClr val="0099CC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174625">
              <a:lnSpc>
                <a:spcPct val="100000"/>
              </a:lnSpc>
              <a:spcBef>
                <a:spcPts val="305"/>
              </a:spcBef>
            </a:pPr>
            <a:r>
              <a:rPr sz="2400" spc="-5" dirty="0">
                <a:latin typeface="Arial MT"/>
                <a:cs typeface="Arial MT"/>
              </a:rPr>
              <a:t>(1)</a:t>
            </a:r>
            <a:endParaRPr sz="2400">
              <a:latin typeface="Arial MT"/>
              <a:cs typeface="Arial MT"/>
            </a:endParaRPr>
          </a:p>
          <a:p>
            <a:pPr marL="9144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solidFill>
                  <a:srgbClr val="FF0000"/>
                </a:solidFill>
                <a:latin typeface="Arial MT"/>
                <a:cs typeface="Arial MT"/>
              </a:rPr>
              <a:t>WHILE</a:t>
            </a:r>
            <a:r>
              <a:rPr sz="2400" spc="-4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condition</a:t>
            </a:r>
            <a:endParaRPr sz="2400">
              <a:latin typeface="Arial MT"/>
              <a:cs typeface="Arial MT"/>
            </a:endParaRPr>
          </a:p>
          <a:p>
            <a:pPr marL="174625" marR="2163445" indent="254000">
              <a:lnSpc>
                <a:spcPct val="120000"/>
              </a:lnSpc>
            </a:pP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sequence </a:t>
            </a:r>
            <a:r>
              <a:rPr sz="240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END</a:t>
            </a:r>
            <a:r>
              <a:rPr sz="2400" spc="-8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FF0000"/>
                </a:solidFill>
                <a:latin typeface="Arial MT"/>
                <a:cs typeface="Arial MT"/>
              </a:rPr>
              <a:t>WHILE </a:t>
            </a:r>
            <a:r>
              <a:rPr sz="2400" spc="-65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(2)</a:t>
            </a:r>
            <a:endParaRPr sz="2400">
              <a:latin typeface="Arial MT"/>
              <a:cs typeface="Arial MT"/>
            </a:endParaRPr>
          </a:p>
          <a:p>
            <a:pPr marL="91440">
              <a:lnSpc>
                <a:spcPct val="100000"/>
              </a:lnSpc>
              <a:spcBef>
                <a:spcPts val="575"/>
              </a:spcBef>
            </a:pPr>
            <a:r>
              <a:rPr sz="2400" spc="-10" dirty="0">
                <a:latin typeface="Arial MT"/>
                <a:cs typeface="Arial MT"/>
              </a:rPr>
              <a:t>REPEAT</a:t>
            </a:r>
            <a:endParaRPr sz="2400">
              <a:latin typeface="Arial MT"/>
              <a:cs typeface="Arial MT"/>
            </a:endParaRPr>
          </a:p>
          <a:p>
            <a:pPr marL="91440" marR="1471295" indent="337820">
              <a:lnSpc>
                <a:spcPct val="120000"/>
              </a:lnSpc>
              <a:spcBef>
                <a:spcPts val="5"/>
              </a:spcBef>
              <a:tabLst>
                <a:tab pos="1344295" algn="l"/>
              </a:tabLst>
            </a:pPr>
            <a:r>
              <a:rPr sz="2400" spc="-5" dirty="0">
                <a:latin typeface="Arial MT"/>
                <a:cs typeface="Arial MT"/>
              </a:rPr>
              <a:t>sequence 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U</a:t>
            </a:r>
            <a:r>
              <a:rPr sz="2400" spc="-15" dirty="0">
                <a:latin typeface="Arial MT"/>
                <a:cs typeface="Arial MT"/>
              </a:rPr>
              <a:t>N</a:t>
            </a:r>
            <a:r>
              <a:rPr sz="2400" dirty="0">
                <a:latin typeface="Arial MT"/>
                <a:cs typeface="Arial MT"/>
              </a:rPr>
              <a:t>TILE	</a:t>
            </a:r>
            <a:r>
              <a:rPr sz="2400" spc="-10" dirty="0">
                <a:latin typeface="Arial MT"/>
                <a:cs typeface="Arial MT"/>
              </a:rPr>
              <a:t>c</a:t>
            </a:r>
            <a:r>
              <a:rPr sz="2400" spc="-5" dirty="0">
                <a:latin typeface="Arial MT"/>
                <a:cs typeface="Arial MT"/>
              </a:rPr>
              <a:t>on</a:t>
            </a:r>
            <a:r>
              <a:rPr sz="2400" spc="-15" dirty="0">
                <a:latin typeface="Arial MT"/>
                <a:cs typeface="Arial MT"/>
              </a:rPr>
              <a:t>d</a:t>
            </a:r>
            <a:r>
              <a:rPr sz="2400" spc="-5" dirty="0">
                <a:latin typeface="Arial MT"/>
                <a:cs typeface="Arial MT"/>
              </a:rPr>
              <a:t>iti</a:t>
            </a:r>
            <a:r>
              <a:rPr sz="2400" spc="-15" dirty="0">
                <a:latin typeface="Arial MT"/>
                <a:cs typeface="Arial MT"/>
              </a:rPr>
              <a:t>o</a:t>
            </a:r>
            <a:r>
              <a:rPr sz="2400" spc="-5" dirty="0">
                <a:latin typeface="Arial MT"/>
                <a:cs typeface="Arial MT"/>
              </a:rPr>
              <a:t>n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45152" y="2174748"/>
            <a:ext cx="4041775" cy="3952240"/>
          </a:xfrm>
          <a:prstGeom prst="rect">
            <a:avLst/>
          </a:prstGeom>
          <a:ln w="9144">
            <a:solidFill>
              <a:srgbClr val="0099CC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175895">
              <a:lnSpc>
                <a:spcPct val="100000"/>
              </a:lnSpc>
              <a:spcBef>
                <a:spcPts val="305"/>
              </a:spcBef>
            </a:pPr>
            <a:r>
              <a:rPr sz="2400" spc="-5" dirty="0">
                <a:latin typeface="Arial MT"/>
                <a:cs typeface="Arial MT"/>
              </a:rPr>
              <a:t>(3)</a:t>
            </a:r>
            <a:endParaRPr sz="2400">
              <a:latin typeface="Arial MT"/>
              <a:cs typeface="Arial MT"/>
            </a:endParaRPr>
          </a:p>
          <a:p>
            <a:pPr marL="92075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Arial MT"/>
                <a:cs typeface="Arial MT"/>
              </a:rPr>
              <a:t>FOR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iteration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bounds</a:t>
            </a:r>
            <a:endParaRPr sz="2400">
              <a:latin typeface="Arial MT"/>
              <a:cs typeface="Arial MT"/>
            </a:endParaRPr>
          </a:p>
          <a:p>
            <a:pPr marL="92075" marR="2282825" indent="337820">
              <a:lnSpc>
                <a:spcPct val="120000"/>
              </a:lnSpc>
            </a:pPr>
            <a:r>
              <a:rPr sz="2400" spc="-5" dirty="0">
                <a:latin typeface="Arial MT"/>
                <a:cs typeface="Arial MT"/>
              </a:rPr>
              <a:t>sequ</a:t>
            </a:r>
            <a:r>
              <a:rPr sz="2400" spc="-15" dirty="0">
                <a:latin typeface="Arial MT"/>
                <a:cs typeface="Arial MT"/>
              </a:rPr>
              <a:t>e</a:t>
            </a:r>
            <a:r>
              <a:rPr sz="2400" spc="-5" dirty="0">
                <a:latin typeface="Arial MT"/>
                <a:cs typeface="Arial MT"/>
              </a:rPr>
              <a:t>nce  END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FOR</a:t>
            </a:r>
            <a:endParaRPr sz="2400">
              <a:latin typeface="Arial MT"/>
              <a:cs typeface="Arial MT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63873" y="483234"/>
            <a:ext cx="20148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Iterative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457200" y="2174748"/>
            <a:ext cx="4691380" cy="2478405"/>
          </a:xfrm>
          <a:prstGeom prst="rect">
            <a:avLst/>
          </a:prstGeom>
          <a:ln w="9144">
            <a:solidFill>
              <a:srgbClr val="BADFE2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548640" indent="-457835">
              <a:lnSpc>
                <a:spcPct val="100000"/>
              </a:lnSpc>
              <a:spcBef>
                <a:spcPts val="305"/>
              </a:spcBef>
              <a:buAutoNum type="arabicPeriod"/>
              <a:tabLst>
                <a:tab pos="548640" algn="l"/>
                <a:tab pos="549275" algn="l"/>
              </a:tabLst>
            </a:pPr>
            <a:r>
              <a:rPr sz="2400" spc="-5" dirty="0">
                <a:latin typeface="Arial MT"/>
                <a:cs typeface="Arial MT"/>
              </a:rPr>
              <a:t>Set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equal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to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two</a:t>
            </a:r>
            <a:endParaRPr sz="2400">
              <a:latin typeface="Arial MT"/>
              <a:cs typeface="Arial MT"/>
            </a:endParaRPr>
          </a:p>
          <a:p>
            <a:pPr marL="548640" indent="-457835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548640" algn="l"/>
                <a:tab pos="549275" algn="l"/>
              </a:tabLst>
            </a:pPr>
            <a:r>
              <a:rPr sz="2400" spc="-5" dirty="0">
                <a:latin typeface="Arial MT"/>
                <a:cs typeface="Arial MT"/>
              </a:rPr>
              <a:t>While </a:t>
            </a:r>
            <a:r>
              <a:rPr sz="2400" dirty="0">
                <a:latin typeface="Arial MT"/>
                <a:cs typeface="Arial MT"/>
              </a:rPr>
              <a:t>i</a:t>
            </a:r>
            <a:r>
              <a:rPr sz="2400" spc="-5" dirty="0">
                <a:latin typeface="Arial MT"/>
                <a:cs typeface="Arial MT"/>
              </a:rPr>
              <a:t> less</a:t>
            </a:r>
            <a:r>
              <a:rPr sz="2400" dirty="0">
                <a:latin typeface="Arial MT"/>
                <a:cs typeface="Arial MT"/>
              </a:rPr>
              <a:t> than</a:t>
            </a:r>
            <a:r>
              <a:rPr sz="2400" spc="-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or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equal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six</a:t>
            </a:r>
            <a:endParaRPr sz="2400">
              <a:latin typeface="Arial MT"/>
              <a:cs typeface="Arial MT"/>
            </a:endParaRPr>
          </a:p>
          <a:p>
            <a:pPr marL="1016635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latin typeface="Arial MT"/>
                <a:cs typeface="Arial MT"/>
              </a:rPr>
              <a:t>print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</a:t>
            </a:r>
            <a:endParaRPr sz="2400">
              <a:latin typeface="Arial MT"/>
              <a:cs typeface="Arial MT"/>
            </a:endParaRPr>
          </a:p>
          <a:p>
            <a:pPr marL="679450" marR="2108835" indent="336550">
              <a:lnSpc>
                <a:spcPct val="120000"/>
              </a:lnSpc>
              <a:spcBef>
                <a:spcPts val="5"/>
              </a:spcBef>
            </a:pPr>
            <a:r>
              <a:rPr sz="2400" spc="-5" dirty="0">
                <a:latin typeface="Arial MT"/>
                <a:cs typeface="Arial MT"/>
              </a:rPr>
              <a:t>add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two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to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 </a:t>
            </a:r>
            <a:r>
              <a:rPr sz="2400" spc="-65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end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while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4761788"/>
            <a:ext cx="1026160" cy="903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5885" marR="5080" indent="-83820">
              <a:lnSpc>
                <a:spcPct val="120000"/>
              </a:lnSpc>
              <a:spcBef>
                <a:spcPts val="100"/>
              </a:spcBef>
            </a:pPr>
            <a:r>
              <a:rPr sz="2400" dirty="0">
                <a:solidFill>
                  <a:srgbClr val="FF0000"/>
                </a:solidFill>
                <a:latin typeface="Arial MT"/>
                <a:cs typeface="Arial MT"/>
              </a:rPr>
              <a:t>Output:  </a:t>
            </a: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2</a:t>
            </a:r>
            <a:r>
              <a:rPr sz="2400" spc="-2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4</a:t>
            </a:r>
            <a:r>
              <a:rPr sz="2400" spc="-2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6</a:t>
            </a:r>
            <a:endParaRPr sz="2400">
              <a:latin typeface="Arial MT"/>
              <a:cs typeface="Arial MT"/>
            </a:endParaRPr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19700" y="1557527"/>
            <a:ext cx="3854196" cy="4247388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7351" y="461009"/>
            <a:ext cx="20148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Iterative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-12700" y="1292733"/>
            <a:ext cx="8168640" cy="1219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97865" marR="508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697230" algn="l"/>
                <a:tab pos="698500" algn="l"/>
              </a:tabLst>
            </a:pPr>
            <a:r>
              <a:rPr sz="2800" spc="-5" dirty="0">
                <a:latin typeface="Arial MT"/>
                <a:cs typeface="Arial MT"/>
              </a:rPr>
              <a:t>Write 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algorithm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to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calculate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average of </a:t>
            </a:r>
            <a:r>
              <a:rPr sz="2800" spc="-5" dirty="0">
                <a:latin typeface="Arial MT"/>
                <a:cs typeface="Arial MT"/>
              </a:rPr>
              <a:t>a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set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of 10 </a:t>
            </a:r>
            <a:r>
              <a:rPr sz="2800" dirty="0">
                <a:latin typeface="Arial MT"/>
                <a:cs typeface="Arial MT"/>
              </a:rPr>
              <a:t>students.</a:t>
            </a:r>
            <a:endParaRPr sz="2800" dirty="0">
              <a:latin typeface="Arial MT"/>
              <a:cs typeface="Arial MT"/>
            </a:endParaRPr>
          </a:p>
          <a:p>
            <a:pPr marL="12700">
              <a:lnSpc>
                <a:spcPts val="2685"/>
              </a:lnSpc>
              <a:tabLst>
                <a:tab pos="1108710" algn="l"/>
                <a:tab pos="4224655" algn="l"/>
                <a:tab pos="5645150" algn="l"/>
              </a:tabLst>
            </a:pPr>
            <a:r>
              <a:rPr sz="2400" u="sng" dirty="0">
                <a:solidFill>
                  <a:srgbClr val="FF0000"/>
                </a:solidFill>
                <a:uFill>
                  <a:solidFill>
                    <a:srgbClr val="BADFE2"/>
                  </a:solidFill>
                </a:uFill>
                <a:latin typeface="Arial MT"/>
                <a:cs typeface="Arial MT"/>
              </a:rPr>
              <a:t> 	</a:t>
            </a:r>
            <a:r>
              <a:rPr sz="2400" u="sng" spc="-5" dirty="0">
                <a:solidFill>
                  <a:srgbClr val="FF0000"/>
                </a:solidFill>
                <a:uFill>
                  <a:solidFill>
                    <a:srgbClr val="BADFE2"/>
                  </a:solidFill>
                </a:uFill>
                <a:latin typeface="Arial MT"/>
                <a:cs typeface="Arial MT"/>
              </a:rPr>
              <a:t>Solution</a:t>
            </a:r>
            <a:r>
              <a:rPr sz="2400" u="sng" spc="25" dirty="0">
                <a:solidFill>
                  <a:srgbClr val="FF0000"/>
                </a:solidFill>
                <a:uFill>
                  <a:solidFill>
                    <a:srgbClr val="BADFE2"/>
                  </a:solidFill>
                </a:uFill>
                <a:latin typeface="Arial MT"/>
                <a:cs typeface="Arial MT"/>
              </a:rPr>
              <a:t> </a:t>
            </a:r>
            <a:r>
              <a:rPr sz="2400" u="sng" spc="-5" dirty="0">
                <a:solidFill>
                  <a:srgbClr val="FF0000"/>
                </a:solidFill>
                <a:uFill>
                  <a:solidFill>
                    <a:srgbClr val="BADFE2"/>
                  </a:solidFill>
                </a:uFill>
                <a:latin typeface="Arial MT"/>
                <a:cs typeface="Arial MT"/>
              </a:rPr>
              <a:t>1	</a:t>
            </a: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	Solution</a:t>
            </a:r>
            <a:r>
              <a:rPr sz="2400" spc="-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2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7351" y="461009"/>
            <a:ext cx="20148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Iterative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42163" y="2446477"/>
            <a:ext cx="268541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27685" algn="l"/>
              </a:tabLst>
            </a:pPr>
            <a:r>
              <a:rPr sz="2000" dirty="0">
                <a:latin typeface="Arial MT"/>
                <a:cs typeface="Arial MT"/>
              </a:rPr>
              <a:t>1.	</a:t>
            </a:r>
            <a:r>
              <a:rPr sz="2000" spc="-5" dirty="0">
                <a:latin typeface="Arial MT"/>
                <a:cs typeface="Arial MT"/>
              </a:rPr>
              <a:t>Set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counter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to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zero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63" y="2751836"/>
            <a:ext cx="4321556" cy="3074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05"/>
              </a:spcBef>
              <a:buAutoNum type="arabicPeriod" startAt="2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Set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total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to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zero</a:t>
            </a:r>
            <a:endParaRPr sz="2000" dirty="0">
              <a:latin typeface="Arial MT"/>
              <a:cs typeface="Arial MT"/>
            </a:endParaRPr>
          </a:p>
          <a:p>
            <a:pPr marL="527685" marR="45085" indent="-527685">
              <a:lnSpc>
                <a:spcPct val="100000"/>
              </a:lnSpc>
              <a:buAutoNum type="arabicPeriod" startAt="2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While counter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is less than ten </a:t>
            </a:r>
            <a:r>
              <a:rPr sz="2000" spc="-54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en-US" sz="2000" spc="-545" dirty="0">
                <a:solidFill>
                  <a:srgbClr val="FF0000"/>
                </a:solidFill>
                <a:latin typeface="Arial MT"/>
                <a:cs typeface="Arial MT"/>
              </a:rPr>
              <a:t>		</a:t>
            </a:r>
            <a:r>
              <a:rPr lang="en-US" sz="2000" dirty="0">
                <a:latin typeface="Arial MT"/>
                <a:cs typeface="Arial MT"/>
              </a:rPr>
              <a:t>Ask user to enter grade </a:t>
            </a:r>
            <a:r>
              <a:rPr lang="en-US" sz="2000" spc="5" dirty="0">
                <a:latin typeface="Arial MT"/>
                <a:cs typeface="Arial MT"/>
              </a:rPr>
              <a:t> 		</a:t>
            </a:r>
            <a:r>
              <a:rPr lang="en-US" sz="2000" dirty="0">
                <a:latin typeface="Arial MT"/>
                <a:cs typeface="Arial MT"/>
              </a:rPr>
              <a:t>Read grade and save as </a:t>
            </a:r>
            <a:r>
              <a:rPr lang="en-US" sz="2000" dirty="0" err="1">
                <a:latin typeface="Arial MT"/>
                <a:cs typeface="Arial MT"/>
              </a:rPr>
              <a:t>gd</a:t>
            </a:r>
            <a:r>
              <a:rPr lang="en-US" sz="2000" dirty="0">
                <a:latin typeface="Arial MT"/>
                <a:cs typeface="Arial MT"/>
              </a:rPr>
              <a:t> </a:t>
            </a:r>
            <a:r>
              <a:rPr lang="en-US" sz="2000" spc="-550" dirty="0">
                <a:latin typeface="Arial MT"/>
                <a:cs typeface="Arial MT"/>
              </a:rPr>
              <a:t> 		</a:t>
            </a:r>
            <a:r>
              <a:rPr lang="en-US" sz="2000" dirty="0">
                <a:latin typeface="Arial MT"/>
                <a:cs typeface="Arial MT"/>
              </a:rPr>
              <a:t>Add </a:t>
            </a:r>
            <a:r>
              <a:rPr lang="en-US" sz="2000" spc="-5" dirty="0">
                <a:latin typeface="Arial MT"/>
                <a:cs typeface="Arial MT"/>
              </a:rPr>
              <a:t>the </a:t>
            </a:r>
            <a:r>
              <a:rPr lang="en-US" sz="2000" dirty="0" err="1">
                <a:latin typeface="Arial MT"/>
                <a:cs typeface="Arial MT"/>
              </a:rPr>
              <a:t>gd</a:t>
            </a:r>
            <a:r>
              <a:rPr lang="en-US" sz="2000" dirty="0">
                <a:latin typeface="Arial MT"/>
                <a:cs typeface="Arial MT"/>
              </a:rPr>
              <a:t> </a:t>
            </a:r>
            <a:r>
              <a:rPr lang="en-US" sz="2000" spc="-5" dirty="0">
                <a:latin typeface="Arial MT"/>
                <a:cs typeface="Arial MT"/>
              </a:rPr>
              <a:t>into the total </a:t>
            </a:r>
            <a:r>
              <a:rPr lang="en-US" sz="2000" dirty="0">
                <a:latin typeface="Arial MT"/>
                <a:cs typeface="Arial MT"/>
              </a:rPr>
              <a:t> 		increment</a:t>
            </a:r>
            <a:r>
              <a:rPr lang="en-US"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counter</a:t>
            </a:r>
            <a:endParaRPr sz="2000" dirty="0">
              <a:latin typeface="Arial MT"/>
              <a:cs typeface="Arial MT"/>
            </a:endParaRPr>
          </a:p>
          <a:p>
            <a:pPr marL="50165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end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while</a:t>
            </a:r>
            <a:endParaRPr sz="2000" dirty="0">
              <a:latin typeface="Arial MT"/>
              <a:cs typeface="Arial MT"/>
            </a:endParaRPr>
          </a:p>
          <a:p>
            <a:pPr marL="527685" marR="374650" indent="-515620">
              <a:lnSpc>
                <a:spcPct val="100000"/>
              </a:lnSpc>
              <a:buAutoNum type="arabicPeriod" startAt="4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Set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the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average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to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the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total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divided</a:t>
            </a:r>
            <a:r>
              <a:rPr sz="2000" spc="-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by</a:t>
            </a:r>
            <a:r>
              <a:rPr sz="2000" spc="-1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10</a:t>
            </a:r>
            <a:endParaRPr sz="2000" dirty="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buAutoNum type="arabicPeriod" startAt="4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Print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“the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average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is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”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average</a:t>
            </a:r>
            <a:endParaRPr sz="2000" dirty="0">
              <a:latin typeface="Arial MT"/>
              <a:cs typeface="Arial M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283964" y="2409444"/>
            <a:ext cx="4860290" cy="3756660"/>
          </a:xfrm>
          <a:custGeom>
            <a:avLst/>
            <a:gdLst/>
            <a:ahLst/>
            <a:cxnLst/>
            <a:rect l="l" t="t" r="r" b="b"/>
            <a:pathLst>
              <a:path w="4860290" h="3756660">
                <a:moveTo>
                  <a:pt x="0" y="3756660"/>
                </a:moveTo>
                <a:lnTo>
                  <a:pt x="4860036" y="3756660"/>
                </a:lnTo>
              </a:path>
              <a:path w="4860290" h="3756660">
                <a:moveTo>
                  <a:pt x="4860036" y="0"/>
                </a:moveTo>
                <a:lnTo>
                  <a:pt x="0" y="0"/>
                </a:lnTo>
                <a:lnTo>
                  <a:pt x="0" y="3756660"/>
                </a:lnTo>
              </a:path>
            </a:pathLst>
          </a:custGeom>
          <a:ln w="9144">
            <a:solidFill>
              <a:srgbClr val="BADFE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4363973" y="2435732"/>
            <a:ext cx="484759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Set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counter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to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one</a:t>
            </a:r>
            <a:endParaRPr sz="2000" dirty="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Set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total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to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zero</a:t>
            </a:r>
            <a:endParaRPr sz="2000" dirty="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While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counter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is</a:t>
            </a:r>
            <a:r>
              <a:rPr sz="2000" spc="-1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less</a:t>
            </a:r>
            <a:r>
              <a:rPr sz="2000" spc="-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than</a:t>
            </a:r>
            <a:r>
              <a:rPr sz="2000" spc="-1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or</a:t>
            </a:r>
            <a:r>
              <a:rPr sz="2000" spc="-1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equal</a:t>
            </a:r>
            <a:r>
              <a:rPr sz="2000" spc="-1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ten</a:t>
            </a:r>
            <a:endParaRPr sz="2000" dirty="0">
              <a:latin typeface="Arial MT"/>
              <a:cs typeface="Arial MT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  <p:sp>
        <p:nvSpPr>
          <p:cNvPr id="11" name="object 11"/>
          <p:cNvSpPr txBox="1"/>
          <p:nvPr/>
        </p:nvSpPr>
        <p:spPr>
          <a:xfrm>
            <a:off x="4853432" y="3350514"/>
            <a:ext cx="3424554" cy="1550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7495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Ask user to enter grade 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Read grade and save as gd </a:t>
            </a:r>
            <a:r>
              <a:rPr sz="2000" spc="-5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Add the gd into </a:t>
            </a:r>
            <a:r>
              <a:rPr sz="2000" spc="-5" dirty="0">
                <a:latin typeface="Arial MT"/>
                <a:cs typeface="Arial MT"/>
              </a:rPr>
              <a:t>the total </a:t>
            </a:r>
            <a:r>
              <a:rPr sz="2000" dirty="0">
                <a:latin typeface="Arial MT"/>
                <a:cs typeface="Arial MT"/>
              </a:rPr>
              <a:t> increment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counter</a:t>
            </a:r>
            <a:endParaRPr sz="2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end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while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63973" y="4874767"/>
            <a:ext cx="48006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7685" algn="l"/>
              </a:tabLst>
            </a:pPr>
            <a:r>
              <a:rPr sz="2000" dirty="0">
                <a:latin typeface="Arial MT"/>
                <a:cs typeface="Arial MT"/>
              </a:rPr>
              <a:t>4.	Set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the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average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to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the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total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divided by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363973" y="5179567"/>
            <a:ext cx="395351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counter</a:t>
            </a:r>
            <a:endParaRPr sz="2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tabLst>
                <a:tab pos="527685" algn="l"/>
              </a:tabLst>
            </a:pPr>
            <a:r>
              <a:rPr sz="2000" dirty="0">
                <a:latin typeface="Arial MT"/>
                <a:cs typeface="Arial MT"/>
              </a:rPr>
              <a:t>5.	Print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“the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average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is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”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average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-12700" y="1292733"/>
            <a:ext cx="8168640" cy="1219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97865" marR="508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697230" algn="l"/>
                <a:tab pos="698500" algn="l"/>
              </a:tabLst>
            </a:pPr>
            <a:r>
              <a:rPr sz="2800" spc="-5" dirty="0">
                <a:latin typeface="Arial MT"/>
                <a:cs typeface="Arial MT"/>
              </a:rPr>
              <a:t>Write 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algorithm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to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calculate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average of </a:t>
            </a:r>
            <a:r>
              <a:rPr sz="2800" spc="-5" dirty="0">
                <a:latin typeface="Arial MT"/>
                <a:cs typeface="Arial MT"/>
              </a:rPr>
              <a:t>a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set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of 10 </a:t>
            </a:r>
            <a:r>
              <a:rPr sz="2800" dirty="0">
                <a:latin typeface="Arial MT"/>
                <a:cs typeface="Arial MT"/>
              </a:rPr>
              <a:t>students.</a:t>
            </a:r>
            <a:endParaRPr sz="2800">
              <a:latin typeface="Arial MT"/>
              <a:cs typeface="Arial MT"/>
            </a:endParaRPr>
          </a:p>
          <a:p>
            <a:pPr marL="12700">
              <a:lnSpc>
                <a:spcPts val="2685"/>
              </a:lnSpc>
              <a:tabLst>
                <a:tab pos="1108710" algn="l"/>
                <a:tab pos="4224655" algn="l"/>
                <a:tab pos="5645150" algn="l"/>
              </a:tabLst>
            </a:pPr>
            <a:r>
              <a:rPr sz="2400" u="sng" dirty="0">
                <a:solidFill>
                  <a:srgbClr val="FF0000"/>
                </a:solidFill>
                <a:uFill>
                  <a:solidFill>
                    <a:srgbClr val="BADFE2"/>
                  </a:solidFill>
                </a:uFill>
                <a:latin typeface="Arial MT"/>
                <a:cs typeface="Arial MT"/>
              </a:rPr>
              <a:t> 	</a:t>
            </a:r>
            <a:r>
              <a:rPr sz="2400" u="sng" spc="-5" dirty="0">
                <a:solidFill>
                  <a:srgbClr val="FF0000"/>
                </a:solidFill>
                <a:uFill>
                  <a:solidFill>
                    <a:srgbClr val="BADFE2"/>
                  </a:solidFill>
                </a:uFill>
                <a:latin typeface="Arial MT"/>
                <a:cs typeface="Arial MT"/>
              </a:rPr>
              <a:t>Solution</a:t>
            </a:r>
            <a:r>
              <a:rPr sz="2400" u="sng" spc="25" dirty="0">
                <a:solidFill>
                  <a:srgbClr val="FF0000"/>
                </a:solidFill>
                <a:uFill>
                  <a:solidFill>
                    <a:srgbClr val="BADFE2"/>
                  </a:solidFill>
                </a:uFill>
                <a:latin typeface="Arial MT"/>
                <a:cs typeface="Arial MT"/>
              </a:rPr>
              <a:t> </a:t>
            </a:r>
            <a:r>
              <a:rPr sz="2400" u="sng" spc="-5" dirty="0">
                <a:solidFill>
                  <a:srgbClr val="FF0000"/>
                </a:solidFill>
                <a:uFill>
                  <a:solidFill>
                    <a:srgbClr val="BADFE2"/>
                  </a:solidFill>
                </a:uFill>
                <a:latin typeface="Arial MT"/>
                <a:cs typeface="Arial MT"/>
              </a:rPr>
              <a:t>1	</a:t>
            </a: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	Solution</a:t>
            </a:r>
            <a:r>
              <a:rPr sz="2400" spc="-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2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7351" y="461009"/>
            <a:ext cx="20148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Iterative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27837" rIns="0" bIns="0" rtlCol="0">
            <a:spAutoFit/>
          </a:bodyPr>
          <a:lstStyle/>
          <a:p>
            <a:pPr marL="259715" marR="5080" indent="-47625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Write</a:t>
            </a:r>
            <a:r>
              <a:rPr dirty="0"/>
              <a:t> </a:t>
            </a:r>
            <a:r>
              <a:rPr spc="-5" dirty="0"/>
              <a:t>an</a:t>
            </a:r>
            <a:r>
              <a:rPr spc="10" dirty="0"/>
              <a:t> </a:t>
            </a:r>
            <a:r>
              <a:rPr spc="-5" dirty="0"/>
              <a:t>algorithm</a:t>
            </a:r>
            <a:r>
              <a:rPr spc="30" dirty="0"/>
              <a:t> </a:t>
            </a:r>
            <a:r>
              <a:rPr dirty="0"/>
              <a:t>that </a:t>
            </a:r>
            <a:r>
              <a:rPr spc="-5" dirty="0"/>
              <a:t>will</a:t>
            </a:r>
            <a:r>
              <a:rPr spc="15" dirty="0"/>
              <a:t> </a:t>
            </a:r>
            <a:r>
              <a:rPr spc="-5" dirty="0"/>
              <a:t>count</a:t>
            </a:r>
            <a:r>
              <a:rPr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number</a:t>
            </a:r>
            <a:r>
              <a:rPr spc="20" dirty="0"/>
              <a:t> </a:t>
            </a:r>
            <a:r>
              <a:rPr spc="-5" dirty="0"/>
              <a:t>of </a:t>
            </a:r>
            <a:r>
              <a:rPr dirty="0"/>
              <a:t> student </a:t>
            </a:r>
            <a:r>
              <a:rPr spc="-5" dirty="0"/>
              <a:t>pass in a </a:t>
            </a:r>
            <a:r>
              <a:rPr dirty="0"/>
              <a:t>class </a:t>
            </a:r>
            <a:r>
              <a:rPr spc="-5" dirty="0"/>
              <a:t>and the amount </a:t>
            </a:r>
            <a:r>
              <a:rPr dirty="0"/>
              <a:t>failed. </a:t>
            </a:r>
            <a:r>
              <a:rPr spc="-5" dirty="0"/>
              <a:t>The </a:t>
            </a:r>
            <a:r>
              <a:rPr spc="-765" dirty="0"/>
              <a:t> </a:t>
            </a:r>
            <a:r>
              <a:rPr spc="-5" dirty="0"/>
              <a:t>pass</a:t>
            </a:r>
            <a:r>
              <a:rPr spc="-10" dirty="0"/>
              <a:t> </a:t>
            </a:r>
            <a:r>
              <a:rPr spc="-5" dirty="0"/>
              <a:t>mark</a:t>
            </a:r>
            <a:r>
              <a:rPr spc="15" dirty="0"/>
              <a:t> </a:t>
            </a:r>
            <a:r>
              <a:rPr spc="-5" dirty="0"/>
              <a:t>is more</a:t>
            </a:r>
            <a:r>
              <a:rPr spc="15" dirty="0"/>
              <a:t> </a:t>
            </a:r>
            <a:r>
              <a:rPr dirty="0"/>
              <a:t>than</a:t>
            </a:r>
            <a:r>
              <a:rPr spc="-10" dirty="0"/>
              <a:t> </a:t>
            </a:r>
            <a:r>
              <a:rPr dirty="0"/>
              <a:t>or</a:t>
            </a:r>
            <a:r>
              <a:rPr spc="-5" dirty="0"/>
              <a:t> </a:t>
            </a:r>
            <a:r>
              <a:rPr dirty="0"/>
              <a:t>equal</a:t>
            </a:r>
            <a:r>
              <a:rPr spc="5" dirty="0"/>
              <a:t> </a:t>
            </a:r>
            <a:r>
              <a:rPr spc="-5" dirty="0"/>
              <a:t>to</a:t>
            </a:r>
            <a:r>
              <a:rPr spc="5" dirty="0"/>
              <a:t> </a:t>
            </a:r>
            <a:r>
              <a:rPr dirty="0"/>
              <a:t>65.</a:t>
            </a:r>
            <a:r>
              <a:rPr spc="-5" dirty="0"/>
              <a:t> Suppose </a:t>
            </a:r>
            <a:r>
              <a:rPr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number</a:t>
            </a:r>
            <a:r>
              <a:rPr spc="2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students</a:t>
            </a:r>
            <a:r>
              <a:rPr dirty="0"/>
              <a:t> </a:t>
            </a:r>
            <a:r>
              <a:rPr spc="-5" dirty="0"/>
              <a:t>are</a:t>
            </a:r>
            <a:r>
              <a:rPr dirty="0"/>
              <a:t> 30 </a:t>
            </a:r>
            <a:r>
              <a:rPr spc="-5" dirty="0"/>
              <a:t>.</a:t>
            </a:r>
            <a:r>
              <a:rPr spc="-45" dirty="0"/>
              <a:t> </a:t>
            </a:r>
            <a:r>
              <a:rPr spc="-5" dirty="0"/>
              <a:t>The</a:t>
            </a:r>
            <a:r>
              <a:rPr spc="50" dirty="0"/>
              <a:t> </a:t>
            </a:r>
            <a:r>
              <a:rPr spc="-5" dirty="0"/>
              <a:t>algorithm </a:t>
            </a:r>
            <a:r>
              <a:rPr dirty="0"/>
              <a:t> </a:t>
            </a:r>
            <a:r>
              <a:rPr spc="-5" dirty="0"/>
              <a:t>should</a:t>
            </a:r>
            <a:r>
              <a:rPr dirty="0"/>
              <a:t> output</a:t>
            </a:r>
            <a:r>
              <a:rPr spc="-5" dirty="0"/>
              <a:t> </a:t>
            </a:r>
            <a:r>
              <a:rPr dirty="0"/>
              <a:t>the</a:t>
            </a:r>
            <a:r>
              <a:rPr spc="-5" dirty="0"/>
              <a:t> amount</a:t>
            </a:r>
            <a:r>
              <a:rPr spc="15" dirty="0"/>
              <a:t> </a:t>
            </a:r>
            <a:r>
              <a:rPr spc="-5" dirty="0"/>
              <a:t>fail and</a:t>
            </a:r>
            <a:r>
              <a:rPr spc="5" dirty="0"/>
              <a:t> </a:t>
            </a:r>
            <a:r>
              <a:rPr dirty="0"/>
              <a:t>passed.</a:t>
            </a:r>
            <a:endParaRPr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-35560" y="8263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7351" y="461009"/>
            <a:ext cx="20148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Iterative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402436" y="1236090"/>
            <a:ext cx="6836563" cy="3663311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53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800" spc="-5" dirty="0">
                <a:latin typeface="Arial MT"/>
                <a:cs typeface="Arial MT"/>
              </a:rPr>
              <a:t>Set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counter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to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zero</a:t>
            </a:r>
            <a:endParaRPr sz="1800" dirty="0">
              <a:latin typeface="Arial MT"/>
              <a:cs typeface="Arial MT"/>
            </a:endParaRPr>
          </a:p>
          <a:p>
            <a:pPr marL="469900" indent="-457200">
              <a:lnSpc>
                <a:spcPct val="100000"/>
              </a:lnSpc>
              <a:spcBef>
                <a:spcPts val="43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800" spc="-5" dirty="0">
                <a:latin typeface="Arial MT"/>
                <a:cs typeface="Arial MT"/>
              </a:rPr>
              <a:t>Set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numberOfStudents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to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thirty</a:t>
            </a:r>
            <a:endParaRPr sz="1800" dirty="0">
              <a:latin typeface="Arial MT"/>
              <a:cs typeface="Arial MT"/>
            </a:endParaRPr>
          </a:p>
          <a:p>
            <a:pPr marL="469900" indent="-45720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800" spc="-5" dirty="0">
                <a:latin typeface="Arial MT"/>
                <a:cs typeface="Arial MT"/>
              </a:rPr>
              <a:t>Set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passCounter</a:t>
            </a:r>
            <a:r>
              <a:rPr sz="1800" dirty="0">
                <a:latin typeface="Arial MT"/>
                <a:cs typeface="Arial MT"/>
              </a:rPr>
              <a:t> to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zero</a:t>
            </a:r>
            <a:endParaRPr sz="1800" dirty="0">
              <a:latin typeface="Arial MT"/>
              <a:cs typeface="Arial MT"/>
            </a:endParaRPr>
          </a:p>
          <a:p>
            <a:pPr marL="469900" indent="-45720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800" spc="-5" dirty="0">
                <a:latin typeface="Arial MT"/>
                <a:cs typeface="Arial MT"/>
              </a:rPr>
              <a:t>Set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failureCounter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to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zero</a:t>
            </a:r>
            <a:endParaRPr sz="1800" dirty="0">
              <a:latin typeface="Arial MT"/>
              <a:cs typeface="Arial MT"/>
            </a:endParaRPr>
          </a:p>
          <a:p>
            <a:pPr marL="469265" marR="145415" indent="-469265">
              <a:lnSpc>
                <a:spcPct val="120000"/>
              </a:lnSpc>
              <a:spcBef>
                <a:spcPts val="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800" spc="-5" dirty="0">
                <a:latin typeface="Arial MT"/>
                <a:cs typeface="Arial MT"/>
              </a:rPr>
              <a:t>While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counter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less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than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 err="1">
                <a:latin typeface="Arial MT"/>
                <a:cs typeface="Arial MT"/>
              </a:rPr>
              <a:t>numberOfStudents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484" dirty="0">
                <a:latin typeface="Arial MT"/>
                <a:cs typeface="Arial MT"/>
              </a:rPr>
              <a:t> </a:t>
            </a:r>
            <a:endParaRPr lang="en-US" sz="1800" spc="-484" dirty="0">
              <a:latin typeface="Arial MT"/>
              <a:cs typeface="Arial MT"/>
            </a:endParaRPr>
          </a:p>
          <a:p>
            <a:pPr marR="145415">
              <a:lnSpc>
                <a:spcPct val="120000"/>
              </a:lnSpc>
              <a:spcBef>
                <a:spcPts val="5"/>
              </a:spcBef>
              <a:tabLst>
                <a:tab pos="469265" algn="l"/>
                <a:tab pos="469900" algn="l"/>
              </a:tabLst>
            </a:pPr>
            <a:r>
              <a:rPr lang="en-US" spc="-484" dirty="0">
                <a:latin typeface="Arial MT"/>
                <a:cs typeface="Arial MT"/>
              </a:rPr>
              <a:t>			</a:t>
            </a:r>
            <a:r>
              <a:rPr sz="1800" dirty="0">
                <a:latin typeface="Arial MT"/>
                <a:cs typeface="Arial MT"/>
              </a:rPr>
              <a:t>Ask</a:t>
            </a:r>
            <a:r>
              <a:rPr sz="1800" spc="-5" dirty="0">
                <a:latin typeface="Arial MT"/>
                <a:cs typeface="Arial MT"/>
              </a:rPr>
              <a:t> user </a:t>
            </a:r>
            <a:r>
              <a:rPr sz="1800" dirty="0">
                <a:latin typeface="Arial MT"/>
                <a:cs typeface="Arial MT"/>
              </a:rPr>
              <a:t>to</a:t>
            </a:r>
            <a:r>
              <a:rPr sz="1800" spc="-5" dirty="0">
                <a:latin typeface="Arial MT"/>
                <a:cs typeface="Arial MT"/>
              </a:rPr>
              <a:t> enter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student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average </a:t>
            </a:r>
            <a:r>
              <a:rPr sz="1800" dirty="0">
                <a:latin typeface="Arial MT"/>
                <a:cs typeface="Arial MT"/>
              </a:rPr>
              <a:t> </a:t>
            </a:r>
            <a:endParaRPr lang="en-US" sz="1800" dirty="0">
              <a:latin typeface="Arial MT"/>
              <a:cs typeface="Arial MT"/>
            </a:endParaRPr>
          </a:p>
          <a:p>
            <a:pPr marR="145415">
              <a:lnSpc>
                <a:spcPct val="120000"/>
              </a:lnSpc>
              <a:spcBef>
                <a:spcPts val="5"/>
              </a:spcBef>
              <a:tabLst>
                <a:tab pos="469265" algn="l"/>
                <a:tab pos="469900" algn="l"/>
              </a:tabLst>
            </a:pPr>
            <a:r>
              <a:rPr lang="en-US" spc="-5" dirty="0">
                <a:latin typeface="Arial MT"/>
                <a:cs typeface="Arial MT"/>
              </a:rPr>
              <a:t>			</a:t>
            </a:r>
            <a:r>
              <a:rPr sz="1800" spc="-5" dirty="0">
                <a:latin typeface="Arial MT"/>
                <a:cs typeface="Arial MT"/>
              </a:rPr>
              <a:t>Read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average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and save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as </a:t>
            </a:r>
            <a:r>
              <a:rPr sz="1800" spc="-10" dirty="0">
                <a:latin typeface="Arial MT"/>
                <a:cs typeface="Arial MT"/>
              </a:rPr>
              <a:t>ag</a:t>
            </a:r>
            <a:endParaRPr sz="1800" dirty="0">
              <a:latin typeface="Arial MT"/>
              <a:cs typeface="Arial MT"/>
            </a:endParaRPr>
          </a:p>
          <a:p>
            <a:pPr marL="1600200" marR="5080" indent="-699770">
              <a:lnSpc>
                <a:spcPts val="2590"/>
              </a:lnSpc>
              <a:spcBef>
                <a:spcPts val="160"/>
              </a:spcBef>
            </a:pPr>
            <a:r>
              <a:rPr sz="1800" dirty="0">
                <a:latin typeface="Arial MT"/>
                <a:cs typeface="Arial MT"/>
              </a:rPr>
              <a:t>if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ag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greater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than </a:t>
            </a:r>
            <a:r>
              <a:rPr sz="1800" spc="-10" dirty="0">
                <a:latin typeface="Arial MT"/>
                <a:cs typeface="Arial MT"/>
              </a:rPr>
              <a:t>or</a:t>
            </a:r>
            <a:r>
              <a:rPr sz="1800" spc="-5" dirty="0">
                <a:latin typeface="Arial MT"/>
                <a:cs typeface="Arial MT"/>
              </a:rPr>
              <a:t> equal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sixty</a:t>
            </a:r>
            <a:r>
              <a:rPr sz="1800" dirty="0">
                <a:latin typeface="Arial MT"/>
                <a:cs typeface="Arial MT"/>
              </a:rPr>
              <a:t> five</a:t>
            </a:r>
            <a:r>
              <a:rPr sz="1800" spc="-5" dirty="0">
                <a:latin typeface="Arial MT"/>
                <a:cs typeface="Arial MT"/>
              </a:rPr>
              <a:t> then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lang="en-US" sz="1800" spc="-484" dirty="0">
                <a:latin typeface="Arial MT"/>
                <a:cs typeface="Arial MT"/>
              </a:rPr>
              <a:t>	</a:t>
            </a:r>
            <a:endParaRPr lang="en-US" sz="1800" spc="-484" dirty="0">
              <a:latin typeface="Arial MT"/>
              <a:cs typeface="Arial MT"/>
            </a:endParaRPr>
          </a:p>
          <a:p>
            <a:pPr marL="1600200" marR="5080" indent="-699770">
              <a:lnSpc>
                <a:spcPts val="2590"/>
              </a:lnSpc>
              <a:spcBef>
                <a:spcPts val="160"/>
              </a:spcBef>
            </a:pPr>
            <a:r>
              <a:rPr lang="en-US" spc="-484" dirty="0">
                <a:latin typeface="Arial MT"/>
                <a:cs typeface="Arial MT"/>
              </a:rPr>
              <a:t>	</a:t>
            </a:r>
            <a:r>
              <a:rPr sz="1800" spc="-5" dirty="0">
                <a:latin typeface="Arial MT"/>
                <a:cs typeface="Arial MT"/>
              </a:rPr>
              <a:t>increment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passCounter</a:t>
            </a:r>
            <a:endParaRPr sz="1800" dirty="0">
              <a:latin typeface="Arial MT"/>
              <a:cs typeface="Arial MT"/>
            </a:endParaRPr>
          </a:p>
          <a:p>
            <a:pPr marL="901065">
              <a:lnSpc>
                <a:spcPct val="100000"/>
              </a:lnSpc>
              <a:spcBef>
                <a:spcPts val="280"/>
              </a:spcBef>
            </a:pPr>
            <a:r>
              <a:rPr sz="1800" spc="-5" dirty="0">
                <a:latin typeface="Arial MT"/>
                <a:cs typeface="Arial MT"/>
              </a:rPr>
              <a:t>else</a:t>
            </a:r>
            <a:endParaRPr sz="1800" dirty="0">
              <a:latin typeface="Arial MT"/>
              <a:cs typeface="Arial MT"/>
            </a:endParaRPr>
          </a:p>
          <a:p>
            <a:pPr marL="1600200">
              <a:lnSpc>
                <a:spcPct val="100000"/>
              </a:lnSpc>
              <a:spcBef>
                <a:spcPts val="430"/>
              </a:spcBef>
            </a:pPr>
            <a:r>
              <a:rPr sz="1800" spc="-5" dirty="0">
                <a:latin typeface="Arial MT"/>
                <a:cs typeface="Arial MT"/>
              </a:rPr>
              <a:t>increment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failureCounter</a:t>
            </a:r>
            <a:endParaRPr sz="1800" dirty="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9929" y="4858127"/>
            <a:ext cx="2234565" cy="101282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9370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Arial MT"/>
                <a:cs typeface="Arial MT"/>
              </a:rPr>
              <a:t>end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if</a:t>
            </a:r>
            <a:endParaRPr sz="1800">
              <a:latin typeface="Arial MT"/>
              <a:cs typeface="Arial MT"/>
            </a:endParaRPr>
          </a:p>
          <a:p>
            <a:pPr marL="393700">
              <a:lnSpc>
                <a:spcPct val="100000"/>
              </a:lnSpc>
              <a:spcBef>
                <a:spcPts val="430"/>
              </a:spcBef>
            </a:pPr>
            <a:r>
              <a:rPr sz="1800" spc="-5" dirty="0">
                <a:latin typeface="Arial MT"/>
                <a:cs typeface="Arial MT"/>
              </a:rPr>
              <a:t>increment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counter</a:t>
            </a:r>
            <a:endParaRPr sz="1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5"/>
              </a:spcBef>
            </a:pPr>
            <a:r>
              <a:rPr sz="1800" spc="-5" dirty="0">
                <a:latin typeface="Arial MT"/>
                <a:cs typeface="Arial MT"/>
              </a:rPr>
              <a:t>end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while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2437" y="5904991"/>
            <a:ext cx="45313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3405" algn="l"/>
              </a:tabLst>
            </a:pPr>
            <a:r>
              <a:rPr sz="2000" spc="-5" dirty="0">
                <a:latin typeface="Arial MT"/>
                <a:cs typeface="Arial MT"/>
              </a:rPr>
              <a:t>6.	</a:t>
            </a:r>
            <a:r>
              <a:rPr sz="2000" dirty="0">
                <a:latin typeface="Arial MT"/>
                <a:cs typeface="Arial MT"/>
              </a:rPr>
              <a:t>Print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“pass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counter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=“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passCounter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13782" y="5904991"/>
            <a:ext cx="4097654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“and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failure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counter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=“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failureCounte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212335" y="5151882"/>
            <a:ext cx="1300480" cy="869315"/>
          </a:xfrm>
          <a:custGeom>
            <a:avLst/>
            <a:gdLst/>
            <a:ahLst/>
            <a:cxnLst/>
            <a:rect l="l" t="t" r="r" b="b"/>
            <a:pathLst>
              <a:path w="1300479" h="869314">
                <a:moveTo>
                  <a:pt x="48894" y="775487"/>
                </a:moveTo>
                <a:lnTo>
                  <a:pt x="45085" y="776795"/>
                </a:lnTo>
                <a:lnTo>
                  <a:pt x="43561" y="779945"/>
                </a:lnTo>
                <a:lnTo>
                  <a:pt x="0" y="868946"/>
                </a:lnTo>
                <a:lnTo>
                  <a:pt x="28422" y="867257"/>
                </a:lnTo>
                <a:lnTo>
                  <a:pt x="13969" y="867257"/>
                </a:lnTo>
                <a:lnTo>
                  <a:pt x="6985" y="856691"/>
                </a:lnTo>
                <a:lnTo>
                  <a:pt x="26437" y="843737"/>
                </a:lnTo>
                <a:lnTo>
                  <a:pt x="54990" y="785520"/>
                </a:lnTo>
                <a:lnTo>
                  <a:pt x="56514" y="782370"/>
                </a:lnTo>
                <a:lnTo>
                  <a:pt x="55244" y="778573"/>
                </a:lnTo>
                <a:lnTo>
                  <a:pt x="48894" y="775487"/>
                </a:lnTo>
                <a:close/>
              </a:path>
              <a:path w="1300479" h="869314">
                <a:moveTo>
                  <a:pt x="26437" y="843737"/>
                </a:moveTo>
                <a:lnTo>
                  <a:pt x="6985" y="856691"/>
                </a:lnTo>
                <a:lnTo>
                  <a:pt x="13969" y="867257"/>
                </a:lnTo>
                <a:lnTo>
                  <a:pt x="17727" y="864755"/>
                </a:lnTo>
                <a:lnTo>
                  <a:pt x="16128" y="864755"/>
                </a:lnTo>
                <a:lnTo>
                  <a:pt x="10033" y="855624"/>
                </a:lnTo>
                <a:lnTo>
                  <a:pt x="20924" y="854977"/>
                </a:lnTo>
                <a:lnTo>
                  <a:pt x="26437" y="843737"/>
                </a:lnTo>
                <a:close/>
              </a:path>
              <a:path w="1300479" h="869314">
                <a:moveTo>
                  <a:pt x="101600" y="850188"/>
                </a:moveTo>
                <a:lnTo>
                  <a:pt x="33537" y="854229"/>
                </a:lnTo>
                <a:lnTo>
                  <a:pt x="13969" y="867257"/>
                </a:lnTo>
                <a:lnTo>
                  <a:pt x="28422" y="867257"/>
                </a:lnTo>
                <a:lnTo>
                  <a:pt x="102362" y="862863"/>
                </a:lnTo>
                <a:lnTo>
                  <a:pt x="105028" y="859853"/>
                </a:lnTo>
                <a:lnTo>
                  <a:pt x="104901" y="856348"/>
                </a:lnTo>
                <a:lnTo>
                  <a:pt x="104648" y="852855"/>
                </a:lnTo>
                <a:lnTo>
                  <a:pt x="101600" y="850188"/>
                </a:lnTo>
                <a:close/>
              </a:path>
              <a:path w="1300479" h="869314">
                <a:moveTo>
                  <a:pt x="20924" y="854977"/>
                </a:moveTo>
                <a:lnTo>
                  <a:pt x="10033" y="855624"/>
                </a:lnTo>
                <a:lnTo>
                  <a:pt x="16128" y="864755"/>
                </a:lnTo>
                <a:lnTo>
                  <a:pt x="20924" y="854977"/>
                </a:lnTo>
                <a:close/>
              </a:path>
              <a:path w="1300479" h="869314">
                <a:moveTo>
                  <a:pt x="33537" y="854229"/>
                </a:moveTo>
                <a:lnTo>
                  <a:pt x="20924" y="854977"/>
                </a:lnTo>
                <a:lnTo>
                  <a:pt x="16128" y="864755"/>
                </a:lnTo>
                <a:lnTo>
                  <a:pt x="17727" y="864755"/>
                </a:lnTo>
                <a:lnTo>
                  <a:pt x="33537" y="854229"/>
                </a:lnTo>
                <a:close/>
              </a:path>
              <a:path w="1300479" h="869314">
                <a:moveTo>
                  <a:pt x="1293494" y="0"/>
                </a:moveTo>
                <a:lnTo>
                  <a:pt x="26437" y="843737"/>
                </a:lnTo>
                <a:lnTo>
                  <a:pt x="20924" y="854977"/>
                </a:lnTo>
                <a:lnTo>
                  <a:pt x="33537" y="854229"/>
                </a:lnTo>
                <a:lnTo>
                  <a:pt x="1300479" y="10668"/>
                </a:lnTo>
                <a:lnTo>
                  <a:pt x="1293494" y="0"/>
                </a:lnTo>
                <a:close/>
              </a:path>
            </a:pathLst>
          </a:custGeom>
          <a:solidFill>
            <a:srgbClr val="2E2E9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3204210" y="5157978"/>
            <a:ext cx="1332230" cy="36893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latin typeface="Arial MT"/>
                <a:cs typeface="Arial MT"/>
              </a:rPr>
              <a:t>Message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700527" y="5511419"/>
            <a:ext cx="1011555" cy="582930"/>
          </a:xfrm>
          <a:custGeom>
            <a:avLst/>
            <a:gdLst/>
            <a:ahLst/>
            <a:cxnLst/>
            <a:rect l="l" t="t" r="r" b="b"/>
            <a:pathLst>
              <a:path w="1011554" h="582929">
                <a:moveTo>
                  <a:pt x="55118" y="491820"/>
                </a:moveTo>
                <a:lnTo>
                  <a:pt x="51308" y="492861"/>
                </a:lnTo>
                <a:lnTo>
                  <a:pt x="49530" y="495896"/>
                </a:lnTo>
                <a:lnTo>
                  <a:pt x="0" y="581736"/>
                </a:lnTo>
                <a:lnTo>
                  <a:pt x="102616" y="582637"/>
                </a:lnTo>
                <a:lnTo>
                  <a:pt x="104239" y="580999"/>
                </a:lnTo>
                <a:lnTo>
                  <a:pt x="14097" y="580999"/>
                </a:lnTo>
                <a:lnTo>
                  <a:pt x="7747" y="569975"/>
                </a:lnTo>
                <a:lnTo>
                  <a:pt x="28094" y="558346"/>
                </a:lnTo>
                <a:lnTo>
                  <a:pt x="60452" y="502246"/>
                </a:lnTo>
                <a:lnTo>
                  <a:pt x="62230" y="499211"/>
                </a:lnTo>
                <a:lnTo>
                  <a:pt x="61214" y="495325"/>
                </a:lnTo>
                <a:lnTo>
                  <a:pt x="55118" y="491820"/>
                </a:lnTo>
                <a:close/>
              </a:path>
              <a:path w="1011554" h="582929">
                <a:moveTo>
                  <a:pt x="28094" y="558346"/>
                </a:moveTo>
                <a:lnTo>
                  <a:pt x="7747" y="569975"/>
                </a:lnTo>
                <a:lnTo>
                  <a:pt x="14097" y="580999"/>
                </a:lnTo>
                <a:lnTo>
                  <a:pt x="18206" y="578650"/>
                </a:lnTo>
                <a:lnTo>
                  <a:pt x="16383" y="578650"/>
                </a:lnTo>
                <a:lnTo>
                  <a:pt x="10922" y="569137"/>
                </a:lnTo>
                <a:lnTo>
                  <a:pt x="21869" y="569137"/>
                </a:lnTo>
                <a:lnTo>
                  <a:pt x="28094" y="558346"/>
                </a:lnTo>
                <a:close/>
              </a:path>
              <a:path w="1011554" h="582929">
                <a:moveTo>
                  <a:pt x="34484" y="569343"/>
                </a:moveTo>
                <a:lnTo>
                  <a:pt x="14097" y="580999"/>
                </a:lnTo>
                <a:lnTo>
                  <a:pt x="104239" y="580999"/>
                </a:lnTo>
                <a:lnTo>
                  <a:pt x="105410" y="579818"/>
                </a:lnTo>
                <a:lnTo>
                  <a:pt x="105537" y="572808"/>
                </a:lnTo>
                <a:lnTo>
                  <a:pt x="102743" y="569937"/>
                </a:lnTo>
                <a:lnTo>
                  <a:pt x="34484" y="569343"/>
                </a:lnTo>
                <a:close/>
              </a:path>
              <a:path w="1011554" h="582929">
                <a:moveTo>
                  <a:pt x="10922" y="569137"/>
                </a:moveTo>
                <a:lnTo>
                  <a:pt x="16383" y="578650"/>
                </a:lnTo>
                <a:lnTo>
                  <a:pt x="21814" y="569232"/>
                </a:lnTo>
                <a:lnTo>
                  <a:pt x="10922" y="569137"/>
                </a:lnTo>
                <a:close/>
              </a:path>
              <a:path w="1011554" h="582929">
                <a:moveTo>
                  <a:pt x="21814" y="569232"/>
                </a:moveTo>
                <a:lnTo>
                  <a:pt x="16383" y="578650"/>
                </a:lnTo>
                <a:lnTo>
                  <a:pt x="18206" y="578650"/>
                </a:lnTo>
                <a:lnTo>
                  <a:pt x="34484" y="569343"/>
                </a:lnTo>
                <a:lnTo>
                  <a:pt x="21814" y="569232"/>
                </a:lnTo>
                <a:close/>
              </a:path>
              <a:path w="1011554" h="582929">
                <a:moveTo>
                  <a:pt x="1004951" y="0"/>
                </a:moveTo>
                <a:lnTo>
                  <a:pt x="28094" y="558346"/>
                </a:lnTo>
                <a:lnTo>
                  <a:pt x="21814" y="569232"/>
                </a:lnTo>
                <a:lnTo>
                  <a:pt x="34484" y="569343"/>
                </a:lnTo>
                <a:lnTo>
                  <a:pt x="1011174" y="10921"/>
                </a:lnTo>
                <a:lnTo>
                  <a:pt x="1004951" y="0"/>
                </a:lnTo>
                <a:close/>
              </a:path>
              <a:path w="1011554" h="582929">
                <a:moveTo>
                  <a:pt x="21869" y="569137"/>
                </a:moveTo>
                <a:lnTo>
                  <a:pt x="10922" y="569137"/>
                </a:lnTo>
                <a:lnTo>
                  <a:pt x="21814" y="569232"/>
                </a:lnTo>
                <a:close/>
              </a:path>
            </a:pathLst>
          </a:custGeom>
          <a:solidFill>
            <a:srgbClr val="2E2E9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5517641" y="5022341"/>
            <a:ext cx="1332230" cy="37084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10"/>
              </a:spcBef>
            </a:pPr>
            <a:r>
              <a:rPr sz="1800" spc="-35" dirty="0">
                <a:latin typeface="Arial MT"/>
                <a:cs typeface="Arial MT"/>
              </a:rPr>
              <a:t>Value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04005" y="461009"/>
            <a:ext cx="22028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Exa</a:t>
            </a:r>
            <a:r>
              <a:rPr b="0" i="0" u="none" spc="5" dirty="0">
                <a:solidFill>
                  <a:srgbClr val="000000"/>
                </a:solidFill>
                <a:latin typeface="Arial MT"/>
                <a:cs typeface="Arial MT"/>
              </a:rPr>
              <a:t>m</a:t>
            </a: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ple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949323"/>
            <a:ext cx="7545070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Let's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say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that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you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have </a:t>
            </a:r>
            <a:r>
              <a:rPr sz="2800" spc="-5" dirty="0">
                <a:latin typeface="Arial MT"/>
                <a:cs typeface="Arial MT"/>
              </a:rPr>
              <a:t>a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friend arriving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at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airport, and your friend needs </a:t>
            </a:r>
            <a:r>
              <a:rPr sz="2800" spc="-5" dirty="0">
                <a:latin typeface="Arial MT"/>
                <a:cs typeface="Arial MT"/>
              </a:rPr>
              <a:t>to </a:t>
            </a:r>
            <a:r>
              <a:rPr sz="2800" dirty="0">
                <a:latin typeface="Arial MT"/>
                <a:cs typeface="Arial MT"/>
              </a:rPr>
              <a:t>get from the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airport </a:t>
            </a:r>
            <a:r>
              <a:rPr sz="2800" spc="-5" dirty="0">
                <a:latin typeface="Arial MT"/>
                <a:cs typeface="Arial MT"/>
              </a:rPr>
              <a:t>to </a:t>
            </a:r>
            <a:r>
              <a:rPr sz="2800" dirty="0">
                <a:latin typeface="Arial MT"/>
                <a:cs typeface="Arial MT"/>
              </a:rPr>
              <a:t>your house. Here are three different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algorithms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that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you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might</a:t>
            </a:r>
            <a:r>
              <a:rPr sz="2800" dirty="0">
                <a:latin typeface="Arial MT"/>
                <a:cs typeface="Arial MT"/>
              </a:rPr>
              <a:t> give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your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friend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for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getting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to</a:t>
            </a:r>
            <a:r>
              <a:rPr sz="2800" dirty="0">
                <a:latin typeface="Arial MT"/>
                <a:cs typeface="Arial MT"/>
              </a:rPr>
              <a:t> your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home: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8130">
              <a:lnSpc>
                <a:spcPct val="100000"/>
              </a:lnSpc>
              <a:spcBef>
                <a:spcPts val="105"/>
              </a:spcBef>
            </a:pPr>
            <a:r>
              <a:rPr dirty="0"/>
              <a:t>Extra</a:t>
            </a:r>
            <a:r>
              <a:rPr spc="-75" dirty="0"/>
              <a:t> </a:t>
            </a:r>
            <a:r>
              <a:rPr dirty="0"/>
              <a:t>Exercises</a:t>
            </a:r>
            <a:endParaRPr dirty="0"/>
          </a:p>
        </p:txBody>
      </p:sp>
      <p:grpSp>
        <p:nvGrpSpPr>
          <p:cNvPr id="4" name="object 4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13792" y="1797557"/>
            <a:ext cx="8743950" cy="3134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685" marR="5080" indent="-515620" algn="just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528320" algn="l"/>
              </a:tabLst>
            </a:pPr>
            <a:r>
              <a:rPr sz="2800" spc="-15" dirty="0">
                <a:latin typeface="Arial MT"/>
                <a:cs typeface="Arial MT"/>
              </a:rPr>
              <a:t>Write </a:t>
            </a:r>
            <a:r>
              <a:rPr sz="2800" spc="-5" dirty="0">
                <a:latin typeface="Arial MT"/>
                <a:cs typeface="Arial MT"/>
              </a:rPr>
              <a:t>an algorithm </a:t>
            </a:r>
            <a:r>
              <a:rPr sz="2800" dirty="0">
                <a:latin typeface="Arial MT"/>
                <a:cs typeface="Arial MT"/>
              </a:rPr>
              <a:t>that takes </a:t>
            </a:r>
            <a:r>
              <a:rPr sz="2800" spc="-5" dirty="0">
                <a:latin typeface="Arial MT"/>
                <a:cs typeface="Arial MT"/>
              </a:rPr>
              <a:t>n </a:t>
            </a:r>
            <a:r>
              <a:rPr sz="2800" dirty="0">
                <a:latin typeface="Arial MT"/>
                <a:cs typeface="Arial MT"/>
              </a:rPr>
              <a:t>integers </a:t>
            </a:r>
            <a:r>
              <a:rPr sz="2800" spc="-5" dirty="0">
                <a:latin typeface="Arial MT"/>
                <a:cs typeface="Arial MT"/>
              </a:rPr>
              <a:t>and </a:t>
            </a:r>
            <a:r>
              <a:rPr sz="2800" dirty="0">
                <a:latin typeface="Arial MT"/>
                <a:cs typeface="Arial MT"/>
              </a:rPr>
              <a:t>decides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and </a:t>
            </a:r>
            <a:r>
              <a:rPr sz="2800" dirty="0">
                <a:latin typeface="Arial MT"/>
                <a:cs typeface="Arial MT"/>
              </a:rPr>
              <a:t>prints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 number of </a:t>
            </a:r>
            <a:r>
              <a:rPr sz="2800" dirty="0">
                <a:latin typeface="Arial MT"/>
                <a:cs typeface="Arial MT"/>
              </a:rPr>
              <a:t>integers divisible </a:t>
            </a:r>
            <a:r>
              <a:rPr sz="2800" spc="-5" dirty="0">
                <a:latin typeface="Arial MT"/>
                <a:cs typeface="Arial MT"/>
              </a:rPr>
              <a:t>by 3 </a:t>
            </a:r>
            <a:r>
              <a:rPr sz="2800" dirty="0">
                <a:latin typeface="Arial MT"/>
                <a:cs typeface="Arial MT"/>
              </a:rPr>
              <a:t>and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number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of integers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not </a:t>
            </a:r>
            <a:r>
              <a:rPr sz="2800" dirty="0">
                <a:latin typeface="Arial MT"/>
                <a:cs typeface="Arial MT"/>
              </a:rPr>
              <a:t>divisible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by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20" dirty="0">
                <a:latin typeface="Arial MT"/>
                <a:cs typeface="Arial MT"/>
              </a:rPr>
              <a:t>3</a:t>
            </a:r>
            <a:r>
              <a:rPr sz="1800" spc="20" dirty="0">
                <a:latin typeface="Arial MT"/>
                <a:cs typeface="Arial MT"/>
              </a:rPr>
              <a:t>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AutoNum type="arabicPeriod"/>
            </a:pPr>
            <a:endParaRPr sz="3750">
              <a:latin typeface="Arial MT"/>
              <a:cs typeface="Arial MT"/>
            </a:endParaRPr>
          </a:p>
          <a:p>
            <a:pPr marL="527685" marR="18224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800" spc="-15" dirty="0">
                <a:latin typeface="Arial MT"/>
                <a:cs typeface="Arial MT"/>
              </a:rPr>
              <a:t>Write</a:t>
            </a:r>
            <a:r>
              <a:rPr sz="2800" spc="-5" dirty="0">
                <a:latin typeface="Arial MT"/>
                <a:cs typeface="Arial MT"/>
              </a:rPr>
              <a:t> an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algorithm</a:t>
            </a:r>
            <a:r>
              <a:rPr sz="2800" spc="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that</a:t>
            </a:r>
            <a:r>
              <a:rPr sz="2800" spc="-5" dirty="0">
                <a:latin typeface="Arial MT"/>
                <a:cs typeface="Arial MT"/>
              </a:rPr>
              <a:t> will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accept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values </a:t>
            </a:r>
            <a:r>
              <a:rPr sz="2800" spc="-5" dirty="0">
                <a:latin typeface="Arial MT"/>
                <a:cs typeface="Arial MT"/>
              </a:rPr>
              <a:t>of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sides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of a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square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and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display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its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area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where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 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formula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is : area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= </a:t>
            </a:r>
            <a:r>
              <a:rPr sz="2800" dirty="0">
                <a:latin typeface="Arial MT"/>
                <a:cs typeface="Arial MT"/>
              </a:rPr>
              <a:t>side*side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8130">
              <a:lnSpc>
                <a:spcPct val="100000"/>
              </a:lnSpc>
              <a:spcBef>
                <a:spcPts val="105"/>
              </a:spcBef>
            </a:pPr>
            <a:r>
              <a:rPr dirty="0"/>
              <a:t>Extra</a:t>
            </a:r>
            <a:r>
              <a:rPr spc="-75" dirty="0"/>
              <a:t> </a:t>
            </a:r>
            <a:r>
              <a:rPr dirty="0"/>
              <a:t>Exercises</a:t>
            </a:r>
            <a:endParaRPr dirty="0"/>
          </a:p>
        </p:txBody>
      </p:sp>
      <p:grpSp>
        <p:nvGrpSpPr>
          <p:cNvPr id="4" name="object 4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13664" y="1800605"/>
            <a:ext cx="229743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Solutions: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800" u="heavy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</a:rPr>
              <a:t> </a:t>
            </a: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</a:rPr>
              <a:t>Extra</a:t>
            </a:r>
            <a:r>
              <a:rPr sz="1800" u="heavy" spc="-4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</a:rPr>
              <a:t> </a:t>
            </a: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</a:rPr>
              <a:t>Exercises</a:t>
            </a:r>
            <a:r>
              <a:rPr sz="1800" u="heavy" spc="-2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</a:rPr>
              <a:t> </a:t>
            </a: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</a:rPr>
              <a:t>_1.txt</a:t>
            </a:r>
            <a:endParaRPr sz="1800">
              <a:latin typeface="Arial MT"/>
              <a:cs typeface="Arial MT"/>
            </a:endParaRPr>
          </a:p>
          <a:p>
            <a:pPr marL="76835">
              <a:lnSpc>
                <a:spcPct val="100000"/>
              </a:lnSpc>
              <a:spcBef>
                <a:spcPts val="5"/>
              </a:spcBef>
            </a:pP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</a:rPr>
              <a:t>Extra</a:t>
            </a:r>
            <a:r>
              <a:rPr sz="1800" u="heavy" spc="-3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</a:rPr>
              <a:t> </a:t>
            </a: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</a:rPr>
              <a:t>Exercises</a:t>
            </a:r>
            <a:r>
              <a:rPr sz="1800" u="heavy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</a:rPr>
              <a:t> </a:t>
            </a: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</a:rPr>
              <a:t>_2.txt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8130">
              <a:lnSpc>
                <a:spcPct val="100000"/>
              </a:lnSpc>
              <a:spcBef>
                <a:spcPts val="105"/>
              </a:spcBef>
            </a:pPr>
            <a:r>
              <a:rPr dirty="0"/>
              <a:t>Extra</a:t>
            </a:r>
            <a:r>
              <a:rPr spc="-75" dirty="0"/>
              <a:t> </a:t>
            </a:r>
            <a:r>
              <a:rPr dirty="0"/>
              <a:t>Exercises</a:t>
            </a:r>
            <a:endParaRPr dirty="0"/>
          </a:p>
        </p:txBody>
      </p:sp>
      <p:grpSp>
        <p:nvGrpSpPr>
          <p:cNvPr id="4" name="object 4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13792" y="1800605"/>
            <a:ext cx="867156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SzPct val="94000"/>
              <a:buFont typeface="Arial MT"/>
              <a:buChar char="•"/>
              <a:tabLst>
                <a:tab pos="93980" algn="l"/>
              </a:tabLst>
            </a:pPr>
            <a:r>
              <a:rPr sz="1800" b="1" spc="-10" dirty="0">
                <a:latin typeface="Arial" panose="020B0604020202020204"/>
                <a:cs typeface="Arial" panose="020B0604020202020204"/>
              </a:rPr>
              <a:t>Write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an algorithm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to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calculate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the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sum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of a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set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of </a:t>
            </a:r>
            <a:r>
              <a:rPr sz="1800" b="1" spc="-15" dirty="0">
                <a:latin typeface="Arial" panose="020B0604020202020204"/>
                <a:cs typeface="Arial" panose="020B0604020202020204"/>
              </a:rPr>
              <a:t>values </a:t>
            </a:r>
            <a:r>
              <a:rPr sz="1800" b="1" spc="10" dirty="0">
                <a:latin typeface="Arial" panose="020B0604020202020204"/>
                <a:cs typeface="Arial" panose="020B0604020202020204"/>
              </a:rPr>
              <a:t>(we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don’t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know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their </a:t>
            </a:r>
            <a:r>
              <a:rPr sz="1800" b="1" spc="5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count). When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0</a:t>
            </a:r>
            <a:r>
              <a:rPr sz="180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is</a:t>
            </a:r>
            <a:r>
              <a:rPr sz="180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entered</a:t>
            </a:r>
            <a:r>
              <a:rPr sz="1800" b="1" spc="10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this</a:t>
            </a:r>
            <a:r>
              <a:rPr sz="1800"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means</a:t>
            </a:r>
            <a:r>
              <a:rPr sz="1800" b="1" spc="10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that</a:t>
            </a:r>
            <a:r>
              <a:rPr sz="180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algorithm</a:t>
            </a:r>
            <a:r>
              <a:rPr sz="180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should stop </a:t>
            </a:r>
            <a:r>
              <a:rPr sz="1800" b="1" spc="-10" dirty="0">
                <a:latin typeface="Arial" panose="020B0604020202020204"/>
                <a:cs typeface="Arial" panose="020B0604020202020204"/>
              </a:rPr>
              <a:t>receiving</a:t>
            </a:r>
            <a:r>
              <a:rPr sz="1800" b="1" spc="40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data, </a:t>
            </a:r>
            <a:r>
              <a:rPr sz="1800" b="1" spc="-484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and</a:t>
            </a:r>
            <a:r>
              <a:rPr sz="180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print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the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sum</a:t>
            </a:r>
            <a:endParaRPr sz="18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03675" y="6498259"/>
            <a:ext cx="148653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-1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Abdallah</a:t>
            </a:r>
            <a:r>
              <a:rPr sz="1400" b="1" spc="-5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Karakra</a:t>
            </a:r>
            <a:endParaRPr sz="1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Monday,</a:t>
            </a:r>
            <a:r>
              <a:rPr spc="-15" dirty="0"/>
              <a:t> </a:t>
            </a:r>
            <a:r>
              <a:rPr dirty="0"/>
              <a:t>October</a:t>
            </a:r>
            <a:r>
              <a:rPr spc="-5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2018</a:t>
            </a:r>
            <a:endParaRPr dirty="0"/>
          </a:p>
        </p:txBody>
      </p:sp>
      <p:sp>
        <p:nvSpPr>
          <p:cNvPr id="8" name="object 8"/>
          <p:cNvSpPr txBox="1"/>
          <p:nvPr/>
        </p:nvSpPr>
        <p:spPr>
          <a:xfrm>
            <a:off x="73863" y="3840860"/>
            <a:ext cx="848169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 panose="020B0604020202020204"/>
                <a:cs typeface="Arial" panose="020B0604020202020204"/>
              </a:rPr>
              <a:t>Write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an algorithm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to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calculate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the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sum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of a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set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of </a:t>
            </a:r>
            <a:r>
              <a:rPr sz="1800" b="1" spc="-10" dirty="0">
                <a:latin typeface="Arial" panose="020B0604020202020204"/>
                <a:cs typeface="Arial" panose="020B0604020202020204"/>
              </a:rPr>
              <a:t>values </a:t>
            </a:r>
            <a:r>
              <a:rPr sz="1800" b="1" spc="10" dirty="0">
                <a:latin typeface="Arial" panose="020B0604020202020204"/>
                <a:cs typeface="Arial" panose="020B0604020202020204"/>
              </a:rPr>
              <a:t>(we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don’t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know their </a:t>
            </a:r>
            <a:r>
              <a:rPr sz="1800" b="1" spc="-490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count). When the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sum exceeds 25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this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means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that</a:t>
            </a:r>
            <a:r>
              <a:rPr sz="1800" b="1" spc="5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algorithm should stop </a:t>
            </a:r>
            <a:r>
              <a:rPr sz="1800" b="1" spc="5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spc="-10" dirty="0">
                <a:latin typeface="Arial" panose="020B0604020202020204"/>
                <a:cs typeface="Arial" panose="020B0604020202020204"/>
              </a:rPr>
              <a:t>receiving</a:t>
            </a:r>
            <a:r>
              <a:rPr sz="1800" b="1" spc="40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data,</a:t>
            </a:r>
            <a:r>
              <a:rPr sz="1800" b="1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and</a:t>
            </a:r>
            <a:r>
              <a:rPr sz="1800" b="1" dirty="0">
                <a:latin typeface="Arial" panose="020B0604020202020204"/>
                <a:cs typeface="Arial" panose="020B0604020202020204"/>
              </a:rPr>
              <a:t> print</a:t>
            </a:r>
            <a:r>
              <a:rPr sz="180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the number</a:t>
            </a:r>
            <a:r>
              <a:rPr sz="1800"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dirty="0">
                <a:latin typeface="Arial" panose="020B0604020202020204"/>
                <a:cs typeface="Arial" panose="020B0604020202020204"/>
              </a:rPr>
              <a:t>of</a:t>
            </a:r>
            <a:r>
              <a:rPr sz="1800" b="1" spc="5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spc="-10" dirty="0">
                <a:latin typeface="Arial" panose="020B0604020202020204"/>
                <a:cs typeface="Arial" panose="020B0604020202020204"/>
              </a:rPr>
              <a:t>values</a:t>
            </a:r>
            <a:r>
              <a:rPr sz="1800" b="1" spc="5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spc="10" dirty="0">
                <a:latin typeface="Arial" panose="020B0604020202020204"/>
                <a:cs typeface="Arial" panose="020B0604020202020204"/>
              </a:rPr>
              <a:t>were</a:t>
            </a:r>
            <a:r>
              <a:rPr sz="1800" b="1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entered.</a:t>
            </a:r>
            <a:endParaRPr sz="1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58770" y="461009"/>
            <a:ext cx="36918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Example</a:t>
            </a:r>
            <a:r>
              <a:rPr b="0" i="0" u="none" spc="-9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Cont.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858310"/>
            <a:ext cx="5119370" cy="215265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FF0000"/>
                </a:solidFill>
                <a:latin typeface="Arial MT"/>
                <a:cs typeface="Arial MT"/>
              </a:rPr>
              <a:t>The</a:t>
            </a:r>
            <a:r>
              <a:rPr sz="3200" spc="-4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FF0000"/>
                </a:solidFill>
                <a:latin typeface="Arial MT"/>
                <a:cs typeface="Arial MT"/>
              </a:rPr>
              <a:t>taxi</a:t>
            </a:r>
            <a:r>
              <a:rPr sz="3200" spc="-2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Arial MT"/>
                <a:cs typeface="Arial MT"/>
              </a:rPr>
              <a:t>algorithm</a:t>
            </a:r>
            <a:r>
              <a:rPr sz="3200" spc="-5" dirty="0">
                <a:latin typeface="Arial MT"/>
                <a:cs typeface="Arial MT"/>
              </a:rPr>
              <a:t>:</a:t>
            </a:r>
            <a:endParaRPr sz="320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69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 MT"/>
                <a:cs typeface="Arial MT"/>
              </a:rPr>
              <a:t>Go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to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 </a:t>
            </a:r>
            <a:r>
              <a:rPr sz="2800" dirty="0">
                <a:latin typeface="Arial MT"/>
                <a:cs typeface="Arial MT"/>
              </a:rPr>
              <a:t>taxi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stand.</a:t>
            </a:r>
            <a:endParaRPr sz="280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 MT"/>
                <a:cs typeface="Arial MT"/>
              </a:rPr>
              <a:t>Get</a:t>
            </a:r>
            <a:r>
              <a:rPr sz="2800" spc="-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in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taxi.</a:t>
            </a:r>
            <a:endParaRPr sz="280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 MT"/>
                <a:cs typeface="Arial MT"/>
              </a:rPr>
              <a:t>Give the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driver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my </a:t>
            </a:r>
            <a:r>
              <a:rPr sz="2800" dirty="0">
                <a:latin typeface="Arial MT"/>
                <a:cs typeface="Arial MT"/>
              </a:rPr>
              <a:t>address.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58770" y="461009"/>
            <a:ext cx="36918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Example</a:t>
            </a:r>
            <a:r>
              <a:rPr b="0" i="0" u="none" spc="-9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Cont.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863369"/>
            <a:ext cx="7620000" cy="156210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0000"/>
                </a:solidFill>
                <a:latin typeface="Arial MT"/>
                <a:cs typeface="Arial MT"/>
              </a:rPr>
              <a:t>The</a:t>
            </a:r>
            <a:r>
              <a:rPr sz="280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Arial MT"/>
                <a:cs typeface="Arial MT"/>
              </a:rPr>
              <a:t>call-me</a:t>
            </a:r>
            <a:r>
              <a:rPr sz="2800" spc="-2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FF0000"/>
                </a:solidFill>
                <a:latin typeface="Arial MT"/>
                <a:cs typeface="Arial MT"/>
              </a:rPr>
              <a:t>algorithm</a:t>
            </a:r>
            <a:r>
              <a:rPr sz="2800" dirty="0">
                <a:latin typeface="Arial MT"/>
                <a:cs typeface="Arial MT"/>
              </a:rPr>
              <a:t>:</a:t>
            </a:r>
            <a:endParaRPr sz="2800">
              <a:latin typeface="Arial MT"/>
              <a:cs typeface="Arial MT"/>
            </a:endParaRPr>
          </a:p>
          <a:p>
            <a:pPr marL="623570" lvl="1" indent="-218440">
              <a:lnSpc>
                <a:spcPct val="100000"/>
              </a:lnSpc>
              <a:spcBef>
                <a:spcPts val="675"/>
              </a:spcBef>
              <a:buChar char="-"/>
              <a:tabLst>
                <a:tab pos="624205" algn="l"/>
              </a:tabLst>
            </a:pPr>
            <a:r>
              <a:rPr sz="2800" spc="-5" dirty="0">
                <a:latin typeface="Arial MT"/>
                <a:cs typeface="Arial MT"/>
              </a:rPr>
              <a:t>When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your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plane arrives,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call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my </a:t>
            </a:r>
            <a:r>
              <a:rPr sz="2800" dirty="0">
                <a:latin typeface="Arial MT"/>
                <a:cs typeface="Arial MT"/>
              </a:rPr>
              <a:t>cell </a:t>
            </a:r>
            <a:r>
              <a:rPr sz="2800" spc="-5" dirty="0">
                <a:latin typeface="Arial MT"/>
                <a:cs typeface="Arial MT"/>
              </a:rPr>
              <a:t>phone.</a:t>
            </a:r>
            <a:endParaRPr sz="2800">
              <a:latin typeface="Arial MT"/>
              <a:cs typeface="Arial MT"/>
            </a:endParaRPr>
          </a:p>
          <a:p>
            <a:pPr marL="623570" lvl="1" indent="-218440">
              <a:lnSpc>
                <a:spcPct val="100000"/>
              </a:lnSpc>
              <a:spcBef>
                <a:spcPts val="670"/>
              </a:spcBef>
              <a:buChar char="-"/>
              <a:tabLst>
                <a:tab pos="624205" algn="l"/>
              </a:tabLst>
            </a:pPr>
            <a:r>
              <a:rPr sz="2800" spc="-5" dirty="0">
                <a:latin typeface="Arial MT"/>
                <a:cs typeface="Arial MT"/>
              </a:rPr>
              <a:t>Meet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outside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baggage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claim.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58770" y="461009"/>
            <a:ext cx="36918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Example</a:t>
            </a:r>
            <a:r>
              <a:rPr b="0" i="0" u="none" spc="-9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Cont.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863369"/>
            <a:ext cx="7800340" cy="25863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0000"/>
                </a:solidFill>
                <a:latin typeface="Arial MT"/>
                <a:cs typeface="Arial MT"/>
              </a:rPr>
              <a:t>The</a:t>
            </a:r>
            <a:r>
              <a:rPr sz="2800" spc="-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FF0000"/>
                </a:solidFill>
                <a:latin typeface="Arial MT"/>
                <a:cs typeface="Arial MT"/>
              </a:rPr>
              <a:t>bus</a:t>
            </a:r>
            <a:r>
              <a:rPr sz="2800" spc="-3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FF0000"/>
                </a:solidFill>
                <a:latin typeface="Arial MT"/>
                <a:cs typeface="Arial MT"/>
              </a:rPr>
              <a:t>algorithm</a:t>
            </a:r>
            <a:r>
              <a:rPr sz="2800" dirty="0">
                <a:latin typeface="Arial MT"/>
                <a:cs typeface="Arial MT"/>
              </a:rPr>
              <a:t>:</a:t>
            </a:r>
            <a:endParaRPr sz="2800">
              <a:latin typeface="Arial MT"/>
              <a:cs typeface="Arial MT"/>
            </a:endParaRPr>
          </a:p>
          <a:p>
            <a:pPr marL="524510" lvl="1" indent="-217170">
              <a:lnSpc>
                <a:spcPct val="100000"/>
              </a:lnSpc>
              <a:spcBef>
                <a:spcPts val="675"/>
              </a:spcBef>
              <a:buChar char="-"/>
              <a:tabLst>
                <a:tab pos="525145" algn="l"/>
              </a:tabLst>
            </a:pPr>
            <a:r>
              <a:rPr sz="2800" spc="-5" dirty="0">
                <a:latin typeface="Arial MT"/>
                <a:cs typeface="Arial MT"/>
              </a:rPr>
              <a:t>Outside </a:t>
            </a:r>
            <a:r>
              <a:rPr sz="2800" dirty="0">
                <a:latin typeface="Arial MT"/>
                <a:cs typeface="Arial MT"/>
              </a:rPr>
              <a:t>baggage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claim, </a:t>
            </a:r>
            <a:r>
              <a:rPr sz="2800" dirty="0">
                <a:latin typeface="Arial MT"/>
                <a:cs typeface="Arial MT"/>
              </a:rPr>
              <a:t>catch </a:t>
            </a:r>
            <a:r>
              <a:rPr sz="2800" spc="-5" dirty="0">
                <a:latin typeface="Arial MT"/>
                <a:cs typeface="Arial MT"/>
              </a:rPr>
              <a:t>bus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number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70.</a:t>
            </a:r>
            <a:endParaRPr sz="2800">
              <a:latin typeface="Arial MT"/>
              <a:cs typeface="Arial MT"/>
            </a:endParaRPr>
          </a:p>
          <a:p>
            <a:pPr marL="524510" lvl="1" indent="-217170">
              <a:lnSpc>
                <a:spcPct val="100000"/>
              </a:lnSpc>
              <a:spcBef>
                <a:spcPts val="670"/>
              </a:spcBef>
              <a:buChar char="-"/>
              <a:tabLst>
                <a:tab pos="525145" algn="l"/>
              </a:tabLst>
            </a:pPr>
            <a:r>
              <a:rPr sz="2800" spc="-5" dirty="0">
                <a:latin typeface="Arial MT"/>
                <a:cs typeface="Arial MT"/>
              </a:rPr>
              <a:t>Transfer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to bus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14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on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Rukab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Street.</a:t>
            </a:r>
            <a:endParaRPr sz="2800">
              <a:latin typeface="Arial MT"/>
              <a:cs typeface="Arial MT"/>
            </a:endParaRPr>
          </a:p>
          <a:p>
            <a:pPr marL="524510" lvl="1" indent="-217170">
              <a:lnSpc>
                <a:spcPct val="100000"/>
              </a:lnSpc>
              <a:spcBef>
                <a:spcPts val="675"/>
              </a:spcBef>
              <a:buChar char="-"/>
              <a:tabLst>
                <a:tab pos="525145" algn="l"/>
              </a:tabLst>
            </a:pPr>
            <a:r>
              <a:rPr sz="2800" spc="-5" dirty="0">
                <a:latin typeface="Arial MT"/>
                <a:cs typeface="Arial MT"/>
              </a:rPr>
              <a:t>Get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off</a:t>
            </a:r>
            <a:r>
              <a:rPr sz="2800" spc="-5" dirty="0">
                <a:latin typeface="Arial MT"/>
                <a:cs typeface="Arial MT"/>
              </a:rPr>
              <a:t> on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Jerusalem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street.</a:t>
            </a:r>
            <a:endParaRPr sz="2800">
              <a:latin typeface="Arial MT"/>
              <a:cs typeface="Arial MT"/>
            </a:endParaRPr>
          </a:p>
          <a:p>
            <a:pPr marL="524510" lvl="1" indent="-217170">
              <a:lnSpc>
                <a:spcPct val="100000"/>
              </a:lnSpc>
              <a:spcBef>
                <a:spcPts val="670"/>
              </a:spcBef>
              <a:buChar char="-"/>
              <a:tabLst>
                <a:tab pos="525145" algn="l"/>
              </a:tabLst>
            </a:pPr>
            <a:r>
              <a:rPr sz="2800" spc="-5" dirty="0">
                <a:latin typeface="Arial MT"/>
                <a:cs typeface="Arial MT"/>
              </a:rPr>
              <a:t>Walk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two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blocks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north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to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my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house.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9076" y="461009"/>
            <a:ext cx="66128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Common</a:t>
            </a:r>
            <a:r>
              <a:rPr b="0" i="0" u="none" spc="-3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Action</a:t>
            </a:r>
            <a:r>
              <a:rPr b="0" i="0" u="none" spc="-5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Keywords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863369"/>
            <a:ext cx="6189345" cy="25863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54660" indent="-442595">
              <a:lnSpc>
                <a:spcPct val="100000"/>
              </a:lnSpc>
              <a:spcBef>
                <a:spcPts val="770"/>
              </a:spcBef>
              <a:buChar char="•"/>
              <a:tabLst>
                <a:tab pos="454025" algn="l"/>
                <a:tab pos="455295" algn="l"/>
                <a:tab pos="2132330" algn="l"/>
              </a:tabLst>
            </a:pPr>
            <a:r>
              <a:rPr sz="2800" dirty="0">
                <a:latin typeface="Arial MT"/>
                <a:cs typeface="Arial MT"/>
              </a:rPr>
              <a:t>Input:	</a:t>
            </a:r>
            <a:r>
              <a:rPr sz="2800" spc="-10" dirty="0">
                <a:latin typeface="Arial MT"/>
                <a:cs typeface="Arial MT"/>
              </a:rPr>
              <a:t>READ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,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OBTAIN,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GET</a:t>
            </a:r>
            <a:endParaRPr sz="2800">
              <a:latin typeface="Arial MT"/>
              <a:cs typeface="Arial MT"/>
            </a:endParaRPr>
          </a:p>
          <a:p>
            <a:pPr marL="454660" indent="-442595">
              <a:lnSpc>
                <a:spcPct val="100000"/>
              </a:lnSpc>
              <a:spcBef>
                <a:spcPts val="675"/>
              </a:spcBef>
              <a:buChar char="•"/>
              <a:tabLst>
                <a:tab pos="454025" algn="l"/>
                <a:tab pos="455295" algn="l"/>
                <a:tab pos="2112010" algn="l"/>
              </a:tabLst>
            </a:pPr>
            <a:r>
              <a:rPr sz="2800" spc="-5" dirty="0">
                <a:latin typeface="Arial MT"/>
                <a:cs typeface="Arial MT"/>
              </a:rPr>
              <a:t>Output:	PRINT,</a:t>
            </a:r>
            <a:r>
              <a:rPr sz="2800" spc="-3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DISPLAY,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SHOW</a:t>
            </a:r>
            <a:endParaRPr sz="2800">
              <a:latin typeface="Arial MT"/>
              <a:cs typeface="Arial MT"/>
            </a:endParaRPr>
          </a:p>
          <a:p>
            <a:pPr marL="454660" indent="-442595">
              <a:lnSpc>
                <a:spcPct val="100000"/>
              </a:lnSpc>
              <a:spcBef>
                <a:spcPts val="670"/>
              </a:spcBef>
              <a:buChar char="•"/>
              <a:tabLst>
                <a:tab pos="454025" algn="l"/>
                <a:tab pos="455295" algn="l"/>
              </a:tabLst>
            </a:pPr>
            <a:r>
              <a:rPr sz="2800" spc="-5" dirty="0">
                <a:latin typeface="Arial MT"/>
                <a:cs typeface="Arial MT"/>
              </a:rPr>
              <a:t>Compute: </a:t>
            </a:r>
            <a:r>
              <a:rPr sz="2800" spc="-10" dirty="0">
                <a:latin typeface="Arial MT"/>
                <a:cs typeface="Arial MT"/>
              </a:rPr>
              <a:t>COMPUTE,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CALCULATE</a:t>
            </a:r>
            <a:endParaRPr sz="2800">
              <a:latin typeface="Arial MT"/>
              <a:cs typeface="Arial MT"/>
            </a:endParaRPr>
          </a:p>
          <a:p>
            <a:pPr marL="454660" indent="-442595">
              <a:lnSpc>
                <a:spcPct val="100000"/>
              </a:lnSpc>
              <a:spcBef>
                <a:spcPts val="675"/>
              </a:spcBef>
              <a:buChar char="•"/>
              <a:tabLst>
                <a:tab pos="454025" algn="l"/>
                <a:tab pos="455295" algn="l"/>
              </a:tabLst>
            </a:pPr>
            <a:r>
              <a:rPr sz="2800" spc="-5" dirty="0">
                <a:latin typeface="Arial MT"/>
                <a:cs typeface="Arial MT"/>
              </a:rPr>
              <a:t>Initialize:</a:t>
            </a:r>
            <a:endParaRPr sz="2800">
              <a:latin typeface="Arial MT"/>
              <a:cs typeface="Arial MT"/>
            </a:endParaRPr>
          </a:p>
          <a:p>
            <a:pPr marL="454660" indent="-442595">
              <a:lnSpc>
                <a:spcPct val="100000"/>
              </a:lnSpc>
              <a:spcBef>
                <a:spcPts val="670"/>
              </a:spcBef>
              <a:buChar char="•"/>
              <a:tabLst>
                <a:tab pos="454025" algn="l"/>
                <a:tab pos="455295" algn="l"/>
              </a:tabLst>
            </a:pPr>
            <a:r>
              <a:rPr sz="2800" spc="-5" dirty="0">
                <a:latin typeface="Arial MT"/>
                <a:cs typeface="Arial MT"/>
              </a:rPr>
              <a:t>Add</a:t>
            </a:r>
            <a:r>
              <a:rPr sz="2800" spc="-3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one: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58855" y="3399815"/>
            <a:ext cx="2174240" cy="1049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 marR="5080" indent="-38735">
              <a:lnSpc>
                <a:spcPct val="120000"/>
              </a:lnSpc>
              <a:spcBef>
                <a:spcPts val="100"/>
              </a:spcBef>
            </a:pPr>
            <a:r>
              <a:rPr sz="2800" spc="-10" dirty="0">
                <a:latin typeface="Arial MT"/>
                <a:cs typeface="Arial MT"/>
              </a:rPr>
              <a:t>SET </a:t>
            </a:r>
            <a:r>
              <a:rPr sz="2800" spc="-5" dirty="0">
                <a:latin typeface="Arial MT"/>
                <a:cs typeface="Arial MT"/>
              </a:rPr>
              <a:t> INCRE</a:t>
            </a:r>
            <a:r>
              <a:rPr sz="2800" spc="-15" dirty="0">
                <a:latin typeface="Arial MT"/>
                <a:cs typeface="Arial MT"/>
              </a:rPr>
              <a:t>M</a:t>
            </a:r>
            <a:r>
              <a:rPr sz="2800" spc="-5" dirty="0">
                <a:latin typeface="Arial MT"/>
                <a:cs typeface="Arial MT"/>
              </a:rPr>
              <a:t>ENT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98751" y="510997"/>
            <a:ext cx="74542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Types</a:t>
            </a:r>
            <a:r>
              <a:rPr b="0" i="0" u="none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b="0" i="0" u="none" spc="-5" dirty="0">
                <a:solidFill>
                  <a:srgbClr val="000000"/>
                </a:solidFill>
                <a:latin typeface="Arial MT"/>
                <a:cs typeface="Arial MT"/>
              </a:rPr>
              <a:t>of</a:t>
            </a:r>
            <a:r>
              <a:rPr b="0" i="0" u="none" spc="-1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Algorithm</a:t>
            </a:r>
            <a:r>
              <a:rPr b="0" i="0" u="none" spc="-3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operations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6790" y="1735581"/>
            <a:ext cx="2124710" cy="3013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9565" indent="-317500">
              <a:lnSpc>
                <a:spcPct val="100000"/>
              </a:lnSpc>
              <a:spcBef>
                <a:spcPts val="95"/>
              </a:spcBef>
              <a:buSzPct val="96000"/>
              <a:buFont typeface="Wingdings" panose="05000000000000000000"/>
              <a:buChar char=""/>
              <a:tabLst>
                <a:tab pos="330200" algn="l"/>
              </a:tabLst>
            </a:pPr>
            <a:r>
              <a:rPr sz="2800" dirty="0">
                <a:latin typeface="Arial MT"/>
                <a:cs typeface="Arial MT"/>
              </a:rPr>
              <a:t>Sequential</a:t>
            </a: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buFont typeface="Wingdings" panose="05000000000000000000"/>
              <a:buChar char=""/>
            </a:pPr>
            <a:endParaRPr sz="3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Wingdings" panose="05000000000000000000"/>
              <a:buChar char=""/>
            </a:pPr>
            <a:endParaRPr sz="2700">
              <a:latin typeface="Arial MT"/>
              <a:cs typeface="Arial MT"/>
            </a:endParaRPr>
          </a:p>
          <a:p>
            <a:pPr marL="329565" indent="-317500">
              <a:lnSpc>
                <a:spcPct val="100000"/>
              </a:lnSpc>
              <a:spcBef>
                <a:spcPts val="5"/>
              </a:spcBef>
              <a:buSzPct val="96000"/>
              <a:buFont typeface="Wingdings" panose="05000000000000000000"/>
              <a:buChar char=""/>
              <a:tabLst>
                <a:tab pos="330200" algn="l"/>
              </a:tabLst>
            </a:pPr>
            <a:r>
              <a:rPr sz="2800" spc="-5" dirty="0">
                <a:latin typeface="Arial MT"/>
                <a:cs typeface="Arial MT"/>
              </a:rPr>
              <a:t>Co</a:t>
            </a:r>
            <a:r>
              <a:rPr sz="2800" spc="5" dirty="0">
                <a:latin typeface="Arial MT"/>
                <a:cs typeface="Arial MT"/>
              </a:rPr>
              <a:t>n</a:t>
            </a:r>
            <a:r>
              <a:rPr sz="2800" spc="-5" dirty="0">
                <a:latin typeface="Arial MT"/>
                <a:cs typeface="Arial MT"/>
              </a:rPr>
              <a:t>d</a:t>
            </a:r>
            <a:r>
              <a:rPr sz="2800" dirty="0">
                <a:latin typeface="Arial MT"/>
                <a:cs typeface="Arial MT"/>
              </a:rPr>
              <a:t>i</a:t>
            </a:r>
            <a:r>
              <a:rPr sz="2800" spc="-5" dirty="0">
                <a:latin typeface="Arial MT"/>
                <a:cs typeface="Arial MT"/>
              </a:rPr>
              <a:t>ti</a:t>
            </a:r>
            <a:r>
              <a:rPr sz="2800" spc="5" dirty="0">
                <a:latin typeface="Arial MT"/>
                <a:cs typeface="Arial MT"/>
              </a:rPr>
              <a:t>o</a:t>
            </a:r>
            <a:r>
              <a:rPr sz="2800" spc="-5" dirty="0">
                <a:latin typeface="Arial MT"/>
                <a:cs typeface="Arial MT"/>
              </a:rPr>
              <a:t>n</a:t>
            </a:r>
            <a:r>
              <a:rPr sz="2800" spc="5" dirty="0">
                <a:latin typeface="Arial MT"/>
                <a:cs typeface="Arial MT"/>
              </a:rPr>
              <a:t>a</a:t>
            </a:r>
            <a:r>
              <a:rPr sz="2800" spc="-5" dirty="0">
                <a:latin typeface="Arial MT"/>
                <a:cs typeface="Arial MT"/>
              </a:rPr>
              <a:t>l</a:t>
            </a: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buFont typeface="Wingdings" panose="05000000000000000000"/>
              <a:buChar char=""/>
            </a:pPr>
            <a:endParaRPr sz="3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Wingdings" panose="05000000000000000000"/>
              <a:buChar char=""/>
            </a:pPr>
            <a:endParaRPr sz="2700">
              <a:latin typeface="Arial MT"/>
              <a:cs typeface="Arial MT"/>
            </a:endParaRPr>
          </a:p>
          <a:p>
            <a:pPr marL="329565" indent="-317500">
              <a:lnSpc>
                <a:spcPct val="100000"/>
              </a:lnSpc>
              <a:buSzPct val="96000"/>
              <a:buFont typeface="Wingdings" panose="05000000000000000000"/>
              <a:buChar char=""/>
              <a:tabLst>
                <a:tab pos="330200" algn="l"/>
              </a:tabLst>
            </a:pPr>
            <a:r>
              <a:rPr sz="2800" dirty="0">
                <a:latin typeface="Arial MT"/>
                <a:cs typeface="Arial MT"/>
              </a:rPr>
              <a:t>Iterative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10661" y="510997"/>
            <a:ext cx="26701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i="0" u="none" dirty="0">
                <a:solidFill>
                  <a:srgbClr val="000000"/>
                </a:solidFill>
                <a:latin typeface="Arial MT"/>
                <a:cs typeface="Arial MT"/>
              </a:rPr>
              <a:t>Sequential</a:t>
            </a:r>
            <a:endParaRPr b="0" i="0" u="none" dirty="0">
              <a:solidFill>
                <a:srgbClr val="000000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0063" y="1653031"/>
            <a:ext cx="8954135" cy="33077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4660" indent="-442595">
              <a:lnSpc>
                <a:spcPct val="100000"/>
              </a:lnSpc>
              <a:spcBef>
                <a:spcPts val="95"/>
              </a:spcBef>
              <a:buFont typeface="Wingdings" panose="05000000000000000000"/>
              <a:buChar char=""/>
              <a:tabLst>
                <a:tab pos="455295" algn="l"/>
              </a:tabLst>
            </a:pPr>
            <a:r>
              <a:rPr sz="2800" spc="-5" dirty="0">
                <a:latin typeface="Arial MT"/>
                <a:cs typeface="Arial MT"/>
              </a:rPr>
              <a:t>Computation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operations</a:t>
            </a: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har char=""/>
            </a:pPr>
            <a:endParaRPr sz="4050">
              <a:latin typeface="Arial MT"/>
              <a:cs typeface="Arial MT"/>
            </a:endParaRPr>
          </a:p>
          <a:p>
            <a:pPr marL="20955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Arial MT"/>
                <a:cs typeface="Arial MT"/>
              </a:rPr>
              <a:t>Example:</a:t>
            </a:r>
            <a:endParaRPr sz="2800">
              <a:latin typeface="Arial MT"/>
              <a:cs typeface="Arial MT"/>
            </a:endParaRPr>
          </a:p>
          <a:p>
            <a:pPr marL="504825">
              <a:lnSpc>
                <a:spcPct val="100000"/>
              </a:lnSpc>
              <a:spcBef>
                <a:spcPts val="1070"/>
              </a:spcBef>
              <a:tabLst>
                <a:tab pos="4487545" algn="l"/>
              </a:tabLst>
            </a:pPr>
            <a:r>
              <a:rPr sz="2400" spc="-5" dirty="0">
                <a:latin typeface="Arial MT"/>
                <a:cs typeface="Arial MT"/>
              </a:rPr>
              <a:t>Set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the</a:t>
            </a:r>
            <a:r>
              <a:rPr sz="2400" spc="-5" dirty="0">
                <a:latin typeface="Arial MT"/>
                <a:cs typeface="Arial MT"/>
              </a:rPr>
              <a:t> value</a:t>
            </a:r>
            <a:r>
              <a:rPr sz="2400" spc="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of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“variable”</a:t>
            </a:r>
            <a:r>
              <a:rPr sz="2400" spc="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to	</a:t>
            </a:r>
            <a:r>
              <a:rPr sz="2400" spc="-5" dirty="0">
                <a:latin typeface="Arial MT"/>
                <a:cs typeface="Arial MT"/>
              </a:rPr>
              <a:t>“value”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or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“arithmetic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expression”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550">
              <a:latin typeface="Arial MT"/>
              <a:cs typeface="Arial MT"/>
            </a:endParaRPr>
          </a:p>
          <a:p>
            <a:pPr marL="439420" indent="-427355">
              <a:lnSpc>
                <a:spcPct val="100000"/>
              </a:lnSpc>
              <a:buFont typeface="Wingdings" panose="05000000000000000000"/>
              <a:buChar char=""/>
              <a:tabLst>
                <a:tab pos="439420" algn="l"/>
                <a:tab pos="440055" algn="l"/>
              </a:tabLst>
            </a:pPr>
            <a:r>
              <a:rPr sz="2400" spc="-5" dirty="0">
                <a:latin typeface="Arial MT"/>
                <a:cs typeface="Arial MT"/>
              </a:rPr>
              <a:t>Variable</a:t>
            </a:r>
            <a:endParaRPr sz="2400">
              <a:latin typeface="Arial MT"/>
              <a:cs typeface="Arial MT"/>
            </a:endParaRPr>
          </a:p>
          <a:p>
            <a:pPr marL="518795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latin typeface="Arial MT"/>
                <a:cs typeface="Arial MT"/>
              </a:rPr>
              <a:t>Named</a:t>
            </a:r>
            <a:r>
              <a:rPr sz="2400" dirty="0">
                <a:latin typeface="Arial MT"/>
                <a:cs typeface="Arial MT"/>
              </a:rPr>
              <a:t> storage </a:t>
            </a:r>
            <a:r>
              <a:rPr sz="2400" spc="-5" dirty="0">
                <a:latin typeface="Arial MT"/>
                <a:cs typeface="Arial MT"/>
              </a:rPr>
              <a:t>location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that </a:t>
            </a:r>
            <a:r>
              <a:rPr sz="2400" spc="-5" dirty="0">
                <a:latin typeface="Arial MT"/>
                <a:cs typeface="Arial MT"/>
              </a:rPr>
              <a:t>can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hold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a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data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value</a:t>
            </a:r>
            <a:endParaRPr sz="24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8096" y="6452615"/>
              <a:ext cx="755903" cy="40538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09104" y="6309359"/>
              <a:ext cx="1589531" cy="54863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8508</Words>
  <Application>WPS Presentation</Application>
  <PresentationFormat>On-screen Show (4:3)</PresentationFormat>
  <Paragraphs>444</Paragraphs>
  <Slides>32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42" baseType="lpstr">
      <vt:lpstr>Arial</vt:lpstr>
      <vt:lpstr>SimSun</vt:lpstr>
      <vt:lpstr>Wingdings</vt:lpstr>
      <vt:lpstr>Arial</vt:lpstr>
      <vt:lpstr>Arial MT</vt:lpstr>
      <vt:lpstr>Wingdings</vt:lpstr>
      <vt:lpstr>Microsoft YaHei</vt:lpstr>
      <vt:lpstr>Arial Unicode MS</vt:lpstr>
      <vt:lpstr>Calibri</vt:lpstr>
      <vt:lpstr>Office Theme</vt:lpstr>
      <vt:lpstr>Algorithm</vt:lpstr>
      <vt:lpstr>Algorithm &amp; Pseudocode</vt:lpstr>
      <vt:lpstr>Example</vt:lpstr>
      <vt:lpstr>Example Cont.</vt:lpstr>
      <vt:lpstr>Example Cont.</vt:lpstr>
      <vt:lpstr>Example Cont.</vt:lpstr>
      <vt:lpstr>Common Action Keywords</vt:lpstr>
      <vt:lpstr>Types of Algorithm operations</vt:lpstr>
      <vt:lpstr>Sequential</vt:lpstr>
      <vt:lpstr>Sequential</vt:lpstr>
      <vt:lpstr>Sequential</vt:lpstr>
      <vt:lpstr>Sequential</vt:lpstr>
      <vt:lpstr>Sequential</vt:lpstr>
      <vt:lpstr>Conditional</vt:lpstr>
      <vt:lpstr>Conditional</vt:lpstr>
      <vt:lpstr>Conditional</vt:lpstr>
      <vt:lpstr>Conditional</vt:lpstr>
      <vt:lpstr>Conditional</vt:lpstr>
      <vt:lpstr>Conditional</vt:lpstr>
      <vt:lpstr>Conditional</vt:lpstr>
      <vt:lpstr>Conditional</vt:lpstr>
      <vt:lpstr>Conditional</vt:lpstr>
      <vt:lpstr>Conditional</vt:lpstr>
      <vt:lpstr>Iterative</vt:lpstr>
      <vt:lpstr>Iterative</vt:lpstr>
      <vt:lpstr>Iterative</vt:lpstr>
      <vt:lpstr>Iterative</vt:lpstr>
      <vt:lpstr>Iterative</vt:lpstr>
      <vt:lpstr>Iterative</vt:lpstr>
      <vt:lpstr>Extra Exercises</vt:lpstr>
      <vt:lpstr>Extra Exercises</vt:lpstr>
      <vt:lpstr>Extra Exercises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duhaj</cp:lastModifiedBy>
  <cp:revision>7</cp:revision>
  <dcterms:created xsi:type="dcterms:W3CDTF">2022-04-13T05:29:00Z</dcterms:created>
  <dcterms:modified xsi:type="dcterms:W3CDTF">2024-07-17T16:29:26Z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2018-10-01T03:00:00Z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2022-04-13T03:00:00Z</vt:filetime>
  </property>
  <property fmtid="{D5CDD505-2E9C-101B-9397-08002B2CF9AE}" pid="5" name="ICV">
    <vt:lpwstr>04252A4096C24E5CBC9A45A0A509B8CD_13</vt:lpwstr>
  </property>
  <property fmtid="{D5CDD505-2E9C-101B-9397-08002B2CF9AE}" pid="6" name="KSOProductBuildVer">
    <vt:lpwstr>1033-12.2.0.17119</vt:lpwstr>
  </property>
</Properties>
</file>