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90" r:id="rId3"/>
    <p:sldId id="276" r:id="rId4"/>
    <p:sldId id="285" r:id="rId5"/>
    <p:sldId id="293" r:id="rId6"/>
    <p:sldId id="297" r:id="rId7"/>
    <p:sldId id="298" r:id="rId8"/>
    <p:sldId id="294" r:id="rId9"/>
    <p:sldId id="296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7C6"/>
    <a:srgbClr val="B46D31"/>
    <a:srgbClr val="005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23"/>
    <p:restoredTop sz="94674"/>
  </p:normalViewPr>
  <p:slideViewPr>
    <p:cSldViewPr snapToGrid="0" snapToObjects="1" showGuides="1">
      <p:cViewPr varScale="1">
        <p:scale>
          <a:sx n="78" d="100"/>
          <a:sy n="78" d="100"/>
        </p:scale>
        <p:origin x="1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0239D73C-AF14-7643-8BC7-209F4FB10DDF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F52A25F9-16D3-E64A-8639-7B020C319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7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41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1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4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7DE7FF-FD86-434E-91D5-DF1AA23EE7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863896"/>
            <a:ext cx="4557444" cy="5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6EF38F-8DF7-3941-B22C-502232E4CB0B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098566" y="1079500"/>
            <a:ext cx="7093434" cy="5778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616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AA554F-B37C-9E47-B5E4-82235D4EC6C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114631" y="1066800"/>
            <a:ext cx="7077369" cy="29325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5FDDA2-E7AF-294B-ACDF-BDB5997277BC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2499D1A-BF4E-8444-BF94-86863CA11648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40851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6A37-D6A5-0C40-A676-03633A9F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1EA68-2B0A-7648-9710-0081FFDD7D68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0" y="1066800"/>
            <a:ext cx="12192000" cy="5791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760458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7B782143-2792-E14B-AE51-0FFA9028EB8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161935" y="1976285"/>
            <a:ext cx="6325152" cy="39673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9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7DE7FF-FD86-434E-91D5-DF1AA23EE7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826723"/>
            <a:ext cx="4108858" cy="48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4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n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190517"/>
            <a:ext cx="4324179" cy="5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2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 descr="University at Buffalo, The State University of New York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00" y="321249"/>
            <a:ext cx="4800600" cy="3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6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40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21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2B2E-D090-724F-8681-FBE0CDA2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59530-982F-0F4F-B296-9DB2F44D8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928" y="2185416"/>
            <a:ext cx="4500372" cy="394868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367C6-4AC8-9C47-BDFA-A5613CF90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2185416"/>
            <a:ext cx="4498848" cy="39502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946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C5C1-32E2-374C-809B-D54BEC11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817A-73B4-F340-8D0E-FB813E55F7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6928" y="2185416"/>
            <a:ext cx="5138928" cy="393192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26641-0094-3D49-865E-3DB9ECAC4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28" y="2593340"/>
            <a:ext cx="5140515" cy="3535744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11705-25F9-194A-9D2F-C9FEEA3A574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85416"/>
            <a:ext cx="5138928" cy="394980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78716-6004-6344-B5D2-C780B062C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90800"/>
            <a:ext cx="5138928" cy="3538728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4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2439-3BDA-DB47-AA02-5590274D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25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614BA-85C5-BA49-A402-F7BCCCDB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66ADF-AEA5-DC4B-841D-168372B8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28" y="2185416"/>
            <a:ext cx="10515600" cy="3968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B0F206-4721-B742-B71F-C0AADA23A98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242094"/>
            <a:ext cx="3991483" cy="467035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439930E-F253-DE46-B952-3E0957740773}"/>
              </a:ext>
            </a:extLst>
          </p:cNvPr>
          <p:cNvSpPr txBox="1">
            <a:spLocks/>
          </p:cNvSpPr>
          <p:nvPr userDrawn="1"/>
        </p:nvSpPr>
        <p:spPr>
          <a:xfrm>
            <a:off x="6938176" y="63197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3C135-CEC6-A548-8917-8F7FEB82358B}" type="slidenum">
              <a:rPr lang="en-US" b="1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797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3" r:id="rId3"/>
    <p:sldLayoutId id="2147483669" r:id="rId4"/>
    <p:sldLayoutId id="2147483650" r:id="rId5"/>
    <p:sldLayoutId id="2147483664" r:id="rId6"/>
    <p:sldLayoutId id="2147483652" r:id="rId7"/>
    <p:sldLayoutId id="2147483653" r:id="rId8"/>
    <p:sldLayoutId id="2147483654" r:id="rId9"/>
    <p:sldLayoutId id="2147483665" r:id="rId10"/>
    <p:sldLayoutId id="2147483666" r:id="rId11"/>
    <p:sldLayoutId id="2147483660" r:id="rId12"/>
    <p:sldLayoutId id="214748366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1089AC9A-5D7D-5A4C-8605-7607252D4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7" y="762684"/>
            <a:ext cx="9577315" cy="3091053"/>
          </a:xfrm>
        </p:spPr>
        <p:txBody>
          <a:bodyPr/>
          <a:lstStyle/>
          <a:p>
            <a:r>
              <a:rPr lang="en-US" dirty="0"/>
              <a:t>Exp #7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Fragments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D02888-0E71-9342-B0C7-71D861CA207B}"/>
              </a:ext>
            </a:extLst>
          </p:cNvPr>
          <p:cNvSpPr>
            <a:spLocks noGrp="1"/>
          </p:cNvSpPr>
          <p:nvPr/>
        </p:nvSpPr>
        <p:spPr>
          <a:xfrm>
            <a:off x="658367" y="4254191"/>
            <a:ext cx="6638544" cy="165038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SLIDES BY: Tarek Zidan and Mohamad </a:t>
            </a:r>
            <a:r>
              <a:rPr lang="en-US" sz="2800" dirty="0" err="1"/>
              <a:t>Balawi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818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 Transactions</a:t>
            </a:r>
          </a:p>
        </p:txBody>
      </p:sp>
      <p:sp>
        <p:nvSpPr>
          <p:cNvPr id="6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31" y="2220686"/>
            <a:ext cx="8588644" cy="4201885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We have full control over fragments when we interact with them programmatically, this includes the following possible transactions: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b="1" dirty="0"/>
              <a:t>Add </a:t>
            </a:r>
            <a:r>
              <a:rPr lang="en-US" dirty="0"/>
              <a:t>		Adds a fragment to an activity.</a:t>
            </a:r>
          </a:p>
          <a:p>
            <a:pPr algn="just"/>
            <a:r>
              <a:rPr lang="en-US" b="1" dirty="0"/>
              <a:t>Remove </a:t>
            </a:r>
            <a:r>
              <a:rPr lang="en-US" dirty="0"/>
              <a:t>	Destroys a fragment’s view and state.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Detach</a:t>
            </a:r>
            <a:r>
              <a:rPr lang="en-US" dirty="0"/>
              <a:t> 	Destroys a fragment’s view, but keep its state.</a:t>
            </a:r>
          </a:p>
          <a:p>
            <a:pPr algn="just"/>
            <a:r>
              <a:rPr lang="en-US" b="1" dirty="0"/>
              <a:t>Attach</a:t>
            </a:r>
            <a:r>
              <a:rPr lang="en-US" dirty="0"/>
              <a:t> 	Re-attaches a detached fragment (adds its view).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Replace</a:t>
            </a:r>
            <a:r>
              <a:rPr lang="en-US" dirty="0"/>
              <a:t>	Replaces a fragment, equivalent to remove then add.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42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16CAD-BE7A-67F4-A1F0-83656B1D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264" y="3133534"/>
            <a:ext cx="6951472" cy="590931"/>
          </a:xfrm>
        </p:spPr>
        <p:txBody>
          <a:bodyPr/>
          <a:lstStyle/>
          <a:p>
            <a:pPr algn="ctr"/>
            <a:r>
              <a:rPr lang="en-US" dirty="0"/>
              <a:t>First application</a:t>
            </a:r>
          </a:p>
        </p:txBody>
      </p:sp>
    </p:spTree>
    <p:extLst>
      <p:ext uri="{BB962C8B-B14F-4D97-AF65-F5344CB8AC3E}">
        <p14:creationId xmlns:p14="http://schemas.microsoft.com/office/powerpoint/2010/main" val="2828116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93FA9-EBF6-99F4-7889-D6D562E9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F6A0-13F3-530E-5288-DFEFF9B0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819" y="201145"/>
            <a:ext cx="6951472" cy="590931"/>
          </a:xfrm>
        </p:spPr>
        <p:txBody>
          <a:bodyPr/>
          <a:lstStyle/>
          <a:p>
            <a:pPr algn="ctr"/>
            <a:r>
              <a:rPr lang="en-US" dirty="0"/>
              <a:t>How to add a fragment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37B75-C687-FAD2-FA56-2BA3029FA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96" y="1151622"/>
            <a:ext cx="9802761" cy="51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67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75AD0-214D-4F0F-26C4-13B5BD899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181645-C18B-AD65-965A-D32407B03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93" y="1189703"/>
            <a:ext cx="10436616" cy="538418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3C85401-E3D4-F488-292A-E145BA014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819" y="201145"/>
            <a:ext cx="6951472" cy="590931"/>
          </a:xfrm>
        </p:spPr>
        <p:txBody>
          <a:bodyPr/>
          <a:lstStyle/>
          <a:p>
            <a:pPr algn="ctr"/>
            <a:r>
              <a:rPr lang="en-US" dirty="0"/>
              <a:t>Fragment one</a:t>
            </a:r>
          </a:p>
        </p:txBody>
      </p:sp>
    </p:spTree>
    <p:extLst>
      <p:ext uri="{BB962C8B-B14F-4D97-AF65-F5344CB8AC3E}">
        <p14:creationId xmlns:p14="http://schemas.microsoft.com/office/powerpoint/2010/main" val="2658401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15340-76EC-3F39-DC45-29B2BB89B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0C55DE-A3A3-AC96-7253-244A37253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6" y="1330473"/>
            <a:ext cx="9989574" cy="51822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98AC378-E50E-8A9F-5E9C-0624A4EF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819" y="201145"/>
            <a:ext cx="6951472" cy="590931"/>
          </a:xfrm>
        </p:spPr>
        <p:txBody>
          <a:bodyPr/>
          <a:lstStyle/>
          <a:p>
            <a:pPr algn="ctr"/>
            <a:r>
              <a:rPr lang="en-US" dirty="0"/>
              <a:t>Fragment two</a:t>
            </a:r>
          </a:p>
        </p:txBody>
      </p:sp>
    </p:spTree>
    <p:extLst>
      <p:ext uri="{BB962C8B-B14F-4D97-AF65-F5344CB8AC3E}">
        <p14:creationId xmlns:p14="http://schemas.microsoft.com/office/powerpoint/2010/main" val="2712610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24C54-CC64-4B42-C45F-14CD63B29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387D739-34DA-0B2C-7E52-4DEBA9C9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819" y="201145"/>
            <a:ext cx="6951472" cy="590931"/>
          </a:xfrm>
        </p:spPr>
        <p:txBody>
          <a:bodyPr/>
          <a:lstStyle/>
          <a:p>
            <a:pPr algn="ctr"/>
            <a:r>
              <a:rPr lang="en-US" dirty="0"/>
              <a:t>Add fragments to main activity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CF06A-5E85-1891-2F4D-4801E2822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5" y="1042877"/>
            <a:ext cx="10441858" cy="537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49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A52A8-3BA7-E1A0-467A-01344FFD9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D1F10C-5EF1-92BA-F702-189C8D8B6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819" y="201145"/>
            <a:ext cx="6951472" cy="590931"/>
          </a:xfrm>
        </p:spPr>
        <p:txBody>
          <a:bodyPr/>
          <a:lstStyle/>
          <a:p>
            <a:pPr algn="ctr"/>
            <a:r>
              <a:rPr lang="en-US" dirty="0"/>
              <a:t>Add fragments to main activity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749201-9ABF-EBFD-9E5B-96E97F592D7B}"/>
              </a:ext>
            </a:extLst>
          </p:cNvPr>
          <p:cNvSpPr txBox="1"/>
          <p:nvPr/>
        </p:nvSpPr>
        <p:spPr>
          <a:xfrm>
            <a:off x="0" y="1327355"/>
            <a:ext cx="844591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If you can't find the ‘Fragment’ component in your pallet, just copy and paste this code into your main activity xml file.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 &lt;fragment</a:t>
            </a:r>
          </a:p>
          <a:p>
            <a:r>
              <a:rPr lang="en-US" dirty="0"/>
              <a:t>        </a:t>
            </a:r>
            <a:r>
              <a:rPr lang="en-US" dirty="0" err="1"/>
              <a:t>android:id</a:t>
            </a:r>
            <a:r>
              <a:rPr lang="en-US" dirty="0"/>
              <a:t>="@+id/fragment1"</a:t>
            </a:r>
          </a:p>
          <a:p>
            <a:r>
              <a:rPr lang="en-US" dirty="0"/>
              <a:t>        </a:t>
            </a:r>
            <a:r>
              <a:rPr lang="en-US" dirty="0" err="1"/>
              <a:t>android:name</a:t>
            </a:r>
            <a:r>
              <a:rPr lang="en-US" dirty="0"/>
              <a:t>="com.example.exp7.FirstFragment"</a:t>
            </a:r>
          </a:p>
          <a:p>
            <a:r>
              <a:rPr lang="en-US" dirty="0"/>
              <a:t>        </a:t>
            </a:r>
            <a:r>
              <a:rPr lang="en-US" dirty="0" err="1"/>
              <a:t>android:layout_width</a:t>
            </a:r>
            <a:r>
              <a:rPr lang="en-US" dirty="0"/>
              <a:t>="</a:t>
            </a:r>
            <a:r>
              <a:rPr lang="en-US" dirty="0" err="1"/>
              <a:t>match_parent</a:t>
            </a:r>
            <a:r>
              <a:rPr lang="en-US" dirty="0"/>
              <a:t>"</a:t>
            </a:r>
          </a:p>
          <a:p>
            <a:r>
              <a:rPr lang="en-US" dirty="0"/>
              <a:t>        </a:t>
            </a:r>
            <a:r>
              <a:rPr lang="en-US" dirty="0" err="1"/>
              <a:t>android:layout_height</a:t>
            </a:r>
            <a:r>
              <a:rPr lang="en-US" dirty="0"/>
              <a:t>="100dp" /&gt;</a:t>
            </a:r>
          </a:p>
          <a:p>
            <a:endParaRPr lang="en-US" dirty="0"/>
          </a:p>
          <a:p>
            <a:r>
              <a:rPr lang="en-US" dirty="0"/>
              <a:t>    &lt;fragment</a:t>
            </a:r>
          </a:p>
          <a:p>
            <a:r>
              <a:rPr lang="en-US" dirty="0"/>
              <a:t>        </a:t>
            </a:r>
            <a:r>
              <a:rPr lang="en-US" dirty="0" err="1"/>
              <a:t>android:id</a:t>
            </a:r>
            <a:r>
              <a:rPr lang="en-US" dirty="0"/>
              <a:t>="@+id/fragment2"</a:t>
            </a:r>
          </a:p>
          <a:p>
            <a:r>
              <a:rPr lang="en-US" dirty="0"/>
              <a:t>        </a:t>
            </a:r>
            <a:r>
              <a:rPr lang="en-US" dirty="0" err="1"/>
              <a:t>android:name</a:t>
            </a:r>
            <a:r>
              <a:rPr lang="en-US" dirty="0"/>
              <a:t>="com.example.exp7.SecondFragment"</a:t>
            </a:r>
          </a:p>
          <a:p>
            <a:r>
              <a:rPr lang="en-US" dirty="0"/>
              <a:t>        </a:t>
            </a:r>
            <a:r>
              <a:rPr lang="en-US" dirty="0" err="1"/>
              <a:t>android:layout_width</a:t>
            </a:r>
            <a:r>
              <a:rPr lang="en-US" dirty="0"/>
              <a:t>="</a:t>
            </a:r>
            <a:r>
              <a:rPr lang="en-US" dirty="0" err="1"/>
              <a:t>match_parent</a:t>
            </a:r>
            <a:r>
              <a:rPr lang="en-US" dirty="0"/>
              <a:t>"</a:t>
            </a:r>
          </a:p>
          <a:p>
            <a:r>
              <a:rPr lang="en-US" dirty="0"/>
              <a:t>        </a:t>
            </a:r>
            <a:r>
              <a:rPr lang="en-US" dirty="0" err="1"/>
              <a:t>android:layout_height</a:t>
            </a:r>
            <a:r>
              <a:rPr lang="en-US" dirty="0"/>
              <a:t>="100dp" /&gt;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DFA404-C8D4-7730-8EBD-5A32938BFC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530"/>
          <a:stretch/>
        </p:blipFill>
        <p:spPr>
          <a:xfrm>
            <a:off x="6402951" y="1828800"/>
            <a:ext cx="556463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03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C8475-F8BF-40D9-BCE3-3DC0761CA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3835672-DF4A-5FF4-BE2F-0E29D92ED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806" y="135754"/>
            <a:ext cx="6322207" cy="757130"/>
          </a:xfrm>
        </p:spPr>
        <p:txBody>
          <a:bodyPr/>
          <a:lstStyle/>
          <a:p>
            <a:pPr algn="ctr"/>
            <a:r>
              <a:rPr lang="en-US" sz="2400" dirty="0"/>
              <a:t>Please note that the fragments will only appear at runtime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EAE2C5-3DA7-3D81-0B33-A20EC2614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93" y="1218960"/>
            <a:ext cx="10028903" cy="51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18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DA004-9361-B171-822A-AD15DCD4A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20E4632-BDF6-507A-6F68-D0E46D5C9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806" y="301953"/>
            <a:ext cx="6322207" cy="590931"/>
          </a:xfrm>
        </p:spPr>
        <p:txBody>
          <a:bodyPr/>
          <a:lstStyle/>
          <a:p>
            <a:pPr algn="ctr"/>
            <a:r>
              <a:rPr lang="en-US" dirty="0"/>
              <a:t>Main Activity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458D42-CA13-DF87-0EBA-8B661DB23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29" y="1189703"/>
            <a:ext cx="10041594" cy="50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77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6DC0A-B5F8-B1C3-D618-4BDDB4D9A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DBDD0C-13E6-655A-8218-DEA351D94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806" y="24954"/>
            <a:ext cx="6322207" cy="867930"/>
          </a:xfrm>
        </p:spPr>
        <p:txBody>
          <a:bodyPr/>
          <a:lstStyle/>
          <a:p>
            <a:pPr algn="ctr"/>
            <a:r>
              <a:rPr lang="en-US" sz="2800" dirty="0"/>
              <a:t>First fragment (leave all initial code above as it is)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9FB27-9BB6-D296-210E-6FA3CFC4D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80" y="1258528"/>
            <a:ext cx="9670026" cy="483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0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fragment?</a:t>
            </a:r>
          </a:p>
        </p:txBody>
      </p:sp>
      <p:sp>
        <p:nvSpPr>
          <p:cNvPr id="6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30" y="2220686"/>
            <a:ext cx="9351511" cy="420188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A fragment represents a modular portion of the user interface within an activity. A fragment has its own lifecycle, receives its own input events, and you can add or remove fragments while the containing activity is running.</a:t>
            </a:r>
          </a:p>
          <a:p>
            <a:pPr algn="just"/>
            <a:endParaRPr lang="en-US" dirty="0"/>
          </a:p>
        </p:txBody>
      </p:sp>
      <p:pic>
        <p:nvPicPr>
          <p:cNvPr id="1026" name="Picture 2" descr="Android Fragment example tutorial in Kotlin | Overview &amp; code- EyeHu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354" y="3513665"/>
            <a:ext cx="4789649" cy="334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01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20818-6C07-F082-380D-D54F65D3A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4CF0B9A-ADC1-B06E-E18C-9472A540B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806" y="24954"/>
            <a:ext cx="6322207" cy="867930"/>
          </a:xfrm>
        </p:spPr>
        <p:txBody>
          <a:bodyPr/>
          <a:lstStyle/>
          <a:p>
            <a:pPr algn="ctr"/>
            <a:r>
              <a:rPr lang="en-US" sz="2800" dirty="0"/>
              <a:t>Second fragment (leave all initial code above as it is)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C5601-ACE0-EA9F-2E0E-48DD67E24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56" y="1081738"/>
            <a:ext cx="10323871" cy="53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16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64A36-AB1E-40F1-F2E3-E1924827F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E42C274-931C-E63A-D480-E2140785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806" y="191153"/>
            <a:ext cx="6322207" cy="701731"/>
          </a:xfrm>
        </p:spPr>
        <p:txBody>
          <a:bodyPr/>
          <a:lstStyle/>
          <a:p>
            <a:pPr algn="ctr"/>
            <a:r>
              <a:rPr lang="en-US" sz="4400" dirty="0"/>
              <a:t>Result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BDEFDF-DF59-9A28-5A89-3B3ADF2ED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417" y="1317522"/>
            <a:ext cx="3619061" cy="515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3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BFABC-FFCA-A183-0DCE-B06A00978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9D2A-4C08-7E4F-3D99-0E076AAC2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264" y="3133534"/>
            <a:ext cx="6951472" cy="590931"/>
          </a:xfrm>
        </p:spPr>
        <p:txBody>
          <a:bodyPr/>
          <a:lstStyle/>
          <a:p>
            <a:pPr algn="ctr"/>
            <a:r>
              <a:rPr lang="en-US" dirty="0"/>
              <a:t>Second application</a:t>
            </a:r>
          </a:p>
        </p:txBody>
      </p:sp>
    </p:spTree>
    <p:extLst>
      <p:ext uri="{BB962C8B-B14F-4D97-AF65-F5344CB8AC3E}">
        <p14:creationId xmlns:p14="http://schemas.microsoft.com/office/powerpoint/2010/main" val="3065317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A9BA1-FB20-5471-B3CF-74B3BDA95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15F1A3C-5040-DE3F-3828-5AD3BB198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8549"/>
            <a:ext cx="10672949" cy="646331"/>
          </a:xfrm>
        </p:spPr>
        <p:txBody>
          <a:bodyPr/>
          <a:lstStyle/>
          <a:p>
            <a:r>
              <a:rPr lang="en-US" sz="2000" dirty="0"/>
              <a:t>Create two fragments, and change background colors, but do not add them to the XML as earlier, here they are going to be added at run time (dynamically).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DFB820-8FBA-F9BF-FA1D-AFDBB3398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460" y="2064169"/>
            <a:ext cx="4906060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13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EB2E0-465A-0074-9DCE-38C896236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F98A10B-23DD-174A-9504-64EB4563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97" y="1081549"/>
            <a:ext cx="10377981" cy="686406"/>
          </a:xfrm>
        </p:spPr>
        <p:txBody>
          <a:bodyPr/>
          <a:lstStyle/>
          <a:p>
            <a:pPr algn="ctr"/>
            <a:r>
              <a:rPr lang="en-US" sz="4400" dirty="0"/>
              <a:t>Note: name the base layout ‘</a:t>
            </a:r>
            <a:r>
              <a:rPr lang="en-US" sz="4400" dirty="0" err="1"/>
              <a:t>root_layout</a:t>
            </a:r>
            <a:r>
              <a:rPr lang="en-US" sz="4400" dirty="0"/>
              <a:t>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F51928-236D-A629-EB12-DD887C651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174" y="2204866"/>
            <a:ext cx="5227651" cy="330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09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7F3CD-B349-3637-3A0E-65F3CD25E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9DBE241-66FE-E944-E000-76E87FD2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806" y="191153"/>
            <a:ext cx="6322207" cy="701731"/>
          </a:xfrm>
        </p:spPr>
        <p:txBody>
          <a:bodyPr/>
          <a:lstStyle/>
          <a:p>
            <a:pPr algn="ctr"/>
            <a:r>
              <a:rPr lang="en-US" sz="4400" dirty="0"/>
              <a:t>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CE3B9E-20FB-8EBF-CF1A-7B5BED010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29" y="1399031"/>
            <a:ext cx="9389806" cy="472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60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F5F64-3A83-B29B-90F5-BAB1AA72C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0E38690-81DE-AFD1-D2ED-01B6D298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806" y="191153"/>
            <a:ext cx="6322207" cy="701731"/>
          </a:xfrm>
        </p:spPr>
        <p:txBody>
          <a:bodyPr/>
          <a:lstStyle/>
          <a:p>
            <a:pPr algn="ctr"/>
            <a:r>
              <a:rPr lang="en-US" sz="4400" dirty="0"/>
              <a:t>Result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0E4133-77CB-0F30-F24B-FACE5B3CA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359" y="1248696"/>
            <a:ext cx="5007022" cy="49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4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D6A2F-B30E-0500-1830-D7369AE57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A18B07-C960-5C05-E665-A3BF259E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5" y="1017063"/>
            <a:ext cx="6322207" cy="701731"/>
          </a:xfrm>
        </p:spPr>
        <p:txBody>
          <a:bodyPr/>
          <a:lstStyle/>
          <a:p>
            <a:r>
              <a:rPr lang="en-US" sz="4400" dirty="0"/>
              <a:t>Task: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EAA285-3D3B-464E-5DFE-71E47729C58C}"/>
              </a:ext>
            </a:extLst>
          </p:cNvPr>
          <p:cNvSpPr txBox="1"/>
          <p:nvPr/>
        </p:nvSpPr>
        <p:spPr>
          <a:xfrm>
            <a:off x="383458" y="1858297"/>
            <a:ext cx="102845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/>
              <a:t>As you have seen, the only implemented button was the one that adds fragment 1.</a:t>
            </a:r>
          </a:p>
          <a:p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/>
              <a:t>Your task is to continue the Java code to implement all other buttons so that they all function properly.</a:t>
            </a:r>
          </a:p>
        </p:txBody>
      </p:sp>
    </p:spTree>
    <p:extLst>
      <p:ext uri="{BB962C8B-B14F-4D97-AF65-F5344CB8AC3E}">
        <p14:creationId xmlns:p14="http://schemas.microsoft.com/office/powerpoint/2010/main" val="360792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Title">
            <a:extLst>
              <a:ext uri="{FF2B5EF4-FFF2-40B4-BE49-F238E27FC236}">
                <a16:creationId xmlns:a16="http://schemas.microsoft.com/office/drawing/2014/main" id="{A5A6BD9C-352C-594C-84C3-B534C6BE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 vs Activity (1)</a:t>
            </a:r>
          </a:p>
        </p:txBody>
      </p:sp>
      <p:sp>
        <p:nvSpPr>
          <p:cNvPr id="13" name="Compare Section">
            <a:extLst>
              <a:ext uri="{FF2B5EF4-FFF2-40B4-BE49-F238E27FC236}">
                <a16:creationId xmlns:a16="http://schemas.microsoft.com/office/drawing/2014/main" id="{384880BB-377B-F24A-A7CA-B308CACEC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1915" y="2374955"/>
            <a:ext cx="5138928" cy="379078"/>
          </a:xfrm>
        </p:spPr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14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1915" y="2782879"/>
            <a:ext cx="4546245" cy="370189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Represents a single screen with UI.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Less reusable, standalone.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Directly interacts with the user.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Cannot be nested within other Activities.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Available since Android 1.0.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Has its own lifecycle.</a:t>
            </a:r>
          </a:p>
        </p:txBody>
      </p:sp>
      <p:sp>
        <p:nvSpPr>
          <p:cNvPr id="15" name="Contrast Section">
            <a:extLst>
              <a:ext uri="{FF2B5EF4-FFF2-40B4-BE49-F238E27FC236}">
                <a16:creationId xmlns:a16="http://schemas.microsoft.com/office/drawing/2014/main" id="{E0F9A328-ECA9-CC4E-B0A6-FA23EEE99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2374955"/>
            <a:ext cx="5629275" cy="379078"/>
          </a:xfrm>
        </p:spPr>
        <p:txBody>
          <a:bodyPr/>
          <a:lstStyle/>
          <a:p>
            <a:r>
              <a:rPr lang="en-US" dirty="0"/>
              <a:t>Fragement</a:t>
            </a:r>
          </a:p>
        </p:txBody>
      </p:sp>
      <p:sp>
        <p:nvSpPr>
          <p:cNvPr id="16" name="Contrast Section - Text">
            <a:extLst>
              <a:ext uri="{FF2B5EF4-FFF2-40B4-BE49-F238E27FC236}">
                <a16:creationId xmlns:a16="http://schemas.microsoft.com/office/drawing/2014/main" id="{2EBC524D-C050-3F4A-88E2-E7EBEEE90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" y="2780339"/>
            <a:ext cx="5957596" cy="353872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Represents a portion of an Activity's UI.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Highly reusable, can be used in multiple activities.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Can interact with the user through its hosting Activity.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Can be nested within other Fragments or Activities.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Introduced in Android 3.0 (API level 11)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Has its own lifecycle independent of Activity lifecycle.</a:t>
            </a:r>
          </a:p>
        </p:txBody>
      </p:sp>
    </p:spTree>
    <p:extLst>
      <p:ext uri="{BB962C8B-B14F-4D97-AF65-F5344CB8AC3E}">
        <p14:creationId xmlns:p14="http://schemas.microsoft.com/office/powerpoint/2010/main" val="329268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 vs Activity (2)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011" y="2230015"/>
            <a:ext cx="7587293" cy="454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9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add fragments</a:t>
            </a:r>
          </a:p>
        </p:txBody>
      </p:sp>
      <p:sp>
        <p:nvSpPr>
          <p:cNvPr id="6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31" y="2220686"/>
            <a:ext cx="8438174" cy="4201885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There are two general ways to add fragments to an activity:</a:t>
            </a:r>
          </a:p>
          <a:p>
            <a:pPr marL="0" indent="0" algn="just">
              <a:buNone/>
            </a:pPr>
            <a:endParaRPr lang="en-US" dirty="0"/>
          </a:p>
          <a:p>
            <a:pPr marL="342900" indent="-342900" algn="just">
              <a:buFont typeface="+mj-lt"/>
              <a:buAutoNum type="arabicPeriod"/>
            </a:pPr>
            <a:r>
              <a:rPr lang="en-US" b="1" dirty="0"/>
              <a:t>Declare it statically in the activity layout file.</a:t>
            </a:r>
          </a:p>
          <a:p>
            <a:pPr marL="457200" lvl="1" indent="0" algn="just">
              <a:buNone/>
            </a:pPr>
            <a:r>
              <a:rPr lang="en-US" dirty="0"/>
              <a:t>Attach the fragment inside the activity through XML using tag.</a:t>
            </a:r>
          </a:p>
          <a:p>
            <a:pPr marL="457200" lvl="1" indent="0" algn="just">
              <a:buNone/>
            </a:pPr>
            <a:endParaRPr lang="en-US" b="1" dirty="0"/>
          </a:p>
          <a:p>
            <a:pPr marL="342900" indent="-342900" algn="just">
              <a:buFont typeface="+mj-lt"/>
              <a:buAutoNum type="arabicPeriod"/>
            </a:pPr>
            <a:r>
              <a:rPr lang="en-US" b="1" dirty="0"/>
              <a:t>Add it programmatically using the fragment manager.</a:t>
            </a:r>
          </a:p>
          <a:p>
            <a:pPr marL="457200" lvl="1" indent="0" algn="just">
              <a:buNone/>
            </a:pPr>
            <a:r>
              <a:rPr lang="en-US" dirty="0"/>
              <a:t>Every activity has its own Fragment Manager, it maintains references to all fragments inside the activity.</a:t>
            </a:r>
          </a:p>
          <a:p>
            <a:pPr marL="914400" lvl="2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5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7" y="1499616"/>
            <a:ext cx="8620615" cy="590931"/>
          </a:xfrm>
        </p:spPr>
        <p:txBody>
          <a:bodyPr/>
          <a:lstStyle/>
          <a:p>
            <a:r>
              <a:rPr lang="en-US" dirty="0"/>
              <a:t>Communication between Fragments (1)</a:t>
            </a:r>
          </a:p>
        </p:txBody>
      </p:sp>
      <p:sp>
        <p:nvSpPr>
          <p:cNvPr id="6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30" y="2220686"/>
            <a:ext cx="9351511" cy="4201885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Fragments are sub-UI, they live inside an activity, and to communicate with each other, they use the activity that they live in as a middle-man via interfaces.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216" y="3107228"/>
            <a:ext cx="6290356" cy="366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00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8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onActivityCreated is deprecated</a:t>
            </a:r>
          </a:p>
        </p:txBody>
      </p:sp>
      <p:sp>
        <p:nvSpPr>
          <p:cNvPr id="6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28" y="3648270"/>
            <a:ext cx="9706076" cy="1184987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As of Android API level 28 (Android 9.0, Pie), the onActivityCreated() method in Fragment has been deprecated. Instead, you can use onViewCreated() along with onActivityCreated() logic as an alternative approach.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1134" y="2194644"/>
            <a:ext cx="9507894" cy="1477328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Arial Unicode MS" panose="020B0604020202020204" pitchFamily="34" charset="-128"/>
              </a:rPr>
              <a:t>@Override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34" charset="-128"/>
              </a:rPr>
              <a:t>public void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Arial Unicode MS" panose="020B0604020202020204" pitchFamily="34" charset="-128"/>
              </a:rPr>
              <a:t>onActivityCreated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34" charset="-128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Arial Unicode MS" panose="020B0604020202020204" pitchFamily="34" charset="-128"/>
              </a:rPr>
              <a:t>@Nullable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34" charset="-128"/>
              </a:rPr>
              <a:t>Bundle savedInstanceState) 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A9B7C6"/>
                </a:solidFill>
                <a:latin typeface="Arial Unicode MS" panose="020B0604020202020204" pitchFamily="34" charset="-128"/>
              </a:rPr>
              <a:t>	</a:t>
            </a:r>
            <a:r>
              <a:rPr lang="en-US" altLang="en-US" dirty="0">
                <a:solidFill>
                  <a:srgbClr val="B46D31"/>
                </a:solidFill>
                <a:latin typeface="Arial Unicode MS" panose="020B0604020202020204" pitchFamily="34" charset="-128"/>
              </a:rPr>
              <a:t>super</a:t>
            </a:r>
            <a:r>
              <a:rPr lang="en-US" altLang="en-US" dirty="0">
                <a:solidFill>
                  <a:srgbClr val="A9B7C6"/>
                </a:solidFill>
                <a:latin typeface="Arial Unicode MS" panose="020B0604020202020204" pitchFamily="34" charset="-128"/>
              </a:rPr>
              <a:t>.</a:t>
            </a:r>
            <a:r>
              <a:rPr lang="en-US" altLang="en-US" strike="sngStrike" dirty="0">
                <a:solidFill>
                  <a:srgbClr val="A9B7C6"/>
                </a:solidFill>
                <a:latin typeface="Arial Unicode MS" panose="020B0604020202020204" pitchFamily="34" charset="-128"/>
              </a:rPr>
              <a:t>onActivityCreated</a:t>
            </a:r>
            <a:r>
              <a:rPr lang="en-US" altLang="en-US" dirty="0">
                <a:solidFill>
                  <a:srgbClr val="A9B7C6"/>
                </a:solidFill>
                <a:latin typeface="Arial Unicode MS" panose="020B0604020202020204" pitchFamily="34" charset="-128"/>
              </a:rPr>
              <a:t>(savedInstanceState);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A9B7C6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A9B7C6"/>
                </a:solidFill>
                <a:latin typeface="Arial Unicode MS" panose="020B0604020202020204" pitchFamily="34" charset="-128"/>
              </a:rPr>
              <a:t>	...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A9B7C6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A9B7C6"/>
                </a:solidFill>
                <a:latin typeface="Arial Unicode MS" panose="020B0604020202020204" pitchFamily="34" charset="-128"/>
              </a:rPr>
              <a:t>}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1133" y="4913652"/>
            <a:ext cx="9507895" cy="1477328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Arial Unicode MS" panose="020B0604020202020204" pitchFamily="34" charset="-128"/>
              </a:rPr>
              <a:t>@Override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34" charset="-128"/>
              </a:rPr>
              <a:t>public void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Arial Unicode MS" panose="020B0604020202020204" pitchFamily="34" charset="-128"/>
              </a:rPr>
              <a:t>onViewCreated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34" charset="-128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Arial Unicode MS" panose="020B0604020202020204" pitchFamily="34" charset="-128"/>
              </a:rPr>
              <a:t>@NonNull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34" charset="-128"/>
              </a:rPr>
              <a:t>View view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34" charset="-128"/>
              </a:rPr>
              <a:t>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Arial Unicode MS" panose="020B0604020202020204" pitchFamily="34" charset="-128"/>
              </a:rPr>
              <a:t>@Nullable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34" charset="-128"/>
              </a:rPr>
              <a:t>Bundle savedInstanceState)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34" charset="-128"/>
              </a:rPr>
            </a:br>
            <a:r>
              <a:rPr lang="en-US" altLang="en-US" dirty="0">
                <a:solidFill>
                  <a:srgbClr val="A9B7C6"/>
                </a:solidFill>
                <a:latin typeface="Arial Unicode MS" panose="020B0604020202020204" pitchFamily="34" charset="-128"/>
              </a:rPr>
              <a:t>	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34" charset="-128"/>
              </a:rPr>
              <a:t>super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34" charset="-128"/>
              </a:rPr>
              <a:t>.onViewCreated(view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34" charset="-128"/>
              </a:rPr>
              <a:t>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34" charset="-128"/>
              </a:rPr>
              <a:t>savedInstanceState)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34" charset="-128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A9B7C6"/>
                </a:solidFill>
                <a:latin typeface="Arial Unicode MS" panose="020B0604020202020204" pitchFamily="34" charset="-128"/>
              </a:rPr>
              <a:t>	...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A9B7C6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A9B7C6"/>
                </a:solidFill>
                <a:latin typeface="Arial Unicode MS" panose="020B0604020202020204" pitchFamily="34" charset="-128"/>
              </a:rPr>
              <a:t>}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A9B7C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3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 life-cycle</a:t>
            </a:r>
          </a:p>
        </p:txBody>
      </p:sp>
      <p:pic>
        <p:nvPicPr>
          <p:cNvPr id="7170" name="Picture 2" descr="https://i.stack.imgur.com/qyU1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747"/>
            <a:ext cx="11391900" cy="2430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46399" y="2199256"/>
            <a:ext cx="1915885" cy="456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46399" y="3886199"/>
            <a:ext cx="1915885" cy="456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00469 -1.03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5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UB Brand Colors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005BBB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702</Words>
  <Application>Microsoft Office PowerPoint</Application>
  <PresentationFormat>Widescreen</PresentationFormat>
  <Paragraphs>86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Regular</vt:lpstr>
      <vt:lpstr>Arial Unicode MS</vt:lpstr>
      <vt:lpstr>System Font Regular</vt:lpstr>
      <vt:lpstr>Wingdings</vt:lpstr>
      <vt:lpstr>Office Theme</vt:lpstr>
      <vt:lpstr>Exp #7   Fragments</vt:lpstr>
      <vt:lpstr>What is a fragment?</vt:lpstr>
      <vt:lpstr>Fragment vs Activity (1)</vt:lpstr>
      <vt:lpstr>Fragment vs Activity (2)</vt:lpstr>
      <vt:lpstr>Ways to add fragments</vt:lpstr>
      <vt:lpstr>Communication between Fragments (1)</vt:lpstr>
      <vt:lpstr>PowerPoint Presentation</vt:lpstr>
      <vt:lpstr>onActivityCreated is deprecated</vt:lpstr>
      <vt:lpstr>Fragment life-cycle</vt:lpstr>
      <vt:lpstr>Fragment Transactions</vt:lpstr>
      <vt:lpstr>First application</vt:lpstr>
      <vt:lpstr>How to add a fragment</vt:lpstr>
      <vt:lpstr>Fragment one</vt:lpstr>
      <vt:lpstr>Fragment two</vt:lpstr>
      <vt:lpstr>Add fragments to main activity</vt:lpstr>
      <vt:lpstr>Add fragments to main activity</vt:lpstr>
      <vt:lpstr>Please note that the fragments will only appear at runtime</vt:lpstr>
      <vt:lpstr>Main Activity</vt:lpstr>
      <vt:lpstr>First fragment (leave all initial code above as it is)</vt:lpstr>
      <vt:lpstr>Second fragment (leave all initial code above as it is)</vt:lpstr>
      <vt:lpstr>Result</vt:lpstr>
      <vt:lpstr>Second application</vt:lpstr>
      <vt:lpstr>Create two fragments, and change background colors, but do not add them to the XML as earlier, here they are going to be added at run time (dynamically).</vt:lpstr>
      <vt:lpstr>Note: name the base layout ‘root_layout’</vt:lpstr>
      <vt:lpstr>Main</vt:lpstr>
      <vt:lpstr>Result</vt:lpstr>
      <vt:lpstr>Task:</vt:lpstr>
    </vt:vector>
  </TitlesOfParts>
  <Manager/>
  <Company>University at Buffalo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Presentation</dc:title>
  <dc:subject/>
  <dc:creator>Division of University Communications</dc:creator>
  <cp:keywords/>
  <dc:description/>
  <cp:lastModifiedBy>asus</cp:lastModifiedBy>
  <cp:revision>200</cp:revision>
  <dcterms:created xsi:type="dcterms:W3CDTF">2019-04-04T19:20:28Z</dcterms:created>
  <dcterms:modified xsi:type="dcterms:W3CDTF">2024-11-25T19:41:03Z</dcterms:modified>
  <cp:category/>
</cp:coreProperties>
</file>