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2"/>
  </p:notesMasterIdLst>
  <p:handoutMasterIdLst>
    <p:handoutMasterId r:id="rId83"/>
  </p:handoutMasterIdLst>
  <p:sldIdLst>
    <p:sldId id="322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0" r:id="rId20"/>
    <p:sldId id="341" r:id="rId21"/>
    <p:sldId id="342" r:id="rId22"/>
    <p:sldId id="343" r:id="rId23"/>
    <p:sldId id="344" r:id="rId24"/>
    <p:sldId id="345" r:id="rId25"/>
    <p:sldId id="346" r:id="rId26"/>
    <p:sldId id="347" r:id="rId27"/>
    <p:sldId id="348" r:id="rId28"/>
    <p:sldId id="349" r:id="rId29"/>
    <p:sldId id="350" r:id="rId30"/>
    <p:sldId id="351" r:id="rId31"/>
    <p:sldId id="352" r:id="rId32"/>
    <p:sldId id="353" r:id="rId33"/>
    <p:sldId id="354" r:id="rId34"/>
    <p:sldId id="355" r:id="rId35"/>
    <p:sldId id="356" r:id="rId36"/>
    <p:sldId id="357" r:id="rId37"/>
    <p:sldId id="358" r:id="rId38"/>
    <p:sldId id="359" r:id="rId39"/>
    <p:sldId id="360" r:id="rId40"/>
    <p:sldId id="361" r:id="rId41"/>
    <p:sldId id="362" r:id="rId42"/>
    <p:sldId id="363" r:id="rId43"/>
    <p:sldId id="364" r:id="rId44"/>
    <p:sldId id="365" r:id="rId45"/>
    <p:sldId id="366" r:id="rId46"/>
    <p:sldId id="367" r:id="rId47"/>
    <p:sldId id="368" r:id="rId48"/>
    <p:sldId id="369" r:id="rId49"/>
    <p:sldId id="370" r:id="rId50"/>
    <p:sldId id="371" r:id="rId51"/>
    <p:sldId id="372" r:id="rId52"/>
    <p:sldId id="373" r:id="rId53"/>
    <p:sldId id="374" r:id="rId54"/>
    <p:sldId id="375" r:id="rId55"/>
    <p:sldId id="376" r:id="rId56"/>
    <p:sldId id="377" r:id="rId57"/>
    <p:sldId id="378" r:id="rId58"/>
    <p:sldId id="379" r:id="rId59"/>
    <p:sldId id="380" r:id="rId60"/>
    <p:sldId id="381" r:id="rId61"/>
    <p:sldId id="382" r:id="rId62"/>
    <p:sldId id="383" r:id="rId63"/>
    <p:sldId id="384" r:id="rId64"/>
    <p:sldId id="385" r:id="rId65"/>
    <p:sldId id="386" r:id="rId66"/>
    <p:sldId id="387" r:id="rId67"/>
    <p:sldId id="388" r:id="rId68"/>
    <p:sldId id="389" r:id="rId69"/>
    <p:sldId id="390" r:id="rId70"/>
    <p:sldId id="391" r:id="rId71"/>
    <p:sldId id="392" r:id="rId72"/>
    <p:sldId id="393" r:id="rId73"/>
    <p:sldId id="394" r:id="rId74"/>
    <p:sldId id="395" r:id="rId75"/>
    <p:sldId id="396" r:id="rId76"/>
    <p:sldId id="397" r:id="rId77"/>
    <p:sldId id="398" r:id="rId78"/>
    <p:sldId id="399" r:id="rId79"/>
    <p:sldId id="400" r:id="rId80"/>
    <p:sldId id="401" r:id="rId81"/>
  </p:sldIdLst>
  <p:sldSz cx="12188825" cy="6858000"/>
  <p:notesSz cx="6858000" cy="9144000"/>
  <p:custDataLst>
    <p:tags r:id="rId8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29" autoAdjust="0"/>
  </p:normalViewPr>
  <p:slideViewPr>
    <p:cSldViewPr showGuides="1">
      <p:cViewPr varScale="1">
        <p:scale>
          <a:sx n="79" d="100"/>
          <a:sy n="79" d="100"/>
        </p:scale>
        <p:origin x="120" y="546"/>
      </p:cViewPr>
      <p:guideLst>
        <p:guide pos="3839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gs" Target="tags/tag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handoutMaster" Target="handoutMasters/handoutMaster1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88EAF-6ECA-4616-85EF-35AA19C641F3}" type="datetimeFigureOut">
              <a:rPr lang="en-US"/>
              <a:t>10/9/2021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912AB-2776-42F2-A957-313FC7EFEDB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10/9/2021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1828800"/>
            <a:ext cx="8229600" cy="28956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4800600"/>
            <a:ext cx="8229600" cy="1219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cap="all" spc="200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499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10/9/2021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009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2412" y="381001"/>
            <a:ext cx="1524001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2" y="381001"/>
            <a:ext cx="7391399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10/9/2021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9035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10/9/2021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825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14" y="2514600"/>
            <a:ext cx="8692399" cy="2819400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48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3" y="5410200"/>
            <a:ext cx="8687333" cy="6096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00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10/9/2021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6181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4781" y="1905001"/>
            <a:ext cx="4419599" cy="4114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9183" y="1905001"/>
            <a:ext cx="4419600" cy="4114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10/9/2021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534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1" y="1905000"/>
            <a:ext cx="4416552" cy="76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1" y="2743201"/>
            <a:ext cx="4416552" cy="3276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1" y="1905000"/>
            <a:ext cx="4416552" cy="76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1" y="2743201"/>
            <a:ext cx="4416552" cy="3276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10/9/2021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8419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10/9/2021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663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10/9/2021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540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600" b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4648200"/>
            <a:ext cx="3581399" cy="13716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1414" y="685800"/>
            <a:ext cx="6400800" cy="5334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10/9/2021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498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3600" b="0" i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4648200"/>
            <a:ext cx="3581399" cy="13716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951414" y="685800"/>
            <a:ext cx="6400799" cy="5334000"/>
          </a:xfrm>
          <a:solidFill>
            <a:schemeClr val="bg2"/>
          </a:solidFill>
          <a:ln w="76200">
            <a:solidFill>
              <a:schemeClr val="tx1"/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10/9/2021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9172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3" y="381000"/>
            <a:ext cx="9144001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4999"/>
            <a:ext cx="9134391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0"/>
            <a:ext cx="655319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6422" y="6400800"/>
            <a:ext cx="144938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41C87-7AD9-4845-A077-840E4A0F3F06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1" y="6400800"/>
            <a:ext cx="838201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0599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3550" indent="-231775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2625" indent="-21907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57250" indent="-17462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302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38074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5544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99012" y="685800"/>
            <a:ext cx="2832734" cy="517930"/>
          </a:xfrm>
          <a:prstGeom prst="rect">
            <a:avLst/>
          </a:prstGeom>
        </p:spPr>
        <p:txBody>
          <a:bodyPr vert="horz" wrap="square" lIns="0" tIns="10001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3300" spc="-64" dirty="0">
                <a:solidFill>
                  <a:schemeClr val="bg1"/>
                </a:solidFill>
                <a:latin typeface="Times New Roman"/>
                <a:cs typeface="Times New Roman"/>
              </a:rPr>
              <a:t>Voice</a:t>
            </a:r>
            <a:r>
              <a:rPr sz="3300" spc="-56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300" dirty="0">
                <a:solidFill>
                  <a:schemeClr val="bg1"/>
                </a:solidFill>
                <a:latin typeface="Times New Roman"/>
                <a:cs typeface="Times New Roman"/>
              </a:rPr>
              <a:t>Disorders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2779" y="2209800"/>
            <a:ext cx="11125200" cy="185627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140018">
              <a:spcBef>
                <a:spcPts val="75"/>
              </a:spcBef>
            </a:pPr>
            <a:r>
              <a:rPr lang="en-US" sz="2400" b="1" spc="-4" dirty="0" err="1">
                <a:solidFill>
                  <a:schemeClr val="bg1"/>
                </a:solidFill>
                <a:latin typeface="Tahoma"/>
                <a:cs typeface="Tahoma"/>
              </a:rPr>
              <a:t>Mutasem</a:t>
            </a:r>
            <a:r>
              <a:rPr lang="en-US" sz="2400" b="1" spc="-4" dirty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r>
              <a:rPr lang="en-US" sz="2400" b="1" spc="-4" dirty="0" err="1">
                <a:solidFill>
                  <a:schemeClr val="bg1"/>
                </a:solidFill>
                <a:latin typeface="Tahoma"/>
                <a:cs typeface="Tahoma"/>
              </a:rPr>
              <a:t>Khalaf</a:t>
            </a:r>
            <a:r>
              <a:rPr sz="2400" b="1" dirty="0">
                <a:solidFill>
                  <a:schemeClr val="bg1"/>
                </a:solidFill>
                <a:latin typeface="Tahoma"/>
                <a:cs typeface="Tahoma"/>
              </a:rPr>
              <a:t>, </a:t>
            </a:r>
            <a:r>
              <a:rPr lang="en-US" sz="2400" b="1" spc="-4" dirty="0">
                <a:solidFill>
                  <a:schemeClr val="bg1"/>
                </a:solidFill>
                <a:latin typeface="Tahoma"/>
                <a:cs typeface="Tahoma"/>
              </a:rPr>
              <a:t>MA</a:t>
            </a:r>
            <a:r>
              <a:rPr sz="2400" b="1" spc="-4" dirty="0">
                <a:solidFill>
                  <a:schemeClr val="bg1"/>
                </a:solidFill>
                <a:latin typeface="Tahoma"/>
                <a:cs typeface="Tahoma"/>
              </a:rPr>
              <a:t>., </a:t>
            </a:r>
            <a:r>
              <a:rPr lang="en-US" sz="2400" b="1" spc="-4" dirty="0">
                <a:solidFill>
                  <a:schemeClr val="bg1"/>
                </a:solidFill>
                <a:latin typeface="Tahoma"/>
                <a:cs typeface="Tahoma"/>
              </a:rPr>
              <a:t>C, </a:t>
            </a:r>
            <a:r>
              <a:rPr sz="2400" b="1" spc="-4" dirty="0">
                <a:solidFill>
                  <a:schemeClr val="bg1"/>
                </a:solidFill>
                <a:latin typeface="Tahoma"/>
                <a:cs typeface="Tahoma"/>
              </a:rPr>
              <a:t>CCC-SLP </a:t>
            </a:r>
            <a:endParaRPr sz="2400" dirty="0">
              <a:solidFill>
                <a:schemeClr val="bg1"/>
              </a:solidFill>
              <a:latin typeface="Tahoma"/>
              <a:cs typeface="Tahoma"/>
            </a:endParaRPr>
          </a:p>
          <a:p>
            <a:pPr marL="9525"/>
            <a:r>
              <a:rPr lang="en-US" sz="2400" spc="-30" dirty="0">
                <a:solidFill>
                  <a:schemeClr val="bg1"/>
                </a:solidFill>
                <a:latin typeface="Tahoma"/>
                <a:cs typeface="Tahoma"/>
              </a:rPr>
              <a:t>Clinical Supervisor</a:t>
            </a:r>
            <a:r>
              <a:rPr sz="2400" spc="-30" dirty="0">
                <a:solidFill>
                  <a:schemeClr val="bg1"/>
                </a:solidFill>
                <a:latin typeface="Tahoma"/>
                <a:cs typeface="Tahoma"/>
              </a:rPr>
              <a:t>,</a:t>
            </a:r>
            <a:r>
              <a:rPr sz="2400" spc="-4" dirty="0">
                <a:solidFill>
                  <a:schemeClr val="bg1"/>
                </a:solidFill>
                <a:latin typeface="Tahoma"/>
                <a:cs typeface="Tahoma"/>
              </a:rPr>
              <a:t> Speech-Language</a:t>
            </a:r>
            <a:r>
              <a:rPr sz="2400" spc="-11" dirty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Tahoma"/>
                <a:cs typeface="Tahoma"/>
              </a:rPr>
              <a:t>Pathologist</a:t>
            </a:r>
            <a:endParaRPr sz="2400" dirty="0">
              <a:solidFill>
                <a:schemeClr val="bg1"/>
              </a:solidFill>
              <a:latin typeface="Tahoma"/>
              <a:cs typeface="Tahoma"/>
            </a:endParaRPr>
          </a:p>
          <a:p>
            <a:pPr>
              <a:spcBef>
                <a:spcPts val="34"/>
              </a:spcBef>
            </a:pPr>
            <a:endParaRPr sz="2400" dirty="0">
              <a:solidFill>
                <a:schemeClr val="bg1"/>
              </a:solidFill>
              <a:latin typeface="Tahoma"/>
              <a:cs typeface="Tahoma"/>
            </a:endParaRPr>
          </a:p>
          <a:p>
            <a:pPr marL="9525" marR="3810"/>
            <a:r>
              <a:rPr sz="2400" spc="-4" dirty="0">
                <a:solidFill>
                  <a:schemeClr val="bg1"/>
                </a:solidFill>
                <a:latin typeface="Tahoma"/>
                <a:cs typeface="Tahoma"/>
              </a:rPr>
              <a:t>Department</a:t>
            </a:r>
            <a:r>
              <a:rPr sz="2400" spc="-23" dirty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chemeClr val="bg1"/>
                </a:solidFill>
                <a:latin typeface="Tahoma"/>
                <a:cs typeface="Tahoma"/>
              </a:rPr>
              <a:t>of </a:t>
            </a:r>
            <a:r>
              <a:rPr lang="en-US" sz="2400" spc="-4" dirty="0">
                <a:solidFill>
                  <a:schemeClr val="bg1"/>
                </a:solidFill>
                <a:latin typeface="Tahoma"/>
                <a:cs typeface="Tahoma"/>
              </a:rPr>
              <a:t>Audiology</a:t>
            </a:r>
            <a:r>
              <a:rPr sz="2400" dirty="0">
                <a:solidFill>
                  <a:schemeClr val="bg1"/>
                </a:solidFill>
                <a:latin typeface="Tahoma"/>
                <a:cs typeface="Tahoma"/>
              </a:rPr>
              <a:t> and</a:t>
            </a:r>
            <a:r>
              <a:rPr sz="2400" spc="-15" dirty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Tahoma"/>
                <a:cs typeface="Tahoma"/>
              </a:rPr>
              <a:t>Speech</a:t>
            </a:r>
            <a:r>
              <a:rPr sz="2400" spc="4" dirty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r>
              <a:rPr lang="en-US" sz="2400" spc="-4" dirty="0">
                <a:solidFill>
                  <a:schemeClr val="bg1"/>
                </a:solidFill>
                <a:latin typeface="Tahoma"/>
                <a:cs typeface="Tahoma"/>
              </a:rPr>
              <a:t>Therapy</a:t>
            </a:r>
            <a:r>
              <a:rPr sz="2400" spc="-4" dirty="0">
                <a:solidFill>
                  <a:schemeClr val="bg1"/>
                </a:solidFill>
                <a:latin typeface="Tahoma"/>
                <a:cs typeface="Tahoma"/>
              </a:rPr>
              <a:t>,</a:t>
            </a:r>
            <a:r>
              <a:rPr sz="2400" spc="19" dirty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r>
              <a:rPr sz="2400" spc="-15" dirty="0">
                <a:solidFill>
                  <a:schemeClr val="bg1"/>
                </a:solidFill>
                <a:latin typeface="Tahoma"/>
                <a:cs typeface="Tahoma"/>
              </a:rPr>
              <a:t>Faculty</a:t>
            </a:r>
            <a:r>
              <a:rPr sz="2400" dirty="0">
                <a:solidFill>
                  <a:schemeClr val="bg1"/>
                </a:solidFill>
                <a:latin typeface="Tahoma"/>
                <a:cs typeface="Tahoma"/>
              </a:rPr>
              <a:t> of </a:t>
            </a:r>
            <a:r>
              <a:rPr sz="2400" spc="-551" dirty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r>
              <a:rPr lang="en-US" sz="2400" spc="-4" dirty="0">
                <a:solidFill>
                  <a:schemeClr val="bg1"/>
                </a:solidFill>
                <a:latin typeface="Tahoma"/>
                <a:cs typeface="Tahoma"/>
              </a:rPr>
              <a:t>Pharmacy, Nursing and Health Professions</a:t>
            </a:r>
            <a:r>
              <a:rPr sz="2400" spc="-4" dirty="0">
                <a:solidFill>
                  <a:schemeClr val="bg1"/>
                </a:solidFill>
                <a:latin typeface="Tahoma"/>
                <a:cs typeface="Tahoma"/>
              </a:rPr>
              <a:t>,</a:t>
            </a:r>
            <a:r>
              <a:rPr sz="2400" spc="15" dirty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r>
              <a:rPr lang="en-US" sz="2400" spc="-8" dirty="0" err="1">
                <a:solidFill>
                  <a:schemeClr val="bg1"/>
                </a:solidFill>
                <a:latin typeface="Tahoma"/>
                <a:cs typeface="Tahoma"/>
              </a:rPr>
              <a:t>Birzeit</a:t>
            </a:r>
            <a:r>
              <a:rPr lang="en-US" sz="2400" spc="-8" dirty="0">
                <a:solidFill>
                  <a:schemeClr val="bg1"/>
                </a:solidFill>
                <a:latin typeface="Tahoma"/>
                <a:cs typeface="Tahoma"/>
              </a:rPr>
              <a:t> University</a:t>
            </a:r>
            <a:r>
              <a:rPr sz="2400" spc="-4" dirty="0">
                <a:solidFill>
                  <a:schemeClr val="bg1"/>
                </a:solidFill>
                <a:latin typeface="Tahoma"/>
                <a:cs typeface="Tahoma"/>
              </a:rPr>
              <a:t>(</a:t>
            </a:r>
            <a:r>
              <a:rPr lang="en-US" sz="2400" spc="-4" dirty="0">
                <a:solidFill>
                  <a:schemeClr val="bg1"/>
                </a:solidFill>
                <a:latin typeface="Tahoma"/>
                <a:cs typeface="Tahoma"/>
              </a:rPr>
              <a:t>BZU</a:t>
            </a:r>
            <a:r>
              <a:rPr sz="2400" spc="-4" dirty="0">
                <a:solidFill>
                  <a:schemeClr val="bg1"/>
                </a:solidFill>
                <a:latin typeface="Tahoma"/>
                <a:cs typeface="Tahoma"/>
              </a:rPr>
              <a:t>)</a:t>
            </a:r>
            <a:endParaRPr sz="2400" dirty="0">
              <a:solidFill>
                <a:schemeClr val="bg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306920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5412" y="0"/>
            <a:ext cx="6858000" cy="514350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3179762" y="1652682"/>
            <a:ext cx="2630805" cy="981075"/>
          </a:xfrm>
          <a:custGeom>
            <a:avLst/>
            <a:gdLst/>
            <a:ahLst/>
            <a:cxnLst/>
            <a:rect l="l" t="t" r="r" b="b"/>
            <a:pathLst>
              <a:path w="3507740" h="1308100">
                <a:moveTo>
                  <a:pt x="49850" y="17860"/>
                </a:moveTo>
                <a:lnTo>
                  <a:pt x="45438" y="29796"/>
                </a:lnTo>
                <a:lnTo>
                  <a:pt x="3503041" y="1307592"/>
                </a:lnTo>
                <a:lnTo>
                  <a:pt x="3507359" y="1295653"/>
                </a:lnTo>
                <a:lnTo>
                  <a:pt x="49850" y="17860"/>
                </a:lnTo>
                <a:close/>
              </a:path>
              <a:path w="3507740" h="1308100">
                <a:moveTo>
                  <a:pt x="56451" y="0"/>
                </a:moveTo>
                <a:lnTo>
                  <a:pt x="0" y="6223"/>
                </a:lnTo>
                <a:lnTo>
                  <a:pt x="38849" y="47625"/>
                </a:lnTo>
                <a:lnTo>
                  <a:pt x="45438" y="29796"/>
                </a:lnTo>
                <a:lnTo>
                  <a:pt x="33540" y="25400"/>
                </a:lnTo>
                <a:lnTo>
                  <a:pt x="37947" y="13462"/>
                </a:lnTo>
                <a:lnTo>
                  <a:pt x="51475" y="13462"/>
                </a:lnTo>
                <a:lnTo>
                  <a:pt x="56451" y="0"/>
                </a:lnTo>
                <a:close/>
              </a:path>
              <a:path w="3507740" h="1308100">
                <a:moveTo>
                  <a:pt x="37947" y="13462"/>
                </a:moveTo>
                <a:lnTo>
                  <a:pt x="33540" y="25400"/>
                </a:lnTo>
                <a:lnTo>
                  <a:pt x="45438" y="29796"/>
                </a:lnTo>
                <a:lnTo>
                  <a:pt x="49850" y="17860"/>
                </a:lnTo>
                <a:lnTo>
                  <a:pt x="37947" y="13462"/>
                </a:lnTo>
                <a:close/>
              </a:path>
              <a:path w="3507740" h="1308100">
                <a:moveTo>
                  <a:pt x="51475" y="13462"/>
                </a:moveTo>
                <a:lnTo>
                  <a:pt x="37947" y="13462"/>
                </a:lnTo>
                <a:lnTo>
                  <a:pt x="49850" y="17860"/>
                </a:lnTo>
                <a:lnTo>
                  <a:pt x="51475" y="134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4" name="object 4"/>
          <p:cNvSpPr/>
          <p:nvPr/>
        </p:nvSpPr>
        <p:spPr>
          <a:xfrm>
            <a:off x="3579812" y="3538727"/>
            <a:ext cx="1373029" cy="412433"/>
          </a:xfrm>
          <a:custGeom>
            <a:avLst/>
            <a:gdLst/>
            <a:ahLst/>
            <a:cxnLst/>
            <a:rect l="l" t="t" r="r" b="b"/>
            <a:pathLst>
              <a:path w="1830705" h="549910">
                <a:moveTo>
                  <a:pt x="41656" y="500888"/>
                </a:moveTo>
                <a:lnTo>
                  <a:pt x="0" y="539496"/>
                </a:lnTo>
                <a:lnTo>
                  <a:pt x="55880" y="549656"/>
                </a:lnTo>
                <a:lnTo>
                  <a:pt x="51583" y="534924"/>
                </a:lnTo>
                <a:lnTo>
                  <a:pt x="38353" y="534924"/>
                </a:lnTo>
                <a:lnTo>
                  <a:pt x="34797" y="522732"/>
                </a:lnTo>
                <a:lnTo>
                  <a:pt x="46990" y="519176"/>
                </a:lnTo>
                <a:lnTo>
                  <a:pt x="41656" y="500888"/>
                </a:lnTo>
                <a:close/>
              </a:path>
              <a:path w="1830705" h="549910">
                <a:moveTo>
                  <a:pt x="46990" y="519176"/>
                </a:moveTo>
                <a:lnTo>
                  <a:pt x="34797" y="522732"/>
                </a:lnTo>
                <a:lnTo>
                  <a:pt x="38353" y="534924"/>
                </a:lnTo>
                <a:lnTo>
                  <a:pt x="50546" y="531368"/>
                </a:lnTo>
                <a:lnTo>
                  <a:pt x="46990" y="519176"/>
                </a:lnTo>
                <a:close/>
              </a:path>
              <a:path w="1830705" h="549910">
                <a:moveTo>
                  <a:pt x="50546" y="531368"/>
                </a:moveTo>
                <a:lnTo>
                  <a:pt x="38353" y="534924"/>
                </a:lnTo>
                <a:lnTo>
                  <a:pt x="51583" y="534924"/>
                </a:lnTo>
                <a:lnTo>
                  <a:pt x="50546" y="531368"/>
                </a:lnTo>
                <a:close/>
              </a:path>
              <a:path w="1830705" h="549910">
                <a:moveTo>
                  <a:pt x="1827022" y="0"/>
                </a:moveTo>
                <a:lnTo>
                  <a:pt x="46990" y="519176"/>
                </a:lnTo>
                <a:lnTo>
                  <a:pt x="50546" y="531368"/>
                </a:lnTo>
                <a:lnTo>
                  <a:pt x="1830577" y="12192"/>
                </a:lnTo>
                <a:lnTo>
                  <a:pt x="18270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/>
          <p:nvPr/>
        </p:nvSpPr>
        <p:spPr>
          <a:xfrm>
            <a:off x="6036215" y="4510202"/>
            <a:ext cx="1773079" cy="415290"/>
          </a:xfrm>
          <a:custGeom>
            <a:avLst/>
            <a:gdLst/>
            <a:ahLst/>
            <a:cxnLst/>
            <a:rect l="l" t="t" r="r" b="b"/>
            <a:pathLst>
              <a:path w="2364104" h="553720">
                <a:moveTo>
                  <a:pt x="2312666" y="534618"/>
                </a:moveTo>
                <a:lnTo>
                  <a:pt x="2308479" y="553186"/>
                </a:lnTo>
                <a:lnTo>
                  <a:pt x="2363597" y="539597"/>
                </a:lnTo>
                <a:lnTo>
                  <a:pt x="2360912" y="537400"/>
                </a:lnTo>
                <a:lnTo>
                  <a:pt x="2324989" y="537400"/>
                </a:lnTo>
                <a:lnTo>
                  <a:pt x="2312666" y="534618"/>
                </a:lnTo>
                <a:close/>
              </a:path>
              <a:path w="2364104" h="553720">
                <a:moveTo>
                  <a:pt x="2315462" y="522223"/>
                </a:moveTo>
                <a:lnTo>
                  <a:pt x="2312666" y="534618"/>
                </a:lnTo>
                <a:lnTo>
                  <a:pt x="2324989" y="537400"/>
                </a:lnTo>
                <a:lnTo>
                  <a:pt x="2327782" y="525005"/>
                </a:lnTo>
                <a:lnTo>
                  <a:pt x="2315462" y="522223"/>
                </a:lnTo>
                <a:close/>
              </a:path>
              <a:path w="2364104" h="553720">
                <a:moveTo>
                  <a:pt x="2319654" y="503631"/>
                </a:moveTo>
                <a:lnTo>
                  <a:pt x="2315462" y="522223"/>
                </a:lnTo>
                <a:lnTo>
                  <a:pt x="2327782" y="525005"/>
                </a:lnTo>
                <a:lnTo>
                  <a:pt x="2324989" y="537400"/>
                </a:lnTo>
                <a:lnTo>
                  <a:pt x="2360912" y="537400"/>
                </a:lnTo>
                <a:lnTo>
                  <a:pt x="2319654" y="503631"/>
                </a:lnTo>
                <a:close/>
              </a:path>
              <a:path w="2364104" h="553720">
                <a:moveTo>
                  <a:pt x="2794" y="0"/>
                </a:moveTo>
                <a:lnTo>
                  <a:pt x="0" y="12395"/>
                </a:lnTo>
                <a:lnTo>
                  <a:pt x="2312666" y="534618"/>
                </a:lnTo>
                <a:lnTo>
                  <a:pt x="2315462" y="522223"/>
                </a:lnTo>
                <a:lnTo>
                  <a:pt x="27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6" name="object 6"/>
          <p:cNvSpPr/>
          <p:nvPr/>
        </p:nvSpPr>
        <p:spPr>
          <a:xfrm>
            <a:off x="7065677" y="1355122"/>
            <a:ext cx="857726" cy="78581"/>
          </a:xfrm>
          <a:custGeom>
            <a:avLst/>
            <a:gdLst/>
            <a:ahLst/>
            <a:cxnLst/>
            <a:rect l="l" t="t" r="r" b="b"/>
            <a:pathLst>
              <a:path w="1143634" h="104775">
                <a:moveTo>
                  <a:pt x="1092295" y="19001"/>
                </a:moveTo>
                <a:lnTo>
                  <a:pt x="0" y="91821"/>
                </a:lnTo>
                <a:lnTo>
                  <a:pt x="761" y="104521"/>
                </a:lnTo>
                <a:lnTo>
                  <a:pt x="1093123" y="31705"/>
                </a:lnTo>
                <a:lnTo>
                  <a:pt x="1092295" y="19001"/>
                </a:lnTo>
                <a:close/>
              </a:path>
              <a:path w="1143634" h="104775">
                <a:moveTo>
                  <a:pt x="1134307" y="18161"/>
                </a:moveTo>
                <a:lnTo>
                  <a:pt x="1104900" y="18161"/>
                </a:lnTo>
                <a:lnTo>
                  <a:pt x="1105788" y="30861"/>
                </a:lnTo>
                <a:lnTo>
                  <a:pt x="1093123" y="31705"/>
                </a:lnTo>
                <a:lnTo>
                  <a:pt x="1094358" y="50673"/>
                </a:lnTo>
                <a:lnTo>
                  <a:pt x="1143380" y="21971"/>
                </a:lnTo>
                <a:lnTo>
                  <a:pt x="1134307" y="18161"/>
                </a:lnTo>
                <a:close/>
              </a:path>
              <a:path w="1143634" h="104775">
                <a:moveTo>
                  <a:pt x="1104900" y="18161"/>
                </a:moveTo>
                <a:lnTo>
                  <a:pt x="1092295" y="19001"/>
                </a:lnTo>
                <a:lnTo>
                  <a:pt x="1093123" y="31705"/>
                </a:lnTo>
                <a:lnTo>
                  <a:pt x="1105788" y="30861"/>
                </a:lnTo>
                <a:lnTo>
                  <a:pt x="1104900" y="18161"/>
                </a:lnTo>
                <a:close/>
              </a:path>
              <a:path w="1143634" h="104775">
                <a:moveTo>
                  <a:pt x="1091056" y="0"/>
                </a:moveTo>
                <a:lnTo>
                  <a:pt x="1092295" y="19001"/>
                </a:lnTo>
                <a:lnTo>
                  <a:pt x="1104900" y="18161"/>
                </a:lnTo>
                <a:lnTo>
                  <a:pt x="1134307" y="18161"/>
                </a:lnTo>
                <a:lnTo>
                  <a:pt x="1091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7" name="object 7"/>
          <p:cNvSpPr txBox="1"/>
          <p:nvPr/>
        </p:nvSpPr>
        <p:spPr>
          <a:xfrm>
            <a:off x="7982934" y="4724095"/>
            <a:ext cx="1275398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2400" b="1" dirty="0">
                <a:solidFill>
                  <a:schemeClr val="bg1"/>
                </a:solidFill>
                <a:latin typeface="Times New Roman"/>
                <a:cs typeface="Times New Roman"/>
              </a:rPr>
              <a:t>Epiglo</a:t>
            </a:r>
            <a:r>
              <a:rPr sz="2400" b="1" spc="4" dirty="0">
                <a:solidFill>
                  <a:schemeClr val="bg1"/>
                </a:solidFill>
                <a:latin typeface="Times New Roman"/>
                <a:cs typeface="Times New Roman"/>
              </a:rPr>
              <a:t>t</a:t>
            </a:r>
            <a:r>
              <a:rPr sz="2400" b="1" dirty="0">
                <a:solidFill>
                  <a:schemeClr val="bg1"/>
                </a:solidFill>
                <a:latin typeface="Times New Roman"/>
                <a:cs typeface="Times New Roman"/>
              </a:rPr>
              <a:t>tis</a:t>
            </a:r>
            <a:endParaRPr sz="24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24467" y="4015892"/>
            <a:ext cx="1524476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2400" b="1" spc="-45" dirty="0">
                <a:solidFill>
                  <a:schemeClr val="bg1"/>
                </a:solidFill>
                <a:latin typeface="Times New Roman"/>
                <a:cs typeface="Times New Roman"/>
              </a:rPr>
              <a:t>Vocal</a:t>
            </a:r>
            <a:r>
              <a:rPr sz="2400" b="1" spc="-68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chemeClr val="bg1"/>
                </a:solidFill>
                <a:latin typeface="Times New Roman"/>
                <a:cs typeface="Times New Roman"/>
              </a:rPr>
              <a:t>Folds</a:t>
            </a:r>
            <a:endParaRPr sz="24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84030" y="1286447"/>
            <a:ext cx="901065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2400" b="1" dirty="0">
                <a:solidFill>
                  <a:schemeClr val="bg1"/>
                </a:solidFill>
                <a:latin typeface="Times New Roman"/>
                <a:cs typeface="Times New Roman"/>
              </a:rPr>
              <a:t>Glottis</a:t>
            </a:r>
            <a:endParaRPr sz="24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8141335" y="679893"/>
            <a:ext cx="1325879" cy="748762"/>
          </a:xfrm>
          <a:prstGeom prst="rect">
            <a:avLst/>
          </a:prstGeom>
        </p:spPr>
        <p:txBody>
          <a:bodyPr vert="horz" wrap="square" lIns="0" tIns="10001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Ar</a:t>
            </a:r>
            <a:r>
              <a:rPr sz="2400" spc="4" dirty="0">
                <a:solidFill>
                  <a:srgbClr val="000000"/>
                </a:solidFill>
                <a:latin typeface="Times New Roman"/>
                <a:cs typeface="Times New Roman"/>
              </a:rPr>
              <a:t>y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tnoids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7965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5412" y="76200"/>
            <a:ext cx="6858000" cy="51435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81946" y="1909943"/>
            <a:ext cx="1057751" cy="286617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1800" spc="-38" dirty="0">
                <a:solidFill>
                  <a:srgbClr val="5F5F5F"/>
                </a:solidFill>
                <a:latin typeface="Times New Roman"/>
                <a:cs typeface="Times New Roman"/>
              </a:rPr>
              <a:t>Vocal</a:t>
            </a:r>
            <a:r>
              <a:rPr sz="1800" spc="-45" dirty="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sz="1800" spc="-4" dirty="0">
                <a:solidFill>
                  <a:srgbClr val="5F5F5F"/>
                </a:solidFill>
                <a:latin typeface="Times New Roman"/>
                <a:cs typeface="Times New Roman"/>
              </a:rPr>
              <a:t>Fold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67367" y="3846766"/>
            <a:ext cx="1817370" cy="93294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spc="-19" dirty="0">
                <a:solidFill>
                  <a:srgbClr val="5F5F5F"/>
                </a:solidFill>
                <a:latin typeface="Times New Roman"/>
                <a:cs typeface="Times New Roman"/>
              </a:rPr>
              <a:t>Venticular</a:t>
            </a:r>
            <a:r>
              <a:rPr b="1" spc="-64" dirty="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5F5F5F"/>
                </a:solidFill>
                <a:latin typeface="Times New Roman"/>
                <a:cs typeface="Times New Roman"/>
              </a:rPr>
              <a:t>Folds</a:t>
            </a:r>
            <a:endParaRPr>
              <a:latin typeface="Times New Roman"/>
              <a:cs typeface="Times New Roman"/>
            </a:endParaRPr>
          </a:p>
          <a:p>
            <a:pPr>
              <a:spcBef>
                <a:spcPts val="26"/>
              </a:spcBef>
            </a:pPr>
            <a:endParaRPr sz="2400">
              <a:latin typeface="Times New Roman"/>
              <a:cs typeface="Times New Roman"/>
            </a:endParaRPr>
          </a:p>
          <a:p>
            <a:pPr marL="866775">
              <a:spcBef>
                <a:spcPts val="4"/>
              </a:spcBef>
            </a:pPr>
            <a:r>
              <a:rPr b="1" spc="-4" dirty="0">
                <a:solidFill>
                  <a:srgbClr val="5F5F5F"/>
                </a:solidFill>
                <a:latin typeface="Times New Roman"/>
                <a:cs typeface="Times New Roman"/>
              </a:rPr>
              <a:t>Epiglottis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808912" y="1428750"/>
            <a:ext cx="0" cy="5715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9144">
            <a:solidFill>
              <a:srgbClr val="FFFFCC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</p:spTree>
    <p:extLst>
      <p:ext uri="{BB962C8B-B14F-4D97-AF65-F5344CB8AC3E}">
        <p14:creationId xmlns:p14="http://schemas.microsoft.com/office/powerpoint/2010/main" val="247502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964020" y="345353"/>
            <a:ext cx="5669280" cy="4069080"/>
            <a:chOff x="377443" y="533400"/>
            <a:chExt cx="7559040" cy="542544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199" y="838200"/>
              <a:ext cx="6324600" cy="4597908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377444" y="533399"/>
              <a:ext cx="7559040" cy="5425440"/>
            </a:xfrm>
            <a:custGeom>
              <a:avLst/>
              <a:gdLst/>
              <a:ahLst/>
              <a:cxnLst/>
              <a:rect l="l" t="t" r="r" b="b"/>
              <a:pathLst>
                <a:path w="7559040" h="5425440">
                  <a:moveTo>
                    <a:pt x="1604518" y="1143762"/>
                  </a:moveTo>
                  <a:lnTo>
                    <a:pt x="1508379" y="1130046"/>
                  </a:lnTo>
                  <a:lnTo>
                    <a:pt x="1535811" y="1151394"/>
                  </a:lnTo>
                  <a:lnTo>
                    <a:pt x="685533" y="1434846"/>
                  </a:lnTo>
                  <a:lnTo>
                    <a:pt x="694690" y="1462278"/>
                  </a:lnTo>
                  <a:lnTo>
                    <a:pt x="1544955" y="1178814"/>
                  </a:lnTo>
                  <a:lnTo>
                    <a:pt x="1535811" y="1212469"/>
                  </a:lnTo>
                  <a:lnTo>
                    <a:pt x="1599946" y="1148334"/>
                  </a:lnTo>
                  <a:lnTo>
                    <a:pt x="1604518" y="1143762"/>
                  </a:lnTo>
                  <a:close/>
                </a:path>
                <a:path w="7559040" h="5425440">
                  <a:moveTo>
                    <a:pt x="2442718" y="3124962"/>
                  </a:moveTo>
                  <a:lnTo>
                    <a:pt x="2346833" y="3109468"/>
                  </a:lnTo>
                  <a:lnTo>
                    <a:pt x="2373884" y="3131286"/>
                  </a:lnTo>
                  <a:lnTo>
                    <a:pt x="0" y="3873119"/>
                  </a:lnTo>
                  <a:lnTo>
                    <a:pt x="8636" y="3900805"/>
                  </a:lnTo>
                  <a:lnTo>
                    <a:pt x="2382545" y="3158972"/>
                  </a:lnTo>
                  <a:lnTo>
                    <a:pt x="2372741" y="3192272"/>
                  </a:lnTo>
                  <a:lnTo>
                    <a:pt x="2439149" y="3128391"/>
                  </a:lnTo>
                  <a:lnTo>
                    <a:pt x="2442718" y="3124962"/>
                  </a:lnTo>
                  <a:close/>
                </a:path>
                <a:path w="7559040" h="5425440">
                  <a:moveTo>
                    <a:pt x="3357118" y="4877562"/>
                  </a:moveTo>
                  <a:lnTo>
                    <a:pt x="3346856" y="4874768"/>
                  </a:lnTo>
                  <a:lnTo>
                    <a:pt x="3263392" y="4852035"/>
                  </a:lnTo>
                  <a:lnTo>
                    <a:pt x="3288093" y="4876660"/>
                  </a:lnTo>
                  <a:lnTo>
                    <a:pt x="687273" y="5396763"/>
                  </a:lnTo>
                  <a:lnTo>
                    <a:pt x="692962" y="5425160"/>
                  </a:lnTo>
                  <a:lnTo>
                    <a:pt x="3293681" y="4904981"/>
                  </a:lnTo>
                  <a:lnTo>
                    <a:pt x="3280410" y="4937125"/>
                  </a:lnTo>
                  <a:lnTo>
                    <a:pt x="3357118" y="4877562"/>
                  </a:lnTo>
                  <a:close/>
                </a:path>
                <a:path w="7559040" h="5425440">
                  <a:moveTo>
                    <a:pt x="3851656" y="533400"/>
                  </a:moveTo>
                  <a:lnTo>
                    <a:pt x="3819906" y="554570"/>
                  </a:lnTo>
                  <a:lnTo>
                    <a:pt x="3819906" y="0"/>
                  </a:lnTo>
                  <a:lnTo>
                    <a:pt x="3807206" y="0"/>
                  </a:lnTo>
                  <a:lnTo>
                    <a:pt x="3807206" y="554570"/>
                  </a:lnTo>
                  <a:lnTo>
                    <a:pt x="3775456" y="533400"/>
                  </a:lnTo>
                  <a:lnTo>
                    <a:pt x="3813556" y="609600"/>
                  </a:lnTo>
                  <a:lnTo>
                    <a:pt x="3838956" y="558800"/>
                  </a:lnTo>
                  <a:lnTo>
                    <a:pt x="3851656" y="533400"/>
                  </a:lnTo>
                  <a:close/>
                </a:path>
                <a:path w="7559040" h="5425440">
                  <a:moveTo>
                    <a:pt x="7551801" y="3644392"/>
                  </a:moveTo>
                  <a:lnTo>
                    <a:pt x="3578542" y="2594800"/>
                  </a:lnTo>
                  <a:lnTo>
                    <a:pt x="3581336" y="2592324"/>
                  </a:lnTo>
                  <a:lnTo>
                    <a:pt x="3604641" y="2571750"/>
                  </a:lnTo>
                  <a:lnTo>
                    <a:pt x="3509518" y="2591562"/>
                  </a:lnTo>
                  <a:lnTo>
                    <a:pt x="3582416" y="2655697"/>
                  </a:lnTo>
                  <a:lnTo>
                    <a:pt x="3571176" y="2622867"/>
                  </a:lnTo>
                  <a:lnTo>
                    <a:pt x="7544435" y="3672332"/>
                  </a:lnTo>
                  <a:lnTo>
                    <a:pt x="7551801" y="3644392"/>
                  </a:lnTo>
                  <a:close/>
                </a:path>
                <a:path w="7559040" h="5425440">
                  <a:moveTo>
                    <a:pt x="7558532" y="5096167"/>
                  </a:moveTo>
                  <a:lnTo>
                    <a:pt x="6005042" y="3468674"/>
                  </a:lnTo>
                  <a:lnTo>
                    <a:pt x="6039358" y="3462655"/>
                  </a:lnTo>
                  <a:lnTo>
                    <a:pt x="6036526" y="3461639"/>
                  </a:lnTo>
                  <a:lnTo>
                    <a:pt x="5947918" y="3429762"/>
                  </a:lnTo>
                  <a:lnTo>
                    <a:pt x="5976493" y="3522599"/>
                  </a:lnTo>
                  <a:lnTo>
                    <a:pt x="5984087" y="3488740"/>
                  </a:lnTo>
                  <a:lnTo>
                    <a:pt x="7537704" y="5116157"/>
                  </a:lnTo>
                  <a:lnTo>
                    <a:pt x="7558532" y="5096167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895918" y="3332131"/>
            <a:ext cx="556736" cy="5636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>
              <a:spcBef>
                <a:spcPts val="75"/>
              </a:spcBef>
            </a:pPr>
            <a:r>
              <a:rPr b="1" spc="-172" dirty="0">
                <a:solidFill>
                  <a:schemeClr val="bg1"/>
                </a:solidFill>
                <a:latin typeface="Times New Roman"/>
                <a:cs typeface="Times New Roman"/>
              </a:rPr>
              <a:t>V</a:t>
            </a:r>
            <a:r>
              <a:rPr b="1" dirty="0">
                <a:solidFill>
                  <a:schemeClr val="bg1"/>
                </a:solidFill>
                <a:latin typeface="Times New Roman"/>
                <a:cs typeface="Times New Roman"/>
              </a:rPr>
              <a:t>ocal  Fold</a:t>
            </a:r>
            <a:endParaRPr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24467" y="1503140"/>
            <a:ext cx="1010126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spc="-4" dirty="0">
                <a:solidFill>
                  <a:schemeClr val="bg1"/>
                </a:solidFill>
                <a:latin typeface="Times New Roman"/>
                <a:cs typeface="Times New Roman"/>
              </a:rPr>
              <a:t>Arytenoid</a:t>
            </a:r>
            <a:endParaRPr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67758" y="16765"/>
            <a:ext cx="2599372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dirty="0">
                <a:solidFill>
                  <a:schemeClr val="bg1"/>
                </a:solidFill>
                <a:latin typeface="Times New Roman"/>
                <a:cs typeface="Times New Roman"/>
              </a:rPr>
              <a:t>Posterior</a:t>
            </a:r>
            <a:r>
              <a:rPr b="1" spc="-64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chemeClr val="bg1"/>
                </a:solidFill>
                <a:latin typeface="Times New Roman"/>
                <a:cs typeface="Times New Roman"/>
              </a:rPr>
              <a:t>Pharyngeal</a:t>
            </a:r>
            <a:r>
              <a:rPr b="1" spc="-6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b="1" spc="-26" dirty="0">
                <a:solidFill>
                  <a:schemeClr val="bg1"/>
                </a:solidFill>
                <a:latin typeface="Times New Roman"/>
                <a:cs typeface="Times New Roman"/>
              </a:rPr>
              <a:t>Wall</a:t>
            </a:r>
            <a:endParaRPr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633300" y="3103531"/>
            <a:ext cx="814388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spc="-139" dirty="0">
                <a:solidFill>
                  <a:schemeClr val="bg1"/>
                </a:solidFill>
                <a:latin typeface="Times New Roman"/>
                <a:cs typeface="Times New Roman"/>
              </a:rPr>
              <a:t>T</a:t>
            </a:r>
            <a:r>
              <a:rPr b="1" dirty="0">
                <a:solidFill>
                  <a:schemeClr val="bg1"/>
                </a:solidFill>
                <a:latin typeface="Times New Roman"/>
                <a:cs typeface="Times New Roman"/>
              </a:rPr>
              <a:t>rachea</a:t>
            </a:r>
            <a:endParaRPr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903209" y="4303929"/>
            <a:ext cx="1538288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spc="-19" dirty="0">
                <a:solidFill>
                  <a:schemeClr val="bg1"/>
                </a:solidFill>
                <a:latin typeface="Times New Roman"/>
                <a:cs typeface="Times New Roman"/>
              </a:rPr>
              <a:t>Venticular</a:t>
            </a:r>
            <a:r>
              <a:rPr b="1" spc="-86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chemeClr val="bg1"/>
                </a:solidFill>
                <a:latin typeface="Times New Roman"/>
                <a:cs typeface="Times New Roman"/>
              </a:rPr>
              <a:t>Fold</a:t>
            </a:r>
            <a:endParaRPr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24466" y="4475379"/>
            <a:ext cx="960120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spc="-4" dirty="0">
                <a:solidFill>
                  <a:schemeClr val="bg1"/>
                </a:solidFill>
                <a:latin typeface="Times New Roman"/>
                <a:cs typeface="Times New Roman"/>
              </a:rPr>
              <a:t>Epiglottis</a:t>
            </a:r>
            <a:endParaRPr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39208" y="4456404"/>
            <a:ext cx="2232184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2400" b="1" dirty="0">
                <a:solidFill>
                  <a:schemeClr val="bg1"/>
                </a:solidFill>
                <a:latin typeface="Times New Roman"/>
                <a:cs typeface="Times New Roman"/>
              </a:rPr>
              <a:t>Endoscopic</a:t>
            </a:r>
            <a:r>
              <a:rPr sz="2400" b="1" spc="-98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400" b="1" spc="-23" dirty="0">
                <a:solidFill>
                  <a:schemeClr val="bg1"/>
                </a:solidFill>
                <a:latin typeface="Times New Roman"/>
                <a:cs typeface="Times New Roman"/>
              </a:rPr>
              <a:t>View</a:t>
            </a:r>
            <a:endParaRPr sz="24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76692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42280" y="521472"/>
            <a:ext cx="3909536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dirty="0">
                <a:solidFill>
                  <a:schemeClr val="bg1"/>
                </a:solidFill>
              </a:rPr>
              <a:t>Laryngeal</a:t>
            </a:r>
            <a:r>
              <a:rPr spc="-71" dirty="0">
                <a:solidFill>
                  <a:schemeClr val="bg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Cavities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1812" y="2114953"/>
            <a:ext cx="10820400" cy="229181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266700" marR="3810" indent="-257651">
              <a:spcBef>
                <a:spcPts val="71"/>
              </a:spcBef>
              <a:buClr>
                <a:srgbClr val="FFFFCC"/>
              </a:buClr>
              <a:buFont typeface="Calibri"/>
              <a:buAutoNum type="arabicParenR"/>
              <a:tabLst>
                <a:tab pos="288131" algn="l"/>
                <a:tab pos="2395061" algn="l"/>
              </a:tabLst>
            </a:pPr>
            <a:r>
              <a:rPr sz="1600" dirty="0">
                <a:solidFill>
                  <a:schemeClr val="bg1"/>
                </a:solidFill>
              </a:rPr>
              <a:t>	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Supraglottal</a:t>
            </a:r>
            <a:r>
              <a:rPr sz="28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cavity:</a:t>
            </a:r>
            <a:r>
              <a:rPr sz="28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8" dirty="0">
                <a:solidFill>
                  <a:schemeClr val="bg1"/>
                </a:solidFill>
                <a:latin typeface="Calibri"/>
                <a:cs typeface="Calibri"/>
              </a:rPr>
              <a:t>from</a:t>
            </a:r>
            <a:r>
              <a:rPr sz="28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8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VF</a:t>
            </a:r>
            <a:r>
              <a:rPr sz="28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28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8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aryepiglottic</a:t>
            </a:r>
            <a:r>
              <a:rPr sz="28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8" dirty="0">
                <a:solidFill>
                  <a:schemeClr val="bg1"/>
                </a:solidFill>
                <a:latin typeface="Calibri"/>
                <a:cs typeface="Calibri"/>
              </a:rPr>
              <a:t>folds.	</a:t>
            </a:r>
            <a:endParaRPr lang="en-US" sz="2800" spc="-8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3810" indent="-257651">
              <a:spcBef>
                <a:spcPts val="71"/>
              </a:spcBef>
              <a:buClr>
                <a:srgbClr val="FFFFCC"/>
              </a:buClr>
              <a:buFont typeface="Calibri"/>
              <a:buAutoNum type="arabicParenR"/>
              <a:tabLst>
                <a:tab pos="288131" algn="l"/>
                <a:tab pos="2395061" algn="l"/>
              </a:tabLst>
            </a:pP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It</a:t>
            </a:r>
            <a:r>
              <a:rPr sz="28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can</a:t>
            </a:r>
            <a:r>
              <a:rPr sz="28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function</a:t>
            </a:r>
            <a:r>
              <a:rPr sz="28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as</a:t>
            </a:r>
            <a:r>
              <a:rPr sz="28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2800" spc="-8" dirty="0">
                <a:solidFill>
                  <a:schemeClr val="bg1"/>
                </a:solidFill>
                <a:latin typeface="Calibri"/>
                <a:cs typeface="Calibri"/>
              </a:rPr>
              <a:t> resonator </a:t>
            </a:r>
            <a:r>
              <a:rPr sz="2800" spc="-4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8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8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8" dirty="0">
                <a:solidFill>
                  <a:schemeClr val="bg1"/>
                </a:solidFill>
                <a:latin typeface="Calibri"/>
                <a:cs typeface="Calibri"/>
              </a:rPr>
              <a:t>sound</a:t>
            </a:r>
            <a:r>
              <a:rPr sz="28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8" dirty="0">
                <a:solidFill>
                  <a:schemeClr val="bg1"/>
                </a:solidFill>
                <a:latin typeface="Calibri"/>
                <a:cs typeface="Calibri"/>
              </a:rPr>
              <a:t>produced</a:t>
            </a:r>
            <a:r>
              <a:rPr sz="2800" spc="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by</a:t>
            </a:r>
            <a:r>
              <a:rPr sz="28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8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8" dirty="0">
                <a:solidFill>
                  <a:schemeClr val="bg1"/>
                </a:solidFill>
                <a:latin typeface="Calibri"/>
                <a:cs typeface="Calibri"/>
              </a:rPr>
              <a:t>VF</a:t>
            </a:r>
            <a:endParaRPr sz="28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16193" indent="-257651">
              <a:spcBef>
                <a:spcPts val="506"/>
              </a:spcBef>
              <a:buClr>
                <a:srgbClr val="FFFFCC"/>
              </a:buClr>
              <a:buFont typeface="Calibri"/>
              <a:buAutoNum type="arabicParenR"/>
              <a:tabLst>
                <a:tab pos="288131" algn="l"/>
                <a:tab pos="873443" algn="l"/>
              </a:tabLst>
            </a:pPr>
            <a:r>
              <a:rPr sz="1600" dirty="0">
                <a:solidFill>
                  <a:schemeClr val="bg1"/>
                </a:solidFill>
              </a:rPr>
              <a:t>	</a:t>
            </a:r>
            <a:r>
              <a:rPr sz="2800" spc="-8" dirty="0">
                <a:solidFill>
                  <a:schemeClr val="bg1"/>
                </a:solidFill>
                <a:latin typeface="Calibri"/>
                <a:cs typeface="Calibri"/>
              </a:rPr>
              <a:t>Subglottal</a:t>
            </a:r>
            <a:r>
              <a:rPr sz="28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cavity:</a:t>
            </a:r>
            <a:r>
              <a:rPr sz="28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8" dirty="0">
                <a:solidFill>
                  <a:schemeClr val="bg1"/>
                </a:solidFill>
                <a:latin typeface="Calibri"/>
                <a:cs typeface="Calibri"/>
              </a:rPr>
              <a:t>from</a:t>
            </a:r>
            <a:r>
              <a:rPr sz="2800" spc="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8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VF</a:t>
            </a:r>
            <a:r>
              <a:rPr sz="28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28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8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1st</a:t>
            </a:r>
            <a:r>
              <a:rPr sz="2800" spc="26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tracheal </a:t>
            </a:r>
            <a:r>
              <a:rPr sz="2800" spc="-4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8" dirty="0">
                <a:solidFill>
                  <a:schemeClr val="bg1"/>
                </a:solidFill>
                <a:latin typeface="Calibri"/>
                <a:cs typeface="Calibri"/>
              </a:rPr>
              <a:t>ring.	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It’s</a:t>
            </a:r>
            <a:r>
              <a:rPr sz="28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8" dirty="0">
                <a:solidFill>
                  <a:schemeClr val="bg1"/>
                </a:solidFill>
                <a:latin typeface="Calibri"/>
                <a:cs typeface="Calibri"/>
              </a:rPr>
              <a:t>here</a:t>
            </a:r>
            <a:r>
              <a:rPr sz="28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that</a:t>
            </a:r>
            <a:r>
              <a:rPr sz="28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8" dirty="0">
                <a:solidFill>
                  <a:schemeClr val="bg1"/>
                </a:solidFill>
                <a:latin typeface="Calibri"/>
                <a:cs typeface="Calibri"/>
              </a:rPr>
              <a:t>pressure</a:t>
            </a:r>
            <a:r>
              <a:rPr sz="2800" spc="26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increases</a:t>
            </a:r>
            <a:r>
              <a:rPr sz="2800" spc="2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8" dirty="0">
                <a:solidFill>
                  <a:schemeClr val="bg1"/>
                </a:solidFill>
                <a:latin typeface="Calibri"/>
                <a:cs typeface="Calibri"/>
              </a:rPr>
              <a:t>until</a:t>
            </a:r>
            <a:r>
              <a:rPr sz="28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it</a:t>
            </a:r>
            <a:r>
              <a:rPr sz="28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8" dirty="0">
                <a:solidFill>
                  <a:schemeClr val="bg1"/>
                </a:solidFill>
                <a:latin typeface="Calibri"/>
                <a:cs typeface="Calibri"/>
              </a:rPr>
              <a:t>is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 sufficient</a:t>
            </a:r>
            <a:r>
              <a:rPr sz="28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to start</a:t>
            </a:r>
            <a:r>
              <a:rPr sz="28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VF</a:t>
            </a:r>
            <a:r>
              <a:rPr sz="28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8" dirty="0">
                <a:solidFill>
                  <a:schemeClr val="bg1"/>
                </a:solidFill>
                <a:latin typeface="Calibri"/>
                <a:cs typeface="Calibri"/>
              </a:rPr>
              <a:t>vibration</a:t>
            </a:r>
            <a:endParaRPr sz="28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120015" indent="-257651">
              <a:spcBef>
                <a:spcPts val="503"/>
              </a:spcBef>
              <a:buClr>
                <a:srgbClr val="FFFFCC"/>
              </a:buClr>
              <a:buFont typeface="Calibri"/>
              <a:buAutoNum type="arabicParenR"/>
              <a:tabLst>
                <a:tab pos="288131" algn="l"/>
              </a:tabLst>
            </a:pPr>
            <a:r>
              <a:rPr sz="1600" dirty="0">
                <a:solidFill>
                  <a:schemeClr val="bg1"/>
                </a:solidFill>
              </a:rPr>
              <a:t>	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Ventricles:</a:t>
            </a:r>
            <a:r>
              <a:rPr sz="2800" spc="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lateral</a:t>
            </a:r>
            <a:r>
              <a:rPr sz="28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space</a:t>
            </a:r>
            <a:r>
              <a:rPr sz="2800" spc="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8" dirty="0">
                <a:solidFill>
                  <a:schemeClr val="bg1"/>
                </a:solidFill>
                <a:latin typeface="Calibri"/>
                <a:cs typeface="Calibri"/>
              </a:rPr>
              <a:t>between</a:t>
            </a:r>
            <a:r>
              <a:rPr sz="28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false</a:t>
            </a:r>
            <a:r>
              <a:rPr sz="28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28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true </a:t>
            </a:r>
            <a:r>
              <a:rPr sz="2800" spc="-4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VF.</a:t>
            </a:r>
            <a:r>
              <a:rPr sz="28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Resonance</a:t>
            </a:r>
            <a:endParaRPr sz="28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953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963193" y="0"/>
            <a:ext cx="4070509" cy="5143500"/>
            <a:chOff x="1824227" y="0"/>
            <a:chExt cx="5427345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92807" y="0"/>
              <a:ext cx="5358384" cy="6857998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828799" y="1752600"/>
              <a:ext cx="1905000" cy="3429000"/>
            </a:xfrm>
            <a:custGeom>
              <a:avLst/>
              <a:gdLst/>
              <a:ahLst/>
              <a:cxnLst/>
              <a:rect l="l" t="t" r="r" b="b"/>
              <a:pathLst>
                <a:path w="1905000" h="3429000">
                  <a:moveTo>
                    <a:pt x="1752600" y="76200"/>
                  </a:moveTo>
                  <a:lnTo>
                    <a:pt x="0" y="0"/>
                  </a:lnTo>
                </a:path>
                <a:path w="1905000" h="3429000">
                  <a:moveTo>
                    <a:pt x="1752600" y="3429000"/>
                  </a:moveTo>
                  <a:lnTo>
                    <a:pt x="457200" y="3429000"/>
                  </a:lnTo>
                </a:path>
                <a:path w="1905000" h="3429000">
                  <a:moveTo>
                    <a:pt x="1905000" y="1447800"/>
                  </a:moveTo>
                  <a:lnTo>
                    <a:pt x="0" y="1447800"/>
                  </a:lnTo>
                </a:path>
              </a:pathLst>
            </a:custGeom>
            <a:ln w="9144">
              <a:solidFill>
                <a:srgbClr val="5F5F5F"/>
              </a:solidFill>
            </a:ln>
          </p:spPr>
          <p:txBody>
            <a:bodyPr wrap="square" lIns="0" tIns="0" rIns="0" bIns="0" rtlCol="0"/>
            <a:lstStyle/>
            <a:p>
              <a:endParaRPr sz="1350"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724467" y="1109557"/>
            <a:ext cx="1238726" cy="286617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1800" spc="-4" dirty="0">
                <a:solidFill>
                  <a:schemeClr val="bg1"/>
                </a:solidFill>
                <a:latin typeface="Times New Roman"/>
                <a:cs typeface="Times New Roman"/>
              </a:rPr>
              <a:t>Supraglottal</a:t>
            </a:r>
            <a:endParaRPr sz="18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95917" y="3731953"/>
            <a:ext cx="1022985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spc="-4" dirty="0">
                <a:solidFill>
                  <a:schemeClr val="bg1"/>
                </a:solidFill>
                <a:latin typeface="Times New Roman"/>
                <a:cs typeface="Times New Roman"/>
              </a:rPr>
              <a:t>Subglottal</a:t>
            </a:r>
            <a:endParaRPr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95917" y="2188940"/>
            <a:ext cx="989648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spc="-19" dirty="0">
                <a:solidFill>
                  <a:schemeClr val="bg1"/>
                </a:solidFill>
                <a:latin typeface="Times New Roman"/>
                <a:cs typeface="Times New Roman"/>
              </a:rPr>
              <a:t>Ventricles</a:t>
            </a:r>
            <a:endParaRPr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79293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4812" y="152400"/>
            <a:ext cx="6019801" cy="956454"/>
          </a:xfrm>
          <a:prstGeom prst="rect">
            <a:avLst/>
          </a:prstGeom>
        </p:spPr>
        <p:txBody>
          <a:bodyPr vert="horz" wrap="square" lIns="0" tIns="398564" rIns="0" bIns="0" rtlCol="0" anchor="b">
            <a:spAutoFit/>
          </a:bodyPr>
          <a:lstStyle/>
          <a:p>
            <a:pPr marL="3269456">
              <a:lnSpc>
                <a:spcPct val="100000"/>
              </a:lnSpc>
              <a:spcBef>
                <a:spcPts val="75"/>
              </a:spcBef>
            </a:pPr>
            <a:r>
              <a:rPr dirty="0">
                <a:solidFill>
                  <a:schemeClr val="bg1"/>
                </a:solidFill>
              </a:rPr>
              <a:t>Hyoid</a:t>
            </a:r>
            <a:r>
              <a:rPr spc="-71" dirty="0">
                <a:solidFill>
                  <a:schemeClr val="bg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Bone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1412" y="2209800"/>
            <a:ext cx="9683343" cy="1965153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266700" indent="-257651">
              <a:spcBef>
                <a:spcPts val="36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only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laryngeal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bone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(U-shaped)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555784" indent="-257651">
              <a:lnSpc>
                <a:spcPts val="2595"/>
              </a:lnSpc>
              <a:spcBef>
                <a:spcPts val="615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 union between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tongue and the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laryngeal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structure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850583" indent="-257651">
              <a:lnSpc>
                <a:spcPts val="2595"/>
              </a:lnSpc>
              <a:spcBef>
                <a:spcPts val="57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 only bone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in the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body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that is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not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attached to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another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bone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3810" indent="-257651">
              <a:lnSpc>
                <a:spcPct val="90000"/>
              </a:lnSpc>
              <a:spcBef>
                <a:spcPts val="536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Part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laryngeal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system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attachment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for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superior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and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inferior extrinsic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laryngeal 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muscles</a:t>
            </a:r>
          </a:p>
        </p:txBody>
      </p:sp>
    </p:spTree>
    <p:extLst>
      <p:ext uri="{BB962C8B-B14F-4D97-AF65-F5344CB8AC3E}">
        <p14:creationId xmlns:p14="http://schemas.microsoft.com/office/powerpoint/2010/main" val="78342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22812" y="609600"/>
            <a:ext cx="2711196" cy="51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650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32212" y="609600"/>
            <a:ext cx="4839462" cy="51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4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58506" y="521472"/>
            <a:ext cx="4394359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dirty="0">
                <a:solidFill>
                  <a:schemeClr val="bg1"/>
                </a:solidFill>
              </a:rPr>
              <a:t>Laryngeal</a:t>
            </a:r>
            <a:r>
              <a:rPr spc="-60" dirty="0">
                <a:solidFill>
                  <a:schemeClr val="bg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Cartilages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72158" y="1981200"/>
            <a:ext cx="4394359" cy="3130184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582930" indent="-316706">
              <a:spcBef>
                <a:spcPts val="649"/>
              </a:spcBef>
              <a:buAutoNum type="arabicParenR"/>
              <a:tabLst>
                <a:tab pos="58340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Thyroid</a:t>
            </a:r>
            <a:r>
              <a:rPr sz="2400" spc="-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(1)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582930" indent="-316706">
              <a:spcBef>
                <a:spcPts val="578"/>
              </a:spcBef>
              <a:buAutoNum type="arabicParenR"/>
              <a:tabLst>
                <a:tab pos="58340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Cricoid</a:t>
            </a:r>
            <a:r>
              <a:rPr sz="2400" spc="-2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(1)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583406" indent="-317182">
              <a:spcBef>
                <a:spcPts val="574"/>
              </a:spcBef>
              <a:buAutoNum type="arabicParenR"/>
              <a:tabLst>
                <a:tab pos="583883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Arytenoids</a:t>
            </a:r>
            <a:r>
              <a:rPr sz="2400" spc="-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(2)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582930" indent="-316706">
              <a:spcBef>
                <a:spcPts val="581"/>
              </a:spcBef>
              <a:buAutoNum type="arabicParenR"/>
              <a:tabLst>
                <a:tab pos="58340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Corniculated</a:t>
            </a:r>
            <a:r>
              <a:rPr sz="2400" spc="-3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(2)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582930" indent="-316706">
              <a:spcBef>
                <a:spcPts val="574"/>
              </a:spcBef>
              <a:buAutoNum type="arabicParenR"/>
              <a:tabLst>
                <a:tab pos="58340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Cunneiforms</a:t>
            </a:r>
            <a:r>
              <a:rPr sz="2400" spc="-4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(2)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582930" indent="-316706">
              <a:spcBef>
                <a:spcPts val="578"/>
              </a:spcBef>
              <a:buAutoNum type="arabicParenR"/>
              <a:tabLst>
                <a:tab pos="58340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Epiglottis (1)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Total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=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9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(3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paired)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4755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33385" y="521472"/>
            <a:ext cx="4219575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dirty="0">
                <a:solidFill>
                  <a:schemeClr val="bg1"/>
                </a:solidFill>
              </a:rPr>
              <a:t>1.</a:t>
            </a:r>
            <a:r>
              <a:rPr spc="-23" dirty="0">
                <a:solidFill>
                  <a:schemeClr val="bg1"/>
                </a:solidFill>
              </a:rPr>
              <a:t> </a:t>
            </a:r>
            <a:r>
              <a:rPr spc="-4" dirty="0">
                <a:solidFill>
                  <a:schemeClr val="bg1"/>
                </a:solidFill>
              </a:rPr>
              <a:t>Thyroid</a:t>
            </a:r>
            <a:r>
              <a:rPr spc="-19" dirty="0">
                <a:solidFill>
                  <a:schemeClr val="bg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Cartilage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1412" y="1905000"/>
            <a:ext cx="9356159" cy="1791356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unpaired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hyaline</a:t>
            </a:r>
            <a:r>
              <a:rPr sz="2400" spc="-2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cartilage</a:t>
            </a:r>
          </a:p>
          <a:p>
            <a:pPr marL="266700" marR="7239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superior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cornu attaches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indirectly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major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cornu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hyoid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bone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3810" indent="-257651">
              <a:spcBef>
                <a:spcPts val="58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inferior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cornu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attaches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posteriorly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to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cricoid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cartilage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71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14849" y="521472"/>
            <a:ext cx="2160746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pc="-4" dirty="0">
                <a:solidFill>
                  <a:schemeClr val="bg1"/>
                </a:solidFill>
                <a:latin typeface="Calibri"/>
                <a:cs typeface="Calibri"/>
              </a:rPr>
              <a:t>Phonation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94614" y="2514600"/>
            <a:ext cx="8199596" cy="1271983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381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Sound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is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produced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by the vibration of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vocal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folds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893921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Vocal folds lie within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laryngeal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cavity/larynx</a:t>
            </a:r>
          </a:p>
          <a:p>
            <a:pPr marL="266700" marR="27146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Larynx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is the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superior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continuation</a:t>
            </a:r>
            <a:r>
              <a:rPr sz="2400" spc="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respiratory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passage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953769" y="290511"/>
            <a:ext cx="1768793" cy="1173004"/>
            <a:chOff x="384476" y="387348"/>
            <a:chExt cx="2358390" cy="1564005"/>
          </a:xfrm>
        </p:grpSpPr>
        <p:sp>
          <p:nvSpPr>
            <p:cNvPr id="5" name="object 5"/>
            <p:cNvSpPr/>
            <p:nvPr/>
          </p:nvSpPr>
          <p:spPr>
            <a:xfrm>
              <a:off x="2548843" y="630826"/>
              <a:ext cx="194310" cy="1320165"/>
            </a:xfrm>
            <a:custGeom>
              <a:avLst/>
              <a:gdLst/>
              <a:ahLst/>
              <a:cxnLst/>
              <a:rect l="l" t="t" r="r" b="b"/>
              <a:pathLst>
                <a:path w="194310" h="1320164">
                  <a:moveTo>
                    <a:pt x="96521" y="0"/>
                  </a:moveTo>
                  <a:lnTo>
                    <a:pt x="26334" y="35125"/>
                  </a:lnTo>
                  <a:lnTo>
                    <a:pt x="43851" y="80455"/>
                  </a:lnTo>
                  <a:lnTo>
                    <a:pt x="59968" y="130886"/>
                  </a:lnTo>
                  <a:lnTo>
                    <a:pt x="75325" y="189410"/>
                  </a:lnTo>
                  <a:lnTo>
                    <a:pt x="87762" y="242070"/>
                  </a:lnTo>
                  <a:lnTo>
                    <a:pt x="97280" y="299831"/>
                  </a:lnTo>
                  <a:lnTo>
                    <a:pt x="106038" y="356889"/>
                  </a:lnTo>
                  <a:lnTo>
                    <a:pt x="114097" y="418286"/>
                  </a:lnTo>
                  <a:lnTo>
                    <a:pt x="118476" y="477514"/>
                  </a:lnTo>
                  <a:lnTo>
                    <a:pt x="122155" y="536038"/>
                  </a:lnTo>
                  <a:lnTo>
                    <a:pt x="125074" y="658891"/>
                  </a:lnTo>
                  <a:lnTo>
                    <a:pt x="122855" y="704220"/>
                  </a:lnTo>
                  <a:lnTo>
                    <a:pt x="120695" y="761988"/>
                  </a:lnTo>
                  <a:lnTo>
                    <a:pt x="116257" y="818295"/>
                  </a:lnTo>
                  <a:lnTo>
                    <a:pt x="110418" y="875335"/>
                  </a:lnTo>
                  <a:lnTo>
                    <a:pt x="103119" y="938222"/>
                  </a:lnTo>
                  <a:lnTo>
                    <a:pt x="94360" y="991603"/>
                  </a:lnTo>
                  <a:lnTo>
                    <a:pt x="84083" y="1046450"/>
                  </a:lnTo>
                  <a:lnTo>
                    <a:pt x="68726" y="1105683"/>
                  </a:lnTo>
                  <a:lnTo>
                    <a:pt x="55588" y="1157604"/>
                  </a:lnTo>
                  <a:lnTo>
                    <a:pt x="39472" y="1205865"/>
                  </a:lnTo>
                  <a:lnTo>
                    <a:pt x="19736" y="1251934"/>
                  </a:lnTo>
                  <a:lnTo>
                    <a:pt x="0" y="1289230"/>
                  </a:lnTo>
                  <a:lnTo>
                    <a:pt x="68026" y="1319943"/>
                  </a:lnTo>
                  <a:lnTo>
                    <a:pt x="92900" y="1258519"/>
                  </a:lnTo>
                  <a:lnTo>
                    <a:pt x="110418" y="1210985"/>
                  </a:lnTo>
                  <a:lnTo>
                    <a:pt x="127235" y="1159797"/>
                  </a:lnTo>
                  <a:lnTo>
                    <a:pt x="138971" y="1111535"/>
                  </a:lnTo>
                  <a:lnTo>
                    <a:pt x="151409" y="1058882"/>
                  </a:lnTo>
                  <a:lnTo>
                    <a:pt x="162386" y="1004035"/>
                  </a:lnTo>
                  <a:lnTo>
                    <a:pt x="171846" y="945534"/>
                  </a:lnTo>
                  <a:lnTo>
                    <a:pt x="178444" y="892886"/>
                  </a:lnTo>
                  <a:lnTo>
                    <a:pt x="185042" y="835846"/>
                  </a:lnTo>
                  <a:lnTo>
                    <a:pt x="188721" y="789778"/>
                  </a:lnTo>
                  <a:lnTo>
                    <a:pt x="190881" y="737857"/>
                  </a:lnTo>
                  <a:lnTo>
                    <a:pt x="193100" y="672026"/>
                  </a:lnTo>
                  <a:lnTo>
                    <a:pt x="193801" y="607697"/>
                  </a:lnTo>
                  <a:lnTo>
                    <a:pt x="192341" y="543368"/>
                  </a:lnTo>
                  <a:lnTo>
                    <a:pt x="189422" y="492878"/>
                  </a:lnTo>
                  <a:lnTo>
                    <a:pt x="186502" y="433650"/>
                  </a:lnTo>
                  <a:lnTo>
                    <a:pt x="180663" y="383219"/>
                  </a:lnTo>
                  <a:lnTo>
                    <a:pt x="173306" y="321763"/>
                  </a:lnTo>
                  <a:lnTo>
                    <a:pt x="164547" y="268400"/>
                  </a:lnTo>
                  <a:lnTo>
                    <a:pt x="155788" y="216444"/>
                  </a:lnTo>
                  <a:lnTo>
                    <a:pt x="133833" y="124319"/>
                  </a:lnTo>
                  <a:lnTo>
                    <a:pt x="120695" y="80455"/>
                  </a:lnTo>
                  <a:lnTo>
                    <a:pt x="105338" y="30727"/>
                  </a:lnTo>
                  <a:lnTo>
                    <a:pt x="96521" y="0"/>
                  </a:lnTo>
                  <a:close/>
                </a:path>
              </a:pathLst>
            </a:custGeom>
            <a:solidFill>
              <a:srgbClr val="804000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sp>
          <p:nvSpPr>
            <p:cNvPr id="6" name="object 6"/>
            <p:cNvSpPr/>
            <p:nvPr/>
          </p:nvSpPr>
          <p:spPr>
            <a:xfrm>
              <a:off x="2403974" y="705418"/>
              <a:ext cx="163195" cy="1176020"/>
            </a:xfrm>
            <a:custGeom>
              <a:avLst/>
              <a:gdLst/>
              <a:ahLst/>
              <a:cxnLst/>
              <a:rect l="l" t="t" r="r" b="b"/>
              <a:pathLst>
                <a:path w="163194" h="1176020">
                  <a:moveTo>
                    <a:pt x="87820" y="0"/>
                  </a:moveTo>
                  <a:lnTo>
                    <a:pt x="17575" y="28499"/>
                  </a:lnTo>
                  <a:lnTo>
                    <a:pt x="29254" y="56295"/>
                  </a:lnTo>
                  <a:lnTo>
                    <a:pt x="44669" y="114819"/>
                  </a:lnTo>
                  <a:lnTo>
                    <a:pt x="57106" y="167478"/>
                  </a:lnTo>
                  <a:lnTo>
                    <a:pt x="66566" y="225240"/>
                  </a:lnTo>
                  <a:lnTo>
                    <a:pt x="75383" y="282298"/>
                  </a:lnTo>
                  <a:lnTo>
                    <a:pt x="83383" y="343695"/>
                  </a:lnTo>
                  <a:lnTo>
                    <a:pt x="87820" y="402922"/>
                  </a:lnTo>
                  <a:lnTo>
                    <a:pt x="91441" y="461446"/>
                  </a:lnTo>
                  <a:lnTo>
                    <a:pt x="94360" y="584299"/>
                  </a:lnTo>
                  <a:lnTo>
                    <a:pt x="92200" y="629629"/>
                  </a:lnTo>
                  <a:lnTo>
                    <a:pt x="89981" y="687396"/>
                  </a:lnTo>
                  <a:lnTo>
                    <a:pt x="85601" y="743703"/>
                  </a:lnTo>
                  <a:lnTo>
                    <a:pt x="79762" y="800744"/>
                  </a:lnTo>
                  <a:lnTo>
                    <a:pt x="72463" y="863630"/>
                  </a:lnTo>
                  <a:lnTo>
                    <a:pt x="63646" y="917011"/>
                  </a:lnTo>
                  <a:lnTo>
                    <a:pt x="53428" y="971858"/>
                  </a:lnTo>
                  <a:lnTo>
                    <a:pt x="38071" y="1031092"/>
                  </a:lnTo>
                  <a:lnTo>
                    <a:pt x="24874" y="1083012"/>
                  </a:lnTo>
                  <a:lnTo>
                    <a:pt x="8817" y="1131274"/>
                  </a:lnTo>
                  <a:lnTo>
                    <a:pt x="0" y="1142246"/>
                  </a:lnTo>
                  <a:lnTo>
                    <a:pt x="65865" y="1175882"/>
                  </a:lnTo>
                  <a:lnTo>
                    <a:pt x="79762" y="1136393"/>
                  </a:lnTo>
                  <a:lnTo>
                    <a:pt x="96579" y="1085206"/>
                  </a:lnTo>
                  <a:lnTo>
                    <a:pt x="108257" y="1036944"/>
                  </a:lnTo>
                  <a:lnTo>
                    <a:pt x="120695" y="984290"/>
                  </a:lnTo>
                  <a:lnTo>
                    <a:pt x="131672" y="929443"/>
                  </a:lnTo>
                  <a:lnTo>
                    <a:pt x="141190" y="870943"/>
                  </a:lnTo>
                  <a:lnTo>
                    <a:pt x="147788" y="818295"/>
                  </a:lnTo>
                  <a:lnTo>
                    <a:pt x="154387" y="761255"/>
                  </a:lnTo>
                  <a:lnTo>
                    <a:pt x="158007" y="715186"/>
                  </a:lnTo>
                  <a:lnTo>
                    <a:pt x="160226" y="663265"/>
                  </a:lnTo>
                  <a:lnTo>
                    <a:pt x="162386" y="597435"/>
                  </a:lnTo>
                  <a:lnTo>
                    <a:pt x="163145" y="533106"/>
                  </a:lnTo>
                  <a:lnTo>
                    <a:pt x="161686" y="468776"/>
                  </a:lnTo>
                  <a:lnTo>
                    <a:pt x="158766" y="418286"/>
                  </a:lnTo>
                  <a:lnTo>
                    <a:pt x="155846" y="359059"/>
                  </a:lnTo>
                  <a:lnTo>
                    <a:pt x="142650" y="247172"/>
                  </a:lnTo>
                  <a:lnTo>
                    <a:pt x="133891" y="193808"/>
                  </a:lnTo>
                  <a:lnTo>
                    <a:pt x="125074" y="141852"/>
                  </a:lnTo>
                  <a:lnTo>
                    <a:pt x="103177" y="49727"/>
                  </a:lnTo>
                  <a:lnTo>
                    <a:pt x="87820" y="0"/>
                  </a:lnTo>
                  <a:close/>
                </a:path>
              </a:pathLst>
            </a:custGeom>
            <a:solidFill>
              <a:srgbClr val="9F5000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sp>
          <p:nvSpPr>
            <p:cNvPr id="7" name="object 7"/>
            <p:cNvSpPr/>
            <p:nvPr/>
          </p:nvSpPr>
          <p:spPr>
            <a:xfrm>
              <a:off x="2112124" y="773442"/>
              <a:ext cx="279400" cy="1033144"/>
            </a:xfrm>
            <a:custGeom>
              <a:avLst/>
              <a:gdLst/>
              <a:ahLst/>
              <a:cxnLst/>
              <a:rect l="l" t="t" r="r" b="b"/>
              <a:pathLst>
                <a:path w="279400" h="1033144">
                  <a:moveTo>
                    <a:pt x="121462" y="460692"/>
                  </a:moveTo>
                  <a:lnTo>
                    <a:pt x="120002" y="396354"/>
                  </a:lnTo>
                  <a:lnTo>
                    <a:pt x="117081" y="345871"/>
                  </a:lnTo>
                  <a:lnTo>
                    <a:pt x="114096" y="286639"/>
                  </a:lnTo>
                  <a:lnTo>
                    <a:pt x="108254" y="236207"/>
                  </a:lnTo>
                  <a:lnTo>
                    <a:pt x="100965" y="174752"/>
                  </a:lnTo>
                  <a:lnTo>
                    <a:pt x="92202" y="121386"/>
                  </a:lnTo>
                  <a:lnTo>
                    <a:pt x="83388" y="69430"/>
                  </a:lnTo>
                  <a:lnTo>
                    <a:pt x="13893" y="100926"/>
                  </a:lnTo>
                  <a:lnTo>
                    <a:pt x="24879" y="152819"/>
                  </a:lnTo>
                  <a:lnTo>
                    <a:pt x="33693" y="209880"/>
                  </a:lnTo>
                  <a:lnTo>
                    <a:pt x="41694" y="271284"/>
                  </a:lnTo>
                  <a:lnTo>
                    <a:pt x="46126" y="330504"/>
                  </a:lnTo>
                  <a:lnTo>
                    <a:pt x="49758" y="389026"/>
                  </a:lnTo>
                  <a:lnTo>
                    <a:pt x="52666" y="511886"/>
                  </a:lnTo>
                  <a:lnTo>
                    <a:pt x="50507" y="557212"/>
                  </a:lnTo>
                  <a:lnTo>
                    <a:pt x="48298" y="614997"/>
                  </a:lnTo>
                  <a:lnTo>
                    <a:pt x="43916" y="671296"/>
                  </a:lnTo>
                  <a:lnTo>
                    <a:pt x="38074" y="728345"/>
                  </a:lnTo>
                  <a:lnTo>
                    <a:pt x="30721" y="791222"/>
                  </a:lnTo>
                  <a:lnTo>
                    <a:pt x="21958" y="844613"/>
                  </a:lnTo>
                  <a:lnTo>
                    <a:pt x="11734" y="899452"/>
                  </a:lnTo>
                  <a:lnTo>
                    <a:pt x="0" y="933818"/>
                  </a:lnTo>
                  <a:lnTo>
                    <a:pt x="66573" y="964539"/>
                  </a:lnTo>
                  <a:lnTo>
                    <a:pt x="79006" y="911885"/>
                  </a:lnTo>
                  <a:lnTo>
                    <a:pt x="89979" y="857034"/>
                  </a:lnTo>
                  <a:lnTo>
                    <a:pt x="99504" y="798537"/>
                  </a:lnTo>
                  <a:lnTo>
                    <a:pt x="106095" y="745883"/>
                  </a:lnTo>
                  <a:lnTo>
                    <a:pt x="112636" y="688848"/>
                  </a:lnTo>
                  <a:lnTo>
                    <a:pt x="116319" y="642772"/>
                  </a:lnTo>
                  <a:lnTo>
                    <a:pt x="118541" y="590867"/>
                  </a:lnTo>
                  <a:lnTo>
                    <a:pt x="120700" y="525018"/>
                  </a:lnTo>
                  <a:lnTo>
                    <a:pt x="121462" y="460692"/>
                  </a:lnTo>
                  <a:close/>
                </a:path>
                <a:path w="279400" h="1033144">
                  <a:moveTo>
                    <a:pt x="279400" y="465086"/>
                  </a:moveTo>
                  <a:lnTo>
                    <a:pt x="277952" y="400761"/>
                  </a:lnTo>
                  <a:lnTo>
                    <a:pt x="275031" y="350266"/>
                  </a:lnTo>
                  <a:lnTo>
                    <a:pt x="272110" y="291045"/>
                  </a:lnTo>
                  <a:lnTo>
                    <a:pt x="266268" y="240614"/>
                  </a:lnTo>
                  <a:lnTo>
                    <a:pt x="258965" y="179158"/>
                  </a:lnTo>
                  <a:lnTo>
                    <a:pt x="250151" y="125793"/>
                  </a:lnTo>
                  <a:lnTo>
                    <a:pt x="241388" y="73837"/>
                  </a:lnTo>
                  <a:lnTo>
                    <a:pt x="230416" y="27800"/>
                  </a:lnTo>
                  <a:lnTo>
                    <a:pt x="223812" y="0"/>
                  </a:lnTo>
                  <a:lnTo>
                    <a:pt x="156552" y="32905"/>
                  </a:lnTo>
                  <a:lnTo>
                    <a:pt x="160934" y="46799"/>
                  </a:lnTo>
                  <a:lnTo>
                    <a:pt x="173367" y="99466"/>
                  </a:lnTo>
                  <a:lnTo>
                    <a:pt x="182880" y="157226"/>
                  </a:lnTo>
                  <a:lnTo>
                    <a:pt x="191643" y="214274"/>
                  </a:lnTo>
                  <a:lnTo>
                    <a:pt x="199707" y="275678"/>
                  </a:lnTo>
                  <a:lnTo>
                    <a:pt x="204076" y="334899"/>
                  </a:lnTo>
                  <a:lnTo>
                    <a:pt x="207759" y="393433"/>
                  </a:lnTo>
                  <a:lnTo>
                    <a:pt x="210680" y="516280"/>
                  </a:lnTo>
                  <a:lnTo>
                    <a:pt x="208457" y="561606"/>
                  </a:lnTo>
                  <a:lnTo>
                    <a:pt x="206298" y="619379"/>
                  </a:lnTo>
                  <a:lnTo>
                    <a:pt x="201917" y="675690"/>
                  </a:lnTo>
                  <a:lnTo>
                    <a:pt x="196024" y="732726"/>
                  </a:lnTo>
                  <a:lnTo>
                    <a:pt x="188722" y="795616"/>
                  </a:lnTo>
                  <a:lnTo>
                    <a:pt x="179971" y="848995"/>
                  </a:lnTo>
                  <a:lnTo>
                    <a:pt x="169684" y="903846"/>
                  </a:lnTo>
                  <a:lnTo>
                    <a:pt x="154330" y="963079"/>
                  </a:lnTo>
                  <a:lnTo>
                    <a:pt x="140436" y="1001826"/>
                  </a:lnTo>
                  <a:lnTo>
                    <a:pt x="206298" y="1032548"/>
                  </a:lnTo>
                  <a:lnTo>
                    <a:pt x="224574" y="968921"/>
                  </a:lnTo>
                  <a:lnTo>
                    <a:pt x="237020" y="916266"/>
                  </a:lnTo>
                  <a:lnTo>
                    <a:pt x="247992" y="861428"/>
                  </a:lnTo>
                  <a:lnTo>
                    <a:pt x="257505" y="802919"/>
                  </a:lnTo>
                  <a:lnTo>
                    <a:pt x="264045" y="750277"/>
                  </a:lnTo>
                  <a:lnTo>
                    <a:pt x="270649" y="693242"/>
                  </a:lnTo>
                  <a:lnTo>
                    <a:pt x="274320" y="647166"/>
                  </a:lnTo>
                  <a:lnTo>
                    <a:pt x="276491" y="595249"/>
                  </a:lnTo>
                  <a:lnTo>
                    <a:pt x="278701" y="537451"/>
                  </a:lnTo>
                  <a:lnTo>
                    <a:pt x="279400" y="465086"/>
                  </a:lnTo>
                  <a:close/>
                </a:path>
              </a:pathLst>
            </a:custGeom>
            <a:solidFill>
              <a:srgbClr val="C05F00"/>
            </a:solidFill>
          </p:spPr>
          <p:txBody>
            <a:bodyPr wrap="square" lIns="0" tIns="0" rIns="0" bIns="0" rtlCol="0"/>
            <a:lstStyle/>
            <a:p>
              <a:endParaRPr sz="1350" dirty="0"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4476" y="387348"/>
              <a:ext cx="1691103" cy="15463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675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00582" y="381000"/>
            <a:ext cx="4000500" cy="5143498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01082" y="381000"/>
            <a:ext cx="2800350" cy="51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88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80248" y="521472"/>
            <a:ext cx="4172426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  <a:tabLst>
                <a:tab pos="640080" algn="l"/>
              </a:tabLst>
            </a:pPr>
            <a:r>
              <a:rPr dirty="0">
                <a:solidFill>
                  <a:schemeClr val="bg1"/>
                </a:solidFill>
              </a:rPr>
              <a:t>2.	Cricoid</a:t>
            </a:r>
            <a:r>
              <a:rPr spc="-64" dirty="0">
                <a:solidFill>
                  <a:schemeClr val="bg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Cartilage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5212" y="1906948"/>
            <a:ext cx="10515600" cy="3044103"/>
          </a:xfrm>
          <a:prstGeom prst="rect">
            <a:avLst/>
          </a:prstGeom>
        </p:spPr>
        <p:txBody>
          <a:bodyPr vert="horz" wrap="square" lIns="0" tIns="73343" rIns="0" bIns="0" rtlCol="0">
            <a:spAutoFit/>
          </a:bodyPr>
          <a:lstStyle/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unpaired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506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hyaline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cartilage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503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sits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on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top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trachea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506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shaped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like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a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signet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ring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503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anterior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arch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(anulus)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506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posterior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lamina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(signet)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3810" indent="-257651">
              <a:spcBef>
                <a:spcPts val="506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4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articular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facet: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2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with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thyroid</a:t>
            </a:r>
            <a:r>
              <a:rPr sz="2400" spc="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to allow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 rocking </a:t>
            </a:r>
            <a:r>
              <a:rPr sz="2400" spc="-46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motion;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2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with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arytenoids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0208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84612" y="685800"/>
            <a:ext cx="4549140" cy="51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74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46612" y="762000"/>
            <a:ext cx="2992374" cy="51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199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5412" y="964691"/>
            <a:ext cx="6858000" cy="3214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3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32212" y="636270"/>
            <a:ext cx="5024438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  <a:tabLst>
                <a:tab pos="640080" algn="l"/>
                <a:tab pos="2862739" algn="l"/>
              </a:tabLst>
            </a:pPr>
            <a:r>
              <a:rPr dirty="0">
                <a:solidFill>
                  <a:schemeClr val="bg1"/>
                </a:solidFill>
              </a:rPr>
              <a:t>3.	Arytenoid	Cartil</a:t>
            </a:r>
            <a:r>
              <a:rPr spc="11" dirty="0">
                <a:solidFill>
                  <a:schemeClr val="bg1"/>
                </a:solidFill>
              </a:rPr>
              <a:t>a</a:t>
            </a:r>
            <a:r>
              <a:rPr dirty="0">
                <a:solidFill>
                  <a:schemeClr val="bg1"/>
                </a:solidFill>
              </a:rPr>
              <a:t>ges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89012" y="2279663"/>
            <a:ext cx="10820400" cy="2298674"/>
          </a:xfrm>
          <a:prstGeom prst="rect">
            <a:avLst/>
          </a:prstGeom>
        </p:spPr>
        <p:txBody>
          <a:bodyPr vert="horz" wrap="square" lIns="0" tIns="41433" rIns="0" bIns="0" rtlCol="0">
            <a:spAutoFit/>
          </a:bodyPr>
          <a:lstStyle/>
          <a:p>
            <a:pPr marL="266700" indent="-257651">
              <a:spcBef>
                <a:spcPts val="326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paired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25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hyaline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+ elastic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190976" indent="-257651">
              <a:lnSpc>
                <a:spcPts val="2265"/>
              </a:lnSpc>
              <a:spcBef>
                <a:spcPts val="54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  <a:tab pos="1473041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sit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on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top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superior</a:t>
            </a:r>
            <a:r>
              <a:rPr sz="2400" spc="26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surface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signet </a:t>
            </a:r>
            <a:r>
              <a:rPr sz="2400" spc="-46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portion</a:t>
            </a:r>
            <a:r>
              <a:rPr sz="2400" spc="3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	the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cricoid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cartilage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225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pyramid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shaped:</a:t>
            </a:r>
            <a:r>
              <a:rPr sz="2400" spc="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apex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base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3810" indent="-257651">
              <a:lnSpc>
                <a:spcPts val="2265"/>
              </a:lnSpc>
              <a:spcBef>
                <a:spcPts val="54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lateral projection</a:t>
            </a:r>
            <a:r>
              <a:rPr sz="2400" spc="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=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Muscular</a:t>
            </a:r>
            <a:r>
              <a:rPr sz="2400" b="1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process</a:t>
            </a:r>
            <a:r>
              <a:rPr sz="2400" b="1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(insertion </a:t>
            </a:r>
            <a:r>
              <a:rPr sz="2400" spc="-4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cricoarytenoid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muscle)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205740" indent="-257651">
              <a:lnSpc>
                <a:spcPts val="2265"/>
              </a:lnSpc>
              <a:spcBef>
                <a:spcPts val="51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anterior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projection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=</a:t>
            </a:r>
            <a:r>
              <a:rPr sz="2400" spc="3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b="1" spc="-8" dirty="0">
                <a:solidFill>
                  <a:schemeClr val="bg1"/>
                </a:solidFill>
                <a:latin typeface="Calibri"/>
                <a:cs typeface="Calibri"/>
              </a:rPr>
              <a:t>Vocal</a:t>
            </a: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process</a:t>
            </a:r>
            <a:r>
              <a:rPr sz="2400" b="1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(posterior </a:t>
            </a:r>
            <a:r>
              <a:rPr sz="2400" spc="-46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attach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VF)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1677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84612" y="457200"/>
            <a:ext cx="4549140" cy="51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216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0412" y="762000"/>
            <a:ext cx="3000374" cy="51434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69780" y="1938601"/>
            <a:ext cx="1022985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 marR="3810">
              <a:lnSpc>
                <a:spcPct val="100000"/>
              </a:lnSpc>
              <a:spcBef>
                <a:spcPts val="75"/>
              </a:spcBef>
            </a:pPr>
            <a:r>
              <a:rPr sz="1800" spc="-4" dirty="0">
                <a:solidFill>
                  <a:schemeClr val="bg1"/>
                </a:solidFill>
                <a:latin typeface="Times New Roman"/>
                <a:cs typeface="Times New Roman"/>
              </a:rPr>
              <a:t>Arytenoid </a:t>
            </a:r>
            <a:r>
              <a:rPr sz="1800" spc="-439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1800" spc="-4" dirty="0">
                <a:solidFill>
                  <a:schemeClr val="bg1"/>
                </a:solidFill>
                <a:latin typeface="Times New Roman"/>
                <a:cs typeface="Times New Roman"/>
              </a:rPr>
              <a:t>Cartilages</a:t>
            </a:r>
            <a:endParaRPr sz="18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4758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98812" y="914400"/>
            <a:ext cx="6324600" cy="502061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R="5239" algn="r">
              <a:lnSpc>
                <a:spcPct val="100000"/>
              </a:lnSpc>
              <a:spcBef>
                <a:spcPts val="75"/>
              </a:spcBef>
            </a:pPr>
            <a:r>
              <a:rPr sz="3200" spc="-4" dirty="0">
                <a:solidFill>
                  <a:schemeClr val="bg1"/>
                </a:solidFill>
              </a:rPr>
              <a:t>Movements</a:t>
            </a:r>
            <a:r>
              <a:rPr sz="3200" spc="-26" dirty="0">
                <a:solidFill>
                  <a:schemeClr val="bg1"/>
                </a:solidFill>
              </a:rPr>
              <a:t> </a:t>
            </a:r>
            <a:r>
              <a:rPr sz="3200" spc="-4" dirty="0">
                <a:solidFill>
                  <a:schemeClr val="bg1"/>
                </a:solidFill>
              </a:rPr>
              <a:t>of</a:t>
            </a:r>
            <a:r>
              <a:rPr sz="3200" spc="-30" dirty="0">
                <a:solidFill>
                  <a:schemeClr val="bg1"/>
                </a:solidFill>
              </a:rPr>
              <a:t> </a:t>
            </a:r>
            <a:r>
              <a:rPr sz="3200" dirty="0">
                <a:solidFill>
                  <a:schemeClr val="bg1"/>
                </a:solidFill>
              </a:rPr>
              <a:t>Arytenoid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sz="3200" dirty="0">
                <a:solidFill>
                  <a:schemeClr val="bg1"/>
                </a:solidFill>
              </a:rPr>
              <a:t>Cartilages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90443" y="2362121"/>
            <a:ext cx="7198538" cy="2133757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rocking: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forward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backward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>
              <a:spcBef>
                <a:spcPts val="4"/>
              </a:spcBef>
              <a:buClr>
                <a:srgbClr val="FFCC66"/>
              </a:buClr>
              <a:buFont typeface="Calibri"/>
              <a:buChar char="•"/>
            </a:pPr>
            <a:endParaRPr sz="3300" dirty="0">
              <a:latin typeface="Calibri"/>
              <a:cs typeface="Calibri"/>
            </a:endParaRPr>
          </a:p>
          <a:p>
            <a:pPr marL="266700" indent="-257651"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gliding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>
              <a:spcBef>
                <a:spcPts val="4"/>
              </a:spcBef>
              <a:buClr>
                <a:srgbClr val="FFCC66"/>
              </a:buClr>
              <a:buFont typeface="Calibri"/>
              <a:buChar char="•"/>
            </a:pPr>
            <a:endParaRPr sz="3300" dirty="0">
              <a:latin typeface="Calibri"/>
              <a:cs typeface="Calibri"/>
            </a:endParaRPr>
          </a:p>
          <a:p>
            <a:pPr marL="266700" indent="-257651"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no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rotational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movement</a:t>
            </a:r>
          </a:p>
        </p:txBody>
      </p:sp>
    </p:spTree>
    <p:extLst>
      <p:ext uri="{BB962C8B-B14F-4D97-AF65-F5344CB8AC3E}">
        <p14:creationId xmlns:p14="http://schemas.microsoft.com/office/powerpoint/2010/main" val="1016296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9812" y="228600"/>
            <a:ext cx="5029200" cy="457200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5542438" y="4953000"/>
            <a:ext cx="1103948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2400" b="1" dirty="0">
                <a:solidFill>
                  <a:schemeClr val="bg1"/>
                </a:solidFill>
                <a:latin typeface="Times New Roman"/>
                <a:cs typeface="Times New Roman"/>
              </a:rPr>
              <a:t>Ro</a:t>
            </a:r>
            <a:r>
              <a:rPr sz="2400" b="1" spc="4" dirty="0">
                <a:solidFill>
                  <a:schemeClr val="bg1"/>
                </a:solidFill>
                <a:latin typeface="Times New Roman"/>
                <a:cs typeface="Times New Roman"/>
              </a:rPr>
              <a:t>c</a:t>
            </a:r>
            <a:r>
              <a:rPr sz="2400" b="1" dirty="0">
                <a:solidFill>
                  <a:schemeClr val="bg1"/>
                </a:solidFill>
                <a:latin typeface="Times New Roman"/>
                <a:cs typeface="Times New Roman"/>
              </a:rPr>
              <a:t>ki</a:t>
            </a:r>
            <a:r>
              <a:rPr sz="2400" b="1" spc="-11" dirty="0">
                <a:solidFill>
                  <a:schemeClr val="bg1"/>
                </a:solidFill>
                <a:latin typeface="Times New Roman"/>
                <a:cs typeface="Times New Roman"/>
              </a:rPr>
              <a:t>n</a:t>
            </a:r>
            <a:r>
              <a:rPr sz="2400" b="1" dirty="0">
                <a:solidFill>
                  <a:schemeClr val="bg1"/>
                </a:solidFill>
                <a:latin typeface="Times New Roman"/>
                <a:cs typeface="Times New Roman"/>
              </a:rPr>
              <a:t>g</a:t>
            </a:r>
            <a:endParaRPr sz="24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1612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119290" y="682228"/>
            <a:ext cx="1950244" cy="807244"/>
            <a:chOff x="3271837" y="909637"/>
            <a:chExt cx="2600325" cy="1076325"/>
          </a:xfrm>
          <a:solidFill>
            <a:schemeClr val="tx1">
              <a:lumMod val="65000"/>
            </a:schemeClr>
          </a:solidFill>
        </p:grpSpPr>
        <p:sp>
          <p:nvSpPr>
            <p:cNvPr id="3" name="object 3"/>
            <p:cNvSpPr/>
            <p:nvPr/>
          </p:nvSpPr>
          <p:spPr>
            <a:xfrm>
              <a:off x="3276600" y="914400"/>
              <a:ext cx="2590800" cy="1066800"/>
            </a:xfrm>
            <a:custGeom>
              <a:avLst/>
              <a:gdLst/>
              <a:ahLst/>
              <a:cxnLst/>
              <a:rect l="l" t="t" r="r" b="b"/>
              <a:pathLst>
                <a:path w="2590800" h="1066800">
                  <a:moveTo>
                    <a:pt x="1295400" y="0"/>
                  </a:moveTo>
                  <a:lnTo>
                    <a:pt x="1228742" y="693"/>
                  </a:lnTo>
                  <a:lnTo>
                    <a:pt x="1162959" y="2753"/>
                  </a:lnTo>
                  <a:lnTo>
                    <a:pt x="1098132" y="6144"/>
                  </a:lnTo>
                  <a:lnTo>
                    <a:pt x="1034342" y="10834"/>
                  </a:lnTo>
                  <a:lnTo>
                    <a:pt x="971672" y="16789"/>
                  </a:lnTo>
                  <a:lnTo>
                    <a:pt x="910202" y="23976"/>
                  </a:lnTo>
                  <a:lnTo>
                    <a:pt x="850013" y="32360"/>
                  </a:lnTo>
                  <a:lnTo>
                    <a:pt x="791188" y="41909"/>
                  </a:lnTo>
                  <a:lnTo>
                    <a:pt x="733807" y="52590"/>
                  </a:lnTo>
                  <a:lnTo>
                    <a:pt x="677952" y="64368"/>
                  </a:lnTo>
                  <a:lnTo>
                    <a:pt x="623705" y="77210"/>
                  </a:lnTo>
                  <a:lnTo>
                    <a:pt x="571146" y="91082"/>
                  </a:lnTo>
                  <a:lnTo>
                    <a:pt x="520358" y="105952"/>
                  </a:lnTo>
                  <a:lnTo>
                    <a:pt x="471421" y="121786"/>
                  </a:lnTo>
                  <a:lnTo>
                    <a:pt x="424417" y="138549"/>
                  </a:lnTo>
                  <a:lnTo>
                    <a:pt x="379428" y="156209"/>
                  </a:lnTo>
                  <a:lnTo>
                    <a:pt x="336534" y="174733"/>
                  </a:lnTo>
                  <a:lnTo>
                    <a:pt x="295818" y="194086"/>
                  </a:lnTo>
                  <a:lnTo>
                    <a:pt x="257361" y="214236"/>
                  </a:lnTo>
                  <a:lnTo>
                    <a:pt x="221244" y="235148"/>
                  </a:lnTo>
                  <a:lnTo>
                    <a:pt x="187548" y="256789"/>
                  </a:lnTo>
                  <a:lnTo>
                    <a:pt x="156355" y="279127"/>
                  </a:lnTo>
                  <a:lnTo>
                    <a:pt x="101804" y="325754"/>
                  </a:lnTo>
                  <a:lnTo>
                    <a:pt x="58241" y="374764"/>
                  </a:lnTo>
                  <a:lnTo>
                    <a:pt x="26319" y="425886"/>
                  </a:lnTo>
                  <a:lnTo>
                    <a:pt x="6688" y="478854"/>
                  </a:lnTo>
                  <a:lnTo>
                    <a:pt x="0" y="533400"/>
                  </a:lnTo>
                  <a:lnTo>
                    <a:pt x="1685" y="560853"/>
                  </a:lnTo>
                  <a:lnTo>
                    <a:pt x="14926" y="614643"/>
                  </a:lnTo>
                  <a:lnTo>
                    <a:pt x="40785" y="666722"/>
                  </a:lnTo>
                  <a:lnTo>
                    <a:pt x="78608" y="716821"/>
                  </a:lnTo>
                  <a:lnTo>
                    <a:pt x="127747" y="764673"/>
                  </a:lnTo>
                  <a:lnTo>
                    <a:pt x="187548" y="810010"/>
                  </a:lnTo>
                  <a:lnTo>
                    <a:pt x="221244" y="831651"/>
                  </a:lnTo>
                  <a:lnTo>
                    <a:pt x="257361" y="852563"/>
                  </a:lnTo>
                  <a:lnTo>
                    <a:pt x="295818" y="872713"/>
                  </a:lnTo>
                  <a:lnTo>
                    <a:pt x="336534" y="892066"/>
                  </a:lnTo>
                  <a:lnTo>
                    <a:pt x="379428" y="910589"/>
                  </a:lnTo>
                  <a:lnTo>
                    <a:pt x="424417" y="928250"/>
                  </a:lnTo>
                  <a:lnTo>
                    <a:pt x="471421" y="945013"/>
                  </a:lnTo>
                  <a:lnTo>
                    <a:pt x="520358" y="960847"/>
                  </a:lnTo>
                  <a:lnTo>
                    <a:pt x="571146" y="975717"/>
                  </a:lnTo>
                  <a:lnTo>
                    <a:pt x="623705" y="989589"/>
                  </a:lnTo>
                  <a:lnTo>
                    <a:pt x="677952" y="1002431"/>
                  </a:lnTo>
                  <a:lnTo>
                    <a:pt x="733807" y="1014209"/>
                  </a:lnTo>
                  <a:lnTo>
                    <a:pt x="791188" y="1024889"/>
                  </a:lnTo>
                  <a:lnTo>
                    <a:pt x="850013" y="1034439"/>
                  </a:lnTo>
                  <a:lnTo>
                    <a:pt x="910202" y="1042823"/>
                  </a:lnTo>
                  <a:lnTo>
                    <a:pt x="971672" y="1050010"/>
                  </a:lnTo>
                  <a:lnTo>
                    <a:pt x="1034342" y="1055965"/>
                  </a:lnTo>
                  <a:lnTo>
                    <a:pt x="1098132" y="1060655"/>
                  </a:lnTo>
                  <a:lnTo>
                    <a:pt x="1162959" y="1064046"/>
                  </a:lnTo>
                  <a:lnTo>
                    <a:pt x="1228742" y="1066106"/>
                  </a:lnTo>
                  <a:lnTo>
                    <a:pt x="1295400" y="1066800"/>
                  </a:lnTo>
                  <a:lnTo>
                    <a:pt x="1362057" y="1066106"/>
                  </a:lnTo>
                  <a:lnTo>
                    <a:pt x="1427840" y="1064046"/>
                  </a:lnTo>
                  <a:lnTo>
                    <a:pt x="1492667" y="1060655"/>
                  </a:lnTo>
                  <a:lnTo>
                    <a:pt x="1556457" y="1055965"/>
                  </a:lnTo>
                  <a:lnTo>
                    <a:pt x="1619127" y="1050010"/>
                  </a:lnTo>
                  <a:lnTo>
                    <a:pt x="1680597" y="1042823"/>
                  </a:lnTo>
                  <a:lnTo>
                    <a:pt x="1740786" y="1034439"/>
                  </a:lnTo>
                  <a:lnTo>
                    <a:pt x="1799611" y="1024890"/>
                  </a:lnTo>
                  <a:lnTo>
                    <a:pt x="1856992" y="1014209"/>
                  </a:lnTo>
                  <a:lnTo>
                    <a:pt x="1912847" y="1002431"/>
                  </a:lnTo>
                  <a:lnTo>
                    <a:pt x="1967094" y="989589"/>
                  </a:lnTo>
                  <a:lnTo>
                    <a:pt x="2019653" y="975717"/>
                  </a:lnTo>
                  <a:lnTo>
                    <a:pt x="2070441" y="960847"/>
                  </a:lnTo>
                  <a:lnTo>
                    <a:pt x="2119378" y="945013"/>
                  </a:lnTo>
                  <a:lnTo>
                    <a:pt x="2166382" y="928250"/>
                  </a:lnTo>
                  <a:lnTo>
                    <a:pt x="2211371" y="910590"/>
                  </a:lnTo>
                  <a:lnTo>
                    <a:pt x="2254265" y="892066"/>
                  </a:lnTo>
                  <a:lnTo>
                    <a:pt x="2294981" y="872713"/>
                  </a:lnTo>
                  <a:lnTo>
                    <a:pt x="2333438" y="852563"/>
                  </a:lnTo>
                  <a:lnTo>
                    <a:pt x="2369555" y="831651"/>
                  </a:lnTo>
                  <a:lnTo>
                    <a:pt x="2403251" y="810010"/>
                  </a:lnTo>
                  <a:lnTo>
                    <a:pt x="2434444" y="787672"/>
                  </a:lnTo>
                  <a:lnTo>
                    <a:pt x="2488995" y="741045"/>
                  </a:lnTo>
                  <a:lnTo>
                    <a:pt x="2532558" y="692035"/>
                  </a:lnTo>
                  <a:lnTo>
                    <a:pt x="2564480" y="640913"/>
                  </a:lnTo>
                  <a:lnTo>
                    <a:pt x="2584111" y="587945"/>
                  </a:lnTo>
                  <a:lnTo>
                    <a:pt x="2590800" y="533400"/>
                  </a:lnTo>
                  <a:lnTo>
                    <a:pt x="2589114" y="505946"/>
                  </a:lnTo>
                  <a:lnTo>
                    <a:pt x="2575873" y="452156"/>
                  </a:lnTo>
                  <a:lnTo>
                    <a:pt x="2550014" y="400077"/>
                  </a:lnTo>
                  <a:lnTo>
                    <a:pt x="2512191" y="349978"/>
                  </a:lnTo>
                  <a:lnTo>
                    <a:pt x="2463052" y="302126"/>
                  </a:lnTo>
                  <a:lnTo>
                    <a:pt x="2403251" y="256789"/>
                  </a:lnTo>
                  <a:lnTo>
                    <a:pt x="2369555" y="235148"/>
                  </a:lnTo>
                  <a:lnTo>
                    <a:pt x="2333438" y="214236"/>
                  </a:lnTo>
                  <a:lnTo>
                    <a:pt x="2294981" y="194086"/>
                  </a:lnTo>
                  <a:lnTo>
                    <a:pt x="2254265" y="174733"/>
                  </a:lnTo>
                  <a:lnTo>
                    <a:pt x="2211371" y="156210"/>
                  </a:lnTo>
                  <a:lnTo>
                    <a:pt x="2166382" y="138549"/>
                  </a:lnTo>
                  <a:lnTo>
                    <a:pt x="2119378" y="121786"/>
                  </a:lnTo>
                  <a:lnTo>
                    <a:pt x="2070441" y="105952"/>
                  </a:lnTo>
                  <a:lnTo>
                    <a:pt x="2019653" y="91082"/>
                  </a:lnTo>
                  <a:lnTo>
                    <a:pt x="1967094" y="77210"/>
                  </a:lnTo>
                  <a:lnTo>
                    <a:pt x="1912847" y="64368"/>
                  </a:lnTo>
                  <a:lnTo>
                    <a:pt x="1856992" y="52590"/>
                  </a:lnTo>
                  <a:lnTo>
                    <a:pt x="1799611" y="41910"/>
                  </a:lnTo>
                  <a:lnTo>
                    <a:pt x="1740786" y="32360"/>
                  </a:lnTo>
                  <a:lnTo>
                    <a:pt x="1680597" y="23976"/>
                  </a:lnTo>
                  <a:lnTo>
                    <a:pt x="1619127" y="16789"/>
                  </a:lnTo>
                  <a:lnTo>
                    <a:pt x="1556457" y="10834"/>
                  </a:lnTo>
                  <a:lnTo>
                    <a:pt x="1492667" y="6144"/>
                  </a:lnTo>
                  <a:lnTo>
                    <a:pt x="1427840" y="2753"/>
                  </a:lnTo>
                  <a:lnTo>
                    <a:pt x="1362057" y="693"/>
                  </a:lnTo>
                  <a:lnTo>
                    <a:pt x="129540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sz="1350" dirty="0">
                <a:solidFill>
                  <a:schemeClr val="bg1"/>
                </a:solidFill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3276600" y="914400"/>
              <a:ext cx="2590800" cy="1066800"/>
            </a:xfrm>
            <a:custGeom>
              <a:avLst/>
              <a:gdLst/>
              <a:ahLst/>
              <a:cxnLst/>
              <a:rect l="l" t="t" r="r" b="b"/>
              <a:pathLst>
                <a:path w="2590800" h="1066800">
                  <a:moveTo>
                    <a:pt x="0" y="533400"/>
                  </a:moveTo>
                  <a:lnTo>
                    <a:pt x="6688" y="478854"/>
                  </a:lnTo>
                  <a:lnTo>
                    <a:pt x="26319" y="425886"/>
                  </a:lnTo>
                  <a:lnTo>
                    <a:pt x="58241" y="374764"/>
                  </a:lnTo>
                  <a:lnTo>
                    <a:pt x="101804" y="325754"/>
                  </a:lnTo>
                  <a:lnTo>
                    <a:pt x="156355" y="279127"/>
                  </a:lnTo>
                  <a:lnTo>
                    <a:pt x="187548" y="256789"/>
                  </a:lnTo>
                  <a:lnTo>
                    <a:pt x="221244" y="235148"/>
                  </a:lnTo>
                  <a:lnTo>
                    <a:pt x="257361" y="214236"/>
                  </a:lnTo>
                  <a:lnTo>
                    <a:pt x="295818" y="194086"/>
                  </a:lnTo>
                  <a:lnTo>
                    <a:pt x="336534" y="174733"/>
                  </a:lnTo>
                  <a:lnTo>
                    <a:pt x="379428" y="156209"/>
                  </a:lnTo>
                  <a:lnTo>
                    <a:pt x="424417" y="138549"/>
                  </a:lnTo>
                  <a:lnTo>
                    <a:pt x="471421" y="121786"/>
                  </a:lnTo>
                  <a:lnTo>
                    <a:pt x="520358" y="105952"/>
                  </a:lnTo>
                  <a:lnTo>
                    <a:pt x="571146" y="91082"/>
                  </a:lnTo>
                  <a:lnTo>
                    <a:pt x="623705" y="77210"/>
                  </a:lnTo>
                  <a:lnTo>
                    <a:pt x="677952" y="64368"/>
                  </a:lnTo>
                  <a:lnTo>
                    <a:pt x="733807" y="52590"/>
                  </a:lnTo>
                  <a:lnTo>
                    <a:pt x="791188" y="41909"/>
                  </a:lnTo>
                  <a:lnTo>
                    <a:pt x="850013" y="32360"/>
                  </a:lnTo>
                  <a:lnTo>
                    <a:pt x="910202" y="23976"/>
                  </a:lnTo>
                  <a:lnTo>
                    <a:pt x="971672" y="16789"/>
                  </a:lnTo>
                  <a:lnTo>
                    <a:pt x="1034342" y="10834"/>
                  </a:lnTo>
                  <a:lnTo>
                    <a:pt x="1098132" y="6144"/>
                  </a:lnTo>
                  <a:lnTo>
                    <a:pt x="1162959" y="2753"/>
                  </a:lnTo>
                  <a:lnTo>
                    <a:pt x="1228742" y="693"/>
                  </a:lnTo>
                  <a:lnTo>
                    <a:pt x="1295400" y="0"/>
                  </a:lnTo>
                  <a:lnTo>
                    <a:pt x="1362057" y="693"/>
                  </a:lnTo>
                  <a:lnTo>
                    <a:pt x="1427840" y="2753"/>
                  </a:lnTo>
                  <a:lnTo>
                    <a:pt x="1492667" y="6144"/>
                  </a:lnTo>
                  <a:lnTo>
                    <a:pt x="1556457" y="10834"/>
                  </a:lnTo>
                  <a:lnTo>
                    <a:pt x="1619127" y="16789"/>
                  </a:lnTo>
                  <a:lnTo>
                    <a:pt x="1680597" y="23976"/>
                  </a:lnTo>
                  <a:lnTo>
                    <a:pt x="1740786" y="32360"/>
                  </a:lnTo>
                  <a:lnTo>
                    <a:pt x="1799611" y="41910"/>
                  </a:lnTo>
                  <a:lnTo>
                    <a:pt x="1856992" y="52590"/>
                  </a:lnTo>
                  <a:lnTo>
                    <a:pt x="1912847" y="64368"/>
                  </a:lnTo>
                  <a:lnTo>
                    <a:pt x="1967094" y="77210"/>
                  </a:lnTo>
                  <a:lnTo>
                    <a:pt x="2019653" y="91082"/>
                  </a:lnTo>
                  <a:lnTo>
                    <a:pt x="2070441" y="105952"/>
                  </a:lnTo>
                  <a:lnTo>
                    <a:pt x="2119378" y="121786"/>
                  </a:lnTo>
                  <a:lnTo>
                    <a:pt x="2166382" y="138549"/>
                  </a:lnTo>
                  <a:lnTo>
                    <a:pt x="2211371" y="156210"/>
                  </a:lnTo>
                  <a:lnTo>
                    <a:pt x="2254265" y="174733"/>
                  </a:lnTo>
                  <a:lnTo>
                    <a:pt x="2294981" y="194086"/>
                  </a:lnTo>
                  <a:lnTo>
                    <a:pt x="2333438" y="214236"/>
                  </a:lnTo>
                  <a:lnTo>
                    <a:pt x="2369555" y="235148"/>
                  </a:lnTo>
                  <a:lnTo>
                    <a:pt x="2403251" y="256789"/>
                  </a:lnTo>
                  <a:lnTo>
                    <a:pt x="2434444" y="279127"/>
                  </a:lnTo>
                  <a:lnTo>
                    <a:pt x="2488995" y="325755"/>
                  </a:lnTo>
                  <a:lnTo>
                    <a:pt x="2532558" y="374764"/>
                  </a:lnTo>
                  <a:lnTo>
                    <a:pt x="2564480" y="425886"/>
                  </a:lnTo>
                  <a:lnTo>
                    <a:pt x="2584111" y="478854"/>
                  </a:lnTo>
                  <a:lnTo>
                    <a:pt x="2590800" y="533400"/>
                  </a:lnTo>
                  <a:lnTo>
                    <a:pt x="2589114" y="560853"/>
                  </a:lnTo>
                  <a:lnTo>
                    <a:pt x="2575873" y="614643"/>
                  </a:lnTo>
                  <a:lnTo>
                    <a:pt x="2550014" y="666722"/>
                  </a:lnTo>
                  <a:lnTo>
                    <a:pt x="2512191" y="716821"/>
                  </a:lnTo>
                  <a:lnTo>
                    <a:pt x="2463052" y="764673"/>
                  </a:lnTo>
                  <a:lnTo>
                    <a:pt x="2403251" y="810010"/>
                  </a:lnTo>
                  <a:lnTo>
                    <a:pt x="2369555" y="831651"/>
                  </a:lnTo>
                  <a:lnTo>
                    <a:pt x="2333438" y="852563"/>
                  </a:lnTo>
                  <a:lnTo>
                    <a:pt x="2294981" y="872713"/>
                  </a:lnTo>
                  <a:lnTo>
                    <a:pt x="2254265" y="892066"/>
                  </a:lnTo>
                  <a:lnTo>
                    <a:pt x="2211371" y="910590"/>
                  </a:lnTo>
                  <a:lnTo>
                    <a:pt x="2166382" y="928250"/>
                  </a:lnTo>
                  <a:lnTo>
                    <a:pt x="2119378" y="945013"/>
                  </a:lnTo>
                  <a:lnTo>
                    <a:pt x="2070441" y="960847"/>
                  </a:lnTo>
                  <a:lnTo>
                    <a:pt x="2019653" y="975717"/>
                  </a:lnTo>
                  <a:lnTo>
                    <a:pt x="1967094" y="989589"/>
                  </a:lnTo>
                  <a:lnTo>
                    <a:pt x="1912847" y="1002431"/>
                  </a:lnTo>
                  <a:lnTo>
                    <a:pt x="1856992" y="1014209"/>
                  </a:lnTo>
                  <a:lnTo>
                    <a:pt x="1799611" y="1024890"/>
                  </a:lnTo>
                  <a:lnTo>
                    <a:pt x="1740786" y="1034439"/>
                  </a:lnTo>
                  <a:lnTo>
                    <a:pt x="1680597" y="1042823"/>
                  </a:lnTo>
                  <a:lnTo>
                    <a:pt x="1619127" y="1050010"/>
                  </a:lnTo>
                  <a:lnTo>
                    <a:pt x="1556457" y="1055965"/>
                  </a:lnTo>
                  <a:lnTo>
                    <a:pt x="1492667" y="1060655"/>
                  </a:lnTo>
                  <a:lnTo>
                    <a:pt x="1427840" y="1064046"/>
                  </a:lnTo>
                  <a:lnTo>
                    <a:pt x="1362057" y="1066106"/>
                  </a:lnTo>
                  <a:lnTo>
                    <a:pt x="1295400" y="1066800"/>
                  </a:lnTo>
                  <a:lnTo>
                    <a:pt x="1228742" y="1066106"/>
                  </a:lnTo>
                  <a:lnTo>
                    <a:pt x="1162959" y="1064046"/>
                  </a:lnTo>
                  <a:lnTo>
                    <a:pt x="1098132" y="1060655"/>
                  </a:lnTo>
                  <a:lnTo>
                    <a:pt x="1034342" y="1055965"/>
                  </a:lnTo>
                  <a:lnTo>
                    <a:pt x="971672" y="1050010"/>
                  </a:lnTo>
                  <a:lnTo>
                    <a:pt x="910202" y="1042823"/>
                  </a:lnTo>
                  <a:lnTo>
                    <a:pt x="850013" y="1034439"/>
                  </a:lnTo>
                  <a:lnTo>
                    <a:pt x="791188" y="1024889"/>
                  </a:lnTo>
                  <a:lnTo>
                    <a:pt x="733807" y="1014209"/>
                  </a:lnTo>
                  <a:lnTo>
                    <a:pt x="677952" y="1002431"/>
                  </a:lnTo>
                  <a:lnTo>
                    <a:pt x="623705" y="989589"/>
                  </a:lnTo>
                  <a:lnTo>
                    <a:pt x="571146" y="975717"/>
                  </a:lnTo>
                  <a:lnTo>
                    <a:pt x="520358" y="960847"/>
                  </a:lnTo>
                  <a:lnTo>
                    <a:pt x="471421" y="945013"/>
                  </a:lnTo>
                  <a:lnTo>
                    <a:pt x="424417" y="928250"/>
                  </a:lnTo>
                  <a:lnTo>
                    <a:pt x="379428" y="910589"/>
                  </a:lnTo>
                  <a:lnTo>
                    <a:pt x="336534" y="892066"/>
                  </a:lnTo>
                  <a:lnTo>
                    <a:pt x="295818" y="872713"/>
                  </a:lnTo>
                  <a:lnTo>
                    <a:pt x="257361" y="852563"/>
                  </a:lnTo>
                  <a:lnTo>
                    <a:pt x="221244" y="831651"/>
                  </a:lnTo>
                  <a:lnTo>
                    <a:pt x="187548" y="810010"/>
                  </a:lnTo>
                  <a:lnTo>
                    <a:pt x="156355" y="787672"/>
                  </a:lnTo>
                  <a:lnTo>
                    <a:pt x="101804" y="741044"/>
                  </a:lnTo>
                  <a:lnTo>
                    <a:pt x="58241" y="692035"/>
                  </a:lnTo>
                  <a:lnTo>
                    <a:pt x="26319" y="640913"/>
                  </a:lnTo>
                  <a:lnTo>
                    <a:pt x="6688" y="587945"/>
                  </a:lnTo>
                  <a:lnTo>
                    <a:pt x="0" y="533400"/>
                  </a:lnTo>
                  <a:close/>
                </a:path>
              </a:pathLst>
            </a:custGeom>
            <a:grpFill/>
            <a:ln w="9144">
              <a:solidFill>
                <a:srgbClr val="FFFFCC"/>
              </a:solidFill>
            </a:ln>
          </p:spPr>
          <p:txBody>
            <a:bodyPr wrap="square" lIns="0" tIns="0" rIns="0" bIns="0" rtlCol="0"/>
            <a:lstStyle/>
            <a:p>
              <a:endParaRPr sz="1350"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172297" y="938107"/>
            <a:ext cx="1847850" cy="286617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1800" spc="-4" dirty="0">
                <a:solidFill>
                  <a:schemeClr val="bg1"/>
                </a:solidFill>
                <a:latin typeface="Times New Roman"/>
                <a:cs typeface="Times New Roman"/>
              </a:rPr>
              <a:t>NORMAL</a:t>
            </a:r>
            <a:r>
              <a:rPr sz="1800" spc="-124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1800" spc="-45" dirty="0">
                <a:solidFill>
                  <a:schemeClr val="bg1"/>
                </a:solidFill>
                <a:latin typeface="Times New Roman"/>
                <a:cs typeface="Times New Roman"/>
              </a:rPr>
              <a:t>V</a:t>
            </a:r>
            <a:r>
              <a:rPr sz="1800" spc="-4" dirty="0">
                <a:solidFill>
                  <a:schemeClr val="bg1"/>
                </a:solidFill>
                <a:latin typeface="Times New Roman"/>
                <a:cs typeface="Times New Roman"/>
              </a:rPr>
              <a:t>O</a:t>
            </a:r>
            <a:r>
              <a:rPr sz="1800" dirty="0">
                <a:solidFill>
                  <a:schemeClr val="bg1"/>
                </a:solidFill>
                <a:latin typeface="Times New Roman"/>
                <a:cs typeface="Times New Roman"/>
              </a:rPr>
              <a:t>I</a:t>
            </a:r>
            <a:r>
              <a:rPr sz="1800" spc="-4" dirty="0">
                <a:solidFill>
                  <a:schemeClr val="bg1"/>
                </a:solidFill>
                <a:latin typeface="Times New Roman"/>
                <a:cs typeface="Times New Roman"/>
              </a:rPr>
              <a:t>CE</a:t>
            </a:r>
            <a:endParaRPr sz="18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641733" y="2797025"/>
            <a:ext cx="2464594" cy="336632"/>
            <a:chOff x="71437" y="3652837"/>
            <a:chExt cx="3286125" cy="619125"/>
          </a:xfrm>
          <a:solidFill>
            <a:schemeClr val="tx1">
              <a:lumMod val="50000"/>
            </a:schemeClr>
          </a:solidFill>
        </p:grpSpPr>
        <p:sp>
          <p:nvSpPr>
            <p:cNvPr id="7" name="object 7"/>
            <p:cNvSpPr/>
            <p:nvPr/>
          </p:nvSpPr>
          <p:spPr>
            <a:xfrm>
              <a:off x="76200" y="3657600"/>
              <a:ext cx="3276600" cy="609600"/>
            </a:xfrm>
            <a:custGeom>
              <a:avLst/>
              <a:gdLst/>
              <a:ahLst/>
              <a:cxnLst/>
              <a:rect l="l" t="t" r="r" b="b"/>
              <a:pathLst>
                <a:path w="3276600" h="609600">
                  <a:moveTo>
                    <a:pt x="3276600" y="0"/>
                  </a:moveTo>
                  <a:lnTo>
                    <a:pt x="0" y="0"/>
                  </a:lnTo>
                  <a:lnTo>
                    <a:pt x="0" y="609600"/>
                  </a:lnTo>
                  <a:lnTo>
                    <a:pt x="3276600" y="609600"/>
                  </a:lnTo>
                  <a:lnTo>
                    <a:pt x="327660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sp>
          <p:nvSpPr>
            <p:cNvPr id="8" name="object 8"/>
            <p:cNvSpPr/>
            <p:nvPr/>
          </p:nvSpPr>
          <p:spPr>
            <a:xfrm>
              <a:off x="76200" y="3657600"/>
              <a:ext cx="3276600" cy="609600"/>
            </a:xfrm>
            <a:custGeom>
              <a:avLst/>
              <a:gdLst/>
              <a:ahLst/>
              <a:cxnLst/>
              <a:rect l="l" t="t" r="r" b="b"/>
              <a:pathLst>
                <a:path w="3276600" h="609600">
                  <a:moveTo>
                    <a:pt x="0" y="609600"/>
                  </a:moveTo>
                  <a:lnTo>
                    <a:pt x="3276600" y="609600"/>
                  </a:lnTo>
                  <a:lnTo>
                    <a:pt x="3276600" y="0"/>
                  </a:lnTo>
                  <a:lnTo>
                    <a:pt x="0" y="0"/>
                  </a:lnTo>
                  <a:lnTo>
                    <a:pt x="0" y="609600"/>
                  </a:lnTo>
                  <a:close/>
                </a:path>
              </a:pathLst>
            </a:custGeom>
            <a:grpFill/>
            <a:ln w="9144">
              <a:noFill/>
            </a:ln>
          </p:spPr>
          <p:txBody>
            <a:bodyPr wrap="square" lIns="0" tIns="0" rIns="0" bIns="0" rtlCol="0"/>
            <a:lstStyle/>
            <a:p>
              <a:endParaRPr sz="1350"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978670" y="2817781"/>
            <a:ext cx="1943100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dirty="0">
                <a:solidFill>
                  <a:schemeClr val="bg1"/>
                </a:solidFill>
                <a:latin typeface="Times New Roman"/>
                <a:cs typeface="Times New Roman"/>
              </a:rPr>
              <a:t>Respiratory</a:t>
            </a:r>
            <a:r>
              <a:rPr b="1" spc="-53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chemeClr val="bg1"/>
                </a:solidFill>
                <a:latin typeface="Times New Roman"/>
                <a:cs typeface="Times New Roman"/>
              </a:rPr>
              <a:t>System</a:t>
            </a:r>
            <a:endParaRPr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90883" y="2739771"/>
            <a:ext cx="2121694" cy="336631"/>
          </a:xfrm>
          <a:prstGeom prst="rect">
            <a:avLst/>
          </a:prstGeom>
          <a:solidFill>
            <a:schemeClr val="tx1">
              <a:lumMod val="50000"/>
            </a:schemeClr>
          </a:solidFill>
        </p:spPr>
        <p:txBody>
          <a:bodyPr vert="horz" wrap="square" lIns="0" tIns="59055" rIns="0" bIns="0" rtlCol="0">
            <a:spAutoFit/>
          </a:bodyPr>
          <a:lstStyle/>
          <a:p>
            <a:pPr marL="181451">
              <a:spcBef>
                <a:spcPts val="465"/>
              </a:spcBef>
            </a:pPr>
            <a:r>
              <a:rPr b="1" dirty="0">
                <a:solidFill>
                  <a:schemeClr val="bg1"/>
                </a:solidFill>
                <a:latin typeface="Times New Roman"/>
                <a:cs typeface="Times New Roman"/>
              </a:rPr>
              <a:t>Laryngeal</a:t>
            </a:r>
            <a:r>
              <a:rPr b="1" spc="-34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chemeClr val="bg1"/>
                </a:solidFill>
                <a:latin typeface="Times New Roman"/>
                <a:cs typeface="Times New Roman"/>
              </a:rPr>
              <a:t>System</a:t>
            </a:r>
            <a:endParaRPr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519733" y="2739771"/>
            <a:ext cx="1893094" cy="336631"/>
          </a:xfrm>
          <a:prstGeom prst="rect">
            <a:avLst/>
          </a:prstGeom>
          <a:solidFill>
            <a:schemeClr val="tx1">
              <a:lumMod val="50000"/>
            </a:schemeClr>
          </a:solidFill>
        </p:spPr>
        <p:txBody>
          <a:bodyPr vert="horz" wrap="square" lIns="0" tIns="59055" rIns="0" bIns="0" rtlCol="0">
            <a:spAutoFit/>
          </a:bodyPr>
          <a:lstStyle/>
          <a:p>
            <a:pPr marL="190500">
              <a:spcBef>
                <a:spcPts val="465"/>
              </a:spcBef>
            </a:pPr>
            <a:r>
              <a:rPr b="1" spc="-4" dirty="0">
                <a:solidFill>
                  <a:schemeClr val="bg1"/>
                </a:solidFill>
                <a:latin typeface="Times New Roman"/>
                <a:cs typeface="Times New Roman"/>
              </a:rPr>
              <a:t>Supralaryngeal</a:t>
            </a:r>
            <a:r>
              <a:rPr spc="-4" dirty="0">
                <a:solidFill>
                  <a:schemeClr val="bg1"/>
                </a:solidFill>
                <a:latin typeface="Times New Roman"/>
                <a:cs typeface="Times New Roman"/>
              </a:rPr>
              <a:t>.</a:t>
            </a:r>
            <a:endParaRPr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951162" y="3143250"/>
            <a:ext cx="1600200" cy="857250"/>
          </a:xfrm>
          <a:custGeom>
            <a:avLst/>
            <a:gdLst/>
            <a:ahLst/>
            <a:cxnLst/>
            <a:rect l="l" t="t" r="r" b="b"/>
            <a:pathLst>
              <a:path w="2133600" h="1143000">
                <a:moveTo>
                  <a:pt x="1066800" y="0"/>
                </a:moveTo>
                <a:lnTo>
                  <a:pt x="0" y="990600"/>
                </a:lnTo>
              </a:path>
              <a:path w="2133600" h="1143000">
                <a:moveTo>
                  <a:pt x="1143000" y="0"/>
                </a:moveTo>
                <a:lnTo>
                  <a:pt x="990600" y="1143000"/>
                </a:lnTo>
              </a:path>
              <a:path w="2133600" h="1143000">
                <a:moveTo>
                  <a:pt x="1143000" y="0"/>
                </a:moveTo>
                <a:lnTo>
                  <a:pt x="2133600" y="1066800"/>
                </a:lnTo>
              </a:path>
            </a:pathLst>
          </a:custGeom>
          <a:solidFill>
            <a:schemeClr val="bg1"/>
          </a:solidFill>
          <a:ln w="9144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sz="1350">
              <a:solidFill>
                <a:schemeClr val="bg1"/>
              </a:solidFill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24467" y="4018179"/>
            <a:ext cx="540544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spc="-4" dirty="0">
                <a:solidFill>
                  <a:schemeClr val="bg1"/>
                </a:solidFill>
                <a:latin typeface="Times New Roman"/>
                <a:cs typeface="Times New Roman"/>
              </a:rPr>
              <a:t>lungs</a:t>
            </a:r>
            <a:endParaRPr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81946" y="3961029"/>
            <a:ext cx="400526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spc="-4" dirty="0">
                <a:solidFill>
                  <a:schemeClr val="bg1"/>
                </a:solidFill>
                <a:latin typeface="Times New Roman"/>
                <a:cs typeface="Times New Roman"/>
              </a:rPr>
              <a:t>ribs</a:t>
            </a:r>
            <a:endParaRPr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67707" y="3961029"/>
            <a:ext cx="921068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spc="-4" dirty="0">
                <a:solidFill>
                  <a:schemeClr val="bg1"/>
                </a:solidFill>
                <a:latin typeface="Times New Roman"/>
                <a:cs typeface="Times New Roman"/>
              </a:rPr>
              <a:t>abdomen</a:t>
            </a:r>
            <a:endParaRPr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265862" y="3143250"/>
            <a:ext cx="0" cy="514350"/>
          </a:xfrm>
          <a:custGeom>
            <a:avLst/>
            <a:gdLst/>
            <a:ahLst/>
            <a:cxnLst/>
            <a:rect l="l" t="t" r="r" b="b"/>
            <a:pathLst>
              <a:path h="685800">
                <a:moveTo>
                  <a:pt x="0" y="0"/>
                </a:moveTo>
                <a:lnTo>
                  <a:pt x="0" y="685800"/>
                </a:lnTo>
              </a:path>
            </a:pathLst>
          </a:custGeom>
          <a:ln w="9144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sz="135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811043" y="3731953"/>
            <a:ext cx="1083945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spc="-34" dirty="0">
                <a:solidFill>
                  <a:schemeClr val="bg1"/>
                </a:solidFill>
                <a:latin typeface="Times New Roman"/>
                <a:cs typeface="Times New Roman"/>
              </a:rPr>
              <a:t>Vocal</a:t>
            </a:r>
            <a:r>
              <a:rPr b="1" spc="-68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chemeClr val="bg1"/>
                </a:solidFill>
                <a:latin typeface="Times New Roman"/>
                <a:cs typeface="Times New Roman"/>
              </a:rPr>
              <a:t>folds</a:t>
            </a:r>
            <a:endParaRPr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265862" y="4057650"/>
            <a:ext cx="0" cy="40005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144">
            <a:solidFill>
              <a:srgbClr val="FFFFCC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9" name="object 19"/>
          <p:cNvSpPr/>
          <p:nvPr/>
        </p:nvSpPr>
        <p:spPr>
          <a:xfrm>
            <a:off x="3751262" y="4343400"/>
            <a:ext cx="0" cy="17145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144">
            <a:solidFill>
              <a:srgbClr val="FFFFCC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0" name="object 20"/>
          <p:cNvSpPr txBox="1"/>
          <p:nvPr/>
        </p:nvSpPr>
        <p:spPr>
          <a:xfrm>
            <a:off x="3467645" y="4589679"/>
            <a:ext cx="626745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spc="-4" dirty="0">
                <a:solidFill>
                  <a:schemeClr val="bg1"/>
                </a:solidFill>
                <a:latin typeface="Times New Roman"/>
                <a:cs typeface="Times New Roman"/>
              </a:rPr>
              <a:t>po</a:t>
            </a:r>
            <a:r>
              <a:rPr b="1" spc="-19" dirty="0">
                <a:solidFill>
                  <a:schemeClr val="bg1"/>
                </a:solidFill>
                <a:latin typeface="Times New Roman"/>
                <a:cs typeface="Times New Roman"/>
              </a:rPr>
              <a:t>w</a:t>
            </a:r>
            <a:r>
              <a:rPr b="1" dirty="0">
                <a:solidFill>
                  <a:schemeClr val="bg1"/>
                </a:solidFill>
                <a:latin typeface="Times New Roman"/>
                <a:cs typeface="Times New Roman"/>
              </a:rPr>
              <a:t>er</a:t>
            </a:r>
            <a:endParaRPr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696744" y="4532529"/>
            <a:ext cx="1231106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spc="-38" dirty="0">
                <a:solidFill>
                  <a:schemeClr val="bg1"/>
                </a:solidFill>
                <a:latin typeface="Times New Roman"/>
                <a:cs typeface="Times New Roman"/>
              </a:rPr>
              <a:t>Voice</a:t>
            </a:r>
            <a:r>
              <a:rPr b="1" spc="-49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b="1" spc="-8" dirty="0">
                <a:solidFill>
                  <a:schemeClr val="bg1"/>
                </a:solidFill>
                <a:latin typeface="Times New Roman"/>
                <a:cs typeface="Times New Roman"/>
              </a:rPr>
              <a:t>source</a:t>
            </a:r>
            <a:endParaRPr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437562" y="3143250"/>
            <a:ext cx="0" cy="4572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9144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3" name="object 23"/>
          <p:cNvSpPr txBox="1"/>
          <p:nvPr/>
        </p:nvSpPr>
        <p:spPr>
          <a:xfrm>
            <a:off x="7982934" y="3731953"/>
            <a:ext cx="1085374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spc="-34" dirty="0">
                <a:solidFill>
                  <a:schemeClr val="bg1"/>
                </a:solidFill>
                <a:latin typeface="Times New Roman"/>
                <a:cs typeface="Times New Roman"/>
              </a:rPr>
              <a:t>Vocal</a:t>
            </a:r>
            <a:r>
              <a:rPr b="1" spc="-56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chemeClr val="bg1"/>
                </a:solidFill>
                <a:latin typeface="Times New Roman"/>
                <a:cs typeface="Times New Roman"/>
              </a:rPr>
              <a:t>tract</a:t>
            </a:r>
            <a:endParaRPr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494712" y="4057650"/>
            <a:ext cx="0" cy="40005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144">
            <a:solidFill>
              <a:srgbClr val="FFFFCC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5" name="object 25"/>
          <p:cNvSpPr txBox="1"/>
          <p:nvPr/>
        </p:nvSpPr>
        <p:spPr>
          <a:xfrm>
            <a:off x="8268969" y="4589679"/>
            <a:ext cx="565785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dirty="0">
                <a:solidFill>
                  <a:schemeClr val="bg1"/>
                </a:solidFill>
                <a:latin typeface="Times New Roman"/>
                <a:cs typeface="Times New Roman"/>
              </a:rPr>
              <a:t>Fil</a:t>
            </a:r>
            <a:r>
              <a:rPr b="1" spc="4" dirty="0">
                <a:solidFill>
                  <a:schemeClr val="bg1"/>
                </a:solidFill>
                <a:latin typeface="Times New Roman"/>
                <a:cs typeface="Times New Roman"/>
              </a:rPr>
              <a:t>t</a:t>
            </a:r>
            <a:r>
              <a:rPr b="1" dirty="0">
                <a:solidFill>
                  <a:schemeClr val="bg1"/>
                </a:solidFill>
                <a:latin typeface="Times New Roman"/>
                <a:cs typeface="Times New Roman"/>
              </a:rPr>
              <a:t>er</a:t>
            </a:r>
            <a:endParaRPr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437633" y="1536001"/>
            <a:ext cx="583883" cy="922020"/>
          </a:xfrm>
          <a:custGeom>
            <a:avLst/>
            <a:gdLst/>
            <a:ahLst/>
            <a:cxnLst/>
            <a:rect l="l" t="t" r="r" b="b"/>
            <a:pathLst>
              <a:path w="778510" h="1229360">
                <a:moveTo>
                  <a:pt x="12064" y="1102106"/>
                </a:moveTo>
                <a:lnTo>
                  <a:pt x="0" y="1229360"/>
                </a:lnTo>
                <a:lnTo>
                  <a:pt x="109093" y="1162685"/>
                </a:lnTo>
                <a:lnTo>
                  <a:pt x="102787" y="1158748"/>
                </a:lnTo>
                <a:lnTo>
                  <a:pt x="66675" y="1158748"/>
                </a:lnTo>
                <a:lnTo>
                  <a:pt x="34289" y="1138555"/>
                </a:lnTo>
                <a:lnTo>
                  <a:pt x="44437" y="1122317"/>
                </a:lnTo>
                <a:lnTo>
                  <a:pt x="12064" y="1102106"/>
                </a:lnTo>
                <a:close/>
              </a:path>
              <a:path w="778510" h="1229360">
                <a:moveTo>
                  <a:pt x="44437" y="1122317"/>
                </a:moveTo>
                <a:lnTo>
                  <a:pt x="34289" y="1138555"/>
                </a:lnTo>
                <a:lnTo>
                  <a:pt x="66675" y="1158748"/>
                </a:lnTo>
                <a:lnTo>
                  <a:pt x="76809" y="1142529"/>
                </a:lnTo>
                <a:lnTo>
                  <a:pt x="44437" y="1122317"/>
                </a:lnTo>
                <a:close/>
              </a:path>
              <a:path w="778510" h="1229360">
                <a:moveTo>
                  <a:pt x="76809" y="1142529"/>
                </a:moveTo>
                <a:lnTo>
                  <a:pt x="66675" y="1158748"/>
                </a:lnTo>
                <a:lnTo>
                  <a:pt x="102787" y="1158748"/>
                </a:lnTo>
                <a:lnTo>
                  <a:pt x="76809" y="1142529"/>
                </a:lnTo>
                <a:close/>
              </a:path>
              <a:path w="778510" h="1229360">
                <a:moveTo>
                  <a:pt x="745870" y="0"/>
                </a:moveTo>
                <a:lnTo>
                  <a:pt x="44437" y="1122317"/>
                </a:lnTo>
                <a:lnTo>
                  <a:pt x="76809" y="1142529"/>
                </a:lnTo>
                <a:lnTo>
                  <a:pt x="778129" y="20193"/>
                </a:lnTo>
                <a:lnTo>
                  <a:pt x="74587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7" name="object 27"/>
          <p:cNvSpPr/>
          <p:nvPr/>
        </p:nvSpPr>
        <p:spPr>
          <a:xfrm>
            <a:off x="6166420" y="1657921"/>
            <a:ext cx="85725" cy="857250"/>
          </a:xfrm>
          <a:custGeom>
            <a:avLst/>
            <a:gdLst/>
            <a:ahLst/>
            <a:cxnLst/>
            <a:rect l="l" t="t" r="r" b="b"/>
            <a:pathLst>
              <a:path w="114300" h="1143000">
                <a:moveTo>
                  <a:pt x="38100" y="1028700"/>
                </a:moveTo>
                <a:lnTo>
                  <a:pt x="0" y="1028700"/>
                </a:lnTo>
                <a:lnTo>
                  <a:pt x="57150" y="1143000"/>
                </a:lnTo>
                <a:lnTo>
                  <a:pt x="104775" y="1047750"/>
                </a:lnTo>
                <a:lnTo>
                  <a:pt x="38100" y="1047750"/>
                </a:lnTo>
                <a:lnTo>
                  <a:pt x="38100" y="1028700"/>
                </a:lnTo>
                <a:close/>
              </a:path>
              <a:path w="114300" h="1143000">
                <a:moveTo>
                  <a:pt x="76200" y="0"/>
                </a:moveTo>
                <a:lnTo>
                  <a:pt x="38100" y="0"/>
                </a:lnTo>
                <a:lnTo>
                  <a:pt x="38100" y="1047750"/>
                </a:lnTo>
                <a:lnTo>
                  <a:pt x="76200" y="1047750"/>
                </a:lnTo>
                <a:lnTo>
                  <a:pt x="76200" y="0"/>
                </a:lnTo>
                <a:close/>
              </a:path>
              <a:path w="114300" h="1143000">
                <a:moveTo>
                  <a:pt x="114300" y="1028700"/>
                </a:moveTo>
                <a:lnTo>
                  <a:pt x="76200" y="1028700"/>
                </a:lnTo>
                <a:lnTo>
                  <a:pt x="76200" y="1047750"/>
                </a:lnTo>
                <a:lnTo>
                  <a:pt x="104775" y="1047750"/>
                </a:lnTo>
                <a:lnTo>
                  <a:pt x="114300" y="10287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350">
              <a:solidFill>
                <a:sysClr val="windowText" lastClr="000000"/>
              </a:solidFill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057008" y="1475898"/>
            <a:ext cx="1152525" cy="1039654"/>
          </a:xfrm>
          <a:custGeom>
            <a:avLst/>
            <a:gdLst/>
            <a:ahLst/>
            <a:cxnLst/>
            <a:rect l="l" t="t" r="r" b="b"/>
            <a:pathLst>
              <a:path w="1536700" h="1386204">
                <a:moveTo>
                  <a:pt x="1438944" y="1323395"/>
                </a:moveTo>
                <a:lnTo>
                  <a:pt x="1413510" y="1351661"/>
                </a:lnTo>
                <a:lnTo>
                  <a:pt x="1536699" y="1385697"/>
                </a:lnTo>
                <a:lnTo>
                  <a:pt x="1517247" y="1336167"/>
                </a:lnTo>
                <a:lnTo>
                  <a:pt x="1453134" y="1336167"/>
                </a:lnTo>
                <a:lnTo>
                  <a:pt x="1438944" y="1323395"/>
                </a:lnTo>
                <a:close/>
              </a:path>
              <a:path w="1536700" h="1386204">
                <a:moveTo>
                  <a:pt x="1464447" y="1295054"/>
                </a:moveTo>
                <a:lnTo>
                  <a:pt x="1438944" y="1323395"/>
                </a:lnTo>
                <a:lnTo>
                  <a:pt x="1453134" y="1336167"/>
                </a:lnTo>
                <a:lnTo>
                  <a:pt x="1478661" y="1307846"/>
                </a:lnTo>
                <a:lnTo>
                  <a:pt x="1464447" y="1295054"/>
                </a:lnTo>
                <a:close/>
              </a:path>
              <a:path w="1536700" h="1386204">
                <a:moveTo>
                  <a:pt x="1489964" y="1266698"/>
                </a:moveTo>
                <a:lnTo>
                  <a:pt x="1464447" y="1295054"/>
                </a:lnTo>
                <a:lnTo>
                  <a:pt x="1478661" y="1307846"/>
                </a:lnTo>
                <a:lnTo>
                  <a:pt x="1453134" y="1336167"/>
                </a:lnTo>
                <a:lnTo>
                  <a:pt x="1517247" y="1336167"/>
                </a:lnTo>
                <a:lnTo>
                  <a:pt x="1489964" y="1266698"/>
                </a:lnTo>
                <a:close/>
              </a:path>
              <a:path w="1536700" h="1386204">
                <a:moveTo>
                  <a:pt x="25400" y="0"/>
                </a:moveTo>
                <a:lnTo>
                  <a:pt x="0" y="28194"/>
                </a:lnTo>
                <a:lnTo>
                  <a:pt x="1438944" y="1323395"/>
                </a:lnTo>
                <a:lnTo>
                  <a:pt x="1464447" y="1295054"/>
                </a:lnTo>
                <a:lnTo>
                  <a:pt x="2540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</p:spTree>
    <p:extLst>
      <p:ext uri="{BB962C8B-B14F-4D97-AF65-F5344CB8AC3E}">
        <p14:creationId xmlns:p14="http://schemas.microsoft.com/office/powerpoint/2010/main" val="172844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5412" y="718947"/>
            <a:ext cx="6858000" cy="3705606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5593397" y="4724400"/>
            <a:ext cx="1002030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2400" b="1" dirty="0">
                <a:solidFill>
                  <a:schemeClr val="bg1"/>
                </a:solidFill>
                <a:latin typeface="Times New Roman"/>
                <a:cs typeface="Times New Roman"/>
              </a:rPr>
              <a:t>Glid</a:t>
            </a:r>
            <a:r>
              <a:rPr sz="2400" b="1" spc="-8" dirty="0">
                <a:solidFill>
                  <a:schemeClr val="bg1"/>
                </a:solidFill>
                <a:latin typeface="Times New Roman"/>
                <a:cs typeface="Times New Roman"/>
              </a:rPr>
              <a:t>i</a:t>
            </a:r>
            <a:r>
              <a:rPr sz="2400" b="1" dirty="0">
                <a:solidFill>
                  <a:schemeClr val="bg1"/>
                </a:solidFill>
                <a:latin typeface="Times New Roman"/>
                <a:cs typeface="Times New Roman"/>
              </a:rPr>
              <a:t>ng</a:t>
            </a:r>
            <a:endParaRPr sz="24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55213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7170" y="609600"/>
            <a:ext cx="5623084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  <a:tabLst>
                <a:tab pos="640080" algn="l"/>
              </a:tabLst>
            </a:pPr>
            <a:r>
              <a:rPr dirty="0">
                <a:solidFill>
                  <a:schemeClr val="bg1"/>
                </a:solidFill>
              </a:rPr>
              <a:t>4.	Corniculated</a:t>
            </a:r>
            <a:r>
              <a:rPr spc="-60" dirty="0">
                <a:solidFill>
                  <a:schemeClr val="bg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Cartilages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32012" y="2133600"/>
            <a:ext cx="8153400" cy="2237632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paired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elastic</a:t>
            </a:r>
            <a:r>
              <a:rPr sz="2400" spc="-2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cartilages</a:t>
            </a:r>
          </a:p>
          <a:p>
            <a:pPr marL="266700" marR="381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sit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on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top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apex of the arytenoid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cartilages</a:t>
            </a:r>
          </a:p>
          <a:p>
            <a:pPr marL="266700" indent="-257651">
              <a:spcBef>
                <a:spcPts val="58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pyramid</a:t>
            </a:r>
            <a:r>
              <a:rPr sz="2400" spc="-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shaped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function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??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Part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arytenoids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938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665412" y="762000"/>
            <a:ext cx="6858000" cy="51435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410200" cy="6857997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05200" y="0"/>
              <a:ext cx="5638799" cy="35524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22982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24805" y="609600"/>
            <a:ext cx="5139213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  <a:tabLst>
                <a:tab pos="640080" algn="l"/>
              </a:tabLst>
            </a:pPr>
            <a:r>
              <a:rPr dirty="0">
                <a:solidFill>
                  <a:schemeClr val="bg1"/>
                </a:solidFill>
              </a:rPr>
              <a:t>5.	Cuneiform</a:t>
            </a:r>
            <a:r>
              <a:rPr spc="-56" dirty="0">
                <a:solidFill>
                  <a:schemeClr val="bg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Cartilages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22412" y="2133600"/>
            <a:ext cx="10058400" cy="2380652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266700" indent="-257651">
              <a:spcBef>
                <a:spcPts val="36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paired</a:t>
            </a:r>
            <a:r>
              <a:rPr sz="2400" spc="-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small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cartilages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(nod-shaped)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28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elastic</a:t>
            </a:r>
            <a:r>
              <a:rPr sz="2400" spc="-2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cartilages</a:t>
            </a:r>
          </a:p>
          <a:p>
            <a:pPr marL="266700" indent="-257651">
              <a:spcBef>
                <a:spcPts val="28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embedded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mucous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membrane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407194" indent="-257651">
              <a:lnSpc>
                <a:spcPct val="90000"/>
              </a:lnSpc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biological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f.: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supportive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framework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for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corniculated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fold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tissue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running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from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corniculate to the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epiglottis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cartilage = 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aryepiglottic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fold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28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nonbiological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f.: no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role</a:t>
            </a:r>
            <a:r>
              <a:rPr sz="2400" spc="-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even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for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phonation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4679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18012" y="762000"/>
            <a:ext cx="3388994" cy="4972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496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0412" y="762000"/>
            <a:ext cx="2658428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  <a:tabLst>
                <a:tab pos="640080" algn="l"/>
              </a:tabLst>
            </a:pPr>
            <a:r>
              <a:rPr dirty="0">
                <a:solidFill>
                  <a:schemeClr val="bg1"/>
                </a:solidFill>
              </a:rPr>
              <a:t>6.	Epiglottis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17612" y="2198776"/>
            <a:ext cx="9753600" cy="2460448"/>
          </a:xfrm>
          <a:prstGeom prst="rect">
            <a:avLst/>
          </a:prstGeom>
        </p:spPr>
        <p:txBody>
          <a:bodyPr vert="horz" wrap="square" lIns="0" tIns="41433" rIns="0" bIns="0" rtlCol="0">
            <a:spAutoFit/>
          </a:bodyPr>
          <a:lstStyle/>
          <a:p>
            <a:pPr marL="266700" indent="-257651">
              <a:spcBef>
                <a:spcPts val="326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Non-paired</a:t>
            </a:r>
            <a:r>
              <a:rPr sz="2100" spc="3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cartilage</a:t>
            </a:r>
            <a:r>
              <a:rPr sz="2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(leaf-shaped)</a:t>
            </a:r>
            <a:endParaRPr sz="21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25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elastic</a:t>
            </a:r>
            <a:r>
              <a:rPr sz="2100" spc="-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cartilage</a:t>
            </a:r>
            <a:endParaRPr sz="21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25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petiole</a:t>
            </a:r>
            <a:r>
              <a:rPr sz="2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attach. to</a:t>
            </a:r>
            <a:r>
              <a:rPr sz="2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1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inside</a:t>
            </a:r>
            <a:r>
              <a:rPr sz="2100" spc="26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1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thyroid</a:t>
            </a:r>
            <a:endParaRPr sz="21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453390" indent="-257651">
              <a:lnSpc>
                <a:spcPts val="2273"/>
              </a:lnSpc>
              <a:spcBef>
                <a:spcPts val="536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anterior</a:t>
            </a:r>
            <a:r>
              <a:rPr sz="21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surface</a:t>
            </a:r>
            <a:r>
              <a:rPr sz="21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attach.</a:t>
            </a:r>
            <a:r>
              <a:rPr sz="2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2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1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hyoid</a:t>
            </a:r>
            <a:r>
              <a:rPr sz="21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bone</a:t>
            </a:r>
            <a:r>
              <a:rPr sz="2100" spc="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by </a:t>
            </a:r>
            <a:r>
              <a:rPr sz="2100" spc="-4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ligaments</a:t>
            </a:r>
            <a:endParaRPr sz="21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140018" indent="-257651">
              <a:lnSpc>
                <a:spcPts val="2265"/>
              </a:lnSpc>
              <a:spcBef>
                <a:spcPts val="503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biological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 f.:</a:t>
            </a:r>
            <a:r>
              <a:rPr sz="21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closes</a:t>
            </a:r>
            <a:r>
              <a:rPr sz="21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off</a:t>
            </a:r>
            <a:r>
              <a:rPr sz="2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airway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 directing</a:t>
            </a:r>
            <a:r>
              <a:rPr sz="2100" spc="2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food </a:t>
            </a:r>
            <a:r>
              <a:rPr sz="2100" spc="-4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toward esophagus</a:t>
            </a:r>
            <a:r>
              <a:rPr sz="2100" spc="2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during</a:t>
            </a:r>
            <a:r>
              <a:rPr sz="2100" spc="26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b="1" spc="-4" dirty="0">
                <a:solidFill>
                  <a:schemeClr val="bg1"/>
                </a:solidFill>
                <a:latin typeface="Calibri"/>
                <a:cs typeface="Calibri"/>
              </a:rPr>
              <a:t>swallowing</a:t>
            </a:r>
            <a:endParaRPr sz="21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3810" indent="-257651">
              <a:lnSpc>
                <a:spcPts val="2265"/>
              </a:lnSpc>
              <a:spcBef>
                <a:spcPts val="51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nonbiological</a:t>
            </a:r>
            <a:r>
              <a:rPr sz="21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f.:</a:t>
            </a:r>
            <a:r>
              <a:rPr sz="21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tongue</a:t>
            </a:r>
            <a:r>
              <a:rPr sz="21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position</a:t>
            </a:r>
            <a:r>
              <a:rPr sz="2100" spc="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move epiglottis </a:t>
            </a:r>
            <a:r>
              <a:rPr sz="2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but</a:t>
            </a:r>
            <a:r>
              <a:rPr sz="21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no</a:t>
            </a:r>
            <a:r>
              <a:rPr sz="2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real function</a:t>
            </a:r>
            <a:r>
              <a:rPr sz="21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for</a:t>
            </a:r>
            <a:r>
              <a:rPr sz="2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phonation</a:t>
            </a:r>
            <a:r>
              <a:rPr sz="2100" spc="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or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articulation</a:t>
            </a:r>
            <a:endParaRPr sz="21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2525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732212" y="838200"/>
            <a:ext cx="4743450" cy="5143500"/>
            <a:chOff x="1600200" y="0"/>
            <a:chExt cx="63246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200" y="0"/>
              <a:ext cx="6065520" cy="6857998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867400" y="1498600"/>
              <a:ext cx="2057400" cy="50800"/>
            </a:xfrm>
            <a:custGeom>
              <a:avLst/>
              <a:gdLst/>
              <a:ahLst/>
              <a:cxnLst/>
              <a:rect l="l" t="t" r="r" b="b"/>
              <a:pathLst>
                <a:path w="2057400" h="50800">
                  <a:moveTo>
                    <a:pt x="2006600" y="0"/>
                  </a:moveTo>
                  <a:lnTo>
                    <a:pt x="2006600" y="50800"/>
                  </a:lnTo>
                  <a:lnTo>
                    <a:pt x="2044700" y="31750"/>
                  </a:lnTo>
                  <a:lnTo>
                    <a:pt x="2019300" y="31750"/>
                  </a:lnTo>
                  <a:lnTo>
                    <a:pt x="2019300" y="19050"/>
                  </a:lnTo>
                  <a:lnTo>
                    <a:pt x="2044700" y="19050"/>
                  </a:lnTo>
                  <a:lnTo>
                    <a:pt x="2006600" y="0"/>
                  </a:lnTo>
                  <a:close/>
                </a:path>
                <a:path w="2057400" h="50800">
                  <a:moveTo>
                    <a:pt x="2006600" y="19050"/>
                  </a:moveTo>
                  <a:lnTo>
                    <a:pt x="0" y="19050"/>
                  </a:lnTo>
                  <a:lnTo>
                    <a:pt x="0" y="31750"/>
                  </a:lnTo>
                  <a:lnTo>
                    <a:pt x="2006600" y="31750"/>
                  </a:lnTo>
                  <a:lnTo>
                    <a:pt x="2006600" y="19050"/>
                  </a:lnTo>
                  <a:close/>
                </a:path>
                <a:path w="2057400" h="50800">
                  <a:moveTo>
                    <a:pt x="2044700" y="19050"/>
                  </a:moveTo>
                  <a:lnTo>
                    <a:pt x="2019300" y="19050"/>
                  </a:lnTo>
                  <a:lnTo>
                    <a:pt x="2019300" y="31750"/>
                  </a:lnTo>
                  <a:lnTo>
                    <a:pt x="2044700" y="31750"/>
                  </a:lnTo>
                  <a:lnTo>
                    <a:pt x="2057400" y="25400"/>
                  </a:lnTo>
                  <a:lnTo>
                    <a:pt x="2044700" y="190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609012" y="1713633"/>
            <a:ext cx="800767" cy="286617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1800" spc="-4" dirty="0">
                <a:solidFill>
                  <a:schemeClr val="bg1"/>
                </a:solidFill>
                <a:latin typeface="Times New Roman"/>
                <a:cs typeface="Times New Roman"/>
              </a:rPr>
              <a:t>pet</a:t>
            </a:r>
            <a:r>
              <a:rPr sz="1800" dirty="0">
                <a:solidFill>
                  <a:schemeClr val="bg1"/>
                </a:solidFill>
                <a:latin typeface="Times New Roman"/>
                <a:cs typeface="Times New Roman"/>
              </a:rPr>
              <a:t>iole</a:t>
            </a:r>
          </a:p>
        </p:txBody>
      </p:sp>
    </p:spTree>
    <p:extLst>
      <p:ext uri="{BB962C8B-B14F-4D97-AF65-F5344CB8AC3E}">
        <p14:creationId xmlns:p14="http://schemas.microsoft.com/office/powerpoint/2010/main" val="3116608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4284" y="990600"/>
            <a:ext cx="5860256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dirty="0">
                <a:solidFill>
                  <a:schemeClr val="bg1"/>
                </a:solidFill>
              </a:rPr>
              <a:t>Extrinsic</a:t>
            </a:r>
            <a:r>
              <a:rPr spc="-38" dirty="0">
                <a:solidFill>
                  <a:schemeClr val="bg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Laryngeal</a:t>
            </a:r>
            <a:r>
              <a:rPr spc="-45" dirty="0">
                <a:solidFill>
                  <a:schemeClr val="bg1"/>
                </a:solidFill>
              </a:rPr>
              <a:t> </a:t>
            </a:r>
            <a:r>
              <a:rPr spc="-4" dirty="0">
                <a:solidFill>
                  <a:schemeClr val="bg1"/>
                </a:solidFill>
              </a:rPr>
              <a:t>Muscles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6412" y="2362200"/>
            <a:ext cx="9753600" cy="2683908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8</a:t>
            </a: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one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attach.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the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laryngeal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structure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second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attach.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outside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larynx:</a:t>
            </a:r>
          </a:p>
          <a:p>
            <a:pPr marL="567214" lvl="1" indent="-215265">
              <a:spcBef>
                <a:spcPts val="581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mandible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567214" lvl="1" indent="-215265">
              <a:spcBef>
                <a:spcPts val="574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mastoid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or</a:t>
            </a:r>
            <a:r>
              <a:rPr sz="2400" spc="-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styloid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process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567214" lvl="1" indent="-215265">
              <a:spcBef>
                <a:spcPts val="57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thorax</a:t>
            </a:r>
          </a:p>
        </p:txBody>
      </p:sp>
    </p:spTree>
    <p:extLst>
      <p:ext uri="{BB962C8B-B14F-4D97-AF65-F5344CB8AC3E}">
        <p14:creationId xmlns:p14="http://schemas.microsoft.com/office/powerpoint/2010/main" val="350374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0212" y="914400"/>
            <a:ext cx="5638799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R="3810" algn="r">
              <a:lnSpc>
                <a:spcPct val="100000"/>
              </a:lnSpc>
              <a:spcBef>
                <a:spcPts val="75"/>
              </a:spcBef>
            </a:pPr>
            <a:r>
              <a:rPr dirty="0">
                <a:solidFill>
                  <a:schemeClr val="bg1"/>
                </a:solidFill>
              </a:rPr>
              <a:t>Extrinsic</a:t>
            </a:r>
            <a:r>
              <a:rPr spc="-64" dirty="0">
                <a:solidFill>
                  <a:schemeClr val="bg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Laryngeal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spc="-4" dirty="0">
                <a:solidFill>
                  <a:schemeClr val="bg1"/>
                </a:solidFill>
              </a:rPr>
              <a:t>Muscles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86707" y="2141820"/>
            <a:ext cx="3974306" cy="2237632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4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are</a:t>
            </a:r>
            <a:r>
              <a:rPr sz="2400" spc="-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suprahyoid: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3810" lvl="1">
              <a:spcBef>
                <a:spcPts val="578"/>
              </a:spcBef>
              <a:buAutoNum type="arabicParenR"/>
              <a:tabLst>
                <a:tab pos="58340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Digastric: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ant. + </a:t>
            </a:r>
            <a:r>
              <a:rPr sz="2400" spc="-536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post.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Belly</a:t>
            </a:r>
          </a:p>
          <a:p>
            <a:pPr marL="582930" lvl="1" indent="-316706">
              <a:spcBef>
                <a:spcPts val="578"/>
              </a:spcBef>
              <a:buAutoNum type="arabicParenR"/>
              <a:tabLst>
                <a:tab pos="583406" algn="l"/>
              </a:tabLst>
            </a:pP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Geniohyoid</a:t>
            </a:r>
          </a:p>
          <a:p>
            <a:pPr marL="582930" lvl="1" indent="-316706">
              <a:spcBef>
                <a:spcPts val="578"/>
              </a:spcBef>
              <a:buAutoNum type="arabicParenR"/>
              <a:tabLst>
                <a:tab pos="583406" algn="l"/>
              </a:tabLst>
            </a:pP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Mylohyoid</a:t>
            </a:r>
          </a:p>
          <a:p>
            <a:pPr marL="583406" lvl="1" indent="-317182">
              <a:spcBef>
                <a:spcPts val="574"/>
              </a:spcBef>
              <a:buAutoNum type="arabicParenR"/>
              <a:tabLst>
                <a:tab pos="583883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Stylohyoid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27812" y="2141820"/>
            <a:ext cx="4150043" cy="2237632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4</a:t>
            </a:r>
            <a:r>
              <a:rPr sz="2400" spc="-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are</a:t>
            </a:r>
            <a:r>
              <a:rPr sz="2400" spc="-3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infrahyoid:</a:t>
            </a:r>
          </a:p>
          <a:p>
            <a:pPr marL="582930" lvl="1" indent="-316706">
              <a:spcBef>
                <a:spcPts val="578"/>
              </a:spcBef>
              <a:buAutoNum type="arabicParenR"/>
              <a:tabLst>
                <a:tab pos="58340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Thyrohyoid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583406" lvl="1" indent="-317182">
              <a:spcBef>
                <a:spcPts val="574"/>
              </a:spcBef>
              <a:buAutoNum type="arabicParenR"/>
              <a:tabLst>
                <a:tab pos="583883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Sterno</a:t>
            </a: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hyoid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582930" lvl="1" indent="-316706">
              <a:spcBef>
                <a:spcPts val="581"/>
              </a:spcBef>
              <a:buAutoNum type="arabicParenR"/>
              <a:tabLst>
                <a:tab pos="58340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Omohyoid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582930" lvl="1" indent="-316706">
              <a:spcBef>
                <a:spcPts val="574"/>
              </a:spcBef>
              <a:buAutoNum type="arabicParenR"/>
              <a:tabLst>
                <a:tab pos="583406" algn="l"/>
              </a:tabLst>
            </a:pP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Stern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</a:t>
            </a: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thyroid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0308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22110" y="609600"/>
            <a:ext cx="2544603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  <a:tabLst>
                <a:tab pos="640080" algn="l"/>
              </a:tabLst>
            </a:pPr>
            <a:r>
              <a:rPr dirty="0">
                <a:solidFill>
                  <a:schemeClr val="bg1"/>
                </a:solidFill>
              </a:rPr>
              <a:t>1.	</a:t>
            </a:r>
            <a:r>
              <a:rPr spc="-4" dirty="0">
                <a:solidFill>
                  <a:schemeClr val="bg1"/>
                </a:solidFill>
              </a:rPr>
              <a:t>Digastric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12812" y="1828800"/>
            <a:ext cx="10134600" cy="2870497"/>
          </a:xfrm>
          <a:prstGeom prst="rect">
            <a:avLst/>
          </a:prstGeom>
        </p:spPr>
        <p:txBody>
          <a:bodyPr vert="horz" wrap="square" lIns="0" tIns="46196" rIns="0" bIns="0" rtlCol="0">
            <a:spAutoFit/>
          </a:bodyPr>
          <a:lstStyle/>
          <a:p>
            <a:pPr marL="266700" indent="-257651">
              <a:spcBef>
                <a:spcPts val="363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Suprahyoid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muscle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28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2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muscle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sections;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anterior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+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posterior belly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289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Origin:</a:t>
            </a:r>
            <a:r>
              <a:rPr sz="2400" b="1" spc="-2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Mandible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or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mastoid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process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176689" indent="-257651">
              <a:lnSpc>
                <a:spcPts val="2595"/>
              </a:lnSpc>
              <a:spcBef>
                <a:spcPts val="611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Insertion:</a:t>
            </a:r>
            <a:r>
              <a:rPr sz="2400" b="1" spc="-26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intermediate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tendon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connected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with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hyoid bone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9525">
              <a:spcBef>
                <a:spcPts val="251"/>
              </a:spcBef>
            </a:pP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Function: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3810" indent="-257651">
              <a:lnSpc>
                <a:spcPts val="2595"/>
              </a:lnSpc>
              <a:spcBef>
                <a:spcPts val="61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Anterior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belly: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pulls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hyoid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bone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forward </a:t>
            </a:r>
            <a:r>
              <a:rPr sz="2400" spc="-52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elevates</a:t>
            </a:r>
            <a:r>
              <a:rPr sz="2400" spc="-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larynx</a:t>
            </a:r>
          </a:p>
          <a:p>
            <a:pPr marL="266700" marR="742950" indent="-257651">
              <a:lnSpc>
                <a:spcPts val="2595"/>
              </a:lnSpc>
              <a:spcBef>
                <a:spcPts val="57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Posterior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belly: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Pulls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hyoid up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and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posteriorly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and elevates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(larynx)</a:t>
            </a:r>
          </a:p>
        </p:txBody>
      </p:sp>
    </p:spTree>
    <p:extLst>
      <p:ext uri="{BB962C8B-B14F-4D97-AF65-F5344CB8AC3E}">
        <p14:creationId xmlns:p14="http://schemas.microsoft.com/office/powerpoint/2010/main" val="745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32212" y="685800"/>
            <a:ext cx="4876324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dirty="0">
                <a:solidFill>
                  <a:schemeClr val="bg1"/>
                </a:solidFill>
              </a:rPr>
              <a:t>Functions</a:t>
            </a:r>
            <a:r>
              <a:rPr spc="-8" dirty="0">
                <a:solidFill>
                  <a:schemeClr val="bg1"/>
                </a:solidFill>
              </a:rPr>
              <a:t> </a:t>
            </a:r>
            <a:r>
              <a:rPr spc="-4" dirty="0">
                <a:solidFill>
                  <a:schemeClr val="bg1"/>
                </a:solidFill>
              </a:rPr>
              <a:t>of</a:t>
            </a:r>
            <a:r>
              <a:rPr spc="-19" dirty="0">
                <a:solidFill>
                  <a:schemeClr val="bg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the</a:t>
            </a:r>
            <a:r>
              <a:rPr spc="-19" dirty="0">
                <a:solidFill>
                  <a:schemeClr val="bg1"/>
                </a:solidFill>
              </a:rPr>
              <a:t> </a:t>
            </a:r>
            <a:r>
              <a:rPr spc="-4" dirty="0">
                <a:solidFill>
                  <a:schemeClr val="bg1"/>
                </a:solidFill>
              </a:rPr>
              <a:t>larynx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31912" y="2133600"/>
            <a:ext cx="9525000" cy="2372444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266700" indent="-257651">
              <a:spcBef>
                <a:spcPts val="36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Airway</a:t>
            </a:r>
            <a:r>
              <a:rPr sz="2400" spc="-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protection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567214" marR="903446" lvl="1" indent="-215265">
              <a:lnSpc>
                <a:spcPts val="2595"/>
              </a:lnSpc>
              <a:spcBef>
                <a:spcPts val="615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prevents foreign substances from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entering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lungs</a:t>
            </a:r>
          </a:p>
          <a:p>
            <a:pPr marL="567214" marR="3810" lvl="1" indent="-215265">
              <a:lnSpc>
                <a:spcPts val="2595"/>
              </a:lnSpc>
              <a:spcBef>
                <a:spcPts val="570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expels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substances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trying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enter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lungs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(laryngeal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reflex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activity</a:t>
            </a:r>
            <a:r>
              <a:rPr sz="2400" spc="3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- 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cough/spastic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closure)</a:t>
            </a:r>
          </a:p>
          <a:p>
            <a:pPr marL="266700" indent="-257651">
              <a:spcBef>
                <a:spcPts val="24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helps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on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thoracic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fixation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28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phonation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(larynx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=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sound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generator)</a:t>
            </a:r>
          </a:p>
        </p:txBody>
      </p:sp>
    </p:spTree>
    <p:extLst>
      <p:ext uri="{BB962C8B-B14F-4D97-AF65-F5344CB8AC3E}">
        <p14:creationId xmlns:p14="http://schemas.microsoft.com/office/powerpoint/2010/main" val="93128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6412" y="838200"/>
            <a:ext cx="5486400" cy="5015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26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7012" y="609600"/>
            <a:ext cx="3080384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  <a:tabLst>
                <a:tab pos="640080" algn="l"/>
              </a:tabLst>
            </a:pPr>
            <a:r>
              <a:rPr dirty="0">
                <a:solidFill>
                  <a:schemeClr val="bg1"/>
                </a:solidFill>
              </a:rPr>
              <a:t>2.	</a:t>
            </a:r>
            <a:r>
              <a:rPr spc="-4" dirty="0">
                <a:solidFill>
                  <a:schemeClr val="bg1"/>
                </a:solidFill>
              </a:rPr>
              <a:t>Geniohyoid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674812" y="2408207"/>
            <a:ext cx="9220200" cy="2041585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266700" indent="-257651">
              <a:spcBef>
                <a:spcPts val="36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Suprahyoid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muscle</a:t>
            </a:r>
          </a:p>
          <a:p>
            <a:pPr marL="266700" marR="896779" indent="-257651">
              <a:lnSpc>
                <a:spcPts val="2595"/>
              </a:lnSpc>
              <a:spcBef>
                <a:spcPts val="615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paired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cylindrical muscle, lies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on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surface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mylohyoid</a:t>
            </a:r>
          </a:p>
          <a:p>
            <a:pPr marL="266700" indent="-257651">
              <a:spcBef>
                <a:spcPts val="248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Origin:</a:t>
            </a:r>
            <a:r>
              <a:rPr sz="2400" b="1" spc="-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mandibular</a:t>
            </a:r>
            <a:r>
              <a:rPr sz="2400" spc="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symphasis</a:t>
            </a:r>
            <a:r>
              <a:rPr sz="2400" spc="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 mandible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549116" indent="-257651">
              <a:lnSpc>
                <a:spcPts val="2595"/>
              </a:lnSpc>
              <a:spcBef>
                <a:spcPts val="611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Insertion: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anterior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surface of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hyoid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body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3810" indent="-257651">
              <a:lnSpc>
                <a:spcPts val="2595"/>
              </a:lnSpc>
              <a:spcBef>
                <a:spcPts val="570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Function:</a:t>
            </a:r>
            <a:r>
              <a:rPr sz="2400" b="1" spc="-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pulls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hyoid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bone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forward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and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upward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(larynx)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481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5412" y="990600"/>
            <a:ext cx="6858000" cy="4240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13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121" y="600254"/>
            <a:ext cx="2922270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  <a:tabLst>
                <a:tab pos="640080" algn="l"/>
              </a:tabLst>
            </a:pPr>
            <a:r>
              <a:rPr dirty="0">
                <a:solidFill>
                  <a:schemeClr val="bg1"/>
                </a:solidFill>
              </a:rPr>
              <a:t>3.	</a:t>
            </a:r>
            <a:r>
              <a:rPr spc="-4" dirty="0">
                <a:solidFill>
                  <a:schemeClr val="bg1"/>
                </a:solidFill>
              </a:rPr>
              <a:t>Mylohyoid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293812" y="1905000"/>
            <a:ext cx="10287000" cy="2459648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266700" indent="-257651">
              <a:spcBef>
                <a:spcPts val="36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Suprahyoid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muscle</a:t>
            </a:r>
          </a:p>
          <a:p>
            <a:pPr marL="266700" indent="-257651">
              <a:spcBef>
                <a:spcPts val="28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unpaired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28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thin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muscle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forming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floor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mouth</a:t>
            </a:r>
          </a:p>
          <a:p>
            <a:pPr marL="266700" indent="-257651">
              <a:spcBef>
                <a:spcPts val="289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Origin:</a:t>
            </a:r>
            <a:r>
              <a:rPr sz="2400" b="1" spc="-26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inner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surface of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mandible</a:t>
            </a:r>
          </a:p>
          <a:p>
            <a:pPr marL="266700" marR="79058" indent="-257651">
              <a:lnSpc>
                <a:spcPts val="2595"/>
              </a:lnSpc>
              <a:spcBef>
                <a:spcPts val="615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Insertion: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fibers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cross to the midline raphe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which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extends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hyoid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body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3810" indent="-257651">
              <a:lnSpc>
                <a:spcPts val="2595"/>
              </a:lnSpc>
              <a:spcBef>
                <a:spcPts val="570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Function:</a:t>
            </a:r>
            <a:r>
              <a:rPr sz="2400" b="1" spc="-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pulls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hyoid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bone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forward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and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upward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(larynx)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9569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94012" y="914400"/>
            <a:ext cx="6629399" cy="4102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14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59207" y="762000"/>
            <a:ext cx="2889409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  <a:tabLst>
                <a:tab pos="640080" algn="l"/>
              </a:tabLst>
            </a:pPr>
            <a:r>
              <a:rPr dirty="0">
                <a:solidFill>
                  <a:schemeClr val="bg1"/>
                </a:solidFill>
              </a:rPr>
              <a:t>4.	</a:t>
            </a:r>
            <a:r>
              <a:rPr spc="-4" dirty="0">
                <a:solidFill>
                  <a:schemeClr val="bg1"/>
                </a:solidFill>
              </a:rPr>
              <a:t>Stylohyoid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293812" y="2261933"/>
            <a:ext cx="9220200" cy="2334133"/>
          </a:xfrm>
          <a:prstGeom prst="rect">
            <a:avLst/>
          </a:prstGeom>
        </p:spPr>
        <p:txBody>
          <a:bodyPr vert="horz" wrap="square" lIns="0" tIns="73819" rIns="0" bIns="0" rtlCol="0">
            <a:spAutoFit/>
          </a:bodyPr>
          <a:lstStyle/>
          <a:p>
            <a:pPr marL="266700" indent="-257651">
              <a:spcBef>
                <a:spcPts val="58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Suprahyoid</a:t>
            </a:r>
            <a:r>
              <a:rPr sz="21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muscle</a:t>
            </a:r>
            <a:endParaRPr sz="21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506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Paired</a:t>
            </a:r>
            <a:endParaRPr sz="21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3810" indent="-257651">
              <a:spcBef>
                <a:spcPts val="503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long</a:t>
            </a:r>
            <a:r>
              <a:rPr sz="2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slender</a:t>
            </a:r>
            <a:r>
              <a:rPr sz="2100" spc="2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muscle</a:t>
            </a:r>
            <a:r>
              <a:rPr sz="2100" spc="2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located</a:t>
            </a:r>
            <a:r>
              <a:rPr sz="2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on</a:t>
            </a:r>
            <a:r>
              <a:rPr sz="21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1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surface</a:t>
            </a:r>
            <a:r>
              <a:rPr sz="2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1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100" spc="-4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posterior</a:t>
            </a:r>
            <a:r>
              <a:rPr sz="21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belly</a:t>
            </a:r>
            <a:r>
              <a:rPr sz="2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of the</a:t>
            </a:r>
            <a:r>
              <a:rPr sz="21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digastric</a:t>
            </a:r>
            <a:endParaRPr sz="21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506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100" b="1" spc="-4" dirty="0">
                <a:solidFill>
                  <a:schemeClr val="bg1"/>
                </a:solidFill>
                <a:latin typeface="Calibri"/>
                <a:cs typeface="Calibri"/>
              </a:rPr>
              <a:t>Origin:</a:t>
            </a:r>
            <a:r>
              <a:rPr sz="2100" b="1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styloid</a:t>
            </a:r>
            <a:r>
              <a:rPr sz="2100" spc="2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process</a:t>
            </a:r>
            <a:r>
              <a:rPr sz="21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of the temporal</a:t>
            </a:r>
            <a:r>
              <a:rPr sz="21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bone</a:t>
            </a:r>
            <a:endParaRPr sz="21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506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100" b="1" spc="-4" dirty="0">
                <a:solidFill>
                  <a:schemeClr val="bg1"/>
                </a:solidFill>
                <a:latin typeface="Calibri"/>
                <a:cs typeface="Calibri"/>
              </a:rPr>
              <a:t>Insertion:</a:t>
            </a:r>
            <a:r>
              <a:rPr sz="2100" b="1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body</a:t>
            </a:r>
            <a:r>
              <a:rPr sz="21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 the</a:t>
            </a:r>
            <a:r>
              <a:rPr sz="21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hyoid</a:t>
            </a:r>
            <a:endParaRPr sz="21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337661" indent="-257651">
              <a:spcBef>
                <a:spcPts val="503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100" b="1" spc="-4" dirty="0">
                <a:solidFill>
                  <a:schemeClr val="bg1"/>
                </a:solidFill>
                <a:latin typeface="Calibri"/>
                <a:cs typeface="Calibri"/>
              </a:rPr>
              <a:t>Function:</a:t>
            </a:r>
            <a:r>
              <a:rPr sz="2100" b="1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pulls</a:t>
            </a:r>
            <a:r>
              <a:rPr sz="2100" spc="26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hyoid</a:t>
            </a:r>
            <a:r>
              <a:rPr sz="21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bone</a:t>
            </a:r>
            <a:r>
              <a:rPr sz="2100" spc="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posteriorly</a:t>
            </a:r>
            <a:r>
              <a:rPr sz="21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and </a:t>
            </a:r>
            <a:r>
              <a:rPr sz="2100" spc="-4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upward</a:t>
            </a:r>
            <a:r>
              <a:rPr sz="21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(larynx)</a:t>
            </a:r>
            <a:endParaRPr sz="21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340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5412" y="381762"/>
            <a:ext cx="6858000" cy="4379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4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84612" y="914400"/>
            <a:ext cx="4269581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pc="-4" dirty="0">
                <a:solidFill>
                  <a:schemeClr val="bg1"/>
                </a:solidFill>
              </a:rPr>
              <a:t>Suprahyoid</a:t>
            </a:r>
            <a:r>
              <a:rPr spc="-45" dirty="0">
                <a:solidFill>
                  <a:schemeClr val="bg1"/>
                </a:solidFill>
              </a:rPr>
              <a:t> </a:t>
            </a:r>
            <a:r>
              <a:rPr spc="-4" dirty="0">
                <a:solidFill>
                  <a:schemeClr val="bg1"/>
                </a:solidFill>
              </a:rPr>
              <a:t>Muscles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198812" y="2514600"/>
            <a:ext cx="6207938" cy="1256594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395764" indent="-386715">
              <a:spcBef>
                <a:spcPts val="79"/>
              </a:spcBef>
              <a:buAutoNum type="arabicParenR"/>
              <a:tabLst>
                <a:tab pos="395288" algn="l"/>
                <a:tab pos="396240" algn="l"/>
              </a:tabLst>
            </a:pP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Form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sling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supporting</a:t>
            </a:r>
            <a:r>
              <a:rPr sz="2400" spc="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hyoid,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</a:p>
          <a:p>
            <a:pPr>
              <a:lnSpc>
                <a:spcPct val="100000"/>
              </a:lnSpc>
              <a:buClr>
                <a:srgbClr val="FFFFCC"/>
              </a:buClr>
              <a:buFont typeface="Calibri"/>
              <a:buAutoNum type="arabicParenR"/>
            </a:pPr>
            <a:endParaRPr sz="33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94811" indent="-385763">
              <a:buAutoNum type="arabicParenR"/>
              <a:tabLst>
                <a:tab pos="394811" algn="l"/>
                <a:tab pos="395288" algn="l"/>
              </a:tabLst>
            </a:pP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Secondarily,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larynx</a:t>
            </a:r>
          </a:p>
        </p:txBody>
      </p:sp>
    </p:spTree>
    <p:extLst>
      <p:ext uri="{BB962C8B-B14F-4D97-AF65-F5344CB8AC3E}">
        <p14:creationId xmlns:p14="http://schemas.microsoft.com/office/powerpoint/2010/main" val="496414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9259" y="521472"/>
            <a:ext cx="5832634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pc="-4" dirty="0">
                <a:solidFill>
                  <a:schemeClr val="bg1"/>
                </a:solidFill>
              </a:rPr>
              <a:t>Suprahyoid</a:t>
            </a:r>
            <a:r>
              <a:rPr spc="-26" dirty="0">
                <a:solidFill>
                  <a:schemeClr val="bg1"/>
                </a:solidFill>
              </a:rPr>
              <a:t> </a:t>
            </a:r>
            <a:r>
              <a:rPr spc="-4" dirty="0">
                <a:solidFill>
                  <a:schemeClr val="bg1"/>
                </a:solidFill>
              </a:rPr>
              <a:t>Muscles</a:t>
            </a:r>
            <a:r>
              <a:rPr spc="-26" dirty="0">
                <a:solidFill>
                  <a:schemeClr val="bg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(Cont.)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065212" y="2026949"/>
            <a:ext cx="4800600" cy="2804101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266700" indent="-257651">
              <a:spcBef>
                <a:spcPts val="330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100" b="1" i="1" u="heavy" spc="-4" dirty="0">
                <a:solidFill>
                  <a:schemeClr val="bg1"/>
                </a:solidFill>
                <a:uFill>
                  <a:solidFill>
                    <a:srgbClr val="FFFFCC"/>
                  </a:solidFill>
                </a:uFill>
                <a:latin typeface="Calibri"/>
                <a:cs typeface="Calibri"/>
              </a:rPr>
              <a:t>Anterior part:</a:t>
            </a:r>
            <a:endParaRPr sz="21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87655" indent="-278606">
              <a:spcBef>
                <a:spcPts val="255"/>
              </a:spcBef>
              <a:buAutoNum type="arabicParenR"/>
              <a:tabLst>
                <a:tab pos="288131" algn="l"/>
              </a:tabLst>
            </a:pP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Digastric</a:t>
            </a:r>
            <a:r>
              <a:rPr sz="21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anterior</a:t>
            </a:r>
            <a:endParaRPr sz="21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87655" indent="-278606">
              <a:spcBef>
                <a:spcPts val="251"/>
              </a:spcBef>
              <a:buAutoNum type="arabicParenR"/>
              <a:tabLst>
                <a:tab pos="288131" algn="l"/>
              </a:tabLst>
            </a:pP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Geniohyoid</a:t>
            </a:r>
            <a:endParaRPr sz="21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87655" indent="-278606">
              <a:spcBef>
                <a:spcPts val="251"/>
              </a:spcBef>
              <a:buAutoNum type="arabicParenR"/>
              <a:tabLst>
                <a:tab pos="288131" algn="l"/>
              </a:tabLst>
            </a:pP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Mylohyoid</a:t>
            </a:r>
            <a:endParaRPr sz="21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567214" marR="3810" lvl="1" indent="-215265">
              <a:lnSpc>
                <a:spcPts val="2265"/>
              </a:lnSpc>
              <a:spcBef>
                <a:spcPts val="544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pulls</a:t>
            </a:r>
            <a:r>
              <a:rPr sz="21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 hyoid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 up + </a:t>
            </a:r>
            <a:r>
              <a:rPr sz="2100" spc="-46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forward</a:t>
            </a:r>
            <a:r>
              <a:rPr sz="21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(larynx)</a:t>
            </a:r>
            <a:endParaRPr sz="21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567214" lvl="1" indent="-215265">
              <a:spcBef>
                <a:spcPts val="221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front</a:t>
            </a:r>
            <a:r>
              <a:rPr sz="21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vowels /i,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e/</a:t>
            </a:r>
            <a:endParaRPr sz="21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567214" marR="6191" lvl="1" indent="-215265">
              <a:lnSpc>
                <a:spcPct val="90000"/>
              </a:lnSpc>
              <a:spcBef>
                <a:spcPts val="503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consonants</a:t>
            </a:r>
            <a:r>
              <a:rPr sz="21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w/</a:t>
            </a:r>
            <a:r>
              <a:rPr sz="21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high </a:t>
            </a:r>
            <a:r>
              <a:rPr sz="2100" spc="-46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front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 tongue </a:t>
            </a:r>
            <a:r>
              <a:rPr sz="2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position</a:t>
            </a:r>
            <a:r>
              <a:rPr sz="21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(/sh/,</a:t>
            </a:r>
            <a:r>
              <a:rPr sz="21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/s/)</a:t>
            </a:r>
            <a:endParaRPr sz="21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551612" y="2008661"/>
            <a:ext cx="4340638" cy="2056011"/>
          </a:xfrm>
          <a:prstGeom prst="rect">
            <a:avLst/>
          </a:prstGeom>
        </p:spPr>
        <p:txBody>
          <a:bodyPr vert="horz" wrap="square" lIns="0" tIns="82867" rIns="0" bIns="0" rtlCol="0">
            <a:spAutoFit/>
          </a:bodyPr>
          <a:lstStyle/>
          <a:p>
            <a:pPr marL="266700" indent="-257651">
              <a:spcBef>
                <a:spcPts val="652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i="1" u="heavy" spc="-4" dirty="0">
                <a:solidFill>
                  <a:schemeClr val="bg1"/>
                </a:solidFill>
                <a:uFill>
                  <a:solidFill>
                    <a:srgbClr val="FFFFCC"/>
                  </a:solidFill>
                </a:uFill>
                <a:latin typeface="Calibri"/>
                <a:cs typeface="Calibri"/>
              </a:rPr>
              <a:t>Posterior</a:t>
            </a:r>
            <a:r>
              <a:rPr sz="2400" b="1" i="1" u="heavy" spc="-30" dirty="0">
                <a:solidFill>
                  <a:schemeClr val="bg1"/>
                </a:solidFill>
                <a:uFill>
                  <a:solidFill>
                    <a:srgbClr val="FFFFCC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heavy" dirty="0">
                <a:solidFill>
                  <a:schemeClr val="bg1"/>
                </a:solidFill>
                <a:uFill>
                  <a:solidFill>
                    <a:srgbClr val="FFFFCC"/>
                  </a:solidFill>
                </a:uFill>
                <a:latin typeface="Calibri"/>
                <a:cs typeface="Calibri"/>
              </a:rPr>
              <a:t>part: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25755" indent="-316706">
              <a:spcBef>
                <a:spcPts val="578"/>
              </a:spcBef>
              <a:buAutoNum type="arabicParenR"/>
              <a:tabLst>
                <a:tab pos="326231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Digastric</a:t>
            </a:r>
            <a:r>
              <a:rPr sz="2400" spc="-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posterior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25755" indent="-316706">
              <a:spcBef>
                <a:spcPts val="578"/>
              </a:spcBef>
              <a:buAutoNum type="arabicParenR"/>
              <a:tabLst>
                <a:tab pos="326231" algn="l"/>
              </a:tabLst>
            </a:pP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Stylohyoid</a:t>
            </a:r>
          </a:p>
          <a:p>
            <a:pPr marL="567214" marR="3810" indent="-215265">
              <a:spcBef>
                <a:spcPts val="518"/>
              </a:spcBef>
            </a:pP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–</a:t>
            </a:r>
            <a:r>
              <a:rPr sz="2100" spc="16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pulls</a:t>
            </a:r>
            <a:r>
              <a:rPr sz="21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hyoid</a:t>
            </a:r>
            <a:r>
              <a:rPr sz="2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up</a:t>
            </a:r>
            <a:r>
              <a:rPr sz="2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+ </a:t>
            </a:r>
            <a:r>
              <a:rPr sz="2100" spc="-4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chemeClr val="bg1"/>
                </a:solidFill>
                <a:latin typeface="Calibri"/>
                <a:cs typeface="Calibri"/>
              </a:rPr>
              <a:t>backward</a:t>
            </a:r>
            <a:r>
              <a:rPr sz="2100" spc="-8" dirty="0">
                <a:solidFill>
                  <a:schemeClr val="bg1"/>
                </a:solidFill>
                <a:latin typeface="Calibri"/>
                <a:cs typeface="Calibri"/>
              </a:rPr>
              <a:t> (larynx)</a:t>
            </a:r>
            <a:endParaRPr sz="21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655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89412" y="685800"/>
            <a:ext cx="3051809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  <a:tabLst>
                <a:tab pos="640080" algn="l"/>
              </a:tabLst>
            </a:pPr>
            <a:r>
              <a:rPr dirty="0"/>
              <a:t>5.	</a:t>
            </a:r>
            <a:r>
              <a:rPr spc="-4" dirty="0">
                <a:solidFill>
                  <a:schemeClr val="bg1"/>
                </a:solidFill>
              </a:rPr>
              <a:t>Thyrohyoid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188828" y="2057400"/>
            <a:ext cx="7769047" cy="2606963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Infrahyoid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paired</a:t>
            </a:r>
            <a:r>
              <a:rPr sz="2400" spc="-26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muscle</a:t>
            </a: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Thin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muscle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lying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deep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to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the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omohyoid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Origin:</a:t>
            </a:r>
            <a:r>
              <a:rPr sz="2400" b="1" spc="-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oblique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line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 thyroid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lamina</a:t>
            </a:r>
          </a:p>
          <a:p>
            <a:pPr marL="266700" marR="3810" indent="-257651">
              <a:spcBef>
                <a:spcPts val="581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Insertion: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greater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horn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(cornu)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hyoid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bone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753427" indent="-257651">
              <a:spcBef>
                <a:spcPts val="574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Function: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decrease distance between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thyroid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hyoid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4891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60612" y="1524000"/>
            <a:ext cx="9296400" cy="3354893"/>
          </a:xfrm>
          <a:prstGeom prst="rect">
            <a:avLst/>
          </a:prstGeom>
        </p:spPr>
        <p:txBody>
          <a:bodyPr vert="horz" wrap="square" lIns="0" tIns="48577" rIns="0" bIns="0" rtlCol="0">
            <a:spAutoFit/>
          </a:bodyPr>
          <a:lstStyle/>
          <a:p>
            <a:pPr marL="266700" indent="-257651">
              <a:spcBef>
                <a:spcPts val="382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LARYNGEAL </a:t>
            </a:r>
            <a:r>
              <a:rPr sz="2800" spc="-8" dirty="0">
                <a:solidFill>
                  <a:schemeClr val="bg1"/>
                </a:solidFill>
                <a:latin typeface="Calibri"/>
                <a:cs typeface="Calibri"/>
              </a:rPr>
              <a:t>ELEMENTS:</a:t>
            </a:r>
            <a:endParaRPr sz="28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688658" lvl="1" indent="-336709">
              <a:spcBef>
                <a:spcPts val="263"/>
              </a:spcBef>
              <a:buClr>
                <a:srgbClr val="FFCC66"/>
              </a:buClr>
              <a:buFont typeface="Calibri"/>
              <a:buChar char="–"/>
              <a:tabLst>
                <a:tab pos="688181" algn="l"/>
                <a:tab pos="689133" algn="l"/>
              </a:tabLst>
            </a:pP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1</a:t>
            </a:r>
            <a:r>
              <a:rPr sz="2400" b="1" spc="-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bone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688658" lvl="1" indent="-336709">
              <a:spcBef>
                <a:spcPts val="255"/>
              </a:spcBef>
              <a:buClr>
                <a:srgbClr val="FFCC66"/>
              </a:buClr>
              <a:buFont typeface="Calibri"/>
              <a:buChar char="–"/>
              <a:tabLst>
                <a:tab pos="688181" algn="l"/>
                <a:tab pos="689133" algn="l"/>
              </a:tabLst>
            </a:pP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9 </a:t>
            </a:r>
            <a:r>
              <a:rPr sz="2400" b="1" spc="-8" dirty="0">
                <a:solidFill>
                  <a:schemeClr val="bg1"/>
                </a:solidFill>
                <a:latin typeface="Calibri"/>
                <a:cs typeface="Calibri"/>
              </a:rPr>
              <a:t>cartilages</a:t>
            </a:r>
            <a:r>
              <a:rPr sz="2400" b="1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(3</a:t>
            </a:r>
            <a:r>
              <a:rPr sz="2400" b="1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paired)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688658" lvl="1" indent="-336709">
              <a:spcBef>
                <a:spcPts val="251"/>
              </a:spcBef>
              <a:buClr>
                <a:srgbClr val="FFCC66"/>
              </a:buClr>
              <a:buFont typeface="Calibri"/>
              <a:buChar char="–"/>
              <a:tabLst>
                <a:tab pos="688181" algn="l"/>
                <a:tab pos="689133" algn="l"/>
              </a:tabLst>
            </a:pP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Intrinsic</a:t>
            </a:r>
            <a:r>
              <a:rPr sz="2400" b="1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b="1" spc="-8" dirty="0">
                <a:solidFill>
                  <a:schemeClr val="bg1"/>
                </a:solidFill>
                <a:latin typeface="Calibri"/>
                <a:cs typeface="Calibri"/>
              </a:rPr>
              <a:t>extrinsic</a:t>
            </a:r>
            <a:r>
              <a:rPr sz="2400" b="1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laryngeal</a:t>
            </a:r>
            <a:r>
              <a:rPr sz="2400" b="1" spc="26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muscles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2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solidFill>
                  <a:schemeClr val="bg1"/>
                </a:solidFill>
                <a:latin typeface="Calibri"/>
                <a:cs typeface="Calibri"/>
              </a:rPr>
              <a:t>VOICE</a:t>
            </a:r>
            <a:endParaRPr sz="28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567214" lvl="1" indent="-215265">
              <a:spcBef>
                <a:spcPts val="263"/>
              </a:spcBef>
              <a:buClr>
                <a:srgbClr val="FFCC66"/>
              </a:buClr>
              <a:buFont typeface="Calibri"/>
              <a:buChar char="–"/>
              <a:tabLst>
                <a:tab pos="567690" algn="l"/>
              </a:tabLst>
            </a:pP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Pitch-</a:t>
            </a:r>
            <a:r>
              <a:rPr sz="2400" b="1" spc="-2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Fo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567214" lvl="1" indent="-215265">
              <a:spcBef>
                <a:spcPts val="255"/>
              </a:spcBef>
              <a:buClr>
                <a:srgbClr val="FFCC66"/>
              </a:buClr>
              <a:buFont typeface="Calibri"/>
              <a:buChar char="–"/>
              <a:tabLst>
                <a:tab pos="567690" algn="l"/>
              </a:tabLst>
            </a:pP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Loudness-</a:t>
            </a:r>
            <a:r>
              <a:rPr sz="2400" b="1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Amplitude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567214" marR="536258" lvl="1" indent="-215265">
              <a:lnSpc>
                <a:spcPts val="2265"/>
              </a:lnSpc>
              <a:spcBef>
                <a:spcPts val="540"/>
              </a:spcBef>
              <a:buClr>
                <a:srgbClr val="FFCC66"/>
              </a:buClr>
              <a:buFont typeface="Calibri"/>
              <a:buChar char="–"/>
              <a:tabLst>
                <a:tab pos="567690" algn="l"/>
              </a:tabLst>
            </a:pPr>
            <a:r>
              <a:rPr sz="2400" b="1" spc="-8" dirty="0">
                <a:solidFill>
                  <a:schemeClr val="bg1"/>
                </a:solidFill>
                <a:latin typeface="Calibri"/>
                <a:cs typeface="Calibri"/>
              </a:rPr>
              <a:t>Quality</a:t>
            </a:r>
            <a:r>
              <a:rPr sz="2400" b="1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(harsh,</a:t>
            </a:r>
            <a:r>
              <a:rPr sz="2400" b="1" spc="2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breathy,</a:t>
            </a:r>
            <a:r>
              <a:rPr sz="2400" b="1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b="1" spc="-8" dirty="0">
                <a:solidFill>
                  <a:schemeClr val="bg1"/>
                </a:solidFill>
                <a:latin typeface="Calibri"/>
                <a:cs typeface="Calibri"/>
              </a:rPr>
              <a:t>hypernasal, </a:t>
            </a:r>
            <a:r>
              <a:rPr sz="2400" b="1" spc="-4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hyponasal)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506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60812" y="609600"/>
            <a:ext cx="4293108" cy="51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89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00575" y="609600"/>
            <a:ext cx="3583305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  <a:tabLst>
                <a:tab pos="640080" algn="l"/>
              </a:tabLst>
            </a:pPr>
            <a:r>
              <a:rPr dirty="0"/>
              <a:t>6.	</a:t>
            </a:r>
            <a:r>
              <a:rPr spc="-4" dirty="0">
                <a:solidFill>
                  <a:schemeClr val="bg1"/>
                </a:solidFill>
              </a:rPr>
              <a:t>Sternothyroid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741612" y="2133600"/>
            <a:ext cx="9906000" cy="2237632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Infrahyoid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paired</a:t>
            </a:r>
            <a:r>
              <a:rPr sz="2400" spc="-26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muscle</a:t>
            </a:r>
          </a:p>
          <a:p>
            <a:pPr marL="266700" marR="257651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Long thin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muscle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on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anterior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side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the </a:t>
            </a:r>
            <a:r>
              <a:rPr sz="2400" spc="-52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neck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3810" indent="-257651">
              <a:spcBef>
                <a:spcPts val="578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  <a:tab pos="1378267" algn="l"/>
              </a:tabLst>
            </a:pP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Origin:</a:t>
            </a:r>
            <a:r>
              <a:rPr sz="2400" b="1" spc="-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Manubrium</a:t>
            </a:r>
            <a:r>
              <a:rPr sz="2400" spc="2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costal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cartilage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of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first</a:t>
            </a:r>
            <a:r>
              <a:rPr lang="en-US" sz="2400" spc="-4" dirty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rib</a:t>
            </a: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Insertion:</a:t>
            </a:r>
            <a:r>
              <a:rPr sz="2400" b="1" spc="-26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oblique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line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thyroid</a:t>
            </a: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Function:</a:t>
            </a:r>
            <a:r>
              <a:rPr sz="2400" b="1" spc="-26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pulls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down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thyroid</a:t>
            </a:r>
          </a:p>
        </p:txBody>
      </p:sp>
    </p:spTree>
    <p:extLst>
      <p:ext uri="{BB962C8B-B14F-4D97-AF65-F5344CB8AC3E}">
        <p14:creationId xmlns:p14="http://schemas.microsoft.com/office/powerpoint/2010/main" val="3877972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60812" y="685800"/>
            <a:ext cx="4293108" cy="51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065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72805" y="685800"/>
            <a:ext cx="3224213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  <a:tabLst>
                <a:tab pos="640080" algn="l"/>
              </a:tabLst>
            </a:pPr>
            <a:r>
              <a:rPr dirty="0">
                <a:solidFill>
                  <a:schemeClr val="bg1"/>
                </a:solidFill>
              </a:rPr>
              <a:t>7.	</a:t>
            </a:r>
            <a:r>
              <a:rPr spc="-4" dirty="0">
                <a:solidFill>
                  <a:schemeClr val="bg1"/>
                </a:solidFill>
              </a:rPr>
              <a:t>Sternohyoid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284412" y="2133600"/>
            <a:ext cx="8001000" cy="2237632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Infrahyoid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paired</a:t>
            </a:r>
            <a:r>
              <a:rPr sz="2400" spc="-26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muscle</a:t>
            </a:r>
          </a:p>
          <a:p>
            <a:pPr marL="266700" marR="285274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Thin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muscle lying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on anterior side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of the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neck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Origin:</a:t>
            </a:r>
            <a:r>
              <a:rPr sz="2400" b="1" spc="-2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Manubrium</a:t>
            </a:r>
            <a:r>
              <a:rPr sz="2400" spc="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end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of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clavicle</a:t>
            </a: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Insertion:</a:t>
            </a:r>
            <a:r>
              <a:rPr sz="2400" b="1" spc="-3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hyoid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body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Function:</a:t>
            </a:r>
            <a:r>
              <a:rPr sz="2400" b="1" spc="-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pulls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down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hyoid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bone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1834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22612" y="838200"/>
            <a:ext cx="6000750" cy="489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417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65612" y="609600"/>
            <a:ext cx="4931117" cy="625171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  <a:tabLst>
                <a:tab pos="640080" algn="l"/>
              </a:tabLst>
            </a:pPr>
            <a:r>
              <a:rPr sz="4000" dirty="0">
                <a:solidFill>
                  <a:schemeClr val="bg1"/>
                </a:solidFill>
              </a:rPr>
              <a:t>8.	</a:t>
            </a:r>
            <a:r>
              <a:rPr sz="4000" spc="-4" dirty="0">
                <a:solidFill>
                  <a:schemeClr val="bg1"/>
                </a:solidFill>
              </a:rPr>
              <a:t>O</a:t>
            </a:r>
            <a:r>
              <a:rPr sz="4000" spc="4" dirty="0">
                <a:solidFill>
                  <a:schemeClr val="bg1"/>
                </a:solidFill>
              </a:rPr>
              <a:t>m</a:t>
            </a:r>
            <a:r>
              <a:rPr sz="4000" spc="-4" dirty="0">
                <a:solidFill>
                  <a:schemeClr val="bg1"/>
                </a:solidFill>
              </a:rPr>
              <a:t>ohyoid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242257" y="1914611"/>
            <a:ext cx="9704308" cy="3028778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266700" indent="-257651">
              <a:spcBef>
                <a:spcPts val="33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Infrahyoid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paired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muscle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3810" indent="-257651">
              <a:lnSpc>
                <a:spcPts val="2265"/>
              </a:lnSpc>
              <a:spcBef>
                <a:spcPts val="54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Long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narrow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2-part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muscle</a:t>
            </a:r>
            <a:r>
              <a:rPr sz="2400" spc="2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on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anterior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lateral </a:t>
            </a:r>
            <a:r>
              <a:rPr sz="2400" spc="-46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surface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neck: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inferior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+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superior</a:t>
            </a:r>
            <a:r>
              <a:rPr sz="2400" spc="2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bellies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225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  <a:tab pos="1136333" algn="l"/>
              </a:tabLst>
            </a:pP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Origin:	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Inf.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belly: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surface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scapula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163003" marR="873919" indent="218123">
              <a:lnSpc>
                <a:spcPct val="110000"/>
              </a:lnSpc>
            </a:pP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Sup.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belly: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intermediate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tendon </a:t>
            </a:r>
            <a:r>
              <a:rPr sz="2400" spc="-4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connected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with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hyoid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251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Insertion:</a:t>
            </a:r>
            <a:r>
              <a:rPr sz="2400" b="1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Inf.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belly: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intermediate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tendon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309336" marR="1098233" indent="-746760">
              <a:lnSpc>
                <a:spcPts val="2273"/>
              </a:lnSpc>
              <a:spcBef>
                <a:spcPts val="536"/>
              </a:spcBef>
            </a:pP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Sup.</a:t>
            </a:r>
            <a:r>
              <a:rPr sz="2400" spc="2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belly: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great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horn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46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hyoid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214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Function:</a:t>
            </a:r>
            <a:r>
              <a:rPr sz="2400" b="1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both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pull</a:t>
            </a:r>
            <a:r>
              <a:rPr sz="2400" spc="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down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thyroid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9034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94012" y="533400"/>
            <a:ext cx="6286500" cy="509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3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1612" y="533400"/>
            <a:ext cx="6544132" cy="625171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4000" dirty="0">
                <a:solidFill>
                  <a:schemeClr val="bg1"/>
                </a:solidFill>
              </a:rPr>
              <a:t>Intrinsic</a:t>
            </a:r>
            <a:r>
              <a:rPr sz="4000" spc="-34" dirty="0">
                <a:solidFill>
                  <a:schemeClr val="bg1"/>
                </a:solidFill>
              </a:rPr>
              <a:t> </a:t>
            </a:r>
            <a:r>
              <a:rPr sz="4000" dirty="0">
                <a:solidFill>
                  <a:schemeClr val="bg1"/>
                </a:solidFill>
              </a:rPr>
              <a:t>Laryngeal</a:t>
            </a:r>
            <a:r>
              <a:rPr sz="4000" spc="-26" dirty="0">
                <a:solidFill>
                  <a:schemeClr val="bg1"/>
                </a:solidFill>
              </a:rPr>
              <a:t> </a:t>
            </a:r>
            <a:r>
              <a:rPr sz="4000" spc="-4" dirty="0">
                <a:solidFill>
                  <a:schemeClr val="bg1"/>
                </a:solidFill>
              </a:rPr>
              <a:t>Muscles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79612" y="1905000"/>
            <a:ext cx="9372600" cy="2796438"/>
          </a:xfrm>
          <a:prstGeom prst="rect">
            <a:avLst/>
          </a:prstGeom>
        </p:spPr>
        <p:txBody>
          <a:bodyPr vert="horz" wrap="square" lIns="0" tIns="41433" rIns="0" bIns="0" rtlCol="0">
            <a:spAutoFit/>
          </a:bodyPr>
          <a:lstStyle/>
          <a:p>
            <a:pPr marL="266700" indent="-257651">
              <a:spcBef>
                <a:spcPts val="326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5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3810" indent="-257651">
              <a:lnSpc>
                <a:spcPts val="2265"/>
              </a:lnSpc>
              <a:spcBef>
                <a:spcPts val="54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Both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attachments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(origin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&amp; insertion)</a:t>
            </a:r>
            <a:r>
              <a:rPr sz="2400" spc="26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46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laryngeal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structures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>
              <a:spcBef>
                <a:spcPts val="221"/>
              </a:spcBef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(i.e.,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laryngeal</a:t>
            </a:r>
            <a:r>
              <a:rPr sz="2400" spc="-2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cartilages)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87655" indent="-278606">
              <a:spcBef>
                <a:spcPts val="255"/>
              </a:spcBef>
              <a:buAutoNum type="arabicParenR"/>
              <a:tabLst>
                <a:tab pos="288131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Interarytenoid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muscles</a:t>
            </a:r>
            <a:r>
              <a:rPr sz="2400" spc="26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/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Arytenoideus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155383" lvl="1" indent="-460534">
              <a:spcBef>
                <a:spcPts val="251"/>
              </a:spcBef>
              <a:buAutoNum type="arabicPeriod"/>
              <a:tabLst>
                <a:tab pos="1155383" algn="l"/>
                <a:tab pos="1155859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Transverse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155859" lvl="1" indent="-461010">
              <a:spcBef>
                <a:spcPts val="251"/>
              </a:spcBef>
              <a:buAutoNum type="arabicPeriod"/>
              <a:tabLst>
                <a:tab pos="1155383" algn="l"/>
                <a:tab pos="1156335" algn="l"/>
              </a:tabLst>
            </a:pP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Oblique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87655" indent="-278606">
              <a:spcBef>
                <a:spcPts val="255"/>
              </a:spcBef>
              <a:buAutoNum type="arabicParenR"/>
              <a:tabLst>
                <a:tab pos="288131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Lateral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cricoarytenoid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8035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3412" y="690350"/>
            <a:ext cx="7563802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R="3810" algn="r">
              <a:lnSpc>
                <a:spcPct val="100000"/>
              </a:lnSpc>
              <a:spcBef>
                <a:spcPts val="75"/>
              </a:spcBef>
            </a:pPr>
            <a:r>
              <a:rPr spc="-4" dirty="0">
                <a:solidFill>
                  <a:schemeClr val="bg1"/>
                </a:solidFill>
              </a:rPr>
              <a:t>Intrinsic</a:t>
            </a:r>
            <a:r>
              <a:rPr spc="-11" dirty="0">
                <a:solidFill>
                  <a:schemeClr val="bg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Laryngeal </a:t>
            </a:r>
            <a:r>
              <a:rPr spc="-8" dirty="0">
                <a:solidFill>
                  <a:schemeClr val="bg1"/>
                </a:solidFill>
              </a:rPr>
              <a:t>Muscles</a:t>
            </a:r>
            <a:r>
              <a:rPr lang="en-US" spc="-8" dirty="0">
                <a:solidFill>
                  <a:schemeClr val="bg1"/>
                </a:solidFill>
              </a:rPr>
              <a:t> </a:t>
            </a:r>
            <a:r>
              <a:rPr spc="-4" dirty="0">
                <a:solidFill>
                  <a:schemeClr val="bg1"/>
                </a:solidFill>
              </a:rPr>
              <a:t>(Cont.)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208212" y="1981200"/>
            <a:ext cx="7315200" cy="3472906"/>
          </a:xfrm>
          <a:prstGeom prst="rect">
            <a:avLst/>
          </a:prstGeom>
        </p:spPr>
        <p:txBody>
          <a:bodyPr vert="horz" wrap="square" lIns="0" tIns="73819" rIns="0" bIns="0" rtlCol="0">
            <a:spAutoFit/>
          </a:bodyPr>
          <a:lstStyle/>
          <a:p>
            <a:pPr marL="287655" indent="-278606">
              <a:spcBef>
                <a:spcPts val="581"/>
              </a:spcBef>
              <a:buAutoNum type="arabicParenR" startAt="3"/>
              <a:tabLst>
                <a:tab pos="288131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Posterior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cricoarytenoid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87655" indent="-278606">
              <a:spcBef>
                <a:spcPts val="506"/>
              </a:spcBef>
              <a:buAutoNum type="arabicParenR" startAt="3"/>
              <a:tabLst>
                <a:tab pos="288131" algn="l"/>
              </a:tabLst>
            </a:pP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Cricothyroid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87655" indent="-278606">
              <a:spcBef>
                <a:spcPts val="503"/>
              </a:spcBef>
              <a:buAutoNum type="arabicParenR" startAt="3"/>
              <a:tabLst>
                <a:tab pos="288131" algn="l"/>
              </a:tabLst>
            </a:pP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Thyroarytenoid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955834" lvl="1" indent="-400526">
              <a:spcBef>
                <a:spcPts val="506"/>
              </a:spcBef>
              <a:buAutoNum type="arabicPeriod"/>
              <a:tabLst>
                <a:tab pos="956310" algn="l"/>
              </a:tabLst>
            </a:pP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Thyrovocalis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955834" lvl="1" indent="-400526">
              <a:spcBef>
                <a:spcPts val="506"/>
              </a:spcBef>
              <a:buAutoNum type="arabicPeriod"/>
              <a:tabLst>
                <a:tab pos="956310" algn="l"/>
              </a:tabLst>
            </a:pP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Thyromuscularis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32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4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Functions:</a:t>
            </a:r>
            <a:r>
              <a:rPr sz="2400" b="1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1.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shape</a:t>
            </a:r>
            <a:r>
              <a:rPr sz="2400" spc="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glottis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685449">
              <a:spcBef>
                <a:spcPts val="503"/>
              </a:spcBef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2.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Vibration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VF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2522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531812" y="2362199"/>
            <a:ext cx="5257800" cy="2788039"/>
          </a:xfrm>
          <a:prstGeom prst="rect">
            <a:avLst/>
          </a:prstGeom>
        </p:spPr>
        <p:txBody>
          <a:bodyPr vert="horz" wrap="square" lIns="0" tIns="41433" rIns="0" bIns="0" rtlCol="0">
            <a:spAutoFit/>
          </a:bodyPr>
          <a:lstStyle/>
          <a:p>
            <a:pPr marL="9525">
              <a:spcBef>
                <a:spcPts val="326"/>
              </a:spcBef>
            </a:pPr>
            <a:r>
              <a:rPr sz="2400" b="1" u="heavy" spc="-4" dirty="0">
                <a:solidFill>
                  <a:schemeClr val="bg1"/>
                </a:solidFill>
                <a:uFill>
                  <a:solidFill>
                    <a:srgbClr val="FFFFCC"/>
                  </a:solidFill>
                </a:uFill>
                <a:latin typeface="Calibri"/>
                <a:cs typeface="Calibri"/>
              </a:rPr>
              <a:t>Transverse</a:t>
            </a:r>
            <a:r>
              <a:rPr sz="2400" b="1" u="heavy" spc="8" dirty="0">
                <a:solidFill>
                  <a:schemeClr val="bg1"/>
                </a:solidFill>
                <a:uFill>
                  <a:solidFill>
                    <a:srgbClr val="FFFFCC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heavy" spc="-4" dirty="0">
                <a:solidFill>
                  <a:schemeClr val="bg1"/>
                </a:solidFill>
                <a:uFill>
                  <a:solidFill>
                    <a:srgbClr val="FFFFCC"/>
                  </a:solidFill>
                </a:uFill>
                <a:latin typeface="Calibri"/>
                <a:cs typeface="Calibri"/>
              </a:rPr>
              <a:t>arytenoid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43339" indent="-257651">
              <a:lnSpc>
                <a:spcPct val="90000"/>
              </a:lnSpc>
              <a:spcBef>
                <a:spcPts val="503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Origin: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Lateral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margin </a:t>
            </a:r>
            <a:r>
              <a:rPr sz="2400" spc="-4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one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arytenoid and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courses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lateral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margin of the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other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arytenoid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214789" indent="-257651">
              <a:lnSpc>
                <a:spcPts val="2265"/>
              </a:lnSpc>
              <a:spcBef>
                <a:spcPts val="540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Insertion: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Arytenoid </a:t>
            </a:r>
            <a:r>
              <a:rPr sz="2400" spc="-4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opposite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side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3810" indent="-257651">
              <a:lnSpc>
                <a:spcPts val="2265"/>
              </a:lnSpc>
              <a:spcBef>
                <a:spcPts val="514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Function:</a:t>
            </a: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Adducts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arytenoids,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i.e.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closing </a:t>
            </a:r>
            <a:r>
              <a:rPr sz="2400" spc="-4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glottis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170612" y="2362200"/>
            <a:ext cx="5257800" cy="2788039"/>
          </a:xfrm>
          <a:prstGeom prst="rect">
            <a:avLst/>
          </a:prstGeom>
        </p:spPr>
        <p:txBody>
          <a:bodyPr vert="horz" wrap="square" lIns="0" tIns="41433" rIns="0" bIns="0" rtlCol="0">
            <a:spAutoFit/>
          </a:bodyPr>
          <a:lstStyle/>
          <a:p>
            <a:pPr marL="9525">
              <a:spcBef>
                <a:spcPts val="326"/>
              </a:spcBef>
            </a:pPr>
            <a:r>
              <a:rPr sz="2400" b="1" u="heavy" spc="-8" dirty="0">
                <a:solidFill>
                  <a:schemeClr val="bg1"/>
                </a:solidFill>
                <a:uFill>
                  <a:solidFill>
                    <a:srgbClr val="FFFFCC"/>
                  </a:solidFill>
                </a:uFill>
                <a:latin typeface="Calibri"/>
                <a:cs typeface="Calibri"/>
              </a:rPr>
              <a:t>Oblique</a:t>
            </a:r>
            <a:r>
              <a:rPr sz="2400" b="1" u="heavy" spc="-15" dirty="0">
                <a:solidFill>
                  <a:schemeClr val="bg1"/>
                </a:solidFill>
                <a:uFill>
                  <a:solidFill>
                    <a:srgbClr val="FFFFCC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heavy" spc="-4" dirty="0">
                <a:solidFill>
                  <a:schemeClr val="bg1"/>
                </a:solidFill>
                <a:uFill>
                  <a:solidFill>
                    <a:srgbClr val="FFFFCC"/>
                  </a:solidFill>
                </a:uFill>
                <a:latin typeface="Calibri"/>
                <a:cs typeface="Calibri"/>
              </a:rPr>
              <a:t>arytenoid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3810" indent="-257651">
              <a:lnSpc>
                <a:spcPct val="90000"/>
              </a:lnSpc>
              <a:spcBef>
                <a:spcPts val="503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Origin: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Base of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one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arytenoid</a:t>
            </a:r>
            <a:r>
              <a:rPr sz="2400" spc="-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courses </a:t>
            </a:r>
            <a:r>
              <a:rPr sz="2400" spc="-4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to the apex of the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other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arytenoid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206216" indent="-257651">
              <a:lnSpc>
                <a:spcPts val="2265"/>
              </a:lnSpc>
              <a:spcBef>
                <a:spcPts val="540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Insertion:</a:t>
            </a:r>
            <a:r>
              <a:rPr sz="2400" b="1" spc="-4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Arytenoid </a:t>
            </a:r>
            <a:r>
              <a:rPr sz="2400" spc="-4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opposite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side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426244" indent="-257651">
              <a:lnSpc>
                <a:spcPts val="2265"/>
              </a:lnSpc>
              <a:spcBef>
                <a:spcPts val="514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Function:</a:t>
            </a:r>
            <a:r>
              <a:rPr sz="2400" b="1" spc="-4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Adducts </a:t>
            </a:r>
            <a:r>
              <a:rPr sz="2400" spc="-46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arytenoids,</a:t>
            </a:r>
            <a:r>
              <a:rPr sz="2400" spc="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i.e.,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closing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glottis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3656012" y="457200"/>
            <a:ext cx="5983129" cy="625171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  <a:tabLst>
                <a:tab pos="640080" algn="l"/>
              </a:tabLst>
            </a:pPr>
            <a:r>
              <a:rPr sz="4000" dirty="0">
                <a:solidFill>
                  <a:schemeClr val="bg1"/>
                </a:solidFill>
              </a:rPr>
              <a:t>1.	Interarytenoids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2227681" y="1307956"/>
            <a:ext cx="7885861" cy="378469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Unpaired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muscle</a:t>
            </a:r>
            <a:r>
              <a:rPr sz="2400" spc="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with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fibers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oriented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2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directions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188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56212" y="533400"/>
            <a:ext cx="1428273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i="0" dirty="0">
                <a:solidFill>
                  <a:schemeClr val="bg1"/>
                </a:solidFill>
                <a:latin typeface="Calibri"/>
                <a:cs typeface="Calibri"/>
              </a:rPr>
              <a:t>Lary</a:t>
            </a:r>
            <a:r>
              <a:rPr spc="-15" dirty="0">
                <a:solidFill>
                  <a:schemeClr val="bg1"/>
                </a:solidFill>
                <a:latin typeface="Calibri"/>
                <a:cs typeface="Calibri"/>
              </a:rPr>
              <a:t>n</a:t>
            </a:r>
            <a:r>
              <a:rPr i="0" dirty="0">
                <a:solidFill>
                  <a:schemeClr val="bg1"/>
                </a:solidFill>
                <a:latin typeface="Calibri"/>
                <a:cs typeface="Calibri"/>
              </a:rPr>
              <a:t>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22412" y="2057400"/>
            <a:ext cx="8077199" cy="748762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381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Lies superior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in the respiratory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passage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way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opposite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approximately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fifth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or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sixth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cervical</a:t>
            </a:r>
            <a:r>
              <a:rPr sz="2400" spc="-26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vertebral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body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664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9812" y="609600"/>
            <a:ext cx="5057775" cy="51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977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60685" y="521472"/>
            <a:ext cx="5392103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  <a:tabLst>
                <a:tab pos="640080" algn="l"/>
              </a:tabLst>
            </a:pPr>
            <a:r>
              <a:rPr dirty="0">
                <a:solidFill>
                  <a:schemeClr val="bg1"/>
                </a:solidFill>
              </a:rPr>
              <a:t>2.	Lateral</a:t>
            </a:r>
            <a:r>
              <a:rPr spc="-68" dirty="0">
                <a:solidFill>
                  <a:schemeClr val="bg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Cricoarytenoid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80415" y="2057400"/>
            <a:ext cx="10896600" cy="1919147"/>
          </a:xfrm>
          <a:prstGeom prst="rect">
            <a:avLst/>
          </a:prstGeom>
        </p:spPr>
        <p:txBody>
          <a:bodyPr vert="horz" wrap="square" lIns="0" tIns="50959" rIns="0" bIns="0" rtlCol="0">
            <a:spAutoFit/>
          </a:bodyPr>
          <a:lstStyle/>
          <a:p>
            <a:pPr marL="266700" marR="43814" indent="-257651">
              <a:lnSpc>
                <a:spcPts val="2595"/>
              </a:lnSpc>
              <a:spcBef>
                <a:spcPts val="40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fan-shaped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muscle lying along the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upper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surface of the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cricoid cartilage</a:t>
            </a:r>
          </a:p>
          <a:p>
            <a:pPr marL="266700" indent="-257651">
              <a:spcBef>
                <a:spcPts val="248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Origin:</a:t>
            </a:r>
            <a:r>
              <a:rPr sz="2400" b="1" spc="-3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Upper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border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cricoid</a:t>
            </a:r>
          </a:p>
          <a:p>
            <a:pPr marL="266700" marR="3810" indent="-257651">
              <a:lnSpc>
                <a:spcPts val="2595"/>
              </a:lnSpc>
              <a:spcBef>
                <a:spcPts val="611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Insertion: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Anterior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surface of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muscular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process</a:t>
            </a:r>
            <a:r>
              <a:rPr sz="2400" spc="-26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arytenoid</a:t>
            </a:r>
          </a:p>
          <a:p>
            <a:pPr marL="266700" marR="179546" indent="-257651">
              <a:lnSpc>
                <a:spcPct val="90000"/>
              </a:lnSpc>
              <a:spcBef>
                <a:spcPts val="536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  <a:tab pos="1591628" algn="l"/>
              </a:tabLst>
            </a:pP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Function:	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Adducts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the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vocal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processes</a:t>
            </a:r>
            <a:r>
              <a:rPr sz="2400" spc="-3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arytenoids, i.e.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closing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membranous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glottis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145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5412" y="787527"/>
            <a:ext cx="6858000" cy="3567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470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7524" y="750072"/>
            <a:ext cx="5828824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  <a:tabLst>
                <a:tab pos="640080" algn="l"/>
              </a:tabLst>
            </a:pPr>
            <a:r>
              <a:rPr dirty="0">
                <a:solidFill>
                  <a:schemeClr val="bg1"/>
                </a:solidFill>
              </a:rPr>
              <a:t>3.	</a:t>
            </a:r>
            <a:r>
              <a:rPr spc="-4" dirty="0">
                <a:solidFill>
                  <a:schemeClr val="bg1"/>
                </a:solidFill>
              </a:rPr>
              <a:t>Posterior</a:t>
            </a:r>
            <a:r>
              <a:rPr spc="-68" dirty="0">
                <a:solidFill>
                  <a:schemeClr val="bg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Cricoarytenoid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36612" y="2209800"/>
            <a:ext cx="10187463" cy="1615988"/>
          </a:xfrm>
          <a:prstGeom prst="rect">
            <a:avLst/>
          </a:prstGeom>
        </p:spPr>
        <p:txBody>
          <a:bodyPr vert="horz" wrap="square" lIns="0" tIns="50959" rIns="0" bIns="0" rtlCol="0">
            <a:spAutoFit/>
          </a:bodyPr>
          <a:lstStyle/>
          <a:p>
            <a:pPr marL="266700" marR="319088" indent="-257651">
              <a:lnSpc>
                <a:spcPts val="2595"/>
              </a:lnSpc>
              <a:spcBef>
                <a:spcPts val="40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fan-shaped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m. located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on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posterior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surface of the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cricoid</a:t>
            </a:r>
          </a:p>
          <a:p>
            <a:pPr marL="266700" marR="726281" indent="-257651">
              <a:lnSpc>
                <a:spcPts val="2595"/>
              </a:lnSpc>
              <a:spcBef>
                <a:spcPts val="570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Origin: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On the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posterior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lamina of the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cricoid</a:t>
            </a:r>
          </a:p>
          <a:p>
            <a:pPr marL="266700" marR="3810" indent="-257651">
              <a:lnSpc>
                <a:spcPts val="2595"/>
              </a:lnSpc>
              <a:spcBef>
                <a:spcPts val="574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Insertion: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Posterior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surface of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muscular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process</a:t>
            </a:r>
            <a:r>
              <a:rPr sz="2400" spc="-26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arytenoid</a:t>
            </a:r>
          </a:p>
          <a:p>
            <a:pPr marL="266700" marR="687229" indent="-257651">
              <a:lnSpc>
                <a:spcPts val="2595"/>
              </a:lnSpc>
              <a:spcBef>
                <a:spcPts val="570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Function:</a:t>
            </a:r>
            <a:r>
              <a:rPr sz="2400" b="1" spc="-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u="heavy" dirty="0">
                <a:solidFill>
                  <a:schemeClr val="bg1"/>
                </a:solidFill>
                <a:uFill>
                  <a:solidFill>
                    <a:srgbClr val="FFFFCC"/>
                  </a:solidFill>
                </a:uFill>
                <a:latin typeface="Calibri"/>
                <a:cs typeface="Calibri"/>
              </a:rPr>
              <a:t>Abducts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arytenoids,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i.e., </a:t>
            </a:r>
            <a:r>
              <a:rPr sz="2400" spc="-52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opening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glottis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1152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08312" y="571500"/>
            <a:ext cx="6172200" cy="390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86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0212" y="609600"/>
            <a:ext cx="5906738" cy="625171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  <a:tabLst>
                <a:tab pos="640080" algn="l"/>
              </a:tabLst>
            </a:pPr>
            <a:r>
              <a:rPr sz="4000" dirty="0">
                <a:solidFill>
                  <a:schemeClr val="bg1"/>
                </a:solidFill>
              </a:rPr>
              <a:t>4.	Cricothyroid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54684" y="2057400"/>
            <a:ext cx="10879455" cy="2499691"/>
          </a:xfrm>
          <a:prstGeom prst="rect">
            <a:avLst/>
          </a:prstGeom>
        </p:spPr>
        <p:txBody>
          <a:bodyPr vert="horz" wrap="square" lIns="0" tIns="45244" rIns="0" bIns="0" rtlCol="0">
            <a:spAutoFit/>
          </a:bodyPr>
          <a:lstStyle/>
          <a:p>
            <a:pPr marL="266700" marR="441008" indent="-257651">
              <a:lnSpc>
                <a:spcPts val="2273"/>
              </a:lnSpc>
              <a:spcBef>
                <a:spcPts val="356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fan-shaped</a:t>
            </a:r>
            <a:r>
              <a:rPr sz="2400" spc="26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m.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located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between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cricoid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and </a:t>
            </a:r>
            <a:r>
              <a:rPr sz="2400" spc="-4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thyroid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;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consisting</a:t>
            </a:r>
            <a:r>
              <a:rPr sz="2400" spc="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fibers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oriented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in2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directions:</a:t>
            </a:r>
            <a:r>
              <a:rPr sz="2400" spc="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pars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oblique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pars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recta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210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Origin:</a:t>
            </a:r>
            <a:r>
              <a:rPr sz="2400" b="1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Arch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cricoid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251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spc="-8" dirty="0">
                <a:solidFill>
                  <a:schemeClr val="bg1"/>
                </a:solidFill>
                <a:latin typeface="Calibri"/>
                <a:cs typeface="Calibri"/>
              </a:rPr>
              <a:t>Insertion:</a:t>
            </a:r>
            <a:r>
              <a:rPr sz="2400" b="1" spc="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Inferior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margin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 thyroid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3810" indent="-257651">
              <a:lnSpc>
                <a:spcPct val="90000"/>
              </a:lnSpc>
              <a:spcBef>
                <a:spcPts val="506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Function:</a:t>
            </a:r>
            <a:r>
              <a:rPr sz="2400" b="1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decrease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distance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between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thyroid </a:t>
            </a:r>
            <a:r>
              <a:rPr sz="2400" spc="-4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cricoid,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i.e.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increase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distance</a:t>
            </a:r>
            <a:r>
              <a:rPr sz="2400" spc="2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between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the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thyroid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arytenoid,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(increase the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length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sz="2400" spc="-4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VF,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decrease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mass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&amp;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increase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tension).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Therefore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increasing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vocal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pitch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8961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2460" y="1"/>
            <a:ext cx="3803904" cy="51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623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08412" y="457200"/>
            <a:ext cx="3819049" cy="625171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4000" dirty="0">
                <a:solidFill>
                  <a:schemeClr val="bg1"/>
                </a:solidFill>
              </a:rPr>
              <a:t>5.</a:t>
            </a:r>
            <a:r>
              <a:rPr sz="4000" spc="-68" dirty="0">
                <a:solidFill>
                  <a:schemeClr val="bg1"/>
                </a:solidFill>
              </a:rPr>
              <a:t> </a:t>
            </a:r>
            <a:r>
              <a:rPr sz="4000" spc="-4" dirty="0">
                <a:solidFill>
                  <a:schemeClr val="bg1"/>
                </a:solidFill>
              </a:rPr>
              <a:t>Thyroarytenoid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41312" y="1828800"/>
            <a:ext cx="11506200" cy="3376597"/>
          </a:xfrm>
          <a:prstGeom prst="rect">
            <a:avLst/>
          </a:prstGeom>
        </p:spPr>
        <p:txBody>
          <a:bodyPr vert="horz" wrap="square" lIns="0" tIns="41433" rIns="0" bIns="0" rtlCol="0">
            <a:spAutoFit/>
          </a:bodyPr>
          <a:lstStyle/>
          <a:p>
            <a:pPr marL="266700" indent="-257651">
              <a:spcBef>
                <a:spcPts val="326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bundle</a:t>
            </a:r>
            <a:r>
              <a:rPr sz="2400" spc="2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fibers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making up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true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VF.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spcBef>
                <a:spcPts val="25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It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can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be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divided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into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2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muscle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groups: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87655" indent="-278606">
              <a:spcBef>
                <a:spcPts val="251"/>
              </a:spcBef>
              <a:buAutoNum type="arabicParenR"/>
              <a:tabLst>
                <a:tab pos="288131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Thyrovocalis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muscle</a:t>
            </a:r>
            <a:r>
              <a:rPr sz="2400" spc="26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(medially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more</a:t>
            </a:r>
            <a:r>
              <a:rPr sz="2400" spc="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active)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87655" indent="-278606">
              <a:spcBef>
                <a:spcPts val="255"/>
              </a:spcBef>
              <a:buAutoNum type="arabicParenR"/>
              <a:tabLst>
                <a:tab pos="288131" algn="l"/>
              </a:tabLst>
            </a:pP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Thyromuscularis</a:t>
            </a:r>
            <a:r>
              <a:rPr sz="2400" spc="4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muscle</a:t>
            </a:r>
            <a:r>
              <a:rPr sz="2400" spc="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(laterally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less</a:t>
            </a:r>
            <a:r>
              <a:rPr sz="2400" spc="2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active)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208598" indent="-257651">
              <a:lnSpc>
                <a:spcPts val="2273"/>
              </a:lnSpc>
              <a:spcBef>
                <a:spcPts val="533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Origin:</a:t>
            </a:r>
            <a:r>
              <a:rPr sz="2400" b="1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Anteriorly,</a:t>
            </a:r>
            <a:r>
              <a:rPr sz="2400" spc="2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from the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posterior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surface</a:t>
            </a:r>
            <a:r>
              <a:rPr sz="2400" spc="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sz="2400" spc="-4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thyroid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60008" indent="-257651">
              <a:lnSpc>
                <a:spcPts val="2265"/>
              </a:lnSpc>
              <a:spcBef>
                <a:spcPts val="503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Insertion:</a:t>
            </a:r>
            <a:r>
              <a:rPr sz="2400" b="1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Along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lateral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base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an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arytenoids </a:t>
            </a:r>
            <a:r>
              <a:rPr sz="2400" spc="-4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from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 vocal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process</a:t>
            </a:r>
            <a:r>
              <a:rPr sz="2400" spc="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to the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muscle</a:t>
            </a:r>
            <a:r>
              <a:rPr sz="2400" spc="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process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43814" indent="-257651">
              <a:lnSpc>
                <a:spcPct val="90000"/>
              </a:lnSpc>
              <a:spcBef>
                <a:spcPts val="476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  <a:tab pos="4423410" algn="l"/>
              </a:tabLst>
            </a:pPr>
            <a:r>
              <a:rPr sz="2400" b="1" spc="-4" dirty="0">
                <a:solidFill>
                  <a:schemeClr val="bg1"/>
                </a:solidFill>
                <a:latin typeface="Calibri"/>
                <a:cs typeface="Calibri"/>
              </a:rPr>
              <a:t>Function:</a:t>
            </a:r>
            <a:r>
              <a:rPr sz="2400" b="1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decrease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distance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between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thyroid </a:t>
            </a:r>
            <a:r>
              <a:rPr sz="2400" spc="-4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arytenoids,</a:t>
            </a:r>
            <a:r>
              <a:rPr sz="2400" spc="26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(decrease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length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 the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VF,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increase</a:t>
            </a:r>
            <a:r>
              <a:rPr sz="2400" spc="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mass</a:t>
            </a:r>
            <a:r>
              <a:rPr sz="2400" spc="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2400" spc="26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decrease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tension).	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Therefore, </a:t>
            </a:r>
            <a:r>
              <a:rPr sz="2400" spc="-46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decreasing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vocal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pitch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8986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98812" y="685800"/>
            <a:ext cx="5657850" cy="497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483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39248" y="457200"/>
            <a:ext cx="1789748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pc="-4" dirty="0">
                <a:solidFill>
                  <a:schemeClr val="bg1"/>
                </a:solidFill>
              </a:rPr>
              <a:t>Motions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3522" y="1676400"/>
            <a:ext cx="9601200" cy="3269068"/>
          </a:xfrm>
          <a:prstGeom prst="rect">
            <a:avLst/>
          </a:prstGeom>
        </p:spPr>
        <p:txBody>
          <a:bodyPr vert="horz" wrap="square" lIns="0" tIns="46196" rIns="0" bIns="0" rtlCol="0">
            <a:spAutoFit/>
          </a:bodyPr>
          <a:lstStyle/>
          <a:p>
            <a:pPr marL="311468" indent="-302419">
              <a:spcBef>
                <a:spcPts val="363"/>
              </a:spcBef>
              <a:buFont typeface="Calibri"/>
              <a:buAutoNum type="arabicPeriod"/>
              <a:tabLst>
                <a:tab pos="311944" algn="l"/>
              </a:tabLst>
            </a:pP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Adduction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492919" marR="3810">
              <a:lnSpc>
                <a:spcPct val="110000"/>
              </a:lnSpc>
              <a:spcBef>
                <a:spcPts val="4"/>
              </a:spcBef>
            </a:pP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Intraarytenoids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(transverse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+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oblique)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Lateral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cricoarytenoid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(LCA)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11468" indent="-302419">
              <a:spcBef>
                <a:spcPts val="285"/>
              </a:spcBef>
              <a:buFont typeface="Calibri"/>
              <a:buAutoNum type="arabicPeriod" startAt="2"/>
              <a:tabLst>
                <a:tab pos="311944" algn="l"/>
              </a:tabLst>
            </a:pP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Abduction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492919">
              <a:spcBef>
                <a:spcPts val="293"/>
              </a:spcBef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Posterior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Cricoarytenoid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(PCA)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11468" indent="-302419">
              <a:spcBef>
                <a:spcPts val="288"/>
              </a:spcBef>
              <a:buFont typeface="Calibri"/>
              <a:buAutoNum type="arabicPeriod" startAt="3"/>
              <a:tabLst>
                <a:tab pos="311944" algn="l"/>
              </a:tabLst>
            </a:pP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Raising</a:t>
            </a:r>
            <a:r>
              <a:rPr sz="2400" b="1" spc="-6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pitch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86226">
              <a:spcBef>
                <a:spcPts val="285"/>
              </a:spcBef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Cricothyroid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11468" marR="3001328" indent="-311944">
              <a:spcBef>
                <a:spcPts val="293"/>
              </a:spcBef>
              <a:buFont typeface="Calibri"/>
              <a:buAutoNum type="arabicPeriod" startAt="4"/>
              <a:tabLst>
                <a:tab pos="311944" algn="l"/>
              </a:tabLst>
            </a:pP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Lowering</a:t>
            </a:r>
            <a:r>
              <a:rPr sz="2400" b="1" spc="-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chemeClr val="bg1"/>
                </a:solidFill>
                <a:latin typeface="Calibri"/>
                <a:cs typeface="Calibri"/>
              </a:rPr>
              <a:t>pitch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R="2987516">
              <a:spcBef>
                <a:spcPts val="285"/>
              </a:spcBef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Thyroarytenoid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6345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000341" y="-38636"/>
            <a:ext cx="3980259" cy="5143498"/>
            <a:chOff x="838200" y="0"/>
            <a:chExt cx="6286500" cy="6857997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81199" y="0"/>
              <a:ext cx="5143501" cy="6857997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838200" y="3118485"/>
              <a:ext cx="2974975" cy="1454150"/>
            </a:xfrm>
            <a:custGeom>
              <a:avLst/>
              <a:gdLst/>
              <a:ahLst/>
              <a:cxnLst/>
              <a:rect l="l" t="t" r="r" b="b"/>
              <a:pathLst>
                <a:path w="2974975" h="1454150">
                  <a:moveTo>
                    <a:pt x="34543" y="1408429"/>
                  </a:moveTo>
                  <a:lnTo>
                    <a:pt x="0" y="1453514"/>
                  </a:lnTo>
                  <a:lnTo>
                    <a:pt x="56794" y="1454150"/>
                  </a:lnTo>
                  <a:lnTo>
                    <a:pt x="51169" y="1442592"/>
                  </a:lnTo>
                  <a:lnTo>
                    <a:pt x="37020" y="1442592"/>
                  </a:lnTo>
                  <a:lnTo>
                    <a:pt x="31457" y="1431163"/>
                  </a:lnTo>
                  <a:lnTo>
                    <a:pt x="42895" y="1425590"/>
                  </a:lnTo>
                  <a:lnTo>
                    <a:pt x="34543" y="1408429"/>
                  </a:lnTo>
                  <a:close/>
                </a:path>
                <a:path w="2974975" h="1454150">
                  <a:moveTo>
                    <a:pt x="42895" y="1425590"/>
                  </a:moveTo>
                  <a:lnTo>
                    <a:pt x="31457" y="1431163"/>
                  </a:lnTo>
                  <a:lnTo>
                    <a:pt x="37020" y="1442592"/>
                  </a:lnTo>
                  <a:lnTo>
                    <a:pt x="48458" y="1437020"/>
                  </a:lnTo>
                  <a:lnTo>
                    <a:pt x="42895" y="1425590"/>
                  </a:lnTo>
                  <a:close/>
                </a:path>
                <a:path w="2974975" h="1454150">
                  <a:moveTo>
                    <a:pt x="48458" y="1437020"/>
                  </a:moveTo>
                  <a:lnTo>
                    <a:pt x="37020" y="1442592"/>
                  </a:lnTo>
                  <a:lnTo>
                    <a:pt x="51169" y="1442592"/>
                  </a:lnTo>
                  <a:lnTo>
                    <a:pt x="48458" y="1437020"/>
                  </a:lnTo>
                  <a:close/>
                </a:path>
                <a:path w="2974975" h="1454150">
                  <a:moveTo>
                    <a:pt x="2969005" y="0"/>
                  </a:moveTo>
                  <a:lnTo>
                    <a:pt x="42895" y="1425590"/>
                  </a:lnTo>
                  <a:lnTo>
                    <a:pt x="48458" y="1437020"/>
                  </a:lnTo>
                  <a:lnTo>
                    <a:pt x="2974594" y="11429"/>
                  </a:lnTo>
                  <a:lnTo>
                    <a:pt x="296900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724467" y="3501066"/>
            <a:ext cx="1082516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2400" b="1" dirty="0">
                <a:solidFill>
                  <a:schemeClr val="bg1"/>
                </a:solidFill>
                <a:latin typeface="Times New Roman"/>
                <a:cs typeface="Times New Roman"/>
              </a:rPr>
              <a:t>Thy</a:t>
            </a:r>
            <a:r>
              <a:rPr sz="2400" b="1" spc="-49" dirty="0">
                <a:solidFill>
                  <a:schemeClr val="bg1"/>
                </a:solidFill>
                <a:latin typeface="Times New Roman"/>
                <a:cs typeface="Times New Roman"/>
              </a:rPr>
              <a:t>r</a:t>
            </a:r>
            <a:r>
              <a:rPr sz="2400" b="1" dirty="0">
                <a:solidFill>
                  <a:schemeClr val="bg1"/>
                </a:solidFill>
                <a:latin typeface="Times New Roman"/>
                <a:cs typeface="Times New Roman"/>
              </a:rPr>
              <a:t>oid</a:t>
            </a:r>
            <a:endParaRPr sz="24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11819" y="3615366"/>
            <a:ext cx="1003935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2400" b="1" dirty="0">
                <a:solidFill>
                  <a:schemeClr val="bg1"/>
                </a:solidFill>
                <a:latin typeface="Times New Roman"/>
                <a:cs typeface="Times New Roman"/>
              </a:rPr>
              <a:t>Cric</a:t>
            </a:r>
            <a:r>
              <a:rPr sz="2400" b="1" spc="4" dirty="0">
                <a:solidFill>
                  <a:schemeClr val="bg1"/>
                </a:solidFill>
                <a:latin typeface="Times New Roman"/>
                <a:cs typeface="Times New Roman"/>
              </a:rPr>
              <a:t>o</a:t>
            </a:r>
            <a:r>
              <a:rPr sz="2400" b="1" dirty="0">
                <a:solidFill>
                  <a:schemeClr val="bg1"/>
                </a:solidFill>
                <a:latin typeface="Times New Roman"/>
                <a:cs typeface="Times New Roman"/>
              </a:rPr>
              <a:t>id</a:t>
            </a:r>
            <a:endParaRPr sz="24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922712" y="681132"/>
            <a:ext cx="4286250" cy="3217545"/>
          </a:xfrm>
          <a:custGeom>
            <a:avLst/>
            <a:gdLst/>
            <a:ahLst/>
            <a:cxnLst/>
            <a:rect l="l" t="t" r="r" b="b"/>
            <a:pathLst>
              <a:path w="5715000" h="4290060">
                <a:moveTo>
                  <a:pt x="1829054" y="380873"/>
                </a:moveTo>
                <a:lnTo>
                  <a:pt x="51003" y="306857"/>
                </a:lnTo>
                <a:lnTo>
                  <a:pt x="51015" y="306324"/>
                </a:lnTo>
                <a:lnTo>
                  <a:pt x="51816" y="287782"/>
                </a:lnTo>
                <a:lnTo>
                  <a:pt x="0" y="311023"/>
                </a:lnTo>
                <a:lnTo>
                  <a:pt x="49657" y="338455"/>
                </a:lnTo>
                <a:lnTo>
                  <a:pt x="50457" y="319430"/>
                </a:lnTo>
                <a:lnTo>
                  <a:pt x="1828546" y="393573"/>
                </a:lnTo>
                <a:lnTo>
                  <a:pt x="1829054" y="380873"/>
                </a:lnTo>
                <a:close/>
              </a:path>
              <a:path w="5715000" h="4290060">
                <a:moveTo>
                  <a:pt x="5638800" y="539623"/>
                </a:moveTo>
                <a:lnTo>
                  <a:pt x="5636158" y="537464"/>
                </a:lnTo>
                <a:lnTo>
                  <a:pt x="5594858" y="503682"/>
                </a:lnTo>
                <a:lnTo>
                  <a:pt x="5590667" y="522249"/>
                </a:lnTo>
                <a:lnTo>
                  <a:pt x="3277997" y="0"/>
                </a:lnTo>
                <a:lnTo>
                  <a:pt x="3275203" y="12446"/>
                </a:lnTo>
                <a:lnTo>
                  <a:pt x="5587860" y="534682"/>
                </a:lnTo>
                <a:lnTo>
                  <a:pt x="5583682" y="553212"/>
                </a:lnTo>
                <a:lnTo>
                  <a:pt x="5638800" y="539623"/>
                </a:lnTo>
                <a:close/>
              </a:path>
              <a:path w="5715000" h="4290060">
                <a:moveTo>
                  <a:pt x="5711304" y="4270680"/>
                </a:moveTo>
                <a:lnTo>
                  <a:pt x="5669407" y="4239514"/>
                </a:lnTo>
                <a:lnTo>
                  <a:pt x="5666079" y="4258246"/>
                </a:lnTo>
                <a:lnTo>
                  <a:pt x="3582543" y="3886200"/>
                </a:lnTo>
                <a:lnTo>
                  <a:pt x="3580257" y="3898646"/>
                </a:lnTo>
                <a:lnTo>
                  <a:pt x="5663870" y="4270680"/>
                </a:lnTo>
                <a:lnTo>
                  <a:pt x="5676773" y="4270680"/>
                </a:lnTo>
                <a:lnTo>
                  <a:pt x="5711304" y="4270680"/>
                </a:lnTo>
                <a:close/>
              </a:path>
              <a:path w="5715000" h="4290060">
                <a:moveTo>
                  <a:pt x="5715000" y="4273423"/>
                </a:moveTo>
                <a:lnTo>
                  <a:pt x="5714314" y="4272915"/>
                </a:lnTo>
                <a:lnTo>
                  <a:pt x="5676392" y="4272915"/>
                </a:lnTo>
                <a:lnTo>
                  <a:pt x="5663463" y="4272915"/>
                </a:lnTo>
                <a:lnTo>
                  <a:pt x="5660517" y="4289564"/>
                </a:lnTo>
                <a:lnTo>
                  <a:pt x="5715000" y="42734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724467" y="706324"/>
            <a:ext cx="1160145" cy="379431"/>
          </a:xfrm>
          <a:prstGeom prst="rect">
            <a:avLst/>
          </a:prstGeom>
        </p:spPr>
        <p:txBody>
          <a:bodyPr vert="horz" wrap="square" lIns="0" tIns="10001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dirty="0">
                <a:solidFill>
                  <a:schemeClr val="bg1"/>
                </a:solidFill>
                <a:latin typeface="Times New Roman"/>
                <a:cs typeface="Times New Roman"/>
              </a:rPr>
              <a:t>Hyi</a:t>
            </a:r>
            <a:r>
              <a:rPr sz="2400" spc="4" dirty="0">
                <a:solidFill>
                  <a:schemeClr val="bg1"/>
                </a:solidFill>
                <a:latin typeface="Times New Roman"/>
                <a:cs typeface="Times New Roman"/>
              </a:rPr>
              <a:t>o</a:t>
            </a:r>
            <a:r>
              <a:rPr sz="2400" dirty="0">
                <a:solidFill>
                  <a:schemeClr val="bg1"/>
                </a:solidFill>
                <a:latin typeface="Times New Roman"/>
                <a:cs typeface="Times New Roman"/>
              </a:rPr>
              <a:t>d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192579" y="871918"/>
            <a:ext cx="1273969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2400" b="1" dirty="0">
                <a:solidFill>
                  <a:schemeClr val="bg1"/>
                </a:solidFill>
                <a:latin typeface="Times New Roman"/>
                <a:cs typeface="Times New Roman"/>
              </a:rPr>
              <a:t>Epiglottis</a:t>
            </a:r>
            <a:endParaRPr sz="24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4390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9812" y="685800"/>
            <a:ext cx="4958333" cy="51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278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45691" y="548045"/>
            <a:ext cx="8458200" cy="625171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R="3810" algn="r">
              <a:lnSpc>
                <a:spcPct val="100000"/>
              </a:lnSpc>
              <a:spcBef>
                <a:spcPts val="75"/>
              </a:spcBef>
            </a:pPr>
            <a:r>
              <a:rPr sz="4000" dirty="0">
                <a:solidFill>
                  <a:schemeClr val="bg1"/>
                </a:solidFill>
              </a:rPr>
              <a:t>1.</a:t>
            </a:r>
            <a:r>
              <a:rPr sz="4000" spc="-23" dirty="0">
                <a:solidFill>
                  <a:schemeClr val="bg1"/>
                </a:solidFill>
              </a:rPr>
              <a:t> </a:t>
            </a:r>
            <a:r>
              <a:rPr sz="4000" dirty="0">
                <a:solidFill>
                  <a:schemeClr val="bg1"/>
                </a:solidFill>
              </a:rPr>
              <a:t>Adduction</a:t>
            </a:r>
            <a:r>
              <a:rPr sz="4000" spc="-19" dirty="0">
                <a:solidFill>
                  <a:schemeClr val="bg1"/>
                </a:solidFill>
              </a:rPr>
              <a:t> </a:t>
            </a:r>
            <a:r>
              <a:rPr sz="4000" spc="-4" dirty="0">
                <a:solidFill>
                  <a:schemeClr val="bg1"/>
                </a:solidFill>
              </a:rPr>
              <a:t>of</a:t>
            </a:r>
            <a:r>
              <a:rPr sz="4000" spc="-23" dirty="0">
                <a:solidFill>
                  <a:schemeClr val="bg1"/>
                </a:solidFill>
              </a:rPr>
              <a:t> </a:t>
            </a:r>
            <a:r>
              <a:rPr sz="4000" dirty="0">
                <a:solidFill>
                  <a:schemeClr val="bg1"/>
                </a:solidFill>
              </a:rPr>
              <a:t>the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sz="4000" dirty="0">
                <a:solidFill>
                  <a:schemeClr val="bg1"/>
                </a:solidFill>
              </a:rPr>
              <a:t>arytenoids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0412" y="2133600"/>
            <a:ext cx="10668000" cy="2183739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>
              <a:lnSpc>
                <a:spcPct val="120000"/>
              </a:lnSpc>
              <a:spcBef>
                <a:spcPts val="75"/>
              </a:spcBef>
            </a:pP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1.1</a:t>
            </a:r>
            <a:r>
              <a:rPr sz="2100" spc="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Intrarytenoids</a:t>
            </a:r>
            <a:r>
              <a:rPr sz="2400" spc="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(Transverse</a:t>
            </a:r>
            <a:r>
              <a:rPr sz="2400" spc="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+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Oblique) </a:t>
            </a:r>
            <a:r>
              <a:rPr sz="2400" spc="-4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: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approximate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arytenoids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4332" marR="3810" indent="-365284">
              <a:lnSpc>
                <a:spcPct val="120000"/>
              </a:lnSpc>
              <a:tabLst>
                <a:tab pos="392430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T:		Bind</a:t>
            </a:r>
            <a:r>
              <a:rPr sz="2400" spc="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 arytenoids</a:t>
            </a:r>
            <a:r>
              <a:rPr sz="2400" spc="2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together,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causing </a:t>
            </a:r>
            <a:r>
              <a:rPr sz="2400" spc="-4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them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slide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toward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midline&gt;&gt;&gt;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squeezing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vocal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process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>
              <a:spcBef>
                <a:spcPts val="4"/>
              </a:spcBef>
            </a:pPr>
            <a:endParaRPr sz="28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434816" marR="984409" indent="-425768">
              <a:lnSpc>
                <a:spcPct val="120000"/>
              </a:lnSpc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1.2.</a:t>
            </a:r>
            <a:r>
              <a:rPr sz="2400" spc="2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Lateral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cricoarytenoid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(LCA) </a:t>
            </a:r>
            <a:r>
              <a:rPr sz="2400" spc="-4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Medial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compression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921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89412" y="685800"/>
            <a:ext cx="3470147" cy="51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742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6612" y="750129"/>
            <a:ext cx="8342567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R="3810" algn="r">
              <a:lnSpc>
                <a:spcPct val="100000"/>
              </a:lnSpc>
              <a:spcBef>
                <a:spcPts val="75"/>
              </a:spcBef>
            </a:pPr>
            <a:r>
              <a:rPr dirty="0">
                <a:solidFill>
                  <a:schemeClr val="bg1"/>
                </a:solidFill>
              </a:rPr>
              <a:t>2.</a:t>
            </a:r>
            <a:r>
              <a:rPr spc="-23" dirty="0">
                <a:solidFill>
                  <a:schemeClr val="bg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Abduction</a:t>
            </a:r>
            <a:r>
              <a:rPr spc="-19" dirty="0">
                <a:solidFill>
                  <a:schemeClr val="bg1"/>
                </a:solidFill>
              </a:rPr>
              <a:t> </a:t>
            </a:r>
            <a:r>
              <a:rPr spc="-4" dirty="0">
                <a:solidFill>
                  <a:schemeClr val="bg1"/>
                </a:solidFill>
              </a:rPr>
              <a:t>of</a:t>
            </a:r>
            <a:r>
              <a:rPr spc="-23" dirty="0">
                <a:solidFill>
                  <a:schemeClr val="bg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Arytenoids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4212" y="2286000"/>
            <a:ext cx="10591800" cy="130965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66700" marR="3810" indent="-266700">
              <a:lnSpc>
                <a:spcPct val="120000"/>
              </a:lnSpc>
              <a:spcBef>
                <a:spcPts val="75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2.1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.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Posterior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Cricoarytenoid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(PCA)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Pulls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muscular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process of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arytenoids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posteriorly,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rocking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arytenoids</a:t>
            </a:r>
            <a:r>
              <a:rPr sz="2400" spc="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back</a:t>
            </a:r>
            <a:r>
              <a:rPr sz="2400" spc="4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2400" spc="5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their</a:t>
            </a:r>
            <a:r>
              <a:rPr sz="2400" spc="5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axis 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(active during physical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exercise to 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permit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greater</a:t>
            </a:r>
            <a:r>
              <a:rPr sz="2400" spc="-1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air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out)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5913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94012" y="914400"/>
            <a:ext cx="6343650" cy="4075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31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38453" y="609600"/>
            <a:ext cx="3911918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dirty="0">
                <a:solidFill>
                  <a:schemeClr val="bg1"/>
                </a:solidFill>
              </a:rPr>
              <a:t>3.</a:t>
            </a:r>
            <a:r>
              <a:rPr spc="-38" dirty="0">
                <a:solidFill>
                  <a:schemeClr val="bg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Increasing</a:t>
            </a:r>
            <a:r>
              <a:rPr spc="-34" dirty="0">
                <a:solidFill>
                  <a:schemeClr val="bg1"/>
                </a:solidFill>
              </a:rPr>
              <a:t> </a:t>
            </a:r>
            <a:r>
              <a:rPr spc="-4" dirty="0">
                <a:solidFill>
                  <a:schemeClr val="bg1"/>
                </a:solidFill>
              </a:rPr>
              <a:t>Pitch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93812" y="1905000"/>
            <a:ext cx="10591800" cy="2072202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3.1.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Cricothyroid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3300" dirty="0">
              <a:latin typeface="Calibri"/>
              <a:cs typeface="Calibri"/>
            </a:endParaRPr>
          </a:p>
          <a:p>
            <a:pPr marL="266700" marR="3810" indent="-50483"/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Decreases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distance between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cricoid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and the thyroid carilages,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thus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elongating 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vocal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process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and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places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it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under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increased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tension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16218">
              <a:spcBef>
                <a:spcPts val="581"/>
              </a:spcBef>
            </a:pP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More</a:t>
            </a:r>
            <a:r>
              <a:rPr sz="2400" spc="-3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tense&gt;&gt;&gt;increased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pitch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067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75012" y="685800"/>
            <a:ext cx="5657850" cy="508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593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5412" y="45720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8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5412" y="838200"/>
            <a:ext cx="6858000" cy="4672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55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58681" y="533400"/>
            <a:ext cx="4071461" cy="563616"/>
          </a:xfrm>
          <a:prstGeom prst="rect">
            <a:avLst/>
          </a:prstGeom>
        </p:spPr>
        <p:txBody>
          <a:bodyPr vert="horz" wrap="square" lIns="0" tIns="9525" rIns="0" bIns="0" rtlCol="0" anchor="b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dirty="0">
                <a:solidFill>
                  <a:schemeClr val="bg1"/>
                </a:solidFill>
              </a:rPr>
              <a:t>4.</a:t>
            </a:r>
            <a:r>
              <a:rPr spc="-38" dirty="0">
                <a:solidFill>
                  <a:schemeClr val="bg1"/>
                </a:solidFill>
              </a:rPr>
              <a:t> </a:t>
            </a:r>
            <a:r>
              <a:rPr spc="-4" dirty="0">
                <a:solidFill>
                  <a:schemeClr val="bg1"/>
                </a:solidFill>
              </a:rPr>
              <a:t>Decreasing</a:t>
            </a:r>
            <a:r>
              <a:rPr spc="-38" dirty="0">
                <a:solidFill>
                  <a:schemeClr val="bg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pitch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8012" y="2362200"/>
            <a:ext cx="11430000" cy="1625926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4.1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Thyroarytenoid</a:t>
            </a:r>
          </a:p>
          <a:p>
            <a:pPr>
              <a:lnSpc>
                <a:spcPct val="100000"/>
              </a:lnSpc>
            </a:pPr>
            <a:endParaRPr sz="33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marR="3810" indent="-50483"/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Tilts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thyroid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backward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to relax</a:t>
            </a:r>
            <a:r>
              <a:rPr sz="2400" spc="-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vocal </a:t>
            </a:r>
            <a:r>
              <a:rPr sz="2400" spc="-52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process</a:t>
            </a:r>
            <a:r>
              <a:rPr sz="2400" spc="-26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at the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same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time 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pulls</a:t>
            </a:r>
            <a:r>
              <a:rPr sz="24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muscular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process forward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assist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in 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medial compression</a:t>
            </a:r>
          </a:p>
        </p:txBody>
      </p:sp>
    </p:spTree>
    <p:extLst>
      <p:ext uri="{BB962C8B-B14F-4D97-AF65-F5344CB8AC3E}">
        <p14:creationId xmlns:p14="http://schemas.microsoft.com/office/powerpoint/2010/main" val="340883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7612" y="1549050"/>
            <a:ext cx="9753600" cy="1256594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381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Cartilages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larynx</a:t>
            </a:r>
            <a:r>
              <a:rPr sz="2400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are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held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together </a:t>
            </a:r>
            <a:r>
              <a:rPr sz="2400" spc="-5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by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membranes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2400" spc="1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ligaments</a:t>
            </a:r>
          </a:p>
          <a:p>
            <a:pPr>
              <a:spcBef>
                <a:spcPts val="4"/>
              </a:spcBef>
              <a:buClr>
                <a:srgbClr val="FFCC66"/>
              </a:buClr>
              <a:buFont typeface="Calibri"/>
              <a:buChar char="•"/>
            </a:pPr>
            <a:endParaRPr sz="33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66700" indent="-257651"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Vocal</a:t>
            </a:r>
            <a:r>
              <a:rPr sz="2400" spc="-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folds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lie within</a:t>
            </a:r>
            <a:r>
              <a:rPr sz="2400" spc="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laryngeal</a:t>
            </a:r>
            <a:r>
              <a:rPr sz="2400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cavity</a:t>
            </a:r>
          </a:p>
        </p:txBody>
      </p:sp>
    </p:spTree>
    <p:extLst>
      <p:ext uri="{BB962C8B-B14F-4D97-AF65-F5344CB8AC3E}">
        <p14:creationId xmlns:p14="http://schemas.microsoft.com/office/powerpoint/2010/main" val="2178251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22612" y="762000"/>
            <a:ext cx="5889879" cy="51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727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08412" y="609600"/>
            <a:ext cx="4503419" cy="51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628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Digital Blue Tunnel 16x9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2895261.potx" id="{4CBF9558-C12D-4F51-9AA3-9D0796951DBC}" vid="{FFC159E6-A134-46E7-B1A0-C306E39FC295}"/>
    </a:ext>
  </a:extLst>
</a:theme>
</file>

<file path=ppt/theme/theme2.xml><?xml version="1.0" encoding="utf-8"?>
<a:theme xmlns:a="http://schemas.openxmlformats.org/drawingml/2006/main" name="Office Them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1744</Words>
  <Application>Microsoft Office PowerPoint</Application>
  <PresentationFormat>مخصص</PresentationFormat>
  <Paragraphs>292</Paragraphs>
  <Slides>80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80</vt:i4>
      </vt:variant>
    </vt:vector>
  </HeadingPairs>
  <TitlesOfParts>
    <vt:vector size="86" baseType="lpstr">
      <vt:lpstr>Arial</vt:lpstr>
      <vt:lpstr>Calibri</vt:lpstr>
      <vt:lpstr>Corbel</vt:lpstr>
      <vt:lpstr>Tahoma</vt:lpstr>
      <vt:lpstr>Times New Roman</vt:lpstr>
      <vt:lpstr>Digital Blue Tunnel 16x9</vt:lpstr>
      <vt:lpstr>Voice Disorders</vt:lpstr>
      <vt:lpstr>Phonation</vt:lpstr>
      <vt:lpstr>NORMAL VOICE</vt:lpstr>
      <vt:lpstr>Functions of the larynx</vt:lpstr>
      <vt:lpstr>عرض تقديمي في PowerPoint</vt:lpstr>
      <vt:lpstr>Larynx</vt:lpstr>
      <vt:lpstr>Hyiod</vt:lpstr>
      <vt:lpstr>عرض تقديمي في PowerPoint</vt:lpstr>
      <vt:lpstr>عرض تقديمي في PowerPoint</vt:lpstr>
      <vt:lpstr>Arytnoids</vt:lpstr>
      <vt:lpstr>Vocal Fold</vt:lpstr>
      <vt:lpstr>عرض تقديمي في PowerPoint</vt:lpstr>
      <vt:lpstr>Laryngeal Cavities</vt:lpstr>
      <vt:lpstr>Supraglottal</vt:lpstr>
      <vt:lpstr>Hyoid Bone</vt:lpstr>
      <vt:lpstr>عرض تقديمي في PowerPoint</vt:lpstr>
      <vt:lpstr>عرض تقديمي في PowerPoint</vt:lpstr>
      <vt:lpstr>Laryngeal Cartilages</vt:lpstr>
      <vt:lpstr>1. Thyroid Cartilage</vt:lpstr>
      <vt:lpstr>عرض تقديمي في PowerPoint</vt:lpstr>
      <vt:lpstr>2. Cricoid Cartilage</vt:lpstr>
      <vt:lpstr>عرض تقديمي في PowerPoint</vt:lpstr>
      <vt:lpstr>عرض تقديمي في PowerPoint</vt:lpstr>
      <vt:lpstr>عرض تقديمي في PowerPoint</vt:lpstr>
      <vt:lpstr>3. Arytenoid Cartilages</vt:lpstr>
      <vt:lpstr>عرض تقديمي في PowerPoint</vt:lpstr>
      <vt:lpstr>Arytenoid  Cartilages</vt:lpstr>
      <vt:lpstr>Movements of Arytenoid Cartilages</vt:lpstr>
      <vt:lpstr>عرض تقديمي في PowerPoint</vt:lpstr>
      <vt:lpstr>عرض تقديمي في PowerPoint</vt:lpstr>
      <vt:lpstr>4. Corniculated Cartilages</vt:lpstr>
      <vt:lpstr>عرض تقديمي في PowerPoint</vt:lpstr>
      <vt:lpstr>5. Cuneiform Cartilages</vt:lpstr>
      <vt:lpstr>عرض تقديمي في PowerPoint</vt:lpstr>
      <vt:lpstr>6. Epiglottis</vt:lpstr>
      <vt:lpstr>petiole</vt:lpstr>
      <vt:lpstr>Extrinsic Laryngeal Muscles</vt:lpstr>
      <vt:lpstr>Extrinsic Laryngeal Muscles</vt:lpstr>
      <vt:lpstr>1. Digastric</vt:lpstr>
      <vt:lpstr>عرض تقديمي في PowerPoint</vt:lpstr>
      <vt:lpstr>2. Geniohyoid</vt:lpstr>
      <vt:lpstr>عرض تقديمي في PowerPoint</vt:lpstr>
      <vt:lpstr>3. Mylohyoid</vt:lpstr>
      <vt:lpstr>عرض تقديمي في PowerPoint</vt:lpstr>
      <vt:lpstr>4. Stylohyoid</vt:lpstr>
      <vt:lpstr>عرض تقديمي في PowerPoint</vt:lpstr>
      <vt:lpstr>Suprahyoid Muscles</vt:lpstr>
      <vt:lpstr>Suprahyoid Muscles (Cont.)</vt:lpstr>
      <vt:lpstr>5. Thyrohyoid</vt:lpstr>
      <vt:lpstr>عرض تقديمي في PowerPoint</vt:lpstr>
      <vt:lpstr>6. Sternothyroid</vt:lpstr>
      <vt:lpstr>عرض تقديمي في PowerPoint</vt:lpstr>
      <vt:lpstr>7. Sternohyoid</vt:lpstr>
      <vt:lpstr>عرض تقديمي في PowerPoint</vt:lpstr>
      <vt:lpstr>8. Omohyoid</vt:lpstr>
      <vt:lpstr>عرض تقديمي في PowerPoint</vt:lpstr>
      <vt:lpstr>Intrinsic Laryngeal Muscles</vt:lpstr>
      <vt:lpstr>Intrinsic Laryngeal Muscles (Cont.)</vt:lpstr>
      <vt:lpstr>1. Interarytenoids</vt:lpstr>
      <vt:lpstr>عرض تقديمي في PowerPoint</vt:lpstr>
      <vt:lpstr>2. Lateral Cricoarytenoid</vt:lpstr>
      <vt:lpstr>عرض تقديمي في PowerPoint</vt:lpstr>
      <vt:lpstr>3. Posterior Cricoarytenoid</vt:lpstr>
      <vt:lpstr>عرض تقديمي في PowerPoint</vt:lpstr>
      <vt:lpstr>4. Cricothyroid</vt:lpstr>
      <vt:lpstr>عرض تقديمي في PowerPoint</vt:lpstr>
      <vt:lpstr>5. Thyroarytenoid</vt:lpstr>
      <vt:lpstr>عرض تقديمي في PowerPoint</vt:lpstr>
      <vt:lpstr>Motions</vt:lpstr>
      <vt:lpstr>عرض تقديمي في PowerPoint</vt:lpstr>
      <vt:lpstr>1. Adduction of the arytenoids</vt:lpstr>
      <vt:lpstr>عرض تقديمي في PowerPoint</vt:lpstr>
      <vt:lpstr>2. Abduction of the Arytenoids</vt:lpstr>
      <vt:lpstr>عرض تقديمي في PowerPoint</vt:lpstr>
      <vt:lpstr>3. Increasing Pitch</vt:lpstr>
      <vt:lpstr>عرض تقديمي في PowerPoint</vt:lpstr>
      <vt:lpstr>عرض تقديمي في PowerPoint</vt:lpstr>
      <vt:lpstr>عرض تقديمي في PowerPoint</vt:lpstr>
      <vt:lpstr>4. Decreasing pitch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Mukhalaf</dc:creator>
  <cp:lastModifiedBy>Double Click Uoser</cp:lastModifiedBy>
  <cp:revision>23</cp:revision>
  <dcterms:created xsi:type="dcterms:W3CDTF">2021-10-06T22:58:13Z</dcterms:created>
  <dcterms:modified xsi:type="dcterms:W3CDTF">2021-10-09T15:01:31Z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