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6" r:id="rId9"/>
    <p:sldId id="262" r:id="rId10"/>
    <p:sldId id="268" r:id="rId11"/>
    <p:sldId id="264" r:id="rId12"/>
    <p:sldId id="265" r:id="rId13"/>
    <p:sldId id="267" r:id="rId14"/>
    <p:sldId id="281" r:id="rId15"/>
    <p:sldId id="270" r:id="rId16"/>
    <p:sldId id="27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7"/>
    <p:restoredTop sz="94648"/>
  </p:normalViewPr>
  <p:slideViewPr>
    <p:cSldViewPr snapToGrid="0" snapToObjects="1">
      <p:cViewPr varScale="1">
        <p:scale>
          <a:sx n="83" d="100"/>
          <a:sy n="83" d="100"/>
        </p:scale>
        <p:origin x="20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62FD5-267D-5F4A-B4B7-816C117AB414}" type="datetimeFigureOut">
              <a:rPr lang="en-US" smtClean="0"/>
              <a:t>5/17/21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733EF-4F32-9141-BEEE-1B1CBBECC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6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PICA : craving and chewing substances that have no nutritional value — such as ice, clay, soil or paper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AEAD4-6789-9443-9244-F4D89C2A97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7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1EAD-D1A9-2846-91F4-72C0277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266DA-D0DF-2043-BFA2-5D83D29C1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0F593-F9C3-A64B-BDAD-52E68E51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18D7-E8F0-344C-8CF5-3A7766BCD0BA}" type="datetimeFigureOut">
              <a:rPr lang="en-US" smtClean="0"/>
              <a:t>5/17/21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A9C68-E34A-5E4F-914B-6B6373A4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C42B0-002D-7B4E-934E-FBAFC105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8F54-0B9D-C545-B8A0-76C91F60B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9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AF5C6-9EE4-FB45-B7CF-C2FE88F1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5A1BE-4F40-0E49-A418-9A1EAE2A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AD7E-CEE8-854A-A4E6-D7A21CF5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18D7-E8F0-344C-8CF5-3A7766BCD0BA}" type="datetimeFigureOut">
              <a:rPr lang="en-US" smtClean="0"/>
              <a:t>5/17/21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F9EDB-CE08-9044-85C9-A83DE3BC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20AFD-FABC-9A4F-BC0E-371832B9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8F54-0B9D-C545-B8A0-76C91F60B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2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81158E-609F-2D40-A6B6-9499F90D9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ED199-4653-EE48-BD94-944C1F04F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12286-BC67-D443-972E-1DC9A581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18D7-E8F0-344C-8CF5-3A7766BCD0BA}" type="datetimeFigureOut">
              <a:rPr lang="en-US" smtClean="0"/>
              <a:t>5/17/21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B93FF-ED3D-0F47-BB62-F15E6C70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0D833-61A7-C340-A4FC-CEB71A2A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8F54-0B9D-C545-B8A0-76C91F60B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3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FC34-49E6-5D49-AE13-801CFF71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BCC3B-8713-4E42-9858-B830CDCE6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C3ED9-90C3-BF45-98EC-9B768860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18D7-E8F0-344C-8CF5-3A7766BCD0BA}" type="datetimeFigureOut">
              <a:rPr lang="en-US" smtClean="0"/>
              <a:t>5/17/21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E7631-A33B-6D47-B3BE-C1647BD7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BC847-C535-FD46-BDEB-E4D5BA6D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8F54-0B9D-C545-B8A0-76C91F60B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FCCD-1334-0E40-A096-0F77FD76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F2B6C-D3C4-C447-902B-436CD7402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F8254-EECE-A04D-ABC9-B8E360418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18D7-E8F0-344C-8CF5-3A7766BCD0BA}" type="datetimeFigureOut">
              <a:rPr lang="en-US" smtClean="0"/>
              <a:t>5/17/21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83A22-5613-DA4A-8A31-90583AF8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1AA43-6EBB-B548-A04C-49112982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8F54-0B9D-C545-B8A0-76C91F60B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8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C21CF-E48E-7043-A62A-36442BC57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B21E5-F504-894A-8CDC-1F44BC5A3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7B8E0-8F49-A649-8100-F392D59B9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50DF5-85E5-AB47-8F77-CC20AD7B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18D7-E8F0-344C-8CF5-3A7766BCD0BA}" type="datetimeFigureOut">
              <a:rPr lang="en-US" smtClean="0"/>
              <a:t>5/17/21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544F9-9251-BA42-85C1-8B271A36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6B5D7-CDDF-5E48-A0A1-668B02CE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8F54-0B9D-C545-B8A0-76C91F60B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9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9DEB-08AC-E843-9C67-E93C34F8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B3F22-14C3-B24B-9CCD-535AE3BFF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4A291-9445-4D41-8E05-65AFB9516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16733-D89B-4C4A-86D3-B2F6E591F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599EBF-8009-6148-A468-F5DE198E9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8F4A3E-A6F2-DE4A-A748-33467B4C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18D7-E8F0-344C-8CF5-3A7766BCD0BA}" type="datetimeFigureOut">
              <a:rPr lang="en-US" smtClean="0"/>
              <a:t>5/17/21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26F2F-F4DE-9043-9B92-91AF77C4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2A4CA-EB73-4A4C-A04D-938D2304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8F54-0B9D-C545-B8A0-76C91F60B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5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4994-9718-F144-B6AE-E95CC31F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FE37B-52A6-C54A-BAE2-23FA498E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18D7-E8F0-344C-8CF5-3A7766BCD0BA}" type="datetimeFigureOut">
              <a:rPr lang="en-US" smtClean="0"/>
              <a:t>5/17/21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A329B-F6EA-714D-8D0E-82B6F838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0953E-E9A0-B149-A0FD-FCDE9290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8F54-0B9D-C545-B8A0-76C91F60B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7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EAB77-1BEC-BE44-B8AA-03BDF1DA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18D7-E8F0-344C-8CF5-3A7766BCD0BA}" type="datetimeFigureOut">
              <a:rPr lang="en-US" smtClean="0"/>
              <a:t>5/17/21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E0414-571C-6144-B3C3-9E4A0874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5D405-3393-5C4B-A978-D95B141E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8F54-0B9D-C545-B8A0-76C91F60B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8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774E-1724-E741-9567-E27F1DA3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673FC-DEF2-3743-95DE-A90F3ACD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86DF2-111B-2844-9560-C8B9623DB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3EE1F-B699-3A4E-8D6D-2C820814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18D7-E8F0-344C-8CF5-3A7766BCD0BA}" type="datetimeFigureOut">
              <a:rPr lang="en-US" smtClean="0"/>
              <a:t>5/17/21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763B4-F932-6A45-9446-9B38C10C4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5D2BC-2FE4-BE42-A508-FA67BFFA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8F54-0B9D-C545-B8A0-76C91F60B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3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F7FF-A52E-9B4E-9C43-7E70DFBD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9D989-0D3D-8D47-B397-119008C8A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61C42-C0F5-4744-95EE-C70B8A7A2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C6549-B422-B243-951D-33DBAAF1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18D7-E8F0-344C-8CF5-3A7766BCD0BA}" type="datetimeFigureOut">
              <a:rPr lang="en-US" smtClean="0"/>
              <a:t>5/17/21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C51B2-842F-D048-9CB2-C2FB030E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8700F-79D7-B247-B7D7-7CF9B660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8F54-0B9D-C545-B8A0-76C91F60B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D9C8B-A94F-C842-B5A9-60DE571E8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DA6D0-018D-2C4D-9766-C65C7138E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AA701-7256-2A49-BF87-7D8BD6F6F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218D7-E8F0-344C-8CF5-3A7766BCD0BA}" type="datetimeFigureOut">
              <a:rPr lang="en-US" smtClean="0"/>
              <a:t>5/17/21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FE53F-197C-8C40-8C50-B54A23CAD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D4E4E-05F3-0448-AB09-6EB4E4917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8F54-0B9D-C545-B8A0-76C91F60B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fferencebetween.com/difference-between-iron-and-vs-hemoglobi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09ED-6DAB-3F44-8F5A-9DD805E01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IRON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F5258-F614-CE4F-AFD3-883E137FF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44384-BD98-C946-964F-F47FA619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29" y="278969"/>
            <a:ext cx="10702871" cy="1411719"/>
          </a:xfrm>
        </p:spPr>
        <p:txBody>
          <a:bodyPr>
            <a:normAutofit fontScale="90000"/>
          </a:bodyPr>
          <a:lstStyle/>
          <a:p>
            <a:r>
              <a:rPr lang="en-US"/>
              <a:t>Iron absorption/ </a:t>
            </a:r>
            <a:r>
              <a:rPr lang="en-US" b="1" u="sng"/>
              <a:t>Dietary enhancers, inhibitors that affect iron Absorption </a:t>
            </a:r>
            <a:br>
              <a:rPr lang="en-US" b="1" u="sng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6C256-8EE1-D043-9DC9-F83547BB0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5" y="1690689"/>
            <a:ext cx="5097651" cy="37957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</a:rPr>
              <a:t>Enhancers</a:t>
            </a:r>
            <a:r>
              <a:rPr lang="en-US"/>
              <a:t> </a:t>
            </a:r>
          </a:p>
          <a:p>
            <a:r>
              <a:rPr lang="en-US" b="1"/>
              <a:t>Vitamin C (</a:t>
            </a:r>
            <a:r>
              <a:rPr lang="en-US"/>
              <a:t>ascorbic acid) enhances nonheme iron absorption from foods eaten at the same meal by capturing the iron and keeping it in the reduced Fe+2 form ready for absorption</a:t>
            </a:r>
          </a:p>
          <a:p>
            <a:r>
              <a:rPr lang="en-US"/>
              <a:t>Some acids (such as citric acid) and sugars (such as fructose) also enhance nonheme iron absorption. </a:t>
            </a:r>
          </a:p>
          <a:p>
            <a:r>
              <a:rPr lang="en-US" b="1"/>
              <a:t>MFP factor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A0C77-5AF9-FE40-B667-C493BBFC7D83}"/>
              </a:ext>
            </a:extLst>
          </p:cNvPr>
          <p:cNvSpPr txBox="1"/>
          <p:nvPr/>
        </p:nvSpPr>
        <p:spPr>
          <a:xfrm>
            <a:off x="6912244" y="1423750"/>
            <a:ext cx="37660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Inhibitors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Phytates</a:t>
            </a:r>
            <a:r>
              <a:rPr lang="en-US" sz="2400"/>
              <a:t> in legumes, whole grains, and 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vegetable proteins in soybeans, other legumes, and nuts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 the calcium in milk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polyphenols (such as tannic acid) in tea, coffee, grain products, oregano</a:t>
            </a:r>
            <a:endParaRPr lang="en-US" sz="3200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8B1F4-EA83-5D40-A6C6-81C47B1284C3}"/>
              </a:ext>
            </a:extLst>
          </p:cNvPr>
          <p:cNvSpPr txBox="1"/>
          <p:nvPr/>
        </p:nvSpPr>
        <p:spPr>
          <a:xfrm>
            <a:off x="3185546" y="5657671"/>
            <a:ext cx="5858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Most of these factors exert a strong influence individually, but when combined with the others components of the meal, their influence decreases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8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B829B-1D93-1D4E-A82E-243398D3F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Ferritin: </a:t>
            </a:r>
            <a:r>
              <a:rPr lang="en-US"/>
              <a:t>storage protein of iron is present in the SI cells ( enterocytes) and in the liver.. Extra iron is stored as ferritin in the spleen and bone marrow </a:t>
            </a:r>
          </a:p>
          <a:p>
            <a:r>
              <a:rPr lang="en-US"/>
              <a:t>The blood transport protein </a:t>
            </a:r>
            <a:r>
              <a:rPr lang="en-US" b="1">
                <a:solidFill>
                  <a:srgbClr val="FF0000"/>
                </a:solidFill>
              </a:rPr>
              <a:t>Transferrin</a:t>
            </a:r>
            <a:r>
              <a:rPr lang="en-US"/>
              <a:t> delivers iron to the bone marrow and other tissues. The bone marrow uses large quantities of iron to make new red blood cells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24DF4-0A5D-7740-BE63-DA04C77F472E}"/>
              </a:ext>
            </a:extLst>
          </p:cNvPr>
          <p:cNvSpPr txBox="1"/>
          <p:nvPr/>
        </p:nvSpPr>
        <p:spPr>
          <a:xfrm>
            <a:off x="1193369" y="4664990"/>
            <a:ext cx="5331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Most of the ferritin is in our body cells, liver, enterocytes etc. only very little is in our blood. Serum ferritin are measurements done to assess iron status ( blood tests)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8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BC3117-B356-8346-85AC-4E552D20C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895" y="626536"/>
            <a:ext cx="8445649" cy="5550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E46EEC-CDC9-F14F-91CF-A7A209D811C2}"/>
              </a:ext>
            </a:extLst>
          </p:cNvPr>
          <p:cNvSpPr txBox="1"/>
          <p:nvPr/>
        </p:nvSpPr>
        <p:spPr>
          <a:xfrm>
            <a:off x="9841424" y="1162373"/>
            <a:ext cx="22317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Ferritin: </a:t>
            </a:r>
            <a:r>
              <a:rPr lang="en-US" sz="2400"/>
              <a:t>Storage protein</a:t>
            </a:r>
            <a:r>
              <a:rPr lang="en-US" sz="2400">
                <a:sym typeface="Wingdings" pitchFamily="2" charset="2"/>
              </a:rPr>
              <a:t> stores Iron as the ferric form</a:t>
            </a:r>
          </a:p>
          <a:p>
            <a:r>
              <a:rPr lang="en-US" sz="3200" b="1">
                <a:solidFill>
                  <a:srgbClr val="FF0000"/>
                </a:solidFill>
                <a:sym typeface="Wingdings" pitchFamily="2" charset="2"/>
              </a:rPr>
              <a:t>Transferrin: </a:t>
            </a:r>
            <a:r>
              <a:rPr lang="en-US" sz="2400">
                <a:sym typeface="Wingdings" pitchFamily="2" charset="2"/>
              </a:rPr>
              <a:t>transport protein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13783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6DC5-CA07-6149-8BF5-D52A39693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Iron balance </a:t>
            </a:r>
            <a:br>
              <a:rPr lang="en-US"/>
            </a:b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CA3974-CDD4-6544-AA2B-C5693E73C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3850"/>
            <a:ext cx="7051727" cy="44796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A6058-1567-1E4F-B5F2-2D16718A5469}"/>
              </a:ext>
            </a:extLst>
          </p:cNvPr>
          <p:cNvSpPr txBox="1"/>
          <p:nvPr/>
        </p:nvSpPr>
        <p:spPr>
          <a:xfrm>
            <a:off x="6338806" y="495154"/>
            <a:ext cx="516093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Iron supply is influenced by the amount and type of iron in food and the combination of various inhibitors and promoters of iron bioavailability </a:t>
            </a:r>
          </a:p>
          <a:p>
            <a:endParaRPr lang="en-US"/>
          </a:p>
          <a:p>
            <a:endParaRPr lang="en-US"/>
          </a:p>
          <a:p>
            <a:r>
              <a:rPr lang="en-US" sz="2400" b="1" u="sng">
                <a:solidFill>
                  <a:srgbClr val="C00000"/>
                </a:solidFill>
              </a:rPr>
              <a:t>Critical times where deficiencies may develop: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 infancy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Pre-adolescent growth spurt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Women during reproductive life (particularly during pregnancy)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r>
              <a:rPr lang="en-US" sz="2400"/>
              <a:t> In these times, the iron requirements may exceed the iron supply, making iron deficiency more common during these periods.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7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6A00-6C54-7644-8B79-7F66496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4860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RDAs for Iron</a:t>
            </a:r>
            <a:b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AI= Adequate intake  </a:t>
            </a:r>
            <a:br>
              <a:rPr lang="en-US"/>
            </a:b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0FE4E-2FC7-804E-91C7-A95938E57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07" y="1359243"/>
            <a:ext cx="7920358" cy="3829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AAC021-B715-9F44-9714-E41373793A83}"/>
              </a:ext>
            </a:extLst>
          </p:cNvPr>
          <p:cNvSpPr txBox="1"/>
          <p:nvPr/>
        </p:nvSpPr>
        <p:spPr>
          <a:xfrm>
            <a:off x="899159" y="5449330"/>
            <a:ext cx="5118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Vegetarians = RDA * 1.8</a:t>
            </a:r>
          </a:p>
          <a:p>
            <a:r>
              <a:rPr lang="en-US"/>
              <a:t>Vegetarians women= 18 * 1.8= 32 mg/day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FA10C5-F723-0442-AA79-8D953264367A}"/>
              </a:ext>
            </a:extLst>
          </p:cNvPr>
          <p:cNvSpPr txBox="1"/>
          <p:nvPr/>
        </p:nvSpPr>
        <p:spPr>
          <a:xfrm>
            <a:off x="7562335" y="197708"/>
            <a:ext cx="362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UL=45 mg/day for adults</a:t>
            </a:r>
          </a:p>
        </p:txBody>
      </p:sp>
    </p:spTree>
    <p:extLst>
      <p:ext uri="{BB962C8B-B14F-4D97-AF65-F5344CB8AC3E}">
        <p14:creationId xmlns:p14="http://schemas.microsoft.com/office/powerpoint/2010/main" val="176324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FA45-500A-A44E-8160-E2C301A5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Iron Deficiency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8085D-BAF8-2C45-A98C-3DDF354CF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Worldwide, </a:t>
            </a:r>
            <a:r>
              <a:rPr lang="en-US" b="1"/>
              <a:t>iron deficiency </a:t>
            </a:r>
            <a:r>
              <a:rPr lang="en-US"/>
              <a:t>is the most common nutrient de- </a:t>
            </a:r>
            <a:r>
              <a:rPr lang="en-US" err="1"/>
              <a:t>ficiency</a:t>
            </a:r>
            <a:r>
              <a:rPr lang="en-US"/>
              <a:t>, with </a:t>
            </a:r>
            <a:r>
              <a:rPr lang="en-US" b="1"/>
              <a:t>iron-deficiency anemia </a:t>
            </a:r>
            <a:r>
              <a:rPr lang="en-US"/>
              <a:t>affecting 1.5 to 2.0 billion people— mostly preschool children and pregnant women </a:t>
            </a:r>
          </a:p>
          <a:p>
            <a:pPr lvl="1"/>
            <a:r>
              <a:rPr lang="en-US"/>
              <a:t>Pregnancy demands additional iron to support the added blood volume, growth of the fetus, and blood loss during childbirth. </a:t>
            </a:r>
          </a:p>
          <a:p>
            <a:pPr lvl="1"/>
            <a:r>
              <a:rPr lang="en-US"/>
              <a:t>Rapid growth of adolescence ( male and female)</a:t>
            </a:r>
          </a:p>
          <a:p>
            <a:pPr lvl="1"/>
            <a:r>
              <a:rPr lang="en-US"/>
              <a:t>menstrual losses of females also demand extra iron that a typical teen diet may not provide </a:t>
            </a:r>
          </a:p>
          <a:p>
            <a:pPr lvl="1"/>
            <a:r>
              <a:rPr lang="en-US"/>
              <a:t>Bleeding from any site incurs iron losses.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38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page17image3891360">
            <a:extLst>
              <a:ext uri="{FF2B5EF4-FFF2-40B4-BE49-F238E27FC236}">
                <a16:creationId xmlns:a16="http://schemas.microsoft.com/office/drawing/2014/main" id="{55A6BA80-C297-F24C-9DEF-A028BFDA2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" y="1341120"/>
            <a:ext cx="21209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ge17image5947072">
            <a:extLst>
              <a:ext uri="{FF2B5EF4-FFF2-40B4-BE49-F238E27FC236}">
                <a16:creationId xmlns:a16="http://schemas.microsoft.com/office/drawing/2014/main" id="{3F182B26-B27B-2846-BD19-63C2E34D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72" y="1747520"/>
            <a:ext cx="3429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page17image5943264">
            <a:extLst>
              <a:ext uri="{FF2B5EF4-FFF2-40B4-BE49-F238E27FC236}">
                <a16:creationId xmlns:a16="http://schemas.microsoft.com/office/drawing/2014/main" id="{A8140D40-5892-A24F-B5FF-6726F3B7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68" y="1645920"/>
            <a:ext cx="3429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7CBFD-9098-9541-8E0F-072100D437F3}"/>
              </a:ext>
            </a:extLst>
          </p:cNvPr>
          <p:cNvSpPr txBox="1"/>
          <p:nvPr/>
        </p:nvSpPr>
        <p:spPr>
          <a:xfrm>
            <a:off x="670560" y="365760"/>
            <a:ext cx="694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 Deficiency Anemia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D10176-66B2-7248-8FAF-7A282698A7F9}"/>
              </a:ext>
            </a:extLst>
          </p:cNvPr>
          <p:cNvSpPr/>
          <p:nvPr/>
        </p:nvSpPr>
        <p:spPr>
          <a:xfrm>
            <a:off x="938784" y="507070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3F3F3F"/>
                </a:solidFill>
                <a:latin typeface="Calibri" panose="020F0502020204030204" pitchFamily="34" charset="0"/>
              </a:rPr>
              <a:t>Signs and symptoms </a:t>
            </a:r>
          </a:p>
          <a:p>
            <a:r>
              <a:rPr lang="en-US">
                <a:solidFill>
                  <a:srgbClr val="3F3F3F"/>
                </a:solidFill>
                <a:latin typeface="Calibri" panose="020F0502020204030204" pitchFamily="34" charset="0"/>
              </a:rPr>
              <a:t>Pale skin </a:t>
            </a:r>
            <a:br>
              <a:rPr lang="en-US">
                <a:solidFill>
                  <a:srgbClr val="3F3F3F"/>
                </a:solidFill>
                <a:latin typeface="Calibri" panose="020F0502020204030204" pitchFamily="34" charset="0"/>
              </a:rPr>
            </a:br>
            <a:r>
              <a:rPr lang="en-US">
                <a:solidFill>
                  <a:srgbClr val="3F3F3F"/>
                </a:solidFill>
                <a:latin typeface="Calibri" panose="020F0502020204030204" pitchFamily="34" charset="0"/>
              </a:rPr>
              <a:t>Koilonychia (</a:t>
            </a:r>
            <a:r>
              <a:rPr lang="en-US"/>
              <a:t>spoon nails)</a:t>
            </a:r>
            <a:br>
              <a:rPr lang="en-US">
                <a:solidFill>
                  <a:srgbClr val="3F3F3F"/>
                </a:solidFill>
                <a:latin typeface="Calibri" panose="020F0502020204030204" pitchFamily="34" charset="0"/>
              </a:rPr>
            </a:br>
            <a:r>
              <a:rPr lang="en-US">
                <a:solidFill>
                  <a:srgbClr val="3F3F3F"/>
                </a:solidFill>
                <a:latin typeface="Calibri" panose="020F0502020204030204" pitchFamily="34" charset="0"/>
              </a:rPr>
              <a:t>Glossitis </a:t>
            </a:r>
            <a:endParaRPr lang="en-US"/>
          </a:p>
          <a:p>
            <a:r>
              <a:rPr lang="en-US">
                <a:solidFill>
                  <a:srgbClr val="3F3F3F"/>
                </a:solidFill>
                <a:latin typeface="Calibri" panose="020F0502020204030204" pitchFamily="34" charset="0"/>
              </a:rPr>
              <a:t>Inside of the inner eyelids is pink </a:t>
            </a:r>
            <a:endParaRPr lang="en-US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45AEE-D883-814D-BB51-B9952D3D0463}"/>
              </a:ext>
            </a:extLst>
          </p:cNvPr>
          <p:cNvSpPr txBox="1"/>
          <p:nvPr/>
        </p:nvSpPr>
        <p:spPr>
          <a:xfrm>
            <a:off x="5913120" y="5070709"/>
            <a:ext cx="385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Fatigue, inadequate muscle function, anorexia, growth abnormalities, pica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9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F4CA93-A918-A948-B699-F092DCC14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000" y="2089944"/>
            <a:ext cx="7366000" cy="3822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308F15-AB37-6549-B792-9496112183BA}"/>
              </a:ext>
            </a:extLst>
          </p:cNvPr>
          <p:cNvSpPr txBox="1"/>
          <p:nvPr/>
        </p:nvSpPr>
        <p:spPr>
          <a:xfrm>
            <a:off x="1064871" y="428263"/>
            <a:ext cx="582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Iron deficiency anemia hemoglobin synthesis decreases, resulting in red blood cells that are pale (hypochromic) and small (microcytic), 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2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66863-0546-A246-9511-D77C249D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4BE22-4FF9-3B46-A995-C6B314ECD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Iron deficiency is the most</a:t>
            </a:r>
            <a:br>
              <a:rPr lang="en-US" dirty="0"/>
            </a:br>
            <a:r>
              <a:rPr lang="en-US" dirty="0"/>
              <a:t>common nutritional deficiency</a:t>
            </a:r>
          </a:p>
          <a:p>
            <a:r>
              <a:rPr lang="en-US" dirty="0"/>
              <a:t>Both iron deficiency and iron overload ( absorbing too much iron) have serious consequences and effect human health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95AE-B6F3-2244-92EC-356241E7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712" y="267589"/>
            <a:ext cx="10515600" cy="1325563"/>
          </a:xfrm>
        </p:spPr>
        <p:txBody>
          <a:bodyPr/>
          <a:lstStyle/>
          <a:p>
            <a:r>
              <a:rPr lang="en-US" b="1" dirty="0"/>
              <a:t>Iron Roles in the Body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3329-DDFE-0C4A-A4C3-DFD3DD627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712" y="1402080"/>
            <a:ext cx="10610088" cy="4774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Iron has two ionic states</a:t>
            </a:r>
          </a:p>
          <a:p>
            <a:r>
              <a:rPr lang="en-US" i="1" dirty="0"/>
              <a:t>ferrous iron </a:t>
            </a:r>
            <a:r>
              <a:rPr lang="en-US" dirty="0"/>
              <a:t>(Fe++)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In the reduced state, iron has lost two electrons a charge of +2 </a:t>
            </a:r>
          </a:p>
          <a:p>
            <a:r>
              <a:rPr lang="en-US" i="1" dirty="0"/>
              <a:t>ferric iron </a:t>
            </a:r>
            <a:r>
              <a:rPr lang="en-US" dirty="0"/>
              <a:t>(Fe+++)</a:t>
            </a:r>
            <a:r>
              <a:rPr lang="en-US" dirty="0">
                <a:sym typeface="Wingdings" pitchFamily="2" charset="2"/>
              </a:rPr>
              <a:t> the oxidized form </a:t>
            </a:r>
            <a:endParaRPr lang="en-US" dirty="0"/>
          </a:p>
          <a:p>
            <a:r>
              <a:rPr lang="en-US" dirty="0"/>
              <a:t>By switching between the two states, iron serves as a cofactor for enzymes that perform oxidation-reduction reactions in the body </a:t>
            </a:r>
          </a:p>
          <a:p>
            <a:r>
              <a:rPr lang="en-US" dirty="0"/>
              <a:t>Enzymes involved in making amino acids, collagen, hormones, and neurotransmitters all require iron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9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0F51-71A4-464F-AA57-956CC83B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35" y="164307"/>
            <a:ext cx="5981054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Iron Roles in the body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CBCB-490D-6340-9D25-74B9609C8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26074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Iron is part of two important proteins: </a:t>
            </a:r>
            <a:r>
              <a:rPr lang="en-US" b="1" dirty="0"/>
              <a:t>Hemoglobin </a:t>
            </a:r>
            <a:r>
              <a:rPr lang="en-US" dirty="0"/>
              <a:t>in the red blood cells and </a:t>
            </a:r>
            <a:r>
              <a:rPr lang="en-US" b="1" dirty="0"/>
              <a:t>Myoglobin </a:t>
            </a:r>
            <a:r>
              <a:rPr lang="en-US" dirty="0"/>
              <a:t>in the muscle cells. In both, iron helps accept, carry, and then release oxygen. </a:t>
            </a:r>
          </a:p>
          <a:p>
            <a:r>
              <a:rPr lang="en-US" dirty="0"/>
              <a:t>Involved in the electron transport chain ( process of making ATP for cells)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5F708-0027-AA44-AF18-DCEC93678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743" y="595815"/>
            <a:ext cx="3600665" cy="253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5221B9-BFC9-844E-ADF9-EAD415A4AB81}"/>
              </a:ext>
            </a:extLst>
          </p:cNvPr>
          <p:cNvSpPr txBox="1"/>
          <p:nvPr/>
        </p:nvSpPr>
        <p:spPr>
          <a:xfrm>
            <a:off x="6137113" y="1586747"/>
            <a:ext cx="311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Hemoglobin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53E34B-3310-9F49-A2A5-2BDD5B2A5C64}"/>
              </a:ext>
            </a:extLst>
          </p:cNvPr>
          <p:cNvSpPr/>
          <p:nvPr/>
        </p:nvSpPr>
        <p:spPr>
          <a:xfrm>
            <a:off x="4411851" y="617696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https://www.differencebetween.com/difference-between-iron-and-vs-hemoglobin/</a:t>
            </a:r>
            <a:endParaRPr lang="en-US" sz="1200" dirty="0"/>
          </a:p>
          <a:p>
            <a:r>
              <a:rPr lang="en-US" sz="1200" dirty="0"/>
              <a:t>https://www.sciencedirect.com/topics/nursing-and-health-professions/myoglobin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3382BF-8A0C-4740-B1C2-D039AC786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693" y="3350419"/>
            <a:ext cx="3600665" cy="260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1C3A34-7237-4B43-86D8-058F9315E5E1}"/>
              </a:ext>
            </a:extLst>
          </p:cNvPr>
          <p:cNvSpPr txBox="1"/>
          <p:nvPr/>
        </p:nvSpPr>
        <p:spPr>
          <a:xfrm>
            <a:off x="6199323" y="4282837"/>
            <a:ext cx="149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Myoglobin</a:t>
            </a:r>
          </a:p>
        </p:txBody>
      </p:sp>
    </p:spTree>
    <p:extLst>
      <p:ext uri="{BB962C8B-B14F-4D97-AF65-F5344CB8AC3E}">
        <p14:creationId xmlns:p14="http://schemas.microsoft.com/office/powerpoint/2010/main" val="5212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8BC8-06CD-6E43-B169-ECA3CFBB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B4BF7-F5C6-094A-A7D3-2AD14A52F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60% of the iron in our body is in RBC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mainly in Hemoglobin</a:t>
            </a:r>
          </a:p>
          <a:p>
            <a:r>
              <a:rPr lang="en-US" dirty="0"/>
              <a:t>25% is in the storage form--&gt; in the liver</a:t>
            </a:r>
          </a:p>
          <a:p>
            <a:r>
              <a:rPr lang="en-US" dirty="0"/>
              <a:t>The remainder: myoglobin in muscles (8%) and in enzymes (5%). </a:t>
            </a:r>
          </a:p>
          <a:p>
            <a:r>
              <a:rPr lang="en-US" dirty="0"/>
              <a:t>small amount circulation bound to the plasma transport protein, transferrin.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8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82B8-DC00-8043-AA9E-7678A809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Iron absorption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CBAFE-8E6E-E54E-BD7C-1663DD21C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iron is absorbed when stores are empty and less is absorbed when stores are full. </a:t>
            </a:r>
          </a:p>
          <a:p>
            <a:r>
              <a:rPr lang="en-US" dirty="0"/>
              <a:t>Special proteins help the body absorb iron from food </a:t>
            </a:r>
          </a:p>
          <a:p>
            <a:endParaRPr lang="en-US" dirty="0"/>
          </a:p>
          <a:p>
            <a:r>
              <a:rPr lang="en-US" dirty="0"/>
              <a:t>The iron-storage protein </a:t>
            </a:r>
            <a:r>
              <a:rPr lang="en-US" b="1" dirty="0"/>
              <a:t>ferritin </a:t>
            </a:r>
            <a:r>
              <a:rPr lang="en-US" dirty="0"/>
              <a:t>captures iron from food and stores it in the cells of the small intestine. </a:t>
            </a:r>
          </a:p>
          <a:p>
            <a:r>
              <a:rPr lang="en-US" dirty="0"/>
              <a:t>Iron transport protein called </a:t>
            </a:r>
            <a:r>
              <a:rPr lang="en-US" b="1" dirty="0"/>
              <a:t>transferrin.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3D23-454E-3944-A8EE-9E32FB7C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Iron from dietary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19FB7-EAFC-8B4F-BF99-4F7E3EA6C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Iron occurs in two forms in foods:</a:t>
            </a:r>
          </a:p>
          <a:p>
            <a:pPr marL="514350" indent="-514350">
              <a:buAutoNum type="arabicPeriod"/>
            </a:pPr>
            <a:r>
              <a:rPr lang="en-US" b="1" dirty="0"/>
              <a:t>Heme iron: </a:t>
            </a:r>
            <a:r>
              <a:rPr lang="en-US" dirty="0"/>
              <a:t>found only in foods derived from the flesh of animals, such as meats, poultry, and fish </a:t>
            </a:r>
          </a:p>
          <a:p>
            <a:pPr marL="514350" indent="-514350">
              <a:buAutoNum type="arabicPeriod"/>
            </a:pPr>
            <a:r>
              <a:rPr lang="en-US" b="1" dirty="0"/>
              <a:t> Nonheme iron, </a:t>
            </a:r>
            <a:r>
              <a:rPr lang="en-US" dirty="0"/>
              <a:t>which is found in both plant-derived and animal-derived foods </a:t>
            </a:r>
          </a:p>
          <a:p>
            <a:pPr marL="0" indent="0">
              <a:buNone/>
            </a:pPr>
            <a:r>
              <a:rPr lang="en-US" dirty="0"/>
              <a:t>The iron is released from the heme protein with the help of acid in the stomach and is absorbed into the enterocyte cells of the SI ( usually this iron that is attached to the heme complex is in the </a:t>
            </a:r>
            <a:r>
              <a:rPr lang="en-US" i="1" dirty="0"/>
              <a:t>ferrous form </a:t>
            </a:r>
            <a:r>
              <a:rPr lang="en-US" dirty="0"/>
              <a:t>(Fe++) so it is absorbed well!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6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CF892-F9FB-C840-811B-6A126112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11" y="570262"/>
            <a:ext cx="9716147" cy="11965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Meat, fish, and poultry contain the well-absorbed </a:t>
            </a:r>
            <a:r>
              <a:rPr lang="en-US" b="1" dirty="0" err="1">
                <a:solidFill>
                  <a:srgbClr val="FF0000"/>
                </a:solidFill>
              </a:rPr>
              <a:t>Heme</a:t>
            </a:r>
            <a:r>
              <a:rPr lang="en-US" b="1" dirty="0">
                <a:solidFill>
                  <a:srgbClr val="FF0000"/>
                </a:solidFill>
              </a:rPr>
              <a:t> iron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MFP factor </a:t>
            </a:r>
            <a:r>
              <a:rPr lang="en-US" dirty="0"/>
              <a:t>a peptide that promotes the absorption of non-</a:t>
            </a:r>
            <a:r>
              <a:rPr lang="en-US" dirty="0" err="1"/>
              <a:t>Heme</a:t>
            </a:r>
            <a:r>
              <a:rPr lang="en-US" dirty="0"/>
              <a:t> iron from other foods eaten at the same meal.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0C31A-8975-9C43-AF70-B698EF7A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156" y="2259387"/>
            <a:ext cx="8288687" cy="4598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EF5032-7367-4840-9D98-A685C5A0F715}"/>
              </a:ext>
            </a:extLst>
          </p:cNvPr>
          <p:cNvSpPr txBox="1"/>
          <p:nvPr/>
        </p:nvSpPr>
        <p:spPr>
          <a:xfrm>
            <a:off x="309966" y="3037668"/>
            <a:ext cx="2836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IRON FROM ANIMAL SOURCES IS IN THE HEME AND NON HEME 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CA4C4-F132-BD41-B567-CB0543E831D9}"/>
              </a:ext>
            </a:extLst>
          </p:cNvPr>
          <p:cNvSpPr txBox="1"/>
          <p:nvPr/>
        </p:nvSpPr>
        <p:spPr>
          <a:xfrm>
            <a:off x="666427" y="5687879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PLANTS-&gt; NON-HEME IRON</a:t>
            </a:r>
          </a:p>
        </p:txBody>
      </p:sp>
    </p:spTree>
    <p:extLst>
      <p:ext uri="{BB962C8B-B14F-4D97-AF65-F5344CB8AC3E}">
        <p14:creationId xmlns:p14="http://schemas.microsoft.com/office/powerpoint/2010/main" val="348512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8A7DF0-DC24-864A-958B-9AF967F5F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021" y="247972"/>
            <a:ext cx="10995693" cy="6338807"/>
          </a:xfrm>
        </p:spPr>
      </p:pic>
    </p:spTree>
    <p:extLst>
      <p:ext uri="{BB962C8B-B14F-4D97-AF65-F5344CB8AC3E}">
        <p14:creationId xmlns:p14="http://schemas.microsoft.com/office/powerpoint/2010/main" val="295554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959</Words>
  <Application>Microsoft Macintosh PowerPoint</Application>
  <PresentationFormat>Widescreen</PresentationFormat>
  <Paragraphs>81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IRON</vt:lpstr>
      <vt:lpstr>Intro</vt:lpstr>
      <vt:lpstr>Iron Roles in the Body  </vt:lpstr>
      <vt:lpstr>Iron Roles in the body </vt:lpstr>
      <vt:lpstr>PowerPoint Presentation</vt:lpstr>
      <vt:lpstr>Iron absorption  </vt:lpstr>
      <vt:lpstr>Iron from dietary sources</vt:lpstr>
      <vt:lpstr>PowerPoint Presentation</vt:lpstr>
      <vt:lpstr>PowerPoint Presentation</vt:lpstr>
      <vt:lpstr>Iron absorption/ Dietary enhancers, inhibitors that affect iron Absorption  </vt:lpstr>
      <vt:lpstr>PowerPoint Presentation</vt:lpstr>
      <vt:lpstr>PowerPoint Presentation</vt:lpstr>
      <vt:lpstr>Iron balance  </vt:lpstr>
      <vt:lpstr>RDAs for Iron AI= Adequate intake   </vt:lpstr>
      <vt:lpstr>Iron Deficiency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IRON</dc:title>
  <dc:creator>Hind Eliyan</dc:creator>
  <cp:lastModifiedBy>Hind Eliyan</cp:lastModifiedBy>
  <cp:revision>17</cp:revision>
  <dcterms:created xsi:type="dcterms:W3CDTF">2021-05-04T11:35:28Z</dcterms:created>
  <dcterms:modified xsi:type="dcterms:W3CDTF">2021-05-17T09:17:39Z</dcterms:modified>
</cp:coreProperties>
</file>