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80044-3DE5-41FC-BBB4-144BF57D1C90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7B88D-A37D-40DE-A5C2-8573F4AB7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87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3240EB-C9B2-40CC-86B3-17D822D7428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4496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BAAAEC-7BCC-4943-90F9-B8993F79DA75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1C9387-D188-4525-9B11-1A68131106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79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AAEC-7BCC-4943-90F9-B8993F79DA75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87-D188-4525-9B11-1A68131106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AAEC-7BCC-4943-90F9-B8993F79DA75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87-D188-4525-9B11-1A68131106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22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AAEC-7BCC-4943-90F9-B8993F79DA75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87-D188-4525-9B11-1A68131106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9247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AAEC-7BCC-4943-90F9-B8993F79DA75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87-D188-4525-9B11-1A68131106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4811324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AAEC-7BCC-4943-90F9-B8993F79DA75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87-D188-4525-9B11-1A68131106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33963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AAEC-7BCC-4943-90F9-B8993F79DA75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87-D188-4525-9B11-1A68131106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151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AAEC-7BCC-4943-90F9-B8993F79DA75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87-D188-4525-9B11-1A68131106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71128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AAAEC-7BCC-4943-90F9-B8993F79DA75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87-D188-4525-9B11-1A68131106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9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E8BAAAEC-7BCC-4943-90F9-B8993F79DA75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9387-D188-4525-9B11-1A68131106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40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BAAAEC-7BCC-4943-90F9-B8993F79DA75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1C9387-D188-4525-9B11-1A68131106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712254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8BAAAEC-7BCC-4943-90F9-B8993F79DA75}" type="datetimeFigureOut">
              <a:rPr lang="en-US" smtClean="0"/>
              <a:pPr/>
              <a:t>4/6/2021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D1C9387-D188-4525-9B11-1A68131106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6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Measurement of resistance</a:t>
            </a:r>
          </a:p>
          <a:p>
            <a:pPr lvl="1"/>
            <a:r>
              <a:rPr lang="en-US" dirty="0" smtClean="0"/>
              <a:t>Voltage dividers</a:t>
            </a:r>
          </a:p>
          <a:p>
            <a:pPr lvl="1"/>
            <a:r>
              <a:rPr lang="en-US" dirty="0" smtClean="0"/>
              <a:t> Wheatstone Bridge</a:t>
            </a:r>
          </a:p>
          <a:p>
            <a:pPr lvl="1"/>
            <a:r>
              <a:rPr lang="en-US" dirty="0" smtClean="0"/>
              <a:t> Temperature compensation for strain gauges</a:t>
            </a:r>
          </a:p>
          <a:p>
            <a:r>
              <a:rPr lang="en-US" dirty="0" smtClean="0"/>
              <a:t> AC bridges</a:t>
            </a:r>
          </a:p>
          <a:p>
            <a:pPr lvl="1"/>
            <a:r>
              <a:rPr lang="en-US" dirty="0" smtClean="0"/>
              <a:t> Measurement of capacitance</a:t>
            </a:r>
          </a:p>
          <a:p>
            <a:pPr lvl="1"/>
            <a:r>
              <a:rPr lang="en-US" dirty="0" smtClean="0"/>
              <a:t> Measurement of impedance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Interfacing Circuits- DC and AC Bridges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1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 bridges</a:t>
            </a:r>
            <a:endParaRPr lang="en-US" dirty="0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371601"/>
            <a:ext cx="8153400" cy="4627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782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 Bridges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752600"/>
            <a:ext cx="7529512" cy="4425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1843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481329"/>
            <a:ext cx="5334000" cy="232867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Interested in measuring the fractional change in resistance x of the sensor: R</a:t>
            </a:r>
            <a:r>
              <a:rPr lang="en-US" sz="1500" dirty="0"/>
              <a:t>S</a:t>
            </a:r>
            <a:r>
              <a:rPr lang="en-US" dirty="0" smtClean="0"/>
              <a:t>=R</a:t>
            </a:r>
            <a:r>
              <a:rPr lang="en-US" sz="1500" dirty="0"/>
              <a:t>0</a:t>
            </a:r>
            <a:r>
              <a:rPr lang="en-US" dirty="0" smtClean="0"/>
              <a:t>(1+x)</a:t>
            </a:r>
          </a:p>
          <a:p>
            <a:pPr lvl="2"/>
            <a:r>
              <a:rPr lang="en-US" dirty="0" smtClean="0"/>
              <a:t> R0 is the sensor resistance in the absence of a stimuli</a:t>
            </a:r>
          </a:p>
          <a:p>
            <a:pPr lvl="1"/>
            <a:r>
              <a:rPr lang="en-US" dirty="0" smtClean="0"/>
              <a:t> Load resistor expressed as RL=R0k for convenience</a:t>
            </a:r>
          </a:p>
          <a:p>
            <a:r>
              <a:rPr lang="en-US" dirty="0" smtClean="0"/>
              <a:t>The output voltage of the circuit is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Voltage divider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6774" y="990601"/>
            <a:ext cx="1606826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1" y="3581401"/>
            <a:ext cx="3017283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362200" y="5257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Lucida Sans Unicode"/>
              </a:rPr>
              <a:t>Questions</a:t>
            </a:r>
          </a:p>
          <a:p>
            <a:r>
              <a:rPr lang="en-US" dirty="0">
                <a:solidFill>
                  <a:prstClr val="black"/>
                </a:solidFill>
                <a:latin typeface="Lucida Sans Unicode"/>
              </a:rPr>
              <a:t>What if we reverse R</a:t>
            </a:r>
            <a:r>
              <a:rPr lang="en-US" sz="1200" dirty="0">
                <a:solidFill>
                  <a:prstClr val="black"/>
                </a:solidFill>
                <a:latin typeface="Lucida Sans Unicode"/>
              </a:rPr>
              <a:t>S</a:t>
            </a:r>
            <a:r>
              <a:rPr lang="en-US" dirty="0">
                <a:solidFill>
                  <a:prstClr val="black"/>
                </a:solidFill>
                <a:latin typeface="Lucida Sans Unicode"/>
              </a:rPr>
              <a:t> and R</a:t>
            </a:r>
            <a:r>
              <a:rPr lang="en-US" sz="1200" dirty="0">
                <a:solidFill>
                  <a:prstClr val="black"/>
                </a:solidFill>
                <a:latin typeface="Lucida Sans Unicode"/>
              </a:rPr>
              <a:t>L</a:t>
            </a:r>
            <a:r>
              <a:rPr lang="en-US" dirty="0">
                <a:solidFill>
                  <a:prstClr val="black"/>
                </a:solidFill>
                <a:latin typeface="Lucida Sans Unicode"/>
              </a:rPr>
              <a:t>?</a:t>
            </a:r>
          </a:p>
          <a:p>
            <a:r>
              <a:rPr lang="en-US" dirty="0">
                <a:solidFill>
                  <a:prstClr val="black"/>
                </a:solidFill>
                <a:latin typeface="Lucida Sans Unicode"/>
              </a:rPr>
              <a:t>How can we recover R</a:t>
            </a:r>
            <a:r>
              <a:rPr lang="en-US" sz="1200" dirty="0">
                <a:solidFill>
                  <a:prstClr val="black"/>
                </a:solidFill>
                <a:latin typeface="Lucida Sans Unicode"/>
              </a:rPr>
              <a:t>S</a:t>
            </a:r>
            <a:r>
              <a:rPr lang="en-US" dirty="0">
                <a:solidFill>
                  <a:prstClr val="black"/>
                </a:solidFill>
                <a:latin typeface="Lucida Sans Unicode"/>
              </a:rPr>
              <a:t> from </a:t>
            </a:r>
            <a:r>
              <a:rPr lang="en-US" dirty="0" err="1">
                <a:solidFill>
                  <a:prstClr val="black"/>
                </a:solidFill>
                <a:latin typeface="Lucida Sans Unicode"/>
              </a:rPr>
              <a:t>V</a:t>
            </a:r>
            <a:r>
              <a:rPr lang="en-US" sz="1200" dirty="0" err="1">
                <a:solidFill>
                  <a:prstClr val="black"/>
                </a:solidFill>
                <a:latin typeface="Lucida Sans Unicode"/>
              </a:rPr>
              <a:t>out</a:t>
            </a:r>
            <a:r>
              <a:rPr lang="en-US" dirty="0">
                <a:solidFill>
                  <a:prstClr val="black"/>
                </a:solidFill>
                <a:latin typeface="Lucida Sans Unicode"/>
              </a:rPr>
              <a:t>?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3733800"/>
            <a:ext cx="3581400" cy="1426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464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Voltage Divider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1" y="1676400"/>
            <a:ext cx="823741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53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Wheatstone bridge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219200"/>
            <a:ext cx="8686800" cy="4981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158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Wheatstone bridge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446147"/>
            <a:ext cx="8229600" cy="4682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951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481329"/>
            <a:ext cx="8229600" cy="957072"/>
          </a:xfrm>
        </p:spPr>
        <p:txBody>
          <a:bodyPr/>
          <a:lstStyle/>
          <a:p>
            <a:r>
              <a:rPr lang="en-US" dirty="0" smtClean="0"/>
              <a:t>What is the sensitivity of the Wheatstone bridge?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1" y="2438401"/>
            <a:ext cx="5229225" cy="1889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514600" y="4191000"/>
            <a:ext cx="7696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>
                <a:solidFill>
                  <a:prstClr val="black"/>
                </a:solidFill>
                <a:latin typeface="Lucida Sans Unicode"/>
              </a:rPr>
              <a:t>  The sensitivity of the Wheatstone bridge is the same as that of a </a:t>
            </a:r>
          </a:p>
          <a:p>
            <a:r>
              <a:rPr lang="en-US" dirty="0">
                <a:solidFill>
                  <a:prstClr val="black"/>
                </a:solidFill>
                <a:latin typeface="Lucida Sans Unicode"/>
              </a:rPr>
              <a:t>voltage divider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Lucida Sans Unicode"/>
              </a:rPr>
              <a:t> You can think of the Wheatstone bridge as a DC offset removal circuit</a:t>
            </a:r>
          </a:p>
          <a:p>
            <a:pPr>
              <a:buFont typeface="Wingdings" pitchFamily="2" charset="2"/>
              <a:buChar char="q"/>
            </a:pPr>
            <a:r>
              <a:rPr lang="en-US" dirty="0">
                <a:solidFill>
                  <a:prstClr val="black"/>
                </a:solidFill>
                <a:latin typeface="Lucida Sans Unicode"/>
              </a:rPr>
              <a:t> So what are the advantages, if any, of the Wheatstone bridge?</a:t>
            </a:r>
          </a:p>
        </p:txBody>
      </p:sp>
    </p:spTree>
    <p:extLst>
      <p:ext uri="{BB962C8B-B14F-4D97-AF65-F5344CB8AC3E}">
        <p14:creationId xmlns:p14="http://schemas.microsoft.com/office/powerpoint/2010/main" val="388784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219201"/>
            <a:ext cx="8229600" cy="289560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figures below show the output of both circuits for small fractional resistance changes</a:t>
            </a:r>
          </a:p>
          <a:p>
            <a:pPr lvl="1"/>
            <a:r>
              <a:rPr lang="en-US" dirty="0" smtClean="0"/>
              <a:t> The voltage divider has a large DC offset compared to the voltage swing, which makes the curves look “flat” (zero sensitivity)</a:t>
            </a:r>
          </a:p>
          <a:p>
            <a:pPr lvl="2"/>
            <a:r>
              <a:rPr lang="en-US" dirty="0" smtClean="0"/>
              <a:t>Imagine measuring the height of a person standing on top of a tall building by running a large tape measure from the street</a:t>
            </a:r>
          </a:p>
          <a:p>
            <a:r>
              <a:rPr lang="en-US" dirty="0" smtClean="0"/>
              <a:t>The sensitivity of both circuits is the same!</a:t>
            </a:r>
          </a:p>
          <a:p>
            <a:pPr lvl="1"/>
            <a:r>
              <a:rPr lang="en-US" dirty="0" smtClean="0"/>
              <a:t> However, the Wheatstone bridge sensitivity can be boosted with a gain stage</a:t>
            </a:r>
          </a:p>
          <a:p>
            <a:pPr lvl="2"/>
            <a:r>
              <a:rPr lang="en-US" dirty="0" smtClean="0"/>
              <a:t>Assuming that our DAQ hardware dynamic range is 0-5VDC, 0&lt;x&lt;0.01 and k=1, estimate the maximum gain that could be applied to each circuit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Voltage divider vs. Wheatstone for small x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191001"/>
            <a:ext cx="6858000" cy="247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351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481329"/>
            <a:ext cx="8229600" cy="270967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Strain gauges are quite sensitive to temperature</a:t>
            </a:r>
          </a:p>
          <a:p>
            <a:pPr lvl="1"/>
            <a:r>
              <a:rPr lang="en-US" dirty="0" smtClean="0"/>
              <a:t>A Wheatstone bridge and a dummy strain gauge may be used to compensate for this effect </a:t>
            </a:r>
          </a:p>
          <a:p>
            <a:pPr lvl="2"/>
            <a:r>
              <a:rPr lang="en-US" dirty="0" smtClean="0"/>
              <a:t>The “active” gauge RA is subject to temperature (x) and strain (y) stimuli</a:t>
            </a:r>
          </a:p>
          <a:p>
            <a:pPr lvl="2"/>
            <a:r>
              <a:rPr lang="en-US" dirty="0" smtClean="0"/>
              <a:t>The dummy gauge RD, placed near the “active” gauge, is only subject to temperature</a:t>
            </a:r>
          </a:p>
          <a:p>
            <a:pPr lvl="1"/>
            <a:r>
              <a:rPr lang="en-US" dirty="0" smtClean="0"/>
              <a:t>The gauges are arranged according to the figures below</a:t>
            </a:r>
          </a:p>
          <a:p>
            <a:pPr lvl="1"/>
            <a:r>
              <a:rPr lang="en-US" dirty="0" smtClean="0"/>
              <a:t> The effect of (1+y) on the right divider cancels out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Compensation in a Wheatstone bridge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4114800"/>
            <a:ext cx="6250974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178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pic>
        <p:nvPicPr>
          <p:cNvPr id="1026" name="Picture 2" descr="https://d37djvu3ytnwxt.cloudfront.net/assets/courseware/v1/5610ddb61d6e794eca6d5f66c6a5298a/asset-v1:BerkeleyX+EE40LX+2T2015+type@asset+block/m02v05_wheatstone_phot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28801"/>
            <a:ext cx="2963456" cy="186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409700" y="4100697"/>
            <a:ext cx="8458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solidFill>
                <a:srgbClr val="222222"/>
              </a:solidFill>
              <a:latin typeface="Open Sans"/>
            </a:endParaRPr>
          </a:p>
          <a:p>
            <a:r>
              <a:rPr lang="en-US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following would be suitable choices for R, given that you would like the swing of 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6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to include both positive and negative voltages? 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38800" y="1228636"/>
            <a:ext cx="5943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Let's say you had a photocell with the following specifications:</a:t>
            </a:r>
          </a:p>
          <a:p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light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=500 Ω</a:t>
            </a:r>
          </a:p>
          <a:p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dark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=10 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kΩ</a:t>
            </a:r>
            <a:endParaRPr lang="en-US" dirty="0">
              <a:solidFill>
                <a:srgbClr val="2222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411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414</Words>
  <Application>Microsoft Office PowerPoint</Application>
  <PresentationFormat>Widescreen</PresentationFormat>
  <Paragraphs>48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Lucida Sans Unicode</vt:lpstr>
      <vt:lpstr>Open Sans</vt:lpstr>
      <vt:lpstr>Verdana</vt:lpstr>
      <vt:lpstr>Wingdings</vt:lpstr>
      <vt:lpstr>Wingdings 2</vt:lpstr>
      <vt:lpstr>Wingdings 3</vt:lpstr>
      <vt:lpstr>Concourse</vt:lpstr>
      <vt:lpstr>Interfacing Circuits- DC and AC Bridges</vt:lpstr>
      <vt:lpstr>Voltage divider</vt:lpstr>
      <vt:lpstr>Voltage Divider</vt:lpstr>
      <vt:lpstr>Wheatstone bridge</vt:lpstr>
      <vt:lpstr>Wheatstone bridge</vt:lpstr>
      <vt:lpstr>PowerPoint Presentation</vt:lpstr>
      <vt:lpstr>Voltage divider vs. Wheatstone for small x</vt:lpstr>
      <vt:lpstr>Compensation in a Wheatstone bridge</vt:lpstr>
      <vt:lpstr>Exercise</vt:lpstr>
      <vt:lpstr>AC bridges</vt:lpstr>
      <vt:lpstr>AC Bridges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Interfacing Circuits- DC and AC Bridges</dc:title>
  <dc:creator>wasel ghanem</dc:creator>
  <cp:lastModifiedBy>Tec</cp:lastModifiedBy>
  <cp:revision>2</cp:revision>
  <dcterms:created xsi:type="dcterms:W3CDTF">2017-10-11T02:23:07Z</dcterms:created>
  <dcterms:modified xsi:type="dcterms:W3CDTF">2021-04-06T08:25:37Z</dcterms:modified>
</cp:coreProperties>
</file>