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17" r:id="rId1"/>
  </p:sldMasterIdLst>
  <p:notesMasterIdLst>
    <p:notesMasterId r:id="rId24"/>
  </p:notesMasterIdLst>
  <p:sldIdLst>
    <p:sldId id="256" r:id="rId2"/>
    <p:sldId id="420" r:id="rId3"/>
    <p:sldId id="418" r:id="rId4"/>
    <p:sldId id="421" r:id="rId5"/>
    <p:sldId id="422" r:id="rId6"/>
    <p:sldId id="419" r:id="rId7"/>
    <p:sldId id="434" r:id="rId8"/>
    <p:sldId id="423" r:id="rId9"/>
    <p:sldId id="424" r:id="rId10"/>
    <p:sldId id="425" r:id="rId11"/>
    <p:sldId id="426" r:id="rId12"/>
    <p:sldId id="427" r:id="rId13"/>
    <p:sldId id="428" r:id="rId14"/>
    <p:sldId id="429" r:id="rId15"/>
    <p:sldId id="272" r:id="rId16"/>
    <p:sldId id="273" r:id="rId17"/>
    <p:sldId id="431" r:id="rId18"/>
    <p:sldId id="432" r:id="rId19"/>
    <p:sldId id="274" r:id="rId20"/>
    <p:sldId id="275" r:id="rId21"/>
    <p:sldId id="276" r:id="rId22"/>
    <p:sldId id="433" r:id="rId2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DAA5"/>
    <a:srgbClr val="780F24"/>
    <a:srgbClr val="FAF199"/>
    <a:srgbClr val="0099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637" autoAdjust="0"/>
  </p:normalViewPr>
  <p:slideViewPr>
    <p:cSldViewPr>
      <p:cViewPr varScale="1">
        <p:scale>
          <a:sx n="65" d="100"/>
          <a:sy n="65" d="100"/>
        </p:scale>
        <p:origin x="153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49"/>
    </p:cViewPr>
  </p:sorterViewPr>
  <p:notesViewPr>
    <p:cSldViewPr>
      <p:cViewPr varScale="1">
        <p:scale>
          <a:sx n="94" d="100"/>
          <a:sy n="94" d="100"/>
        </p:scale>
        <p:origin x="-2128"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8D61148-8178-3499-7808-8A3C09D8109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 charset="0"/>
                <a:ea typeface="+mn-ea"/>
                <a:cs typeface="+mn-cs"/>
              </a:defRPr>
            </a:lvl1pPr>
          </a:lstStyle>
          <a:p>
            <a:pPr>
              <a:defRPr/>
            </a:pPr>
            <a:endParaRPr lang="en-US"/>
          </a:p>
        </p:txBody>
      </p:sp>
      <p:sp>
        <p:nvSpPr>
          <p:cNvPr id="10243" name="Rectangle 3">
            <a:extLst>
              <a:ext uri="{FF2B5EF4-FFF2-40B4-BE49-F238E27FC236}">
                <a16:creationId xmlns:a16="http://schemas.microsoft.com/office/drawing/2014/main" id="{71F0B18A-03D4-0573-F2DE-2CC2B8F3F2D0}"/>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 charset="0"/>
                <a:ea typeface="+mn-ea"/>
                <a:cs typeface="+mn-cs"/>
              </a:defRPr>
            </a:lvl1pPr>
          </a:lstStyle>
          <a:p>
            <a:pPr>
              <a:defRPr/>
            </a:pPr>
            <a:endParaRPr lang="en-US"/>
          </a:p>
        </p:txBody>
      </p:sp>
      <p:sp>
        <p:nvSpPr>
          <p:cNvPr id="3076" name="Rectangle 4">
            <a:extLst>
              <a:ext uri="{FF2B5EF4-FFF2-40B4-BE49-F238E27FC236}">
                <a16:creationId xmlns:a16="http://schemas.microsoft.com/office/drawing/2014/main" id="{F98B0DAB-CE36-FF5D-DAF6-B54FD58EA2F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a:extLst>
              <a:ext uri="{FF2B5EF4-FFF2-40B4-BE49-F238E27FC236}">
                <a16:creationId xmlns:a16="http://schemas.microsoft.com/office/drawing/2014/main" id="{D4ACC650-4692-1CC5-C3BE-E2DAAE76F5F0}"/>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a:extLst>
              <a:ext uri="{FF2B5EF4-FFF2-40B4-BE49-F238E27FC236}">
                <a16:creationId xmlns:a16="http://schemas.microsoft.com/office/drawing/2014/main" id="{6EE914BB-C9CB-0D74-2425-1F94330E2F1F}"/>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 charset="0"/>
                <a:ea typeface="+mn-ea"/>
                <a:cs typeface="+mn-cs"/>
              </a:defRPr>
            </a:lvl1pPr>
          </a:lstStyle>
          <a:p>
            <a:pPr>
              <a:defRPr/>
            </a:pPr>
            <a:endParaRPr lang="en-US"/>
          </a:p>
        </p:txBody>
      </p:sp>
      <p:sp>
        <p:nvSpPr>
          <p:cNvPr id="10247" name="Rectangle 7">
            <a:extLst>
              <a:ext uri="{FF2B5EF4-FFF2-40B4-BE49-F238E27FC236}">
                <a16:creationId xmlns:a16="http://schemas.microsoft.com/office/drawing/2014/main" id="{FB1D7E09-B2F9-A780-0B01-A11E81C17DE9}"/>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A0CE28A-AFFD-4159-8BC7-5298DAC6056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1pPr>
    <a:lvl2pPr marL="457200"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2pPr>
    <a:lvl3pPr marL="914400"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3pPr>
    <a:lvl4pPr marL="1371600"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4pPr>
    <a:lvl5pPr marL="1828800"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F622A135-0A0F-D608-7A35-421858D03A91}"/>
              </a:ext>
            </a:extLst>
          </p:cNvPr>
          <p:cNvSpPr>
            <a:spLocks noGrp="1" noRot="1" noChangeAspect="1" noChangeArrowheads="1" noTextEdit="1"/>
          </p:cNvSpPr>
          <p:nvPr>
            <p:ph type="sldImg"/>
          </p:nvPr>
        </p:nvSpPr>
        <p:spPr>
          <a:ln/>
        </p:spPr>
      </p:sp>
      <p:sp>
        <p:nvSpPr>
          <p:cNvPr id="5123" name="Notes Placeholder 2">
            <a:extLst>
              <a:ext uri="{FF2B5EF4-FFF2-40B4-BE49-F238E27FC236}">
                <a16:creationId xmlns:a16="http://schemas.microsoft.com/office/drawing/2014/main" id="{0BB379BA-41D8-C311-BCD6-CFF8F8335FE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5124" name="Slide Number Placeholder 3">
            <a:extLst>
              <a:ext uri="{FF2B5EF4-FFF2-40B4-BE49-F238E27FC236}">
                <a16:creationId xmlns:a16="http://schemas.microsoft.com/office/drawing/2014/main" id="{5C9022CE-859A-7F22-518B-50EF8FF4363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156208A6-9458-4121-8322-57C62C8D76C5}" type="slidenum">
              <a:rPr lang="en-US" altLang="en-US" sz="1200" smtClean="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8FF4B0F5-3EA9-A498-D2DD-AA3E077C929C}"/>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354D8C61-5D0C-301D-D545-5BDA549A4CB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panose="02020603050405020304" pitchFamily="18" charset="0"/>
                <a:ea typeface="ＭＳ Ｐゴシック" panose="020B0600070205080204" pitchFamily="34" charset="-128"/>
              </a:rPr>
              <a:t>- waiver: </a:t>
            </a:r>
            <a:r>
              <a:rPr lang="ar-SY" altLang="en-US">
                <a:latin typeface="Times" panose="02020603050405020304" pitchFamily="18" charset="0"/>
                <a:ea typeface="ＭＳ Ｐゴシック" panose="020B0600070205080204" pitchFamily="34" charset="-128"/>
              </a:rPr>
              <a:t>تنازل عن قسط</a:t>
            </a:r>
            <a:endParaRPr lang="en-US" altLang="en-US">
              <a:latin typeface="Times" panose="02020603050405020304" pitchFamily="18" charset="0"/>
              <a:ea typeface="ＭＳ Ｐゴシック" panose="020B0600070205080204" pitchFamily="34" charset="-128"/>
            </a:endParaRPr>
          </a:p>
        </p:txBody>
      </p:sp>
      <p:sp>
        <p:nvSpPr>
          <p:cNvPr id="23556" name="Slide Number Placeholder 3">
            <a:extLst>
              <a:ext uri="{FF2B5EF4-FFF2-40B4-BE49-F238E27FC236}">
                <a16:creationId xmlns:a16="http://schemas.microsoft.com/office/drawing/2014/main" id="{32DEEA6C-CE2C-1185-BBF1-EF3BA37A83F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F1FF34B2-CEC7-49D7-9F8A-D00BF00D5991}" type="slidenum">
              <a:rPr lang="en-US" altLang="en-US" sz="1200" smtClean="0"/>
              <a:pPr/>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130FFB90-52DB-B7CC-7F3B-9E7127EEF3CE}"/>
              </a:ext>
            </a:extLst>
          </p:cNvPr>
          <p:cNvSpPr>
            <a:spLocks noGrp="1" noRot="1" noChangeAspect="1" noChangeArrowheads="1" noTextEdit="1"/>
          </p:cNvSpPr>
          <p:nvPr>
            <p:ph type="sldImg"/>
          </p:nvPr>
        </p:nvSpPr>
        <p:spPr>
          <a:ln/>
        </p:spPr>
      </p:sp>
      <p:sp>
        <p:nvSpPr>
          <p:cNvPr id="25603" name="Notes Placeholder 2">
            <a:extLst>
              <a:ext uri="{FF2B5EF4-FFF2-40B4-BE49-F238E27FC236}">
                <a16:creationId xmlns:a16="http://schemas.microsoft.com/office/drawing/2014/main" id="{89834B09-FBA5-7194-6407-A155E0F8A7E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25604" name="Slide Number Placeholder 3">
            <a:extLst>
              <a:ext uri="{FF2B5EF4-FFF2-40B4-BE49-F238E27FC236}">
                <a16:creationId xmlns:a16="http://schemas.microsoft.com/office/drawing/2014/main" id="{49F0A968-9271-A55F-D57D-CC7FDDCAB09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109AB304-DE83-43B9-B9DA-A7C71BB35288}" type="slidenum">
              <a:rPr lang="en-US" altLang="en-US" sz="1200" smtClean="0"/>
              <a:pPr/>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D993CD3E-B5AE-9EA2-9C30-2CF2C6D3DB85}"/>
              </a:ext>
            </a:extLst>
          </p:cNvPr>
          <p:cNvSpPr>
            <a:spLocks noGrp="1" noRot="1" noChangeAspect="1" noChangeArrowheads="1" noTextEdit="1"/>
          </p:cNvSpPr>
          <p:nvPr>
            <p:ph type="sldImg"/>
          </p:nvPr>
        </p:nvSpPr>
        <p:spPr>
          <a:ln/>
        </p:spPr>
      </p:sp>
      <p:sp>
        <p:nvSpPr>
          <p:cNvPr id="27651" name="Notes Placeholder 2">
            <a:extLst>
              <a:ext uri="{FF2B5EF4-FFF2-40B4-BE49-F238E27FC236}">
                <a16:creationId xmlns:a16="http://schemas.microsoft.com/office/drawing/2014/main" id="{725E9132-6400-A8D7-7737-F62B8524B7A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a:latin typeface="Times" panose="02020603050405020304" pitchFamily="18" charset="0"/>
                <a:ea typeface="ＭＳ Ｐゴシック" panose="020B0600070205080204" pitchFamily="34" charset="-128"/>
              </a:rPr>
              <a:t>Collision of 10,000$ and 1,000$ deductible: Indemnification 9,000$</a:t>
            </a:r>
          </a:p>
          <a:p>
            <a:pPr marL="171450" indent="-171450" eaLnBrk="1" hangingPunct="1">
              <a:buFontTx/>
              <a:buChar char="-"/>
            </a:pPr>
            <a:r>
              <a:rPr lang="en-US" altLang="en-US">
                <a:latin typeface="Times" panose="02020603050405020304" pitchFamily="18" charset="0"/>
                <a:ea typeface="ＭＳ Ｐゴシック" panose="020B0600070205080204" pitchFamily="34" charset="-128"/>
              </a:rPr>
              <a:t>For aggregate: Only accumulated losses above deductibles will be paid</a:t>
            </a:r>
          </a:p>
          <a:p>
            <a:pPr marL="171450" indent="-171450" eaLnBrk="1" hangingPunct="1">
              <a:buFontTx/>
              <a:buChar char="-"/>
            </a:pPr>
            <a:endParaRPr lang="en-US" altLang="en-US">
              <a:latin typeface="Times" panose="02020603050405020304" pitchFamily="18" charset="0"/>
              <a:ea typeface="ＭＳ Ｐゴシック" panose="020B0600070205080204" pitchFamily="34" charset="-128"/>
            </a:endParaRPr>
          </a:p>
        </p:txBody>
      </p:sp>
      <p:sp>
        <p:nvSpPr>
          <p:cNvPr id="27652" name="Slide Number Placeholder 3">
            <a:extLst>
              <a:ext uri="{FF2B5EF4-FFF2-40B4-BE49-F238E27FC236}">
                <a16:creationId xmlns:a16="http://schemas.microsoft.com/office/drawing/2014/main" id="{64C4DFB7-8DB7-27E6-BBC1-68868FC4C1B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806BE28F-4CE3-4A2B-94FE-D14CE58C6DCF}" type="slidenum">
              <a:rPr lang="en-US" altLang="en-US" sz="1200" smtClean="0"/>
              <a:pPr/>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EB8B14F7-5577-DCD1-E2BF-B51590F9AB99}"/>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BAC228B5-8884-3ECA-5BEB-3928D043CA0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29700" name="Slide Number Placeholder 3">
            <a:extLst>
              <a:ext uri="{FF2B5EF4-FFF2-40B4-BE49-F238E27FC236}">
                <a16:creationId xmlns:a16="http://schemas.microsoft.com/office/drawing/2014/main" id="{7DABF00B-EC21-82BF-E7EA-96629155A82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E5CF4D70-C25A-464D-93A5-7F1D7A8618CA}" type="slidenum">
              <a:rPr lang="en-US" altLang="en-US" sz="1200" smtClean="0"/>
              <a:pPr/>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0CD30272-E2AF-19FD-1F24-7D64D85BC62D}"/>
              </a:ext>
            </a:extLst>
          </p:cNvPr>
          <p:cNvSpPr>
            <a:spLocks noGrp="1" noRot="1" noChangeAspect="1" noChangeArrowheads="1" noTextEdit="1"/>
          </p:cNvSpPr>
          <p:nvPr>
            <p:ph type="sldImg"/>
          </p:nvPr>
        </p:nvSpPr>
        <p:spPr>
          <a:ln/>
        </p:spPr>
      </p:sp>
      <p:sp>
        <p:nvSpPr>
          <p:cNvPr id="31747" name="Notes Placeholder 2">
            <a:extLst>
              <a:ext uri="{FF2B5EF4-FFF2-40B4-BE49-F238E27FC236}">
                <a16:creationId xmlns:a16="http://schemas.microsoft.com/office/drawing/2014/main" id="{76A0DFF6-027C-D5F6-4921-40F5290F030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31748" name="Slide Number Placeholder 3">
            <a:extLst>
              <a:ext uri="{FF2B5EF4-FFF2-40B4-BE49-F238E27FC236}">
                <a16:creationId xmlns:a16="http://schemas.microsoft.com/office/drawing/2014/main" id="{E706CD5A-F944-AF36-0B59-65D76BF45D7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042D940B-F508-4EA0-84FE-1B6E5783977B}" type="slidenum">
              <a:rPr lang="en-US" altLang="en-US" sz="1200" smtClean="0"/>
              <a:pPr/>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320B1BE2-277A-BFEB-E987-E7AA2BC2C85E}"/>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3B97077D-9521-2382-CA53-378EADF21CC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33796" name="Slide Number Placeholder 3">
            <a:extLst>
              <a:ext uri="{FF2B5EF4-FFF2-40B4-BE49-F238E27FC236}">
                <a16:creationId xmlns:a16="http://schemas.microsoft.com/office/drawing/2014/main" id="{79BAB803-83F9-4B9E-2D11-AEFF3A8B2A6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7261BA02-74CA-4978-8D0A-17CACC3B6F0E}" type="slidenum">
              <a:rPr lang="en-US" altLang="en-US" sz="1200" smtClean="0"/>
              <a:pPr/>
              <a:t>15</a:t>
            </a:fld>
            <a:endParaRPr lang="en-US"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F5FAD05C-9DB5-CA14-CE76-C8D8B1E59A0B}"/>
              </a:ext>
            </a:extLst>
          </p:cNvPr>
          <p:cNvSpPr>
            <a:spLocks noGrp="1" noRot="1" noChangeAspect="1" noChangeArrowheads="1" noTextEdit="1"/>
          </p:cNvSpPr>
          <p:nvPr>
            <p:ph type="sldImg"/>
          </p:nvPr>
        </p:nvSpPr>
        <p:spPr>
          <a:ln/>
        </p:spPr>
      </p:sp>
      <p:sp>
        <p:nvSpPr>
          <p:cNvPr id="35843" name="Notes Placeholder 2">
            <a:extLst>
              <a:ext uri="{FF2B5EF4-FFF2-40B4-BE49-F238E27FC236}">
                <a16:creationId xmlns:a16="http://schemas.microsoft.com/office/drawing/2014/main" id="{FCD69FD3-0DE3-07E0-F9F6-7C4443625F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35844" name="Slide Number Placeholder 3">
            <a:extLst>
              <a:ext uri="{FF2B5EF4-FFF2-40B4-BE49-F238E27FC236}">
                <a16:creationId xmlns:a16="http://schemas.microsoft.com/office/drawing/2014/main" id="{707C175B-94C3-2BE3-1BA8-C78FD515F45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CFEF2925-D301-47A1-8D78-80738D2AACCD}" type="slidenum">
              <a:rPr lang="en-US" altLang="en-US" sz="1200" smtClean="0"/>
              <a:pPr/>
              <a:t>16</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69D34876-9AA3-7182-25D3-0217C4F4CD11}"/>
              </a:ext>
            </a:extLst>
          </p:cNvPr>
          <p:cNvSpPr>
            <a:spLocks noGrp="1" noRot="1" noChangeAspect="1" noChangeArrowheads="1" noTextEdit="1"/>
          </p:cNvSpPr>
          <p:nvPr>
            <p:ph type="sldImg"/>
          </p:nvPr>
        </p:nvSpPr>
        <p:spPr>
          <a:ln/>
        </p:spPr>
      </p:sp>
      <p:sp>
        <p:nvSpPr>
          <p:cNvPr id="37891" name="Notes Placeholder 2">
            <a:extLst>
              <a:ext uri="{FF2B5EF4-FFF2-40B4-BE49-F238E27FC236}">
                <a16:creationId xmlns:a16="http://schemas.microsoft.com/office/drawing/2014/main" id="{DE19B492-63CB-2EB5-B198-2663D6A229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37892" name="Slide Number Placeholder 3">
            <a:extLst>
              <a:ext uri="{FF2B5EF4-FFF2-40B4-BE49-F238E27FC236}">
                <a16:creationId xmlns:a16="http://schemas.microsoft.com/office/drawing/2014/main" id="{50C87EFA-D9C8-58FE-012A-BC52557BD66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4B5E6EB9-8967-40E4-995E-8AA10158558B}" type="slidenum">
              <a:rPr lang="en-US" altLang="en-US" sz="1200" smtClean="0"/>
              <a:pPr/>
              <a:t>17</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99D4E35D-6024-FCA2-8AD3-4938A293DE9E}"/>
              </a:ext>
            </a:extLst>
          </p:cNvPr>
          <p:cNvSpPr>
            <a:spLocks noGrp="1" noRot="1" noChangeAspect="1" noChangeArrowheads="1" noTextEdit="1"/>
          </p:cNvSpPr>
          <p:nvPr>
            <p:ph type="sldImg"/>
          </p:nvPr>
        </p:nvSpPr>
        <p:spPr>
          <a:ln/>
        </p:spPr>
      </p:sp>
      <p:sp>
        <p:nvSpPr>
          <p:cNvPr id="39939" name="Notes Placeholder 2">
            <a:extLst>
              <a:ext uri="{FF2B5EF4-FFF2-40B4-BE49-F238E27FC236}">
                <a16:creationId xmlns:a16="http://schemas.microsoft.com/office/drawing/2014/main" id="{933E6F58-4750-C415-A907-098B73CC93A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39940" name="Slide Number Placeholder 3">
            <a:extLst>
              <a:ext uri="{FF2B5EF4-FFF2-40B4-BE49-F238E27FC236}">
                <a16:creationId xmlns:a16="http://schemas.microsoft.com/office/drawing/2014/main" id="{913DE650-E2E4-0948-F51A-5802E443F7F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C4A32D58-DD27-4643-8533-A199654B2470}" type="slidenum">
              <a:rPr lang="en-US" altLang="en-US" sz="1200" smtClean="0"/>
              <a:pPr/>
              <a:t>18</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F3F5EF84-2885-2EA7-7DDE-7B9E0026C8AF}"/>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D235AC03-D944-497B-22EA-B4CBA4256C8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panose="02020603050405020304" pitchFamily="18" charset="0"/>
                <a:ea typeface="ＭＳ Ｐゴシック" panose="020B0600070205080204" pitchFamily="34" charset="-128"/>
              </a:rPr>
              <a:t>- Each insurance company indemnifies with its share of the 500,000$.</a:t>
            </a:r>
          </a:p>
        </p:txBody>
      </p:sp>
      <p:sp>
        <p:nvSpPr>
          <p:cNvPr id="41988" name="Slide Number Placeholder 3">
            <a:extLst>
              <a:ext uri="{FF2B5EF4-FFF2-40B4-BE49-F238E27FC236}">
                <a16:creationId xmlns:a16="http://schemas.microsoft.com/office/drawing/2014/main" id="{7E1F4EB0-80B2-D303-B798-58ABD39B0EF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9A096620-BDD6-4FB3-A4B3-6CF76000EB21}" type="slidenum">
              <a:rPr lang="en-US" altLang="en-US" sz="1200" smtClean="0"/>
              <a:pPr/>
              <a:t>19</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430EB189-7949-8FB1-CEF3-9DFA798546AB}"/>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D8772FDA-0B94-029E-82B7-200C12993F2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7172" name="Slide Number Placeholder 3">
            <a:extLst>
              <a:ext uri="{FF2B5EF4-FFF2-40B4-BE49-F238E27FC236}">
                <a16:creationId xmlns:a16="http://schemas.microsoft.com/office/drawing/2014/main" id="{AAF8EA10-86E1-B3DE-3C38-C6DC52EF880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373DA95E-98D9-427C-9FAC-BBB5FE934ED3}" type="slidenum">
              <a:rPr lang="en-US" altLang="en-US" sz="1200" smtClean="0"/>
              <a:pPr/>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86BECF54-706E-F86D-2A2D-CE7EB482AD20}"/>
              </a:ext>
            </a:extLst>
          </p:cNvPr>
          <p:cNvSpPr>
            <a:spLocks noGrp="1" noRot="1" noChangeAspect="1" noChangeArrowheads="1" noTextEdit="1"/>
          </p:cNvSpPr>
          <p:nvPr>
            <p:ph type="sldImg"/>
          </p:nvPr>
        </p:nvSpPr>
        <p:spPr>
          <a:ln/>
        </p:spPr>
      </p:sp>
      <p:sp>
        <p:nvSpPr>
          <p:cNvPr id="44035" name="Notes Placeholder 2">
            <a:extLst>
              <a:ext uri="{FF2B5EF4-FFF2-40B4-BE49-F238E27FC236}">
                <a16:creationId xmlns:a16="http://schemas.microsoft.com/office/drawing/2014/main" id="{2B1692A3-FFCE-983F-6880-CB6EB18269A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44036" name="Slide Number Placeholder 3">
            <a:extLst>
              <a:ext uri="{FF2B5EF4-FFF2-40B4-BE49-F238E27FC236}">
                <a16:creationId xmlns:a16="http://schemas.microsoft.com/office/drawing/2014/main" id="{714CECEF-81AF-747C-0176-F6905B47CAA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13EAF4C4-9F79-4112-A82F-65116A4463A2}" type="slidenum">
              <a:rPr lang="en-US" altLang="en-US" sz="1200" smtClean="0"/>
              <a:pPr/>
              <a:t>20</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66DE1719-31CB-8D7B-E51A-141C42DC12A9}"/>
              </a:ext>
            </a:extLst>
          </p:cNvPr>
          <p:cNvSpPr>
            <a:spLocks noGrp="1" noRot="1" noChangeAspect="1" noChangeArrowheads="1" noTextEdit="1"/>
          </p:cNvSpPr>
          <p:nvPr>
            <p:ph type="sldImg"/>
          </p:nvPr>
        </p:nvSpPr>
        <p:spPr>
          <a:ln/>
        </p:spPr>
      </p:sp>
      <p:sp>
        <p:nvSpPr>
          <p:cNvPr id="46083" name="Notes Placeholder 2">
            <a:extLst>
              <a:ext uri="{FF2B5EF4-FFF2-40B4-BE49-F238E27FC236}">
                <a16:creationId xmlns:a16="http://schemas.microsoft.com/office/drawing/2014/main" id="{1B9326B6-ECA7-2AA3-B951-7CA0DA7EF5A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panose="02020603050405020304" pitchFamily="18" charset="0"/>
                <a:ea typeface="ＭＳ Ｐゴシック" panose="020B0600070205080204" pitchFamily="34" charset="-128"/>
              </a:rPr>
              <a:t>500,000$ loss</a:t>
            </a:r>
          </a:p>
        </p:txBody>
      </p:sp>
      <p:sp>
        <p:nvSpPr>
          <p:cNvPr id="46084" name="Slide Number Placeholder 3">
            <a:extLst>
              <a:ext uri="{FF2B5EF4-FFF2-40B4-BE49-F238E27FC236}">
                <a16:creationId xmlns:a16="http://schemas.microsoft.com/office/drawing/2014/main" id="{8F994543-A2D9-14CC-91BE-3F4C7757724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CBEC3537-9751-4D8A-AB40-558EE55916BB}" type="slidenum">
              <a:rPr lang="en-US" altLang="en-US" sz="1200" smtClean="0"/>
              <a:pPr/>
              <a:t>21</a:t>
            </a:fld>
            <a:endParaRPr lang="en-US" alt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DBD785E8-2462-02AC-64FC-A39737E357F0}"/>
              </a:ext>
            </a:extLst>
          </p:cNvPr>
          <p:cNvSpPr>
            <a:spLocks noGrp="1" noRot="1" noChangeAspect="1" noChangeArrowheads="1" noTextEdit="1"/>
          </p:cNvSpPr>
          <p:nvPr>
            <p:ph type="sldImg"/>
          </p:nvPr>
        </p:nvSpPr>
        <p:spPr>
          <a:ln/>
        </p:spPr>
      </p:sp>
      <p:sp>
        <p:nvSpPr>
          <p:cNvPr id="48131" name="Notes Placeholder 2">
            <a:extLst>
              <a:ext uri="{FF2B5EF4-FFF2-40B4-BE49-F238E27FC236}">
                <a16:creationId xmlns:a16="http://schemas.microsoft.com/office/drawing/2014/main" id="{D4906CFB-54DF-70A3-2576-27046F140E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GB" altLang="en-US">
                <a:latin typeface="Times" panose="02020603050405020304" pitchFamily="18" charset="0"/>
                <a:ea typeface="ＭＳ Ｐゴシック" panose="020B0600070205080204" pitchFamily="34" charset="-128"/>
              </a:rPr>
              <a:t>Primary and excess (Like car and health insurances)</a:t>
            </a:r>
          </a:p>
          <a:p>
            <a:pPr marL="171450" indent="-171450" eaLnBrk="1" hangingPunct="1">
              <a:buFontTx/>
              <a:buChar char="-"/>
            </a:pPr>
            <a:r>
              <a:rPr lang="en-GB" altLang="en-US">
                <a:latin typeface="Times" panose="02020603050405020304" pitchFamily="18" charset="0"/>
                <a:ea typeface="ＭＳ Ｐゴシック" panose="020B0600070205080204" pitchFamily="34" charset="-128"/>
              </a:rPr>
              <a:t>Coordination of benefits like health insurance of both parents.</a:t>
            </a:r>
            <a:endParaRPr lang="en-US" altLang="en-US">
              <a:latin typeface="Times" panose="02020603050405020304" pitchFamily="18" charset="0"/>
              <a:ea typeface="ＭＳ Ｐゴシック" panose="020B0600070205080204" pitchFamily="34" charset="-128"/>
            </a:endParaRPr>
          </a:p>
        </p:txBody>
      </p:sp>
      <p:sp>
        <p:nvSpPr>
          <p:cNvPr id="48132" name="Slide Number Placeholder 3">
            <a:extLst>
              <a:ext uri="{FF2B5EF4-FFF2-40B4-BE49-F238E27FC236}">
                <a16:creationId xmlns:a16="http://schemas.microsoft.com/office/drawing/2014/main" id="{97158133-E47E-766E-7EC9-567D5A9E8A9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386D8984-4B0A-4DE2-9E79-C768CBE89F29}" type="slidenum">
              <a:rPr lang="en-US" altLang="en-US" sz="1200" smtClean="0"/>
              <a:pPr/>
              <a:t>22</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8C921361-18C7-1AD4-F216-520AA4C3BD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80042F2A-AEA6-4D58-9B10-AB3B75C8FF90}" type="slidenum">
              <a:rPr lang="en-US" altLang="en-US" sz="1200" smtClean="0"/>
              <a:pPr/>
              <a:t>3</a:t>
            </a:fld>
            <a:endParaRPr lang="en-US" altLang="en-US" sz="1200"/>
          </a:p>
        </p:txBody>
      </p:sp>
      <p:sp>
        <p:nvSpPr>
          <p:cNvPr id="9219" name="Rectangle 2">
            <a:extLst>
              <a:ext uri="{FF2B5EF4-FFF2-40B4-BE49-F238E27FC236}">
                <a16:creationId xmlns:a16="http://schemas.microsoft.com/office/drawing/2014/main" id="{C1F2C604-18A9-6185-0968-D0C9FBCF9E7B}"/>
              </a:ext>
            </a:extLst>
          </p:cNvPr>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9220" name="Rectangle 3">
            <a:extLst>
              <a:ext uri="{FF2B5EF4-FFF2-40B4-BE49-F238E27FC236}">
                <a16:creationId xmlns:a16="http://schemas.microsoft.com/office/drawing/2014/main" id="{C51BEA16-B00D-148A-C4D7-5F3D0C4A205F}"/>
              </a:ext>
            </a:extLst>
          </p:cNvPr>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r>
              <a:rPr lang="en-US" altLang="en-US" sz="1200">
                <a:latin typeface="Times New Roman" panose="02020603050405020304" pitchFamily="18" charset="0"/>
              </a:rPr>
              <a:t>Transparency Master 1.2</a:t>
            </a:r>
          </a:p>
        </p:txBody>
      </p:sp>
      <p:sp>
        <p:nvSpPr>
          <p:cNvPr id="9221" name="Rectangle 4">
            <a:extLst>
              <a:ext uri="{FF2B5EF4-FFF2-40B4-BE49-F238E27FC236}">
                <a16:creationId xmlns:a16="http://schemas.microsoft.com/office/drawing/2014/main" id="{0763AF99-89DF-FED5-1A94-A14C10B36AB8}"/>
              </a:ext>
            </a:extLst>
          </p:cNvPr>
          <p:cNvSpPr>
            <a:spLocks noGrp="1" noRot="1" noChangeAspect="1" noChangeArrowheads="1" noTextEdit="1"/>
          </p:cNvSpPr>
          <p:nvPr>
            <p:ph type="sldImg"/>
          </p:nvPr>
        </p:nvSpPr>
        <p:spPr>
          <a:solidFill>
            <a:srgbClr val="FFFFFF"/>
          </a:solidFill>
          <a:ln w="12700" cap="flat"/>
        </p:spPr>
      </p:sp>
      <p:sp>
        <p:nvSpPr>
          <p:cNvPr id="9222" name="Rectangle 5">
            <a:extLst>
              <a:ext uri="{FF2B5EF4-FFF2-40B4-BE49-F238E27FC236}">
                <a16:creationId xmlns:a16="http://schemas.microsoft.com/office/drawing/2014/main" id="{AF660918-48EE-CE3E-6CCC-7E91178B415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eaLnBrk="1" hangingPunct="1"/>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D4CA8ECA-BBCC-78B5-FB10-2AF3177FD98F}"/>
              </a:ext>
            </a:extLst>
          </p:cNvPr>
          <p:cNvSpPr>
            <a:spLocks noGrp="1" noRot="1" noChangeAspect="1" noChangeArrowheads="1" noTextEdit="1"/>
          </p:cNvSpPr>
          <p:nvPr>
            <p:ph type="sldImg"/>
          </p:nvPr>
        </p:nvSpPr>
        <p:spPr>
          <a:ln/>
        </p:spPr>
      </p:sp>
      <p:sp>
        <p:nvSpPr>
          <p:cNvPr id="2" name="Notes Placeholder 2">
            <a:extLst>
              <a:ext uri="{FF2B5EF4-FFF2-40B4-BE49-F238E27FC236}">
                <a16:creationId xmlns:a16="http://schemas.microsoft.com/office/drawing/2014/main" id="{D228CF7F-3926-B533-142A-19781A9695E8}"/>
              </a:ext>
            </a:extLst>
          </p:cNvPr>
          <p:cNvSpPr>
            <a:spLocks noGrp="1"/>
          </p:cNvSpPr>
          <p:nvPr>
            <p:ph type="body" idx="1"/>
          </p:nvPr>
        </p:nvSpPr>
        <p:spPr>
          <a:ln/>
        </p:spPr>
        <p:txBody>
          <a:bodyPr/>
          <a:lstStyle/>
          <a:p>
            <a:pPr marL="171450" indent="-171450" eaLnBrk="1" hangingPunct="1">
              <a:buFontTx/>
              <a:buChar char="-"/>
              <a:defRPr/>
            </a:pPr>
            <a:r>
              <a:rPr lang="en-US" altLang="en-US" dirty="0">
                <a:latin typeface="Times" panose="02020603050405020304" pitchFamily="18" charset="0"/>
                <a:ea typeface="ＭＳ Ｐゴシック" panose="020B0600070205080204" pitchFamily="34" charset="-128"/>
              </a:rPr>
              <a:t>The insurer agrees to do certain things, such as paying losses from covered perils, providing certain services (such as loss prevention services) or agreeing to defend the insured in a liability lawsuit.</a:t>
            </a:r>
          </a:p>
          <a:p>
            <a:pPr marL="228600" indent="-228600" eaLnBrk="1" hangingPunct="1">
              <a:buFontTx/>
              <a:buAutoNum type="arabicParenBoth"/>
              <a:defRPr/>
            </a:pPr>
            <a:r>
              <a:rPr lang="en-US" altLang="en-US" dirty="0">
                <a:latin typeface="Times" panose="02020603050405020304" pitchFamily="18" charset="0"/>
                <a:ea typeface="ＭＳ Ｐゴシック" panose="020B0600070205080204" pitchFamily="34" charset="-128"/>
              </a:rPr>
              <a:t>If the peril is not named, it is not covered (</a:t>
            </a:r>
            <a:r>
              <a:rPr lang="en-US" altLang="en-US" dirty="0" err="1">
                <a:latin typeface="Times" panose="02020603050405020304" pitchFamily="18" charset="0"/>
                <a:ea typeface="ＭＳ Ｐゴシック" panose="020B0600070205080204" pitchFamily="34" charset="-128"/>
              </a:rPr>
              <a:t>E.g</a:t>
            </a:r>
            <a:r>
              <a:rPr lang="en-US" altLang="en-US" dirty="0">
                <a:latin typeface="Times" panose="02020603050405020304" pitchFamily="18" charset="0"/>
                <a:ea typeface="ＭＳ Ｐゴシック" panose="020B0600070205080204" pitchFamily="34" charset="-128"/>
              </a:rPr>
              <a:t> in a homeowners policy, personal property is covered for fire, windstorm, and certain other named perils, only losses caused by these perils are covered. Flood damage is not covered because flood is not a listed peril.</a:t>
            </a:r>
          </a:p>
          <a:p>
            <a:pPr marL="228600" indent="-228600" eaLnBrk="1" hangingPunct="1">
              <a:buFontTx/>
              <a:buAutoNum type="arabicParenBoth"/>
              <a:defRPr/>
            </a:pPr>
            <a:r>
              <a:rPr lang="en-US" altLang="en-US" dirty="0">
                <a:latin typeface="Times" panose="02020603050405020304" pitchFamily="18" charset="0"/>
                <a:ea typeface="ＭＳ Ｐゴシック" panose="020B0600070205080204" pitchFamily="34" charset="-128"/>
              </a:rPr>
              <a:t>For example, only fire is excluded. Or life insurance only suicide is excluded.</a:t>
            </a:r>
          </a:p>
          <a:p>
            <a:pPr eaLnBrk="1" hangingPunct="1">
              <a:defRPr/>
            </a:pPr>
            <a:r>
              <a:rPr lang="en-US" altLang="en-US" dirty="0">
                <a:latin typeface="Times" panose="02020603050405020304" pitchFamily="18" charset="0"/>
                <a:ea typeface="ＭＳ Ｐゴシック" panose="020B0600070205080204" pitchFamily="34" charset="-128"/>
              </a:rPr>
              <a:t>- An open-perils generally is preferable to the first type, because the protection is broader with fewer gaps in coverage.</a:t>
            </a:r>
          </a:p>
        </p:txBody>
      </p:sp>
      <p:sp>
        <p:nvSpPr>
          <p:cNvPr id="11268" name="Slide Number Placeholder 3">
            <a:extLst>
              <a:ext uri="{FF2B5EF4-FFF2-40B4-BE49-F238E27FC236}">
                <a16:creationId xmlns:a16="http://schemas.microsoft.com/office/drawing/2014/main" id="{90201568-0F2D-ADFC-5424-1793F7B8841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00AEDCAE-AC11-4B17-A11E-1EE4C5EEC73A}" type="slidenum">
              <a:rPr lang="en-US" altLang="en-US" sz="1200" smtClean="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2E75A8FE-CAE1-5191-8CA7-1B8C7C42158D}"/>
              </a:ext>
            </a:extLst>
          </p:cNvPr>
          <p:cNvSpPr>
            <a:spLocks noGrp="1" noRot="1" noChangeAspect="1" noChangeArrowheads="1" noTextEdit="1"/>
          </p:cNvSpPr>
          <p:nvPr>
            <p:ph type="sldImg"/>
          </p:nvPr>
        </p:nvSpPr>
        <p:spPr>
          <a:ln/>
        </p:spPr>
      </p:sp>
      <p:sp>
        <p:nvSpPr>
          <p:cNvPr id="13315" name="Notes Placeholder 2">
            <a:extLst>
              <a:ext uri="{FF2B5EF4-FFF2-40B4-BE49-F238E27FC236}">
                <a16:creationId xmlns:a16="http://schemas.microsoft.com/office/drawing/2014/main" id="{0B5AE5D9-8F03-B9E2-8AA7-78B97C0920F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GB" altLang="en-US">
                <a:latin typeface="Times" panose="02020603050405020304" pitchFamily="18" charset="0"/>
                <a:ea typeface="ＭＳ Ｐゴシック" panose="020B0600070205080204" pitchFamily="34" charset="-128"/>
              </a:rPr>
              <a:t>An example of excluded loss: failure of an insured to protect the property from further damage after a loss occurs is excluded.</a:t>
            </a:r>
          </a:p>
        </p:txBody>
      </p:sp>
      <p:sp>
        <p:nvSpPr>
          <p:cNvPr id="13316" name="Slide Number Placeholder 3">
            <a:extLst>
              <a:ext uri="{FF2B5EF4-FFF2-40B4-BE49-F238E27FC236}">
                <a16:creationId xmlns:a16="http://schemas.microsoft.com/office/drawing/2014/main" id="{F7E0BB92-7926-CF51-726B-2441B24B510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9EDB2C06-A20C-497F-9422-1B17EBFBEA93}" type="slidenum">
              <a:rPr lang="en-US" altLang="en-US" sz="1200" smtClean="0"/>
              <a:pPr/>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C672202D-9E61-F3E5-662A-D8C9FEAD450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25486D63-6E6F-49C6-B7FA-94C7AF0A2E21}" type="slidenum">
              <a:rPr lang="en-US" altLang="en-US" sz="1200" smtClean="0"/>
              <a:pPr/>
              <a:t>6</a:t>
            </a:fld>
            <a:endParaRPr lang="en-US" altLang="en-US" sz="1200"/>
          </a:p>
        </p:txBody>
      </p:sp>
      <p:sp>
        <p:nvSpPr>
          <p:cNvPr id="15363" name="Rectangle 2">
            <a:extLst>
              <a:ext uri="{FF2B5EF4-FFF2-40B4-BE49-F238E27FC236}">
                <a16:creationId xmlns:a16="http://schemas.microsoft.com/office/drawing/2014/main" id="{642BD10C-63A1-994D-4586-535EA6A7F2E4}"/>
              </a:ext>
            </a:extLst>
          </p:cNvPr>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15364" name="Rectangle 3">
            <a:extLst>
              <a:ext uri="{FF2B5EF4-FFF2-40B4-BE49-F238E27FC236}">
                <a16:creationId xmlns:a16="http://schemas.microsoft.com/office/drawing/2014/main" id="{29AAF9DD-D865-1DDC-34AA-C672ADC6332A}"/>
              </a:ext>
            </a:extLst>
          </p:cNvPr>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r>
              <a:rPr lang="en-US" altLang="en-US" sz="1200">
                <a:latin typeface="Times New Roman" panose="02020603050405020304" pitchFamily="18" charset="0"/>
              </a:rPr>
              <a:t>Transparency Master 1.2</a:t>
            </a:r>
          </a:p>
        </p:txBody>
      </p:sp>
      <p:sp>
        <p:nvSpPr>
          <p:cNvPr id="15365" name="Rectangle 4">
            <a:extLst>
              <a:ext uri="{FF2B5EF4-FFF2-40B4-BE49-F238E27FC236}">
                <a16:creationId xmlns:a16="http://schemas.microsoft.com/office/drawing/2014/main" id="{865A2C29-72BC-DBAB-1EFF-C5923B143B6E}"/>
              </a:ext>
            </a:extLst>
          </p:cNvPr>
          <p:cNvSpPr>
            <a:spLocks noGrp="1" noRot="1" noChangeAspect="1" noChangeArrowheads="1" noTextEdit="1"/>
          </p:cNvSpPr>
          <p:nvPr>
            <p:ph type="sldImg"/>
          </p:nvPr>
        </p:nvSpPr>
        <p:spPr>
          <a:solidFill>
            <a:srgbClr val="FFFFFF"/>
          </a:solidFill>
          <a:ln w="12700" cap="flat"/>
        </p:spPr>
      </p:sp>
      <p:sp>
        <p:nvSpPr>
          <p:cNvPr id="15366" name="Rectangle 5">
            <a:extLst>
              <a:ext uri="{FF2B5EF4-FFF2-40B4-BE49-F238E27FC236}">
                <a16:creationId xmlns:a16="http://schemas.microsoft.com/office/drawing/2014/main" id="{C024D900-7D3E-527A-B4EB-EDD41F28F73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marL="228600" indent="-228600" eaLnBrk="1" hangingPunct="1">
              <a:buFontTx/>
              <a:buAutoNum type="arabicParenBoth"/>
            </a:pPr>
            <a:r>
              <a:rPr lang="en-US" altLang="en-US">
                <a:latin typeface="Times" panose="02020603050405020304" pitchFamily="18" charset="0"/>
                <a:ea typeface="ＭＳ Ｐゴシック" panose="020B0600070205080204" pitchFamily="34" charset="-128"/>
              </a:rPr>
              <a:t>A health insurance contract may exclude losses within the direct control of the insured, such as an intentional, self-inflicted injury.</a:t>
            </a:r>
          </a:p>
          <a:p>
            <a:pPr marL="228600" indent="-228600" eaLnBrk="1" hangingPunct="1">
              <a:buFontTx/>
              <a:buAutoNum type="arabicParenBoth"/>
            </a:pPr>
            <a:r>
              <a:rPr lang="en-US" altLang="en-US">
                <a:latin typeface="Times" panose="02020603050405020304" pitchFamily="18" charset="0"/>
                <a:ea typeface="ＭＳ Ｐゴシック" panose="020B0600070205080204" pitchFamily="34" charset="-128"/>
              </a:rPr>
              <a:t>The chance of an accident is much higher.</a:t>
            </a:r>
          </a:p>
          <a:p>
            <a:pPr marL="228600" indent="-228600" eaLnBrk="1" hangingPunct="1">
              <a:buFontTx/>
              <a:buAutoNum type="arabicParenBoth"/>
            </a:pPr>
            <a:r>
              <a:rPr lang="en-US" altLang="en-US">
                <a:latin typeface="Times" panose="02020603050405020304" pitchFamily="18" charset="0"/>
                <a:ea typeface="ＭＳ Ｐゴシック" panose="020B0600070205080204" pitchFamily="34" charset="-128"/>
              </a:rPr>
              <a:t>Duplication of indemnification by two different insurance contracts.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584EBFB9-1E0F-C35E-8B19-F7156A0056EF}"/>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92B6ED84-D071-135E-4749-9690D1099B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r>
              <a:rPr lang="en-GB" altLang="en-US">
                <a:latin typeface="Times" panose="02020603050405020304" pitchFamily="18" charset="0"/>
                <a:ea typeface="ＭＳ Ｐゴシック" panose="020B0600070205080204" pitchFamily="34" charset="-128"/>
              </a:rPr>
              <a:t>Moral hazard for fraudulent approaches to gain insurance</a:t>
            </a:r>
          </a:p>
          <a:p>
            <a:pPr marL="171450" indent="-171450">
              <a:buFontTx/>
              <a:buChar char="-"/>
            </a:pPr>
            <a:r>
              <a:rPr lang="en-GB" altLang="en-US">
                <a:latin typeface="Times" panose="02020603050405020304" pitchFamily="18" charset="0"/>
                <a:ea typeface="ＭＳ Ｐゴシック" panose="020B0600070205080204" pitchFamily="34" charset="-128"/>
              </a:rPr>
              <a:t>Attitudinal hazard: inappropriate management of home appliances.</a:t>
            </a:r>
          </a:p>
          <a:p>
            <a:pPr marL="171450" indent="-171450">
              <a:buFontTx/>
              <a:buChar char="-"/>
            </a:pPr>
            <a:r>
              <a:rPr lang="en-GB" altLang="en-US">
                <a:latin typeface="Times" panose="02020603050405020304" pitchFamily="18" charset="0"/>
                <a:ea typeface="ＭＳ Ｐゴシック" panose="020B0600070205080204" pitchFamily="34" charset="-128"/>
              </a:rPr>
              <a:t>Share of losses wouldn’t be fair.</a:t>
            </a:r>
          </a:p>
        </p:txBody>
      </p:sp>
      <p:sp>
        <p:nvSpPr>
          <p:cNvPr id="17412" name="Slide Number Placeholder 3">
            <a:extLst>
              <a:ext uri="{FF2B5EF4-FFF2-40B4-BE49-F238E27FC236}">
                <a16:creationId xmlns:a16="http://schemas.microsoft.com/office/drawing/2014/main" id="{076BE240-3D8C-7A5E-4157-05E26EDA819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E49BED6A-0E1A-42CF-AD79-38D2AD5D8E8F}" type="slidenum">
              <a:rPr lang="en-US" altLang="en-US" sz="1200" smtClean="0"/>
              <a:pPr/>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65AAA2FD-8F77-E92D-CB0B-1830BEB135C0}"/>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661C9240-1180-F4DF-C872-4B971CBD325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panose="02020603050405020304" pitchFamily="18" charset="0"/>
                <a:ea typeface="ＭＳ Ｐゴシック" panose="020B0600070205080204" pitchFamily="34" charset="-128"/>
              </a:rPr>
              <a:t>Common conditions: Notifying the insurer if a loss occurs, protecting the property after a loss, preparing an inventory of damaged personal.</a:t>
            </a:r>
          </a:p>
          <a:p>
            <a:pPr eaLnBrk="1" hangingPunct="1"/>
            <a:r>
              <a:rPr lang="en-US" altLang="en-US">
                <a:latin typeface="Times" panose="02020603050405020304" pitchFamily="18" charset="0"/>
                <a:ea typeface="ＭＳ Ｐゴシック" panose="020B0600070205080204" pitchFamily="34" charset="-128"/>
              </a:rPr>
              <a:t>Grace period: </a:t>
            </a:r>
            <a:r>
              <a:rPr lang="ar-SY" altLang="en-US">
                <a:latin typeface="Times" panose="02020603050405020304" pitchFamily="18" charset="0"/>
                <a:ea typeface="ＭＳ Ｐゴシック" panose="020B0600070205080204" pitchFamily="34" charset="-128"/>
              </a:rPr>
              <a:t>فترة السماح</a:t>
            </a:r>
            <a:endParaRPr lang="en-US" altLang="en-US">
              <a:latin typeface="Times" panose="02020603050405020304" pitchFamily="18" charset="0"/>
              <a:ea typeface="ＭＳ Ｐゴシック" panose="020B0600070205080204" pitchFamily="34" charset="-128"/>
            </a:endParaRPr>
          </a:p>
        </p:txBody>
      </p:sp>
      <p:sp>
        <p:nvSpPr>
          <p:cNvPr id="19460" name="Slide Number Placeholder 3">
            <a:extLst>
              <a:ext uri="{FF2B5EF4-FFF2-40B4-BE49-F238E27FC236}">
                <a16:creationId xmlns:a16="http://schemas.microsoft.com/office/drawing/2014/main" id="{EE9B8F20-B86E-E5DE-36BC-7BE5F687365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9BA1C3DD-9197-492A-8921-E84519E494D9}" type="slidenum">
              <a:rPr lang="en-US" altLang="en-US" sz="1200" smtClean="0"/>
              <a:pPr/>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FC1FE8AC-623B-B36B-8EB6-4ADF390EBEEA}"/>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4BB660A6-BF67-1DD4-2513-36B37AD4B57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buFontTx/>
              <a:buAutoNum type="arabicParenBoth"/>
            </a:pPr>
            <a:r>
              <a:rPr lang="en-US" altLang="en-US">
                <a:latin typeface="Times" panose="02020603050405020304" pitchFamily="18" charset="0"/>
                <a:ea typeface="ＭＳ Ｐゴシック" panose="020B0600070205080204" pitchFamily="34" charset="-128"/>
              </a:rPr>
              <a:t>Full names of the insureds.</a:t>
            </a:r>
          </a:p>
          <a:p>
            <a:pPr marL="228600" indent="-228600" eaLnBrk="1" hangingPunct="1">
              <a:buFontTx/>
              <a:buAutoNum type="arabicParenBoth"/>
            </a:pPr>
            <a:r>
              <a:rPr lang="en-US" altLang="en-US">
                <a:latin typeface="Times" panose="02020603050405020304" pitchFamily="18" charset="0"/>
                <a:ea typeface="ＭＳ Ｐゴシック" panose="020B0600070205080204" pitchFamily="34" charset="-128"/>
              </a:rPr>
              <a:t>Additional rights might include the right to a premium refund </a:t>
            </a:r>
          </a:p>
          <a:p>
            <a:pPr marL="228600" indent="-228600" eaLnBrk="1" hangingPunct="1">
              <a:buFontTx/>
              <a:buAutoNum type="arabicParenBoth"/>
            </a:pPr>
            <a:r>
              <a:rPr lang="en-US" altLang="en-US">
                <a:latin typeface="Times" panose="02020603050405020304" pitchFamily="18" charset="0"/>
                <a:ea typeface="ＭＳ Ｐゴシック" panose="020B0600070205080204" pitchFamily="34" charset="-128"/>
              </a:rPr>
              <a:t>For example: a homeowners policy covers resident relatives of the named insured or any person under age 21 who is in the care of the insured, or car drivers above 24.</a:t>
            </a:r>
          </a:p>
          <a:p>
            <a:pPr marL="228600" indent="-228600" eaLnBrk="1" hangingPunct="1">
              <a:buFontTx/>
              <a:buAutoNum type="arabicParenBoth"/>
            </a:pPr>
            <a:r>
              <a:rPr lang="en-US" altLang="en-US">
                <a:latin typeface="Times" panose="02020603050405020304" pitchFamily="18" charset="0"/>
                <a:ea typeface="ＭＳ Ｐゴシック" panose="020B0600070205080204" pitchFamily="34" charset="-128"/>
              </a:rPr>
              <a:t>Additional insureds like under 24 drivers.</a:t>
            </a:r>
          </a:p>
        </p:txBody>
      </p:sp>
      <p:sp>
        <p:nvSpPr>
          <p:cNvPr id="21508" name="Slide Number Placeholder 3">
            <a:extLst>
              <a:ext uri="{FF2B5EF4-FFF2-40B4-BE49-F238E27FC236}">
                <a16:creationId xmlns:a16="http://schemas.microsoft.com/office/drawing/2014/main" id="{72383E02-ACA5-1462-DE6F-7BC968EE5BD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7AD6148D-05EA-441B-875E-88D5652492E2}" type="slidenum">
              <a:rPr lang="en-US" altLang="en-US" sz="1200" smtClean="0"/>
              <a:pPr/>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BF4C1"/>
        </a:solid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8852B244-15DD-A5F6-B822-F37A3BDF2B7B}"/>
              </a:ext>
            </a:extLst>
          </p:cNvPr>
          <p:cNvSpPr>
            <a:spLocks noChangeArrowheads="1"/>
          </p:cNvSpPr>
          <p:nvPr/>
        </p:nvSpPr>
        <p:spPr bwMode="gray">
          <a:xfrm>
            <a:off x="0" y="6400800"/>
            <a:ext cx="9144000" cy="457200"/>
          </a:xfrm>
          <a:prstGeom prst="rect">
            <a:avLst/>
          </a:prstGeom>
          <a:solidFill>
            <a:srgbClr val="F05A22"/>
          </a:solidFill>
          <a:ln>
            <a:noFill/>
          </a:ln>
        </p:spPr>
        <p:txBody>
          <a:bodyPr wrap="none" lIns="0" tIns="0" rIns="0" bIns="0"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r>
              <a:rPr lang="en-US" altLang="en-US"/>
              <a:t> </a:t>
            </a:r>
          </a:p>
        </p:txBody>
      </p:sp>
      <p:pic>
        <p:nvPicPr>
          <p:cNvPr id="3" name="Picture 3" descr="Pearson_Bound_White">
            <a:extLst>
              <a:ext uri="{FF2B5EF4-FFF2-40B4-BE49-F238E27FC236}">
                <a16:creationId xmlns:a16="http://schemas.microsoft.com/office/drawing/2014/main" id="{B936B1B8-B5D9-1548-563C-F092D1A63D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8238" y="6356350"/>
            <a:ext cx="16557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Pearson_Strap_Bound_White">
            <a:extLst>
              <a:ext uri="{FF2B5EF4-FFF2-40B4-BE49-F238E27FC236}">
                <a16:creationId xmlns:a16="http://schemas.microsoft.com/office/drawing/2014/main" id="{6AE90188-BCC9-9A4B-672A-DD671C9B9A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56350"/>
            <a:ext cx="19081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descr="Rejda_0132992914_lowres.jpg">
            <a:extLst>
              <a:ext uri="{FF2B5EF4-FFF2-40B4-BE49-F238E27FC236}">
                <a16:creationId xmlns:a16="http://schemas.microsoft.com/office/drawing/2014/main" id="{B3E93057-672F-F82F-0E26-06CAE1A458F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89500" cy="641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5039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5811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0"/>
            <a:ext cx="2114550"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0"/>
            <a:ext cx="6191250"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0680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1980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121437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478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478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4292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69434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18309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8469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97558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02466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D7E54605-F14F-F9F3-8748-C68F3B071582}"/>
              </a:ext>
            </a:extLst>
          </p:cNvPr>
          <p:cNvSpPr>
            <a:spLocks noGrp="1" noChangeArrowheads="1"/>
          </p:cNvSpPr>
          <p:nvPr>
            <p:ph type="body" idx="1"/>
          </p:nvPr>
        </p:nvSpPr>
        <p:spPr bwMode="auto">
          <a:xfrm>
            <a:off x="381000" y="1447800"/>
            <a:ext cx="8382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Rectangle 5">
            <a:extLst>
              <a:ext uri="{FF2B5EF4-FFF2-40B4-BE49-F238E27FC236}">
                <a16:creationId xmlns:a16="http://schemas.microsoft.com/office/drawing/2014/main" id="{F8B8CC08-C6DF-EF26-3861-2034B68B6BCA}"/>
              </a:ext>
            </a:extLst>
          </p:cNvPr>
          <p:cNvSpPr>
            <a:spLocks noGrp="1" noChangeArrowheads="1"/>
          </p:cNvSpPr>
          <p:nvPr>
            <p:ph type="title"/>
          </p:nvPr>
        </p:nvSpPr>
        <p:spPr bwMode="auto">
          <a:xfrm>
            <a:off x="381000" y="0"/>
            <a:ext cx="8458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8" name="Rectangle 2">
            <a:extLst>
              <a:ext uri="{FF2B5EF4-FFF2-40B4-BE49-F238E27FC236}">
                <a16:creationId xmlns:a16="http://schemas.microsoft.com/office/drawing/2014/main" id="{AC2AB5F0-A7E1-C62E-8594-BF2352BEA171}"/>
              </a:ext>
            </a:extLst>
          </p:cNvPr>
          <p:cNvSpPr>
            <a:spLocks noChangeArrowheads="1"/>
          </p:cNvSpPr>
          <p:nvPr/>
        </p:nvSpPr>
        <p:spPr bwMode="gray">
          <a:xfrm>
            <a:off x="0" y="6397625"/>
            <a:ext cx="9144000" cy="457200"/>
          </a:xfrm>
          <a:prstGeom prst="rect">
            <a:avLst/>
          </a:prstGeom>
          <a:solidFill>
            <a:srgbClr val="F05A22"/>
          </a:solidFill>
          <a:ln>
            <a:noFill/>
          </a:ln>
        </p:spPr>
        <p:txBody>
          <a:bodyPr wrap="none" lIns="0" tIns="0" rIns="0" bIns="0"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endParaRPr lang="en-US" altLang="en-US"/>
          </a:p>
        </p:txBody>
      </p:sp>
      <p:sp>
        <p:nvSpPr>
          <p:cNvPr id="1029" name="Rectangle 6">
            <a:extLst>
              <a:ext uri="{FF2B5EF4-FFF2-40B4-BE49-F238E27FC236}">
                <a16:creationId xmlns:a16="http://schemas.microsoft.com/office/drawing/2014/main" id="{C683B492-A745-6CEE-0D06-FCB76C9803EC}"/>
              </a:ext>
            </a:extLst>
          </p:cNvPr>
          <p:cNvSpPr>
            <a:spLocks noChangeArrowheads="1"/>
          </p:cNvSpPr>
          <p:nvPr/>
        </p:nvSpPr>
        <p:spPr bwMode="gray">
          <a:xfrm>
            <a:off x="392113" y="6553200"/>
            <a:ext cx="5399087" cy="179388"/>
          </a:xfrm>
          <a:prstGeom prst="rect">
            <a:avLst/>
          </a:prstGeom>
          <a:noFill/>
          <a:ln>
            <a:noFill/>
          </a:ln>
        </p:spPr>
        <p:txBody>
          <a:bodyPr lIns="0" tIns="0" rIns="0" bIns="0"/>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defRPr/>
            </a:pPr>
            <a:r>
              <a:rPr lang="en-US" altLang="en-US" sz="900">
                <a:solidFill>
                  <a:schemeClr val="bg1"/>
                </a:solidFill>
                <a:latin typeface="Verdana" panose="020B0604030504040204" pitchFamily="34" charset="0"/>
                <a:cs typeface="Arial" panose="020B0604020202020204" pitchFamily="34" charset="0"/>
              </a:rPr>
              <a:t>Copyright ©2014 Pearson Education, Inc. All rights reserved.</a:t>
            </a:r>
            <a:endParaRPr lang="en-GB" altLang="en-US" sz="900">
              <a:solidFill>
                <a:schemeClr val="bg1"/>
              </a:solidFill>
              <a:latin typeface="Verdana" panose="020B0604030504040204" pitchFamily="34" charset="0"/>
            </a:endParaRPr>
          </a:p>
        </p:txBody>
      </p:sp>
      <p:sp>
        <p:nvSpPr>
          <p:cNvPr id="1030" name="Rectangle 7">
            <a:extLst>
              <a:ext uri="{FF2B5EF4-FFF2-40B4-BE49-F238E27FC236}">
                <a16:creationId xmlns:a16="http://schemas.microsoft.com/office/drawing/2014/main" id="{9F488E7D-572E-AF00-66BD-DBB44051D76A}"/>
              </a:ext>
            </a:extLst>
          </p:cNvPr>
          <p:cNvSpPr>
            <a:spLocks noChangeArrowheads="1"/>
          </p:cNvSpPr>
          <p:nvPr/>
        </p:nvSpPr>
        <p:spPr bwMode="gray">
          <a:xfrm>
            <a:off x="8305800" y="6553200"/>
            <a:ext cx="436563" cy="304800"/>
          </a:xfrm>
          <a:prstGeom prst="rect">
            <a:avLst/>
          </a:prstGeom>
          <a:noFill/>
          <a:ln>
            <a:noFill/>
          </a:ln>
        </p:spPr>
        <p:txBody>
          <a:bodyPr lIns="0" tIns="0" rIns="0" bIns="0"/>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lgn="r">
              <a:defRPr/>
            </a:pPr>
            <a:r>
              <a:rPr lang="en-GB" altLang="en-US" sz="900">
                <a:solidFill>
                  <a:schemeClr val="bg1"/>
                </a:solidFill>
                <a:latin typeface="Verdana" panose="020B0604030504040204" pitchFamily="34" charset="0"/>
              </a:rPr>
              <a:t>10-</a:t>
            </a:r>
            <a:fld id="{51DBB96A-B1BA-4856-A232-8BA03509A43B}" type="slidenum">
              <a:rPr lang="en-GB" altLang="en-US" sz="900">
                <a:solidFill>
                  <a:schemeClr val="bg1"/>
                </a:solidFill>
                <a:latin typeface="Verdana" panose="020B0604030504040204" pitchFamily="34" charset="0"/>
              </a:rPr>
              <a:pPr algn="r">
                <a:defRPr/>
              </a:pPr>
              <a:t>‹#›</a:t>
            </a:fld>
            <a:r>
              <a:rPr lang="en-GB" altLang="en-US" sz="900">
                <a:solidFill>
                  <a:schemeClr val="bg1"/>
                </a:solidFill>
                <a:latin typeface="Verdana" panose="020B0604030504040204" pitchFamily="34" charset="0"/>
              </a:rPr>
              <a:t> </a:t>
            </a:r>
          </a:p>
        </p:txBody>
      </p:sp>
    </p:spTree>
  </p:cSld>
  <p:clrMap bg1="lt1" tx1="dk1" bg2="lt2" tx2="dk2" accent1="accent1" accent2="accent2" accent3="accent3" accent4="accent4" accent5="accent5" accent6="accent6" hlink="hlink" folHlink="folHlink"/>
  <p:sldLayoutIdLst>
    <p:sldLayoutId id="2147483764"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l" rtl="0" eaLnBrk="0" fontAlgn="base" hangingPunct="0">
        <a:spcBef>
          <a:spcPct val="0"/>
        </a:spcBef>
        <a:spcAft>
          <a:spcPct val="0"/>
        </a:spcAft>
        <a:defRPr sz="3200" b="1">
          <a:solidFill>
            <a:schemeClr val="tx1"/>
          </a:solidFill>
          <a:latin typeface="+mj-lt"/>
          <a:ea typeface="ヒラギノ角ゴ Pro W3" pitchFamily="-1" charset="-128"/>
          <a:cs typeface="ヒラギノ角ゴ Pro W3" pitchFamily="-1" charset="-128"/>
        </a:defRPr>
      </a:lvl1pPr>
      <a:lvl2pPr algn="l" rtl="0" eaLnBrk="0" fontAlgn="base" hangingPunct="0">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2pPr>
      <a:lvl3pPr algn="l" rtl="0" eaLnBrk="0" fontAlgn="base" hangingPunct="0">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3pPr>
      <a:lvl4pPr algn="l" rtl="0" eaLnBrk="0" fontAlgn="base" hangingPunct="0">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4pPr>
      <a:lvl5pPr algn="l" rtl="0" eaLnBrk="0" fontAlgn="base" hangingPunct="0">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5pPr>
      <a:lvl6pPr marL="457200" algn="l" rtl="0" eaLnBrk="1" fontAlgn="base" hangingPunct="1">
        <a:spcBef>
          <a:spcPct val="0"/>
        </a:spcBef>
        <a:spcAft>
          <a:spcPct val="0"/>
        </a:spcAft>
        <a:defRPr sz="3200" b="1">
          <a:solidFill>
            <a:schemeClr val="tx1"/>
          </a:solidFill>
          <a:latin typeface="Verdana" pitchFamily="-1" charset="0"/>
        </a:defRPr>
      </a:lvl6pPr>
      <a:lvl7pPr marL="914400" algn="l" rtl="0" eaLnBrk="1" fontAlgn="base" hangingPunct="1">
        <a:spcBef>
          <a:spcPct val="0"/>
        </a:spcBef>
        <a:spcAft>
          <a:spcPct val="0"/>
        </a:spcAft>
        <a:defRPr sz="3200" b="1">
          <a:solidFill>
            <a:schemeClr val="tx1"/>
          </a:solidFill>
          <a:latin typeface="Verdana" pitchFamily="-1" charset="0"/>
        </a:defRPr>
      </a:lvl7pPr>
      <a:lvl8pPr marL="1371600" algn="l" rtl="0" eaLnBrk="1" fontAlgn="base" hangingPunct="1">
        <a:spcBef>
          <a:spcPct val="0"/>
        </a:spcBef>
        <a:spcAft>
          <a:spcPct val="0"/>
        </a:spcAft>
        <a:defRPr sz="3200" b="1">
          <a:solidFill>
            <a:schemeClr val="tx1"/>
          </a:solidFill>
          <a:latin typeface="Verdana" pitchFamily="-1" charset="0"/>
        </a:defRPr>
      </a:lvl8pPr>
      <a:lvl9pPr marL="1828800" algn="l" rtl="0" eaLnBrk="1" fontAlgn="base" hangingPunct="1">
        <a:spcBef>
          <a:spcPct val="0"/>
        </a:spcBef>
        <a:spcAft>
          <a:spcPct val="0"/>
        </a:spcAft>
        <a:defRPr sz="3200" b="1">
          <a:solidFill>
            <a:schemeClr val="tx1"/>
          </a:solidFill>
          <a:latin typeface="Verdana" pitchFamily="-1"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ヒラギノ角ゴ Pro W3" pitchFamily="-1" charset="-128"/>
          <a:cs typeface="ヒラギノ角ゴ Pro W3" pitchFamily="-1" charset="-128"/>
        </a:defRPr>
      </a:lvl1pPr>
      <a:lvl2pPr marL="742950" indent="-285750" algn="l" rtl="0" eaLnBrk="0" fontAlgn="base" hangingPunct="0">
        <a:spcBef>
          <a:spcPct val="20000"/>
        </a:spcBef>
        <a:spcAft>
          <a:spcPct val="0"/>
        </a:spcAft>
        <a:buChar char="–"/>
        <a:defRPr sz="2400">
          <a:solidFill>
            <a:schemeClr val="tx1"/>
          </a:solidFill>
          <a:latin typeface="+mn-lt"/>
          <a:ea typeface="ヒラギノ角ゴ Pro W3" pitchFamily="-1" charset="-128"/>
          <a:cs typeface="ヒラギノ角ゴ Pro W3" charset="0"/>
        </a:defRPr>
      </a:lvl2pPr>
      <a:lvl3pPr marL="1143000" indent="-228600" algn="l" rtl="0" eaLnBrk="0" fontAlgn="base" hangingPunct="0">
        <a:spcBef>
          <a:spcPct val="20000"/>
        </a:spcBef>
        <a:spcAft>
          <a:spcPct val="0"/>
        </a:spcAft>
        <a:buChar char="•"/>
        <a:defRPr sz="2000">
          <a:solidFill>
            <a:schemeClr val="tx1"/>
          </a:solidFill>
          <a:latin typeface="+mn-lt"/>
          <a:ea typeface="ヒラギノ角ゴ Pro W3" pitchFamily="-1" charset="-128"/>
          <a:cs typeface="ヒラギノ角ゴ Pro W3" charset="0"/>
        </a:defRPr>
      </a:lvl3pPr>
      <a:lvl4pPr marL="1600200" indent="-228600" algn="l" rtl="0" eaLnBrk="0" fontAlgn="base" hangingPunct="0">
        <a:spcBef>
          <a:spcPct val="20000"/>
        </a:spcBef>
        <a:spcAft>
          <a:spcPct val="0"/>
        </a:spcAft>
        <a:buChar char="–"/>
        <a:defRPr>
          <a:solidFill>
            <a:schemeClr val="tx1"/>
          </a:solidFill>
          <a:latin typeface="+mn-lt"/>
          <a:ea typeface="ヒラギノ角ゴ Pro W3" pitchFamily="-1" charset="-128"/>
          <a:cs typeface="ヒラギノ角ゴ Pro W3" charset="0"/>
        </a:defRPr>
      </a:lvl4pPr>
      <a:lvl5pPr marL="2057400" indent="-228600" algn="l" rtl="0" eaLnBrk="0" fontAlgn="base" hangingPunct="0">
        <a:spcBef>
          <a:spcPct val="20000"/>
        </a:spcBef>
        <a:spcAft>
          <a:spcPct val="0"/>
        </a:spcAft>
        <a:buChar char="»"/>
        <a:defRPr>
          <a:solidFill>
            <a:schemeClr val="tx1"/>
          </a:solidFill>
          <a:latin typeface="+mn-lt"/>
          <a:ea typeface="ヒラギノ角ゴ Pro W3" pitchFamily="-1" charset="-128"/>
          <a:cs typeface="ヒラギノ角ゴ Pro W3" charset="0"/>
        </a:defRPr>
      </a:lvl5pPr>
      <a:lvl6pPr marL="25146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6pPr>
      <a:lvl7pPr marL="29718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7pPr>
      <a:lvl8pPr marL="34290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8pPr>
      <a:lvl9pPr marL="38862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4.wmf"/></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a:extLst>
              <a:ext uri="{FF2B5EF4-FFF2-40B4-BE49-F238E27FC236}">
                <a16:creationId xmlns:a16="http://schemas.microsoft.com/office/drawing/2014/main" id="{60D5AD12-BD8F-B93E-3395-26BEABE4E227}"/>
              </a:ext>
            </a:extLst>
          </p:cNvPr>
          <p:cNvSpPr>
            <a:spLocks noGrp="1" noChangeArrowheads="1"/>
          </p:cNvSpPr>
          <p:nvPr>
            <p:ph type="subTitle" idx="4294967295"/>
          </p:nvPr>
        </p:nvSpPr>
        <p:spPr>
          <a:xfrm>
            <a:off x="4876800" y="1524000"/>
            <a:ext cx="4267200" cy="3352800"/>
          </a:xfrm>
        </p:spPr>
        <p:txBody>
          <a:bodyPr/>
          <a:lstStyle/>
          <a:p>
            <a:pPr marL="0" indent="0" algn="ctr" eaLnBrk="1" hangingPunct="1">
              <a:spcBef>
                <a:spcPct val="30000"/>
              </a:spcBef>
              <a:buClr>
                <a:schemeClr val="tx1"/>
              </a:buClr>
              <a:buFontTx/>
              <a:buNone/>
            </a:pPr>
            <a:r>
              <a:rPr lang="en-US" altLang="en-US" sz="3200" b="1">
                <a:ea typeface="ＭＳ Ｐゴシック" panose="020B0600070205080204" pitchFamily="34" charset="-128"/>
                <a:cs typeface="ヒラギノ角ゴ Pro W3"/>
              </a:rPr>
              <a:t>Chapter 10</a:t>
            </a:r>
            <a:br>
              <a:rPr lang="en-US" altLang="en-US" b="1">
                <a:solidFill>
                  <a:srgbClr val="E6DAA5"/>
                </a:solidFill>
                <a:ea typeface="ＭＳ Ｐゴシック" panose="020B0600070205080204" pitchFamily="34" charset="-128"/>
                <a:cs typeface="ヒラギノ角ゴ Pro W3"/>
              </a:rPr>
            </a:br>
            <a:endParaRPr lang="en-US" altLang="en-US" b="1">
              <a:solidFill>
                <a:srgbClr val="E6DAA5"/>
              </a:solidFill>
              <a:ea typeface="ＭＳ Ｐゴシック" panose="020B0600070205080204" pitchFamily="34" charset="-128"/>
              <a:cs typeface="ヒラギノ角ゴ Pro W3"/>
            </a:endParaRPr>
          </a:p>
          <a:p>
            <a:pPr marL="0" indent="0" algn="ctr" eaLnBrk="1" hangingPunct="1">
              <a:spcBef>
                <a:spcPct val="30000"/>
              </a:spcBef>
              <a:buClr>
                <a:schemeClr val="tx1"/>
              </a:buClr>
              <a:buFontTx/>
              <a:buNone/>
            </a:pPr>
            <a:r>
              <a:rPr lang="en-US" altLang="en-US" b="1">
                <a:ea typeface="ＭＳ Ｐゴシック" panose="020B0600070205080204" pitchFamily="34" charset="-128"/>
                <a:cs typeface="ヒラギノ角ゴ Pro W3"/>
              </a:rPr>
              <a:t>Analysis of Insurance </a:t>
            </a:r>
            <a:br>
              <a:rPr lang="en-US" altLang="en-US" b="1">
                <a:ea typeface="ＭＳ Ｐゴシック" panose="020B0600070205080204" pitchFamily="34" charset="-128"/>
                <a:cs typeface="ヒラギノ角ゴ Pro W3"/>
              </a:rPr>
            </a:br>
            <a:r>
              <a:rPr lang="en-US" altLang="en-US" b="1">
                <a:ea typeface="ＭＳ Ｐゴシック" panose="020B0600070205080204" pitchFamily="34" charset="-128"/>
                <a:cs typeface="ヒラギノ角ゴ Pro W3"/>
              </a:rPr>
              <a:t>Contracts</a:t>
            </a:r>
          </a:p>
          <a:p>
            <a:pPr marL="0" indent="0" algn="ctr" eaLnBrk="1" hangingPunct="1">
              <a:buFontTx/>
              <a:buNone/>
            </a:pPr>
            <a:endParaRPr lang="en-US" altLang="en-US" b="1">
              <a:ea typeface="ＭＳ Ｐゴシック" panose="020B0600070205080204" pitchFamily="34" charset="-128"/>
              <a:cs typeface="ヒラギノ角ゴ Pro W3"/>
            </a:endParaRPr>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F4C416B-EDB0-5AA2-055C-E94102ED8796}"/>
              </a:ext>
            </a:extLst>
          </p:cNvPr>
          <p:cNvSpPr>
            <a:spLocks noGrp="1" noChangeArrowheads="1"/>
          </p:cNvSpPr>
          <p:nvPr>
            <p:ph type="title"/>
          </p:nvPr>
        </p:nvSpPr>
        <p:spPr/>
        <p:txBody>
          <a:bodyPr/>
          <a:lstStyle/>
          <a:p>
            <a:pPr eaLnBrk="1" hangingPunct="1">
              <a:defRPr/>
            </a:pPr>
            <a:r>
              <a:rPr lang="en-US">
                <a:cs typeface="+mj-cs"/>
              </a:rPr>
              <a:t>Endorsements and Riders</a:t>
            </a:r>
          </a:p>
        </p:txBody>
      </p:sp>
      <p:sp>
        <p:nvSpPr>
          <p:cNvPr id="22531" name="Rectangle 3">
            <a:extLst>
              <a:ext uri="{FF2B5EF4-FFF2-40B4-BE49-F238E27FC236}">
                <a16:creationId xmlns:a16="http://schemas.microsoft.com/office/drawing/2014/main" id="{ED2FE74F-CDA5-7FA0-0ADE-03462C03B2D7}"/>
              </a:ext>
            </a:extLst>
          </p:cNvPr>
          <p:cNvSpPr>
            <a:spLocks noGrp="1" noChangeArrowheads="1"/>
          </p:cNvSpPr>
          <p:nvPr>
            <p:ph idx="1"/>
          </p:nvPr>
        </p:nvSpPr>
        <p:spPr/>
        <p:txBody>
          <a:bodyPr rIns="91440"/>
          <a:lstStyle/>
          <a:p>
            <a:pPr eaLnBrk="1" hangingPunct="1">
              <a:lnSpc>
                <a:spcPct val="80000"/>
              </a:lnSpc>
            </a:pPr>
            <a:r>
              <a:rPr lang="en-US" altLang="en-US">
                <a:ea typeface="ＭＳ Ｐゴシック" panose="020B0600070205080204" pitchFamily="34" charset="-128"/>
                <a:cs typeface="ヒラギノ角ゴ Pro W3"/>
              </a:rPr>
              <a:t>In property and liability insurance, an </a:t>
            </a:r>
            <a:r>
              <a:rPr lang="en-US" altLang="en-US" u="sng">
                <a:ea typeface="ＭＳ Ｐゴシック" panose="020B0600070205080204" pitchFamily="34" charset="-128"/>
                <a:cs typeface="ヒラギノ角ゴ Pro W3"/>
              </a:rPr>
              <a:t>endorsement</a:t>
            </a:r>
            <a:r>
              <a:rPr lang="en-US" altLang="en-US">
                <a:ea typeface="ＭＳ Ｐゴシック" panose="020B0600070205080204" pitchFamily="34" charset="-128"/>
                <a:cs typeface="ヒラギノ角ゴ Pro W3"/>
              </a:rPr>
              <a:t> is a written provision that adds to, deletes from, or modifies the provisions in the original contract</a:t>
            </a:r>
          </a:p>
          <a:p>
            <a:pPr lvl="1" eaLnBrk="1" hangingPunct="1">
              <a:lnSpc>
                <a:spcPct val="80000"/>
              </a:lnSpc>
            </a:pPr>
            <a:r>
              <a:rPr lang="en-US" altLang="en-US">
                <a:ea typeface="ＭＳ Ｐゴシック" panose="020B0600070205080204" pitchFamily="34" charset="-128"/>
                <a:cs typeface="ヒラギノ角ゴ Pro W3"/>
              </a:rPr>
              <a:t>e.g., an earthquake endorsement to a homeowners policy</a:t>
            </a:r>
          </a:p>
          <a:p>
            <a:pPr eaLnBrk="1" hangingPunct="1">
              <a:lnSpc>
                <a:spcPct val="80000"/>
              </a:lnSpc>
              <a:spcBef>
                <a:spcPts val="1200"/>
              </a:spcBef>
            </a:pPr>
            <a:r>
              <a:rPr lang="en-US" altLang="en-US">
                <a:ea typeface="ＭＳ Ｐゴシック" panose="020B0600070205080204" pitchFamily="34" charset="-128"/>
                <a:cs typeface="ヒラギノ角ゴ Pro W3"/>
              </a:rPr>
              <a:t>In life and health insurance, a </a:t>
            </a:r>
            <a:r>
              <a:rPr lang="en-US" altLang="en-US" u="sng">
                <a:ea typeface="ＭＳ Ｐゴシック" panose="020B0600070205080204" pitchFamily="34" charset="-128"/>
                <a:cs typeface="ヒラギノ角ゴ Pro W3"/>
              </a:rPr>
              <a:t>rider</a:t>
            </a:r>
            <a:r>
              <a:rPr lang="en-US" altLang="en-US">
                <a:ea typeface="ＭＳ Ｐゴシック" panose="020B0600070205080204" pitchFamily="34" charset="-128"/>
                <a:cs typeface="ヒラギノ角ゴ Pro W3"/>
              </a:rPr>
              <a:t> is a provision that amends or changes the original policy</a:t>
            </a:r>
          </a:p>
          <a:p>
            <a:pPr lvl="1" eaLnBrk="1" hangingPunct="1">
              <a:lnSpc>
                <a:spcPct val="80000"/>
              </a:lnSpc>
            </a:pPr>
            <a:r>
              <a:rPr lang="en-US" altLang="en-US">
                <a:ea typeface="ＭＳ Ｐゴシック" panose="020B0600070205080204" pitchFamily="34" charset="-128"/>
                <a:cs typeface="ヒラギノ角ゴ Pro W3"/>
              </a:rPr>
              <a:t>e.g., a waiver-of-premium rider on a life insurance policy</a:t>
            </a:r>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61EB426-CF09-5DE4-18AE-52A2D9D721F7}"/>
              </a:ext>
            </a:extLst>
          </p:cNvPr>
          <p:cNvSpPr>
            <a:spLocks noGrp="1" noChangeArrowheads="1"/>
          </p:cNvSpPr>
          <p:nvPr>
            <p:ph type="title"/>
          </p:nvPr>
        </p:nvSpPr>
        <p:spPr/>
        <p:txBody>
          <a:bodyPr/>
          <a:lstStyle/>
          <a:p>
            <a:pPr eaLnBrk="1" hangingPunct="1">
              <a:defRPr/>
            </a:pPr>
            <a:r>
              <a:rPr lang="en-US">
                <a:cs typeface="+mj-cs"/>
              </a:rPr>
              <a:t>Deductibles</a:t>
            </a:r>
          </a:p>
        </p:txBody>
      </p:sp>
      <p:sp>
        <p:nvSpPr>
          <p:cNvPr id="13315" name="Rectangle 3">
            <a:extLst>
              <a:ext uri="{FF2B5EF4-FFF2-40B4-BE49-F238E27FC236}">
                <a16:creationId xmlns:a16="http://schemas.microsoft.com/office/drawing/2014/main" id="{D1BFBBA4-E60A-234E-6D45-9B795459FB32}"/>
              </a:ext>
            </a:extLst>
          </p:cNvPr>
          <p:cNvSpPr>
            <a:spLocks noGrp="1" noChangeArrowheads="1"/>
          </p:cNvSpPr>
          <p:nvPr>
            <p:ph idx="1"/>
          </p:nvPr>
        </p:nvSpPr>
        <p:spPr/>
        <p:txBody>
          <a:bodyPr rIns="91440"/>
          <a:lstStyle/>
          <a:p>
            <a:pPr eaLnBrk="1" hangingPunct="1">
              <a:lnSpc>
                <a:spcPct val="90000"/>
              </a:lnSpc>
              <a:defRPr/>
            </a:pPr>
            <a:r>
              <a:rPr lang="en-US">
                <a:cs typeface="+mn-cs"/>
              </a:rPr>
              <a:t>A </a:t>
            </a:r>
            <a:r>
              <a:rPr lang="en-US" u="sng">
                <a:cs typeface="+mn-cs"/>
              </a:rPr>
              <a:t>deductible</a:t>
            </a:r>
            <a:r>
              <a:rPr lang="en-US">
                <a:cs typeface="+mn-cs"/>
              </a:rPr>
              <a:t> is a provision by which a specified amount is subtracted from the total loss payment that otherwise would be payable</a:t>
            </a:r>
          </a:p>
          <a:p>
            <a:pPr eaLnBrk="1" hangingPunct="1">
              <a:lnSpc>
                <a:spcPct val="90000"/>
              </a:lnSpc>
              <a:defRPr/>
            </a:pPr>
            <a:r>
              <a:rPr lang="en-US">
                <a:cs typeface="+mn-cs"/>
              </a:rPr>
              <a:t>The purpose of a deductible is to:</a:t>
            </a:r>
          </a:p>
          <a:p>
            <a:pPr lvl="1" eaLnBrk="1" hangingPunct="1">
              <a:lnSpc>
                <a:spcPct val="90000"/>
              </a:lnSpc>
              <a:defRPr/>
            </a:pPr>
            <a:r>
              <a:rPr lang="en-US"/>
              <a:t>Eliminate small claims that are expensive to handle and process</a:t>
            </a:r>
          </a:p>
          <a:p>
            <a:pPr lvl="1" eaLnBrk="1" hangingPunct="1">
              <a:lnSpc>
                <a:spcPct val="90000"/>
              </a:lnSpc>
              <a:defRPr/>
            </a:pPr>
            <a:r>
              <a:rPr lang="en-US"/>
              <a:t>Reduce premiums paid by the insured</a:t>
            </a:r>
          </a:p>
          <a:p>
            <a:pPr lvl="1" eaLnBrk="1" hangingPunct="1">
              <a:lnSpc>
                <a:spcPct val="90000"/>
              </a:lnSpc>
              <a:defRPr/>
            </a:pPr>
            <a:r>
              <a:rPr lang="en-US"/>
              <a:t>Reduce moral hazard and attitudinal (morale) hazard</a:t>
            </a:r>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DCD95AF-20A4-D5BA-B094-068820CDF184}"/>
              </a:ext>
            </a:extLst>
          </p:cNvPr>
          <p:cNvSpPr>
            <a:spLocks noGrp="1" noChangeArrowheads="1"/>
          </p:cNvSpPr>
          <p:nvPr>
            <p:ph type="title"/>
          </p:nvPr>
        </p:nvSpPr>
        <p:spPr/>
        <p:txBody>
          <a:bodyPr/>
          <a:lstStyle/>
          <a:p>
            <a:pPr eaLnBrk="1" hangingPunct="1">
              <a:defRPr/>
            </a:pPr>
            <a:r>
              <a:rPr lang="en-US" dirty="0">
                <a:cs typeface="+mj-cs"/>
              </a:rPr>
              <a:t>Deductibles in Property insurance</a:t>
            </a:r>
          </a:p>
        </p:txBody>
      </p:sp>
      <p:sp>
        <p:nvSpPr>
          <p:cNvPr id="14339" name="Rectangle 3">
            <a:extLst>
              <a:ext uri="{FF2B5EF4-FFF2-40B4-BE49-F238E27FC236}">
                <a16:creationId xmlns:a16="http://schemas.microsoft.com/office/drawing/2014/main" id="{780ECE77-A72A-B8E3-112D-ADB5FD9B638C}"/>
              </a:ext>
            </a:extLst>
          </p:cNvPr>
          <p:cNvSpPr>
            <a:spLocks noGrp="1" noChangeArrowheads="1"/>
          </p:cNvSpPr>
          <p:nvPr>
            <p:ph idx="1"/>
          </p:nvPr>
        </p:nvSpPr>
        <p:spPr/>
        <p:txBody>
          <a:bodyPr rIns="91440"/>
          <a:lstStyle/>
          <a:p>
            <a:pPr eaLnBrk="1" hangingPunct="1">
              <a:defRPr/>
            </a:pPr>
            <a:r>
              <a:rPr lang="en-US">
                <a:cs typeface="+mn-cs"/>
              </a:rPr>
              <a:t>With a </a:t>
            </a:r>
            <a:r>
              <a:rPr lang="en-US" u="sng">
                <a:cs typeface="+mn-cs"/>
              </a:rPr>
              <a:t>straight deductible</a:t>
            </a:r>
            <a:r>
              <a:rPr lang="en-US">
                <a:cs typeface="+mn-cs"/>
              </a:rPr>
              <a:t>, the insured must pay a certain number of dollars of loss before the insurer is required to make a payment</a:t>
            </a:r>
          </a:p>
          <a:p>
            <a:pPr lvl="1" eaLnBrk="1" hangingPunct="1">
              <a:defRPr/>
            </a:pPr>
            <a:r>
              <a:rPr lang="en-US"/>
              <a:t>e.g., an auto insurance deductible </a:t>
            </a:r>
          </a:p>
          <a:p>
            <a:pPr eaLnBrk="1" hangingPunct="1">
              <a:defRPr/>
            </a:pPr>
            <a:r>
              <a:rPr lang="en-US">
                <a:cs typeface="+mn-cs"/>
              </a:rPr>
              <a:t>An </a:t>
            </a:r>
            <a:r>
              <a:rPr lang="en-US" u="sng">
                <a:cs typeface="+mn-cs"/>
              </a:rPr>
              <a:t>aggregate deductible</a:t>
            </a:r>
            <a:r>
              <a:rPr lang="en-US">
                <a:cs typeface="+mn-cs"/>
              </a:rPr>
              <a:t> means that all losses that occur during a specified time period, usually a year, are accumulated to satisfy the deductible amount</a:t>
            </a:r>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F539E96-2E0B-5BDD-F7D2-C7AF4C422726}"/>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cs typeface="ヒラギノ角ゴ Pro W3"/>
              </a:rPr>
              <a:t>Deductibles in Health Insurance</a:t>
            </a:r>
            <a:endParaRPr lang="en-US" altLang="en-US" sz="3600">
              <a:ea typeface="ＭＳ Ｐゴシック" panose="020B0600070205080204" pitchFamily="34" charset="-128"/>
              <a:cs typeface="ヒラギノ角ゴ Pro W3"/>
            </a:endParaRPr>
          </a:p>
        </p:txBody>
      </p:sp>
      <p:sp>
        <p:nvSpPr>
          <p:cNvPr id="28675" name="Rectangle 3">
            <a:extLst>
              <a:ext uri="{FF2B5EF4-FFF2-40B4-BE49-F238E27FC236}">
                <a16:creationId xmlns:a16="http://schemas.microsoft.com/office/drawing/2014/main" id="{1FC35006-0969-C1B6-49D1-037D1A0B041F}"/>
              </a:ext>
            </a:extLst>
          </p:cNvPr>
          <p:cNvSpPr>
            <a:spLocks noGrp="1" noChangeArrowheads="1"/>
          </p:cNvSpPr>
          <p:nvPr>
            <p:ph idx="1"/>
          </p:nvPr>
        </p:nvSpPr>
        <p:spPr/>
        <p:txBody>
          <a:bodyPr rIns="91440"/>
          <a:lstStyle/>
          <a:p>
            <a:pPr eaLnBrk="1" hangingPunct="1">
              <a:lnSpc>
                <a:spcPct val="80000"/>
              </a:lnSpc>
            </a:pPr>
            <a:r>
              <a:rPr lang="en-US" altLang="en-US">
                <a:ea typeface="ＭＳ Ｐゴシック" panose="020B0600070205080204" pitchFamily="34" charset="-128"/>
                <a:cs typeface="ヒラギノ角ゴ Pro W3"/>
              </a:rPr>
              <a:t>A </a:t>
            </a:r>
            <a:r>
              <a:rPr lang="en-US" altLang="en-US" u="sng">
                <a:ea typeface="ＭＳ Ｐゴシック" panose="020B0600070205080204" pitchFamily="34" charset="-128"/>
                <a:cs typeface="ヒラギノ角ゴ Pro W3"/>
              </a:rPr>
              <a:t>calendar-year deductible</a:t>
            </a:r>
            <a:r>
              <a:rPr lang="en-US" altLang="en-US">
                <a:ea typeface="ＭＳ Ｐゴシック" panose="020B0600070205080204" pitchFamily="34" charset="-128"/>
                <a:cs typeface="ヒラギノ角ゴ Pro W3"/>
              </a:rPr>
              <a:t> is a type of aggregate deductible that is found in basic medical expense and major medical insurance contracts</a:t>
            </a:r>
          </a:p>
          <a:p>
            <a:pPr eaLnBrk="1" hangingPunct="1">
              <a:lnSpc>
                <a:spcPct val="80000"/>
              </a:lnSpc>
              <a:spcBef>
                <a:spcPts val="1200"/>
              </a:spcBef>
            </a:pPr>
            <a:r>
              <a:rPr lang="en-US" altLang="en-US">
                <a:ea typeface="ＭＳ Ｐゴシック" panose="020B0600070205080204" pitchFamily="34" charset="-128"/>
                <a:cs typeface="ヒラギノ角ゴ Pro W3"/>
              </a:rPr>
              <a:t>An </a:t>
            </a:r>
            <a:r>
              <a:rPr lang="en-US" altLang="en-US" u="sng">
                <a:ea typeface="ＭＳ Ｐゴシック" panose="020B0600070205080204" pitchFamily="34" charset="-128"/>
                <a:cs typeface="ヒラギノ角ゴ Pro W3"/>
              </a:rPr>
              <a:t>elimination (waiting) period</a:t>
            </a:r>
            <a:r>
              <a:rPr lang="en-US" altLang="en-US">
                <a:ea typeface="ＭＳ Ｐゴシック" panose="020B0600070205080204" pitchFamily="34" charset="-128"/>
                <a:cs typeface="ヒラギノ角ゴ Pro W3"/>
              </a:rPr>
              <a:t> is a stated period of time at the beginning of a loss during which no insurance benefits are paid</a:t>
            </a:r>
          </a:p>
          <a:p>
            <a:pPr lvl="1" eaLnBrk="1" hangingPunct="1">
              <a:lnSpc>
                <a:spcPct val="80000"/>
              </a:lnSpc>
              <a:spcBef>
                <a:spcPts val="1200"/>
              </a:spcBef>
            </a:pPr>
            <a:r>
              <a:rPr lang="en-US" altLang="en-US">
                <a:ea typeface="ＭＳ Ｐゴシック" panose="020B0600070205080204" pitchFamily="34" charset="-128"/>
                <a:cs typeface="ヒラギノ角ゴ Pro W3"/>
              </a:rPr>
              <a:t>e.g., disability income contracts that replace part of a disabled worker</a:t>
            </a:r>
            <a:r>
              <a:rPr lang="ja-JP" altLang="en-US">
                <a:ea typeface="ＭＳ Ｐゴシック" panose="020B0600070205080204" pitchFamily="34" charset="-128"/>
                <a:cs typeface="ヒラギノ角ゴ Pro W3"/>
              </a:rPr>
              <a:t>’</a:t>
            </a:r>
            <a:r>
              <a:rPr lang="en-US" altLang="ja-JP">
                <a:ea typeface="ＭＳ Ｐゴシック" panose="020B0600070205080204" pitchFamily="34" charset="-128"/>
                <a:cs typeface="ヒラギノ角ゴ Pro W3"/>
              </a:rPr>
              <a:t>s earnings typically have elimination periods of 30, 60, or 90 days, or longer periods.</a:t>
            </a:r>
            <a:endParaRPr lang="en-US" altLang="en-US">
              <a:ea typeface="ＭＳ Ｐゴシック" panose="020B0600070205080204" pitchFamily="34" charset="-128"/>
              <a:cs typeface="ヒラギノ角ゴ Pro W3"/>
            </a:endParaRPr>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C3D7EF7-4D6C-07E6-56E7-754A6D5C0A62}"/>
              </a:ext>
            </a:extLst>
          </p:cNvPr>
          <p:cNvSpPr>
            <a:spLocks noGrp="1" noChangeArrowheads="1"/>
          </p:cNvSpPr>
          <p:nvPr>
            <p:ph type="title"/>
          </p:nvPr>
        </p:nvSpPr>
        <p:spPr/>
        <p:txBody>
          <a:bodyPr/>
          <a:lstStyle/>
          <a:p>
            <a:pPr eaLnBrk="1" hangingPunct="1">
              <a:defRPr/>
            </a:pPr>
            <a:r>
              <a:rPr lang="en-US">
                <a:cs typeface="+mj-cs"/>
              </a:rPr>
              <a:t>Coinsurance</a:t>
            </a:r>
          </a:p>
        </p:txBody>
      </p:sp>
      <p:sp>
        <p:nvSpPr>
          <p:cNvPr id="30723" name="Rectangle 3">
            <a:extLst>
              <a:ext uri="{FF2B5EF4-FFF2-40B4-BE49-F238E27FC236}">
                <a16:creationId xmlns:a16="http://schemas.microsoft.com/office/drawing/2014/main" id="{9187ACA9-4A24-46A4-A86E-6F133949127B}"/>
              </a:ext>
            </a:extLst>
          </p:cNvPr>
          <p:cNvSpPr>
            <a:spLocks noGrp="1" noChangeArrowheads="1"/>
          </p:cNvSpPr>
          <p:nvPr>
            <p:ph type="body" sz="half" idx="4294967295"/>
          </p:nvPr>
        </p:nvSpPr>
        <p:spPr>
          <a:xfrm>
            <a:off x="412750" y="1371600"/>
            <a:ext cx="8294688" cy="3265488"/>
          </a:xfrm>
        </p:spPr>
        <p:txBody>
          <a:bodyPr rIns="91440"/>
          <a:lstStyle/>
          <a:p>
            <a:pPr eaLnBrk="1" hangingPunct="1"/>
            <a:r>
              <a:rPr lang="en-US" altLang="en-US">
                <a:ea typeface="ＭＳ Ｐゴシック" panose="020B0600070205080204" pitchFamily="34" charset="-128"/>
                <a:cs typeface="ヒラギノ角ゴ Pro W3"/>
              </a:rPr>
              <a:t>A </a:t>
            </a:r>
            <a:r>
              <a:rPr lang="en-US" altLang="en-US" u="sng">
                <a:ea typeface="ＭＳ Ｐゴシック" panose="020B0600070205080204" pitchFamily="34" charset="-128"/>
                <a:cs typeface="ヒラギノ角ゴ Pro W3"/>
              </a:rPr>
              <a:t>coinsurance clause</a:t>
            </a:r>
            <a:r>
              <a:rPr lang="en-US" altLang="en-US">
                <a:ea typeface="ＭＳ Ｐゴシック" panose="020B0600070205080204" pitchFamily="34" charset="-128"/>
                <a:cs typeface="ヒラギノ角ゴ Pro W3"/>
              </a:rPr>
              <a:t> in a property insurance contract encourages the insured to insure the property to a stated percentage of its insurable value</a:t>
            </a:r>
          </a:p>
          <a:p>
            <a:pPr lvl="1" eaLnBrk="1" hangingPunct="1"/>
            <a:r>
              <a:rPr lang="en-US" altLang="en-US">
                <a:ea typeface="ＭＳ Ｐゴシック" panose="020B0600070205080204" pitchFamily="34" charset="-128"/>
                <a:cs typeface="ヒラギノ角ゴ Pro W3"/>
              </a:rPr>
              <a:t>If the coinsurance requirement is not met at the time of the loss, the insured must share in the loss as a coinsurer</a:t>
            </a:r>
          </a:p>
          <a:p>
            <a:pPr lvl="1" eaLnBrk="1" hangingPunct="1"/>
            <a:endParaRPr lang="en-US" altLang="en-US" sz="2000">
              <a:ea typeface="ＭＳ Ｐゴシック" panose="020B0600070205080204" pitchFamily="34" charset="-128"/>
              <a:cs typeface="ヒラギノ角ゴ Pro W3"/>
            </a:endParaRPr>
          </a:p>
        </p:txBody>
      </p:sp>
      <p:graphicFrame>
        <p:nvGraphicFramePr>
          <p:cNvPr id="30724" name="Object 4">
            <a:extLst>
              <a:ext uri="{FF2B5EF4-FFF2-40B4-BE49-F238E27FC236}">
                <a16:creationId xmlns:a16="http://schemas.microsoft.com/office/drawing/2014/main" id="{FFE6968F-C50C-17E1-0587-8FF2EE7A2362}"/>
              </a:ext>
            </a:extLst>
          </p:cNvPr>
          <p:cNvGraphicFramePr>
            <a:graphicFrameLocks noGrp="1" noChangeAspect="1"/>
          </p:cNvGraphicFramePr>
          <p:nvPr>
            <p:ph sz="half" idx="4294967295"/>
          </p:nvPr>
        </p:nvGraphicFramePr>
        <p:xfrm>
          <a:off x="412750" y="4572000"/>
          <a:ext cx="8350250" cy="936625"/>
        </p:xfrm>
        <a:graphic>
          <a:graphicData uri="http://schemas.openxmlformats.org/presentationml/2006/ole">
            <mc:AlternateContent xmlns:mc="http://schemas.openxmlformats.org/markup-compatibility/2006">
              <mc:Choice xmlns:v="urn:schemas-microsoft-com:vml" Requires="v">
                <p:oleObj name="Equation" r:id="rId3" imgW="3848100" imgH="431800" progId="Equation.3">
                  <p:embed/>
                </p:oleObj>
              </mc:Choice>
              <mc:Fallback>
                <p:oleObj name="Equation" r:id="rId3" imgW="3848100" imgH="431800" progId="Equation.3">
                  <p:embed/>
                  <p:pic>
                    <p:nvPicPr>
                      <p:cNvPr id="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2750" y="4572000"/>
                        <a:ext cx="8350250" cy="936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E7EE5EA-D488-5856-782D-625A77242087}"/>
              </a:ext>
            </a:extLst>
          </p:cNvPr>
          <p:cNvSpPr>
            <a:spLocks noGrp="1" noChangeArrowheads="1"/>
          </p:cNvSpPr>
          <p:nvPr>
            <p:ph type="title"/>
          </p:nvPr>
        </p:nvSpPr>
        <p:spPr/>
        <p:txBody>
          <a:bodyPr/>
          <a:lstStyle/>
          <a:p>
            <a:pPr eaLnBrk="1" hangingPunct="1">
              <a:defRPr/>
            </a:pPr>
            <a:r>
              <a:rPr lang="en-US">
                <a:cs typeface="+mj-cs"/>
              </a:rPr>
              <a:t>Exhibit 10.1</a:t>
            </a:r>
            <a:r>
              <a:rPr lang="en-US" b="0">
                <a:cs typeface="+mj-cs"/>
              </a:rPr>
              <a:t> </a:t>
            </a:r>
            <a:r>
              <a:rPr lang="en-US">
                <a:cs typeface="+mj-cs"/>
              </a:rPr>
              <a:t> </a:t>
            </a:r>
            <a:r>
              <a:rPr lang="en-US" b="0">
                <a:cs typeface="+mj-cs"/>
              </a:rPr>
              <a:t>Insurance to Full Value</a:t>
            </a:r>
            <a:r>
              <a:rPr lang="en-US">
                <a:cs typeface="+mj-cs"/>
              </a:rPr>
              <a:t> </a:t>
            </a:r>
          </a:p>
        </p:txBody>
      </p:sp>
      <p:pic>
        <p:nvPicPr>
          <p:cNvPr id="32771" name="Picture 3" descr="ex10_01.gif">
            <a:extLst>
              <a:ext uri="{FF2B5EF4-FFF2-40B4-BE49-F238E27FC236}">
                <a16:creationId xmlns:a16="http://schemas.microsoft.com/office/drawing/2014/main" id="{AA280BFC-9DDE-85B8-2CD6-5A426C0C523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95400"/>
            <a:ext cx="7467600"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A42F8712-8543-D08E-7010-F6870388A45B}"/>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cs typeface="ヒラギノ角ゴ Pro W3"/>
              </a:rPr>
              <a:t>Exhibit 10.2</a:t>
            </a:r>
            <a:r>
              <a:rPr lang="en-US" altLang="en-US" b="0">
                <a:ea typeface="ＭＳ Ｐゴシック" panose="020B0600070205080204" pitchFamily="34" charset="-128"/>
                <a:cs typeface="ヒラギノ角ゴ Pro W3"/>
              </a:rPr>
              <a:t>  Insurance to Half Value</a:t>
            </a:r>
            <a:r>
              <a:rPr lang="en-US" altLang="en-US">
                <a:ea typeface="ＭＳ Ｐゴシック" panose="020B0600070205080204" pitchFamily="34" charset="-128"/>
                <a:cs typeface="ヒラギノ角ゴ Pro W3"/>
              </a:rPr>
              <a:t> </a:t>
            </a:r>
            <a:endParaRPr lang="en-US" altLang="en-US" sz="2800">
              <a:ea typeface="ＭＳ Ｐゴシック" panose="020B0600070205080204" pitchFamily="34" charset="-128"/>
              <a:cs typeface="ヒラギノ角ゴ Pro W3"/>
            </a:endParaRPr>
          </a:p>
        </p:txBody>
      </p:sp>
      <p:pic>
        <p:nvPicPr>
          <p:cNvPr id="34819" name="Picture 3" descr="ex10_02.gif">
            <a:extLst>
              <a:ext uri="{FF2B5EF4-FFF2-40B4-BE49-F238E27FC236}">
                <a16:creationId xmlns:a16="http://schemas.microsoft.com/office/drawing/2014/main" id="{5237529B-AC64-19C0-DBDF-387EDC9FB00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447800"/>
            <a:ext cx="6438900" cy="425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7FFCF5F-77BA-DA0C-136D-1BDBEC849FDA}"/>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cs typeface="ヒラギノ角ゴ Pro W3"/>
              </a:rPr>
              <a:t>Coinsurance in Health Insurance</a:t>
            </a:r>
            <a:endParaRPr lang="en-US" altLang="en-US" sz="3600">
              <a:ea typeface="ＭＳ Ｐゴシック" panose="020B0600070205080204" pitchFamily="34" charset="-128"/>
              <a:cs typeface="ヒラギノ角ゴ Pro W3"/>
            </a:endParaRPr>
          </a:p>
        </p:txBody>
      </p:sp>
      <p:sp>
        <p:nvSpPr>
          <p:cNvPr id="20483" name="Rectangle 3">
            <a:extLst>
              <a:ext uri="{FF2B5EF4-FFF2-40B4-BE49-F238E27FC236}">
                <a16:creationId xmlns:a16="http://schemas.microsoft.com/office/drawing/2014/main" id="{908E0E95-38A8-B95F-4E22-153AF688E4D4}"/>
              </a:ext>
            </a:extLst>
          </p:cNvPr>
          <p:cNvSpPr>
            <a:spLocks noGrp="1" noChangeArrowheads="1"/>
          </p:cNvSpPr>
          <p:nvPr>
            <p:ph idx="1"/>
          </p:nvPr>
        </p:nvSpPr>
        <p:spPr/>
        <p:txBody>
          <a:bodyPr rIns="91440"/>
          <a:lstStyle/>
          <a:p>
            <a:pPr eaLnBrk="1" hangingPunct="1">
              <a:defRPr/>
            </a:pPr>
            <a:r>
              <a:rPr lang="en-US">
                <a:cs typeface="+mn-cs"/>
              </a:rPr>
              <a:t>Health insurance policies frequently contain a </a:t>
            </a:r>
            <a:r>
              <a:rPr lang="en-US" u="sng">
                <a:cs typeface="+mn-cs"/>
              </a:rPr>
              <a:t>coinsurance clause</a:t>
            </a:r>
          </a:p>
          <a:p>
            <a:pPr lvl="1" eaLnBrk="1" hangingPunct="1">
              <a:defRPr/>
            </a:pPr>
            <a:r>
              <a:rPr lang="en-US"/>
              <a:t>The clause requires the insured to pay a specified percentage of covered medical expenses in excess of the deductible</a:t>
            </a:r>
          </a:p>
          <a:p>
            <a:pPr lvl="1" eaLnBrk="1" hangingPunct="1">
              <a:defRPr/>
            </a:pPr>
            <a:r>
              <a:rPr lang="en-US"/>
              <a:t>The purposes of coinsurance in health insurance are to reduce premiums and prevent overutilization of policy benefits</a:t>
            </a:r>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71F8D9C-8A98-83AD-A7D6-FD20C108CE7F}"/>
              </a:ext>
            </a:extLst>
          </p:cNvPr>
          <p:cNvSpPr>
            <a:spLocks noGrp="1" noChangeArrowheads="1"/>
          </p:cNvSpPr>
          <p:nvPr>
            <p:ph type="title"/>
          </p:nvPr>
        </p:nvSpPr>
        <p:spPr/>
        <p:txBody>
          <a:bodyPr/>
          <a:lstStyle/>
          <a:p>
            <a:pPr eaLnBrk="1" hangingPunct="1">
              <a:defRPr/>
            </a:pPr>
            <a:r>
              <a:rPr lang="en-US">
                <a:cs typeface="+mj-cs"/>
              </a:rPr>
              <a:t>Other-insurance Provisions</a:t>
            </a:r>
          </a:p>
        </p:txBody>
      </p:sp>
      <p:sp>
        <p:nvSpPr>
          <p:cNvPr id="38915" name="Rectangle 3">
            <a:extLst>
              <a:ext uri="{FF2B5EF4-FFF2-40B4-BE49-F238E27FC236}">
                <a16:creationId xmlns:a16="http://schemas.microsoft.com/office/drawing/2014/main" id="{9B9BA8AD-65BF-58BD-BB47-76990DEE4E4F}"/>
              </a:ext>
            </a:extLst>
          </p:cNvPr>
          <p:cNvSpPr>
            <a:spLocks noGrp="1" noChangeArrowheads="1"/>
          </p:cNvSpPr>
          <p:nvPr>
            <p:ph idx="1"/>
          </p:nvPr>
        </p:nvSpPr>
        <p:spPr/>
        <p:txBody>
          <a:bodyPr rIns="91440"/>
          <a:lstStyle/>
          <a:p>
            <a:pPr eaLnBrk="1" hangingPunct="1"/>
            <a:r>
              <a:rPr lang="en-US" altLang="en-US">
                <a:ea typeface="ＭＳ Ｐゴシック" panose="020B0600070205080204" pitchFamily="34" charset="-128"/>
                <a:cs typeface="ヒラギノ角ゴ Pro W3"/>
              </a:rPr>
              <a:t>The purpose of </a:t>
            </a:r>
            <a:r>
              <a:rPr lang="en-US" altLang="en-US" u="sng">
                <a:ea typeface="ＭＳ Ｐゴシック" panose="020B0600070205080204" pitchFamily="34" charset="-128"/>
                <a:cs typeface="ヒラギノ角ゴ Pro W3"/>
              </a:rPr>
              <a:t>other-insurance provisions</a:t>
            </a:r>
            <a:r>
              <a:rPr lang="en-US" altLang="en-US">
                <a:ea typeface="ＭＳ Ｐゴシック" panose="020B0600070205080204" pitchFamily="34" charset="-128"/>
                <a:cs typeface="ヒラギノ角ゴ Pro W3"/>
              </a:rPr>
              <a:t> is to prevent profiting from insurance and violation of the principle of indemnity</a:t>
            </a:r>
          </a:p>
          <a:p>
            <a:pPr lvl="1" eaLnBrk="1" hangingPunct="1"/>
            <a:r>
              <a:rPr lang="en-US" altLang="en-US">
                <a:ea typeface="ＭＳ Ｐゴシック" panose="020B0600070205080204" pitchFamily="34" charset="-128"/>
                <a:cs typeface="ヒラギノ角ゴ Pro W3"/>
              </a:rPr>
              <a:t>Under a </a:t>
            </a:r>
            <a:r>
              <a:rPr lang="en-US" altLang="en-US" u="sng">
                <a:ea typeface="ＭＳ Ｐゴシック" panose="020B0600070205080204" pitchFamily="34" charset="-128"/>
                <a:cs typeface="ヒラギノ角ゴ Pro W3"/>
              </a:rPr>
              <a:t>pro rata liability</a:t>
            </a:r>
            <a:r>
              <a:rPr lang="en-US" altLang="en-US">
                <a:ea typeface="ＭＳ Ｐゴシック" panose="020B0600070205080204" pitchFamily="34" charset="-128"/>
                <a:cs typeface="ヒラギノ角ゴ Pro W3"/>
              </a:rPr>
              <a:t> provision, each insurer</a:t>
            </a:r>
            <a:r>
              <a:rPr lang="ja-JP" altLang="en-US">
                <a:ea typeface="ＭＳ Ｐゴシック" panose="020B0600070205080204" pitchFamily="34" charset="-128"/>
                <a:cs typeface="ヒラギノ角ゴ Pro W3"/>
              </a:rPr>
              <a:t>’</a:t>
            </a:r>
            <a:r>
              <a:rPr lang="en-US" altLang="ja-JP">
                <a:ea typeface="ＭＳ Ｐゴシック" panose="020B0600070205080204" pitchFamily="34" charset="-128"/>
                <a:cs typeface="ヒラギノ角ゴ Pro W3"/>
              </a:rPr>
              <a:t>s share of the loss is based on the proportion that its insurance bears to the total amount of insurance on the property</a:t>
            </a:r>
          </a:p>
          <a:p>
            <a:pPr lvl="1" eaLnBrk="1" hangingPunct="1"/>
            <a:r>
              <a:rPr lang="en-US" altLang="en-US">
                <a:ea typeface="ＭＳ Ｐゴシック" panose="020B0600070205080204" pitchFamily="34" charset="-128"/>
                <a:cs typeface="ヒラギノ角ゴ Pro W3"/>
              </a:rPr>
              <a:t>Under </a:t>
            </a:r>
            <a:r>
              <a:rPr lang="en-US" altLang="en-US" u="sng">
                <a:ea typeface="ＭＳ Ｐゴシック" panose="020B0600070205080204" pitchFamily="34" charset="-128"/>
                <a:cs typeface="ヒラギノ角ゴ Pro W3"/>
              </a:rPr>
              <a:t>contribution by equal shares</a:t>
            </a:r>
            <a:r>
              <a:rPr lang="en-US" altLang="en-US">
                <a:ea typeface="ＭＳ Ｐゴシック" panose="020B0600070205080204" pitchFamily="34" charset="-128"/>
                <a:cs typeface="ヒラギノ角ゴ Pro W3"/>
              </a:rPr>
              <a:t>, each insurer shares equally in the loss until the share paid by each insurer equals the lowest limit of liability under any policy, or until the full amount of the loss is paid</a:t>
            </a:r>
          </a:p>
          <a:p>
            <a:pPr lvl="1" eaLnBrk="1" hangingPunct="1"/>
            <a:endParaRPr lang="en-US" altLang="en-US" sz="2000">
              <a:ea typeface="ＭＳ Ｐゴシック" panose="020B0600070205080204" pitchFamily="34" charset="-128"/>
              <a:cs typeface="ヒラギノ角ゴ Pro W3"/>
            </a:endParaRPr>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727CA446-3910-EDDB-35C0-031085B15055}"/>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cs typeface="ヒラギノ角ゴ Pro W3"/>
              </a:rPr>
              <a:t>Exhibit 10.3</a:t>
            </a:r>
            <a:r>
              <a:rPr lang="en-US" altLang="en-US" b="0">
                <a:ea typeface="ＭＳ Ｐゴシック" panose="020B0600070205080204" pitchFamily="34" charset="-128"/>
                <a:cs typeface="ヒラギノ角ゴ Pro W3"/>
              </a:rPr>
              <a:t>  Pro Rata Liability Example</a:t>
            </a:r>
            <a:endParaRPr lang="en-US" altLang="en-US">
              <a:ea typeface="ＭＳ Ｐゴシック" panose="020B0600070205080204" pitchFamily="34" charset="-128"/>
              <a:cs typeface="ヒラギノ角ゴ Pro W3"/>
            </a:endParaRPr>
          </a:p>
        </p:txBody>
      </p:sp>
      <p:pic>
        <p:nvPicPr>
          <p:cNvPr id="40963" name="Picture 8" descr="ex10_03">
            <a:extLst>
              <a:ext uri="{FF2B5EF4-FFF2-40B4-BE49-F238E27FC236}">
                <a16:creationId xmlns:a16="http://schemas.microsoft.com/office/drawing/2014/main" id="{5049B463-1F25-444C-BC40-648ADC2C3C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200" y="2043113"/>
            <a:ext cx="6196013" cy="277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4" name="Picture 4" descr="ex10_03.gif">
            <a:extLst>
              <a:ext uri="{FF2B5EF4-FFF2-40B4-BE49-F238E27FC236}">
                <a16:creationId xmlns:a16="http://schemas.microsoft.com/office/drawing/2014/main" id="{423DDE79-D977-D037-B5D5-B01C2C1AAB8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133600"/>
            <a:ext cx="6451600"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214AF86-EB5E-1960-93A7-09B9798675E2}"/>
              </a:ext>
            </a:extLst>
          </p:cNvPr>
          <p:cNvSpPr>
            <a:spLocks noGrp="1" noChangeArrowheads="1"/>
          </p:cNvSpPr>
          <p:nvPr>
            <p:ph type="title"/>
          </p:nvPr>
        </p:nvSpPr>
        <p:spPr/>
        <p:txBody>
          <a:bodyPr/>
          <a:lstStyle/>
          <a:p>
            <a:pPr eaLnBrk="1" hangingPunct="1">
              <a:defRPr/>
            </a:pPr>
            <a:r>
              <a:rPr lang="en-US">
                <a:cs typeface="+mj-cs"/>
              </a:rPr>
              <a:t>Agenda</a:t>
            </a:r>
          </a:p>
        </p:txBody>
      </p:sp>
      <p:sp>
        <p:nvSpPr>
          <p:cNvPr id="6147" name="Rectangle 3">
            <a:extLst>
              <a:ext uri="{FF2B5EF4-FFF2-40B4-BE49-F238E27FC236}">
                <a16:creationId xmlns:a16="http://schemas.microsoft.com/office/drawing/2014/main" id="{A0091E3A-E20A-2201-5FC1-0F2177BE8962}"/>
              </a:ext>
            </a:extLst>
          </p:cNvPr>
          <p:cNvSpPr>
            <a:spLocks noGrp="1" noChangeArrowheads="1"/>
          </p:cNvSpPr>
          <p:nvPr>
            <p:ph idx="1"/>
          </p:nvPr>
        </p:nvSpPr>
        <p:spPr/>
        <p:txBody>
          <a:bodyPr rIns="91440"/>
          <a:lstStyle/>
          <a:p>
            <a:pPr eaLnBrk="1" hangingPunct="1"/>
            <a:r>
              <a:rPr lang="en-US" altLang="en-US">
                <a:ea typeface="ＭＳ Ｐゴシック" panose="020B0600070205080204" pitchFamily="34" charset="-128"/>
                <a:cs typeface="ヒラギノ角ゴ Pro W3"/>
              </a:rPr>
              <a:t>Basic parts of an insurance contract</a:t>
            </a:r>
          </a:p>
          <a:p>
            <a:pPr eaLnBrk="1" hangingPunct="1"/>
            <a:r>
              <a:rPr lang="en-US" altLang="en-US">
                <a:ea typeface="ＭＳ Ｐゴシック" panose="020B0600070205080204" pitchFamily="34" charset="-128"/>
                <a:cs typeface="ヒラギノ角ゴ Pro W3"/>
              </a:rPr>
              <a:t>Definition of </a:t>
            </a:r>
            <a:r>
              <a:rPr lang="ja-JP" altLang="en-US">
                <a:ea typeface="ＭＳ Ｐゴシック" panose="020B0600070205080204" pitchFamily="34" charset="-128"/>
                <a:cs typeface="ヒラギノ角ゴ Pro W3"/>
              </a:rPr>
              <a:t>“</a:t>
            </a:r>
            <a:r>
              <a:rPr lang="en-US" altLang="ja-JP">
                <a:ea typeface="ＭＳ Ｐゴシック" panose="020B0600070205080204" pitchFamily="34" charset="-128"/>
                <a:cs typeface="ヒラギノ角ゴ Pro W3"/>
              </a:rPr>
              <a:t>Insured</a:t>
            </a:r>
            <a:r>
              <a:rPr lang="ja-JP" altLang="en-US">
                <a:ea typeface="ＭＳ Ｐゴシック" panose="020B0600070205080204" pitchFamily="34" charset="-128"/>
                <a:cs typeface="ヒラギノ角ゴ Pro W3"/>
              </a:rPr>
              <a:t>”</a:t>
            </a:r>
            <a:endParaRPr lang="en-US" altLang="ja-JP">
              <a:ea typeface="ＭＳ Ｐゴシック" panose="020B0600070205080204" pitchFamily="34" charset="-128"/>
              <a:cs typeface="ヒラギノ角ゴ Pro W3"/>
            </a:endParaRPr>
          </a:p>
          <a:p>
            <a:pPr eaLnBrk="1" hangingPunct="1"/>
            <a:r>
              <a:rPr lang="en-US" altLang="en-US">
                <a:ea typeface="ＭＳ Ｐゴシック" panose="020B0600070205080204" pitchFamily="34" charset="-128"/>
                <a:cs typeface="ヒラギノ角ゴ Pro W3"/>
              </a:rPr>
              <a:t>Endorsements and Riders</a:t>
            </a:r>
          </a:p>
          <a:p>
            <a:pPr eaLnBrk="1" hangingPunct="1"/>
            <a:r>
              <a:rPr lang="en-US" altLang="en-US">
                <a:ea typeface="ＭＳ Ｐゴシック" panose="020B0600070205080204" pitchFamily="34" charset="-128"/>
                <a:cs typeface="ヒラギノ角ゴ Pro W3"/>
              </a:rPr>
              <a:t>Deductibles</a:t>
            </a:r>
          </a:p>
          <a:p>
            <a:pPr eaLnBrk="1" hangingPunct="1"/>
            <a:r>
              <a:rPr lang="en-US" altLang="en-US">
                <a:ea typeface="ＭＳ Ｐゴシック" panose="020B0600070205080204" pitchFamily="34" charset="-128"/>
                <a:cs typeface="ヒラギノ角ゴ Pro W3"/>
              </a:rPr>
              <a:t>Coinsurance</a:t>
            </a:r>
          </a:p>
          <a:p>
            <a:pPr eaLnBrk="1" hangingPunct="1"/>
            <a:r>
              <a:rPr lang="en-US" altLang="en-US">
                <a:ea typeface="ＭＳ Ｐゴシック" panose="020B0600070205080204" pitchFamily="34" charset="-128"/>
                <a:cs typeface="ヒラギノ角ゴ Pro W3"/>
              </a:rPr>
              <a:t>Other-insurance provisions</a:t>
            </a:r>
          </a:p>
          <a:p>
            <a:pPr eaLnBrk="1" hangingPunct="1"/>
            <a:endParaRPr lang="en-US" altLang="en-US">
              <a:ea typeface="ＭＳ Ｐゴシック" panose="020B0600070205080204" pitchFamily="34" charset="-128"/>
              <a:cs typeface="ヒラギノ角ゴ Pro W3"/>
            </a:endParaRPr>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2B9ED89-5E1E-AE43-510E-4C9F3D0A19AB}"/>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cs typeface="ヒラギノ角ゴ Pro W3"/>
              </a:rPr>
              <a:t>Exhibit 10.4</a:t>
            </a:r>
            <a:r>
              <a:rPr lang="en-US" altLang="en-US" b="0">
                <a:ea typeface="ＭＳ Ｐゴシック" panose="020B0600070205080204" pitchFamily="34" charset="-128"/>
                <a:cs typeface="ヒラギノ角ゴ Pro W3"/>
              </a:rPr>
              <a:t>  Contribution by Equal Shares (Example 1)</a:t>
            </a:r>
            <a:endParaRPr lang="en-US" altLang="en-US">
              <a:ea typeface="ＭＳ Ｐゴシック" panose="020B0600070205080204" pitchFamily="34" charset="-128"/>
              <a:cs typeface="ヒラギノ角ゴ Pro W3"/>
            </a:endParaRPr>
          </a:p>
        </p:txBody>
      </p:sp>
      <p:pic>
        <p:nvPicPr>
          <p:cNvPr id="43011" name="Picture 3" descr="ex10_4.gif">
            <a:extLst>
              <a:ext uri="{FF2B5EF4-FFF2-40B4-BE49-F238E27FC236}">
                <a16:creationId xmlns:a16="http://schemas.microsoft.com/office/drawing/2014/main" id="{F2F5F2AC-5C75-0BFC-F649-0003A107B2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743200"/>
            <a:ext cx="8534400" cy="177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9FAE09F5-DC9A-6DD9-ABE6-675304494967}"/>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cs typeface="ヒラギノ角ゴ Pro W3"/>
              </a:rPr>
              <a:t>Exhibit 10.5</a:t>
            </a:r>
            <a:r>
              <a:rPr lang="en-US" altLang="en-US" b="0">
                <a:ea typeface="ＭＳ Ｐゴシック" panose="020B0600070205080204" pitchFamily="34" charset="-128"/>
                <a:cs typeface="ヒラギノ角ゴ Pro W3"/>
              </a:rPr>
              <a:t>  Contribution by Equal Shares (Example 2)</a:t>
            </a:r>
            <a:endParaRPr lang="en-US" altLang="en-US" sz="2800">
              <a:ea typeface="ＭＳ Ｐゴシック" panose="020B0600070205080204" pitchFamily="34" charset="-128"/>
              <a:cs typeface="ヒラギノ角ゴ Pro W3"/>
            </a:endParaRPr>
          </a:p>
        </p:txBody>
      </p:sp>
      <p:pic>
        <p:nvPicPr>
          <p:cNvPr id="45059" name="Picture 3" descr="ex10_5.gif">
            <a:extLst>
              <a:ext uri="{FF2B5EF4-FFF2-40B4-BE49-F238E27FC236}">
                <a16:creationId xmlns:a16="http://schemas.microsoft.com/office/drawing/2014/main" id="{6D4586A2-9138-0181-8CC5-2D8880F0526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743200"/>
            <a:ext cx="83820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C091421-919B-BF19-7B25-6894A591E674}"/>
              </a:ext>
            </a:extLst>
          </p:cNvPr>
          <p:cNvSpPr>
            <a:spLocks noGrp="1" noChangeArrowheads="1"/>
          </p:cNvSpPr>
          <p:nvPr>
            <p:ph type="title"/>
          </p:nvPr>
        </p:nvSpPr>
        <p:spPr/>
        <p:txBody>
          <a:bodyPr/>
          <a:lstStyle/>
          <a:p>
            <a:pPr eaLnBrk="1" hangingPunct="1">
              <a:defRPr/>
            </a:pPr>
            <a:r>
              <a:rPr lang="en-US">
                <a:cs typeface="+mj-cs"/>
              </a:rPr>
              <a:t>Other-insurance Provisions</a:t>
            </a:r>
          </a:p>
        </p:txBody>
      </p:sp>
      <p:sp>
        <p:nvSpPr>
          <p:cNvPr id="47107" name="Rectangle 3">
            <a:extLst>
              <a:ext uri="{FF2B5EF4-FFF2-40B4-BE49-F238E27FC236}">
                <a16:creationId xmlns:a16="http://schemas.microsoft.com/office/drawing/2014/main" id="{035435C6-4F7D-885F-11D4-B92AF0B904DF}"/>
              </a:ext>
            </a:extLst>
          </p:cNvPr>
          <p:cNvSpPr>
            <a:spLocks noGrp="1" noChangeArrowheads="1"/>
          </p:cNvSpPr>
          <p:nvPr>
            <p:ph idx="1"/>
          </p:nvPr>
        </p:nvSpPr>
        <p:spPr/>
        <p:txBody>
          <a:bodyPr rIns="91440"/>
          <a:lstStyle/>
          <a:p>
            <a:pPr lvl="1" eaLnBrk="1" hangingPunct="1"/>
            <a:r>
              <a:rPr lang="en-US" altLang="en-US">
                <a:ea typeface="ヒラギノ角ゴ Pro W3"/>
                <a:cs typeface="ヒラギノ角ゴ Pro W3"/>
              </a:rPr>
              <a:t>Under a </a:t>
            </a:r>
            <a:r>
              <a:rPr lang="en-US" altLang="en-US" u="sng">
                <a:ea typeface="ヒラギノ角ゴ Pro W3"/>
                <a:cs typeface="ヒラギノ角ゴ Pro W3"/>
              </a:rPr>
              <a:t>primary and excess insurance</a:t>
            </a:r>
            <a:r>
              <a:rPr lang="en-US" altLang="en-US">
                <a:ea typeface="ヒラギノ角ゴ Pro W3"/>
                <a:cs typeface="ヒラギノ角ゴ Pro W3"/>
              </a:rPr>
              <a:t> provision, the primary insurer pays first, and the excess insurer pays only after the policy limits under the primary policy are exhausted</a:t>
            </a:r>
          </a:p>
          <a:p>
            <a:pPr lvl="1" eaLnBrk="1" hangingPunct="1"/>
            <a:r>
              <a:rPr lang="en-US" altLang="en-US">
                <a:ea typeface="ヒラギノ角ゴ Pro W3"/>
                <a:cs typeface="ヒラギノ角ゴ Pro W3"/>
              </a:rPr>
              <a:t>The </a:t>
            </a:r>
            <a:r>
              <a:rPr lang="en-US" altLang="en-US" u="sng">
                <a:ea typeface="ヒラギノ角ゴ Pro W3"/>
                <a:cs typeface="ヒラギノ角ゴ Pro W3"/>
              </a:rPr>
              <a:t>coordination of benefits provision</a:t>
            </a:r>
            <a:r>
              <a:rPr lang="en-US" altLang="en-US">
                <a:ea typeface="ヒラギノ角ゴ Pro W3"/>
                <a:cs typeface="ヒラギノ角ゴ Pro W3"/>
              </a:rPr>
              <a:t> in group health insurance is designed to prevent overinsurance and the duplication of benefits if one person is covered under more than one group health insurance plan</a:t>
            </a:r>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72BBC639-782E-EC13-4BDE-F6088A9EEA8B}"/>
              </a:ext>
            </a:extLst>
          </p:cNvPr>
          <p:cNvSpPr>
            <a:spLocks noGrp="1" noChangeArrowheads="1"/>
          </p:cNvSpPr>
          <p:nvPr>
            <p:ph type="title"/>
          </p:nvPr>
        </p:nvSpPr>
        <p:spPr/>
        <p:txBody>
          <a:bodyPr/>
          <a:lstStyle/>
          <a:p>
            <a:pPr eaLnBrk="1" hangingPunct="1">
              <a:defRPr/>
            </a:pPr>
            <a:r>
              <a:rPr lang="en-US">
                <a:cs typeface="+mj-cs"/>
              </a:rPr>
              <a:t>Basic Parts of an Insurance Contract</a:t>
            </a:r>
          </a:p>
        </p:txBody>
      </p:sp>
      <p:sp>
        <p:nvSpPr>
          <p:cNvPr id="8195" name="Rectangle 4">
            <a:extLst>
              <a:ext uri="{FF2B5EF4-FFF2-40B4-BE49-F238E27FC236}">
                <a16:creationId xmlns:a16="http://schemas.microsoft.com/office/drawing/2014/main" id="{65BD66F6-FE32-2403-BE62-7EC824C9FC88}"/>
              </a:ext>
            </a:extLst>
          </p:cNvPr>
          <p:cNvSpPr>
            <a:spLocks noGrp="1" noChangeArrowheads="1"/>
          </p:cNvSpPr>
          <p:nvPr>
            <p:ph idx="1"/>
          </p:nvPr>
        </p:nvSpPr>
        <p:spPr/>
        <p:txBody>
          <a:bodyPr rIns="91440"/>
          <a:lstStyle/>
          <a:p>
            <a:pPr eaLnBrk="1" hangingPunct="1">
              <a:lnSpc>
                <a:spcPct val="80000"/>
              </a:lnSpc>
              <a:spcBef>
                <a:spcPct val="40000"/>
              </a:spcBef>
            </a:pPr>
            <a:r>
              <a:rPr lang="en-US" altLang="en-US" u="sng">
                <a:ea typeface="ＭＳ Ｐゴシック" panose="020B0600070205080204" pitchFamily="34" charset="-128"/>
                <a:cs typeface="ヒラギノ角ゴ Pro W3"/>
              </a:rPr>
              <a:t>Declarations</a:t>
            </a:r>
            <a:r>
              <a:rPr lang="en-US" altLang="en-US">
                <a:ea typeface="ＭＳ Ｐゴシック" panose="020B0600070205080204" pitchFamily="34" charset="-128"/>
                <a:cs typeface="ヒラギノ角ゴ Pro W3"/>
              </a:rPr>
              <a:t> are statements that provide information about the particular property or activity to be insured</a:t>
            </a:r>
          </a:p>
          <a:p>
            <a:pPr lvl="1" eaLnBrk="1" hangingPunct="1">
              <a:lnSpc>
                <a:spcPct val="80000"/>
              </a:lnSpc>
              <a:spcBef>
                <a:spcPct val="40000"/>
              </a:spcBef>
            </a:pPr>
            <a:r>
              <a:rPr lang="en-US" altLang="en-US">
                <a:ea typeface="ＭＳ Ｐゴシック" panose="020B0600070205080204" pitchFamily="34" charset="-128"/>
                <a:cs typeface="ヒラギノ角ゴ Pro W3"/>
              </a:rPr>
              <a:t>Can usually be found on the first page of the policy</a:t>
            </a:r>
          </a:p>
          <a:p>
            <a:pPr lvl="1" eaLnBrk="1" hangingPunct="1">
              <a:lnSpc>
                <a:spcPct val="80000"/>
              </a:lnSpc>
              <a:spcBef>
                <a:spcPct val="40000"/>
              </a:spcBef>
            </a:pPr>
            <a:r>
              <a:rPr lang="en-US" altLang="en-US">
                <a:ea typeface="ＭＳ Ｐゴシック" panose="020B0600070205080204" pitchFamily="34" charset="-128"/>
                <a:cs typeface="ヒラギノ角ゴ Pro W3"/>
              </a:rPr>
              <a:t>In property insurance, it contains name of the insured, location of property, period of protection, amount of insurance, premium and deductible information</a:t>
            </a:r>
          </a:p>
          <a:p>
            <a:pPr eaLnBrk="1" hangingPunct="1">
              <a:lnSpc>
                <a:spcPct val="80000"/>
              </a:lnSpc>
              <a:spcBef>
                <a:spcPct val="40000"/>
              </a:spcBef>
            </a:pPr>
            <a:r>
              <a:rPr lang="en-US" altLang="en-US">
                <a:ea typeface="ＭＳ Ｐゴシック" panose="020B0600070205080204" pitchFamily="34" charset="-128"/>
                <a:cs typeface="ヒラギノ角ゴ Pro W3"/>
              </a:rPr>
              <a:t>Insurance contracts typically contain a page or section of </a:t>
            </a:r>
            <a:r>
              <a:rPr lang="en-US" altLang="en-US" u="sng">
                <a:ea typeface="ＭＳ Ｐゴシック" panose="020B0600070205080204" pitchFamily="34" charset="-128"/>
                <a:cs typeface="ヒラギノ角ゴ Pro W3"/>
              </a:rPr>
              <a:t>definitions</a:t>
            </a:r>
          </a:p>
          <a:p>
            <a:pPr lvl="1" eaLnBrk="1" hangingPunct="1">
              <a:lnSpc>
                <a:spcPct val="80000"/>
              </a:lnSpc>
              <a:spcBef>
                <a:spcPct val="40000"/>
              </a:spcBef>
            </a:pPr>
            <a:r>
              <a:rPr lang="en-US" altLang="en-US">
                <a:ea typeface="ＭＳ Ｐゴシック" panose="020B0600070205080204" pitchFamily="34" charset="-128"/>
                <a:cs typeface="ヒラギノ角ゴ Pro W3"/>
              </a:rPr>
              <a:t>For example, the insured is referred to as </a:t>
            </a:r>
            <a:r>
              <a:rPr lang="ja-JP" altLang="en-US">
                <a:ea typeface="ＭＳ Ｐゴシック" panose="020B0600070205080204" pitchFamily="34" charset="-128"/>
                <a:cs typeface="ヒラギノ角ゴ Pro W3"/>
              </a:rPr>
              <a:t>“</a:t>
            </a:r>
            <a:r>
              <a:rPr lang="en-US" altLang="ja-JP">
                <a:ea typeface="ＭＳ Ｐゴシック" panose="020B0600070205080204" pitchFamily="34" charset="-128"/>
                <a:cs typeface="ヒラギノ角ゴ Pro W3"/>
              </a:rPr>
              <a:t>you</a:t>
            </a:r>
            <a:r>
              <a:rPr lang="ja-JP" altLang="en-US">
                <a:ea typeface="ＭＳ Ｐゴシック" panose="020B0600070205080204" pitchFamily="34" charset="-128"/>
                <a:cs typeface="ヒラギノ角ゴ Pro W3"/>
              </a:rPr>
              <a:t>”</a:t>
            </a:r>
            <a:endParaRPr lang="en-US" altLang="en-US">
              <a:ea typeface="ＭＳ Ｐゴシック" panose="020B0600070205080204" pitchFamily="34" charset="-128"/>
              <a:cs typeface="ヒラギノ角ゴ Pro W3"/>
            </a:endParaRP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D3F5FB9-702B-86B9-DC11-95BD5761E363}"/>
              </a:ext>
            </a:extLst>
          </p:cNvPr>
          <p:cNvSpPr>
            <a:spLocks noGrp="1" noChangeArrowheads="1"/>
          </p:cNvSpPr>
          <p:nvPr>
            <p:ph type="title"/>
          </p:nvPr>
        </p:nvSpPr>
        <p:spPr/>
        <p:txBody>
          <a:bodyPr/>
          <a:lstStyle/>
          <a:p>
            <a:pPr eaLnBrk="1" hangingPunct="1">
              <a:defRPr/>
            </a:pPr>
            <a:r>
              <a:rPr lang="en-US">
                <a:cs typeface="+mj-cs"/>
              </a:rPr>
              <a:t>Basic Parts of an Insurance Contract</a:t>
            </a:r>
          </a:p>
        </p:txBody>
      </p:sp>
      <p:sp>
        <p:nvSpPr>
          <p:cNvPr id="10243" name="Rectangle 3">
            <a:extLst>
              <a:ext uri="{FF2B5EF4-FFF2-40B4-BE49-F238E27FC236}">
                <a16:creationId xmlns:a16="http://schemas.microsoft.com/office/drawing/2014/main" id="{49AC5932-A866-8407-8FB6-24E48562E8F6}"/>
              </a:ext>
            </a:extLst>
          </p:cNvPr>
          <p:cNvSpPr>
            <a:spLocks noGrp="1" noChangeArrowheads="1"/>
          </p:cNvSpPr>
          <p:nvPr>
            <p:ph idx="1"/>
          </p:nvPr>
        </p:nvSpPr>
        <p:spPr/>
        <p:txBody>
          <a:bodyPr rIns="91440"/>
          <a:lstStyle/>
          <a:p>
            <a:pPr eaLnBrk="1" hangingPunct="1">
              <a:lnSpc>
                <a:spcPct val="80000"/>
              </a:lnSpc>
              <a:spcBef>
                <a:spcPct val="40000"/>
              </a:spcBef>
            </a:pPr>
            <a:r>
              <a:rPr lang="en-US" altLang="en-US">
                <a:ea typeface="ＭＳ Ｐゴシック" panose="020B0600070205080204" pitchFamily="34" charset="-128"/>
                <a:cs typeface="ヒラギノ角ゴ Pro W3"/>
              </a:rPr>
              <a:t>The </a:t>
            </a:r>
            <a:r>
              <a:rPr lang="en-US" altLang="en-US" u="sng">
                <a:ea typeface="ＭＳ Ｐゴシック" panose="020B0600070205080204" pitchFamily="34" charset="-128"/>
                <a:cs typeface="ヒラギノ角ゴ Pro W3"/>
              </a:rPr>
              <a:t>insuring agreement</a:t>
            </a:r>
            <a:r>
              <a:rPr lang="en-US" altLang="en-US">
                <a:ea typeface="ＭＳ Ｐゴシック" panose="020B0600070205080204" pitchFamily="34" charset="-128"/>
                <a:cs typeface="ヒラギノ角ゴ Pro W3"/>
              </a:rPr>
              <a:t> summarizes the major promises of the insurer (the heart of an insurance contract) </a:t>
            </a:r>
          </a:p>
          <a:p>
            <a:pPr eaLnBrk="1" hangingPunct="1">
              <a:lnSpc>
                <a:spcPct val="80000"/>
              </a:lnSpc>
              <a:spcBef>
                <a:spcPct val="40000"/>
              </a:spcBef>
            </a:pPr>
            <a:r>
              <a:rPr lang="en-US" altLang="en-US">
                <a:ea typeface="ＭＳ Ｐゴシック" panose="020B0600070205080204" pitchFamily="34" charset="-128"/>
                <a:cs typeface="ヒラギノ角ゴ Pro W3"/>
              </a:rPr>
              <a:t>The two basic forms of an insuring agreement in property insurance are:</a:t>
            </a:r>
          </a:p>
          <a:p>
            <a:pPr lvl="1" eaLnBrk="1" hangingPunct="1">
              <a:lnSpc>
                <a:spcPct val="80000"/>
              </a:lnSpc>
              <a:spcBef>
                <a:spcPct val="40000"/>
              </a:spcBef>
            </a:pPr>
            <a:r>
              <a:rPr lang="en-US" altLang="en-US" u="sng">
                <a:ea typeface="ＭＳ Ｐゴシック" panose="020B0600070205080204" pitchFamily="34" charset="-128"/>
                <a:cs typeface="ヒラギノ角ゴ Pro W3"/>
              </a:rPr>
              <a:t>Named perils coverage</a:t>
            </a:r>
            <a:r>
              <a:rPr lang="en-US" altLang="en-US">
                <a:ea typeface="ＭＳ Ｐゴシック" panose="020B0600070205080204" pitchFamily="34" charset="-128"/>
                <a:cs typeface="ヒラギノ角ゴ Pro W3"/>
              </a:rPr>
              <a:t>, where only those perils specifically named in the policy are covered</a:t>
            </a:r>
          </a:p>
          <a:p>
            <a:pPr lvl="1" eaLnBrk="1" hangingPunct="1">
              <a:lnSpc>
                <a:spcPct val="80000"/>
              </a:lnSpc>
              <a:spcBef>
                <a:spcPct val="40000"/>
              </a:spcBef>
            </a:pPr>
            <a:r>
              <a:rPr lang="en-US" altLang="en-US" u="sng">
                <a:ea typeface="ＭＳ Ｐゴシック" panose="020B0600070205080204" pitchFamily="34" charset="-128"/>
                <a:cs typeface="ヒラギノ角ゴ Pro W3"/>
              </a:rPr>
              <a:t>Open-perils, or special coverage</a:t>
            </a:r>
            <a:r>
              <a:rPr lang="en-US" altLang="en-US">
                <a:ea typeface="ＭＳ Ｐゴシック" panose="020B0600070205080204" pitchFamily="34" charset="-128"/>
                <a:cs typeface="ヒラギノ角ゴ Pro W3"/>
              </a:rPr>
              <a:t>, where all losses are covered except those losses specifically excluded</a:t>
            </a:r>
          </a:p>
          <a:p>
            <a:pPr eaLnBrk="1" hangingPunct="1">
              <a:lnSpc>
                <a:spcPct val="80000"/>
              </a:lnSpc>
            </a:pPr>
            <a:endParaRPr lang="en-US" altLang="en-US" sz="2400">
              <a:ea typeface="ＭＳ Ｐゴシック" panose="020B0600070205080204" pitchFamily="34" charset="-128"/>
              <a:cs typeface="ヒラギノ角ゴ Pro W3"/>
            </a:endParaRPr>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8C10C33-06CD-6AFF-9253-0AEB608F8798}"/>
              </a:ext>
            </a:extLst>
          </p:cNvPr>
          <p:cNvSpPr>
            <a:spLocks noGrp="1" noChangeArrowheads="1"/>
          </p:cNvSpPr>
          <p:nvPr>
            <p:ph type="title"/>
          </p:nvPr>
        </p:nvSpPr>
        <p:spPr/>
        <p:txBody>
          <a:bodyPr/>
          <a:lstStyle/>
          <a:p>
            <a:pPr eaLnBrk="1" hangingPunct="1">
              <a:defRPr/>
            </a:pPr>
            <a:r>
              <a:rPr lang="en-US">
                <a:cs typeface="+mj-cs"/>
              </a:rPr>
              <a:t>Basic Parts of an Insurance Contract</a:t>
            </a:r>
          </a:p>
        </p:txBody>
      </p:sp>
      <p:sp>
        <p:nvSpPr>
          <p:cNvPr id="12291" name="Rectangle 3">
            <a:extLst>
              <a:ext uri="{FF2B5EF4-FFF2-40B4-BE49-F238E27FC236}">
                <a16:creationId xmlns:a16="http://schemas.microsoft.com/office/drawing/2014/main" id="{20227ABC-0C57-EB13-E2B4-005CA7D4CA85}"/>
              </a:ext>
            </a:extLst>
          </p:cNvPr>
          <p:cNvSpPr>
            <a:spLocks noGrp="1" noChangeArrowheads="1"/>
          </p:cNvSpPr>
          <p:nvPr>
            <p:ph idx="1"/>
          </p:nvPr>
        </p:nvSpPr>
        <p:spPr/>
        <p:txBody>
          <a:bodyPr rIns="91440"/>
          <a:lstStyle/>
          <a:p>
            <a:pPr eaLnBrk="1" hangingPunct="1">
              <a:spcBef>
                <a:spcPct val="40000"/>
              </a:spcBef>
            </a:pPr>
            <a:r>
              <a:rPr lang="en-US" altLang="en-US">
                <a:ea typeface="ＭＳ Ｐゴシック" panose="020B0600070205080204" pitchFamily="34" charset="-128"/>
                <a:cs typeface="ヒラギノ角ゴ Pro W3"/>
              </a:rPr>
              <a:t>Insurance contracts contain three major types of </a:t>
            </a:r>
            <a:r>
              <a:rPr lang="en-US" altLang="en-US" u="sng">
                <a:ea typeface="ＭＳ Ｐゴシック" panose="020B0600070205080204" pitchFamily="34" charset="-128"/>
                <a:cs typeface="ヒラギノ角ゴ Pro W3"/>
              </a:rPr>
              <a:t>exclusions</a:t>
            </a:r>
          </a:p>
          <a:p>
            <a:pPr lvl="1" eaLnBrk="1" hangingPunct="1">
              <a:spcBef>
                <a:spcPct val="40000"/>
              </a:spcBef>
            </a:pPr>
            <a:r>
              <a:rPr lang="en-US" altLang="en-US">
                <a:ea typeface="ＭＳ Ｐゴシック" panose="020B0600070205080204" pitchFamily="34" charset="-128"/>
                <a:cs typeface="ヒラギノ角ゴ Pro W3"/>
              </a:rPr>
              <a:t>Excluded perils, e.g., flood, intentional act</a:t>
            </a:r>
          </a:p>
          <a:p>
            <a:pPr lvl="1" eaLnBrk="1" hangingPunct="1">
              <a:spcBef>
                <a:spcPct val="40000"/>
              </a:spcBef>
            </a:pPr>
            <a:r>
              <a:rPr lang="en-US" altLang="en-US">
                <a:ea typeface="ＭＳ Ｐゴシック" panose="020B0600070205080204" pitchFamily="34" charset="-128"/>
                <a:cs typeface="ヒラギノ角ゴ Pro W3"/>
              </a:rPr>
              <a:t>Excluded losses, e.g., a professional liability loss is excluded in the homeowners policy</a:t>
            </a:r>
          </a:p>
          <a:p>
            <a:pPr lvl="1" eaLnBrk="1" hangingPunct="1">
              <a:spcBef>
                <a:spcPct val="40000"/>
              </a:spcBef>
            </a:pPr>
            <a:r>
              <a:rPr lang="en-US" altLang="en-US">
                <a:ea typeface="ＭＳ Ｐゴシック" panose="020B0600070205080204" pitchFamily="34" charset="-128"/>
                <a:cs typeface="ヒラギノ角ゴ Pro W3"/>
              </a:rPr>
              <a:t>Excluded property, e.g., pets are not covered as personal property in the homeowners policy</a:t>
            </a:r>
          </a:p>
          <a:p>
            <a:pPr eaLnBrk="1" hangingPunct="1"/>
            <a:endParaRPr lang="en-US" altLang="en-US">
              <a:ea typeface="ＭＳ Ｐゴシック" panose="020B0600070205080204" pitchFamily="34" charset="-128"/>
              <a:cs typeface="ヒラギノ角ゴ Pro W3"/>
            </a:endParaRPr>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4DB40536-BB83-C778-86A6-B282A2817966}"/>
              </a:ext>
            </a:extLst>
          </p:cNvPr>
          <p:cNvSpPr>
            <a:spLocks noGrp="1" noChangeArrowheads="1"/>
          </p:cNvSpPr>
          <p:nvPr>
            <p:ph type="title"/>
          </p:nvPr>
        </p:nvSpPr>
        <p:spPr/>
        <p:txBody>
          <a:bodyPr/>
          <a:lstStyle/>
          <a:p>
            <a:pPr eaLnBrk="1" hangingPunct="1">
              <a:defRPr/>
            </a:pPr>
            <a:r>
              <a:rPr lang="en-US">
                <a:cs typeface="+mj-cs"/>
              </a:rPr>
              <a:t>Why are Exclusions Necessary?</a:t>
            </a:r>
          </a:p>
        </p:txBody>
      </p:sp>
      <p:sp>
        <p:nvSpPr>
          <p:cNvPr id="14339" name="Rectangle 4">
            <a:extLst>
              <a:ext uri="{FF2B5EF4-FFF2-40B4-BE49-F238E27FC236}">
                <a16:creationId xmlns:a16="http://schemas.microsoft.com/office/drawing/2014/main" id="{E8C7FBF3-3184-1AC2-B7CE-98512A01D891}"/>
              </a:ext>
            </a:extLst>
          </p:cNvPr>
          <p:cNvSpPr>
            <a:spLocks noGrp="1" noChangeArrowheads="1"/>
          </p:cNvSpPr>
          <p:nvPr>
            <p:ph idx="1"/>
          </p:nvPr>
        </p:nvSpPr>
        <p:spPr/>
        <p:txBody>
          <a:bodyPr rIns="91440"/>
          <a:lstStyle/>
          <a:p>
            <a:pPr eaLnBrk="1" hangingPunct="1">
              <a:lnSpc>
                <a:spcPct val="90000"/>
              </a:lnSpc>
              <a:spcBef>
                <a:spcPts val="1800"/>
              </a:spcBef>
            </a:pPr>
            <a:r>
              <a:rPr lang="en-US" altLang="en-US">
                <a:ea typeface="ＭＳ Ｐゴシック" panose="020B0600070205080204" pitchFamily="34" charset="-128"/>
                <a:cs typeface="ヒラギノ角ゴ Pro W3"/>
              </a:rPr>
              <a:t>Some perils are not commercially insurable</a:t>
            </a:r>
          </a:p>
          <a:p>
            <a:pPr lvl="1" eaLnBrk="1" hangingPunct="1">
              <a:lnSpc>
                <a:spcPct val="90000"/>
              </a:lnSpc>
              <a:spcBef>
                <a:spcPts val="1800"/>
              </a:spcBef>
            </a:pPr>
            <a:r>
              <a:rPr lang="en-US" altLang="en-US" sz="2800">
                <a:ea typeface="ＭＳ Ｐゴシック" panose="020B0600070205080204" pitchFamily="34" charset="-128"/>
                <a:cs typeface="ヒラギノ角ゴ Pro W3"/>
              </a:rPr>
              <a:t>e.g., catastrophic losses due to war</a:t>
            </a:r>
          </a:p>
          <a:p>
            <a:pPr eaLnBrk="1" hangingPunct="1">
              <a:lnSpc>
                <a:spcPct val="90000"/>
              </a:lnSpc>
              <a:spcBef>
                <a:spcPts val="1800"/>
              </a:spcBef>
            </a:pPr>
            <a:r>
              <a:rPr lang="en-US" altLang="en-US">
                <a:ea typeface="ＭＳ Ｐゴシック" panose="020B0600070205080204" pitchFamily="34" charset="-128"/>
                <a:cs typeface="ヒラギノ角ゴ Pro W3"/>
              </a:rPr>
              <a:t>Extraordinary hazards are present</a:t>
            </a:r>
          </a:p>
          <a:p>
            <a:pPr lvl="1" eaLnBrk="1" hangingPunct="1">
              <a:lnSpc>
                <a:spcPct val="90000"/>
              </a:lnSpc>
              <a:spcBef>
                <a:spcPts val="1800"/>
              </a:spcBef>
            </a:pPr>
            <a:r>
              <a:rPr lang="en-US" altLang="en-US" sz="2800">
                <a:ea typeface="ＭＳ Ｐゴシック" panose="020B0600070205080204" pitchFamily="34" charset="-128"/>
                <a:cs typeface="ヒラギノ角ゴ Pro W3"/>
              </a:rPr>
              <a:t>e.g., using the automobile for a taxi</a:t>
            </a:r>
          </a:p>
          <a:p>
            <a:pPr eaLnBrk="1" hangingPunct="1">
              <a:lnSpc>
                <a:spcPct val="90000"/>
              </a:lnSpc>
              <a:spcBef>
                <a:spcPts val="1800"/>
              </a:spcBef>
            </a:pPr>
            <a:r>
              <a:rPr lang="en-US" altLang="en-US">
                <a:ea typeface="ＭＳ Ｐゴシック" panose="020B0600070205080204" pitchFamily="34" charset="-128"/>
                <a:cs typeface="ヒラギノ角ゴ Pro W3"/>
              </a:rPr>
              <a:t>Coverage is provided by other contracts</a:t>
            </a:r>
          </a:p>
          <a:p>
            <a:pPr lvl="1" eaLnBrk="1" hangingPunct="1">
              <a:lnSpc>
                <a:spcPct val="90000"/>
              </a:lnSpc>
              <a:spcBef>
                <a:spcPts val="1800"/>
              </a:spcBef>
            </a:pPr>
            <a:r>
              <a:rPr lang="en-US" altLang="en-US" sz="2800">
                <a:ea typeface="ＭＳ Ｐゴシック" panose="020B0600070205080204" pitchFamily="34" charset="-128"/>
                <a:cs typeface="ヒラギノ角ゴ Pro W3"/>
              </a:rPr>
              <a:t>e.g., use of auto excluded on homeowners policy</a:t>
            </a: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E2943100-F222-CA8C-C142-80A028A2C497}"/>
              </a:ext>
            </a:extLst>
          </p:cNvPr>
          <p:cNvSpPr>
            <a:spLocks noGrp="1" noChangeArrowheads="1"/>
          </p:cNvSpPr>
          <p:nvPr>
            <p:ph type="title"/>
          </p:nvPr>
        </p:nvSpPr>
        <p:spPr/>
        <p:txBody>
          <a:bodyPr/>
          <a:lstStyle/>
          <a:p>
            <a:pPr eaLnBrk="1" hangingPunct="1"/>
            <a:r>
              <a:rPr lang="en-US" altLang="en-US">
                <a:ea typeface="ヒラギノ角ゴ Pro W3"/>
                <a:cs typeface="ヒラギノ角ゴ Pro W3"/>
              </a:rPr>
              <a:t>Why are Exclusions Necessary?</a:t>
            </a:r>
          </a:p>
        </p:txBody>
      </p:sp>
      <p:sp>
        <p:nvSpPr>
          <p:cNvPr id="16387" name="Content Placeholder 2">
            <a:extLst>
              <a:ext uri="{FF2B5EF4-FFF2-40B4-BE49-F238E27FC236}">
                <a16:creationId xmlns:a16="http://schemas.microsoft.com/office/drawing/2014/main" id="{822A2649-99AF-AC66-D721-090396431852}"/>
              </a:ext>
            </a:extLst>
          </p:cNvPr>
          <p:cNvSpPr>
            <a:spLocks noGrp="1" noChangeArrowheads="1"/>
          </p:cNvSpPr>
          <p:nvPr>
            <p:ph idx="1"/>
          </p:nvPr>
        </p:nvSpPr>
        <p:spPr/>
        <p:txBody>
          <a:bodyPr/>
          <a:lstStyle/>
          <a:p>
            <a:pPr eaLnBrk="1" hangingPunct="1"/>
            <a:r>
              <a:rPr lang="en-US" altLang="en-US">
                <a:ea typeface="ヒラギノ角ゴ Pro W3"/>
                <a:cs typeface="ヒラギノ角ゴ Pro W3"/>
              </a:rPr>
              <a:t>Moral hazard problems</a:t>
            </a:r>
          </a:p>
          <a:p>
            <a:pPr lvl="1" eaLnBrk="1" hangingPunct="1"/>
            <a:r>
              <a:rPr lang="en-US" altLang="en-US">
                <a:ea typeface="ヒラギノ角ゴ Pro W3"/>
                <a:cs typeface="ヒラギノ角ゴ Pro W3"/>
              </a:rPr>
              <a:t>e.g., coverage of money limited to $200 in homeowners policy</a:t>
            </a:r>
          </a:p>
          <a:p>
            <a:pPr eaLnBrk="1" hangingPunct="1"/>
            <a:r>
              <a:rPr lang="en-US" altLang="en-US">
                <a:ea typeface="ヒラギノ角ゴ Pro W3"/>
                <a:cs typeface="ヒラギノ角ゴ Pro W3"/>
              </a:rPr>
              <a:t>Attitudinal hazard problems</a:t>
            </a:r>
          </a:p>
          <a:p>
            <a:pPr lvl="1" eaLnBrk="1" hangingPunct="1"/>
            <a:r>
              <a:rPr lang="en-US" altLang="en-US">
                <a:ea typeface="ヒラギノ角ゴ Pro W3"/>
                <a:cs typeface="ヒラギノ角ゴ Pro W3"/>
              </a:rPr>
              <a:t>e.g., individuals are forced to bear losses that result from their own carelessness</a:t>
            </a:r>
          </a:p>
          <a:p>
            <a:pPr eaLnBrk="1" hangingPunct="1"/>
            <a:r>
              <a:rPr lang="en-US" altLang="en-US">
                <a:ea typeface="ヒラギノ角ゴ Pro W3"/>
                <a:cs typeface="ヒラギノ角ゴ Pro W3"/>
              </a:rPr>
              <a:t>Coverage not needed by typical insureds</a:t>
            </a:r>
          </a:p>
          <a:p>
            <a:pPr lvl="1" eaLnBrk="1" hangingPunct="1"/>
            <a:r>
              <a:rPr lang="en-US" altLang="en-US">
                <a:ea typeface="ヒラギノ角ゴ Pro W3"/>
                <a:cs typeface="ヒラギノ角ゴ Pro W3"/>
              </a:rPr>
              <a:t>e.g., homeowners policy does not cover aircraft</a:t>
            </a:r>
          </a:p>
          <a:p>
            <a:pPr eaLnBrk="1" hangingPunct="1"/>
            <a:endParaRPr lang="en-US" altLang="en-US">
              <a:ea typeface="ヒラギノ角ゴ Pro W3"/>
              <a:cs typeface="ヒラギノ角ゴ Pro W3"/>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E73D853-C5CF-9499-D193-14E7109B9798}"/>
              </a:ext>
            </a:extLst>
          </p:cNvPr>
          <p:cNvSpPr>
            <a:spLocks noGrp="1" noChangeArrowheads="1"/>
          </p:cNvSpPr>
          <p:nvPr>
            <p:ph type="title"/>
          </p:nvPr>
        </p:nvSpPr>
        <p:spPr/>
        <p:txBody>
          <a:bodyPr/>
          <a:lstStyle/>
          <a:p>
            <a:pPr eaLnBrk="1" hangingPunct="1">
              <a:defRPr/>
            </a:pPr>
            <a:r>
              <a:rPr lang="en-US">
                <a:cs typeface="+mj-cs"/>
              </a:rPr>
              <a:t>Basic Parts of an Insurance Contract</a:t>
            </a:r>
          </a:p>
        </p:txBody>
      </p:sp>
      <p:sp>
        <p:nvSpPr>
          <p:cNvPr id="18435" name="Rectangle 3">
            <a:extLst>
              <a:ext uri="{FF2B5EF4-FFF2-40B4-BE49-F238E27FC236}">
                <a16:creationId xmlns:a16="http://schemas.microsoft.com/office/drawing/2014/main" id="{678B17FB-A482-05E6-2AA6-22773C91C368}"/>
              </a:ext>
            </a:extLst>
          </p:cNvPr>
          <p:cNvSpPr>
            <a:spLocks noGrp="1" noChangeArrowheads="1"/>
          </p:cNvSpPr>
          <p:nvPr>
            <p:ph idx="1"/>
          </p:nvPr>
        </p:nvSpPr>
        <p:spPr/>
        <p:txBody>
          <a:bodyPr rIns="91440"/>
          <a:lstStyle/>
          <a:p>
            <a:pPr eaLnBrk="1" hangingPunct="1">
              <a:lnSpc>
                <a:spcPct val="90000"/>
              </a:lnSpc>
              <a:spcBef>
                <a:spcPct val="40000"/>
              </a:spcBef>
            </a:pPr>
            <a:r>
              <a:rPr lang="en-US" altLang="en-US" u="sng">
                <a:ea typeface="ＭＳ Ｐゴシック" panose="020B0600070205080204" pitchFamily="34" charset="-128"/>
                <a:cs typeface="ヒラギノ角ゴ Pro W3"/>
              </a:rPr>
              <a:t>Conditions</a:t>
            </a:r>
            <a:r>
              <a:rPr lang="en-US" altLang="en-US">
                <a:ea typeface="ＭＳ Ｐゴシック" panose="020B0600070205080204" pitchFamily="34" charset="-128"/>
                <a:cs typeface="ヒラギノ角ゴ Pro W3"/>
              </a:rPr>
              <a:t> are provisions in the policy that qualify or place limitations on the insurer</a:t>
            </a:r>
            <a:r>
              <a:rPr lang="ja-JP" altLang="en-US">
                <a:ea typeface="ＭＳ Ｐゴシック" panose="020B0600070205080204" pitchFamily="34" charset="-128"/>
                <a:cs typeface="ヒラギノ角ゴ Pro W3"/>
              </a:rPr>
              <a:t>’</a:t>
            </a:r>
            <a:r>
              <a:rPr lang="en-US" altLang="ja-JP">
                <a:ea typeface="ＭＳ Ｐゴシック" panose="020B0600070205080204" pitchFamily="34" charset="-128"/>
                <a:cs typeface="ヒラギノ角ゴ Pro W3"/>
              </a:rPr>
              <a:t>s promise to perform</a:t>
            </a:r>
          </a:p>
          <a:p>
            <a:pPr lvl="1" eaLnBrk="1" hangingPunct="1">
              <a:lnSpc>
                <a:spcPct val="90000"/>
              </a:lnSpc>
              <a:spcBef>
                <a:spcPct val="40000"/>
              </a:spcBef>
            </a:pPr>
            <a:r>
              <a:rPr lang="en-US" altLang="en-US">
                <a:ea typeface="ＭＳ Ｐゴシック" panose="020B0600070205080204" pitchFamily="34" charset="-128"/>
                <a:cs typeface="ヒラギノ角ゴ Pro W3"/>
              </a:rPr>
              <a:t>If policy conditions are not met, the insurer can refuse to pay the claim</a:t>
            </a:r>
          </a:p>
          <a:p>
            <a:pPr eaLnBrk="1" hangingPunct="1">
              <a:lnSpc>
                <a:spcPct val="90000"/>
              </a:lnSpc>
              <a:spcBef>
                <a:spcPct val="40000"/>
              </a:spcBef>
            </a:pPr>
            <a:r>
              <a:rPr lang="en-US" altLang="en-US">
                <a:ea typeface="ＭＳ Ｐゴシック" panose="020B0600070205080204" pitchFamily="34" charset="-128"/>
                <a:cs typeface="ヒラギノ角ゴ Pro W3"/>
              </a:rPr>
              <a:t>Insurance policies contain a variety of miscellaneous provisions</a:t>
            </a:r>
          </a:p>
          <a:p>
            <a:pPr lvl="1" eaLnBrk="1" hangingPunct="1">
              <a:lnSpc>
                <a:spcPct val="90000"/>
              </a:lnSpc>
              <a:spcBef>
                <a:spcPct val="40000"/>
              </a:spcBef>
            </a:pPr>
            <a:r>
              <a:rPr lang="en-US" altLang="en-US">
                <a:ea typeface="ＭＳ Ｐゴシック" panose="020B0600070205080204" pitchFamily="34" charset="-128"/>
                <a:cs typeface="ヒラギノ角ゴ Pro W3"/>
              </a:rPr>
              <a:t>e.g., cancellation, subrogation, grace period, misstatement of age </a:t>
            </a:r>
          </a:p>
          <a:p>
            <a:pPr eaLnBrk="1" hangingPunct="1">
              <a:lnSpc>
                <a:spcPct val="90000"/>
              </a:lnSpc>
            </a:pPr>
            <a:endParaRPr lang="en-US" altLang="en-US">
              <a:ea typeface="ＭＳ Ｐゴシック" panose="020B0600070205080204" pitchFamily="34" charset="-128"/>
              <a:cs typeface="ヒラギノ角ゴ Pro W3"/>
            </a:endParaRPr>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C11EE81-68C5-1E42-118D-A1BF501719F8}"/>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cs typeface="ヒラギノ角ゴ Pro W3"/>
              </a:rPr>
              <a:t>Definition of </a:t>
            </a:r>
            <a:r>
              <a:rPr lang="ja-JP" altLang="en-US">
                <a:ea typeface="ＭＳ Ｐゴシック" panose="020B0600070205080204" pitchFamily="34" charset="-128"/>
                <a:cs typeface="ヒラギノ角ゴ Pro W3"/>
              </a:rPr>
              <a:t>“</a:t>
            </a:r>
            <a:r>
              <a:rPr lang="en-US" altLang="ja-JP">
                <a:ea typeface="ＭＳ Ｐゴシック" panose="020B0600070205080204" pitchFamily="34" charset="-128"/>
                <a:cs typeface="ヒラギノ角ゴ Pro W3"/>
              </a:rPr>
              <a:t>Insured</a:t>
            </a:r>
            <a:r>
              <a:rPr lang="ja-JP" altLang="en-US">
                <a:ea typeface="ＭＳ Ｐゴシック" panose="020B0600070205080204" pitchFamily="34" charset="-128"/>
                <a:cs typeface="ヒラギノ角ゴ Pro W3"/>
              </a:rPr>
              <a:t>”</a:t>
            </a:r>
            <a:endParaRPr lang="en-US" altLang="en-US">
              <a:ea typeface="ＭＳ Ｐゴシック" panose="020B0600070205080204" pitchFamily="34" charset="-128"/>
              <a:cs typeface="ヒラギノ角ゴ Pro W3"/>
            </a:endParaRPr>
          </a:p>
        </p:txBody>
      </p:sp>
      <p:sp>
        <p:nvSpPr>
          <p:cNvPr id="11267" name="Rectangle 3">
            <a:extLst>
              <a:ext uri="{FF2B5EF4-FFF2-40B4-BE49-F238E27FC236}">
                <a16:creationId xmlns:a16="http://schemas.microsoft.com/office/drawing/2014/main" id="{60B37A2F-D6DA-4674-14E6-032DB2A30A14}"/>
              </a:ext>
            </a:extLst>
          </p:cNvPr>
          <p:cNvSpPr>
            <a:spLocks noGrp="1" noChangeArrowheads="1"/>
          </p:cNvSpPr>
          <p:nvPr>
            <p:ph idx="1"/>
          </p:nvPr>
        </p:nvSpPr>
        <p:spPr/>
        <p:txBody>
          <a:bodyPr rIns="91440"/>
          <a:lstStyle/>
          <a:p>
            <a:pPr eaLnBrk="1" hangingPunct="1">
              <a:defRPr/>
            </a:pPr>
            <a:r>
              <a:rPr lang="en-US">
                <a:cs typeface="+mn-cs"/>
              </a:rPr>
              <a:t>An insurance contract must identify the persons or parties who are insured under the policy</a:t>
            </a:r>
          </a:p>
          <a:p>
            <a:pPr lvl="1" eaLnBrk="1" hangingPunct="1">
              <a:defRPr/>
            </a:pPr>
            <a:r>
              <a:rPr lang="en-US"/>
              <a:t>The </a:t>
            </a:r>
            <a:r>
              <a:rPr lang="en-US" u="sng"/>
              <a:t>named insured</a:t>
            </a:r>
            <a:r>
              <a:rPr lang="en-US"/>
              <a:t> is the person or persons named in the declarations section of the policy</a:t>
            </a:r>
          </a:p>
          <a:p>
            <a:pPr lvl="1" eaLnBrk="1" hangingPunct="1">
              <a:defRPr/>
            </a:pPr>
            <a:r>
              <a:rPr lang="en-US"/>
              <a:t>The </a:t>
            </a:r>
            <a:r>
              <a:rPr lang="en-US" u="sng"/>
              <a:t>first named insured</a:t>
            </a:r>
            <a:r>
              <a:rPr lang="en-US"/>
              <a:t> has certain additional rights and responsibilities that do not apply to other named insureds</a:t>
            </a:r>
          </a:p>
          <a:p>
            <a:pPr lvl="1" eaLnBrk="1" hangingPunct="1">
              <a:defRPr/>
            </a:pPr>
            <a:r>
              <a:rPr lang="en-US"/>
              <a:t>A policy may cover other parties even though they are not specifically named</a:t>
            </a:r>
          </a:p>
          <a:p>
            <a:pPr lvl="1" eaLnBrk="1" hangingPunct="1">
              <a:defRPr/>
            </a:pPr>
            <a:r>
              <a:rPr lang="en-US"/>
              <a:t>Additional insureds may be added using an endorsement</a:t>
            </a:r>
          </a:p>
        </p:txBody>
      </p:sp>
    </p:spTree>
  </p:cSld>
  <p:clrMapOvr>
    <a:masterClrMapping/>
  </p:clrMapOvr>
  <p:transition spd="med">
    <p:wipe dir="r"/>
  </p:transition>
</p:sld>
</file>

<file path=ppt/theme/theme1.xml><?xml version="1.0" encoding="utf-8"?>
<a:theme xmlns:a="http://schemas.openxmlformats.org/drawingml/2006/main" name="Rejda_template">
  <a:themeElements>
    <a:clrScheme name="Pearson_PowerPoint_Template_Bekae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earson_PowerPoint_Template_Bekaer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Pearson_PowerPoint_Template_Bekae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earson_PowerPoint_Template_Bekae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earson_PowerPoint_Template_Bekae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earson_PowerPoint_Template_Bekae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earson_PowerPoint_Template_Bekae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earson_PowerPoint_Template_Bekae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earson_PowerPoint_Template_Bekaer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earson_PowerPoint_Template_Bekae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earson_PowerPoint_Template_Bekae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earson_PowerPoint_Template_Bekae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earson_PowerPoint_Template_Bekae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earson_PowerPoint_Template_Bekae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Rejda_template.pot</Template>
  <TotalTime>3734</TotalTime>
  <Words>1446</Words>
  <Application>Microsoft Office PowerPoint</Application>
  <PresentationFormat>On-screen Show (4:3)</PresentationFormat>
  <Paragraphs>136</Paragraphs>
  <Slides>22</Slides>
  <Notes>22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0" baseType="lpstr">
      <vt:lpstr>Times</vt:lpstr>
      <vt:lpstr>ＭＳ Ｐゴシック</vt:lpstr>
      <vt:lpstr>Arial</vt:lpstr>
      <vt:lpstr>Verdana</vt:lpstr>
      <vt:lpstr>ヒラギノ角ゴ Pro W3</vt:lpstr>
      <vt:lpstr>Times New Roman</vt:lpstr>
      <vt:lpstr>Rejda_template</vt:lpstr>
      <vt:lpstr>Equation</vt:lpstr>
      <vt:lpstr>PowerPoint Presentation</vt:lpstr>
      <vt:lpstr>Agenda</vt:lpstr>
      <vt:lpstr>Basic Parts of an Insurance Contract</vt:lpstr>
      <vt:lpstr>Basic Parts of an Insurance Contract</vt:lpstr>
      <vt:lpstr>Basic Parts of an Insurance Contract</vt:lpstr>
      <vt:lpstr>Why are Exclusions Necessary?</vt:lpstr>
      <vt:lpstr>Why are Exclusions Necessary?</vt:lpstr>
      <vt:lpstr>Basic Parts of an Insurance Contract</vt:lpstr>
      <vt:lpstr>Definition of “Insured”</vt:lpstr>
      <vt:lpstr>Endorsements and Riders</vt:lpstr>
      <vt:lpstr>Deductibles</vt:lpstr>
      <vt:lpstr>Deductibles in Property insurance</vt:lpstr>
      <vt:lpstr>Deductibles in Health Insurance</vt:lpstr>
      <vt:lpstr>Coinsurance</vt:lpstr>
      <vt:lpstr>Exhibit 10.1  Insurance to Full Value </vt:lpstr>
      <vt:lpstr>Exhibit 10.2  Insurance to Half Value </vt:lpstr>
      <vt:lpstr>Coinsurance in Health Insurance</vt:lpstr>
      <vt:lpstr>Other-insurance Provisions</vt:lpstr>
      <vt:lpstr>Exhibit 10.3  Pro Rata Liability Example</vt:lpstr>
      <vt:lpstr>Exhibit 10.4  Contribution by Equal Shares (Example 1)</vt:lpstr>
      <vt:lpstr>Exhibit 10.5  Contribution by Equal Shares (Example 2)</vt:lpstr>
      <vt:lpstr>Other-insurance Provisions</vt:lpstr>
    </vt:vector>
  </TitlesOfParts>
  <Manager/>
  <Company>Copyright ©2014 Pearson Education, Inc.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dc:title>
  <dc:subject>Analysis of Insurance Contracts</dc:subject>
  <dc:creator>Rejda / McNamara</dc:creator>
  <cp:keywords/>
  <dc:description/>
  <cp:lastModifiedBy>Sajed Y Sharif</cp:lastModifiedBy>
  <cp:revision>118</cp:revision>
  <dcterms:created xsi:type="dcterms:W3CDTF">2013-03-08T15:40:30Z</dcterms:created>
  <dcterms:modified xsi:type="dcterms:W3CDTF">2024-05-28T05:15:42Z</dcterms:modified>
  <cp:category/>
</cp:coreProperties>
</file>