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5"/>
  </p:notesMasterIdLst>
  <p:handoutMasterIdLst>
    <p:handoutMasterId r:id="rId56"/>
  </p:handoutMasterIdLst>
  <p:sldIdLst>
    <p:sldId id="277" r:id="rId3"/>
    <p:sldId id="278" r:id="rId4"/>
    <p:sldId id="279" r:id="rId5"/>
    <p:sldId id="280" r:id="rId6"/>
    <p:sldId id="281" r:id="rId7"/>
    <p:sldId id="292" r:id="rId8"/>
    <p:sldId id="293" r:id="rId9"/>
    <p:sldId id="282" r:id="rId10"/>
    <p:sldId id="330" r:id="rId11"/>
    <p:sldId id="295" r:id="rId12"/>
    <p:sldId id="283" r:id="rId13"/>
    <p:sldId id="296" r:id="rId14"/>
    <p:sldId id="298" r:id="rId15"/>
    <p:sldId id="299" r:id="rId16"/>
    <p:sldId id="331" r:id="rId17"/>
    <p:sldId id="301" r:id="rId18"/>
    <p:sldId id="284" r:id="rId19"/>
    <p:sldId id="302" r:id="rId20"/>
    <p:sldId id="285" r:id="rId21"/>
    <p:sldId id="303" r:id="rId22"/>
    <p:sldId id="304" r:id="rId23"/>
    <p:sldId id="305" r:id="rId24"/>
    <p:sldId id="286" r:id="rId25"/>
    <p:sldId id="306" r:id="rId26"/>
    <p:sldId id="307" r:id="rId27"/>
    <p:sldId id="308" r:id="rId28"/>
    <p:sldId id="328" r:id="rId29"/>
    <p:sldId id="309" r:id="rId30"/>
    <p:sldId id="329" r:id="rId31"/>
    <p:sldId id="310" r:id="rId32"/>
    <p:sldId id="287" r:id="rId33"/>
    <p:sldId id="311" r:id="rId34"/>
    <p:sldId id="312" r:id="rId35"/>
    <p:sldId id="288" r:id="rId36"/>
    <p:sldId id="313" r:id="rId37"/>
    <p:sldId id="314" r:id="rId38"/>
    <p:sldId id="315" r:id="rId39"/>
    <p:sldId id="289" r:id="rId40"/>
    <p:sldId id="316" r:id="rId41"/>
    <p:sldId id="317" r:id="rId42"/>
    <p:sldId id="318" r:id="rId43"/>
    <p:sldId id="290" r:id="rId44"/>
    <p:sldId id="319" r:id="rId45"/>
    <p:sldId id="320" r:id="rId46"/>
    <p:sldId id="321" r:id="rId47"/>
    <p:sldId id="322" r:id="rId48"/>
    <p:sldId id="291" r:id="rId49"/>
    <p:sldId id="323" r:id="rId50"/>
    <p:sldId id="324" r:id="rId51"/>
    <p:sldId id="325" r:id="rId52"/>
    <p:sldId id="327" r:id="rId53"/>
    <p:sldId id="326"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971" autoAdjust="0"/>
    <p:restoredTop sz="64831" autoAdjust="0"/>
  </p:normalViewPr>
  <p:slideViewPr>
    <p:cSldViewPr snapToGrid="0">
      <p:cViewPr varScale="1">
        <p:scale>
          <a:sx n="103" d="100"/>
          <a:sy n="103" d="100"/>
        </p:scale>
        <p:origin x="138" y="4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65DD71D7-55AC-46BD-81B3-09AB2F9EFBD8}" type="datetimeFigureOut">
              <a:rPr lang="en-US" smtClean="0"/>
              <a:t>9/14/2016</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1F89424F-BB59-4F4E-9822-4CA3E770FFD2}" type="datetimeFigureOut">
              <a:rPr lang="en-US" smtClean="0"/>
              <a:t>9/14/2016</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2"/>
            <a:ext cx="5608320" cy="31171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illustration applies to the Sales and Collection cycle.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40328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35</a:t>
            </a:fld>
            <a:endParaRPr lang="en-US"/>
          </a:p>
        </p:txBody>
      </p:sp>
    </p:spTree>
    <p:extLst>
      <p:ext uri="{BB962C8B-B14F-4D97-AF65-F5344CB8AC3E}">
        <p14:creationId xmlns:p14="http://schemas.microsoft.com/office/powerpoint/2010/main" val="313494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39</a:t>
            </a:fld>
            <a:endParaRPr lang="en-US"/>
          </a:p>
        </p:txBody>
      </p:sp>
    </p:spTree>
    <p:extLst>
      <p:ext uri="{BB962C8B-B14F-4D97-AF65-F5344CB8AC3E}">
        <p14:creationId xmlns:p14="http://schemas.microsoft.com/office/powerpoint/2010/main" val="90990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43</a:t>
            </a:fld>
            <a:endParaRPr lang="en-US"/>
          </a:p>
        </p:txBody>
      </p:sp>
    </p:spTree>
    <p:extLst>
      <p:ext uri="{BB962C8B-B14F-4D97-AF65-F5344CB8AC3E}">
        <p14:creationId xmlns:p14="http://schemas.microsoft.com/office/powerpoint/2010/main" val="38143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48</a:t>
            </a:fld>
            <a:endParaRPr lang="en-US"/>
          </a:p>
        </p:txBody>
      </p:sp>
    </p:spTree>
    <p:extLst>
      <p:ext uri="{BB962C8B-B14F-4D97-AF65-F5344CB8AC3E}">
        <p14:creationId xmlns:p14="http://schemas.microsoft.com/office/powerpoint/2010/main" val="131988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2D75935-D3B8-4CC2-B397-D76AA0CF09B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116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Errors can</a:t>
            </a:r>
            <a:r>
              <a:rPr lang="en-US" baseline="0" dirty="0" smtClean="0"/>
              <a:t> occur in the financial statements because of miscalculations, omissions, misunderstandings, misapplication of standards, and so on. Fraud is intentional. Misappropriation of assets means that someone is using (or stealing) company assets for personal gain. Fraudulent financial reporting means that management is manipulating the financial statements to make them look better than what is actually happening with the company.</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206805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54F89C-656B-41FF-A0FD-5E49D9219363}"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Regarding indirect-effect illegal acts, auditing standards state that the auditor lacks legal expertise and the frequent indirect relationship between illegal acts and the financial statements makes it impractical for auditors to assume responsibility for discovering those illegal acts.</a:t>
            </a:r>
          </a:p>
        </p:txBody>
      </p:sp>
    </p:spTree>
    <p:extLst>
      <p:ext uri="{BB962C8B-B14F-4D97-AF65-F5344CB8AC3E}">
        <p14:creationId xmlns:p14="http://schemas.microsoft.com/office/powerpoint/2010/main" val="343702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a:t>
            </a:r>
            <a:r>
              <a:rPr lang="en-US" baseline="0" dirty="0" smtClean="0"/>
              <a:t> skepticism is a mindset of questioning everything—not taking anything at face value—verify what the client presents.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14372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judgment</a:t>
            </a:r>
            <a:r>
              <a:rPr lang="en-US" baseline="0" dirty="0" smtClean="0"/>
              <a:t> improves with experience. This is one of the reasons that the standards stress that assistants should be properly supervised. The professional judgment of a more experienced auditor (i.e., a supervisor) will be more advanced than the first or second year auditor being supervised.</a:t>
            </a:r>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91117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audit of financial statements is a huge job. Segmenting makes the execution of the audit objectives more manageable, while ensuring that all important functions and account balances are audited.</a:t>
            </a:r>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230638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31908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32</a:t>
            </a:fld>
            <a:endParaRPr lang="en-US"/>
          </a:p>
        </p:txBody>
      </p:sp>
    </p:spTree>
    <p:extLst>
      <p:ext uri="{BB962C8B-B14F-4D97-AF65-F5344CB8AC3E}">
        <p14:creationId xmlns:p14="http://schemas.microsoft.com/office/powerpoint/2010/main" val="297793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312" y="2414016"/>
            <a:ext cx="10058400" cy="2743200"/>
          </a:xfrm>
        </p:spPr>
        <p:txBody>
          <a:bodyPr>
            <a:normAutofit/>
          </a:bodyPr>
          <a:lstStyle/>
          <a:p>
            <a:r>
              <a:rPr lang="en-US" sz="6000" dirty="0" smtClean="0"/>
              <a:t>Audit </a:t>
            </a:r>
            <a:br>
              <a:rPr lang="en-US" sz="6000" dirty="0" smtClean="0"/>
            </a:br>
            <a:r>
              <a:rPr lang="en-US" sz="6000" dirty="0" smtClean="0"/>
              <a:t>responsibilities </a:t>
            </a:r>
            <a:br>
              <a:rPr lang="en-US" sz="6000" dirty="0" smtClean="0"/>
            </a:br>
            <a:r>
              <a:rPr lang="en-US" sz="6000" dirty="0" smtClean="0"/>
              <a:t>and objectives</a:t>
            </a:r>
            <a:endParaRPr lang="en-US" sz="6000" dirty="0"/>
          </a:p>
        </p:txBody>
      </p:sp>
      <p:sp>
        <p:nvSpPr>
          <p:cNvPr id="3" name="Subtitle 2"/>
          <p:cNvSpPr>
            <a:spLocks noGrp="1"/>
          </p:cNvSpPr>
          <p:nvPr>
            <p:ph type="subTitle" idx="1"/>
          </p:nvPr>
        </p:nvSpPr>
        <p:spPr/>
        <p:txBody>
          <a:bodyPr>
            <a:noAutofit/>
          </a:bodyPr>
          <a:lstStyle/>
          <a:p>
            <a:r>
              <a:rPr lang="en-US" sz="3600" dirty="0" smtClean="0"/>
              <a:t>Chapter 6</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a:t>6</a:t>
            </a:r>
            <a:r>
              <a:rPr lang="en-US" dirty="0" smtClean="0"/>
              <a:t>-1</a:t>
            </a:r>
          </a:p>
        </p:txBody>
      </p:sp>
      <p:pic>
        <p:nvPicPr>
          <p:cNvPr id="7" name="Picture 6"/>
          <p:cNvPicPr>
            <a:picLocks noChangeAspect="1"/>
          </p:cNvPicPr>
          <p:nvPr/>
        </p:nvPicPr>
        <p:blipFill>
          <a:blip r:embed="rId3"/>
          <a:stretch>
            <a:fillRect/>
          </a:stretch>
        </p:blipFill>
        <p:spPr>
          <a:xfrm>
            <a:off x="6851904" y="198476"/>
            <a:ext cx="5027328" cy="3373567"/>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10</a:t>
            </a:fld>
            <a:endParaRPr lang="en-US" dirty="0"/>
          </a:p>
        </p:txBody>
      </p:sp>
      <p:pic>
        <p:nvPicPr>
          <p:cNvPr id="5" name="Picture 4"/>
          <p:cNvPicPr>
            <a:picLocks noChangeAspect="1"/>
          </p:cNvPicPr>
          <p:nvPr/>
        </p:nvPicPr>
        <p:blipFill>
          <a:blip r:embed="rId2"/>
          <a:stretch>
            <a:fillRect/>
          </a:stretch>
        </p:blipFill>
        <p:spPr>
          <a:xfrm>
            <a:off x="1993392" y="129641"/>
            <a:ext cx="6858207" cy="5964852"/>
          </a:xfrm>
          <a:prstGeom prst="rect">
            <a:avLst/>
          </a:prstGeom>
        </p:spPr>
      </p:pic>
    </p:spTree>
    <p:extLst>
      <p:ext uri="{BB962C8B-B14F-4D97-AF65-F5344CB8AC3E}">
        <p14:creationId xmlns:p14="http://schemas.microsoft.com/office/powerpoint/2010/main" val="36192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11</a:t>
            </a:fld>
            <a:endParaRPr lang="en-US" dirty="0">
              <a:solidFill>
                <a:srgbClr val="514A40"/>
              </a:solidFill>
            </a:endParaRPr>
          </a:p>
        </p:txBody>
      </p:sp>
      <p:sp>
        <p:nvSpPr>
          <p:cNvPr id="3" name="TextBox 2"/>
          <p:cNvSpPr txBox="1"/>
          <p:nvPr/>
        </p:nvSpPr>
        <p:spPr>
          <a:xfrm>
            <a:off x="1636776" y="2230051"/>
            <a:ext cx="792784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6-3</a:t>
            </a:r>
          </a:p>
          <a:p>
            <a:pPr marL="45720" indent="0" algn="ctr">
              <a:buNone/>
            </a:pPr>
            <a:r>
              <a:rPr lang="en-US" sz="3200" b="1" dirty="0">
                <a:solidFill>
                  <a:schemeClr val="accent1"/>
                </a:solidFill>
              </a:rPr>
              <a:t>Explain the auditor’s responsibility </a:t>
            </a:r>
            <a:endParaRPr lang="en-US" sz="3200" b="1" dirty="0" smtClean="0">
              <a:solidFill>
                <a:schemeClr val="accent1"/>
              </a:solidFill>
            </a:endParaRPr>
          </a:p>
          <a:p>
            <a:pPr marL="45720" indent="0" algn="ctr">
              <a:buNone/>
            </a:pPr>
            <a:r>
              <a:rPr lang="en-US" sz="3200" b="1" dirty="0" smtClean="0">
                <a:solidFill>
                  <a:schemeClr val="accent1"/>
                </a:solidFill>
              </a:rPr>
              <a:t>for </a:t>
            </a:r>
            <a:r>
              <a:rPr lang="en-US" sz="3200" b="1" dirty="0">
                <a:solidFill>
                  <a:schemeClr val="accent1"/>
                </a:solidFill>
              </a:rPr>
              <a:t>discovering </a:t>
            </a:r>
            <a:r>
              <a:rPr lang="en-US" sz="3200" b="1" dirty="0" smtClean="0">
                <a:solidFill>
                  <a:schemeClr val="accent1"/>
                </a:solidFill>
              </a:rPr>
              <a:t>material </a:t>
            </a:r>
            <a:r>
              <a:rPr lang="en-US" sz="3200" b="1" dirty="0">
                <a:solidFill>
                  <a:schemeClr val="accent1"/>
                </a:solidFill>
              </a:rPr>
              <a:t>misstatements due to fraud or error</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6938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dirty="0" smtClean="0"/>
              <a:t>Auditor’s responsibilities</a:t>
            </a:r>
            <a:endParaRPr lang="en-US" dirty="0"/>
          </a:p>
        </p:txBody>
      </p:sp>
      <p:sp>
        <p:nvSpPr>
          <p:cNvPr id="3" name="Content Placeholder 2"/>
          <p:cNvSpPr>
            <a:spLocks noGrp="1"/>
          </p:cNvSpPr>
          <p:nvPr>
            <p:ph idx="1"/>
          </p:nvPr>
        </p:nvSpPr>
        <p:spPr>
          <a:xfrm>
            <a:off x="1295400" y="1508760"/>
            <a:ext cx="10167256" cy="4572000"/>
          </a:xfrm>
        </p:spPr>
        <p:txBody>
          <a:bodyPr>
            <a:normAutofit/>
          </a:bodyPr>
          <a:lstStyle/>
          <a:p>
            <a:pPr marL="45720" indent="0">
              <a:buNone/>
            </a:pPr>
            <a:r>
              <a:rPr lang="en-US" sz="2800" b="1" dirty="0" smtClean="0">
                <a:solidFill>
                  <a:schemeClr val="accent1"/>
                </a:solidFill>
              </a:rPr>
              <a:t>AICPA auditing standards state:</a:t>
            </a:r>
            <a:endParaRPr lang="en-US" sz="2800" b="1" dirty="0">
              <a:solidFill>
                <a:schemeClr val="accent1"/>
              </a:solidFill>
            </a:endParaRPr>
          </a:p>
          <a:p>
            <a:pPr marL="45720" indent="0">
              <a:buNone/>
            </a:pP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6-12</a:t>
            </a:r>
            <a:endParaRPr lang="en-US" dirty="0"/>
          </a:p>
        </p:txBody>
      </p:sp>
      <p:pic>
        <p:nvPicPr>
          <p:cNvPr id="7" name="Picture 6"/>
          <p:cNvPicPr>
            <a:picLocks noChangeAspect="1"/>
          </p:cNvPicPr>
          <p:nvPr/>
        </p:nvPicPr>
        <p:blipFill>
          <a:blip r:embed="rId2"/>
          <a:stretch>
            <a:fillRect/>
          </a:stretch>
        </p:blipFill>
        <p:spPr>
          <a:xfrm>
            <a:off x="1295400" y="2137663"/>
            <a:ext cx="10022031" cy="3150042"/>
          </a:xfrm>
          <a:prstGeom prst="rect">
            <a:avLst/>
          </a:prstGeom>
        </p:spPr>
      </p:pic>
    </p:spTree>
    <p:extLst>
      <p:ext uri="{BB962C8B-B14F-4D97-AF65-F5344CB8AC3E}">
        <p14:creationId xmlns:p14="http://schemas.microsoft.com/office/powerpoint/2010/main" val="6184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a:t>Auditor’s responsibilities (cont.)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13</a:t>
            </a:fld>
            <a:endParaRPr lang="en-US" dirty="0">
              <a:solidFill>
                <a:srgbClr val="514A40"/>
              </a:solidFill>
            </a:endParaRPr>
          </a:p>
        </p:txBody>
      </p:sp>
      <p:sp>
        <p:nvSpPr>
          <p:cNvPr id="7" name="Rectangle 6"/>
          <p:cNvSpPr/>
          <p:nvPr/>
        </p:nvSpPr>
        <p:spPr>
          <a:xfrm>
            <a:off x="429768" y="1088136"/>
            <a:ext cx="11603736" cy="4924425"/>
          </a:xfrm>
          <a:prstGeom prst="rect">
            <a:avLst/>
          </a:prstGeom>
        </p:spPr>
        <p:txBody>
          <a:bodyPr wrap="square">
            <a:spAutoFit/>
          </a:bodyPr>
          <a:lstStyle/>
          <a:p>
            <a:pPr marL="45720" indent="0">
              <a:buNone/>
            </a:pPr>
            <a:r>
              <a:rPr lang="en-US" sz="2800" b="1" dirty="0" smtClean="0">
                <a:solidFill>
                  <a:srgbClr val="50838E"/>
                </a:solidFill>
              </a:rPr>
              <a:t>Errors versus Fraud: </a:t>
            </a:r>
          </a:p>
          <a:p>
            <a:pPr marL="45720" indent="0">
              <a:buNone/>
            </a:pPr>
            <a:r>
              <a:rPr lang="en-US" sz="2400" b="1" dirty="0" smtClean="0">
                <a:solidFill>
                  <a:schemeClr val="accent1"/>
                </a:solidFill>
              </a:rPr>
              <a:t>An </a:t>
            </a:r>
            <a:r>
              <a:rPr lang="en-US" sz="2400" b="1" dirty="0" smtClean="0">
                <a:solidFill>
                  <a:srgbClr val="50838E"/>
                </a:solidFill>
              </a:rPr>
              <a:t>error</a:t>
            </a:r>
            <a:r>
              <a:rPr lang="en-US" sz="2400" b="1" dirty="0" smtClean="0">
                <a:solidFill>
                  <a:schemeClr val="accent1"/>
                </a:solidFill>
              </a:rPr>
              <a:t> is an </a:t>
            </a:r>
            <a:r>
              <a:rPr lang="en-US" sz="2400" b="1" dirty="0" smtClean="0">
                <a:solidFill>
                  <a:srgbClr val="50838E"/>
                </a:solidFill>
              </a:rPr>
              <a:t>unintentional</a:t>
            </a:r>
            <a:r>
              <a:rPr lang="en-US" sz="2400" b="1" dirty="0" smtClean="0">
                <a:solidFill>
                  <a:schemeClr val="accent1"/>
                </a:solidFill>
              </a:rPr>
              <a:t> misstatement of the financial statements, whereas </a:t>
            </a:r>
            <a:r>
              <a:rPr lang="en-US" sz="2400" b="1" dirty="0" smtClean="0">
                <a:solidFill>
                  <a:srgbClr val="50838E"/>
                </a:solidFill>
              </a:rPr>
              <a:t>fraud</a:t>
            </a:r>
            <a:r>
              <a:rPr lang="en-US" sz="2400" b="1" dirty="0" smtClean="0">
                <a:solidFill>
                  <a:schemeClr val="accent1"/>
                </a:solidFill>
              </a:rPr>
              <a:t> is </a:t>
            </a:r>
            <a:r>
              <a:rPr lang="en-US" sz="2400" b="1" dirty="0" smtClean="0">
                <a:solidFill>
                  <a:srgbClr val="50838E"/>
                </a:solidFill>
              </a:rPr>
              <a:t>intentional</a:t>
            </a:r>
            <a:r>
              <a:rPr lang="en-US" sz="2400" b="1" dirty="0" smtClean="0">
                <a:solidFill>
                  <a:schemeClr val="accent1"/>
                </a:solidFill>
              </a:rPr>
              <a:t>.</a:t>
            </a:r>
          </a:p>
          <a:p>
            <a:pPr marL="45720" indent="0">
              <a:buNone/>
            </a:pPr>
            <a:endParaRPr lang="en-US" sz="2400" b="1" dirty="0">
              <a:solidFill>
                <a:schemeClr val="accent1"/>
              </a:solidFill>
            </a:endParaRPr>
          </a:p>
          <a:p>
            <a:pPr marL="45720" indent="0">
              <a:buNone/>
            </a:pPr>
            <a:r>
              <a:rPr lang="en-US" sz="2400" b="1" dirty="0" smtClean="0">
                <a:solidFill>
                  <a:schemeClr val="accent1"/>
                </a:solidFill>
              </a:rPr>
              <a:t>For </a:t>
            </a:r>
            <a:r>
              <a:rPr lang="en-US" sz="2400" b="1" dirty="0" smtClean="0">
                <a:solidFill>
                  <a:srgbClr val="50838E"/>
                </a:solidFill>
              </a:rPr>
              <a:t>fraud</a:t>
            </a:r>
            <a:r>
              <a:rPr lang="en-US" sz="2400" b="1" dirty="0">
                <a:solidFill>
                  <a:srgbClr val="50838E"/>
                </a:solidFill>
              </a:rPr>
              <a:t>,</a:t>
            </a:r>
            <a:r>
              <a:rPr lang="en-US" sz="2400" b="1" dirty="0" smtClean="0">
                <a:solidFill>
                  <a:schemeClr val="accent1"/>
                </a:solidFill>
              </a:rPr>
              <a:t> there is a distinction between </a:t>
            </a:r>
            <a:r>
              <a:rPr lang="en-US" sz="2400" b="1" dirty="0" smtClean="0">
                <a:solidFill>
                  <a:srgbClr val="50838E"/>
                </a:solidFill>
              </a:rPr>
              <a:t>misappropriation of assets, </a:t>
            </a:r>
            <a:r>
              <a:rPr lang="en-US" sz="2400" b="1" dirty="0" smtClean="0">
                <a:solidFill>
                  <a:schemeClr val="accent1"/>
                </a:solidFill>
              </a:rPr>
              <a:t>usually committed by employees,</a:t>
            </a:r>
            <a:r>
              <a:rPr lang="en-US" sz="2400" b="1" dirty="0" smtClean="0">
                <a:solidFill>
                  <a:srgbClr val="50838E"/>
                </a:solidFill>
              </a:rPr>
              <a:t> </a:t>
            </a:r>
            <a:r>
              <a:rPr lang="en-US" sz="2400" b="1" dirty="0" smtClean="0">
                <a:solidFill>
                  <a:schemeClr val="accent1"/>
                </a:solidFill>
              </a:rPr>
              <a:t>and </a:t>
            </a:r>
            <a:r>
              <a:rPr lang="en-US" sz="2400" b="1" dirty="0" smtClean="0">
                <a:solidFill>
                  <a:srgbClr val="50838E"/>
                </a:solidFill>
              </a:rPr>
              <a:t>fraudulent financial reporting</a:t>
            </a:r>
            <a:r>
              <a:rPr lang="en-US" sz="2400" b="1" dirty="0">
                <a:solidFill>
                  <a:srgbClr val="50838E"/>
                </a:solidFill>
              </a:rPr>
              <a:t>,</a:t>
            </a:r>
            <a:r>
              <a:rPr lang="en-US" sz="2400" b="1" dirty="0" smtClean="0">
                <a:solidFill>
                  <a:schemeClr val="accent1"/>
                </a:solidFill>
              </a:rPr>
              <a:t> usually committed by management.</a:t>
            </a:r>
          </a:p>
          <a:p>
            <a:pPr marL="45720" indent="0">
              <a:buNone/>
            </a:pPr>
            <a:endParaRPr lang="en-US" sz="2400" b="1" dirty="0" smtClean="0">
              <a:solidFill>
                <a:schemeClr val="accent1"/>
              </a:solidFill>
            </a:endParaRPr>
          </a:p>
          <a:p>
            <a:pPr marL="45720" indent="0">
              <a:buNone/>
            </a:pPr>
            <a:r>
              <a:rPr lang="en-US" sz="2800" b="1" dirty="0" smtClean="0">
                <a:solidFill>
                  <a:srgbClr val="50838E"/>
                </a:solidFill>
              </a:rPr>
              <a:t>Auditor’s Responsibilities for Detecting Material Errors</a:t>
            </a:r>
            <a:r>
              <a:rPr lang="en-US" sz="2800" b="1" dirty="0">
                <a:solidFill>
                  <a:srgbClr val="50838E"/>
                </a:solidFill>
              </a:rPr>
              <a:t>:</a:t>
            </a:r>
          </a:p>
          <a:p>
            <a:pPr marL="45720" indent="0">
              <a:buNone/>
            </a:pPr>
            <a:r>
              <a:rPr lang="en-US" sz="2400" b="1" dirty="0" smtClean="0">
                <a:solidFill>
                  <a:schemeClr val="accent1"/>
                </a:solidFill>
              </a:rPr>
              <a:t>Auditors spend a great portion of their time planning and performing audits to detect unintentional errors made by management and employees</a:t>
            </a:r>
            <a:r>
              <a:rPr lang="en-US" b="1" dirty="0" smtClean="0">
                <a:solidFill>
                  <a:schemeClr val="accent1"/>
                </a:solidFill>
              </a:rPr>
              <a:t>.</a:t>
            </a:r>
          </a:p>
          <a:p>
            <a:pPr marL="45720" indent="0">
              <a:buNone/>
            </a:pPr>
            <a:endParaRPr lang="en-US" dirty="0">
              <a:solidFill>
                <a:schemeClr val="accent1"/>
              </a:solidFill>
            </a:endParaRPr>
          </a:p>
          <a:p>
            <a:pPr marL="45720" indent="0">
              <a:buNone/>
            </a:pPr>
            <a:endParaRPr lang="en-US" sz="2400" dirty="0">
              <a:solidFill>
                <a:schemeClr val="accent1"/>
              </a:solidFill>
            </a:endParaRPr>
          </a:p>
        </p:txBody>
      </p:sp>
    </p:spTree>
    <p:extLst>
      <p:ext uri="{BB962C8B-B14F-4D97-AF65-F5344CB8AC3E}">
        <p14:creationId xmlns:p14="http://schemas.microsoft.com/office/powerpoint/2010/main" val="16806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a:t>Auditor’s responsibilities (cont.)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14</a:t>
            </a:fld>
            <a:endParaRPr lang="en-US" dirty="0">
              <a:solidFill>
                <a:srgbClr val="514A40"/>
              </a:solidFill>
            </a:endParaRPr>
          </a:p>
        </p:txBody>
      </p:sp>
      <p:sp>
        <p:nvSpPr>
          <p:cNvPr id="7" name="Rectangle 6"/>
          <p:cNvSpPr/>
          <p:nvPr/>
        </p:nvSpPr>
        <p:spPr>
          <a:xfrm>
            <a:off x="429768" y="1088136"/>
            <a:ext cx="11603736" cy="4893647"/>
          </a:xfrm>
          <a:prstGeom prst="rect">
            <a:avLst/>
          </a:prstGeom>
        </p:spPr>
        <p:txBody>
          <a:bodyPr wrap="square">
            <a:spAutoFit/>
          </a:bodyPr>
          <a:lstStyle/>
          <a:p>
            <a:pPr marL="45720" indent="0">
              <a:buNone/>
            </a:pPr>
            <a:r>
              <a:rPr lang="en-US" sz="2400" b="1" dirty="0">
                <a:solidFill>
                  <a:srgbClr val="50838E"/>
                </a:solidFill>
              </a:rPr>
              <a:t>Auditor’s Responsibilities for Detecting Material Fraud:</a:t>
            </a:r>
          </a:p>
          <a:p>
            <a:pPr marL="45720" indent="0">
              <a:buNone/>
            </a:pPr>
            <a:r>
              <a:rPr lang="en-US" sz="2400" b="1" dirty="0">
                <a:solidFill>
                  <a:schemeClr val="accent1"/>
                </a:solidFill>
              </a:rPr>
              <a:t>Auditing standards make no distinction between the auditor’s responsibilities for detecting errors versus fraud</a:t>
            </a:r>
            <a:r>
              <a:rPr lang="en-US" sz="2400" b="1" dirty="0" smtClean="0">
                <a:solidFill>
                  <a:schemeClr val="accent1"/>
                </a:solidFill>
              </a:rPr>
              <a:t>.</a:t>
            </a:r>
          </a:p>
          <a:p>
            <a:pPr marL="45720" indent="0">
              <a:buNone/>
            </a:pPr>
            <a:endParaRPr lang="en-US" sz="2400" b="1" dirty="0">
              <a:solidFill>
                <a:schemeClr val="accent1"/>
              </a:solidFill>
            </a:endParaRPr>
          </a:p>
          <a:p>
            <a:pPr marL="45720" indent="0">
              <a:buNone/>
            </a:pPr>
            <a:r>
              <a:rPr lang="en-US" sz="2400" b="1" dirty="0" smtClean="0">
                <a:solidFill>
                  <a:schemeClr val="accent1"/>
                </a:solidFill>
              </a:rPr>
              <a:t>However, the standards do recognize that fraud is more difficult to detect because those who are committing the fraud </a:t>
            </a:r>
            <a:r>
              <a:rPr lang="en-US" sz="2400" b="1" dirty="0" smtClean="0">
                <a:solidFill>
                  <a:srgbClr val="50838E"/>
                </a:solidFill>
              </a:rPr>
              <a:t>attempt to conceal the fraud</a:t>
            </a:r>
            <a:r>
              <a:rPr lang="en-US" sz="2400" b="1" dirty="0">
                <a:solidFill>
                  <a:srgbClr val="50838E"/>
                </a:solidFill>
              </a:rPr>
              <a:t>.</a:t>
            </a:r>
          </a:p>
          <a:p>
            <a:pPr marL="45720" indent="0">
              <a:buNone/>
            </a:pPr>
            <a:endParaRPr lang="en-US" sz="2400" b="1" dirty="0" smtClean="0">
              <a:solidFill>
                <a:schemeClr val="accent1"/>
              </a:solidFill>
            </a:endParaRPr>
          </a:p>
          <a:p>
            <a:pPr marL="45720" indent="0">
              <a:buNone/>
            </a:pPr>
            <a:r>
              <a:rPr lang="en-US" sz="2400" b="1" dirty="0" smtClean="0">
                <a:solidFill>
                  <a:srgbClr val="50838E"/>
                </a:solidFill>
              </a:rPr>
              <a:t>Fraudulent Financial Reporting versus Misappropriation of Assets</a:t>
            </a:r>
            <a:r>
              <a:rPr lang="en-US" sz="2400" b="1" dirty="0">
                <a:solidFill>
                  <a:srgbClr val="50838E"/>
                </a:solidFill>
              </a:rPr>
              <a:t>:</a:t>
            </a:r>
            <a:r>
              <a:rPr lang="en-US" sz="2400" b="1" dirty="0" smtClean="0">
                <a:solidFill>
                  <a:schemeClr val="accent1"/>
                </a:solidFill>
              </a:rPr>
              <a:t> Both are harmful to financial statement users. Fraudulent financial statements present users with </a:t>
            </a:r>
            <a:r>
              <a:rPr lang="en-US" sz="2400" b="1" dirty="0" smtClean="0">
                <a:solidFill>
                  <a:srgbClr val="50838E"/>
                </a:solidFill>
              </a:rPr>
              <a:t>incorrect financial information </a:t>
            </a:r>
            <a:r>
              <a:rPr lang="en-US" sz="2400" b="1" dirty="0" smtClean="0">
                <a:solidFill>
                  <a:schemeClr val="accent1"/>
                </a:solidFill>
              </a:rPr>
              <a:t>that is used for decision making. Misappropriation of assets is harmful to creditors, stockholders, and others because the </a:t>
            </a:r>
            <a:r>
              <a:rPr lang="en-US" sz="2400" b="1" dirty="0" smtClean="0">
                <a:solidFill>
                  <a:srgbClr val="50838E"/>
                </a:solidFill>
              </a:rPr>
              <a:t>assets have been taken </a:t>
            </a:r>
            <a:r>
              <a:rPr lang="en-US" sz="2400" b="1" dirty="0" smtClean="0">
                <a:solidFill>
                  <a:schemeClr val="accent1"/>
                </a:solidFill>
              </a:rPr>
              <a:t>from their rightful owners, the company.</a:t>
            </a:r>
            <a:endParaRPr lang="en-US" sz="2400" b="1" dirty="0">
              <a:solidFill>
                <a:schemeClr val="accent1"/>
              </a:solidFill>
            </a:endParaRPr>
          </a:p>
          <a:p>
            <a:pPr marL="45720" indent="0">
              <a:buNone/>
            </a:pPr>
            <a:endParaRPr lang="en-US" sz="2400" dirty="0">
              <a:solidFill>
                <a:schemeClr val="accent1"/>
              </a:solidFill>
            </a:endParaRPr>
          </a:p>
        </p:txBody>
      </p:sp>
    </p:spTree>
    <p:extLst>
      <p:ext uri="{BB962C8B-B14F-4D97-AF65-F5344CB8AC3E}">
        <p14:creationId xmlns:p14="http://schemas.microsoft.com/office/powerpoint/2010/main" val="31869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1026"/>
          <p:cNvSpPr>
            <a:spLocks noGrp="1" noChangeArrowheads="1"/>
          </p:cNvSpPr>
          <p:nvPr>
            <p:ph type="title"/>
          </p:nvPr>
        </p:nvSpPr>
        <p:spPr/>
        <p:txBody>
          <a:bodyPr/>
          <a:lstStyle/>
          <a:p>
            <a:pPr>
              <a:defRPr/>
            </a:pPr>
            <a:r>
              <a:rPr lang="en-US" dirty="0"/>
              <a:t>Auditor’s Responsibilities for </a:t>
            </a:r>
            <a:r>
              <a:rPr lang="en-US" dirty="0" smtClean="0"/>
              <a:t>Discovering Illegal Acts</a:t>
            </a:r>
            <a:endParaRPr lang="en-US" dirty="0"/>
          </a:p>
        </p:txBody>
      </p:sp>
      <p:sp>
        <p:nvSpPr>
          <p:cNvPr id="6" name="Rectangle 4"/>
          <p:cNvSpPr>
            <a:spLocks noChangeArrowheads="1"/>
          </p:cNvSpPr>
          <p:nvPr/>
        </p:nvSpPr>
        <p:spPr bwMode="auto">
          <a:xfrm>
            <a:off x="2981641" y="2583323"/>
            <a:ext cx="2376488" cy="1279525"/>
          </a:xfrm>
          <a:prstGeom prst="rect">
            <a:avLst/>
          </a:prstGeom>
          <a:solidFill>
            <a:schemeClr val="accent3">
              <a:lumMod val="60000"/>
              <a:lumOff val="40000"/>
            </a:schemeClr>
          </a:solidFill>
          <a:ln w="19050">
            <a:solidFill>
              <a:srgbClr val="000066"/>
            </a:solidFill>
            <a:miter lim="800000"/>
            <a:headEnd/>
            <a:tailEnd/>
          </a:ln>
          <a:effectLst/>
          <a:scene3d>
            <a:camera prst="orthographicFront"/>
            <a:lightRig rig="threePt" dir="t"/>
          </a:scene3d>
          <a:sp3d>
            <a:bevelT w="165100" prst="coolSlant"/>
          </a:sp3d>
        </p:spPr>
        <p:txBody>
          <a:bodyPr wrap="none" bIns="91440" anchor="ctr"/>
          <a:lstStyle/>
          <a:p>
            <a:pPr algn="ctr">
              <a:defRPr/>
            </a:pPr>
            <a:r>
              <a:rPr lang="en-US" sz="2600" b="1" dirty="0">
                <a:solidFill>
                  <a:srgbClr val="000066"/>
                </a:solidFill>
              </a:rPr>
              <a:t>Direct-Effect</a:t>
            </a:r>
            <a:r>
              <a:rPr lang="en-US" sz="2800" dirty="0">
                <a:solidFill>
                  <a:srgbClr val="000066"/>
                </a:solidFill>
              </a:rPr>
              <a:t> </a:t>
            </a:r>
          </a:p>
        </p:txBody>
      </p:sp>
      <p:sp>
        <p:nvSpPr>
          <p:cNvPr id="8" name="Rectangle 4"/>
          <p:cNvSpPr>
            <a:spLocks noChangeArrowheads="1"/>
          </p:cNvSpPr>
          <p:nvPr/>
        </p:nvSpPr>
        <p:spPr bwMode="auto">
          <a:xfrm>
            <a:off x="7273535" y="2584748"/>
            <a:ext cx="2376488" cy="1279525"/>
          </a:xfrm>
          <a:prstGeom prst="rect">
            <a:avLst/>
          </a:prstGeom>
          <a:solidFill>
            <a:schemeClr val="accent3">
              <a:lumMod val="60000"/>
              <a:lumOff val="40000"/>
            </a:schemeClr>
          </a:solidFill>
          <a:ln w="19050">
            <a:solidFill>
              <a:srgbClr val="000066"/>
            </a:solidFill>
            <a:miter lim="800000"/>
            <a:headEnd/>
            <a:tailEnd/>
          </a:ln>
          <a:effectLst/>
          <a:scene3d>
            <a:camera prst="orthographicFront"/>
            <a:lightRig rig="threePt" dir="t"/>
          </a:scene3d>
          <a:sp3d>
            <a:bevelT w="165100" prst="coolSlant"/>
          </a:sp3d>
        </p:spPr>
        <p:txBody>
          <a:bodyPr wrap="none" bIns="91440" anchor="ctr"/>
          <a:lstStyle/>
          <a:p>
            <a:pPr algn="ctr">
              <a:lnSpc>
                <a:spcPct val="80000"/>
              </a:lnSpc>
              <a:defRPr/>
            </a:pPr>
            <a:r>
              <a:rPr lang="en-US" sz="2600" b="1" dirty="0">
                <a:solidFill>
                  <a:srgbClr val="000066"/>
                </a:solidFill>
              </a:rPr>
              <a:t>Same </a:t>
            </a:r>
            <a:r>
              <a:rPr lang="en-US" sz="2600" b="1" dirty="0" smtClean="0">
                <a:solidFill>
                  <a:srgbClr val="000066"/>
                </a:solidFill>
              </a:rPr>
              <a:t>as for </a:t>
            </a:r>
            <a:endParaRPr lang="en-US" sz="2600" b="1" dirty="0">
              <a:solidFill>
                <a:srgbClr val="000066"/>
              </a:solidFill>
            </a:endParaRPr>
          </a:p>
          <a:p>
            <a:pPr algn="ctr">
              <a:lnSpc>
                <a:spcPct val="80000"/>
              </a:lnSpc>
              <a:defRPr/>
            </a:pPr>
            <a:r>
              <a:rPr lang="en-US" sz="2600" b="1" dirty="0">
                <a:solidFill>
                  <a:srgbClr val="000066"/>
                </a:solidFill>
              </a:rPr>
              <a:t>errors and </a:t>
            </a:r>
          </a:p>
          <a:p>
            <a:pPr algn="ctr">
              <a:lnSpc>
                <a:spcPct val="80000"/>
              </a:lnSpc>
              <a:defRPr/>
            </a:pPr>
            <a:r>
              <a:rPr lang="en-US" sz="2600" b="1" dirty="0">
                <a:solidFill>
                  <a:srgbClr val="000066"/>
                </a:solidFill>
              </a:rPr>
              <a:t>fraud</a:t>
            </a:r>
          </a:p>
        </p:txBody>
      </p:sp>
      <p:sp>
        <p:nvSpPr>
          <p:cNvPr id="17417" name="Right Arrow 8"/>
          <p:cNvSpPr>
            <a:spLocks noChangeArrowheads="1"/>
          </p:cNvSpPr>
          <p:nvPr/>
        </p:nvSpPr>
        <p:spPr bwMode="auto">
          <a:xfrm>
            <a:off x="5370514" y="3025775"/>
            <a:ext cx="1889125" cy="484188"/>
          </a:xfrm>
          <a:prstGeom prst="rightArrow">
            <a:avLst>
              <a:gd name="adj1" fmla="val 50000"/>
              <a:gd name="adj2" fmla="val 50035"/>
            </a:avLst>
          </a:prstGeom>
          <a:solidFill>
            <a:srgbClr val="000066"/>
          </a:solidFill>
          <a:ln w="9525" algn="ctr">
            <a:solidFill>
              <a:srgbClr val="000066"/>
            </a:solidFill>
            <a:round/>
            <a:headEnd/>
            <a:tailEnd/>
          </a:ln>
        </p:spPr>
        <p:txBody>
          <a:bodyPr wrap="none" lIns="92075" tIns="46038" rIns="92075" bIns="46038"/>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1" name="Rectangle 4"/>
          <p:cNvSpPr>
            <a:spLocks noChangeArrowheads="1"/>
          </p:cNvSpPr>
          <p:nvPr/>
        </p:nvSpPr>
        <p:spPr bwMode="auto">
          <a:xfrm>
            <a:off x="2981641" y="4491802"/>
            <a:ext cx="2373022" cy="1279525"/>
          </a:xfrm>
          <a:prstGeom prst="rect">
            <a:avLst/>
          </a:prstGeom>
          <a:solidFill>
            <a:srgbClr val="50838E"/>
          </a:solidFill>
          <a:ln w="19050">
            <a:solidFill>
              <a:srgbClr val="000066"/>
            </a:solidFill>
            <a:miter lim="800000"/>
            <a:headEnd/>
            <a:tailEnd/>
          </a:ln>
          <a:effectLst/>
          <a:scene3d>
            <a:camera prst="orthographicFront"/>
            <a:lightRig rig="threePt" dir="t"/>
          </a:scene3d>
          <a:sp3d>
            <a:bevelT w="165100" prst="coolSlant"/>
          </a:sp3d>
        </p:spPr>
        <p:txBody>
          <a:bodyPr wrap="none" bIns="91440" anchor="ctr"/>
          <a:lstStyle/>
          <a:p>
            <a:pPr algn="ctr">
              <a:defRPr/>
            </a:pPr>
            <a:r>
              <a:rPr lang="en-US" sz="2600" b="1" dirty="0">
                <a:solidFill>
                  <a:srgbClr val="002060"/>
                </a:solidFill>
              </a:rPr>
              <a:t>Indirect-Effec</a:t>
            </a:r>
            <a:r>
              <a:rPr lang="en-US" sz="2800" b="1" dirty="0">
                <a:solidFill>
                  <a:srgbClr val="002060"/>
                </a:solidFill>
              </a:rPr>
              <a:t>t</a:t>
            </a:r>
            <a:r>
              <a:rPr lang="en-US" sz="2800" dirty="0">
                <a:solidFill>
                  <a:srgbClr val="FFC000"/>
                </a:solidFill>
              </a:rPr>
              <a:t> </a:t>
            </a:r>
          </a:p>
        </p:txBody>
      </p:sp>
      <p:sp>
        <p:nvSpPr>
          <p:cNvPr id="12" name="Rectangle 4"/>
          <p:cNvSpPr>
            <a:spLocks noChangeArrowheads="1"/>
          </p:cNvSpPr>
          <p:nvPr/>
        </p:nvSpPr>
        <p:spPr bwMode="auto">
          <a:xfrm>
            <a:off x="7270070" y="4493227"/>
            <a:ext cx="2376488" cy="1279525"/>
          </a:xfrm>
          <a:prstGeom prst="rect">
            <a:avLst/>
          </a:prstGeom>
          <a:solidFill>
            <a:srgbClr val="50838E"/>
          </a:solidFill>
          <a:ln w="19050">
            <a:solidFill>
              <a:srgbClr val="000066"/>
            </a:solidFill>
            <a:miter lim="800000"/>
            <a:headEnd/>
            <a:tailEnd/>
          </a:ln>
          <a:effectLst/>
          <a:scene3d>
            <a:camera prst="orthographicFront"/>
            <a:lightRig rig="threePt" dir="t"/>
          </a:scene3d>
          <a:sp3d>
            <a:bevelT w="165100" prst="coolSlant"/>
          </a:sp3d>
        </p:spPr>
        <p:txBody>
          <a:bodyPr wrap="none" bIns="91440" anchor="ctr"/>
          <a:lstStyle/>
          <a:p>
            <a:pPr algn="ctr">
              <a:defRPr/>
            </a:pPr>
            <a:r>
              <a:rPr lang="en-US" sz="2600" b="1" dirty="0">
                <a:solidFill>
                  <a:srgbClr val="002060"/>
                </a:solidFill>
              </a:rPr>
              <a:t>No Assurance</a:t>
            </a:r>
          </a:p>
        </p:txBody>
      </p:sp>
      <p:sp>
        <p:nvSpPr>
          <p:cNvPr id="17424" name="Right Arrow 12"/>
          <p:cNvSpPr>
            <a:spLocks noChangeArrowheads="1"/>
          </p:cNvSpPr>
          <p:nvPr/>
        </p:nvSpPr>
        <p:spPr bwMode="auto">
          <a:xfrm>
            <a:off x="5367339" y="4933951"/>
            <a:ext cx="1889125" cy="485775"/>
          </a:xfrm>
          <a:prstGeom prst="rightArrow">
            <a:avLst>
              <a:gd name="adj1" fmla="val 50000"/>
              <a:gd name="adj2" fmla="val 49871"/>
            </a:avLst>
          </a:prstGeom>
          <a:solidFill>
            <a:schemeClr val="accent3">
              <a:lumMod val="60000"/>
              <a:lumOff val="40000"/>
            </a:schemeClr>
          </a:solidFill>
          <a:ln w="9525" algn="ctr">
            <a:solidFill>
              <a:srgbClr val="000066"/>
            </a:solidFill>
            <a:round/>
            <a:headEnd/>
            <a:tailEnd/>
          </a:ln>
        </p:spPr>
        <p:txBody>
          <a:bodyPr wrap="none" lIns="92075" tIns="46038" rIns="92075" bIns="46038"/>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C000"/>
              </a:solidFill>
            </a:endParaRPr>
          </a:p>
        </p:txBody>
      </p:sp>
      <p:sp>
        <p:nvSpPr>
          <p:cNvPr id="17425" name="TextBox 13"/>
          <p:cNvSpPr txBox="1">
            <a:spLocks noChangeArrowheads="1"/>
          </p:cNvSpPr>
          <p:nvPr/>
        </p:nvSpPr>
        <p:spPr bwMode="auto">
          <a:xfrm>
            <a:off x="3697289" y="1925639"/>
            <a:ext cx="1049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u="sng" dirty="0">
                <a:solidFill>
                  <a:srgbClr val="000066"/>
                </a:solidFill>
              </a:rPr>
              <a:t>Type</a:t>
            </a:r>
          </a:p>
        </p:txBody>
      </p:sp>
      <p:sp>
        <p:nvSpPr>
          <p:cNvPr id="17426" name="TextBox 14"/>
          <p:cNvSpPr txBox="1">
            <a:spLocks noChangeArrowheads="1"/>
          </p:cNvSpPr>
          <p:nvPr/>
        </p:nvSpPr>
        <p:spPr bwMode="auto">
          <a:xfrm>
            <a:off x="7119938" y="1927226"/>
            <a:ext cx="272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u="sng" dirty="0">
                <a:solidFill>
                  <a:srgbClr val="000066"/>
                </a:solidFill>
              </a:rPr>
              <a:t>Responsibility</a:t>
            </a:r>
          </a:p>
        </p:txBody>
      </p:sp>
    </p:spTree>
    <p:extLst>
      <p:ext uri="{BB962C8B-B14F-4D97-AF65-F5344CB8AC3E}">
        <p14:creationId xmlns:p14="http://schemas.microsoft.com/office/powerpoint/2010/main" val="38389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a:t>Auditor’s responsibilities (cont.)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16</a:t>
            </a:fld>
            <a:endParaRPr lang="en-US" dirty="0">
              <a:solidFill>
                <a:srgbClr val="514A40"/>
              </a:solidFill>
            </a:endParaRPr>
          </a:p>
        </p:txBody>
      </p:sp>
      <p:sp>
        <p:nvSpPr>
          <p:cNvPr id="7" name="Rectangle 6"/>
          <p:cNvSpPr/>
          <p:nvPr/>
        </p:nvSpPr>
        <p:spPr>
          <a:xfrm>
            <a:off x="429768" y="1088136"/>
            <a:ext cx="11603736" cy="5355312"/>
          </a:xfrm>
          <a:prstGeom prst="rect">
            <a:avLst/>
          </a:prstGeom>
        </p:spPr>
        <p:txBody>
          <a:bodyPr wrap="square">
            <a:spAutoFit/>
          </a:bodyPr>
          <a:lstStyle/>
          <a:p>
            <a:pPr marL="45720" indent="0">
              <a:buNone/>
            </a:pPr>
            <a:r>
              <a:rPr lang="en-US" sz="2400" b="1" dirty="0" smtClean="0">
                <a:solidFill>
                  <a:srgbClr val="50838E"/>
                </a:solidFill>
              </a:rPr>
              <a:t>Audit </a:t>
            </a:r>
            <a:r>
              <a:rPr lang="en-US" sz="2400" b="1" dirty="0">
                <a:solidFill>
                  <a:srgbClr val="50838E"/>
                </a:solidFill>
              </a:rPr>
              <a:t>Procedures When Noncompliance Is Identified or Suspected:</a:t>
            </a:r>
            <a:r>
              <a:rPr lang="en-US" sz="2400" b="1" dirty="0">
                <a:solidFill>
                  <a:schemeClr val="accent1"/>
                </a:solidFill>
              </a:rPr>
              <a:t> The auditor should obtain an understanding of the situation and discuss the matter with management at a level above those involved.  </a:t>
            </a:r>
          </a:p>
          <a:p>
            <a:pPr marL="45720" indent="0">
              <a:buNone/>
            </a:pPr>
            <a:endParaRPr lang="en-US" b="1" dirty="0">
              <a:solidFill>
                <a:schemeClr val="accent1"/>
              </a:solidFill>
            </a:endParaRPr>
          </a:p>
          <a:p>
            <a:pPr marL="45720" indent="0">
              <a:buNone/>
            </a:pPr>
            <a:r>
              <a:rPr lang="en-US" sz="2400" b="1" dirty="0" smtClean="0">
                <a:solidFill>
                  <a:schemeClr val="accent1"/>
                </a:solidFill>
              </a:rPr>
              <a:t>Auditors should obtain </a:t>
            </a:r>
            <a:r>
              <a:rPr lang="en-US" sz="2400" b="1" dirty="0" smtClean="0">
                <a:solidFill>
                  <a:srgbClr val="50838E"/>
                </a:solidFill>
              </a:rPr>
              <a:t>sufficient evidence </a:t>
            </a:r>
            <a:r>
              <a:rPr lang="en-US" sz="2400" b="1" dirty="0" smtClean="0">
                <a:solidFill>
                  <a:schemeClr val="accent1"/>
                </a:solidFill>
              </a:rPr>
              <a:t>regarding material amounts that are directly affected by laws and regulations.</a:t>
            </a:r>
          </a:p>
          <a:p>
            <a:pPr marL="45720" indent="0">
              <a:buNone/>
            </a:pPr>
            <a:endParaRPr lang="en-US" b="1" dirty="0">
              <a:solidFill>
                <a:schemeClr val="accent1"/>
              </a:solidFill>
            </a:endParaRPr>
          </a:p>
          <a:p>
            <a:pPr marL="45720" indent="0">
              <a:buNone/>
            </a:pPr>
            <a:r>
              <a:rPr lang="en-US" sz="2400" b="1" dirty="0" smtClean="0">
                <a:solidFill>
                  <a:schemeClr val="accent1"/>
                </a:solidFill>
              </a:rPr>
              <a:t>Laws such </a:t>
            </a:r>
            <a:r>
              <a:rPr lang="en-US" sz="2400" b="1" dirty="0">
                <a:solidFill>
                  <a:schemeClr val="accent1"/>
                </a:solidFill>
              </a:rPr>
              <a:t>as those relating to taxes and </a:t>
            </a:r>
            <a:r>
              <a:rPr lang="en-US" sz="2400" b="1" dirty="0" smtClean="0">
                <a:solidFill>
                  <a:schemeClr val="accent1"/>
                </a:solidFill>
              </a:rPr>
              <a:t>pensions </a:t>
            </a:r>
            <a:r>
              <a:rPr lang="en-US" sz="2400" b="1" dirty="0">
                <a:solidFill>
                  <a:schemeClr val="accent1"/>
                </a:solidFill>
              </a:rPr>
              <a:t>usually have a direct effect on the amounts or disclosures in the financial </a:t>
            </a:r>
            <a:r>
              <a:rPr lang="en-US" sz="2400" b="1" dirty="0" smtClean="0">
                <a:solidFill>
                  <a:schemeClr val="accent1"/>
                </a:solidFill>
              </a:rPr>
              <a:t>statements, and therefore require the auditor’s attention.</a:t>
            </a:r>
          </a:p>
          <a:p>
            <a:pPr marL="45720"/>
            <a:endParaRPr lang="en-US" b="1" dirty="0" smtClean="0">
              <a:solidFill>
                <a:srgbClr val="50838E"/>
              </a:solidFill>
            </a:endParaRPr>
          </a:p>
          <a:p>
            <a:pPr marL="45720"/>
            <a:r>
              <a:rPr lang="en-US" sz="2400" b="1" dirty="0" smtClean="0">
                <a:solidFill>
                  <a:srgbClr val="50838E"/>
                </a:solidFill>
              </a:rPr>
              <a:t>Reporting </a:t>
            </a:r>
            <a:r>
              <a:rPr lang="en-US" sz="2400" b="1" dirty="0">
                <a:solidFill>
                  <a:srgbClr val="50838E"/>
                </a:solidFill>
              </a:rPr>
              <a:t>Identified or Suspected Noncompliance:</a:t>
            </a:r>
            <a:r>
              <a:rPr lang="en-US" sz="2400" b="1" dirty="0">
                <a:solidFill>
                  <a:schemeClr val="accent1"/>
                </a:solidFill>
              </a:rPr>
              <a:t> Unless the matter is inconsequential, the auditor should communicate with those charged with governance of matters of noncompliance.</a:t>
            </a:r>
          </a:p>
          <a:p>
            <a:pPr marL="45720" indent="0">
              <a:buNone/>
            </a:pPr>
            <a:endParaRPr lang="en-US" sz="2400" b="1" dirty="0">
              <a:solidFill>
                <a:schemeClr val="accent1"/>
              </a:solidFill>
            </a:endParaRPr>
          </a:p>
        </p:txBody>
      </p:sp>
    </p:spTree>
    <p:extLst>
      <p:ext uri="{BB962C8B-B14F-4D97-AF65-F5344CB8AC3E}">
        <p14:creationId xmlns:p14="http://schemas.microsoft.com/office/powerpoint/2010/main" val="199816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17</a:t>
            </a:fld>
            <a:endParaRPr lang="en-US" dirty="0">
              <a:solidFill>
                <a:srgbClr val="514A40"/>
              </a:solidFill>
            </a:endParaRPr>
          </a:p>
        </p:txBody>
      </p:sp>
      <p:sp>
        <p:nvSpPr>
          <p:cNvPr id="3" name="TextBox 2"/>
          <p:cNvSpPr txBox="1"/>
          <p:nvPr/>
        </p:nvSpPr>
        <p:spPr>
          <a:xfrm>
            <a:off x="1636776" y="2478024"/>
            <a:ext cx="842162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6-4</a:t>
            </a:r>
          </a:p>
          <a:p>
            <a:pPr marL="45720" indent="0" algn="ctr">
              <a:buNone/>
            </a:pPr>
            <a:r>
              <a:rPr lang="en-US" sz="3200" b="1" dirty="0">
                <a:solidFill>
                  <a:schemeClr val="accent1"/>
                </a:solidFill>
              </a:rPr>
              <a:t>Describe the need to maintain </a:t>
            </a:r>
            <a:r>
              <a:rPr lang="en-US" sz="3200" b="1" dirty="0" smtClean="0">
                <a:solidFill>
                  <a:schemeClr val="accent1"/>
                </a:solidFill>
              </a:rPr>
              <a:t>professional </a:t>
            </a:r>
            <a:r>
              <a:rPr lang="en-US" sz="3200" b="1" dirty="0">
                <a:solidFill>
                  <a:schemeClr val="accent1"/>
                </a:solidFill>
              </a:rPr>
              <a:t>skepticism </a:t>
            </a:r>
            <a:r>
              <a:rPr lang="en-US" sz="3200" b="1" dirty="0" smtClean="0">
                <a:solidFill>
                  <a:schemeClr val="accent1"/>
                </a:solidFill>
              </a:rPr>
              <a:t>when </a:t>
            </a:r>
            <a:r>
              <a:rPr lang="en-US" sz="3200" b="1" dirty="0">
                <a:solidFill>
                  <a:schemeClr val="accent1"/>
                </a:solidFill>
              </a:rPr>
              <a:t>conducting an audit</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39755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dirty="0" smtClean="0"/>
              <a:t>Professional skepticism</a:t>
            </a:r>
            <a:br>
              <a:rPr lang="en-US" dirty="0" smtClean="0"/>
            </a:br>
            <a:endParaRPr lang="en-US" dirty="0"/>
          </a:p>
        </p:txBody>
      </p:sp>
      <p:sp>
        <p:nvSpPr>
          <p:cNvPr id="3" name="Content Placeholder 2"/>
          <p:cNvSpPr>
            <a:spLocks noGrp="1"/>
          </p:cNvSpPr>
          <p:nvPr>
            <p:ph idx="1"/>
          </p:nvPr>
        </p:nvSpPr>
        <p:spPr>
          <a:xfrm>
            <a:off x="1295400" y="1097280"/>
            <a:ext cx="10167256" cy="4983480"/>
          </a:xfrm>
        </p:spPr>
        <p:txBody>
          <a:bodyPr>
            <a:normAutofit fontScale="92500" lnSpcReduction="10000"/>
          </a:bodyPr>
          <a:lstStyle/>
          <a:p>
            <a:pPr marL="45720" indent="0">
              <a:buNone/>
            </a:pPr>
            <a:r>
              <a:rPr lang="en-US" sz="2400" b="1" dirty="0" smtClean="0">
                <a:solidFill>
                  <a:srgbClr val="50838E"/>
                </a:solidFill>
              </a:rPr>
              <a:t>Aspects of Professional Skepticism: </a:t>
            </a:r>
            <a:r>
              <a:rPr lang="en-US" sz="2400" b="1" dirty="0" smtClean="0">
                <a:solidFill>
                  <a:schemeClr val="accent1"/>
                </a:solidFill>
              </a:rPr>
              <a:t>Two primary components: A questioning mindset and a critical assessment of audit evidence.</a:t>
            </a:r>
            <a:endParaRPr lang="en-US" sz="2200" b="1" dirty="0" smtClean="0">
              <a:solidFill>
                <a:schemeClr val="accent1"/>
              </a:solidFill>
            </a:endParaRPr>
          </a:p>
          <a:p>
            <a:pPr marL="45720" indent="0">
              <a:buNone/>
            </a:pPr>
            <a:r>
              <a:rPr lang="en-US" sz="2400" b="1" dirty="0" smtClean="0">
                <a:solidFill>
                  <a:srgbClr val="50838E"/>
                </a:solidFill>
              </a:rPr>
              <a:t>Elements of Professional Skepticism:</a:t>
            </a:r>
          </a:p>
          <a:p>
            <a:pPr marL="822960" lvl="1" indent="-457200">
              <a:buFont typeface="+mj-lt"/>
              <a:buAutoNum type="arabicPeriod"/>
            </a:pPr>
            <a:r>
              <a:rPr lang="en-US" sz="2200" b="1" dirty="0" smtClean="0">
                <a:solidFill>
                  <a:schemeClr val="accent1"/>
                </a:solidFill>
              </a:rPr>
              <a:t>Questioning mindset—“trust but verify”—a disposition to inquiry with some sense of doubt.</a:t>
            </a:r>
          </a:p>
          <a:p>
            <a:pPr marL="822960" lvl="1" indent="-457200">
              <a:buFont typeface="+mj-lt"/>
              <a:buAutoNum type="arabicPeriod"/>
            </a:pPr>
            <a:r>
              <a:rPr lang="en-US" sz="2200" b="1" dirty="0" smtClean="0">
                <a:solidFill>
                  <a:schemeClr val="accent1"/>
                </a:solidFill>
              </a:rPr>
              <a:t>Suspension of judgment—withholding judgment until appropriate evidence is obtained.</a:t>
            </a:r>
          </a:p>
          <a:p>
            <a:pPr marL="822960" lvl="1" indent="-457200">
              <a:buFont typeface="+mj-lt"/>
              <a:buAutoNum type="arabicPeriod"/>
            </a:pPr>
            <a:r>
              <a:rPr lang="en-US" sz="2200" b="1" dirty="0" smtClean="0">
                <a:solidFill>
                  <a:schemeClr val="accent1"/>
                </a:solidFill>
              </a:rPr>
              <a:t>Search for knowledge—a desire to investigate beyond the obvious, with a desire to corroborate.</a:t>
            </a:r>
          </a:p>
          <a:p>
            <a:pPr marL="822960" lvl="1" indent="-457200">
              <a:buFont typeface="+mj-lt"/>
              <a:buAutoNum type="arabicPeriod"/>
            </a:pPr>
            <a:r>
              <a:rPr lang="en-US" sz="2200" b="1" dirty="0" smtClean="0">
                <a:solidFill>
                  <a:schemeClr val="accent1"/>
                </a:solidFill>
              </a:rPr>
              <a:t>Interpersonal understanding—recognition that people’s motivations and perceptions can lead them to provide biased or misleading information.</a:t>
            </a:r>
          </a:p>
          <a:p>
            <a:pPr marL="822960" lvl="1" indent="-457200">
              <a:buFont typeface="+mj-lt"/>
              <a:buAutoNum type="arabicPeriod"/>
            </a:pPr>
            <a:r>
              <a:rPr lang="en-US" sz="2200" b="1" dirty="0" smtClean="0">
                <a:solidFill>
                  <a:schemeClr val="accent1"/>
                </a:solidFill>
              </a:rPr>
              <a:t>Autonomy—the self-direction, moral independence, and conviction to decide for oneself, rather than accepting the claims of others.</a:t>
            </a:r>
          </a:p>
          <a:p>
            <a:pPr marL="822960" lvl="1" indent="-457200">
              <a:buFont typeface="+mj-lt"/>
              <a:buAutoNum type="arabicPeriod"/>
            </a:pPr>
            <a:r>
              <a:rPr lang="en-US" sz="2200" b="1" dirty="0" smtClean="0">
                <a:solidFill>
                  <a:schemeClr val="accent1"/>
                </a:solidFill>
              </a:rPr>
              <a:t>Self-esteem—the self-confidence to resist persuasion and to challenge assumptions or conclusions.</a:t>
            </a:r>
          </a:p>
          <a:p>
            <a:pPr marL="822960" lvl="1" indent="-457200">
              <a:buFont typeface="+mj-lt"/>
              <a:buAutoNum type="arabicPeriod"/>
            </a:pPr>
            <a:endParaRPr lang="en-US" sz="22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6-18</a:t>
            </a:r>
            <a:endParaRPr lang="en-US" dirty="0"/>
          </a:p>
        </p:txBody>
      </p:sp>
    </p:spTree>
    <p:extLst>
      <p:ext uri="{BB962C8B-B14F-4D97-AF65-F5344CB8AC3E}">
        <p14:creationId xmlns:p14="http://schemas.microsoft.com/office/powerpoint/2010/main" val="79707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19</a:t>
            </a:fld>
            <a:endParaRPr lang="en-US" dirty="0">
              <a:solidFill>
                <a:srgbClr val="514A40"/>
              </a:solidFill>
            </a:endParaRPr>
          </a:p>
        </p:txBody>
      </p:sp>
      <p:sp>
        <p:nvSpPr>
          <p:cNvPr id="3" name="TextBox 2"/>
          <p:cNvSpPr txBox="1"/>
          <p:nvPr/>
        </p:nvSpPr>
        <p:spPr>
          <a:xfrm>
            <a:off x="1636776" y="2478024"/>
            <a:ext cx="842162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6-5</a:t>
            </a:r>
          </a:p>
          <a:p>
            <a:pPr marL="45720" indent="0" algn="ctr">
              <a:buNone/>
            </a:pPr>
            <a:r>
              <a:rPr lang="en-US" sz="3200" b="1" dirty="0">
                <a:solidFill>
                  <a:schemeClr val="accent1"/>
                </a:solidFill>
              </a:rPr>
              <a:t>Describe the key elements of an effective professional </a:t>
            </a:r>
            <a:r>
              <a:rPr lang="en-US" sz="3200" b="1" dirty="0" smtClean="0">
                <a:solidFill>
                  <a:schemeClr val="accent1"/>
                </a:solidFill>
              </a:rPr>
              <a:t>judgment </a:t>
            </a:r>
            <a:r>
              <a:rPr lang="en-US" sz="3200" b="1" dirty="0">
                <a:solidFill>
                  <a:schemeClr val="accent1"/>
                </a:solidFill>
              </a:rPr>
              <a:t>process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62767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t>Chapter </a:t>
            </a:r>
            <a:r>
              <a:rPr lang="en-US" sz="3600" dirty="0" smtClean="0"/>
              <a:t>6 </a:t>
            </a:r>
            <a:r>
              <a:rPr lang="en-US" sz="3600" dirty="0"/>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536192" y="1426464"/>
            <a:ext cx="9994392" cy="4517136"/>
          </a:xfrm>
        </p:spPr>
        <p:txBody>
          <a:bodyPr>
            <a:normAutofit fontScale="25000" lnSpcReduction="20000"/>
          </a:bodyPr>
          <a:lstStyle/>
          <a:p>
            <a:endParaRPr lang="en-US" dirty="0">
              <a:solidFill>
                <a:schemeClr val="accent1"/>
              </a:solidFill>
            </a:endParaRPr>
          </a:p>
          <a:p>
            <a:pPr marL="45720" indent="0">
              <a:buNone/>
            </a:pPr>
            <a:r>
              <a:rPr lang="en-US" sz="9600" dirty="0">
                <a:solidFill>
                  <a:schemeClr val="accent1"/>
                </a:solidFill>
              </a:rPr>
              <a:t>6</a:t>
            </a:r>
            <a:r>
              <a:rPr lang="en-US" sz="9600" dirty="0" smtClean="0">
                <a:solidFill>
                  <a:schemeClr val="accent1"/>
                </a:solidFill>
              </a:rPr>
              <a:t>-1  Explain the objective of conducting an audit of financial statements </a:t>
            </a:r>
          </a:p>
          <a:p>
            <a:pPr marL="45720" indent="0">
              <a:buNone/>
            </a:pPr>
            <a:r>
              <a:rPr lang="en-US" sz="9600" dirty="0">
                <a:solidFill>
                  <a:schemeClr val="accent1"/>
                </a:solidFill>
              </a:rPr>
              <a:t> </a:t>
            </a:r>
            <a:r>
              <a:rPr lang="en-US" sz="9600" dirty="0" smtClean="0">
                <a:solidFill>
                  <a:schemeClr val="accent1"/>
                </a:solidFill>
              </a:rPr>
              <a:t>        and an audit of internal controls.</a:t>
            </a:r>
            <a:endParaRPr lang="en-US" sz="9600" dirty="0">
              <a:solidFill>
                <a:schemeClr val="accent1"/>
              </a:solidFill>
            </a:endParaRPr>
          </a:p>
          <a:p>
            <a:pPr marL="45720" indent="0">
              <a:buNone/>
            </a:pPr>
            <a:r>
              <a:rPr lang="en-US" sz="9600" dirty="0">
                <a:solidFill>
                  <a:schemeClr val="accent1"/>
                </a:solidFill>
              </a:rPr>
              <a:t>6</a:t>
            </a:r>
            <a:r>
              <a:rPr lang="en-US" sz="9600" dirty="0" smtClean="0">
                <a:solidFill>
                  <a:schemeClr val="accent1"/>
                </a:solidFill>
              </a:rPr>
              <a:t>-2  </a:t>
            </a:r>
            <a:r>
              <a:rPr lang="en-US" sz="9600" dirty="0">
                <a:solidFill>
                  <a:schemeClr val="accent1"/>
                </a:solidFill>
              </a:rPr>
              <a:t>Distinguish </a:t>
            </a:r>
            <a:r>
              <a:rPr lang="en-US" sz="9600" dirty="0" smtClean="0">
                <a:solidFill>
                  <a:schemeClr val="accent1"/>
                </a:solidFill>
              </a:rPr>
              <a:t>management’s responsibility for the financial statements </a:t>
            </a:r>
          </a:p>
          <a:p>
            <a:pPr marL="45720" indent="0">
              <a:buNone/>
            </a:pPr>
            <a:r>
              <a:rPr lang="en-US" sz="9600" dirty="0">
                <a:solidFill>
                  <a:schemeClr val="accent1"/>
                </a:solidFill>
              </a:rPr>
              <a:t> </a:t>
            </a:r>
            <a:r>
              <a:rPr lang="en-US" sz="9600" dirty="0" smtClean="0">
                <a:solidFill>
                  <a:schemeClr val="accent1"/>
                </a:solidFill>
              </a:rPr>
              <a:t>        from the auditor’s responsibility for verifying those statements.</a:t>
            </a:r>
            <a:endParaRPr lang="en-US" sz="9600" dirty="0">
              <a:solidFill>
                <a:schemeClr val="accent1"/>
              </a:solidFill>
            </a:endParaRPr>
          </a:p>
          <a:p>
            <a:pPr marL="45720" indent="0">
              <a:buNone/>
            </a:pPr>
            <a:r>
              <a:rPr lang="en-US" sz="9600" dirty="0">
                <a:solidFill>
                  <a:schemeClr val="accent1"/>
                </a:solidFill>
              </a:rPr>
              <a:t>6</a:t>
            </a:r>
            <a:r>
              <a:rPr lang="en-US" sz="9600" dirty="0" smtClean="0">
                <a:solidFill>
                  <a:schemeClr val="accent1"/>
                </a:solidFill>
              </a:rPr>
              <a:t>-3  </a:t>
            </a:r>
            <a:r>
              <a:rPr lang="en-US" sz="9600" dirty="0">
                <a:solidFill>
                  <a:schemeClr val="accent1"/>
                </a:solidFill>
              </a:rPr>
              <a:t>Explain </a:t>
            </a:r>
            <a:r>
              <a:rPr lang="en-US" sz="9600" dirty="0" smtClean="0">
                <a:solidFill>
                  <a:schemeClr val="accent1"/>
                </a:solidFill>
              </a:rPr>
              <a:t>the auditor’s responsibility for discovering material</a:t>
            </a:r>
          </a:p>
          <a:p>
            <a:pPr marL="45720" indent="0">
              <a:buNone/>
            </a:pPr>
            <a:r>
              <a:rPr lang="en-US" sz="9600" dirty="0">
                <a:solidFill>
                  <a:schemeClr val="accent1"/>
                </a:solidFill>
              </a:rPr>
              <a:t> </a:t>
            </a:r>
            <a:r>
              <a:rPr lang="en-US" sz="9600" dirty="0" smtClean="0">
                <a:solidFill>
                  <a:schemeClr val="accent1"/>
                </a:solidFill>
              </a:rPr>
              <a:t>        misstatements due to fraud or error.</a:t>
            </a:r>
            <a:endParaRPr lang="en-US" sz="9600" dirty="0">
              <a:solidFill>
                <a:schemeClr val="accent1"/>
              </a:solidFill>
            </a:endParaRPr>
          </a:p>
          <a:p>
            <a:pPr marL="45720" indent="0">
              <a:buNone/>
            </a:pPr>
            <a:r>
              <a:rPr lang="en-US" sz="9600" dirty="0">
                <a:solidFill>
                  <a:schemeClr val="accent1"/>
                </a:solidFill>
              </a:rPr>
              <a:t>6</a:t>
            </a:r>
            <a:r>
              <a:rPr lang="en-US" sz="9600" dirty="0" smtClean="0">
                <a:solidFill>
                  <a:schemeClr val="accent1"/>
                </a:solidFill>
              </a:rPr>
              <a:t>-4  Describe the need to maintain professional skepticism when</a:t>
            </a:r>
          </a:p>
          <a:p>
            <a:pPr marL="45720" indent="0">
              <a:buNone/>
            </a:pPr>
            <a:r>
              <a:rPr lang="en-US" sz="9600" dirty="0">
                <a:solidFill>
                  <a:schemeClr val="accent1"/>
                </a:solidFill>
              </a:rPr>
              <a:t> </a:t>
            </a:r>
            <a:r>
              <a:rPr lang="en-US" sz="9600" dirty="0" smtClean="0">
                <a:solidFill>
                  <a:schemeClr val="accent1"/>
                </a:solidFill>
              </a:rPr>
              <a:t>        conducting an audit. </a:t>
            </a:r>
          </a:p>
          <a:p>
            <a:pPr marL="45720" indent="0">
              <a:buNone/>
            </a:pPr>
            <a:r>
              <a:rPr lang="en-US" sz="9600" dirty="0" smtClean="0">
                <a:solidFill>
                  <a:schemeClr val="accent1"/>
                </a:solidFill>
              </a:rPr>
              <a:t>.</a:t>
            </a:r>
            <a:endParaRPr lang="en-US" sz="9600" dirty="0"/>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6-2</a:t>
            </a: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dirty="0" smtClean="0"/>
              <a:t>Professional judgment</a:t>
            </a:r>
            <a:br>
              <a:rPr lang="en-US" dirty="0" smtClean="0"/>
            </a:br>
            <a:endParaRPr lang="en-US" dirty="0"/>
          </a:p>
        </p:txBody>
      </p:sp>
      <p:sp>
        <p:nvSpPr>
          <p:cNvPr id="3" name="Content Placeholder 2"/>
          <p:cNvSpPr>
            <a:spLocks noGrp="1"/>
          </p:cNvSpPr>
          <p:nvPr>
            <p:ph idx="1"/>
          </p:nvPr>
        </p:nvSpPr>
        <p:spPr>
          <a:xfrm>
            <a:off x="1295400" y="1097280"/>
            <a:ext cx="10167256" cy="4983480"/>
          </a:xfrm>
        </p:spPr>
        <p:txBody>
          <a:bodyPr>
            <a:normAutofit/>
          </a:bodyPr>
          <a:lstStyle/>
          <a:p>
            <a:pPr marL="45720" indent="0">
              <a:buNone/>
            </a:pPr>
            <a:r>
              <a:rPr lang="en-US" sz="2200" b="1" dirty="0" smtClean="0">
                <a:solidFill>
                  <a:schemeClr val="accent1"/>
                </a:solidFill>
              </a:rPr>
              <a:t>Professional judgment is part of professional skepticism.</a:t>
            </a:r>
          </a:p>
          <a:p>
            <a:pPr marL="45720" indent="0">
              <a:buNone/>
            </a:pPr>
            <a:r>
              <a:rPr lang="en-US" sz="2400" b="1" dirty="0" smtClean="0">
                <a:solidFill>
                  <a:srgbClr val="50838E"/>
                </a:solidFill>
              </a:rPr>
              <a:t>Elements of the Judgment Process:</a:t>
            </a:r>
          </a:p>
          <a:p>
            <a:r>
              <a:rPr lang="en-US" sz="2400" b="1" dirty="0" smtClean="0">
                <a:solidFill>
                  <a:schemeClr val="accent1"/>
                </a:solidFill>
              </a:rPr>
              <a:t>Identify and define the issue.</a:t>
            </a:r>
          </a:p>
          <a:p>
            <a:r>
              <a:rPr lang="en-US" sz="2400" b="1" dirty="0" smtClean="0">
                <a:solidFill>
                  <a:schemeClr val="accent1"/>
                </a:solidFill>
              </a:rPr>
              <a:t>Gather the facts and information and identify the relevant literature.</a:t>
            </a:r>
          </a:p>
          <a:p>
            <a:r>
              <a:rPr lang="en-US" sz="2400" b="1" dirty="0" smtClean="0">
                <a:solidFill>
                  <a:schemeClr val="accent1"/>
                </a:solidFill>
              </a:rPr>
              <a:t>Perform the analysis and identify </a:t>
            </a:r>
            <a:r>
              <a:rPr lang="en-US" sz="2400" b="1" dirty="0">
                <a:solidFill>
                  <a:schemeClr val="accent1"/>
                </a:solidFill>
              </a:rPr>
              <a:t>p</a:t>
            </a:r>
            <a:r>
              <a:rPr lang="en-US" sz="2400" b="1" dirty="0" smtClean="0">
                <a:solidFill>
                  <a:schemeClr val="accent1"/>
                </a:solidFill>
              </a:rPr>
              <a:t>otential alternatives.</a:t>
            </a:r>
          </a:p>
          <a:p>
            <a:r>
              <a:rPr lang="en-US" sz="2400" b="1" dirty="0" smtClean="0">
                <a:solidFill>
                  <a:schemeClr val="accent1"/>
                </a:solidFill>
              </a:rPr>
              <a:t>Make the decision.</a:t>
            </a:r>
          </a:p>
          <a:p>
            <a:r>
              <a:rPr lang="en-US" sz="2400" b="1" dirty="0" smtClean="0">
                <a:solidFill>
                  <a:schemeClr val="accent1"/>
                </a:solidFill>
              </a:rPr>
              <a:t>Review and complete the documentation and rationale for the conclusion.</a:t>
            </a:r>
          </a:p>
          <a:p>
            <a:pPr marL="45720" indent="0">
              <a:buNone/>
            </a:pPr>
            <a:r>
              <a:rPr lang="en-US" sz="2400" b="1" dirty="0" smtClean="0">
                <a:solidFill>
                  <a:schemeClr val="accent1"/>
                </a:solidFill>
              </a:rPr>
              <a:t>These five key elements are illustrated in </a:t>
            </a:r>
            <a:r>
              <a:rPr lang="en-US" sz="2400" b="1" dirty="0" smtClean="0">
                <a:solidFill>
                  <a:srgbClr val="50838E"/>
                </a:solidFill>
              </a:rPr>
              <a:t>Figure 6-3</a:t>
            </a:r>
            <a:r>
              <a:rPr lang="en-US" sz="2400" b="1" dirty="0" smtClean="0">
                <a:solidFill>
                  <a:schemeClr val="accent1"/>
                </a:solidFill>
              </a:rPr>
              <a:t>.</a:t>
            </a:r>
          </a:p>
          <a:p>
            <a:pPr marL="365760" lvl="1" indent="0">
              <a:buNone/>
            </a:pPr>
            <a:endParaRPr lang="en-US" sz="22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6-20</a:t>
            </a:r>
            <a:endParaRPr lang="en-US" dirty="0"/>
          </a:p>
        </p:txBody>
      </p:sp>
    </p:spTree>
    <p:extLst>
      <p:ext uri="{BB962C8B-B14F-4D97-AF65-F5344CB8AC3E}">
        <p14:creationId xmlns:p14="http://schemas.microsoft.com/office/powerpoint/2010/main" val="170055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21</a:t>
            </a:fld>
            <a:endParaRPr lang="en-US" dirty="0"/>
          </a:p>
        </p:txBody>
      </p:sp>
      <p:pic>
        <p:nvPicPr>
          <p:cNvPr id="4" name="Picture 3"/>
          <p:cNvPicPr>
            <a:picLocks noChangeAspect="1"/>
          </p:cNvPicPr>
          <p:nvPr/>
        </p:nvPicPr>
        <p:blipFill>
          <a:blip r:embed="rId2"/>
          <a:stretch>
            <a:fillRect/>
          </a:stretch>
        </p:blipFill>
        <p:spPr>
          <a:xfrm>
            <a:off x="1951408" y="315883"/>
            <a:ext cx="7516193" cy="5832331"/>
          </a:xfrm>
          <a:prstGeom prst="rect">
            <a:avLst/>
          </a:prstGeom>
        </p:spPr>
      </p:pic>
    </p:spTree>
    <p:extLst>
      <p:ext uri="{BB962C8B-B14F-4D97-AF65-F5344CB8AC3E}">
        <p14:creationId xmlns:p14="http://schemas.microsoft.com/office/powerpoint/2010/main" val="24475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Professional judgment (cont</a:t>
            </a:r>
            <a:r>
              <a:rPr lang="en-US" dirty="0"/>
              <a: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22</a:t>
            </a:fld>
            <a:endParaRPr lang="en-US" dirty="0">
              <a:solidFill>
                <a:srgbClr val="514A40"/>
              </a:solidFill>
            </a:endParaRPr>
          </a:p>
        </p:txBody>
      </p:sp>
      <p:sp>
        <p:nvSpPr>
          <p:cNvPr id="7" name="Rectangle 6"/>
          <p:cNvSpPr/>
          <p:nvPr/>
        </p:nvSpPr>
        <p:spPr>
          <a:xfrm>
            <a:off x="429768" y="1088136"/>
            <a:ext cx="11603736" cy="461665"/>
          </a:xfrm>
          <a:prstGeom prst="rect">
            <a:avLst/>
          </a:prstGeom>
        </p:spPr>
        <p:txBody>
          <a:bodyPr wrap="square">
            <a:spAutoFit/>
          </a:bodyPr>
          <a:lstStyle/>
          <a:p>
            <a:pPr marL="45720" indent="0">
              <a:buNone/>
            </a:pPr>
            <a:r>
              <a:rPr lang="en-US" sz="2400" dirty="0" smtClean="0">
                <a:solidFill>
                  <a:schemeClr val="accent1"/>
                </a:solidFill>
              </a:rPr>
              <a:t>Some potential </a:t>
            </a:r>
            <a:r>
              <a:rPr lang="en-US" sz="2400" dirty="0">
                <a:solidFill>
                  <a:schemeClr val="accent1"/>
                </a:solidFill>
              </a:rPr>
              <a:t>j</a:t>
            </a:r>
            <a:r>
              <a:rPr lang="en-US" sz="2400" dirty="0" smtClean="0">
                <a:solidFill>
                  <a:schemeClr val="accent1"/>
                </a:solidFill>
              </a:rPr>
              <a:t>udgment </a:t>
            </a:r>
            <a:r>
              <a:rPr lang="en-US" sz="2400" dirty="0">
                <a:solidFill>
                  <a:schemeClr val="accent1"/>
                </a:solidFill>
              </a:rPr>
              <a:t>t</a:t>
            </a:r>
            <a:r>
              <a:rPr lang="en-US" sz="2400" dirty="0" smtClean="0">
                <a:solidFill>
                  <a:schemeClr val="accent1"/>
                </a:solidFill>
              </a:rPr>
              <a:t>endencies, traps, and biases to keep in mind:</a:t>
            </a:r>
            <a:endParaRPr lang="en-US" sz="2400" dirty="0">
              <a:solidFill>
                <a:schemeClr val="accent1"/>
              </a:solidFill>
            </a:endParaRPr>
          </a:p>
        </p:txBody>
      </p:sp>
      <p:pic>
        <p:nvPicPr>
          <p:cNvPr id="5" name="Picture 4"/>
          <p:cNvPicPr>
            <a:picLocks noChangeAspect="1"/>
          </p:cNvPicPr>
          <p:nvPr/>
        </p:nvPicPr>
        <p:blipFill>
          <a:blip r:embed="rId2"/>
          <a:stretch>
            <a:fillRect/>
          </a:stretch>
        </p:blipFill>
        <p:spPr>
          <a:xfrm>
            <a:off x="1704916" y="1717752"/>
            <a:ext cx="7813184" cy="4447309"/>
          </a:xfrm>
          <a:prstGeom prst="rect">
            <a:avLst/>
          </a:prstGeom>
        </p:spPr>
      </p:pic>
    </p:spTree>
    <p:extLst>
      <p:ext uri="{BB962C8B-B14F-4D97-AF65-F5344CB8AC3E}">
        <p14:creationId xmlns:p14="http://schemas.microsoft.com/office/powerpoint/2010/main" val="15894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23</a:t>
            </a:fld>
            <a:endParaRPr lang="en-US" dirty="0">
              <a:solidFill>
                <a:srgbClr val="514A40"/>
              </a:solidFill>
            </a:endParaRPr>
          </a:p>
        </p:txBody>
      </p:sp>
      <p:sp>
        <p:nvSpPr>
          <p:cNvPr id="3" name="TextBox 2"/>
          <p:cNvSpPr txBox="1"/>
          <p:nvPr/>
        </p:nvSpPr>
        <p:spPr>
          <a:xfrm>
            <a:off x="1636776" y="2478024"/>
            <a:ext cx="842162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6-6</a:t>
            </a:r>
          </a:p>
          <a:p>
            <a:pPr marL="45720" indent="0" algn="ctr">
              <a:buNone/>
            </a:pPr>
            <a:r>
              <a:rPr lang="en-US" sz="3200" b="1" dirty="0">
                <a:solidFill>
                  <a:schemeClr val="accent1"/>
                </a:solidFill>
              </a:rPr>
              <a:t>Identify the benefits of a cycle approach </a:t>
            </a:r>
            <a:endParaRPr lang="en-US" sz="3200" b="1" dirty="0" smtClean="0">
              <a:solidFill>
                <a:schemeClr val="accent1"/>
              </a:solidFill>
            </a:endParaRPr>
          </a:p>
          <a:p>
            <a:pPr marL="45720" indent="0" algn="ctr">
              <a:buNone/>
            </a:pPr>
            <a:r>
              <a:rPr lang="en-US" sz="3200" b="1" dirty="0" smtClean="0">
                <a:solidFill>
                  <a:schemeClr val="accent1"/>
                </a:solidFill>
              </a:rPr>
              <a:t>to </a:t>
            </a:r>
            <a:r>
              <a:rPr lang="en-US" sz="3200" b="1" dirty="0">
                <a:solidFill>
                  <a:schemeClr val="accent1"/>
                </a:solidFill>
              </a:rPr>
              <a:t>segmenting the audit</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4697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dirty="0" smtClean="0"/>
              <a:t>Financial statement cycles</a:t>
            </a:r>
            <a:br>
              <a:rPr lang="en-US" dirty="0" smtClean="0"/>
            </a:br>
            <a:endParaRPr lang="en-US" dirty="0"/>
          </a:p>
        </p:txBody>
      </p:sp>
      <p:sp>
        <p:nvSpPr>
          <p:cNvPr id="3" name="Content Placeholder 2"/>
          <p:cNvSpPr>
            <a:spLocks noGrp="1"/>
          </p:cNvSpPr>
          <p:nvPr>
            <p:ph idx="1"/>
          </p:nvPr>
        </p:nvSpPr>
        <p:spPr>
          <a:xfrm>
            <a:off x="1115291" y="1354702"/>
            <a:ext cx="10568344" cy="5064760"/>
          </a:xfrm>
        </p:spPr>
        <p:txBody>
          <a:bodyPr>
            <a:normAutofit/>
          </a:bodyPr>
          <a:lstStyle/>
          <a:p>
            <a:pPr marL="365760" lvl="1" indent="0">
              <a:buNone/>
            </a:pPr>
            <a:r>
              <a:rPr lang="en-US" sz="2200" b="1" dirty="0" smtClean="0">
                <a:solidFill>
                  <a:schemeClr val="accent1"/>
                </a:solidFill>
              </a:rPr>
              <a:t>A common form of segmenting is called the </a:t>
            </a:r>
            <a:r>
              <a:rPr lang="en-US" sz="2200" b="1" dirty="0" smtClean="0">
                <a:solidFill>
                  <a:srgbClr val="50838E"/>
                </a:solidFill>
              </a:rPr>
              <a:t>cycle approach</a:t>
            </a:r>
            <a:r>
              <a:rPr lang="en-US" sz="2200" b="1" dirty="0">
                <a:solidFill>
                  <a:srgbClr val="50838E"/>
                </a:solidFill>
              </a:rPr>
              <a:t>,</a:t>
            </a:r>
            <a:r>
              <a:rPr lang="en-US" sz="2200" b="1" dirty="0" smtClean="0">
                <a:solidFill>
                  <a:schemeClr val="accent1"/>
                </a:solidFill>
              </a:rPr>
              <a:t> which divides classes of transactions and account balances that are closely related into segments.</a:t>
            </a:r>
          </a:p>
          <a:p>
            <a:pPr marL="365760" lvl="1" indent="0">
              <a:buNone/>
            </a:pPr>
            <a:r>
              <a:rPr lang="en-US" sz="2200" b="1" dirty="0" smtClean="0">
                <a:solidFill>
                  <a:schemeClr val="accent1"/>
                </a:solidFill>
              </a:rPr>
              <a:t>The </a:t>
            </a:r>
            <a:r>
              <a:rPr lang="en-US" sz="2200" b="1" dirty="0" smtClean="0">
                <a:solidFill>
                  <a:srgbClr val="50838E"/>
                </a:solidFill>
              </a:rPr>
              <a:t>cycles</a:t>
            </a:r>
            <a:r>
              <a:rPr lang="en-US" sz="2200" b="1" dirty="0" smtClean="0">
                <a:solidFill>
                  <a:schemeClr val="accent1"/>
                </a:solidFill>
              </a:rPr>
              <a:t> used in this text are listed below and detailed in </a:t>
            </a:r>
            <a:r>
              <a:rPr lang="en-US" sz="2200" b="1" dirty="0" smtClean="0">
                <a:solidFill>
                  <a:srgbClr val="50838E"/>
                </a:solidFill>
              </a:rPr>
              <a:t>Figure 6-4</a:t>
            </a:r>
            <a:r>
              <a:rPr lang="en-US" sz="2200" b="1" dirty="0">
                <a:solidFill>
                  <a:srgbClr val="50838E"/>
                </a:solidFill>
              </a:rPr>
              <a:t>.</a:t>
            </a:r>
          </a:p>
          <a:p>
            <a:pPr lvl="1"/>
            <a:r>
              <a:rPr lang="en-US" sz="2200" b="1" dirty="0" smtClean="0">
                <a:solidFill>
                  <a:srgbClr val="50838E"/>
                </a:solidFill>
              </a:rPr>
              <a:t>Sales and collection cycle</a:t>
            </a:r>
          </a:p>
          <a:p>
            <a:pPr lvl="1"/>
            <a:r>
              <a:rPr lang="en-US" sz="2200" b="1" dirty="0" smtClean="0">
                <a:solidFill>
                  <a:srgbClr val="50838E"/>
                </a:solidFill>
              </a:rPr>
              <a:t>Acquisition and payment cycle</a:t>
            </a:r>
          </a:p>
          <a:p>
            <a:pPr lvl="1"/>
            <a:r>
              <a:rPr lang="en-US" sz="2200" b="1" dirty="0" smtClean="0">
                <a:solidFill>
                  <a:srgbClr val="50838E"/>
                </a:solidFill>
              </a:rPr>
              <a:t>Payroll and personnel cycle</a:t>
            </a:r>
          </a:p>
          <a:p>
            <a:pPr lvl="1"/>
            <a:r>
              <a:rPr lang="en-US" sz="2200" b="1" dirty="0" smtClean="0">
                <a:solidFill>
                  <a:srgbClr val="50838E"/>
                </a:solidFill>
              </a:rPr>
              <a:t>Inventory and warehousing cycle</a:t>
            </a:r>
          </a:p>
          <a:p>
            <a:pPr lvl="1"/>
            <a:r>
              <a:rPr lang="en-US" sz="2200" b="1" dirty="0" smtClean="0">
                <a:solidFill>
                  <a:srgbClr val="50838E"/>
                </a:solidFill>
              </a:rPr>
              <a:t>Capital acquisition and repayment cycle</a:t>
            </a:r>
          </a:p>
          <a:p>
            <a:pPr marL="365760" lvl="1" indent="0">
              <a:buNone/>
            </a:pPr>
            <a:r>
              <a:rPr lang="en-US" sz="2200" b="1" dirty="0" smtClean="0">
                <a:solidFill>
                  <a:schemeClr val="accent1"/>
                </a:solidFill>
              </a:rPr>
              <a:t>A  trial balance is illustrated in </a:t>
            </a:r>
            <a:r>
              <a:rPr lang="en-US" sz="2200" b="1" dirty="0" smtClean="0">
                <a:solidFill>
                  <a:srgbClr val="50838E"/>
                </a:solidFill>
              </a:rPr>
              <a:t>Figure 6-5</a:t>
            </a:r>
            <a:r>
              <a:rPr lang="en-US" sz="2200" b="1" dirty="0">
                <a:solidFill>
                  <a:srgbClr val="50838E"/>
                </a:solidFill>
              </a:rPr>
              <a:t>,</a:t>
            </a:r>
            <a:r>
              <a:rPr lang="en-US" sz="2200" b="1" dirty="0" smtClean="0">
                <a:solidFill>
                  <a:schemeClr val="accent1"/>
                </a:solidFill>
              </a:rPr>
              <a:t> with accounts categorized by cycle.</a:t>
            </a:r>
          </a:p>
          <a:p>
            <a:pPr marL="365760" lvl="1" indent="0">
              <a:buNone/>
            </a:pPr>
            <a:r>
              <a:rPr lang="en-US" sz="2200" b="1" dirty="0" smtClean="0">
                <a:solidFill>
                  <a:schemeClr val="accent1"/>
                </a:solidFill>
              </a:rPr>
              <a:t>Cycles applied to the trial balance are illustrated in </a:t>
            </a:r>
            <a:r>
              <a:rPr lang="en-US" sz="2200" b="1" dirty="0" smtClean="0">
                <a:solidFill>
                  <a:srgbClr val="50838E"/>
                </a:solidFill>
              </a:rPr>
              <a:t>Table 6-2</a:t>
            </a:r>
            <a:r>
              <a:rPr lang="en-US" sz="22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6-24</a:t>
            </a:r>
            <a:endParaRPr lang="en-US" dirty="0"/>
          </a:p>
        </p:txBody>
      </p:sp>
    </p:spTree>
    <p:extLst>
      <p:ext uri="{BB962C8B-B14F-4D97-AF65-F5344CB8AC3E}">
        <p14:creationId xmlns:p14="http://schemas.microsoft.com/office/powerpoint/2010/main" val="137451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25</a:t>
            </a:fld>
            <a:endParaRPr lang="en-US" dirty="0"/>
          </a:p>
        </p:txBody>
      </p:sp>
      <p:pic>
        <p:nvPicPr>
          <p:cNvPr id="4" name="Picture 3"/>
          <p:cNvPicPr>
            <a:picLocks noChangeAspect="1"/>
          </p:cNvPicPr>
          <p:nvPr/>
        </p:nvPicPr>
        <p:blipFill>
          <a:blip r:embed="rId2"/>
          <a:stretch>
            <a:fillRect/>
          </a:stretch>
        </p:blipFill>
        <p:spPr>
          <a:xfrm>
            <a:off x="1454727" y="333386"/>
            <a:ext cx="8810119" cy="5743087"/>
          </a:xfrm>
          <a:prstGeom prst="rect">
            <a:avLst/>
          </a:prstGeom>
        </p:spPr>
      </p:pic>
    </p:spTree>
    <p:extLst>
      <p:ext uri="{BB962C8B-B14F-4D97-AF65-F5344CB8AC3E}">
        <p14:creationId xmlns:p14="http://schemas.microsoft.com/office/powerpoint/2010/main" val="18150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26</a:t>
            </a:fld>
            <a:endParaRPr lang="en-US" dirty="0"/>
          </a:p>
        </p:txBody>
      </p:sp>
      <p:pic>
        <p:nvPicPr>
          <p:cNvPr id="5" name="Picture 4"/>
          <p:cNvPicPr>
            <a:picLocks noChangeAspect="1"/>
          </p:cNvPicPr>
          <p:nvPr/>
        </p:nvPicPr>
        <p:blipFill>
          <a:blip r:embed="rId2"/>
          <a:stretch>
            <a:fillRect/>
          </a:stretch>
        </p:blipFill>
        <p:spPr>
          <a:xfrm>
            <a:off x="2123179" y="108065"/>
            <a:ext cx="6146625" cy="5084184"/>
          </a:xfrm>
          <a:prstGeom prst="rect">
            <a:avLst/>
          </a:prstGeom>
        </p:spPr>
      </p:pic>
      <p:pic>
        <p:nvPicPr>
          <p:cNvPr id="6" name="Picture 5"/>
          <p:cNvPicPr>
            <a:picLocks noChangeAspect="1"/>
          </p:cNvPicPr>
          <p:nvPr/>
        </p:nvPicPr>
        <p:blipFill>
          <a:blip r:embed="rId3"/>
          <a:stretch>
            <a:fillRect/>
          </a:stretch>
        </p:blipFill>
        <p:spPr>
          <a:xfrm>
            <a:off x="2281834" y="5357789"/>
            <a:ext cx="5649901" cy="896133"/>
          </a:xfrm>
          <a:prstGeom prst="rect">
            <a:avLst/>
          </a:prstGeom>
        </p:spPr>
      </p:pic>
    </p:spTree>
    <p:extLst>
      <p:ext uri="{BB962C8B-B14F-4D97-AF65-F5344CB8AC3E}">
        <p14:creationId xmlns:p14="http://schemas.microsoft.com/office/powerpoint/2010/main" val="30903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27</a:t>
            </a:fld>
            <a:endParaRPr lang="en-US" dirty="0"/>
          </a:p>
        </p:txBody>
      </p:sp>
      <p:pic>
        <p:nvPicPr>
          <p:cNvPr id="5" name="Picture 4"/>
          <p:cNvPicPr>
            <a:picLocks noChangeAspect="1"/>
          </p:cNvPicPr>
          <p:nvPr/>
        </p:nvPicPr>
        <p:blipFill>
          <a:blip r:embed="rId2"/>
          <a:stretch>
            <a:fillRect/>
          </a:stretch>
        </p:blipFill>
        <p:spPr>
          <a:xfrm>
            <a:off x="2309580" y="299257"/>
            <a:ext cx="6122233" cy="5837571"/>
          </a:xfrm>
          <a:prstGeom prst="rect">
            <a:avLst/>
          </a:prstGeom>
        </p:spPr>
      </p:pic>
    </p:spTree>
    <p:extLst>
      <p:ext uri="{BB962C8B-B14F-4D97-AF65-F5344CB8AC3E}">
        <p14:creationId xmlns:p14="http://schemas.microsoft.com/office/powerpoint/2010/main" val="35091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162702"/>
            <a:ext cx="11750721" cy="562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8" y="5803711"/>
            <a:ext cx="5476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29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72" y="1995053"/>
            <a:ext cx="10926882" cy="387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72" y="5869385"/>
            <a:ext cx="5476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72" y="499262"/>
            <a:ext cx="10926881" cy="148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65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t>Chapter </a:t>
            </a:r>
            <a:r>
              <a:rPr lang="en-US" sz="3600" dirty="0" smtClean="0"/>
              <a:t>6 </a:t>
            </a:r>
            <a:r>
              <a:rPr lang="en-US" sz="3600" dirty="0"/>
              <a:t>Learning </a:t>
            </a:r>
            <a:r>
              <a:rPr lang="en-US" sz="3600" dirty="0" smtClean="0"/>
              <a:t>Objectives (cont.)</a:t>
            </a:r>
            <a:r>
              <a:rPr lang="en-US" dirty="0"/>
              <a:t/>
            </a:r>
            <a:br>
              <a:rPr lang="en-US" dirty="0"/>
            </a:br>
            <a:endParaRPr lang="en-US" dirty="0"/>
          </a:p>
        </p:txBody>
      </p:sp>
      <p:sp>
        <p:nvSpPr>
          <p:cNvPr id="3" name="Content Placeholder 2"/>
          <p:cNvSpPr>
            <a:spLocks noGrp="1"/>
          </p:cNvSpPr>
          <p:nvPr>
            <p:ph idx="1"/>
          </p:nvPr>
        </p:nvSpPr>
        <p:spPr>
          <a:xfrm>
            <a:off x="1536192" y="1644316"/>
            <a:ext cx="9926464" cy="4299284"/>
          </a:xfrm>
        </p:spPr>
        <p:txBody>
          <a:bodyPr>
            <a:normAutofit fontScale="25000" lnSpcReduction="20000"/>
          </a:bodyPr>
          <a:lstStyle/>
          <a:p>
            <a:endParaRPr lang="en-US" dirty="0">
              <a:solidFill>
                <a:schemeClr val="accent1"/>
              </a:solidFill>
            </a:endParaRPr>
          </a:p>
          <a:p>
            <a:pPr marL="45720" indent="0">
              <a:buNone/>
            </a:pPr>
            <a:r>
              <a:rPr lang="en-US" sz="9600" dirty="0">
                <a:solidFill>
                  <a:schemeClr val="accent1"/>
                </a:solidFill>
              </a:rPr>
              <a:t>6-5  Describe the key elements of an effective professional judgment</a:t>
            </a:r>
          </a:p>
          <a:p>
            <a:pPr marL="45720" indent="0">
              <a:buNone/>
            </a:pPr>
            <a:r>
              <a:rPr lang="en-US" sz="9600" dirty="0">
                <a:solidFill>
                  <a:schemeClr val="accent1"/>
                </a:solidFill>
              </a:rPr>
              <a:t>         process.</a:t>
            </a:r>
          </a:p>
          <a:p>
            <a:pPr marL="45720" indent="0">
              <a:buNone/>
            </a:pPr>
            <a:r>
              <a:rPr lang="en-US" sz="9600" dirty="0" smtClean="0">
                <a:solidFill>
                  <a:schemeClr val="accent1"/>
                </a:solidFill>
              </a:rPr>
              <a:t>6-6  Identify the benefits of a cycle approach to segmenting the audit.</a:t>
            </a:r>
            <a:endParaRPr lang="en-US" sz="9600" dirty="0">
              <a:solidFill>
                <a:schemeClr val="accent1"/>
              </a:solidFill>
            </a:endParaRPr>
          </a:p>
          <a:p>
            <a:pPr marL="45720" indent="0">
              <a:buNone/>
            </a:pPr>
            <a:r>
              <a:rPr lang="en-US" sz="9600" dirty="0">
                <a:solidFill>
                  <a:schemeClr val="accent1"/>
                </a:solidFill>
              </a:rPr>
              <a:t>6</a:t>
            </a:r>
            <a:r>
              <a:rPr lang="en-US" sz="9600" dirty="0" smtClean="0">
                <a:solidFill>
                  <a:schemeClr val="accent1"/>
                </a:solidFill>
              </a:rPr>
              <a:t>-7  Describe why the auditor obtains assurance by auditing transactions</a:t>
            </a:r>
          </a:p>
          <a:p>
            <a:pPr marL="45720" indent="0">
              <a:buNone/>
            </a:pPr>
            <a:r>
              <a:rPr lang="en-US" sz="9600" dirty="0">
                <a:solidFill>
                  <a:schemeClr val="accent1"/>
                </a:solidFill>
              </a:rPr>
              <a:t> </a:t>
            </a:r>
            <a:r>
              <a:rPr lang="en-US" sz="9600" dirty="0" smtClean="0">
                <a:solidFill>
                  <a:schemeClr val="accent1"/>
                </a:solidFill>
              </a:rPr>
              <a:t>        and ending balances, including presentation and disclosure.</a:t>
            </a:r>
          </a:p>
          <a:p>
            <a:pPr marL="45720" indent="0">
              <a:buNone/>
            </a:pPr>
            <a:r>
              <a:rPr lang="en-US" sz="9600" dirty="0">
                <a:solidFill>
                  <a:schemeClr val="accent1"/>
                </a:solidFill>
              </a:rPr>
              <a:t>6</a:t>
            </a:r>
            <a:r>
              <a:rPr lang="en-US" sz="9600" dirty="0" smtClean="0">
                <a:solidFill>
                  <a:schemeClr val="accent1"/>
                </a:solidFill>
              </a:rPr>
              <a:t>-8  Distinguish among the management assertions about financial</a:t>
            </a:r>
          </a:p>
          <a:p>
            <a:pPr marL="45720" indent="0">
              <a:buNone/>
            </a:pPr>
            <a:r>
              <a:rPr lang="en-US" sz="9600" dirty="0">
                <a:solidFill>
                  <a:schemeClr val="accent1"/>
                </a:solidFill>
              </a:rPr>
              <a:t> </a:t>
            </a:r>
            <a:r>
              <a:rPr lang="en-US" sz="9600" dirty="0" smtClean="0">
                <a:solidFill>
                  <a:schemeClr val="accent1"/>
                </a:solidFill>
              </a:rPr>
              <a:t>        information.</a:t>
            </a:r>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6-3</a:t>
            </a:r>
            <a:endParaRPr lang="en-US" dirty="0"/>
          </a:p>
        </p:txBody>
      </p:sp>
    </p:spTree>
    <p:extLst>
      <p:ext uri="{BB962C8B-B14F-4D97-AF65-F5344CB8AC3E}">
        <p14:creationId xmlns:p14="http://schemas.microsoft.com/office/powerpoint/2010/main" val="17329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Financial statement cycles (cont</a:t>
            </a:r>
            <a:r>
              <a:rPr lang="en-US" dirty="0"/>
              <a: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30</a:t>
            </a:fld>
            <a:endParaRPr lang="en-US" dirty="0">
              <a:solidFill>
                <a:srgbClr val="514A40"/>
              </a:solidFill>
            </a:endParaRPr>
          </a:p>
        </p:txBody>
      </p:sp>
      <p:sp>
        <p:nvSpPr>
          <p:cNvPr id="7" name="Rectangle 6"/>
          <p:cNvSpPr/>
          <p:nvPr/>
        </p:nvSpPr>
        <p:spPr>
          <a:xfrm>
            <a:off x="415636" y="897776"/>
            <a:ext cx="11617868" cy="461665"/>
          </a:xfrm>
          <a:prstGeom prst="rect">
            <a:avLst/>
          </a:prstGeom>
        </p:spPr>
        <p:txBody>
          <a:bodyPr wrap="square">
            <a:spAutoFit/>
          </a:bodyPr>
          <a:lstStyle/>
          <a:p>
            <a:pPr marL="45720" indent="0">
              <a:buNone/>
            </a:pPr>
            <a:r>
              <a:rPr lang="en-US" sz="2400" b="1" dirty="0" smtClean="0">
                <a:solidFill>
                  <a:schemeClr val="accent1"/>
                </a:solidFill>
              </a:rPr>
              <a:t>Relationships among cycles are illustrated in </a:t>
            </a:r>
            <a:r>
              <a:rPr lang="en-US" sz="2400" b="1" dirty="0" smtClean="0">
                <a:solidFill>
                  <a:srgbClr val="50838E"/>
                </a:solidFill>
              </a:rPr>
              <a:t>Figure 6-6 </a:t>
            </a:r>
            <a:r>
              <a:rPr lang="en-US" sz="2400" b="1" dirty="0" smtClean="0">
                <a:solidFill>
                  <a:schemeClr val="accent1"/>
                </a:solidFill>
              </a:rPr>
              <a:t>below.</a:t>
            </a:r>
            <a:endParaRPr lang="en-US" sz="2400" b="1" dirty="0">
              <a:solidFill>
                <a:schemeClr val="accent1"/>
              </a:solidFill>
            </a:endParaRPr>
          </a:p>
        </p:txBody>
      </p:sp>
      <p:pic>
        <p:nvPicPr>
          <p:cNvPr id="5" name="Picture 4"/>
          <p:cNvPicPr>
            <a:picLocks noChangeAspect="1"/>
          </p:cNvPicPr>
          <p:nvPr/>
        </p:nvPicPr>
        <p:blipFill>
          <a:blip r:embed="rId2"/>
          <a:stretch>
            <a:fillRect/>
          </a:stretch>
        </p:blipFill>
        <p:spPr>
          <a:xfrm>
            <a:off x="1295400" y="1550860"/>
            <a:ext cx="9495005" cy="4570616"/>
          </a:xfrm>
          <a:prstGeom prst="rect">
            <a:avLst/>
          </a:prstGeom>
        </p:spPr>
      </p:pic>
    </p:spTree>
    <p:extLst>
      <p:ext uri="{BB962C8B-B14F-4D97-AF65-F5344CB8AC3E}">
        <p14:creationId xmlns:p14="http://schemas.microsoft.com/office/powerpoint/2010/main" val="5237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31</a:t>
            </a:fld>
            <a:endParaRPr lang="en-US" dirty="0">
              <a:solidFill>
                <a:srgbClr val="514A40"/>
              </a:solidFill>
            </a:endParaRPr>
          </a:p>
        </p:txBody>
      </p:sp>
      <p:sp>
        <p:nvSpPr>
          <p:cNvPr id="3" name="TextBox 2"/>
          <p:cNvSpPr txBox="1"/>
          <p:nvPr/>
        </p:nvSpPr>
        <p:spPr>
          <a:xfrm>
            <a:off x="1621278" y="1966580"/>
            <a:ext cx="880567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6-7</a:t>
            </a:r>
          </a:p>
          <a:p>
            <a:pPr marL="45720" indent="0" algn="ctr">
              <a:buNone/>
            </a:pPr>
            <a:r>
              <a:rPr lang="en-US" sz="3200" b="1" dirty="0">
                <a:solidFill>
                  <a:schemeClr val="accent1"/>
                </a:solidFill>
              </a:rPr>
              <a:t>Describe why the auditor obtains assurance by auditing </a:t>
            </a:r>
            <a:r>
              <a:rPr lang="en-US" sz="3200" b="1" dirty="0" smtClean="0">
                <a:solidFill>
                  <a:schemeClr val="accent1"/>
                </a:solidFill>
              </a:rPr>
              <a:t>transactions </a:t>
            </a:r>
            <a:r>
              <a:rPr lang="en-US" sz="3200" b="1" dirty="0">
                <a:solidFill>
                  <a:schemeClr val="accent1"/>
                </a:solidFill>
              </a:rPr>
              <a:t>and ending balances, including presentation and disclosure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6482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113" y="406423"/>
            <a:ext cx="9446126" cy="828842"/>
          </a:xfrm>
        </p:spPr>
        <p:txBody>
          <a:bodyPr>
            <a:normAutofit/>
          </a:bodyPr>
          <a:lstStyle/>
          <a:p>
            <a:pPr algn="ctr"/>
            <a:r>
              <a:rPr lang="en-US" dirty="0" smtClean="0"/>
              <a:t>Setting audit objectives</a:t>
            </a:r>
            <a:endParaRPr lang="en-US" dirty="0"/>
          </a:p>
        </p:txBody>
      </p:sp>
      <p:sp>
        <p:nvSpPr>
          <p:cNvPr id="3" name="Content Placeholder 2"/>
          <p:cNvSpPr>
            <a:spLocks noGrp="1"/>
          </p:cNvSpPr>
          <p:nvPr>
            <p:ph idx="1"/>
          </p:nvPr>
        </p:nvSpPr>
        <p:spPr>
          <a:xfrm>
            <a:off x="1188718" y="1471532"/>
            <a:ext cx="10494915" cy="4775146"/>
          </a:xfrm>
        </p:spPr>
        <p:txBody>
          <a:bodyPr>
            <a:normAutofit/>
          </a:bodyPr>
          <a:lstStyle/>
          <a:p>
            <a:pPr marL="365760" lvl="1" indent="0">
              <a:buNone/>
            </a:pPr>
            <a:r>
              <a:rPr lang="en-US" sz="2800" dirty="0" smtClean="0">
                <a:solidFill>
                  <a:schemeClr val="accent1"/>
                </a:solidFill>
              </a:rPr>
              <a:t>The most efficient way to conduct audits is to </a:t>
            </a:r>
            <a:r>
              <a:rPr lang="en-US" sz="2800" dirty="0" smtClean="0">
                <a:solidFill>
                  <a:srgbClr val="50838E"/>
                </a:solidFill>
              </a:rPr>
              <a:t>obtain some combination of assurance for each class of transactions and for the ending balances in the related accounts</a:t>
            </a:r>
            <a:r>
              <a:rPr lang="en-US" sz="2800" dirty="0">
                <a:solidFill>
                  <a:srgbClr val="50838E"/>
                </a:solidFill>
              </a:rPr>
              <a:t>.</a:t>
            </a:r>
          </a:p>
          <a:p>
            <a:pPr marL="365760" lvl="1" indent="0">
              <a:spcBef>
                <a:spcPts val="0"/>
              </a:spcBef>
              <a:buNone/>
            </a:pPr>
            <a:endParaRPr lang="en-US" sz="2400" dirty="0" smtClean="0">
              <a:solidFill>
                <a:schemeClr val="accent1"/>
              </a:solidFill>
            </a:endParaRPr>
          </a:p>
          <a:p>
            <a:pPr marL="365760" lvl="1" indent="0">
              <a:buNone/>
            </a:pPr>
            <a:r>
              <a:rPr lang="en-US" sz="2400" dirty="0" smtClean="0">
                <a:solidFill>
                  <a:srgbClr val="50838E"/>
                </a:solidFill>
              </a:rPr>
              <a:t>Audit objectives </a:t>
            </a:r>
            <a:r>
              <a:rPr lang="en-US" sz="2400" dirty="0" smtClean="0">
                <a:solidFill>
                  <a:schemeClr val="accent1"/>
                </a:solidFill>
              </a:rPr>
              <a:t>for each class of transactions include:</a:t>
            </a:r>
          </a:p>
          <a:p>
            <a:pPr lvl="1"/>
            <a:r>
              <a:rPr lang="en-US" sz="2400" dirty="0" smtClean="0">
                <a:solidFill>
                  <a:schemeClr val="accent1"/>
                </a:solidFill>
              </a:rPr>
              <a:t>Transaction-related audit objectives</a:t>
            </a:r>
          </a:p>
          <a:p>
            <a:pPr lvl="1"/>
            <a:r>
              <a:rPr lang="en-US" sz="2400" dirty="0" smtClean="0">
                <a:solidFill>
                  <a:schemeClr val="accent1"/>
                </a:solidFill>
              </a:rPr>
              <a:t>Balance-related audit objectives </a:t>
            </a:r>
          </a:p>
          <a:p>
            <a:pPr lvl="1"/>
            <a:r>
              <a:rPr lang="en-US" sz="2400" dirty="0" smtClean="0">
                <a:solidFill>
                  <a:schemeClr val="accent1"/>
                </a:solidFill>
              </a:rPr>
              <a:t>Presentation and disclosure-related audit objectives.</a:t>
            </a:r>
          </a:p>
          <a:p>
            <a:pPr marL="365760" lvl="1" indent="0">
              <a:spcBef>
                <a:spcPts val="0"/>
              </a:spcBef>
              <a:buNone/>
            </a:pPr>
            <a:endParaRPr lang="en-US" sz="2400" dirty="0" smtClean="0">
              <a:solidFill>
                <a:schemeClr val="accent1"/>
              </a:solidFill>
            </a:endParaRPr>
          </a:p>
          <a:p>
            <a:pPr marL="365760" lvl="1" indent="0">
              <a:buNone/>
            </a:pPr>
            <a:r>
              <a:rPr lang="en-US" sz="2400" dirty="0" smtClean="0">
                <a:solidFill>
                  <a:srgbClr val="50838E"/>
                </a:solidFill>
              </a:rPr>
              <a:t>Figure 6-7 </a:t>
            </a:r>
            <a:r>
              <a:rPr lang="en-US" sz="2400" dirty="0" smtClean="0">
                <a:solidFill>
                  <a:schemeClr val="accent1"/>
                </a:solidFill>
              </a:rPr>
              <a:t>presents an illustration of balances and transactions affecting the balances for </a:t>
            </a:r>
            <a:r>
              <a:rPr lang="en-US" sz="2400" dirty="0" smtClean="0">
                <a:solidFill>
                  <a:srgbClr val="50838E"/>
                </a:solidFill>
              </a:rPr>
              <a:t>Accounts Receivable</a:t>
            </a:r>
            <a:r>
              <a:rPr lang="en-US" sz="2400" dirty="0">
                <a:solidFill>
                  <a:srgbClr val="50838E"/>
                </a:solidFill>
              </a:rPr>
              <a:t>.</a:t>
            </a:r>
          </a:p>
          <a:p>
            <a:pPr marL="365760" lvl="1" indent="0">
              <a:buNone/>
            </a:pPr>
            <a:endParaRPr lang="en-US" sz="24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6-30</a:t>
            </a:r>
            <a:endParaRPr lang="en-US" dirty="0"/>
          </a:p>
        </p:txBody>
      </p:sp>
    </p:spTree>
    <p:extLst>
      <p:ext uri="{BB962C8B-B14F-4D97-AF65-F5344CB8AC3E}">
        <p14:creationId xmlns:p14="http://schemas.microsoft.com/office/powerpoint/2010/main" val="13558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6-31</a:t>
            </a:r>
            <a:endParaRPr lang="en-US" dirty="0"/>
          </a:p>
        </p:txBody>
      </p:sp>
      <p:pic>
        <p:nvPicPr>
          <p:cNvPr id="4" name="Picture 3"/>
          <p:cNvPicPr>
            <a:picLocks noChangeAspect="1"/>
          </p:cNvPicPr>
          <p:nvPr/>
        </p:nvPicPr>
        <p:blipFill>
          <a:blip r:embed="rId3"/>
          <a:stretch>
            <a:fillRect/>
          </a:stretch>
        </p:blipFill>
        <p:spPr>
          <a:xfrm>
            <a:off x="568937" y="633871"/>
            <a:ext cx="11070751" cy="5291000"/>
          </a:xfrm>
          <a:prstGeom prst="rect">
            <a:avLst/>
          </a:prstGeom>
        </p:spPr>
      </p:pic>
    </p:spTree>
    <p:extLst>
      <p:ext uri="{BB962C8B-B14F-4D97-AF65-F5344CB8AC3E}">
        <p14:creationId xmlns:p14="http://schemas.microsoft.com/office/powerpoint/2010/main" val="27486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34</a:t>
            </a:fld>
            <a:endParaRPr lang="en-US" dirty="0">
              <a:solidFill>
                <a:srgbClr val="514A40"/>
              </a:solidFill>
            </a:endParaRPr>
          </a:p>
        </p:txBody>
      </p:sp>
      <p:sp>
        <p:nvSpPr>
          <p:cNvPr id="3" name="TextBox 2"/>
          <p:cNvSpPr txBox="1"/>
          <p:nvPr/>
        </p:nvSpPr>
        <p:spPr>
          <a:xfrm>
            <a:off x="1636776" y="2478024"/>
            <a:ext cx="880567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6-8</a:t>
            </a:r>
          </a:p>
          <a:p>
            <a:pPr marL="45720" indent="0" algn="ctr">
              <a:buNone/>
            </a:pPr>
            <a:r>
              <a:rPr lang="en-US" sz="3200" b="1" dirty="0">
                <a:solidFill>
                  <a:schemeClr val="accent1"/>
                </a:solidFill>
              </a:rPr>
              <a:t>Distinguish among the management assertions about </a:t>
            </a:r>
            <a:r>
              <a:rPr lang="en-US" sz="3200" b="1" dirty="0" smtClean="0">
                <a:solidFill>
                  <a:schemeClr val="accent1"/>
                </a:solidFill>
              </a:rPr>
              <a:t>financial </a:t>
            </a:r>
            <a:r>
              <a:rPr lang="en-US" sz="3200" b="1" dirty="0">
                <a:solidFill>
                  <a:schemeClr val="accent1"/>
                </a:solidFill>
              </a:rPr>
              <a:t>information</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4516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dirty="0" smtClean="0"/>
              <a:t>Management assertions</a:t>
            </a:r>
            <a:endParaRPr lang="en-US" dirty="0"/>
          </a:p>
        </p:txBody>
      </p:sp>
      <p:sp>
        <p:nvSpPr>
          <p:cNvPr id="3" name="Content Placeholder 2"/>
          <p:cNvSpPr>
            <a:spLocks noGrp="1"/>
          </p:cNvSpPr>
          <p:nvPr>
            <p:ph idx="1"/>
          </p:nvPr>
        </p:nvSpPr>
        <p:spPr>
          <a:xfrm>
            <a:off x="1188719" y="1644316"/>
            <a:ext cx="10494915" cy="4775146"/>
          </a:xfrm>
        </p:spPr>
        <p:txBody>
          <a:bodyPr>
            <a:normAutofit/>
          </a:bodyPr>
          <a:lstStyle/>
          <a:p>
            <a:pPr marL="365760" lvl="1" indent="0">
              <a:buNone/>
            </a:pPr>
            <a:r>
              <a:rPr lang="en-US" sz="2400" b="1" dirty="0" smtClean="0">
                <a:solidFill>
                  <a:srgbClr val="50838E"/>
                </a:solidFill>
              </a:rPr>
              <a:t>Management assertions </a:t>
            </a:r>
            <a:r>
              <a:rPr lang="en-US" sz="2400" b="1" dirty="0" smtClean="0">
                <a:solidFill>
                  <a:schemeClr val="accent1"/>
                </a:solidFill>
              </a:rPr>
              <a:t>are implied or expressed representations by management about classes of transactions and the related accounts and disclosures in the financial statements.  </a:t>
            </a:r>
          </a:p>
          <a:p>
            <a:pPr marL="365760" lvl="1" indent="0">
              <a:spcBef>
                <a:spcPts val="0"/>
              </a:spcBef>
              <a:buNone/>
            </a:pPr>
            <a:endParaRPr lang="en-US" sz="2400" b="1" dirty="0" smtClean="0">
              <a:solidFill>
                <a:schemeClr val="accent1"/>
              </a:solidFill>
            </a:endParaRPr>
          </a:p>
          <a:p>
            <a:pPr marL="365760" lvl="1" indent="0">
              <a:buNone/>
            </a:pPr>
            <a:r>
              <a:rPr lang="en-US" sz="2400" b="1" dirty="0" smtClean="0">
                <a:solidFill>
                  <a:schemeClr val="accent1"/>
                </a:solidFill>
              </a:rPr>
              <a:t>Assertions by management are directly related to the financial reporting framework (U.S. GAAP or IFRS) that forms the </a:t>
            </a:r>
            <a:r>
              <a:rPr lang="en-US" sz="2400" b="1" dirty="0" smtClean="0">
                <a:solidFill>
                  <a:srgbClr val="50838E"/>
                </a:solidFill>
              </a:rPr>
              <a:t>criteria that management uses to record and disclose accounting information in financial statements</a:t>
            </a:r>
            <a:r>
              <a:rPr lang="en-US" sz="2400" b="1" dirty="0">
                <a:solidFill>
                  <a:srgbClr val="50838E"/>
                </a:solidFill>
              </a:rPr>
              <a:t>.</a:t>
            </a:r>
          </a:p>
          <a:p>
            <a:pPr marL="365760" lvl="1" indent="0">
              <a:spcBef>
                <a:spcPts val="0"/>
              </a:spcBef>
              <a:buNone/>
            </a:pPr>
            <a:endParaRPr lang="en-US" sz="2400" b="1" dirty="0">
              <a:solidFill>
                <a:schemeClr val="accent1"/>
              </a:solidFill>
            </a:endParaRPr>
          </a:p>
          <a:p>
            <a:pPr marL="365760" lvl="1" indent="0">
              <a:buNone/>
            </a:pPr>
            <a:r>
              <a:rPr lang="en-US" sz="2400" b="1" dirty="0" smtClean="0">
                <a:solidFill>
                  <a:srgbClr val="50838E"/>
                </a:solidFill>
              </a:rPr>
              <a:t>Management assertions lead to the audit objectives</a:t>
            </a:r>
            <a:r>
              <a:rPr lang="en-US" sz="2400" b="1" dirty="0">
                <a:solidFill>
                  <a:srgbClr val="50838E"/>
                </a:solidFill>
              </a:rPr>
              <a:t>.</a:t>
            </a:r>
            <a:r>
              <a:rPr lang="en-US" sz="2400" b="1" dirty="0" smtClean="0">
                <a:solidFill>
                  <a:schemeClr val="accent1"/>
                </a:solidFill>
              </a:rPr>
              <a:t> Therefore, auditors must have a thorough understanding of management assertions to perform quality audits.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6-35</a:t>
            </a:r>
            <a:endParaRPr lang="en-US" dirty="0"/>
          </a:p>
        </p:txBody>
      </p:sp>
    </p:spTree>
    <p:extLst>
      <p:ext uri="{BB962C8B-B14F-4D97-AF65-F5344CB8AC3E}">
        <p14:creationId xmlns:p14="http://schemas.microsoft.com/office/powerpoint/2010/main" val="100476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Management assertions (cont</a:t>
            </a:r>
            <a:r>
              <a:rPr lang="en-US" dirty="0"/>
              <a: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36</a:t>
            </a:fld>
            <a:endParaRPr lang="en-US" dirty="0">
              <a:solidFill>
                <a:srgbClr val="514A40"/>
              </a:solidFill>
            </a:endParaRPr>
          </a:p>
        </p:txBody>
      </p:sp>
      <p:sp>
        <p:nvSpPr>
          <p:cNvPr id="7" name="Rectangle 6"/>
          <p:cNvSpPr/>
          <p:nvPr/>
        </p:nvSpPr>
        <p:spPr>
          <a:xfrm>
            <a:off x="429768" y="1088136"/>
            <a:ext cx="11603736" cy="5262979"/>
          </a:xfrm>
          <a:prstGeom prst="rect">
            <a:avLst/>
          </a:prstGeom>
        </p:spPr>
        <p:txBody>
          <a:bodyPr wrap="square">
            <a:spAutoFit/>
          </a:bodyPr>
          <a:lstStyle/>
          <a:p>
            <a:pPr marL="45720" indent="0">
              <a:buNone/>
            </a:pPr>
            <a:r>
              <a:rPr lang="en-US" sz="2400" b="1" dirty="0" smtClean="0">
                <a:solidFill>
                  <a:schemeClr val="accent1"/>
                </a:solidFill>
              </a:rPr>
              <a:t>The </a:t>
            </a:r>
            <a:r>
              <a:rPr lang="en-US" sz="2400" b="1" dirty="0" smtClean="0">
                <a:solidFill>
                  <a:srgbClr val="50838E"/>
                </a:solidFill>
              </a:rPr>
              <a:t>PCAOB</a:t>
            </a:r>
            <a:r>
              <a:rPr lang="en-US" sz="2400" b="1" dirty="0" smtClean="0">
                <a:solidFill>
                  <a:schemeClr val="accent1"/>
                </a:solidFill>
              </a:rPr>
              <a:t> standards describe five categories of management assertions:</a:t>
            </a:r>
          </a:p>
          <a:p>
            <a:pPr marL="388620" indent="-342900">
              <a:buFont typeface="Arial" panose="020B0604020202020204" pitchFamily="34" charset="0"/>
              <a:buChar char="•"/>
            </a:pPr>
            <a:r>
              <a:rPr lang="en-US" sz="2400" b="1" dirty="0" smtClean="0">
                <a:solidFill>
                  <a:schemeClr val="accent1"/>
                </a:solidFill>
              </a:rPr>
              <a:t>Existence or occurrence</a:t>
            </a:r>
          </a:p>
          <a:p>
            <a:pPr marL="388620" indent="-342900">
              <a:buFont typeface="Arial" panose="020B0604020202020204" pitchFamily="34" charset="0"/>
              <a:buChar char="•"/>
            </a:pPr>
            <a:r>
              <a:rPr lang="en-US" sz="2400" b="1" dirty="0" smtClean="0">
                <a:solidFill>
                  <a:schemeClr val="accent1"/>
                </a:solidFill>
              </a:rPr>
              <a:t>Completeness</a:t>
            </a:r>
          </a:p>
          <a:p>
            <a:pPr marL="388620" indent="-342900">
              <a:buFont typeface="Arial" panose="020B0604020202020204" pitchFamily="34" charset="0"/>
              <a:buChar char="•"/>
            </a:pPr>
            <a:r>
              <a:rPr lang="en-US" sz="2400" b="1" dirty="0" smtClean="0">
                <a:solidFill>
                  <a:schemeClr val="accent1"/>
                </a:solidFill>
              </a:rPr>
              <a:t>Valuation or allocation</a:t>
            </a:r>
          </a:p>
          <a:p>
            <a:pPr marL="388620" indent="-342900">
              <a:buFont typeface="Arial" panose="020B0604020202020204" pitchFamily="34" charset="0"/>
              <a:buChar char="•"/>
            </a:pPr>
            <a:r>
              <a:rPr lang="en-US" sz="2400" b="1" dirty="0" smtClean="0">
                <a:solidFill>
                  <a:schemeClr val="accent1"/>
                </a:solidFill>
              </a:rPr>
              <a:t>Rights and obligations</a:t>
            </a:r>
          </a:p>
          <a:p>
            <a:pPr marL="388620" indent="-342900">
              <a:buFont typeface="Arial" panose="020B0604020202020204" pitchFamily="34" charset="0"/>
              <a:buChar char="•"/>
            </a:pPr>
            <a:r>
              <a:rPr lang="en-US" sz="2400" b="1" dirty="0" smtClean="0">
                <a:solidFill>
                  <a:schemeClr val="accent1"/>
                </a:solidFill>
              </a:rPr>
              <a:t>Presentation and disclosure</a:t>
            </a:r>
          </a:p>
          <a:p>
            <a:pPr marL="45720"/>
            <a:endParaRPr lang="en-US" sz="2400" b="1" dirty="0">
              <a:solidFill>
                <a:schemeClr val="accent1"/>
              </a:solidFill>
            </a:endParaRPr>
          </a:p>
          <a:p>
            <a:pPr marL="45720"/>
            <a:r>
              <a:rPr lang="en-US" sz="2400" b="1" dirty="0" smtClean="0">
                <a:solidFill>
                  <a:srgbClr val="50838E"/>
                </a:solidFill>
              </a:rPr>
              <a:t>AICPA</a:t>
            </a:r>
            <a:r>
              <a:rPr lang="en-US" sz="2400" b="1" dirty="0" smtClean="0">
                <a:solidFill>
                  <a:schemeClr val="accent1"/>
                </a:solidFill>
              </a:rPr>
              <a:t> and </a:t>
            </a:r>
            <a:r>
              <a:rPr lang="en-US" sz="2400" b="1" dirty="0" smtClean="0">
                <a:solidFill>
                  <a:srgbClr val="50838E"/>
                </a:solidFill>
              </a:rPr>
              <a:t>IAASB</a:t>
            </a:r>
            <a:r>
              <a:rPr lang="en-US" sz="2400" b="1" dirty="0" smtClean="0">
                <a:solidFill>
                  <a:schemeClr val="accent1"/>
                </a:solidFill>
              </a:rPr>
              <a:t> standards describe three categories of assertions:</a:t>
            </a:r>
          </a:p>
          <a:p>
            <a:pPr marL="342900" indent="-342900">
              <a:buFont typeface="Arial" panose="020B0604020202020204" pitchFamily="34" charset="0"/>
              <a:buChar char="•"/>
            </a:pPr>
            <a:r>
              <a:rPr lang="en-US" sz="2400" b="1" dirty="0" smtClean="0">
                <a:solidFill>
                  <a:schemeClr val="accent1"/>
                </a:solidFill>
              </a:rPr>
              <a:t>Assertions </a:t>
            </a:r>
            <a:r>
              <a:rPr lang="en-US" sz="2400" b="1" dirty="0">
                <a:solidFill>
                  <a:schemeClr val="accent1"/>
                </a:solidFill>
              </a:rPr>
              <a:t>about classes of transactions and </a:t>
            </a:r>
            <a:r>
              <a:rPr lang="en-US" sz="2400" b="1" dirty="0" smtClean="0">
                <a:solidFill>
                  <a:schemeClr val="accent1"/>
                </a:solidFill>
              </a:rPr>
              <a:t>events</a:t>
            </a:r>
          </a:p>
          <a:p>
            <a:pPr marL="342900" indent="-342900">
              <a:buFont typeface="Arial" panose="020B0604020202020204" pitchFamily="34" charset="0"/>
              <a:buChar char="•"/>
            </a:pPr>
            <a:r>
              <a:rPr lang="en-US" sz="2400" b="1" dirty="0" smtClean="0">
                <a:solidFill>
                  <a:schemeClr val="accent1"/>
                </a:solidFill>
              </a:rPr>
              <a:t>Assertions </a:t>
            </a:r>
            <a:r>
              <a:rPr lang="en-US" sz="2400" b="1" dirty="0">
                <a:solidFill>
                  <a:schemeClr val="accent1"/>
                </a:solidFill>
              </a:rPr>
              <a:t>about account balances</a:t>
            </a:r>
          </a:p>
          <a:p>
            <a:pPr marL="342900" indent="-342900">
              <a:buFont typeface="Arial" panose="020B0604020202020204" pitchFamily="34" charset="0"/>
              <a:buChar char="•"/>
            </a:pPr>
            <a:r>
              <a:rPr lang="en-US" sz="2400" b="1" dirty="0">
                <a:solidFill>
                  <a:schemeClr val="accent1"/>
                </a:solidFill>
              </a:rPr>
              <a:t>Assertions about presentation and </a:t>
            </a:r>
            <a:r>
              <a:rPr lang="en-US" sz="2400" b="1" dirty="0" smtClean="0">
                <a:solidFill>
                  <a:schemeClr val="accent1"/>
                </a:solidFill>
              </a:rPr>
              <a:t>disclosure</a:t>
            </a:r>
          </a:p>
          <a:p>
            <a:endParaRPr lang="en-US" sz="2400" b="1" dirty="0">
              <a:solidFill>
                <a:schemeClr val="accent1"/>
              </a:solidFill>
            </a:endParaRPr>
          </a:p>
          <a:p>
            <a:r>
              <a:rPr lang="en-US" sz="2400" b="1" dirty="0" smtClean="0">
                <a:solidFill>
                  <a:srgbClr val="50838E"/>
                </a:solidFill>
              </a:rPr>
              <a:t>Table 6-3 </a:t>
            </a:r>
            <a:r>
              <a:rPr lang="en-US" sz="2400" b="1" dirty="0" smtClean="0">
                <a:solidFill>
                  <a:schemeClr val="accent1"/>
                </a:solidFill>
              </a:rPr>
              <a:t>maps the PCAOB standards with the AICPA </a:t>
            </a:r>
            <a:r>
              <a:rPr lang="en-US" sz="2400" b="1" smtClean="0">
                <a:solidFill>
                  <a:schemeClr val="accent1"/>
                </a:solidFill>
              </a:rPr>
              <a:t>and IAASB </a:t>
            </a:r>
            <a:r>
              <a:rPr lang="en-US" sz="2400" b="1" dirty="0" smtClean="0">
                <a:solidFill>
                  <a:schemeClr val="accent1"/>
                </a:solidFill>
              </a:rPr>
              <a:t>standards.</a:t>
            </a:r>
            <a:endParaRPr lang="en-US" sz="2400" b="1" dirty="0">
              <a:solidFill>
                <a:schemeClr val="accent1"/>
              </a:solidFill>
            </a:endParaRPr>
          </a:p>
          <a:p>
            <a:pPr marL="45720"/>
            <a:endParaRPr lang="en-US" sz="2400" dirty="0">
              <a:solidFill>
                <a:schemeClr val="accent1"/>
              </a:solidFill>
            </a:endParaRPr>
          </a:p>
        </p:txBody>
      </p:sp>
    </p:spTree>
    <p:extLst>
      <p:ext uri="{BB962C8B-B14F-4D97-AF65-F5344CB8AC3E}">
        <p14:creationId xmlns:p14="http://schemas.microsoft.com/office/powerpoint/2010/main" val="17123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6-37</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1" y="122831"/>
            <a:ext cx="1140952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7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38</a:t>
            </a:fld>
            <a:endParaRPr lang="en-US" dirty="0">
              <a:solidFill>
                <a:srgbClr val="514A40"/>
              </a:solidFill>
            </a:endParaRPr>
          </a:p>
        </p:txBody>
      </p:sp>
      <p:sp>
        <p:nvSpPr>
          <p:cNvPr id="3" name="TextBox 2"/>
          <p:cNvSpPr txBox="1"/>
          <p:nvPr/>
        </p:nvSpPr>
        <p:spPr>
          <a:xfrm>
            <a:off x="1533143" y="2147285"/>
            <a:ext cx="936345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6-9</a:t>
            </a:r>
          </a:p>
          <a:p>
            <a:pPr marL="45720" indent="0" algn="ctr">
              <a:buNone/>
            </a:pPr>
            <a:r>
              <a:rPr lang="en-US" sz="3200" b="1" dirty="0">
                <a:solidFill>
                  <a:schemeClr val="accent1"/>
                </a:solidFill>
              </a:rPr>
              <a:t>Link transaction-related audit objectives </a:t>
            </a:r>
            <a:endParaRPr lang="en-US" sz="3200" b="1" dirty="0" smtClean="0">
              <a:solidFill>
                <a:schemeClr val="accent1"/>
              </a:solidFill>
            </a:endParaRPr>
          </a:p>
          <a:p>
            <a:pPr marL="45720" indent="0" algn="ctr">
              <a:buNone/>
            </a:pPr>
            <a:r>
              <a:rPr lang="en-US" sz="3200" b="1" dirty="0" smtClean="0">
                <a:solidFill>
                  <a:schemeClr val="accent1"/>
                </a:solidFill>
              </a:rPr>
              <a:t>to </a:t>
            </a:r>
            <a:r>
              <a:rPr lang="en-US" sz="3200" b="1" dirty="0">
                <a:solidFill>
                  <a:schemeClr val="accent1"/>
                </a:solidFill>
              </a:rPr>
              <a:t>management </a:t>
            </a:r>
            <a:r>
              <a:rPr lang="en-US" sz="3200" b="1" dirty="0" smtClean="0">
                <a:solidFill>
                  <a:schemeClr val="accent1"/>
                </a:solidFill>
              </a:rPr>
              <a:t>assertions </a:t>
            </a:r>
            <a:r>
              <a:rPr lang="en-US" sz="3200" b="1" dirty="0">
                <a:solidFill>
                  <a:schemeClr val="accent1"/>
                </a:solidFill>
              </a:rPr>
              <a:t>for </a:t>
            </a:r>
            <a:endParaRPr lang="en-US" sz="3200" b="1" dirty="0" smtClean="0">
              <a:solidFill>
                <a:schemeClr val="accent1"/>
              </a:solidFill>
            </a:endParaRPr>
          </a:p>
          <a:p>
            <a:pPr marL="45720" indent="0" algn="ctr">
              <a:buNone/>
            </a:pPr>
            <a:r>
              <a:rPr lang="en-US" sz="3200" b="1" dirty="0" smtClean="0">
                <a:solidFill>
                  <a:schemeClr val="accent1"/>
                </a:solidFill>
              </a:rPr>
              <a:t>classes </a:t>
            </a:r>
            <a:r>
              <a:rPr lang="en-US" sz="3200" b="1" dirty="0">
                <a:solidFill>
                  <a:schemeClr val="accent1"/>
                </a:solidFill>
              </a:rPr>
              <a:t>of </a:t>
            </a:r>
            <a:r>
              <a:rPr lang="en-US" sz="3200" b="1" dirty="0" smtClean="0">
                <a:solidFill>
                  <a:schemeClr val="accent1"/>
                </a:solidFill>
              </a:rPr>
              <a:t>transactions.</a:t>
            </a:r>
            <a:endParaRPr lang="en-US" sz="3200" b="1" dirty="0">
              <a:solidFill>
                <a:schemeClr val="accent1"/>
              </a:solidFill>
            </a:endParaRPr>
          </a:p>
        </p:txBody>
      </p:sp>
    </p:spTree>
    <p:extLst>
      <p:ext uri="{BB962C8B-B14F-4D97-AF65-F5344CB8AC3E}">
        <p14:creationId xmlns:p14="http://schemas.microsoft.com/office/powerpoint/2010/main" val="14135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dirty="0" smtClean="0"/>
              <a:t>Transaction-related audit objectives</a:t>
            </a:r>
            <a:endParaRPr lang="en-US" dirty="0"/>
          </a:p>
        </p:txBody>
      </p:sp>
      <p:sp>
        <p:nvSpPr>
          <p:cNvPr id="3" name="Content Placeholder 2"/>
          <p:cNvSpPr>
            <a:spLocks noGrp="1"/>
          </p:cNvSpPr>
          <p:nvPr>
            <p:ph idx="1"/>
          </p:nvPr>
        </p:nvSpPr>
        <p:spPr>
          <a:xfrm>
            <a:off x="1188719" y="1644316"/>
            <a:ext cx="10494915" cy="4775146"/>
          </a:xfrm>
        </p:spPr>
        <p:txBody>
          <a:bodyPr>
            <a:normAutofit/>
          </a:bodyPr>
          <a:lstStyle/>
          <a:p>
            <a:pPr marL="365760" lvl="1" indent="0">
              <a:buNone/>
            </a:pPr>
            <a:r>
              <a:rPr lang="en-US" sz="2400" b="1" dirty="0" smtClean="0">
                <a:solidFill>
                  <a:schemeClr val="accent1"/>
                </a:solidFill>
              </a:rPr>
              <a:t>General Transaction-Related Audit Objectives:</a:t>
            </a:r>
          </a:p>
          <a:p>
            <a:pPr lvl="1"/>
            <a:r>
              <a:rPr lang="en-US" sz="2400" b="1" dirty="0" smtClean="0">
                <a:solidFill>
                  <a:srgbClr val="50838E"/>
                </a:solidFill>
              </a:rPr>
              <a:t>Occurrence—</a:t>
            </a:r>
            <a:r>
              <a:rPr lang="en-US" sz="2400" b="1" dirty="0" smtClean="0">
                <a:solidFill>
                  <a:schemeClr val="accent1"/>
                </a:solidFill>
              </a:rPr>
              <a:t>Recorded transactions exist.</a:t>
            </a:r>
          </a:p>
          <a:p>
            <a:pPr lvl="1"/>
            <a:r>
              <a:rPr lang="en-US" sz="2400" b="1" dirty="0" smtClean="0">
                <a:solidFill>
                  <a:srgbClr val="50838E"/>
                </a:solidFill>
              </a:rPr>
              <a:t>Completeness—</a:t>
            </a:r>
            <a:r>
              <a:rPr lang="en-US" sz="2400" b="1" dirty="0" smtClean="0">
                <a:solidFill>
                  <a:schemeClr val="accent1"/>
                </a:solidFill>
              </a:rPr>
              <a:t>Existing transactions are recorded.</a:t>
            </a:r>
          </a:p>
          <a:p>
            <a:pPr lvl="1"/>
            <a:r>
              <a:rPr lang="en-US" sz="2400" b="1" dirty="0" smtClean="0">
                <a:solidFill>
                  <a:srgbClr val="50838E"/>
                </a:solidFill>
              </a:rPr>
              <a:t>Accuracy—</a:t>
            </a:r>
            <a:r>
              <a:rPr lang="en-US" sz="2400" b="1" dirty="0" smtClean="0">
                <a:solidFill>
                  <a:schemeClr val="accent1"/>
                </a:solidFill>
              </a:rPr>
              <a:t>Recorded transactions are stated at </a:t>
            </a:r>
            <a:r>
              <a:rPr lang="en-US" sz="2400" b="1" dirty="0">
                <a:solidFill>
                  <a:schemeClr val="accent1"/>
                </a:solidFill>
              </a:rPr>
              <a:t>t</a:t>
            </a:r>
            <a:r>
              <a:rPr lang="en-US" sz="2400" b="1" dirty="0" smtClean="0">
                <a:solidFill>
                  <a:schemeClr val="accent1"/>
                </a:solidFill>
              </a:rPr>
              <a:t>he correct amounts.</a:t>
            </a:r>
          </a:p>
          <a:p>
            <a:pPr lvl="1"/>
            <a:r>
              <a:rPr lang="en-US" sz="2400" b="1" dirty="0" smtClean="0">
                <a:solidFill>
                  <a:srgbClr val="50838E"/>
                </a:solidFill>
              </a:rPr>
              <a:t>Posting and Summarization—</a:t>
            </a:r>
            <a:r>
              <a:rPr lang="en-US" sz="2400" b="1" dirty="0" smtClean="0">
                <a:solidFill>
                  <a:schemeClr val="accent1"/>
                </a:solidFill>
              </a:rPr>
              <a:t>Recorded transactions are properly included in the master files and are correctly summarized.</a:t>
            </a:r>
          </a:p>
          <a:p>
            <a:pPr lvl="1"/>
            <a:r>
              <a:rPr lang="en-US" sz="2400" b="1" dirty="0" smtClean="0">
                <a:solidFill>
                  <a:srgbClr val="50838E"/>
                </a:solidFill>
              </a:rPr>
              <a:t>Classification—</a:t>
            </a:r>
            <a:r>
              <a:rPr lang="en-US" sz="2400" b="1" dirty="0" smtClean="0">
                <a:solidFill>
                  <a:schemeClr val="accent1"/>
                </a:solidFill>
              </a:rPr>
              <a:t>Transactions included in the client’s </a:t>
            </a:r>
            <a:r>
              <a:rPr lang="en-US" sz="2400" b="1" dirty="0">
                <a:solidFill>
                  <a:schemeClr val="accent1"/>
                </a:solidFill>
              </a:rPr>
              <a:t>j</a:t>
            </a:r>
            <a:r>
              <a:rPr lang="en-US" sz="2400" b="1" dirty="0" smtClean="0">
                <a:solidFill>
                  <a:schemeClr val="accent1"/>
                </a:solidFill>
              </a:rPr>
              <a:t>ournals are properly classified.</a:t>
            </a:r>
          </a:p>
          <a:p>
            <a:pPr lvl="1"/>
            <a:r>
              <a:rPr lang="en-US" sz="2400" b="1" dirty="0" smtClean="0">
                <a:solidFill>
                  <a:srgbClr val="50838E"/>
                </a:solidFill>
              </a:rPr>
              <a:t>Timing—</a:t>
            </a:r>
            <a:r>
              <a:rPr lang="en-US" sz="2400" b="1" dirty="0" smtClean="0">
                <a:solidFill>
                  <a:schemeClr val="accent1"/>
                </a:solidFill>
              </a:rPr>
              <a:t>Transactions are recorded on the correct dates.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6-39</a:t>
            </a:r>
            <a:endParaRPr lang="en-US" dirty="0"/>
          </a:p>
        </p:txBody>
      </p:sp>
    </p:spTree>
    <p:extLst>
      <p:ext uri="{BB962C8B-B14F-4D97-AF65-F5344CB8AC3E}">
        <p14:creationId xmlns:p14="http://schemas.microsoft.com/office/powerpoint/2010/main" val="9135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t>Chapter </a:t>
            </a:r>
            <a:r>
              <a:rPr lang="en-US" sz="3600" dirty="0" smtClean="0"/>
              <a:t>6 </a:t>
            </a:r>
            <a:r>
              <a:rPr lang="en-US" sz="3600" dirty="0"/>
              <a:t>Learning </a:t>
            </a:r>
            <a:r>
              <a:rPr lang="en-US" sz="3600" dirty="0" smtClean="0"/>
              <a:t>Objectives (cont.)</a:t>
            </a:r>
            <a:r>
              <a:rPr lang="en-US" dirty="0"/>
              <a:t/>
            </a:r>
            <a:br>
              <a:rPr lang="en-US" dirty="0"/>
            </a:br>
            <a:endParaRPr lang="en-US" dirty="0"/>
          </a:p>
        </p:txBody>
      </p:sp>
      <p:sp>
        <p:nvSpPr>
          <p:cNvPr id="3" name="Content Placeholder 2"/>
          <p:cNvSpPr>
            <a:spLocks noGrp="1"/>
          </p:cNvSpPr>
          <p:nvPr>
            <p:ph idx="1"/>
          </p:nvPr>
        </p:nvSpPr>
        <p:spPr>
          <a:xfrm>
            <a:off x="1517904" y="1644316"/>
            <a:ext cx="9944752" cy="3110564"/>
          </a:xfrm>
        </p:spPr>
        <p:txBody>
          <a:bodyPr>
            <a:normAutofit fontScale="32500" lnSpcReduction="20000"/>
          </a:bodyPr>
          <a:lstStyle/>
          <a:p>
            <a:endParaRPr lang="en-US" dirty="0">
              <a:solidFill>
                <a:schemeClr val="accent1"/>
              </a:solidFill>
            </a:endParaRPr>
          </a:p>
          <a:p>
            <a:pPr marL="45720" indent="0">
              <a:buNone/>
            </a:pPr>
            <a:r>
              <a:rPr lang="en-US" sz="7400" dirty="0" smtClean="0">
                <a:solidFill>
                  <a:schemeClr val="accent1"/>
                </a:solidFill>
              </a:rPr>
              <a:t>6-9   Link transaction-related audit objectives to management assertions</a:t>
            </a:r>
          </a:p>
          <a:p>
            <a:pPr marL="45720" indent="0">
              <a:buNone/>
            </a:pPr>
            <a:r>
              <a:rPr lang="en-US" sz="7400" dirty="0">
                <a:solidFill>
                  <a:schemeClr val="accent1"/>
                </a:solidFill>
              </a:rPr>
              <a:t> </a:t>
            </a:r>
            <a:r>
              <a:rPr lang="en-US" sz="7400" dirty="0" smtClean="0">
                <a:solidFill>
                  <a:schemeClr val="accent1"/>
                </a:solidFill>
              </a:rPr>
              <a:t>         for classes of transactions.</a:t>
            </a:r>
          </a:p>
          <a:p>
            <a:pPr marL="45720" indent="0">
              <a:buNone/>
            </a:pPr>
            <a:r>
              <a:rPr lang="en-US" sz="7400" dirty="0" smtClean="0">
                <a:solidFill>
                  <a:schemeClr val="accent1"/>
                </a:solidFill>
              </a:rPr>
              <a:t>6-10 Link balance-related and presentation and disclosure-related audit </a:t>
            </a:r>
          </a:p>
          <a:p>
            <a:pPr marL="45720" indent="0">
              <a:buNone/>
            </a:pPr>
            <a:r>
              <a:rPr lang="en-US" sz="7400" dirty="0">
                <a:solidFill>
                  <a:schemeClr val="accent1"/>
                </a:solidFill>
              </a:rPr>
              <a:t> </a:t>
            </a:r>
            <a:r>
              <a:rPr lang="en-US" sz="7400" dirty="0" smtClean="0">
                <a:solidFill>
                  <a:schemeClr val="accent1"/>
                </a:solidFill>
              </a:rPr>
              <a:t>         objectives to management assertions.</a:t>
            </a:r>
          </a:p>
          <a:p>
            <a:pPr marL="45720" indent="0">
              <a:buNone/>
            </a:pPr>
            <a:r>
              <a:rPr lang="en-US" sz="7400" dirty="0" smtClean="0">
                <a:solidFill>
                  <a:schemeClr val="accent1"/>
                </a:solidFill>
              </a:rPr>
              <a:t>6-11 Explain the relationship between audit objectives and the </a:t>
            </a:r>
          </a:p>
          <a:p>
            <a:pPr marL="45720" indent="0">
              <a:buNone/>
            </a:pPr>
            <a:r>
              <a:rPr lang="en-US" sz="7400" dirty="0">
                <a:solidFill>
                  <a:schemeClr val="accent1"/>
                </a:solidFill>
              </a:rPr>
              <a:t> </a:t>
            </a:r>
            <a:r>
              <a:rPr lang="en-US" sz="7400" dirty="0" smtClean="0">
                <a:solidFill>
                  <a:schemeClr val="accent1"/>
                </a:solidFill>
              </a:rPr>
              <a:t>         accumulation of audit evidence.</a:t>
            </a:r>
            <a:endParaRPr lang="en-US" sz="7400" dirty="0"/>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6-4</a:t>
            </a:r>
            <a:endParaRPr lang="en-US" dirty="0"/>
          </a:p>
        </p:txBody>
      </p:sp>
    </p:spTree>
    <p:extLst>
      <p:ext uri="{BB962C8B-B14F-4D97-AF65-F5344CB8AC3E}">
        <p14:creationId xmlns:p14="http://schemas.microsoft.com/office/powerpoint/2010/main" val="17308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Transaction-related audit objectives (cont</a:t>
            </a:r>
            <a:r>
              <a:rPr lang="en-US" dirty="0"/>
              <a:t>.)</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40</a:t>
            </a:fld>
            <a:endParaRPr lang="en-US" dirty="0">
              <a:solidFill>
                <a:srgbClr val="514A40"/>
              </a:solidFill>
            </a:endParaRPr>
          </a:p>
        </p:txBody>
      </p:sp>
      <p:sp>
        <p:nvSpPr>
          <p:cNvPr id="7" name="Rectangle 6"/>
          <p:cNvSpPr/>
          <p:nvPr/>
        </p:nvSpPr>
        <p:spPr>
          <a:xfrm>
            <a:off x="964277" y="1512916"/>
            <a:ext cx="10382596" cy="3785652"/>
          </a:xfrm>
          <a:prstGeom prst="rect">
            <a:avLst/>
          </a:prstGeom>
        </p:spPr>
        <p:txBody>
          <a:bodyPr wrap="square">
            <a:spAutoFit/>
          </a:bodyPr>
          <a:lstStyle/>
          <a:p>
            <a:pPr marL="45720"/>
            <a:r>
              <a:rPr lang="en-US" sz="2400" dirty="0" smtClean="0">
                <a:solidFill>
                  <a:srgbClr val="50838E"/>
                </a:solidFill>
              </a:rPr>
              <a:t>Specific Transaction-Related Audit Objectives—</a:t>
            </a:r>
            <a:r>
              <a:rPr lang="en-US" sz="2400" dirty="0" smtClean="0">
                <a:solidFill>
                  <a:schemeClr val="accent1"/>
                </a:solidFill>
              </a:rPr>
              <a:t>The specific transaction-related objectives are tailored to the specific class of transactions being audited.</a:t>
            </a:r>
          </a:p>
          <a:p>
            <a:pPr marL="45720"/>
            <a:endParaRPr lang="en-US" sz="2400" dirty="0">
              <a:solidFill>
                <a:schemeClr val="accent1"/>
              </a:solidFill>
            </a:endParaRPr>
          </a:p>
          <a:p>
            <a:pPr marL="45720"/>
            <a:r>
              <a:rPr lang="en-US" sz="2400" dirty="0" smtClean="0">
                <a:solidFill>
                  <a:srgbClr val="50838E"/>
                </a:solidFill>
              </a:rPr>
              <a:t>Relationship Among Management Assertions and Transaction-Related Audit Objectives—</a:t>
            </a:r>
            <a:r>
              <a:rPr lang="en-US" sz="2400" dirty="0" smtClean="0">
                <a:solidFill>
                  <a:schemeClr val="accent1"/>
                </a:solidFill>
              </a:rPr>
              <a:t>For each management assertion, there are general transaction-related audit objectives as well as specific transaction-related audit objectives.</a:t>
            </a:r>
          </a:p>
          <a:p>
            <a:pPr marL="45720"/>
            <a:endParaRPr lang="en-US" sz="2400" dirty="0">
              <a:solidFill>
                <a:schemeClr val="accent1"/>
              </a:solidFill>
            </a:endParaRPr>
          </a:p>
          <a:p>
            <a:pPr marL="45720"/>
            <a:r>
              <a:rPr lang="en-US" sz="2400" dirty="0" smtClean="0">
                <a:solidFill>
                  <a:srgbClr val="50838E"/>
                </a:solidFill>
              </a:rPr>
              <a:t>Table 6-4 </a:t>
            </a:r>
            <a:r>
              <a:rPr lang="en-US" sz="2400" dirty="0" smtClean="0">
                <a:solidFill>
                  <a:schemeClr val="accent1"/>
                </a:solidFill>
              </a:rPr>
              <a:t>illustrates these relationships using sales transactions.</a:t>
            </a:r>
          </a:p>
          <a:p>
            <a:pPr marL="45720"/>
            <a:endParaRPr lang="en-US" sz="2400" dirty="0">
              <a:solidFill>
                <a:srgbClr val="50838E"/>
              </a:solidFill>
            </a:endParaRPr>
          </a:p>
        </p:txBody>
      </p:sp>
    </p:spTree>
    <p:extLst>
      <p:ext uri="{BB962C8B-B14F-4D97-AF65-F5344CB8AC3E}">
        <p14:creationId xmlns:p14="http://schemas.microsoft.com/office/powerpoint/2010/main" val="242929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6-41</a:t>
            </a:r>
            <a:endParaRPr lang="en-US" dirty="0"/>
          </a:p>
        </p:txBody>
      </p:sp>
      <p:pic>
        <p:nvPicPr>
          <p:cNvPr id="4" name="Picture 3"/>
          <p:cNvPicPr>
            <a:picLocks noChangeAspect="1"/>
          </p:cNvPicPr>
          <p:nvPr/>
        </p:nvPicPr>
        <p:blipFill>
          <a:blip r:embed="rId2"/>
          <a:stretch>
            <a:fillRect/>
          </a:stretch>
        </p:blipFill>
        <p:spPr>
          <a:xfrm>
            <a:off x="299257" y="1024128"/>
            <a:ext cx="11789249" cy="4596060"/>
          </a:xfrm>
          <a:prstGeom prst="rect">
            <a:avLst/>
          </a:prstGeom>
        </p:spPr>
      </p:pic>
    </p:spTree>
    <p:extLst>
      <p:ext uri="{BB962C8B-B14F-4D97-AF65-F5344CB8AC3E}">
        <p14:creationId xmlns:p14="http://schemas.microsoft.com/office/powerpoint/2010/main" val="4263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42</a:t>
            </a:fld>
            <a:endParaRPr lang="en-US" dirty="0">
              <a:solidFill>
                <a:srgbClr val="514A40"/>
              </a:solidFill>
            </a:endParaRPr>
          </a:p>
        </p:txBody>
      </p:sp>
      <p:sp>
        <p:nvSpPr>
          <p:cNvPr id="3" name="TextBox 2"/>
          <p:cNvSpPr txBox="1"/>
          <p:nvPr/>
        </p:nvSpPr>
        <p:spPr>
          <a:xfrm>
            <a:off x="1533143" y="2338540"/>
            <a:ext cx="936345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6-10</a:t>
            </a:r>
          </a:p>
          <a:p>
            <a:pPr marL="45720" indent="0" algn="ctr">
              <a:buNone/>
            </a:pPr>
            <a:r>
              <a:rPr lang="en-US" sz="3200" b="1" dirty="0">
                <a:solidFill>
                  <a:schemeClr val="accent1"/>
                </a:solidFill>
              </a:rPr>
              <a:t>Link balance-related and </a:t>
            </a:r>
            <a:r>
              <a:rPr lang="en-US" sz="3200" b="1" dirty="0" smtClean="0">
                <a:solidFill>
                  <a:schemeClr val="accent1"/>
                </a:solidFill>
              </a:rPr>
              <a:t>presentation and </a:t>
            </a:r>
            <a:r>
              <a:rPr lang="en-US" sz="3200" b="1" dirty="0">
                <a:solidFill>
                  <a:schemeClr val="accent1"/>
                </a:solidFill>
              </a:rPr>
              <a:t>disclosure-related audit </a:t>
            </a:r>
            <a:r>
              <a:rPr lang="en-US" sz="3200" b="1" dirty="0" smtClean="0">
                <a:solidFill>
                  <a:schemeClr val="accent1"/>
                </a:solidFill>
              </a:rPr>
              <a:t>objectives </a:t>
            </a:r>
            <a:r>
              <a:rPr lang="en-US" sz="3200" b="1" dirty="0">
                <a:solidFill>
                  <a:schemeClr val="accent1"/>
                </a:solidFill>
              </a:rPr>
              <a:t>to management assertions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83437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dirty="0" smtClean="0"/>
              <a:t>Balance-related and presentation and disclosure-related audit objectives</a:t>
            </a:r>
            <a:endParaRPr lang="en-US" dirty="0"/>
          </a:p>
        </p:txBody>
      </p:sp>
      <p:sp>
        <p:nvSpPr>
          <p:cNvPr id="3" name="Content Placeholder 2"/>
          <p:cNvSpPr>
            <a:spLocks noGrp="1"/>
          </p:cNvSpPr>
          <p:nvPr>
            <p:ph idx="1"/>
          </p:nvPr>
        </p:nvSpPr>
        <p:spPr>
          <a:xfrm>
            <a:off x="735263" y="1454727"/>
            <a:ext cx="11160250" cy="4964735"/>
          </a:xfrm>
        </p:spPr>
        <p:txBody>
          <a:bodyPr>
            <a:normAutofit fontScale="92500"/>
          </a:bodyPr>
          <a:lstStyle/>
          <a:p>
            <a:pPr marL="365760" lvl="1" indent="0">
              <a:buNone/>
            </a:pPr>
            <a:r>
              <a:rPr lang="en-US" sz="2400" b="1" dirty="0" smtClean="0">
                <a:solidFill>
                  <a:srgbClr val="50838E"/>
                </a:solidFill>
              </a:rPr>
              <a:t>General Balance-Related Audit Objectives:</a:t>
            </a:r>
          </a:p>
          <a:p>
            <a:pPr lvl="1"/>
            <a:r>
              <a:rPr lang="en-US" sz="2400" b="1" dirty="0" smtClean="0">
                <a:solidFill>
                  <a:srgbClr val="50838E"/>
                </a:solidFill>
              </a:rPr>
              <a:t>Existence</a:t>
            </a:r>
            <a:r>
              <a:rPr lang="en-US" sz="2400" b="1" dirty="0" smtClean="0">
                <a:solidFill>
                  <a:schemeClr val="accent1"/>
                </a:solidFill>
              </a:rPr>
              <a:t>—Amounts included exist.</a:t>
            </a:r>
          </a:p>
          <a:p>
            <a:pPr lvl="1"/>
            <a:r>
              <a:rPr lang="en-US" sz="2400" b="1" dirty="0" smtClean="0">
                <a:solidFill>
                  <a:srgbClr val="50838E"/>
                </a:solidFill>
              </a:rPr>
              <a:t>Completeness</a:t>
            </a:r>
            <a:r>
              <a:rPr lang="en-US" sz="2400" b="1" dirty="0" smtClean="0">
                <a:solidFill>
                  <a:schemeClr val="accent1"/>
                </a:solidFill>
              </a:rPr>
              <a:t>—Existing amounts are included.</a:t>
            </a:r>
          </a:p>
          <a:p>
            <a:pPr lvl="1"/>
            <a:r>
              <a:rPr lang="en-US" sz="2400" b="1" dirty="0" smtClean="0">
                <a:solidFill>
                  <a:srgbClr val="50838E"/>
                </a:solidFill>
              </a:rPr>
              <a:t>Accuracy</a:t>
            </a:r>
            <a:r>
              <a:rPr lang="en-US" sz="2400" b="1" dirty="0" smtClean="0">
                <a:solidFill>
                  <a:schemeClr val="accent1"/>
                </a:solidFill>
              </a:rPr>
              <a:t>—Amounts included are stated at the correct amounts.</a:t>
            </a:r>
          </a:p>
          <a:p>
            <a:pPr lvl="1"/>
            <a:r>
              <a:rPr lang="en-US" sz="2400" b="1" dirty="0" smtClean="0">
                <a:solidFill>
                  <a:srgbClr val="50838E"/>
                </a:solidFill>
              </a:rPr>
              <a:t>Classification</a:t>
            </a:r>
            <a:r>
              <a:rPr lang="en-US" sz="2400" b="1" dirty="0" smtClean="0">
                <a:solidFill>
                  <a:schemeClr val="accent1"/>
                </a:solidFill>
              </a:rPr>
              <a:t>—Amounts included in the client’s listing are properly classified.</a:t>
            </a:r>
          </a:p>
          <a:p>
            <a:pPr lvl="1"/>
            <a:r>
              <a:rPr lang="en-US" sz="2400" b="1" dirty="0" smtClean="0">
                <a:solidFill>
                  <a:srgbClr val="50838E"/>
                </a:solidFill>
              </a:rPr>
              <a:t>Cutoff</a:t>
            </a:r>
            <a:r>
              <a:rPr lang="en-US" sz="2400" b="1" dirty="0" smtClean="0">
                <a:solidFill>
                  <a:schemeClr val="accent1"/>
                </a:solidFill>
              </a:rPr>
              <a:t>—Transactions near the balance sheet date are recorded in the proper period.</a:t>
            </a:r>
          </a:p>
          <a:p>
            <a:pPr lvl="1"/>
            <a:r>
              <a:rPr lang="en-US" sz="2400" b="1" dirty="0" smtClean="0">
                <a:solidFill>
                  <a:srgbClr val="50838E"/>
                </a:solidFill>
              </a:rPr>
              <a:t>Detail Tie-In</a:t>
            </a:r>
            <a:r>
              <a:rPr lang="en-US" sz="2400" b="1" dirty="0" smtClean="0">
                <a:solidFill>
                  <a:schemeClr val="accent1"/>
                </a:solidFill>
              </a:rPr>
              <a:t>—Details in the account balance agree with related master file amounts, foot to the total in the account balance, and agree with the total.</a:t>
            </a:r>
          </a:p>
          <a:p>
            <a:pPr lvl="1"/>
            <a:r>
              <a:rPr lang="en-US" sz="2400" b="1" dirty="0" smtClean="0">
                <a:solidFill>
                  <a:srgbClr val="50838E"/>
                </a:solidFill>
              </a:rPr>
              <a:t>Realizable Value</a:t>
            </a:r>
            <a:r>
              <a:rPr lang="en-US" sz="2400" b="1" dirty="0" smtClean="0">
                <a:solidFill>
                  <a:schemeClr val="accent1"/>
                </a:solidFill>
              </a:rPr>
              <a:t>—Assets are included at the amounts estimated to be realized.</a:t>
            </a:r>
          </a:p>
          <a:p>
            <a:pPr lvl="1"/>
            <a:r>
              <a:rPr lang="en-US" sz="2400" b="1" dirty="0" smtClean="0">
                <a:solidFill>
                  <a:srgbClr val="50838E"/>
                </a:solidFill>
              </a:rPr>
              <a:t>Rights and Obligations</a:t>
            </a:r>
            <a:r>
              <a:rPr lang="en-US" sz="2400" b="1" dirty="0" smtClean="0">
                <a:solidFill>
                  <a:srgbClr val="A85229"/>
                </a:solidFill>
              </a:rPr>
              <a:t>—Assets are owned or controlled by the entity, and liabilities are obligations of the entity.</a:t>
            </a:r>
            <a:endParaRPr lang="en-US" sz="2400" b="1" dirty="0" smtClean="0">
              <a:solidFill>
                <a:srgbClr val="50838E"/>
              </a:solidFill>
            </a:endParaRPr>
          </a:p>
          <a:p>
            <a:pPr lvl="1"/>
            <a:endParaRPr lang="en-US" sz="2400" dirty="0" smtClean="0">
              <a:solidFill>
                <a:schemeClr val="accent1"/>
              </a:solidFill>
            </a:endParaRPr>
          </a:p>
          <a:p>
            <a:pPr lvl="1"/>
            <a:endParaRPr lang="en-US" sz="24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6-43</a:t>
            </a:r>
            <a:endParaRPr lang="en-US" dirty="0"/>
          </a:p>
        </p:txBody>
      </p:sp>
    </p:spTree>
    <p:extLst>
      <p:ext uri="{BB962C8B-B14F-4D97-AF65-F5344CB8AC3E}">
        <p14:creationId xmlns:p14="http://schemas.microsoft.com/office/powerpoint/2010/main" val="153490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a:t>Balance-related and presentation and disclosure-related audit </a:t>
            </a:r>
            <a:r>
              <a:rPr lang="en-US" dirty="0" smtClean="0"/>
              <a:t>objectives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44</a:t>
            </a:fld>
            <a:endParaRPr lang="en-US" dirty="0">
              <a:solidFill>
                <a:srgbClr val="514A40"/>
              </a:solidFill>
            </a:endParaRPr>
          </a:p>
        </p:txBody>
      </p:sp>
      <p:sp>
        <p:nvSpPr>
          <p:cNvPr id="7" name="Rectangle 6"/>
          <p:cNvSpPr/>
          <p:nvPr/>
        </p:nvSpPr>
        <p:spPr>
          <a:xfrm>
            <a:off x="939338" y="1787236"/>
            <a:ext cx="10407535" cy="3785652"/>
          </a:xfrm>
          <a:prstGeom prst="rect">
            <a:avLst/>
          </a:prstGeom>
        </p:spPr>
        <p:txBody>
          <a:bodyPr wrap="square">
            <a:spAutoFit/>
          </a:bodyPr>
          <a:lstStyle/>
          <a:p>
            <a:pPr marL="45720"/>
            <a:r>
              <a:rPr lang="en-US" sz="2400" b="1" dirty="0" smtClean="0">
                <a:solidFill>
                  <a:srgbClr val="50838E"/>
                </a:solidFill>
              </a:rPr>
              <a:t>Specific Balance-Related Audit Objectives—</a:t>
            </a:r>
            <a:r>
              <a:rPr lang="en-US" sz="2400" b="1" dirty="0" smtClean="0">
                <a:solidFill>
                  <a:schemeClr val="accent1"/>
                </a:solidFill>
              </a:rPr>
              <a:t>The same as for transaction-related audit objectives, each balance-related audit objective should be tailored to the account balance being audited.</a:t>
            </a:r>
          </a:p>
          <a:p>
            <a:pPr marL="45720"/>
            <a:endParaRPr lang="en-US" sz="2400" b="1" dirty="0">
              <a:solidFill>
                <a:schemeClr val="accent1"/>
              </a:solidFill>
            </a:endParaRPr>
          </a:p>
          <a:p>
            <a:pPr marL="45720"/>
            <a:r>
              <a:rPr lang="en-US" sz="2400" b="1" dirty="0" smtClean="0">
                <a:solidFill>
                  <a:srgbClr val="50838E"/>
                </a:solidFill>
              </a:rPr>
              <a:t>Relationship Among Management Assertions and Balance-Related  Audit Objectives—</a:t>
            </a:r>
            <a:r>
              <a:rPr lang="en-US" sz="2400" b="1" dirty="0" smtClean="0">
                <a:solidFill>
                  <a:schemeClr val="accent1"/>
                </a:solidFill>
              </a:rPr>
              <a:t>These relationships for Inventory are illustrated in </a:t>
            </a:r>
            <a:r>
              <a:rPr lang="en-US" sz="2400" b="1" dirty="0" smtClean="0">
                <a:solidFill>
                  <a:srgbClr val="50838E"/>
                </a:solidFill>
              </a:rPr>
              <a:t>Table 6-5</a:t>
            </a:r>
            <a:r>
              <a:rPr lang="en-US" sz="2400" b="1" dirty="0">
                <a:solidFill>
                  <a:srgbClr val="50838E"/>
                </a:solidFill>
              </a:rPr>
              <a:t>.</a:t>
            </a:r>
          </a:p>
          <a:p>
            <a:pPr marL="45720"/>
            <a:endParaRPr lang="en-US" sz="2400" b="1" dirty="0">
              <a:solidFill>
                <a:schemeClr val="accent1"/>
              </a:solidFill>
            </a:endParaRPr>
          </a:p>
          <a:p>
            <a:pPr marL="45720"/>
            <a:r>
              <a:rPr lang="en-US" sz="2400" b="1" dirty="0" smtClean="0">
                <a:solidFill>
                  <a:srgbClr val="50838E"/>
                </a:solidFill>
              </a:rPr>
              <a:t>Presentation and Disclosure-Related Audit Objectives—</a:t>
            </a:r>
            <a:r>
              <a:rPr lang="en-US" sz="2400" b="1" dirty="0" smtClean="0">
                <a:solidFill>
                  <a:schemeClr val="accent1"/>
                </a:solidFill>
              </a:rPr>
              <a:t>These relationships for Notes Payable are illustrated in </a:t>
            </a:r>
            <a:r>
              <a:rPr lang="en-US" sz="2400" b="1" dirty="0" smtClean="0">
                <a:solidFill>
                  <a:srgbClr val="50838E"/>
                </a:solidFill>
              </a:rPr>
              <a:t>Table 6-6</a:t>
            </a:r>
            <a:r>
              <a:rPr lang="en-US" sz="2400" b="1" dirty="0">
                <a:solidFill>
                  <a:srgbClr val="50838E"/>
                </a:solidFill>
              </a:rPr>
              <a:t>.</a:t>
            </a:r>
          </a:p>
        </p:txBody>
      </p:sp>
    </p:spTree>
    <p:extLst>
      <p:ext uri="{BB962C8B-B14F-4D97-AF65-F5344CB8AC3E}">
        <p14:creationId xmlns:p14="http://schemas.microsoft.com/office/powerpoint/2010/main" val="36981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6-45</a:t>
            </a:r>
            <a:endParaRPr lang="en-US" dirty="0"/>
          </a:p>
        </p:txBody>
      </p:sp>
      <p:pic>
        <p:nvPicPr>
          <p:cNvPr id="4" name="Picture 3"/>
          <p:cNvPicPr>
            <a:picLocks noChangeAspect="1"/>
          </p:cNvPicPr>
          <p:nvPr/>
        </p:nvPicPr>
        <p:blipFill>
          <a:blip r:embed="rId2"/>
          <a:stretch>
            <a:fillRect/>
          </a:stretch>
        </p:blipFill>
        <p:spPr>
          <a:xfrm>
            <a:off x="448136" y="127337"/>
            <a:ext cx="10698858" cy="6092620"/>
          </a:xfrm>
          <a:prstGeom prst="rect">
            <a:avLst/>
          </a:prstGeom>
        </p:spPr>
      </p:pic>
    </p:spTree>
    <p:extLst>
      <p:ext uri="{BB962C8B-B14F-4D97-AF65-F5344CB8AC3E}">
        <p14:creationId xmlns:p14="http://schemas.microsoft.com/office/powerpoint/2010/main" val="16538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46</a:t>
            </a:fld>
            <a:endParaRPr lang="en-US" dirty="0"/>
          </a:p>
        </p:txBody>
      </p:sp>
      <p:pic>
        <p:nvPicPr>
          <p:cNvPr id="4" name="Picture 3"/>
          <p:cNvPicPr>
            <a:picLocks noChangeAspect="1"/>
          </p:cNvPicPr>
          <p:nvPr/>
        </p:nvPicPr>
        <p:blipFill>
          <a:blip r:embed="rId2"/>
          <a:stretch>
            <a:fillRect/>
          </a:stretch>
        </p:blipFill>
        <p:spPr>
          <a:xfrm>
            <a:off x="183219" y="698269"/>
            <a:ext cx="11868081" cy="5481097"/>
          </a:xfrm>
          <a:prstGeom prst="rect">
            <a:avLst/>
          </a:prstGeom>
        </p:spPr>
      </p:pic>
    </p:spTree>
    <p:extLst>
      <p:ext uri="{BB962C8B-B14F-4D97-AF65-F5344CB8AC3E}">
        <p14:creationId xmlns:p14="http://schemas.microsoft.com/office/powerpoint/2010/main" val="32026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47</a:t>
            </a:fld>
            <a:endParaRPr lang="en-US" dirty="0">
              <a:solidFill>
                <a:srgbClr val="514A40"/>
              </a:solidFill>
            </a:endParaRPr>
          </a:p>
        </p:txBody>
      </p:sp>
      <p:sp>
        <p:nvSpPr>
          <p:cNvPr id="3" name="TextBox 2"/>
          <p:cNvSpPr txBox="1"/>
          <p:nvPr/>
        </p:nvSpPr>
        <p:spPr>
          <a:xfrm>
            <a:off x="1295400" y="2236389"/>
            <a:ext cx="95829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6-11</a:t>
            </a:r>
          </a:p>
          <a:p>
            <a:pPr marL="45720" indent="0" algn="ctr">
              <a:buNone/>
            </a:pPr>
            <a:r>
              <a:rPr lang="en-US" sz="3200" b="1" dirty="0">
                <a:solidFill>
                  <a:schemeClr val="accent1"/>
                </a:solidFill>
              </a:rPr>
              <a:t>Explain the relationship between audit </a:t>
            </a:r>
            <a:r>
              <a:rPr lang="en-US" sz="3200" b="1" dirty="0" smtClean="0">
                <a:solidFill>
                  <a:schemeClr val="accent1"/>
                </a:solidFill>
              </a:rPr>
              <a:t>objectives </a:t>
            </a:r>
            <a:r>
              <a:rPr lang="en-US" sz="3200" b="1" dirty="0">
                <a:solidFill>
                  <a:schemeClr val="accent1"/>
                </a:solidFill>
              </a:rPr>
              <a:t>and the </a:t>
            </a:r>
            <a:r>
              <a:rPr lang="en-US" sz="3200" b="1" dirty="0" smtClean="0">
                <a:solidFill>
                  <a:schemeClr val="accent1"/>
                </a:solidFill>
              </a:rPr>
              <a:t>accumulation </a:t>
            </a:r>
            <a:r>
              <a:rPr lang="en-US" sz="3200" b="1" dirty="0">
                <a:solidFill>
                  <a:schemeClr val="accent1"/>
                </a:solidFill>
              </a:rPr>
              <a:t>of audit evidence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6784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dirty="0" smtClean="0"/>
              <a:t>How audit objectives are met</a:t>
            </a:r>
            <a:endParaRPr lang="en-US" dirty="0"/>
          </a:p>
        </p:txBody>
      </p:sp>
      <p:sp>
        <p:nvSpPr>
          <p:cNvPr id="3" name="Content Placeholder 2"/>
          <p:cNvSpPr>
            <a:spLocks noGrp="1"/>
          </p:cNvSpPr>
          <p:nvPr>
            <p:ph idx="1"/>
          </p:nvPr>
        </p:nvSpPr>
        <p:spPr>
          <a:xfrm>
            <a:off x="1295400" y="1471353"/>
            <a:ext cx="10450484" cy="4948109"/>
          </a:xfrm>
        </p:spPr>
        <p:txBody>
          <a:bodyPr>
            <a:normAutofit/>
          </a:bodyPr>
          <a:lstStyle/>
          <a:p>
            <a:pPr marL="45720" indent="0">
              <a:buNone/>
            </a:pPr>
            <a:r>
              <a:rPr lang="en-US" sz="2800" b="1" dirty="0" smtClean="0">
                <a:solidFill>
                  <a:srgbClr val="50838E"/>
                </a:solidFill>
              </a:rPr>
              <a:t>Figure 6-8 illustrates four phases of the audit.</a:t>
            </a:r>
            <a:endParaRPr lang="en-US" sz="2800" b="1" dirty="0">
              <a:solidFill>
                <a:srgbClr val="50838E"/>
              </a:solidFill>
            </a:endParaRPr>
          </a:p>
          <a:p>
            <a:pPr marL="45720" indent="0">
              <a:buNone/>
            </a:pPr>
            <a:r>
              <a:rPr lang="en-US" sz="2400" b="1" dirty="0">
                <a:solidFill>
                  <a:srgbClr val="50838E"/>
                </a:solidFill>
              </a:rPr>
              <a:t>Phase I:  Plan and Design an Audit Approach.</a:t>
            </a:r>
          </a:p>
          <a:p>
            <a:pPr marL="45720" indent="0">
              <a:lnSpc>
                <a:spcPct val="100000"/>
              </a:lnSpc>
              <a:buNone/>
            </a:pPr>
            <a:r>
              <a:rPr lang="en-US" sz="2400" b="1" dirty="0" smtClean="0">
                <a:solidFill>
                  <a:schemeClr val="accent1"/>
                </a:solidFill>
              </a:rPr>
              <a:t>The main </a:t>
            </a:r>
            <a:r>
              <a:rPr lang="en-US" sz="2400" b="1" dirty="0" smtClean="0">
                <a:solidFill>
                  <a:srgbClr val="50838E"/>
                </a:solidFill>
              </a:rPr>
              <a:t>objective</a:t>
            </a:r>
            <a:r>
              <a:rPr lang="en-US" sz="2400" b="1" dirty="0" smtClean="0">
                <a:solidFill>
                  <a:schemeClr val="accent1"/>
                </a:solidFill>
              </a:rPr>
              <a:t> of an audit is to accumulate enough evidence to provide an opinion on the financial statements. Two overriding </a:t>
            </a:r>
            <a:r>
              <a:rPr lang="en-US" sz="2400" b="1" dirty="0" smtClean="0">
                <a:solidFill>
                  <a:srgbClr val="50838E"/>
                </a:solidFill>
              </a:rPr>
              <a:t>considerations affect how an auditor approaches the audit</a:t>
            </a:r>
            <a:r>
              <a:rPr lang="en-US" sz="2400" b="1" dirty="0">
                <a:solidFill>
                  <a:srgbClr val="50838E"/>
                </a:solidFill>
              </a:rPr>
              <a:t>:</a:t>
            </a:r>
          </a:p>
          <a:p>
            <a:pPr marL="822960" lvl="1" indent="-457200">
              <a:lnSpc>
                <a:spcPct val="100000"/>
              </a:lnSpc>
              <a:buFont typeface="+mj-lt"/>
              <a:buAutoNum type="arabicPeriod"/>
            </a:pPr>
            <a:r>
              <a:rPr lang="en-US" sz="2200" b="1" dirty="0" smtClean="0">
                <a:solidFill>
                  <a:schemeClr val="accent1"/>
                </a:solidFill>
              </a:rPr>
              <a:t>Sufficient appropriate evidence must be accumulated to meet the auditor’s professional responsibility.</a:t>
            </a:r>
          </a:p>
          <a:p>
            <a:pPr marL="822960" lvl="1" indent="-457200">
              <a:lnSpc>
                <a:spcPct val="100000"/>
              </a:lnSpc>
              <a:buFont typeface="+mj-lt"/>
              <a:buAutoNum type="arabicPeriod"/>
            </a:pPr>
            <a:r>
              <a:rPr lang="en-US" sz="2200" b="1" dirty="0" smtClean="0">
                <a:solidFill>
                  <a:schemeClr val="accent1"/>
                </a:solidFill>
              </a:rPr>
              <a:t>The cost of accumulating the evidence should be minimized.</a:t>
            </a:r>
          </a:p>
          <a:p>
            <a:pPr marL="45720" indent="0">
              <a:buNone/>
            </a:pPr>
            <a:r>
              <a:rPr lang="en-US" sz="2400" b="1" dirty="0" smtClean="0">
                <a:solidFill>
                  <a:schemeClr val="accent1"/>
                </a:solidFill>
              </a:rPr>
              <a:t>The audit plan should result in an effective audit at a reasonable cost.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6-48</a:t>
            </a:r>
            <a:endParaRPr lang="en-US" dirty="0"/>
          </a:p>
        </p:txBody>
      </p:sp>
    </p:spTree>
    <p:extLst>
      <p:ext uri="{BB962C8B-B14F-4D97-AF65-F5344CB8AC3E}">
        <p14:creationId xmlns:p14="http://schemas.microsoft.com/office/powerpoint/2010/main" val="421747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How audit objectives are met (cont.)</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49</a:t>
            </a:fld>
            <a:endParaRPr lang="en-US" dirty="0">
              <a:solidFill>
                <a:srgbClr val="514A40"/>
              </a:solidFill>
            </a:endParaRPr>
          </a:p>
        </p:txBody>
      </p:sp>
      <p:sp>
        <p:nvSpPr>
          <p:cNvPr id="7" name="Rectangle 6"/>
          <p:cNvSpPr/>
          <p:nvPr/>
        </p:nvSpPr>
        <p:spPr>
          <a:xfrm>
            <a:off x="914399" y="1041276"/>
            <a:ext cx="10547466" cy="5262979"/>
          </a:xfrm>
          <a:prstGeom prst="rect">
            <a:avLst/>
          </a:prstGeom>
        </p:spPr>
        <p:txBody>
          <a:bodyPr wrap="square">
            <a:spAutoFit/>
          </a:bodyPr>
          <a:lstStyle/>
          <a:p>
            <a:pPr marL="45720"/>
            <a:r>
              <a:rPr lang="en-US" sz="2400" b="1" dirty="0" smtClean="0">
                <a:solidFill>
                  <a:srgbClr val="50838E"/>
                </a:solidFill>
              </a:rPr>
              <a:t>Phase I: Plan and Design and Audit Approach (cont.).  </a:t>
            </a:r>
          </a:p>
          <a:p>
            <a:pPr marL="45720"/>
            <a:r>
              <a:rPr lang="en-US" sz="2400" b="1" dirty="0" smtClean="0">
                <a:solidFill>
                  <a:schemeClr val="accent1"/>
                </a:solidFill>
              </a:rPr>
              <a:t>Risk assessment procedures include the following:</a:t>
            </a:r>
          </a:p>
          <a:p>
            <a:pPr marL="388620" indent="-342900">
              <a:buFont typeface="Arial" panose="020B0604020202020204" pitchFamily="34" charset="0"/>
              <a:buChar char="•"/>
            </a:pPr>
            <a:r>
              <a:rPr lang="en-US" sz="2400" b="1" dirty="0" smtClean="0">
                <a:solidFill>
                  <a:schemeClr val="accent1"/>
                </a:solidFill>
              </a:rPr>
              <a:t>Obtain an understanding of the entity and its environment.</a:t>
            </a:r>
          </a:p>
          <a:p>
            <a:pPr marL="388620" indent="-342900">
              <a:buFont typeface="Arial" panose="020B0604020202020204" pitchFamily="34" charset="0"/>
              <a:buChar char="•"/>
            </a:pPr>
            <a:r>
              <a:rPr lang="en-US" sz="2400" b="1" dirty="0" smtClean="0">
                <a:solidFill>
                  <a:schemeClr val="accent1"/>
                </a:solidFill>
              </a:rPr>
              <a:t>Understand internal control and assess control risk.</a:t>
            </a:r>
          </a:p>
          <a:p>
            <a:pPr marL="388620" indent="-342900">
              <a:buFont typeface="Arial" panose="020B0604020202020204" pitchFamily="34" charset="0"/>
              <a:buChar char="•"/>
            </a:pPr>
            <a:r>
              <a:rPr lang="en-US" sz="2400" b="1" dirty="0" smtClean="0">
                <a:solidFill>
                  <a:schemeClr val="accent1"/>
                </a:solidFill>
              </a:rPr>
              <a:t>Assess risk of material misstatement.</a:t>
            </a:r>
          </a:p>
          <a:p>
            <a:pPr marL="45720"/>
            <a:endParaRPr lang="en-US" sz="2400" b="1" dirty="0" smtClean="0">
              <a:solidFill>
                <a:schemeClr val="accent1"/>
              </a:solidFill>
            </a:endParaRPr>
          </a:p>
          <a:p>
            <a:pPr marL="45720"/>
            <a:r>
              <a:rPr lang="en-US" sz="2400" b="1" dirty="0" smtClean="0">
                <a:solidFill>
                  <a:srgbClr val="50838E"/>
                </a:solidFill>
              </a:rPr>
              <a:t>Phase II:  Perform Tests of Controls and Substantive Tests of Transactions.</a:t>
            </a:r>
          </a:p>
          <a:p>
            <a:pPr marL="388620" indent="-342900">
              <a:buFont typeface="Arial" panose="020B0604020202020204" pitchFamily="34" charset="0"/>
              <a:buChar char="•"/>
            </a:pPr>
            <a:r>
              <a:rPr lang="en-US" sz="2400" b="1" dirty="0" smtClean="0">
                <a:solidFill>
                  <a:schemeClr val="accent1"/>
                </a:solidFill>
              </a:rPr>
              <a:t>Tests of controls allow the auditor to evaluate the effectiveness of internal controls and determine whether the controls can be relied upon to reduce planned control risks.  </a:t>
            </a:r>
          </a:p>
          <a:p>
            <a:pPr marL="388620" indent="-342900">
              <a:buFont typeface="Arial" panose="020B0604020202020204" pitchFamily="34" charset="0"/>
              <a:buChar char="•"/>
            </a:pPr>
            <a:r>
              <a:rPr lang="en-US" sz="2400" b="1" dirty="0" smtClean="0">
                <a:solidFill>
                  <a:schemeClr val="accent1"/>
                </a:solidFill>
              </a:rPr>
              <a:t>Substantive tests of transactions allow the auditor to evaluate the client’s recording of transactions.</a:t>
            </a:r>
          </a:p>
          <a:p>
            <a:pPr marL="388620" indent="-342900">
              <a:buFont typeface="Arial" panose="020B0604020202020204" pitchFamily="34" charset="0"/>
              <a:buChar char="•"/>
            </a:pPr>
            <a:endParaRPr lang="en-US" sz="2400" dirty="0" smtClean="0">
              <a:solidFill>
                <a:schemeClr val="accent1"/>
              </a:solidFill>
            </a:endParaRPr>
          </a:p>
          <a:p>
            <a:pPr marL="45720"/>
            <a:endParaRPr lang="en-US" sz="2400" dirty="0">
              <a:solidFill>
                <a:schemeClr val="accent1"/>
              </a:solidFill>
            </a:endParaRPr>
          </a:p>
        </p:txBody>
      </p:sp>
    </p:spTree>
    <p:extLst>
      <p:ext uri="{BB962C8B-B14F-4D97-AF65-F5344CB8AC3E}">
        <p14:creationId xmlns:p14="http://schemas.microsoft.com/office/powerpoint/2010/main" val="6565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5</a:t>
            </a:fld>
            <a:endParaRPr lang="en-US" dirty="0">
              <a:solidFill>
                <a:srgbClr val="514A40"/>
              </a:solidFill>
            </a:endParaRPr>
          </a:p>
        </p:txBody>
      </p:sp>
      <p:sp>
        <p:nvSpPr>
          <p:cNvPr id="3" name="TextBox 2"/>
          <p:cNvSpPr txBox="1"/>
          <p:nvPr/>
        </p:nvSpPr>
        <p:spPr>
          <a:xfrm>
            <a:off x="1621277" y="2307543"/>
            <a:ext cx="792784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6-1</a:t>
            </a:r>
          </a:p>
          <a:p>
            <a:pPr marL="45720" indent="0" algn="ctr">
              <a:buNone/>
            </a:pPr>
            <a:r>
              <a:rPr lang="en-US" sz="3200" b="1" dirty="0">
                <a:solidFill>
                  <a:schemeClr val="accent1"/>
                </a:solidFill>
              </a:rPr>
              <a:t>Explain the objective of conducting </a:t>
            </a:r>
            <a:r>
              <a:rPr lang="en-US" sz="3200" b="1" dirty="0" smtClean="0">
                <a:solidFill>
                  <a:schemeClr val="accent1"/>
                </a:solidFill>
              </a:rPr>
              <a:t>an audit </a:t>
            </a:r>
            <a:r>
              <a:rPr lang="en-US" sz="3200" b="1" dirty="0">
                <a:solidFill>
                  <a:schemeClr val="accent1"/>
                </a:solidFill>
              </a:rPr>
              <a:t>of financial </a:t>
            </a:r>
            <a:r>
              <a:rPr lang="en-US" sz="3200" b="1" dirty="0" smtClean="0">
                <a:solidFill>
                  <a:schemeClr val="accent1"/>
                </a:solidFill>
              </a:rPr>
              <a:t>statements </a:t>
            </a:r>
            <a:r>
              <a:rPr lang="en-US" sz="3200" b="1" dirty="0">
                <a:solidFill>
                  <a:schemeClr val="accent1"/>
                </a:solidFill>
              </a:rPr>
              <a:t>and an audit of internal controls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How audit objectives are met (cont.)</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50</a:t>
            </a:fld>
            <a:endParaRPr lang="en-US" dirty="0">
              <a:solidFill>
                <a:srgbClr val="514A40"/>
              </a:solidFill>
            </a:endParaRPr>
          </a:p>
        </p:txBody>
      </p:sp>
      <p:sp>
        <p:nvSpPr>
          <p:cNvPr id="7" name="Rectangle 6"/>
          <p:cNvSpPr/>
          <p:nvPr/>
        </p:nvSpPr>
        <p:spPr>
          <a:xfrm>
            <a:off x="914399" y="1041276"/>
            <a:ext cx="10547466" cy="5632311"/>
          </a:xfrm>
          <a:prstGeom prst="rect">
            <a:avLst/>
          </a:prstGeom>
        </p:spPr>
        <p:txBody>
          <a:bodyPr wrap="square">
            <a:spAutoFit/>
          </a:bodyPr>
          <a:lstStyle/>
          <a:p>
            <a:pPr marL="45720"/>
            <a:r>
              <a:rPr lang="en-US" sz="2400" b="1" dirty="0" smtClean="0">
                <a:solidFill>
                  <a:srgbClr val="50838E"/>
                </a:solidFill>
              </a:rPr>
              <a:t>Phase III: Perform Substantive Analytical Procedures and Tests of Details of Balances.</a:t>
            </a:r>
          </a:p>
          <a:p>
            <a:pPr marL="388620" indent="-342900">
              <a:buFont typeface="Arial" panose="020B0604020202020204" pitchFamily="34" charset="0"/>
              <a:buChar char="•"/>
            </a:pPr>
            <a:r>
              <a:rPr lang="en-US" sz="2400" b="1" dirty="0" smtClean="0">
                <a:solidFill>
                  <a:schemeClr val="accent1"/>
                </a:solidFill>
              </a:rPr>
              <a:t>Analytical procedures consist of evaluations of plausible relationships among financial and nonfinancial data.</a:t>
            </a:r>
          </a:p>
          <a:p>
            <a:pPr marL="388620" indent="-342900">
              <a:buFont typeface="Arial" panose="020B0604020202020204" pitchFamily="34" charset="0"/>
              <a:buChar char="•"/>
            </a:pPr>
            <a:r>
              <a:rPr lang="en-US" sz="2400" b="1" dirty="0" smtClean="0">
                <a:solidFill>
                  <a:schemeClr val="accent1"/>
                </a:solidFill>
              </a:rPr>
              <a:t>Tests of details of balances are specific procedures intended to test for monetary misstatements in the financial statements. </a:t>
            </a:r>
            <a:endParaRPr lang="en-US" sz="2400" b="1" dirty="0">
              <a:solidFill>
                <a:schemeClr val="accent1"/>
              </a:solidFill>
            </a:endParaRPr>
          </a:p>
          <a:p>
            <a:pPr marL="45720"/>
            <a:endParaRPr lang="en-US" sz="2400" b="1" dirty="0" smtClean="0">
              <a:solidFill>
                <a:schemeClr val="accent1"/>
              </a:solidFill>
            </a:endParaRPr>
          </a:p>
          <a:p>
            <a:pPr marL="45720"/>
            <a:r>
              <a:rPr lang="en-US" sz="2400" b="1" dirty="0" smtClean="0">
                <a:solidFill>
                  <a:srgbClr val="50838E"/>
                </a:solidFill>
              </a:rPr>
              <a:t>Phase IV:  Complete the Audit and Issue and Audit Report.</a:t>
            </a:r>
          </a:p>
          <a:p>
            <a:pPr marL="388620" indent="-342900">
              <a:buFont typeface="Arial" panose="020B0604020202020204" pitchFamily="34" charset="0"/>
              <a:buChar char="•"/>
            </a:pPr>
            <a:r>
              <a:rPr lang="en-US" sz="2400" b="1" dirty="0" smtClean="0">
                <a:solidFill>
                  <a:schemeClr val="accent1"/>
                </a:solidFill>
              </a:rPr>
              <a:t>After all procedures have been completed, the auditor will reach an </a:t>
            </a:r>
            <a:r>
              <a:rPr lang="en-US" sz="2400" b="1" dirty="0" smtClean="0">
                <a:solidFill>
                  <a:srgbClr val="50838E"/>
                </a:solidFill>
              </a:rPr>
              <a:t>overall conclusion </a:t>
            </a:r>
            <a:r>
              <a:rPr lang="en-US" sz="2400" b="1" dirty="0" smtClean="0">
                <a:solidFill>
                  <a:schemeClr val="accent1"/>
                </a:solidFill>
              </a:rPr>
              <a:t>as to whether the financial statements are fairly presented.</a:t>
            </a:r>
          </a:p>
          <a:p>
            <a:pPr marL="388620" indent="-342900">
              <a:buFont typeface="Arial" panose="020B0604020202020204" pitchFamily="34" charset="0"/>
              <a:buChar char="•"/>
            </a:pPr>
            <a:r>
              <a:rPr lang="en-US" sz="2400" b="1" dirty="0" smtClean="0">
                <a:solidFill>
                  <a:schemeClr val="accent1"/>
                </a:solidFill>
              </a:rPr>
              <a:t>After the conclusion, the auditor must issue an audit report that will accompany the client’s financial statements.</a:t>
            </a:r>
          </a:p>
          <a:p>
            <a:pPr marL="45720"/>
            <a:endParaRPr lang="en-US" sz="2400" dirty="0" smtClean="0">
              <a:solidFill>
                <a:schemeClr val="accent1"/>
              </a:solidFill>
            </a:endParaRPr>
          </a:p>
          <a:p>
            <a:pPr marL="45720"/>
            <a:endParaRPr lang="en-US" sz="2400" dirty="0">
              <a:solidFill>
                <a:schemeClr val="accent1"/>
              </a:solidFill>
            </a:endParaRPr>
          </a:p>
        </p:txBody>
      </p:sp>
    </p:spTree>
    <p:extLst>
      <p:ext uri="{BB962C8B-B14F-4D97-AF65-F5344CB8AC3E}">
        <p14:creationId xmlns:p14="http://schemas.microsoft.com/office/powerpoint/2010/main" val="31025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51</a:t>
            </a:fld>
            <a:endParaRPr lang="en-US" dirty="0"/>
          </a:p>
        </p:txBody>
      </p:sp>
      <p:pic>
        <p:nvPicPr>
          <p:cNvPr id="4" name="Picture 3"/>
          <p:cNvPicPr>
            <a:picLocks noChangeAspect="1"/>
          </p:cNvPicPr>
          <p:nvPr/>
        </p:nvPicPr>
        <p:blipFill>
          <a:blip r:embed="rId2"/>
          <a:stretch>
            <a:fillRect/>
          </a:stretch>
        </p:blipFill>
        <p:spPr>
          <a:xfrm>
            <a:off x="560624" y="702466"/>
            <a:ext cx="11070751" cy="5453067"/>
          </a:xfrm>
          <a:prstGeom prst="rect">
            <a:avLst/>
          </a:prstGeom>
        </p:spPr>
      </p:pic>
    </p:spTree>
    <p:extLst>
      <p:ext uri="{BB962C8B-B14F-4D97-AF65-F5344CB8AC3E}">
        <p14:creationId xmlns:p14="http://schemas.microsoft.com/office/powerpoint/2010/main" val="35195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52</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520" y="501316"/>
            <a:ext cx="9446126" cy="828842"/>
          </a:xfrm>
        </p:spPr>
        <p:txBody>
          <a:bodyPr>
            <a:normAutofit fontScale="90000"/>
          </a:bodyPr>
          <a:lstStyle/>
          <a:p>
            <a:pPr algn="ctr"/>
            <a:r>
              <a:rPr lang="en-US" sz="3600" dirty="0" smtClean="0"/>
              <a:t>Objective to conducting an audit of financial statements</a:t>
            </a:r>
            <a:endParaRPr lang="en-US" dirty="0"/>
          </a:p>
        </p:txBody>
      </p:sp>
      <p:sp>
        <p:nvSpPr>
          <p:cNvPr id="3" name="Content Placeholder 2"/>
          <p:cNvSpPr>
            <a:spLocks noGrp="1"/>
          </p:cNvSpPr>
          <p:nvPr>
            <p:ph idx="1"/>
          </p:nvPr>
        </p:nvSpPr>
        <p:spPr>
          <a:xfrm>
            <a:off x="1403684" y="1644316"/>
            <a:ext cx="10058972" cy="4299284"/>
          </a:xfrm>
        </p:spPr>
        <p:txBody>
          <a:bodyPr>
            <a:normAutofit fontScale="92500"/>
          </a:bodyPr>
          <a:lstStyle/>
          <a:p>
            <a:pPr marL="45720" indent="0">
              <a:buNone/>
            </a:pPr>
            <a:r>
              <a:rPr lang="en-US" sz="2400" b="1" dirty="0" smtClean="0">
                <a:solidFill>
                  <a:schemeClr val="accent1"/>
                </a:solidFill>
              </a:rPr>
              <a:t>The preface to the clarified AICPA auditing standards:</a:t>
            </a:r>
          </a:p>
          <a:p>
            <a:pPr marL="45720" indent="0">
              <a:buNone/>
            </a:pPr>
            <a:endParaRPr lang="en-US" sz="2400" dirty="0">
              <a:solidFill>
                <a:schemeClr val="accent1"/>
              </a:solidFill>
            </a:endParaRPr>
          </a:p>
          <a:p>
            <a:pPr marL="45720" indent="0">
              <a:buNone/>
            </a:pPr>
            <a:endParaRPr lang="en-US" sz="2400" dirty="0" smtClean="0">
              <a:solidFill>
                <a:schemeClr val="accent1"/>
              </a:solidFill>
            </a:endParaRPr>
          </a:p>
          <a:p>
            <a:pPr marL="45720" indent="0">
              <a:buNone/>
            </a:pPr>
            <a:endParaRPr lang="en-US" sz="2400" dirty="0">
              <a:solidFill>
                <a:schemeClr val="accent1"/>
              </a:solidFill>
            </a:endParaRPr>
          </a:p>
          <a:p>
            <a:pPr marL="45720" indent="0">
              <a:buNone/>
            </a:pPr>
            <a:endParaRPr lang="en-US" sz="2400" dirty="0" smtClean="0">
              <a:solidFill>
                <a:schemeClr val="accent1"/>
              </a:solidFill>
            </a:endParaRPr>
          </a:p>
          <a:p>
            <a:pPr marL="45720" indent="0">
              <a:buNone/>
            </a:pPr>
            <a:endParaRPr lang="en-US" sz="2400" dirty="0">
              <a:solidFill>
                <a:schemeClr val="accent1"/>
              </a:solidFill>
            </a:endParaRPr>
          </a:p>
          <a:p>
            <a:pPr marL="45720" indent="0">
              <a:buNone/>
            </a:pPr>
            <a:r>
              <a:rPr lang="en-US" sz="2400" b="1" dirty="0" smtClean="0">
                <a:solidFill>
                  <a:schemeClr val="accent1"/>
                </a:solidFill>
              </a:rPr>
              <a:t>The primary focus is on issuing an opinion on the </a:t>
            </a:r>
            <a:r>
              <a:rPr lang="en-US" sz="2400" b="1" dirty="0" smtClean="0">
                <a:solidFill>
                  <a:srgbClr val="50838E"/>
                </a:solidFill>
              </a:rPr>
              <a:t>financial statements</a:t>
            </a:r>
            <a:r>
              <a:rPr lang="en-US" sz="2400" b="1" dirty="0">
                <a:solidFill>
                  <a:srgbClr val="50838E"/>
                </a:solidFill>
              </a:rPr>
              <a:t>.</a:t>
            </a:r>
          </a:p>
          <a:p>
            <a:pPr marL="45720" indent="0">
              <a:buNone/>
            </a:pPr>
            <a:r>
              <a:rPr lang="en-US" sz="2400" b="1" dirty="0" smtClean="0">
                <a:solidFill>
                  <a:schemeClr val="accent1"/>
                </a:solidFill>
              </a:rPr>
              <a:t>The steps to develop audit objectives are listed in </a:t>
            </a:r>
            <a:r>
              <a:rPr lang="en-US" sz="2400" b="1" dirty="0" smtClean="0">
                <a:solidFill>
                  <a:srgbClr val="50838E"/>
                </a:solidFill>
              </a:rPr>
              <a:t>Figure 6-1</a:t>
            </a:r>
            <a:r>
              <a:rPr lang="en-US" sz="2400" b="1" dirty="0">
                <a:solidFill>
                  <a:srgbClr val="50838E"/>
                </a:solidFill>
              </a:rPr>
              <a:t>.</a:t>
            </a:r>
          </a:p>
          <a:p>
            <a:pPr marL="45720" indent="0">
              <a:buNone/>
            </a:pPr>
            <a:endParaRPr lang="en-US" sz="2400" b="1" dirty="0">
              <a:solidFill>
                <a:schemeClr val="accent1"/>
              </a:solidFill>
            </a:endParaRPr>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6-6</a:t>
            </a:r>
            <a:endParaRPr lang="en-US" dirty="0"/>
          </a:p>
        </p:txBody>
      </p:sp>
      <p:pic>
        <p:nvPicPr>
          <p:cNvPr id="7" name="Picture 6"/>
          <p:cNvPicPr>
            <a:picLocks noChangeAspect="1"/>
          </p:cNvPicPr>
          <p:nvPr/>
        </p:nvPicPr>
        <p:blipFill>
          <a:blip r:embed="rId2"/>
          <a:stretch>
            <a:fillRect/>
          </a:stretch>
        </p:blipFill>
        <p:spPr>
          <a:xfrm>
            <a:off x="1096210" y="2162636"/>
            <a:ext cx="10792746" cy="2304896"/>
          </a:xfrm>
          <a:prstGeom prst="rect">
            <a:avLst/>
          </a:prstGeom>
        </p:spPr>
      </p:pic>
    </p:spTree>
    <p:extLst>
      <p:ext uri="{BB962C8B-B14F-4D97-AF65-F5344CB8AC3E}">
        <p14:creationId xmlns:p14="http://schemas.microsoft.com/office/powerpoint/2010/main" val="341260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6-</a:t>
            </a:r>
            <a:fld id="{E31375A4-56A4-47D6-9801-1991572033F7}" type="slidenum">
              <a:rPr lang="en-US" smtClean="0"/>
              <a:t>7</a:t>
            </a:fld>
            <a:endParaRPr lang="en-US" dirty="0"/>
          </a:p>
        </p:txBody>
      </p:sp>
      <p:pic>
        <p:nvPicPr>
          <p:cNvPr id="5" name="Picture 4"/>
          <p:cNvPicPr>
            <a:picLocks noChangeAspect="1"/>
          </p:cNvPicPr>
          <p:nvPr/>
        </p:nvPicPr>
        <p:blipFill>
          <a:blip r:embed="rId2"/>
          <a:stretch>
            <a:fillRect/>
          </a:stretch>
        </p:blipFill>
        <p:spPr>
          <a:xfrm>
            <a:off x="1673352" y="203068"/>
            <a:ext cx="9012935" cy="6007240"/>
          </a:xfrm>
          <a:prstGeom prst="rect">
            <a:avLst/>
          </a:prstGeom>
        </p:spPr>
      </p:pic>
    </p:spTree>
    <p:extLst>
      <p:ext uri="{BB962C8B-B14F-4D97-AF65-F5344CB8AC3E}">
        <p14:creationId xmlns:p14="http://schemas.microsoft.com/office/powerpoint/2010/main" val="30858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6</a:t>
            </a:r>
            <a:r>
              <a:rPr lang="en-US" dirty="0" smtClean="0">
                <a:solidFill>
                  <a:srgbClr val="514A40"/>
                </a:solidFill>
              </a:rPr>
              <a:t>-</a:t>
            </a:r>
            <a:fld id="{E31375A4-56A4-47D6-9801-1991572033F7}" type="slidenum">
              <a:rPr lang="en-US" smtClean="0">
                <a:solidFill>
                  <a:srgbClr val="514A40"/>
                </a:solidFill>
              </a:rPr>
              <a:pPr/>
              <a:t>8</a:t>
            </a:fld>
            <a:endParaRPr lang="en-US" dirty="0">
              <a:solidFill>
                <a:srgbClr val="514A40"/>
              </a:solidFill>
            </a:endParaRPr>
          </a:p>
        </p:txBody>
      </p:sp>
      <p:sp>
        <p:nvSpPr>
          <p:cNvPr id="3" name="TextBox 2"/>
          <p:cNvSpPr txBox="1"/>
          <p:nvPr/>
        </p:nvSpPr>
        <p:spPr>
          <a:xfrm>
            <a:off x="1590281" y="1920085"/>
            <a:ext cx="7927848"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6-2</a:t>
            </a:r>
          </a:p>
          <a:p>
            <a:pPr marL="45720" indent="0" algn="ctr">
              <a:buNone/>
            </a:pPr>
            <a:r>
              <a:rPr lang="en-US" sz="3200" b="1" dirty="0">
                <a:solidFill>
                  <a:schemeClr val="accent1"/>
                </a:solidFill>
              </a:rPr>
              <a:t>Distinguish management’s responsibility for the financial statements </a:t>
            </a:r>
            <a:r>
              <a:rPr lang="en-US" sz="3200" b="1" dirty="0" smtClean="0">
                <a:solidFill>
                  <a:schemeClr val="accent1"/>
                </a:solidFill>
              </a:rPr>
              <a:t>from </a:t>
            </a:r>
            <a:r>
              <a:rPr lang="en-US" sz="3200" b="1" dirty="0">
                <a:solidFill>
                  <a:schemeClr val="accent1"/>
                </a:solidFill>
              </a:rPr>
              <a:t>the auditor’s responsibility for </a:t>
            </a:r>
            <a:r>
              <a:rPr lang="en-US" sz="3200" b="1" dirty="0" smtClean="0">
                <a:solidFill>
                  <a:schemeClr val="accent1"/>
                </a:solidFill>
              </a:rPr>
              <a:t>verifying those </a:t>
            </a:r>
            <a:r>
              <a:rPr lang="en-US" sz="3200" b="1" dirty="0">
                <a:solidFill>
                  <a:schemeClr val="accent1"/>
                </a:solidFill>
              </a:rPr>
              <a:t>statements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483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276728" y="201478"/>
            <a:ext cx="9601200" cy="688276"/>
          </a:xfrm>
        </p:spPr>
        <p:txBody>
          <a:bodyPr/>
          <a:lstStyle/>
          <a:p>
            <a:pPr algn="ctr">
              <a:defRPr/>
            </a:pPr>
            <a:r>
              <a:rPr lang="en-US" dirty="0"/>
              <a:t> Management’s Responsibilities</a:t>
            </a:r>
          </a:p>
        </p:txBody>
      </p:sp>
      <p:sp>
        <p:nvSpPr>
          <p:cNvPr id="377859" name="AutoShape 3"/>
          <p:cNvSpPr>
            <a:spLocks noChangeArrowheads="1"/>
          </p:cNvSpPr>
          <p:nvPr/>
        </p:nvSpPr>
        <p:spPr bwMode="auto">
          <a:xfrm>
            <a:off x="1964115" y="1120225"/>
            <a:ext cx="8226425" cy="1096962"/>
          </a:xfrm>
          <a:prstGeom prst="roundRect">
            <a:avLst>
              <a:gd name="adj" fmla="val 16667"/>
            </a:avLst>
          </a:prstGeom>
          <a:solidFill>
            <a:srgbClr val="C0C0C0"/>
          </a:solidFill>
          <a:ln w="28575">
            <a:solidFill>
              <a:srgbClr val="000066"/>
            </a:solidFill>
            <a:round/>
            <a:headEnd/>
            <a:tailEnd/>
          </a:ln>
          <a:effectLst/>
          <a:scene3d>
            <a:camera prst="orthographicFront"/>
            <a:lightRig rig="threePt" dir="t"/>
          </a:scene3d>
          <a:sp3d>
            <a:bevelT w="165100" prst="coolSlant"/>
          </a:sp3d>
        </p:spPr>
        <p:txBody>
          <a:bodyPr wrap="none" lIns="92075" tIns="46038" rIns="92075" bIns="91440" anchor="ctr"/>
          <a:lstStyle/>
          <a:p>
            <a:pPr>
              <a:defRPr/>
            </a:pPr>
            <a:r>
              <a:rPr lang="en-US" sz="2800" dirty="0">
                <a:solidFill>
                  <a:srgbClr val="000066"/>
                </a:solidFill>
              </a:rPr>
              <a:t>Financial statements and internal controls.</a:t>
            </a:r>
          </a:p>
        </p:txBody>
      </p:sp>
      <p:sp>
        <p:nvSpPr>
          <p:cNvPr id="377860" name="AutoShape 4"/>
          <p:cNvSpPr>
            <a:spLocks noChangeArrowheads="1"/>
          </p:cNvSpPr>
          <p:nvPr/>
        </p:nvSpPr>
        <p:spPr bwMode="auto">
          <a:xfrm>
            <a:off x="1979614" y="2447658"/>
            <a:ext cx="8226425" cy="1096962"/>
          </a:xfrm>
          <a:prstGeom prst="roundRect">
            <a:avLst>
              <a:gd name="adj" fmla="val 16667"/>
            </a:avLst>
          </a:prstGeom>
          <a:solidFill>
            <a:srgbClr val="C0C0C0"/>
          </a:solidFill>
          <a:ln w="28575">
            <a:solidFill>
              <a:srgbClr val="000066"/>
            </a:solidFill>
            <a:round/>
            <a:headEnd/>
            <a:tailEnd/>
          </a:ln>
          <a:effectLst/>
          <a:scene3d>
            <a:camera prst="orthographicFront"/>
            <a:lightRig rig="threePt" dir="t"/>
          </a:scene3d>
          <a:sp3d>
            <a:bevelT w="165100" prst="coolSlant"/>
          </a:sp3d>
        </p:spPr>
        <p:txBody>
          <a:bodyPr wrap="none" lIns="92075" tIns="46038" rIns="92075" bIns="91440" anchor="ctr"/>
          <a:lstStyle/>
          <a:p>
            <a:pPr>
              <a:defRPr/>
            </a:pPr>
            <a:r>
              <a:rPr lang="en-US" sz="2800" dirty="0">
                <a:solidFill>
                  <a:srgbClr val="000066"/>
                </a:solidFill>
              </a:rPr>
              <a:t>Sarbanes-Oxley </a:t>
            </a:r>
            <a:r>
              <a:rPr lang="en-US" sz="2800" b="1" i="1" dirty="0">
                <a:solidFill>
                  <a:srgbClr val="000066"/>
                </a:solidFill>
              </a:rPr>
              <a:t>increases</a:t>
            </a:r>
            <a:r>
              <a:rPr lang="en-US" sz="2800" dirty="0">
                <a:solidFill>
                  <a:srgbClr val="000066"/>
                </a:solidFill>
              </a:rPr>
              <a:t> management’s</a:t>
            </a:r>
          </a:p>
          <a:p>
            <a:pPr>
              <a:defRPr/>
            </a:pPr>
            <a:r>
              <a:rPr lang="en-US" sz="2800" dirty="0">
                <a:solidFill>
                  <a:srgbClr val="000066"/>
                </a:solidFill>
              </a:rPr>
              <a:t>responsibility for the financial statements.</a:t>
            </a:r>
          </a:p>
        </p:txBody>
      </p:sp>
      <p:sp>
        <p:nvSpPr>
          <p:cNvPr id="377861" name="AutoShape 5"/>
          <p:cNvSpPr>
            <a:spLocks noChangeArrowheads="1"/>
          </p:cNvSpPr>
          <p:nvPr/>
        </p:nvSpPr>
        <p:spPr bwMode="auto">
          <a:xfrm>
            <a:off x="1979614" y="3781899"/>
            <a:ext cx="8226425" cy="1109625"/>
          </a:xfrm>
          <a:prstGeom prst="roundRect">
            <a:avLst>
              <a:gd name="adj" fmla="val 16667"/>
            </a:avLst>
          </a:prstGeom>
          <a:solidFill>
            <a:srgbClr val="C0C0C0"/>
          </a:solidFill>
          <a:ln w="28575">
            <a:solidFill>
              <a:srgbClr val="000066"/>
            </a:solidFill>
            <a:round/>
            <a:headEnd/>
            <a:tailEnd/>
          </a:ln>
          <a:effectLst/>
          <a:scene3d>
            <a:camera prst="orthographicFront"/>
            <a:lightRig rig="threePt" dir="t"/>
          </a:scene3d>
          <a:sp3d>
            <a:bevelT w="165100" prst="coolSlant"/>
          </a:sp3d>
        </p:spPr>
        <p:txBody>
          <a:bodyPr wrap="none" lIns="92075" tIns="46038" rIns="92075" bIns="91440" anchor="ctr"/>
          <a:lstStyle/>
          <a:p>
            <a:pPr>
              <a:defRPr/>
            </a:pPr>
            <a:r>
              <a:rPr lang="en-US" sz="2800" dirty="0">
                <a:solidFill>
                  <a:srgbClr val="000066"/>
                </a:solidFill>
              </a:rPr>
              <a:t>CEO and CFO must </a:t>
            </a:r>
            <a:r>
              <a:rPr lang="en-US" sz="2800" b="1" i="1" dirty="0">
                <a:solidFill>
                  <a:srgbClr val="000066"/>
                </a:solidFill>
              </a:rPr>
              <a:t>certify</a:t>
            </a:r>
            <a:r>
              <a:rPr lang="en-US" sz="2800" dirty="0">
                <a:solidFill>
                  <a:srgbClr val="000066"/>
                </a:solidFill>
              </a:rPr>
              <a:t> quarterly and annual</a:t>
            </a:r>
          </a:p>
          <a:p>
            <a:pPr>
              <a:defRPr/>
            </a:pPr>
            <a:r>
              <a:rPr lang="en-US" sz="2800" dirty="0">
                <a:solidFill>
                  <a:srgbClr val="000066"/>
                </a:solidFill>
              </a:rPr>
              <a:t>financial statements submitted to the SEC.</a:t>
            </a:r>
          </a:p>
        </p:txBody>
      </p:sp>
      <p:sp>
        <p:nvSpPr>
          <p:cNvPr id="2" name="Rectangle 1"/>
          <p:cNvSpPr/>
          <p:nvPr/>
        </p:nvSpPr>
        <p:spPr>
          <a:xfrm>
            <a:off x="1276728" y="5273006"/>
            <a:ext cx="10021536" cy="707886"/>
          </a:xfrm>
          <a:prstGeom prst="rect">
            <a:avLst/>
          </a:prstGeom>
        </p:spPr>
        <p:txBody>
          <a:bodyPr wrap="square">
            <a:spAutoFit/>
          </a:bodyPr>
          <a:lstStyle/>
          <a:p>
            <a:pPr marL="45720" indent="0">
              <a:buNone/>
            </a:pPr>
            <a:r>
              <a:rPr lang="en-US" sz="2000" b="1" dirty="0">
                <a:solidFill>
                  <a:schemeClr val="accent1"/>
                </a:solidFill>
              </a:rPr>
              <a:t>Many public companies include a statement regarding management responsibility in relation to the CPA firm</a:t>
            </a:r>
            <a:r>
              <a:rPr lang="en-US" sz="2000" b="1" dirty="0" smtClean="0">
                <a:solidFill>
                  <a:schemeClr val="accent1"/>
                </a:solidFill>
              </a:rPr>
              <a:t>.  An </a:t>
            </a:r>
            <a:r>
              <a:rPr lang="en-US" sz="2000" b="1" dirty="0">
                <a:solidFill>
                  <a:schemeClr val="accent1"/>
                </a:solidFill>
              </a:rPr>
              <a:t>example of such a statement is included in </a:t>
            </a:r>
            <a:r>
              <a:rPr lang="en-US" sz="2000" b="1" dirty="0">
                <a:solidFill>
                  <a:srgbClr val="50838E"/>
                </a:solidFill>
              </a:rPr>
              <a:t>Figure 6-2.</a:t>
            </a:r>
          </a:p>
        </p:txBody>
      </p:sp>
    </p:spTree>
    <p:extLst>
      <p:ext uri="{BB962C8B-B14F-4D97-AF65-F5344CB8AC3E}">
        <p14:creationId xmlns:p14="http://schemas.microsoft.com/office/powerpoint/2010/main" val="239888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2614</Words>
  <Application>Microsoft Office PowerPoint</Application>
  <PresentationFormat>Widescreen</PresentationFormat>
  <Paragraphs>343</Paragraphs>
  <Slides>52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Cambria</vt:lpstr>
      <vt:lpstr>Tahoma</vt:lpstr>
      <vt:lpstr>Times New Roman</vt:lpstr>
      <vt:lpstr>Red Line Business 16x9</vt:lpstr>
      <vt:lpstr>Audit  responsibilities  and objectives</vt:lpstr>
      <vt:lpstr>Chapter 6 Learning Objectives </vt:lpstr>
      <vt:lpstr>Chapter 6 Learning Objectives (cont.) </vt:lpstr>
      <vt:lpstr>Chapter 6 Learning Objectives (cont.) </vt:lpstr>
      <vt:lpstr>PowerPoint Presentation</vt:lpstr>
      <vt:lpstr>Objective to conducting an audit of financial statements</vt:lpstr>
      <vt:lpstr>PowerPoint Presentation</vt:lpstr>
      <vt:lpstr>PowerPoint Presentation</vt:lpstr>
      <vt:lpstr> Management’s Responsibilities</vt:lpstr>
      <vt:lpstr>PowerPoint Presentation</vt:lpstr>
      <vt:lpstr>PowerPoint Presentation</vt:lpstr>
      <vt:lpstr>Auditor’s responsibilities</vt:lpstr>
      <vt:lpstr>Auditor’s responsibilities (cont.) </vt:lpstr>
      <vt:lpstr>Auditor’s responsibilities (cont.) </vt:lpstr>
      <vt:lpstr>Auditor’s Responsibilities for Discovering Illegal Acts</vt:lpstr>
      <vt:lpstr>Auditor’s responsibilities (cont.) </vt:lpstr>
      <vt:lpstr>PowerPoint Presentation</vt:lpstr>
      <vt:lpstr>Professional skepticism </vt:lpstr>
      <vt:lpstr>PowerPoint Presentation</vt:lpstr>
      <vt:lpstr>Professional judgment </vt:lpstr>
      <vt:lpstr>PowerPoint Presentation</vt:lpstr>
      <vt:lpstr>Professional judgment (cont.) </vt:lpstr>
      <vt:lpstr>PowerPoint Presentation</vt:lpstr>
      <vt:lpstr>Financial statement cycles </vt:lpstr>
      <vt:lpstr>PowerPoint Presentation</vt:lpstr>
      <vt:lpstr>PowerPoint Presentation</vt:lpstr>
      <vt:lpstr>PowerPoint Presentation</vt:lpstr>
      <vt:lpstr>PowerPoint Presentation</vt:lpstr>
      <vt:lpstr>PowerPoint Presentation</vt:lpstr>
      <vt:lpstr>Financial statement cycles (cont.) </vt:lpstr>
      <vt:lpstr>PowerPoint Presentation</vt:lpstr>
      <vt:lpstr>Setting audit objectives</vt:lpstr>
      <vt:lpstr>PowerPoint Presentation</vt:lpstr>
      <vt:lpstr>PowerPoint Presentation</vt:lpstr>
      <vt:lpstr>Management assertions</vt:lpstr>
      <vt:lpstr>Management assertions (cont.) </vt:lpstr>
      <vt:lpstr>PowerPoint Presentation</vt:lpstr>
      <vt:lpstr>PowerPoint Presentation</vt:lpstr>
      <vt:lpstr>Transaction-related audit objectives</vt:lpstr>
      <vt:lpstr>Transaction-related audit objectives (cont.) </vt:lpstr>
      <vt:lpstr>PowerPoint Presentation</vt:lpstr>
      <vt:lpstr>PowerPoint Presentation</vt:lpstr>
      <vt:lpstr>Balance-related and presentation and disclosure-related audit objectives</vt:lpstr>
      <vt:lpstr>Balance-related and presentation and disclosure-related audit objectives (cont.)</vt:lpstr>
      <vt:lpstr>PowerPoint Presentation</vt:lpstr>
      <vt:lpstr>PowerPoint Presentation</vt:lpstr>
      <vt:lpstr>PowerPoint Presentation</vt:lpstr>
      <vt:lpstr>How audit objectives are met</vt:lpstr>
      <vt:lpstr>How audit objectives are met (cont.) </vt:lpstr>
      <vt:lpstr>How audit objectives are met (cont.)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2016-09-14T16:26:59Z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