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7" r:id="rId11"/>
    <p:sldId id="265" r:id="rId12"/>
    <p:sldId id="266" r:id="rId13"/>
    <p:sldId id="268" r:id="rId14"/>
    <p:sldId id="277" r:id="rId15"/>
    <p:sldId id="269" r:id="rId16"/>
    <p:sldId id="270" r:id="rId17"/>
    <p:sldId id="271" r:id="rId18"/>
    <p:sldId id="272" r:id="rId19"/>
    <p:sldId id="273" r:id="rId20"/>
    <p:sldId id="278" r:id="rId21"/>
    <p:sldId id="282" r:id="rId22"/>
    <p:sldId id="274" r:id="rId23"/>
    <p:sldId id="276" r:id="rId24"/>
    <p:sldId id="279" r:id="rId25"/>
    <p:sldId id="275" r:id="rId26"/>
    <p:sldId id="280" r:id="rId27"/>
    <p:sldId id="28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618"/>
  </p:normalViewPr>
  <p:slideViewPr>
    <p:cSldViewPr snapToGrid="0" snapToObjects="1">
      <p:cViewPr>
        <p:scale>
          <a:sx n="57" d="100"/>
          <a:sy n="57" d="100"/>
        </p:scale>
        <p:origin x="91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62F349-F568-4241-A0CB-C7E96DB76FA8}" type="datetimeFigureOut">
              <a:rPr lang="en-US" smtClean="0"/>
              <a:t>12/21/21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D3CBEC-E966-7344-9217-9EE3B0A972B9}" type="slidenum">
              <a:rPr lang="en-US" smtClean="0"/>
              <a:t>‹#›</a:t>
            </a:fld>
            <a:endParaRPr lang="en-US" dirty="0"/>
          </a:p>
        </p:txBody>
      </p:sp>
    </p:spTree>
    <p:extLst>
      <p:ext uri="{BB962C8B-B14F-4D97-AF65-F5344CB8AC3E}">
        <p14:creationId xmlns:p14="http://schemas.microsoft.com/office/powerpoint/2010/main" val="1713589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D3CBEC-E966-7344-9217-9EE3B0A972B9}" type="slidenum">
              <a:rPr lang="en-US" smtClean="0"/>
              <a:t>19</a:t>
            </a:fld>
            <a:endParaRPr lang="en-US"/>
          </a:p>
        </p:txBody>
      </p:sp>
    </p:spTree>
    <p:extLst>
      <p:ext uri="{BB962C8B-B14F-4D97-AF65-F5344CB8AC3E}">
        <p14:creationId xmlns:p14="http://schemas.microsoft.com/office/powerpoint/2010/main" val="1516947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1B49D-E881-844D-AF05-2168F474FC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8E5AD14-23CE-5E49-8247-BAB2599891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8166EC-5B7A-DC4C-A4AF-9FDE475F066D}"/>
              </a:ext>
            </a:extLst>
          </p:cNvPr>
          <p:cNvSpPr>
            <a:spLocks noGrp="1"/>
          </p:cNvSpPr>
          <p:nvPr>
            <p:ph type="dt" sz="half" idx="10"/>
          </p:nvPr>
        </p:nvSpPr>
        <p:spPr/>
        <p:txBody>
          <a:bodyPr/>
          <a:lstStyle/>
          <a:p>
            <a:fld id="{1C7195BA-C90B-2A47-B827-B4FC1A8953ED}" type="datetimeFigureOut">
              <a:rPr lang="en-US" smtClean="0"/>
              <a:t>12/20/21</a:t>
            </a:fld>
            <a:endParaRPr lang="en-US" dirty="0"/>
          </a:p>
        </p:txBody>
      </p:sp>
      <p:sp>
        <p:nvSpPr>
          <p:cNvPr id="5" name="Footer Placeholder 4">
            <a:extLst>
              <a:ext uri="{FF2B5EF4-FFF2-40B4-BE49-F238E27FC236}">
                <a16:creationId xmlns:a16="http://schemas.microsoft.com/office/drawing/2014/main" id="{14ECC8BD-F153-144F-A63D-4309152AFFE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7E94FCD-CF27-114D-A48D-340E3BB23F43}"/>
              </a:ext>
            </a:extLst>
          </p:cNvPr>
          <p:cNvSpPr>
            <a:spLocks noGrp="1"/>
          </p:cNvSpPr>
          <p:nvPr>
            <p:ph type="sldNum" sz="quarter" idx="12"/>
          </p:nvPr>
        </p:nvSpPr>
        <p:spPr/>
        <p:txBody>
          <a:bodyPr/>
          <a:lstStyle/>
          <a:p>
            <a:fld id="{40E8DA98-BE75-E340-87F3-E093C09B9D94}" type="slidenum">
              <a:rPr lang="en-US" smtClean="0"/>
              <a:t>‹#›</a:t>
            </a:fld>
            <a:endParaRPr lang="en-US" dirty="0"/>
          </a:p>
        </p:txBody>
      </p:sp>
    </p:spTree>
    <p:extLst>
      <p:ext uri="{BB962C8B-B14F-4D97-AF65-F5344CB8AC3E}">
        <p14:creationId xmlns:p14="http://schemas.microsoft.com/office/powerpoint/2010/main" val="352955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D7CF2-42FE-7F4F-943C-345840161C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BD3B22F-C4DC-DD44-8BD6-1D637154ABE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BC7CB3-5B31-ED4A-BACA-288E05FCC8F1}"/>
              </a:ext>
            </a:extLst>
          </p:cNvPr>
          <p:cNvSpPr>
            <a:spLocks noGrp="1"/>
          </p:cNvSpPr>
          <p:nvPr>
            <p:ph type="dt" sz="half" idx="10"/>
          </p:nvPr>
        </p:nvSpPr>
        <p:spPr/>
        <p:txBody>
          <a:bodyPr/>
          <a:lstStyle/>
          <a:p>
            <a:fld id="{1C7195BA-C90B-2A47-B827-B4FC1A8953ED}" type="datetimeFigureOut">
              <a:rPr lang="en-US" smtClean="0"/>
              <a:t>12/20/21</a:t>
            </a:fld>
            <a:endParaRPr lang="en-US" dirty="0"/>
          </a:p>
        </p:txBody>
      </p:sp>
      <p:sp>
        <p:nvSpPr>
          <p:cNvPr id="5" name="Footer Placeholder 4">
            <a:extLst>
              <a:ext uri="{FF2B5EF4-FFF2-40B4-BE49-F238E27FC236}">
                <a16:creationId xmlns:a16="http://schemas.microsoft.com/office/drawing/2014/main" id="{4AF8A21C-FA66-D848-ACC6-3B70C5833B7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6D43CE0-A28A-0B48-98D1-2D724E7E962C}"/>
              </a:ext>
            </a:extLst>
          </p:cNvPr>
          <p:cNvSpPr>
            <a:spLocks noGrp="1"/>
          </p:cNvSpPr>
          <p:nvPr>
            <p:ph type="sldNum" sz="quarter" idx="12"/>
          </p:nvPr>
        </p:nvSpPr>
        <p:spPr/>
        <p:txBody>
          <a:bodyPr/>
          <a:lstStyle/>
          <a:p>
            <a:fld id="{40E8DA98-BE75-E340-87F3-E093C09B9D94}" type="slidenum">
              <a:rPr lang="en-US" smtClean="0"/>
              <a:t>‹#›</a:t>
            </a:fld>
            <a:endParaRPr lang="en-US" dirty="0"/>
          </a:p>
        </p:txBody>
      </p:sp>
    </p:spTree>
    <p:extLst>
      <p:ext uri="{BB962C8B-B14F-4D97-AF65-F5344CB8AC3E}">
        <p14:creationId xmlns:p14="http://schemas.microsoft.com/office/powerpoint/2010/main" val="2644364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50F771-269B-5C4A-BE0B-36ECEAEFBB8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3CC701-937F-8B46-AD2D-D9BB3E4CD9C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7D5BC8-9781-824F-A321-70F9CB27022C}"/>
              </a:ext>
            </a:extLst>
          </p:cNvPr>
          <p:cNvSpPr>
            <a:spLocks noGrp="1"/>
          </p:cNvSpPr>
          <p:nvPr>
            <p:ph type="dt" sz="half" idx="10"/>
          </p:nvPr>
        </p:nvSpPr>
        <p:spPr/>
        <p:txBody>
          <a:bodyPr/>
          <a:lstStyle/>
          <a:p>
            <a:fld id="{1C7195BA-C90B-2A47-B827-B4FC1A8953ED}" type="datetimeFigureOut">
              <a:rPr lang="en-US" smtClean="0"/>
              <a:t>12/20/21</a:t>
            </a:fld>
            <a:endParaRPr lang="en-US" dirty="0"/>
          </a:p>
        </p:txBody>
      </p:sp>
      <p:sp>
        <p:nvSpPr>
          <p:cNvPr id="5" name="Footer Placeholder 4">
            <a:extLst>
              <a:ext uri="{FF2B5EF4-FFF2-40B4-BE49-F238E27FC236}">
                <a16:creationId xmlns:a16="http://schemas.microsoft.com/office/drawing/2014/main" id="{4CFAE0E6-3F29-C843-89F1-92B12CE1133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4137087-D3A8-5A49-AC4B-B752AEABFCF9}"/>
              </a:ext>
            </a:extLst>
          </p:cNvPr>
          <p:cNvSpPr>
            <a:spLocks noGrp="1"/>
          </p:cNvSpPr>
          <p:nvPr>
            <p:ph type="sldNum" sz="quarter" idx="12"/>
          </p:nvPr>
        </p:nvSpPr>
        <p:spPr/>
        <p:txBody>
          <a:bodyPr/>
          <a:lstStyle/>
          <a:p>
            <a:fld id="{40E8DA98-BE75-E340-87F3-E093C09B9D94}" type="slidenum">
              <a:rPr lang="en-US" smtClean="0"/>
              <a:t>‹#›</a:t>
            </a:fld>
            <a:endParaRPr lang="en-US" dirty="0"/>
          </a:p>
        </p:txBody>
      </p:sp>
    </p:spTree>
    <p:extLst>
      <p:ext uri="{BB962C8B-B14F-4D97-AF65-F5344CB8AC3E}">
        <p14:creationId xmlns:p14="http://schemas.microsoft.com/office/powerpoint/2010/main" val="3515252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356F2-9C82-F342-91B6-EA42901CA8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640AD6-DA3C-6749-9E9F-8E3FEE7CAF7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7735A1-332B-3641-9FF6-734A691E675D}"/>
              </a:ext>
            </a:extLst>
          </p:cNvPr>
          <p:cNvSpPr>
            <a:spLocks noGrp="1"/>
          </p:cNvSpPr>
          <p:nvPr>
            <p:ph type="dt" sz="half" idx="10"/>
          </p:nvPr>
        </p:nvSpPr>
        <p:spPr/>
        <p:txBody>
          <a:bodyPr/>
          <a:lstStyle/>
          <a:p>
            <a:fld id="{1C7195BA-C90B-2A47-B827-B4FC1A8953ED}" type="datetimeFigureOut">
              <a:rPr lang="en-US" smtClean="0"/>
              <a:t>12/20/21</a:t>
            </a:fld>
            <a:endParaRPr lang="en-US" dirty="0"/>
          </a:p>
        </p:txBody>
      </p:sp>
      <p:sp>
        <p:nvSpPr>
          <p:cNvPr id="5" name="Footer Placeholder 4">
            <a:extLst>
              <a:ext uri="{FF2B5EF4-FFF2-40B4-BE49-F238E27FC236}">
                <a16:creationId xmlns:a16="http://schemas.microsoft.com/office/drawing/2014/main" id="{28588FAB-091D-F54C-93A4-F9C01A930B6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F0CC3AE-2691-C64B-A44E-94415AD89C16}"/>
              </a:ext>
            </a:extLst>
          </p:cNvPr>
          <p:cNvSpPr>
            <a:spLocks noGrp="1"/>
          </p:cNvSpPr>
          <p:nvPr>
            <p:ph type="sldNum" sz="quarter" idx="12"/>
          </p:nvPr>
        </p:nvSpPr>
        <p:spPr/>
        <p:txBody>
          <a:bodyPr/>
          <a:lstStyle/>
          <a:p>
            <a:fld id="{40E8DA98-BE75-E340-87F3-E093C09B9D94}" type="slidenum">
              <a:rPr lang="en-US" smtClean="0"/>
              <a:t>‹#›</a:t>
            </a:fld>
            <a:endParaRPr lang="en-US" dirty="0"/>
          </a:p>
        </p:txBody>
      </p:sp>
    </p:spTree>
    <p:extLst>
      <p:ext uri="{BB962C8B-B14F-4D97-AF65-F5344CB8AC3E}">
        <p14:creationId xmlns:p14="http://schemas.microsoft.com/office/powerpoint/2010/main" val="764880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BD63A-2F8A-DC46-B0EF-061C7CFB28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4B8233D-CBEC-974C-A450-2985228C46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30C9CF8-47AD-8044-AC3C-04A0CD0A1A2B}"/>
              </a:ext>
            </a:extLst>
          </p:cNvPr>
          <p:cNvSpPr>
            <a:spLocks noGrp="1"/>
          </p:cNvSpPr>
          <p:nvPr>
            <p:ph type="dt" sz="half" idx="10"/>
          </p:nvPr>
        </p:nvSpPr>
        <p:spPr/>
        <p:txBody>
          <a:bodyPr/>
          <a:lstStyle/>
          <a:p>
            <a:fld id="{1C7195BA-C90B-2A47-B827-B4FC1A8953ED}" type="datetimeFigureOut">
              <a:rPr lang="en-US" smtClean="0"/>
              <a:t>12/20/21</a:t>
            </a:fld>
            <a:endParaRPr lang="en-US" dirty="0"/>
          </a:p>
        </p:txBody>
      </p:sp>
      <p:sp>
        <p:nvSpPr>
          <p:cNvPr id="5" name="Footer Placeholder 4">
            <a:extLst>
              <a:ext uri="{FF2B5EF4-FFF2-40B4-BE49-F238E27FC236}">
                <a16:creationId xmlns:a16="http://schemas.microsoft.com/office/drawing/2014/main" id="{6D0DF8F2-BF65-1141-A302-75BEC623BFD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0FE0BFB-F302-A648-A3D7-16AF7B519217}"/>
              </a:ext>
            </a:extLst>
          </p:cNvPr>
          <p:cNvSpPr>
            <a:spLocks noGrp="1"/>
          </p:cNvSpPr>
          <p:nvPr>
            <p:ph type="sldNum" sz="quarter" idx="12"/>
          </p:nvPr>
        </p:nvSpPr>
        <p:spPr/>
        <p:txBody>
          <a:bodyPr/>
          <a:lstStyle/>
          <a:p>
            <a:fld id="{40E8DA98-BE75-E340-87F3-E093C09B9D94}" type="slidenum">
              <a:rPr lang="en-US" smtClean="0"/>
              <a:t>‹#›</a:t>
            </a:fld>
            <a:endParaRPr lang="en-US" dirty="0"/>
          </a:p>
        </p:txBody>
      </p:sp>
    </p:spTree>
    <p:extLst>
      <p:ext uri="{BB962C8B-B14F-4D97-AF65-F5344CB8AC3E}">
        <p14:creationId xmlns:p14="http://schemas.microsoft.com/office/powerpoint/2010/main" val="1999487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B492F-4AFD-BE4E-9929-6E76ADAD6B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7BA89F-48A7-D24A-931A-570F0073F53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2B41958-64F4-3847-A01B-540962A9EC1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16D4FEA-922B-F74E-990A-E7FF27601AB1}"/>
              </a:ext>
            </a:extLst>
          </p:cNvPr>
          <p:cNvSpPr>
            <a:spLocks noGrp="1"/>
          </p:cNvSpPr>
          <p:nvPr>
            <p:ph type="dt" sz="half" idx="10"/>
          </p:nvPr>
        </p:nvSpPr>
        <p:spPr/>
        <p:txBody>
          <a:bodyPr/>
          <a:lstStyle/>
          <a:p>
            <a:fld id="{1C7195BA-C90B-2A47-B827-B4FC1A8953ED}" type="datetimeFigureOut">
              <a:rPr lang="en-US" smtClean="0"/>
              <a:t>12/20/21</a:t>
            </a:fld>
            <a:endParaRPr lang="en-US" dirty="0"/>
          </a:p>
        </p:txBody>
      </p:sp>
      <p:sp>
        <p:nvSpPr>
          <p:cNvPr id="6" name="Footer Placeholder 5">
            <a:extLst>
              <a:ext uri="{FF2B5EF4-FFF2-40B4-BE49-F238E27FC236}">
                <a16:creationId xmlns:a16="http://schemas.microsoft.com/office/drawing/2014/main" id="{5574908B-D2A0-954D-8293-D750C39BF17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B26A043-4C87-AA47-ADE5-C81D47ED1E91}"/>
              </a:ext>
            </a:extLst>
          </p:cNvPr>
          <p:cNvSpPr>
            <a:spLocks noGrp="1"/>
          </p:cNvSpPr>
          <p:nvPr>
            <p:ph type="sldNum" sz="quarter" idx="12"/>
          </p:nvPr>
        </p:nvSpPr>
        <p:spPr/>
        <p:txBody>
          <a:bodyPr/>
          <a:lstStyle/>
          <a:p>
            <a:fld id="{40E8DA98-BE75-E340-87F3-E093C09B9D94}" type="slidenum">
              <a:rPr lang="en-US" smtClean="0"/>
              <a:t>‹#›</a:t>
            </a:fld>
            <a:endParaRPr lang="en-US" dirty="0"/>
          </a:p>
        </p:txBody>
      </p:sp>
    </p:spTree>
    <p:extLst>
      <p:ext uri="{BB962C8B-B14F-4D97-AF65-F5344CB8AC3E}">
        <p14:creationId xmlns:p14="http://schemas.microsoft.com/office/powerpoint/2010/main" val="926377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E8F50-DE65-5E48-A695-10C4765E5FC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150FF0E-B851-CE4A-9092-C13BB3D938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50F09D6-F005-E74E-9A42-7486900BCB6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5EF6F8-CBD1-954B-A139-0F0C6E83C8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D39D6D8-677C-2345-9C29-ABFDD838118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6B50BA-635C-3F47-B32D-29CFEA8CACC9}"/>
              </a:ext>
            </a:extLst>
          </p:cNvPr>
          <p:cNvSpPr>
            <a:spLocks noGrp="1"/>
          </p:cNvSpPr>
          <p:nvPr>
            <p:ph type="dt" sz="half" idx="10"/>
          </p:nvPr>
        </p:nvSpPr>
        <p:spPr/>
        <p:txBody>
          <a:bodyPr/>
          <a:lstStyle/>
          <a:p>
            <a:fld id="{1C7195BA-C90B-2A47-B827-B4FC1A8953ED}" type="datetimeFigureOut">
              <a:rPr lang="en-US" smtClean="0"/>
              <a:t>12/20/21</a:t>
            </a:fld>
            <a:endParaRPr lang="en-US" dirty="0"/>
          </a:p>
        </p:txBody>
      </p:sp>
      <p:sp>
        <p:nvSpPr>
          <p:cNvPr id="8" name="Footer Placeholder 7">
            <a:extLst>
              <a:ext uri="{FF2B5EF4-FFF2-40B4-BE49-F238E27FC236}">
                <a16:creationId xmlns:a16="http://schemas.microsoft.com/office/drawing/2014/main" id="{8DE1DEA4-F2FB-1F42-A556-23E9A2D5A48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E2A7720-74D1-E245-B7FF-E7620D979C6D}"/>
              </a:ext>
            </a:extLst>
          </p:cNvPr>
          <p:cNvSpPr>
            <a:spLocks noGrp="1"/>
          </p:cNvSpPr>
          <p:nvPr>
            <p:ph type="sldNum" sz="quarter" idx="12"/>
          </p:nvPr>
        </p:nvSpPr>
        <p:spPr/>
        <p:txBody>
          <a:bodyPr/>
          <a:lstStyle/>
          <a:p>
            <a:fld id="{40E8DA98-BE75-E340-87F3-E093C09B9D94}" type="slidenum">
              <a:rPr lang="en-US" smtClean="0"/>
              <a:t>‹#›</a:t>
            </a:fld>
            <a:endParaRPr lang="en-US" dirty="0"/>
          </a:p>
        </p:txBody>
      </p:sp>
    </p:spTree>
    <p:extLst>
      <p:ext uri="{BB962C8B-B14F-4D97-AF65-F5344CB8AC3E}">
        <p14:creationId xmlns:p14="http://schemas.microsoft.com/office/powerpoint/2010/main" val="1212488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0F045-7BCE-0547-B88B-09F37B825B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AFF528D-1605-9B48-AAA2-C8474CDC38C0}"/>
              </a:ext>
            </a:extLst>
          </p:cNvPr>
          <p:cNvSpPr>
            <a:spLocks noGrp="1"/>
          </p:cNvSpPr>
          <p:nvPr>
            <p:ph type="dt" sz="half" idx="10"/>
          </p:nvPr>
        </p:nvSpPr>
        <p:spPr/>
        <p:txBody>
          <a:bodyPr/>
          <a:lstStyle/>
          <a:p>
            <a:fld id="{1C7195BA-C90B-2A47-B827-B4FC1A8953ED}" type="datetimeFigureOut">
              <a:rPr lang="en-US" smtClean="0"/>
              <a:t>12/20/21</a:t>
            </a:fld>
            <a:endParaRPr lang="en-US" dirty="0"/>
          </a:p>
        </p:txBody>
      </p:sp>
      <p:sp>
        <p:nvSpPr>
          <p:cNvPr id="4" name="Footer Placeholder 3">
            <a:extLst>
              <a:ext uri="{FF2B5EF4-FFF2-40B4-BE49-F238E27FC236}">
                <a16:creationId xmlns:a16="http://schemas.microsoft.com/office/drawing/2014/main" id="{1E45D89E-1AA3-F041-97E2-7B78C866AF2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C67A12F-BA1F-DE4B-993D-B8C19B7D77B1}"/>
              </a:ext>
            </a:extLst>
          </p:cNvPr>
          <p:cNvSpPr>
            <a:spLocks noGrp="1"/>
          </p:cNvSpPr>
          <p:nvPr>
            <p:ph type="sldNum" sz="quarter" idx="12"/>
          </p:nvPr>
        </p:nvSpPr>
        <p:spPr/>
        <p:txBody>
          <a:bodyPr/>
          <a:lstStyle/>
          <a:p>
            <a:fld id="{40E8DA98-BE75-E340-87F3-E093C09B9D94}" type="slidenum">
              <a:rPr lang="en-US" smtClean="0"/>
              <a:t>‹#›</a:t>
            </a:fld>
            <a:endParaRPr lang="en-US" dirty="0"/>
          </a:p>
        </p:txBody>
      </p:sp>
    </p:spTree>
    <p:extLst>
      <p:ext uri="{BB962C8B-B14F-4D97-AF65-F5344CB8AC3E}">
        <p14:creationId xmlns:p14="http://schemas.microsoft.com/office/powerpoint/2010/main" val="400156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DA3B6C-DDC8-0241-BD7C-630632AC6771}"/>
              </a:ext>
            </a:extLst>
          </p:cNvPr>
          <p:cNvSpPr>
            <a:spLocks noGrp="1"/>
          </p:cNvSpPr>
          <p:nvPr>
            <p:ph type="dt" sz="half" idx="10"/>
          </p:nvPr>
        </p:nvSpPr>
        <p:spPr/>
        <p:txBody>
          <a:bodyPr/>
          <a:lstStyle/>
          <a:p>
            <a:fld id="{1C7195BA-C90B-2A47-B827-B4FC1A8953ED}" type="datetimeFigureOut">
              <a:rPr lang="en-US" smtClean="0"/>
              <a:t>12/20/21</a:t>
            </a:fld>
            <a:endParaRPr lang="en-US" dirty="0"/>
          </a:p>
        </p:txBody>
      </p:sp>
      <p:sp>
        <p:nvSpPr>
          <p:cNvPr id="3" name="Footer Placeholder 2">
            <a:extLst>
              <a:ext uri="{FF2B5EF4-FFF2-40B4-BE49-F238E27FC236}">
                <a16:creationId xmlns:a16="http://schemas.microsoft.com/office/drawing/2014/main" id="{445295A1-C58F-AB4C-9F56-A5B2F4BC289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8FAFE74-1F19-4B41-9B1A-C7F0CEB1DEB2}"/>
              </a:ext>
            </a:extLst>
          </p:cNvPr>
          <p:cNvSpPr>
            <a:spLocks noGrp="1"/>
          </p:cNvSpPr>
          <p:nvPr>
            <p:ph type="sldNum" sz="quarter" idx="12"/>
          </p:nvPr>
        </p:nvSpPr>
        <p:spPr/>
        <p:txBody>
          <a:bodyPr/>
          <a:lstStyle/>
          <a:p>
            <a:fld id="{40E8DA98-BE75-E340-87F3-E093C09B9D94}" type="slidenum">
              <a:rPr lang="en-US" smtClean="0"/>
              <a:t>‹#›</a:t>
            </a:fld>
            <a:endParaRPr lang="en-US" dirty="0"/>
          </a:p>
        </p:txBody>
      </p:sp>
    </p:spTree>
    <p:extLst>
      <p:ext uri="{BB962C8B-B14F-4D97-AF65-F5344CB8AC3E}">
        <p14:creationId xmlns:p14="http://schemas.microsoft.com/office/powerpoint/2010/main" val="1827613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0A66A-5245-564F-8489-596C978CCC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BC240F-7300-1745-903C-CC57800CAC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146D989-E441-EE47-8EF7-1C3ECC7EC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8A8E628-44D7-D142-881B-AA0D1A730058}"/>
              </a:ext>
            </a:extLst>
          </p:cNvPr>
          <p:cNvSpPr>
            <a:spLocks noGrp="1"/>
          </p:cNvSpPr>
          <p:nvPr>
            <p:ph type="dt" sz="half" idx="10"/>
          </p:nvPr>
        </p:nvSpPr>
        <p:spPr/>
        <p:txBody>
          <a:bodyPr/>
          <a:lstStyle/>
          <a:p>
            <a:fld id="{1C7195BA-C90B-2A47-B827-B4FC1A8953ED}" type="datetimeFigureOut">
              <a:rPr lang="en-US" smtClean="0"/>
              <a:t>12/20/21</a:t>
            </a:fld>
            <a:endParaRPr lang="en-US" dirty="0"/>
          </a:p>
        </p:txBody>
      </p:sp>
      <p:sp>
        <p:nvSpPr>
          <p:cNvPr id="6" name="Footer Placeholder 5">
            <a:extLst>
              <a:ext uri="{FF2B5EF4-FFF2-40B4-BE49-F238E27FC236}">
                <a16:creationId xmlns:a16="http://schemas.microsoft.com/office/drawing/2014/main" id="{923F5113-7A87-7643-BD2A-FF194E55BAB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5C05EEF-996A-0247-9390-AE2BC9444932}"/>
              </a:ext>
            </a:extLst>
          </p:cNvPr>
          <p:cNvSpPr>
            <a:spLocks noGrp="1"/>
          </p:cNvSpPr>
          <p:nvPr>
            <p:ph type="sldNum" sz="quarter" idx="12"/>
          </p:nvPr>
        </p:nvSpPr>
        <p:spPr/>
        <p:txBody>
          <a:bodyPr/>
          <a:lstStyle/>
          <a:p>
            <a:fld id="{40E8DA98-BE75-E340-87F3-E093C09B9D94}" type="slidenum">
              <a:rPr lang="en-US" smtClean="0"/>
              <a:t>‹#›</a:t>
            </a:fld>
            <a:endParaRPr lang="en-US" dirty="0"/>
          </a:p>
        </p:txBody>
      </p:sp>
    </p:spTree>
    <p:extLst>
      <p:ext uri="{BB962C8B-B14F-4D97-AF65-F5344CB8AC3E}">
        <p14:creationId xmlns:p14="http://schemas.microsoft.com/office/powerpoint/2010/main" val="3907947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A52B8-6DDE-934F-82EC-F209F4D34F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7FF4D6-3FC9-674B-9D4E-187F74DDD8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8CA384C-2909-BD44-87B6-17D0831C2E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34F4D4A-1EDC-5349-A6FA-3E6586DBB271}"/>
              </a:ext>
            </a:extLst>
          </p:cNvPr>
          <p:cNvSpPr>
            <a:spLocks noGrp="1"/>
          </p:cNvSpPr>
          <p:nvPr>
            <p:ph type="dt" sz="half" idx="10"/>
          </p:nvPr>
        </p:nvSpPr>
        <p:spPr/>
        <p:txBody>
          <a:bodyPr/>
          <a:lstStyle/>
          <a:p>
            <a:fld id="{1C7195BA-C90B-2A47-B827-B4FC1A8953ED}" type="datetimeFigureOut">
              <a:rPr lang="en-US" smtClean="0"/>
              <a:t>12/20/21</a:t>
            </a:fld>
            <a:endParaRPr lang="en-US" dirty="0"/>
          </a:p>
        </p:txBody>
      </p:sp>
      <p:sp>
        <p:nvSpPr>
          <p:cNvPr id="6" name="Footer Placeholder 5">
            <a:extLst>
              <a:ext uri="{FF2B5EF4-FFF2-40B4-BE49-F238E27FC236}">
                <a16:creationId xmlns:a16="http://schemas.microsoft.com/office/drawing/2014/main" id="{B4CAEF68-D826-0B40-A331-EE72B57484C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BC30246-F52E-3643-8306-7FD0BE0F8C94}"/>
              </a:ext>
            </a:extLst>
          </p:cNvPr>
          <p:cNvSpPr>
            <a:spLocks noGrp="1"/>
          </p:cNvSpPr>
          <p:nvPr>
            <p:ph type="sldNum" sz="quarter" idx="12"/>
          </p:nvPr>
        </p:nvSpPr>
        <p:spPr/>
        <p:txBody>
          <a:bodyPr/>
          <a:lstStyle/>
          <a:p>
            <a:fld id="{40E8DA98-BE75-E340-87F3-E093C09B9D94}" type="slidenum">
              <a:rPr lang="en-US" smtClean="0"/>
              <a:t>‹#›</a:t>
            </a:fld>
            <a:endParaRPr lang="en-US" dirty="0"/>
          </a:p>
        </p:txBody>
      </p:sp>
    </p:spTree>
    <p:extLst>
      <p:ext uri="{BB962C8B-B14F-4D97-AF65-F5344CB8AC3E}">
        <p14:creationId xmlns:p14="http://schemas.microsoft.com/office/powerpoint/2010/main" val="1837797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1D51F-AFF2-A848-B3C0-7FC4D092E9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86B13F1-333C-6140-9501-D7E3C2A9BB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0822EC-5127-2147-818A-22D8B3139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7195BA-C90B-2A47-B827-B4FC1A8953ED}" type="datetimeFigureOut">
              <a:rPr lang="en-US" smtClean="0"/>
              <a:t>12/20/21</a:t>
            </a:fld>
            <a:endParaRPr lang="en-US" dirty="0"/>
          </a:p>
        </p:txBody>
      </p:sp>
      <p:sp>
        <p:nvSpPr>
          <p:cNvPr id="5" name="Footer Placeholder 4">
            <a:extLst>
              <a:ext uri="{FF2B5EF4-FFF2-40B4-BE49-F238E27FC236}">
                <a16:creationId xmlns:a16="http://schemas.microsoft.com/office/drawing/2014/main" id="{A5CC82F4-00A5-F245-9847-A3E08CB94B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6013E33-B5AA-C348-BB2C-4D8E92E763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E8DA98-BE75-E340-87F3-E093C09B9D94}" type="slidenum">
              <a:rPr lang="en-US" smtClean="0"/>
              <a:t>‹#›</a:t>
            </a:fld>
            <a:endParaRPr lang="en-US" dirty="0"/>
          </a:p>
        </p:txBody>
      </p:sp>
    </p:spTree>
    <p:extLst>
      <p:ext uri="{BB962C8B-B14F-4D97-AF65-F5344CB8AC3E}">
        <p14:creationId xmlns:p14="http://schemas.microsoft.com/office/powerpoint/2010/main" val="2416580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9D56F-FF64-2B49-9823-C3264A9C2436}"/>
              </a:ext>
            </a:extLst>
          </p:cNvPr>
          <p:cNvSpPr>
            <a:spLocks noGrp="1"/>
          </p:cNvSpPr>
          <p:nvPr>
            <p:ph type="ctrTitle"/>
          </p:nvPr>
        </p:nvSpPr>
        <p:spPr/>
        <p:txBody>
          <a:bodyPr/>
          <a:lstStyle/>
          <a:p>
            <a:r>
              <a:rPr lang="en-US" b="1" dirty="0">
                <a:solidFill>
                  <a:srgbClr val="C00000"/>
                </a:solidFill>
                <a:latin typeface="American Typewriter" panose="02090604020004020304" pitchFamily="18" charset="77"/>
              </a:rPr>
              <a:t> AMINO ACIDS</a:t>
            </a:r>
            <a:br>
              <a:rPr lang="en-US" dirty="0"/>
            </a:br>
            <a:endParaRPr lang="en-US" dirty="0"/>
          </a:p>
        </p:txBody>
      </p:sp>
      <p:sp>
        <p:nvSpPr>
          <p:cNvPr id="3" name="Subtitle 2">
            <a:extLst>
              <a:ext uri="{FF2B5EF4-FFF2-40B4-BE49-F238E27FC236}">
                <a16:creationId xmlns:a16="http://schemas.microsoft.com/office/drawing/2014/main" id="{4B34CEBB-FD4D-6F49-AEB5-29A455F7590F}"/>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119037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97D812F-0B18-1948-B583-B329B96E98C1}"/>
              </a:ext>
            </a:extLst>
          </p:cNvPr>
          <p:cNvPicPr>
            <a:picLocks noGrp="1" noChangeAspect="1"/>
          </p:cNvPicPr>
          <p:nvPr>
            <p:ph idx="1"/>
          </p:nvPr>
        </p:nvPicPr>
        <p:blipFill>
          <a:blip r:embed="rId2"/>
          <a:stretch>
            <a:fillRect/>
          </a:stretch>
        </p:blipFill>
        <p:spPr>
          <a:xfrm>
            <a:off x="594360" y="666241"/>
            <a:ext cx="10995660" cy="6191759"/>
          </a:xfrm>
        </p:spPr>
      </p:pic>
    </p:spTree>
    <p:extLst>
      <p:ext uri="{BB962C8B-B14F-4D97-AF65-F5344CB8AC3E}">
        <p14:creationId xmlns:p14="http://schemas.microsoft.com/office/powerpoint/2010/main" val="179927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D95C5-C88F-134C-BE7D-1630F37CAF0A}"/>
              </a:ext>
            </a:extLst>
          </p:cNvPr>
          <p:cNvSpPr>
            <a:spLocks noGrp="1"/>
          </p:cNvSpPr>
          <p:nvPr>
            <p:ph type="title"/>
          </p:nvPr>
        </p:nvSpPr>
        <p:spPr/>
        <p:txBody>
          <a:bodyPr/>
          <a:lstStyle/>
          <a:p>
            <a:r>
              <a:rPr lang="en-US" b="1" dirty="0">
                <a:solidFill>
                  <a:srgbClr val="C00000"/>
                </a:solidFill>
                <a:latin typeface="American Typewriter" panose="02090604020004020304" pitchFamily="18" charset="77"/>
              </a:rPr>
              <a:t>Fates of Amino Groups </a:t>
            </a:r>
            <a:br>
              <a:rPr lang="en-US" dirty="0"/>
            </a:br>
            <a:endParaRPr lang="en-US" dirty="0"/>
          </a:p>
        </p:txBody>
      </p:sp>
      <p:sp>
        <p:nvSpPr>
          <p:cNvPr id="3" name="Content Placeholder 2">
            <a:extLst>
              <a:ext uri="{FF2B5EF4-FFF2-40B4-BE49-F238E27FC236}">
                <a16:creationId xmlns:a16="http://schemas.microsoft.com/office/drawing/2014/main" id="{E5C53207-ADCB-6140-93EB-34620ABB88DB}"/>
              </a:ext>
            </a:extLst>
          </p:cNvPr>
          <p:cNvSpPr>
            <a:spLocks noGrp="1"/>
          </p:cNvSpPr>
          <p:nvPr>
            <p:ph idx="1"/>
          </p:nvPr>
        </p:nvSpPr>
        <p:spPr/>
        <p:txBody>
          <a:bodyPr/>
          <a:lstStyle/>
          <a:p>
            <a:r>
              <a:rPr lang="en-US" dirty="0"/>
              <a:t>Most amino acids are metabolized in the liver</a:t>
            </a:r>
            <a:r>
              <a:rPr lang="en-US" dirty="0">
                <a:sym typeface="Wingdings" pitchFamily="2" charset="2"/>
              </a:rPr>
              <a:t> </a:t>
            </a:r>
            <a:r>
              <a:rPr lang="en-US" dirty="0"/>
              <a:t>Some of the ammonia generated recycled and used in a variety of biosynthetic pathways; the excess is either excreted directly or converted to urea or uric acid for excretion </a:t>
            </a:r>
          </a:p>
          <a:p>
            <a:r>
              <a:rPr lang="en-US" dirty="0"/>
              <a:t>The first step in the catabolism of most L-amino acids, once they have reached the liver, is removal of the  amino groups, promoted by enzymes called </a:t>
            </a:r>
            <a:r>
              <a:rPr lang="en-US" b="1" dirty="0"/>
              <a:t>amino- transferases </a:t>
            </a:r>
            <a:r>
              <a:rPr lang="en-US" dirty="0"/>
              <a:t>or </a:t>
            </a:r>
            <a:r>
              <a:rPr lang="en-US" b="1" dirty="0"/>
              <a:t>transaminases. </a:t>
            </a:r>
            <a:endParaRPr lang="en-US" dirty="0"/>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2872521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9AC30-0F19-DF45-BD90-BFF84F020C89}"/>
              </a:ext>
            </a:extLst>
          </p:cNvPr>
          <p:cNvSpPr>
            <a:spLocks noGrp="1"/>
          </p:cNvSpPr>
          <p:nvPr>
            <p:ph type="title"/>
          </p:nvPr>
        </p:nvSpPr>
        <p:spPr/>
        <p:txBody>
          <a:bodyPr/>
          <a:lstStyle/>
          <a:p>
            <a:r>
              <a:rPr lang="en-US" b="1" dirty="0">
                <a:solidFill>
                  <a:srgbClr val="C00000"/>
                </a:solidFill>
                <a:latin typeface="American Typewriter" panose="02090604020004020304" pitchFamily="18" charset="77"/>
              </a:rPr>
              <a:t>Transamination of Amino Acids </a:t>
            </a:r>
            <a:br>
              <a:rPr lang="en-US" dirty="0"/>
            </a:br>
            <a:endParaRPr lang="en-US" dirty="0"/>
          </a:p>
        </p:txBody>
      </p:sp>
      <p:sp>
        <p:nvSpPr>
          <p:cNvPr id="3" name="Content Placeholder 2">
            <a:extLst>
              <a:ext uri="{FF2B5EF4-FFF2-40B4-BE49-F238E27FC236}">
                <a16:creationId xmlns:a16="http://schemas.microsoft.com/office/drawing/2014/main" id="{212F732E-1452-9B44-A507-0EB95957F000}"/>
              </a:ext>
            </a:extLst>
          </p:cNvPr>
          <p:cNvSpPr>
            <a:spLocks noGrp="1"/>
          </p:cNvSpPr>
          <p:nvPr>
            <p:ph idx="1"/>
          </p:nvPr>
        </p:nvSpPr>
        <p:spPr/>
        <p:txBody>
          <a:bodyPr/>
          <a:lstStyle/>
          <a:p>
            <a:r>
              <a:rPr lang="en-US" dirty="0"/>
              <a:t>Transamination reactions involve the transfer of an amino group from one amino acid to  a-keto acid </a:t>
            </a:r>
          </a:p>
          <a:p>
            <a:r>
              <a:rPr lang="en-US" dirty="0"/>
              <a:t>The carbon skeleton/a-keto acid that gains the amino group becomes an amino acid, and the amino acid that loses its amino group becomes an a-keto acid </a:t>
            </a:r>
          </a:p>
          <a:p>
            <a:r>
              <a:rPr lang="en-US" dirty="0"/>
              <a:t>Important for the synthesis of many of the body’s dispensable amino acids. </a:t>
            </a:r>
          </a:p>
          <a:p>
            <a:endParaRPr lang="en-US" dirty="0"/>
          </a:p>
          <a:p>
            <a:endParaRPr lang="en-US" dirty="0"/>
          </a:p>
        </p:txBody>
      </p:sp>
      <p:pic>
        <p:nvPicPr>
          <p:cNvPr id="5" name="Picture 4">
            <a:extLst>
              <a:ext uri="{FF2B5EF4-FFF2-40B4-BE49-F238E27FC236}">
                <a16:creationId xmlns:a16="http://schemas.microsoft.com/office/drawing/2014/main" id="{99464CB8-5E9E-F541-8BBA-4D00DAAEB4A7}"/>
              </a:ext>
            </a:extLst>
          </p:cNvPr>
          <p:cNvPicPr>
            <a:picLocks noChangeAspect="1"/>
          </p:cNvPicPr>
          <p:nvPr/>
        </p:nvPicPr>
        <p:blipFill>
          <a:blip r:embed="rId2"/>
          <a:stretch>
            <a:fillRect/>
          </a:stretch>
        </p:blipFill>
        <p:spPr>
          <a:xfrm>
            <a:off x="1308100" y="5334000"/>
            <a:ext cx="9575800" cy="1524000"/>
          </a:xfrm>
          <a:prstGeom prst="rect">
            <a:avLst/>
          </a:prstGeom>
        </p:spPr>
      </p:pic>
    </p:spTree>
    <p:extLst>
      <p:ext uri="{BB962C8B-B14F-4D97-AF65-F5344CB8AC3E}">
        <p14:creationId xmlns:p14="http://schemas.microsoft.com/office/powerpoint/2010/main" val="2737030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ADDC1E-7900-304E-9E20-3CA938A42FDE}"/>
              </a:ext>
            </a:extLst>
          </p:cNvPr>
          <p:cNvSpPr>
            <a:spLocks noGrp="1"/>
          </p:cNvSpPr>
          <p:nvPr>
            <p:ph idx="1"/>
          </p:nvPr>
        </p:nvSpPr>
        <p:spPr>
          <a:xfrm>
            <a:off x="0" y="571501"/>
            <a:ext cx="12192000" cy="1737360"/>
          </a:xfrm>
        </p:spPr>
        <p:txBody>
          <a:bodyPr>
            <a:normAutofit lnSpcReduction="10000"/>
          </a:bodyPr>
          <a:lstStyle/>
          <a:p>
            <a:r>
              <a:rPr lang="en-US" dirty="0"/>
              <a:t>Transamination reactions are catalyzed by enzymes called aminotransferases/transaminases</a:t>
            </a:r>
          </a:p>
          <a:p>
            <a:r>
              <a:rPr lang="en-US" dirty="0"/>
              <a:t>These enzymes typically require vitamin B6 in its coenzyme form, </a:t>
            </a:r>
            <a:r>
              <a:rPr lang="en-US" dirty="0" err="1"/>
              <a:t>pyridoxalphosphate</a:t>
            </a:r>
            <a:r>
              <a:rPr lang="en-US" dirty="0"/>
              <a:t> (PLP). </a:t>
            </a:r>
          </a:p>
          <a:p>
            <a:endParaRPr lang="en-US" dirty="0"/>
          </a:p>
        </p:txBody>
      </p:sp>
      <p:pic>
        <p:nvPicPr>
          <p:cNvPr id="5" name="Picture 4">
            <a:extLst>
              <a:ext uri="{FF2B5EF4-FFF2-40B4-BE49-F238E27FC236}">
                <a16:creationId xmlns:a16="http://schemas.microsoft.com/office/drawing/2014/main" id="{0AD323CB-88C2-F640-8D22-0B926BDAAE6C}"/>
              </a:ext>
            </a:extLst>
          </p:cNvPr>
          <p:cNvPicPr>
            <a:picLocks noChangeAspect="1"/>
          </p:cNvPicPr>
          <p:nvPr/>
        </p:nvPicPr>
        <p:blipFill>
          <a:blip r:embed="rId2"/>
          <a:stretch>
            <a:fillRect/>
          </a:stretch>
        </p:blipFill>
        <p:spPr>
          <a:xfrm>
            <a:off x="1306828" y="2308861"/>
            <a:ext cx="9871712" cy="4549139"/>
          </a:xfrm>
          <a:prstGeom prst="rect">
            <a:avLst/>
          </a:prstGeom>
        </p:spPr>
      </p:pic>
    </p:spTree>
    <p:extLst>
      <p:ext uri="{BB962C8B-B14F-4D97-AF65-F5344CB8AC3E}">
        <p14:creationId xmlns:p14="http://schemas.microsoft.com/office/powerpoint/2010/main" val="4149975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9998710-8278-974A-A644-297863D7ADAA}"/>
              </a:ext>
            </a:extLst>
          </p:cNvPr>
          <p:cNvPicPr>
            <a:picLocks noGrp="1" noChangeAspect="1"/>
          </p:cNvPicPr>
          <p:nvPr>
            <p:ph idx="1"/>
          </p:nvPr>
        </p:nvPicPr>
        <p:blipFill>
          <a:blip r:embed="rId2"/>
          <a:stretch>
            <a:fillRect/>
          </a:stretch>
        </p:blipFill>
        <p:spPr>
          <a:xfrm>
            <a:off x="1965960" y="871346"/>
            <a:ext cx="6348730" cy="5163218"/>
          </a:xfrm>
        </p:spPr>
      </p:pic>
    </p:spTree>
    <p:extLst>
      <p:ext uri="{BB962C8B-B14F-4D97-AF65-F5344CB8AC3E}">
        <p14:creationId xmlns:p14="http://schemas.microsoft.com/office/powerpoint/2010/main" val="4086754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893CF0-7997-4143-B5B6-C09795EF325A}"/>
              </a:ext>
            </a:extLst>
          </p:cNvPr>
          <p:cNvSpPr>
            <a:spLocks noGrp="1"/>
          </p:cNvSpPr>
          <p:nvPr>
            <p:ph idx="1"/>
          </p:nvPr>
        </p:nvSpPr>
        <p:spPr>
          <a:xfrm>
            <a:off x="0" y="0"/>
            <a:ext cx="12192000" cy="6858000"/>
          </a:xfrm>
        </p:spPr>
        <p:txBody>
          <a:bodyPr>
            <a:normAutofit/>
          </a:bodyPr>
          <a:lstStyle/>
          <a:p>
            <a:r>
              <a:rPr lang="en-US" dirty="0"/>
              <a:t>(ALT and AST) are among the body’s most active and involve three key amino acids and a-keto acids—alanine and its a-keto acid pyruvate, glutamate and its a-keto acid a-ketoglutarate, and aspartate and its a-keto acid oxaloacetate— </a:t>
            </a:r>
          </a:p>
          <a:p>
            <a:r>
              <a:rPr lang="en-US" dirty="0"/>
              <a:t>Glutamate and a-ketoglutarate readily transfer and/or accept amino groups</a:t>
            </a:r>
            <a:r>
              <a:rPr lang="en-US" dirty="0">
                <a:sym typeface="Wingdings" pitchFamily="2" charset="2"/>
              </a:rPr>
              <a:t> Play central role in </a:t>
            </a:r>
            <a:r>
              <a:rPr lang="en-US" dirty="0"/>
              <a:t>amino acid metabolism. </a:t>
            </a:r>
          </a:p>
          <a:p>
            <a:r>
              <a:rPr lang="en-US" dirty="0"/>
              <a:t>Aminotransferases are found in varying concentrations in different tissues.</a:t>
            </a:r>
            <a:r>
              <a:rPr lang="en-US" dirty="0">
                <a:sym typeface="Wingdings" pitchFamily="2" charset="2"/>
              </a:rPr>
              <a:t> example (</a:t>
            </a:r>
            <a:r>
              <a:rPr lang="en-US" dirty="0"/>
              <a:t>AST is found in higher concentrations in the heart than in the liver, muscle, and other tissues. In contrast, ALT is found in higher concentrations in the liver than the heart)</a:t>
            </a:r>
          </a:p>
          <a:p>
            <a:r>
              <a:rPr lang="en-US" dirty="0"/>
              <a:t>with injury or disease to an organ, serum enzyme concentrations of aminotransferases rise</a:t>
            </a:r>
            <a:r>
              <a:rPr lang="en-US" dirty="0">
                <a:sym typeface="Wingdings" pitchFamily="2" charset="2"/>
              </a:rPr>
              <a:t> </a:t>
            </a:r>
            <a:r>
              <a:rPr lang="en-US" dirty="0"/>
              <a:t>serve as an indicator of organ damage </a:t>
            </a:r>
          </a:p>
          <a:p>
            <a:endParaRPr lang="en-US" dirty="0"/>
          </a:p>
          <a:p>
            <a:endParaRPr lang="en-US" dirty="0"/>
          </a:p>
        </p:txBody>
      </p:sp>
    </p:spTree>
    <p:extLst>
      <p:ext uri="{BB962C8B-B14F-4D97-AF65-F5344CB8AC3E}">
        <p14:creationId xmlns:p14="http://schemas.microsoft.com/office/powerpoint/2010/main" val="127986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FB362-F85C-8240-85EA-148A532DDEB0}"/>
              </a:ext>
            </a:extLst>
          </p:cNvPr>
          <p:cNvSpPr>
            <a:spLocks noGrp="1"/>
          </p:cNvSpPr>
          <p:nvPr>
            <p:ph type="title"/>
          </p:nvPr>
        </p:nvSpPr>
        <p:spPr>
          <a:xfrm>
            <a:off x="220980" y="0"/>
            <a:ext cx="10515600" cy="1325563"/>
          </a:xfrm>
        </p:spPr>
        <p:txBody>
          <a:bodyPr/>
          <a:lstStyle/>
          <a:p>
            <a:r>
              <a:rPr lang="en-US" b="1" dirty="0">
                <a:solidFill>
                  <a:srgbClr val="C00000"/>
                </a:solidFill>
                <a:latin typeface="American Typewriter" panose="02090604020004020304" pitchFamily="18" charset="77"/>
              </a:rPr>
              <a:t>Deamination of Amino Acids </a:t>
            </a:r>
            <a:br>
              <a:rPr lang="en-US" dirty="0"/>
            </a:br>
            <a:endParaRPr lang="en-US" dirty="0"/>
          </a:p>
        </p:txBody>
      </p:sp>
      <p:sp>
        <p:nvSpPr>
          <p:cNvPr id="3" name="Content Placeholder 2">
            <a:extLst>
              <a:ext uri="{FF2B5EF4-FFF2-40B4-BE49-F238E27FC236}">
                <a16:creationId xmlns:a16="http://schemas.microsoft.com/office/drawing/2014/main" id="{6BE4217D-F737-A141-9D5A-A9414BCD8E14}"/>
              </a:ext>
            </a:extLst>
          </p:cNvPr>
          <p:cNvSpPr>
            <a:spLocks noGrp="1"/>
          </p:cNvSpPr>
          <p:nvPr>
            <p:ph idx="1"/>
          </p:nvPr>
        </p:nvSpPr>
        <p:spPr>
          <a:xfrm>
            <a:off x="220980" y="745967"/>
            <a:ext cx="10515600" cy="4351338"/>
          </a:xfrm>
        </p:spPr>
        <p:txBody>
          <a:bodyPr/>
          <a:lstStyle/>
          <a:p>
            <a:r>
              <a:rPr lang="en-US" dirty="0"/>
              <a:t>Involve only the removal of an amino group from an amino acid, with no transfer of the amino group to another compound </a:t>
            </a:r>
          </a:p>
          <a:p>
            <a:r>
              <a:rPr lang="en-US" dirty="0"/>
              <a:t>The amino group is released as ammonia, but at the body’s physiological pH, ammonia is typically converted (in a reversible reaction) to the ammonium ion </a:t>
            </a:r>
          </a:p>
          <a:p>
            <a:r>
              <a:rPr lang="en-US" dirty="0"/>
              <a:t>Produce an a-keto acid and ammonia or an ammonium ion </a:t>
            </a:r>
          </a:p>
          <a:p>
            <a:r>
              <a:rPr lang="en-US" dirty="0"/>
              <a:t>Vitamin B6 as PLP is required by the enzyme. </a:t>
            </a:r>
          </a:p>
          <a:p>
            <a:endParaRPr lang="en-US" dirty="0"/>
          </a:p>
          <a:p>
            <a:endParaRPr lang="en-US" dirty="0"/>
          </a:p>
        </p:txBody>
      </p:sp>
      <p:pic>
        <p:nvPicPr>
          <p:cNvPr id="5" name="Picture 4">
            <a:extLst>
              <a:ext uri="{FF2B5EF4-FFF2-40B4-BE49-F238E27FC236}">
                <a16:creationId xmlns:a16="http://schemas.microsoft.com/office/drawing/2014/main" id="{4AAD80DA-C0DE-8440-9AEE-FDD4C1286789}"/>
              </a:ext>
            </a:extLst>
          </p:cNvPr>
          <p:cNvPicPr>
            <a:picLocks noChangeAspect="1"/>
          </p:cNvPicPr>
          <p:nvPr/>
        </p:nvPicPr>
        <p:blipFill>
          <a:blip r:embed="rId2"/>
          <a:stretch>
            <a:fillRect/>
          </a:stretch>
        </p:blipFill>
        <p:spPr>
          <a:xfrm>
            <a:off x="1584543" y="4069080"/>
            <a:ext cx="7330857" cy="2628900"/>
          </a:xfrm>
          <a:prstGeom prst="rect">
            <a:avLst/>
          </a:prstGeom>
        </p:spPr>
      </p:pic>
    </p:spTree>
    <p:extLst>
      <p:ext uri="{BB962C8B-B14F-4D97-AF65-F5344CB8AC3E}">
        <p14:creationId xmlns:p14="http://schemas.microsoft.com/office/powerpoint/2010/main" val="4166445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6D97C-98B0-2044-A2B1-E5A457BED0CA}"/>
              </a:ext>
            </a:extLst>
          </p:cNvPr>
          <p:cNvSpPr>
            <a:spLocks noGrp="1"/>
          </p:cNvSpPr>
          <p:nvPr>
            <p:ph type="title"/>
          </p:nvPr>
        </p:nvSpPr>
        <p:spPr>
          <a:xfrm>
            <a:off x="464820" y="211792"/>
            <a:ext cx="10515600" cy="1325563"/>
          </a:xfrm>
        </p:spPr>
        <p:txBody>
          <a:bodyPr/>
          <a:lstStyle/>
          <a:p>
            <a:r>
              <a:rPr lang="en-US" b="1" dirty="0">
                <a:solidFill>
                  <a:srgbClr val="C00000"/>
                </a:solidFill>
                <a:latin typeface="American Typewriter" panose="02090604020004020304" pitchFamily="18" charset="77"/>
              </a:rPr>
              <a:t>Disposal of Ammonia </a:t>
            </a:r>
            <a:br>
              <a:rPr lang="en-US" dirty="0"/>
            </a:br>
            <a:endParaRPr lang="en-US" dirty="0"/>
          </a:p>
        </p:txBody>
      </p:sp>
      <p:sp>
        <p:nvSpPr>
          <p:cNvPr id="3" name="Content Placeholder 2">
            <a:extLst>
              <a:ext uri="{FF2B5EF4-FFF2-40B4-BE49-F238E27FC236}">
                <a16:creationId xmlns:a16="http://schemas.microsoft.com/office/drawing/2014/main" id="{AC9486DD-63D3-D745-8598-DFCE1DCBBE92}"/>
              </a:ext>
            </a:extLst>
          </p:cNvPr>
          <p:cNvSpPr>
            <a:spLocks noGrp="1"/>
          </p:cNvSpPr>
          <p:nvPr>
            <p:ph idx="1"/>
          </p:nvPr>
        </p:nvSpPr>
        <p:spPr>
          <a:xfrm>
            <a:off x="464820" y="1397794"/>
            <a:ext cx="7780020" cy="5198417"/>
          </a:xfrm>
        </p:spPr>
        <p:txBody>
          <a:bodyPr>
            <a:normAutofit/>
          </a:bodyPr>
          <a:lstStyle/>
          <a:p>
            <a:pPr marL="0" indent="0">
              <a:buNone/>
            </a:pPr>
            <a:r>
              <a:rPr lang="en-US" sz="3000" b="1" dirty="0"/>
              <a:t>Major sources of ammonia and/or ammonium ions in the body include: </a:t>
            </a:r>
          </a:p>
          <a:p>
            <a:r>
              <a:rPr lang="en-US" dirty="0"/>
              <a:t> Formation in the body from chemical reactions such as deamination </a:t>
            </a:r>
          </a:p>
          <a:p>
            <a:r>
              <a:rPr lang="en-US" dirty="0"/>
              <a:t>Generation by the deamidation of the amide groups from glutamine and asparagine </a:t>
            </a:r>
          </a:p>
          <a:p>
            <a:r>
              <a:rPr lang="en-US" dirty="0"/>
              <a:t>Ingestion and absorption from foods (e.g., cheeses, processed meats) </a:t>
            </a:r>
          </a:p>
          <a:p>
            <a:r>
              <a:rPr lang="en-US" dirty="0"/>
              <a:t>Generation by the bacterial lysis of urea and amino acids in the GI tract and subsequent absorption into the body. </a:t>
            </a:r>
          </a:p>
          <a:p>
            <a:endParaRPr lang="en-US" dirty="0"/>
          </a:p>
        </p:txBody>
      </p:sp>
      <p:pic>
        <p:nvPicPr>
          <p:cNvPr id="4" name="Picture 3">
            <a:extLst>
              <a:ext uri="{FF2B5EF4-FFF2-40B4-BE49-F238E27FC236}">
                <a16:creationId xmlns:a16="http://schemas.microsoft.com/office/drawing/2014/main" id="{C4AF04DF-63F9-E846-A4B2-6937D5F64F09}"/>
              </a:ext>
            </a:extLst>
          </p:cNvPr>
          <p:cNvPicPr>
            <a:picLocks noChangeAspect="1"/>
          </p:cNvPicPr>
          <p:nvPr/>
        </p:nvPicPr>
        <p:blipFill>
          <a:blip r:embed="rId2"/>
          <a:stretch>
            <a:fillRect/>
          </a:stretch>
        </p:blipFill>
        <p:spPr>
          <a:xfrm>
            <a:off x="8559800" y="1397794"/>
            <a:ext cx="2794000" cy="2603500"/>
          </a:xfrm>
          <a:prstGeom prst="rect">
            <a:avLst/>
          </a:prstGeom>
        </p:spPr>
      </p:pic>
      <p:sp>
        <p:nvSpPr>
          <p:cNvPr id="5" name="TextBox 4">
            <a:extLst>
              <a:ext uri="{FF2B5EF4-FFF2-40B4-BE49-F238E27FC236}">
                <a16:creationId xmlns:a16="http://schemas.microsoft.com/office/drawing/2014/main" id="{6FBF2FA5-8D37-C947-A568-7253727992AD}"/>
              </a:ext>
            </a:extLst>
          </p:cNvPr>
          <p:cNvSpPr txBox="1"/>
          <p:nvPr/>
        </p:nvSpPr>
        <p:spPr>
          <a:xfrm>
            <a:off x="9189720" y="4001294"/>
            <a:ext cx="1394460" cy="523220"/>
          </a:xfrm>
          <a:prstGeom prst="rect">
            <a:avLst/>
          </a:prstGeom>
          <a:noFill/>
        </p:spPr>
        <p:txBody>
          <a:bodyPr wrap="square" rtlCol="0">
            <a:spAutoFit/>
          </a:bodyPr>
          <a:lstStyle/>
          <a:p>
            <a:r>
              <a:rPr lang="en-US" sz="2800" b="1" dirty="0">
                <a:solidFill>
                  <a:srgbClr val="C00000"/>
                </a:solidFill>
              </a:rPr>
              <a:t>Amide</a:t>
            </a:r>
          </a:p>
        </p:txBody>
      </p:sp>
    </p:spTree>
    <p:extLst>
      <p:ext uri="{BB962C8B-B14F-4D97-AF65-F5344CB8AC3E}">
        <p14:creationId xmlns:p14="http://schemas.microsoft.com/office/powerpoint/2010/main" val="3288916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DFC71A-15DE-7342-8082-C42F1F6031C7}"/>
              </a:ext>
            </a:extLst>
          </p:cNvPr>
          <p:cNvSpPr>
            <a:spLocks noGrp="1"/>
          </p:cNvSpPr>
          <p:nvPr>
            <p:ph idx="1"/>
          </p:nvPr>
        </p:nvSpPr>
        <p:spPr>
          <a:xfrm>
            <a:off x="723900" y="339725"/>
            <a:ext cx="10515600" cy="4351338"/>
          </a:xfrm>
        </p:spPr>
        <p:txBody>
          <a:bodyPr/>
          <a:lstStyle/>
          <a:p>
            <a:r>
              <a:rPr lang="en-US" dirty="0"/>
              <a:t>Three enzymes—glutamate dehydrogenase, glutamine synthetase, and carbamoyl phosphate synthetase I (as part of the urea cycle)—assist in the removal of the ammonia/ammonium ions from body cells </a:t>
            </a:r>
          </a:p>
          <a:p>
            <a:r>
              <a:rPr lang="en-US" dirty="0"/>
              <a:t>Found in high concentrations in the liver but are also found in the kidneys </a:t>
            </a:r>
          </a:p>
          <a:p>
            <a:endParaRPr lang="en-US" dirty="0"/>
          </a:p>
        </p:txBody>
      </p:sp>
    </p:spTree>
    <p:extLst>
      <p:ext uri="{BB962C8B-B14F-4D97-AF65-F5344CB8AC3E}">
        <p14:creationId xmlns:p14="http://schemas.microsoft.com/office/powerpoint/2010/main" val="8372850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BA598A-82D5-2846-B45E-B3960FFA565D}"/>
              </a:ext>
            </a:extLst>
          </p:cNvPr>
          <p:cNvSpPr>
            <a:spLocks noGrp="1"/>
          </p:cNvSpPr>
          <p:nvPr>
            <p:ph idx="1"/>
          </p:nvPr>
        </p:nvSpPr>
        <p:spPr>
          <a:xfrm>
            <a:off x="792480" y="659765"/>
            <a:ext cx="10515600" cy="4351338"/>
          </a:xfrm>
        </p:spPr>
        <p:txBody>
          <a:bodyPr/>
          <a:lstStyle/>
          <a:p>
            <a:r>
              <a:rPr lang="en-US" dirty="0"/>
              <a:t>Glutamate dehydrogenase readily uses an ammonia or ammonium ion (NH4+ ) and a-ketoglutarate to synthesize the amino acid glutamate </a:t>
            </a:r>
          </a:p>
        </p:txBody>
      </p:sp>
      <p:pic>
        <p:nvPicPr>
          <p:cNvPr id="7" name="Picture 6">
            <a:extLst>
              <a:ext uri="{FF2B5EF4-FFF2-40B4-BE49-F238E27FC236}">
                <a16:creationId xmlns:a16="http://schemas.microsoft.com/office/drawing/2014/main" id="{41445E27-6775-CD42-91D5-D882DC18199C}"/>
              </a:ext>
            </a:extLst>
          </p:cNvPr>
          <p:cNvPicPr>
            <a:picLocks noChangeAspect="1"/>
          </p:cNvPicPr>
          <p:nvPr/>
        </p:nvPicPr>
        <p:blipFill>
          <a:blip r:embed="rId3"/>
          <a:stretch>
            <a:fillRect/>
          </a:stretch>
        </p:blipFill>
        <p:spPr>
          <a:xfrm>
            <a:off x="5143500" y="2657285"/>
            <a:ext cx="6515864" cy="1422126"/>
          </a:xfrm>
          <a:prstGeom prst="rect">
            <a:avLst/>
          </a:prstGeom>
        </p:spPr>
      </p:pic>
      <p:pic>
        <p:nvPicPr>
          <p:cNvPr id="11" name="Picture 10">
            <a:extLst>
              <a:ext uri="{FF2B5EF4-FFF2-40B4-BE49-F238E27FC236}">
                <a16:creationId xmlns:a16="http://schemas.microsoft.com/office/drawing/2014/main" id="{69694C0C-666B-0243-A498-D42C2126D4FE}"/>
              </a:ext>
            </a:extLst>
          </p:cNvPr>
          <p:cNvPicPr>
            <a:picLocks noChangeAspect="1"/>
          </p:cNvPicPr>
          <p:nvPr/>
        </p:nvPicPr>
        <p:blipFill>
          <a:blip r:embed="rId4"/>
          <a:stretch>
            <a:fillRect/>
          </a:stretch>
        </p:blipFill>
        <p:spPr>
          <a:xfrm>
            <a:off x="5143500" y="4842778"/>
            <a:ext cx="7229376" cy="1493044"/>
          </a:xfrm>
          <a:prstGeom prst="rect">
            <a:avLst/>
          </a:prstGeom>
        </p:spPr>
      </p:pic>
      <p:sp>
        <p:nvSpPr>
          <p:cNvPr id="12" name="Rectangle 11">
            <a:extLst>
              <a:ext uri="{FF2B5EF4-FFF2-40B4-BE49-F238E27FC236}">
                <a16:creationId xmlns:a16="http://schemas.microsoft.com/office/drawing/2014/main" id="{E2AB99B0-C030-EA4A-A2BF-0EFAC6E9A6D3}"/>
              </a:ext>
            </a:extLst>
          </p:cNvPr>
          <p:cNvSpPr/>
          <p:nvPr/>
        </p:nvSpPr>
        <p:spPr>
          <a:xfrm>
            <a:off x="8502132" y="4642723"/>
            <a:ext cx="2512034" cy="400110"/>
          </a:xfrm>
          <a:prstGeom prst="rect">
            <a:avLst/>
          </a:prstGeom>
        </p:spPr>
        <p:txBody>
          <a:bodyPr wrap="none">
            <a:spAutoFit/>
          </a:bodyPr>
          <a:lstStyle/>
          <a:p>
            <a:r>
              <a:rPr lang="en-US" sz="2000" b="1" dirty="0">
                <a:solidFill>
                  <a:srgbClr val="C00000"/>
                </a:solidFill>
                <a:latin typeface="MinionPro"/>
              </a:rPr>
              <a:t>Glutamine synthetase</a:t>
            </a:r>
            <a:endParaRPr lang="en-US" sz="2000" b="1" dirty="0">
              <a:solidFill>
                <a:srgbClr val="C00000"/>
              </a:solidFill>
              <a:effectLst/>
            </a:endParaRPr>
          </a:p>
        </p:txBody>
      </p:sp>
      <p:sp>
        <p:nvSpPr>
          <p:cNvPr id="13" name="TextBox 12">
            <a:extLst>
              <a:ext uri="{FF2B5EF4-FFF2-40B4-BE49-F238E27FC236}">
                <a16:creationId xmlns:a16="http://schemas.microsoft.com/office/drawing/2014/main" id="{5CD60873-6385-1F4F-939D-70600E173E3D}"/>
              </a:ext>
            </a:extLst>
          </p:cNvPr>
          <p:cNvSpPr txBox="1"/>
          <p:nvPr/>
        </p:nvSpPr>
        <p:spPr>
          <a:xfrm>
            <a:off x="8863080" y="2437859"/>
            <a:ext cx="3557192" cy="738664"/>
          </a:xfrm>
          <a:prstGeom prst="rect">
            <a:avLst/>
          </a:prstGeom>
          <a:noFill/>
        </p:spPr>
        <p:txBody>
          <a:bodyPr wrap="none" rtlCol="0">
            <a:spAutoFit/>
          </a:bodyPr>
          <a:lstStyle/>
          <a:p>
            <a:r>
              <a:rPr lang="en-US" sz="2400" b="1" dirty="0">
                <a:solidFill>
                  <a:srgbClr val="C00000"/>
                </a:solidFill>
              </a:rPr>
              <a:t>Glutamate dehydrogenase</a:t>
            </a:r>
          </a:p>
          <a:p>
            <a:endParaRPr lang="en-US" dirty="0"/>
          </a:p>
        </p:txBody>
      </p:sp>
      <p:pic>
        <p:nvPicPr>
          <p:cNvPr id="14" name="Picture 13">
            <a:extLst>
              <a:ext uri="{FF2B5EF4-FFF2-40B4-BE49-F238E27FC236}">
                <a16:creationId xmlns:a16="http://schemas.microsoft.com/office/drawing/2014/main" id="{0651A5DD-59B7-DB4B-9B6A-B9480A4A02B8}"/>
              </a:ext>
            </a:extLst>
          </p:cNvPr>
          <p:cNvPicPr>
            <a:picLocks noChangeAspect="1"/>
          </p:cNvPicPr>
          <p:nvPr/>
        </p:nvPicPr>
        <p:blipFill>
          <a:blip r:embed="rId5"/>
          <a:stretch>
            <a:fillRect/>
          </a:stretch>
        </p:blipFill>
        <p:spPr>
          <a:xfrm>
            <a:off x="-47372" y="2657858"/>
            <a:ext cx="5190872" cy="3969729"/>
          </a:xfrm>
          <a:prstGeom prst="rect">
            <a:avLst/>
          </a:prstGeom>
        </p:spPr>
      </p:pic>
    </p:spTree>
    <p:extLst>
      <p:ext uri="{BB962C8B-B14F-4D97-AF65-F5344CB8AC3E}">
        <p14:creationId xmlns:p14="http://schemas.microsoft.com/office/powerpoint/2010/main" val="3424391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D3B26-26A5-EC4B-AC8F-5B405B3EDFC8}"/>
              </a:ext>
            </a:extLst>
          </p:cNvPr>
          <p:cNvSpPr>
            <a:spLocks noGrp="1"/>
          </p:cNvSpPr>
          <p:nvPr>
            <p:ph type="title"/>
          </p:nvPr>
        </p:nvSpPr>
        <p:spPr>
          <a:xfrm>
            <a:off x="254000" y="0"/>
            <a:ext cx="10515600" cy="1325563"/>
          </a:xfrm>
        </p:spPr>
        <p:txBody>
          <a:bodyPr/>
          <a:lstStyle/>
          <a:p>
            <a:r>
              <a:rPr lang="en-US" b="1" dirty="0">
                <a:solidFill>
                  <a:srgbClr val="C00000"/>
                </a:solidFill>
                <a:latin typeface="American Typewriter" panose="02090604020004020304" pitchFamily="18" charset="77"/>
              </a:rPr>
              <a:t>Structure </a:t>
            </a:r>
            <a:br>
              <a:rPr lang="en-US" dirty="0"/>
            </a:br>
            <a:endParaRPr lang="en-US" dirty="0"/>
          </a:p>
        </p:txBody>
      </p:sp>
      <p:sp>
        <p:nvSpPr>
          <p:cNvPr id="3" name="Content Placeholder 2">
            <a:extLst>
              <a:ext uri="{FF2B5EF4-FFF2-40B4-BE49-F238E27FC236}">
                <a16:creationId xmlns:a16="http://schemas.microsoft.com/office/drawing/2014/main" id="{D7F87735-A1F4-D640-9068-F20E8F236089}"/>
              </a:ext>
            </a:extLst>
          </p:cNvPr>
          <p:cNvSpPr>
            <a:spLocks noGrp="1"/>
          </p:cNvSpPr>
          <p:nvPr>
            <p:ph idx="1"/>
          </p:nvPr>
        </p:nvSpPr>
        <p:spPr>
          <a:xfrm>
            <a:off x="442913" y="1203722"/>
            <a:ext cx="5334000" cy="5273278"/>
          </a:xfrm>
        </p:spPr>
        <p:txBody>
          <a:bodyPr>
            <a:normAutofit/>
          </a:bodyPr>
          <a:lstStyle/>
          <a:p>
            <a:r>
              <a:rPr lang="en-US" dirty="0"/>
              <a:t>Central carbon (C)</a:t>
            </a:r>
          </a:p>
          <a:p>
            <a:r>
              <a:rPr lang="en-US" dirty="0"/>
              <a:t>At least one amino group (—NH )</a:t>
            </a:r>
          </a:p>
          <a:p>
            <a:r>
              <a:rPr lang="en-US" dirty="0"/>
              <a:t>At least one carboxy (acid) group (—COOH), and a side chain (R group) </a:t>
            </a:r>
          </a:p>
          <a:p>
            <a:r>
              <a:rPr lang="en-US" dirty="0"/>
              <a:t>Characteristics of the side chains of the amino acids that make up a poly- peptide bestow on a protein its structure and influence its functional role in the body. </a:t>
            </a:r>
          </a:p>
          <a:p>
            <a:endParaRPr lang="en-US" dirty="0"/>
          </a:p>
          <a:p>
            <a:endParaRPr lang="en-US" dirty="0"/>
          </a:p>
        </p:txBody>
      </p:sp>
      <p:pic>
        <p:nvPicPr>
          <p:cNvPr id="5" name="Picture 4">
            <a:extLst>
              <a:ext uri="{FF2B5EF4-FFF2-40B4-BE49-F238E27FC236}">
                <a16:creationId xmlns:a16="http://schemas.microsoft.com/office/drawing/2014/main" id="{F7A07A8F-281F-FA4F-8C7E-01475BFF2B5C}"/>
              </a:ext>
            </a:extLst>
          </p:cNvPr>
          <p:cNvPicPr>
            <a:picLocks noChangeAspect="1"/>
          </p:cNvPicPr>
          <p:nvPr/>
        </p:nvPicPr>
        <p:blipFill>
          <a:blip r:embed="rId2"/>
          <a:stretch>
            <a:fillRect/>
          </a:stretch>
        </p:blipFill>
        <p:spPr>
          <a:xfrm>
            <a:off x="5916760" y="1690688"/>
            <a:ext cx="5832327" cy="3377406"/>
          </a:xfrm>
          <a:prstGeom prst="rect">
            <a:avLst/>
          </a:prstGeom>
        </p:spPr>
      </p:pic>
    </p:spTree>
    <p:extLst>
      <p:ext uri="{BB962C8B-B14F-4D97-AF65-F5344CB8AC3E}">
        <p14:creationId xmlns:p14="http://schemas.microsoft.com/office/powerpoint/2010/main" val="40364266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D78C67-4C6F-FE43-B83A-AEBFC84761EA}"/>
              </a:ext>
            </a:extLst>
          </p:cNvPr>
          <p:cNvPicPr>
            <a:picLocks noChangeAspect="1"/>
          </p:cNvPicPr>
          <p:nvPr/>
        </p:nvPicPr>
        <p:blipFill>
          <a:blip r:embed="rId2"/>
          <a:stretch>
            <a:fillRect/>
          </a:stretch>
        </p:blipFill>
        <p:spPr>
          <a:xfrm>
            <a:off x="5620215" y="307613"/>
            <a:ext cx="6266985" cy="6339138"/>
          </a:xfrm>
          <a:prstGeom prst="rect">
            <a:avLst/>
          </a:prstGeom>
        </p:spPr>
      </p:pic>
      <p:sp>
        <p:nvSpPr>
          <p:cNvPr id="6" name="TextBox 5">
            <a:extLst>
              <a:ext uri="{FF2B5EF4-FFF2-40B4-BE49-F238E27FC236}">
                <a16:creationId xmlns:a16="http://schemas.microsoft.com/office/drawing/2014/main" id="{1D9D4891-AEF1-644F-AA03-CAB05802DBB2}"/>
              </a:ext>
            </a:extLst>
          </p:cNvPr>
          <p:cNvSpPr txBox="1"/>
          <p:nvPr/>
        </p:nvSpPr>
        <p:spPr>
          <a:xfrm>
            <a:off x="669072" y="1076525"/>
            <a:ext cx="4438187" cy="4801314"/>
          </a:xfrm>
          <a:prstGeom prst="rect">
            <a:avLst/>
          </a:prstGeom>
          <a:noFill/>
        </p:spPr>
        <p:txBody>
          <a:bodyPr wrap="square" rtlCol="0">
            <a:spAutoFit/>
          </a:bodyPr>
          <a:lstStyle/>
          <a:p>
            <a:r>
              <a:rPr lang="en-US" sz="3200" dirty="0"/>
              <a:t>Reaction catalyzed by </a:t>
            </a:r>
            <a:r>
              <a:rPr lang="en-US" sz="3200" b="1" dirty="0">
                <a:solidFill>
                  <a:srgbClr val="C00000"/>
                </a:solidFill>
              </a:rPr>
              <a:t>glutamate dehydrogenase</a:t>
            </a:r>
            <a:r>
              <a:rPr lang="en-US" sz="3200" dirty="0"/>
              <a:t>. The glutamate dehydrogenase of mammalian liver has the unusual capacity to use either NAD+ or NADP+ as cofactor. </a:t>
            </a:r>
          </a:p>
          <a:p>
            <a:endParaRPr lang="en-US" dirty="0"/>
          </a:p>
        </p:txBody>
      </p:sp>
    </p:spTree>
    <p:extLst>
      <p:ext uri="{BB962C8B-B14F-4D97-AF65-F5344CB8AC3E}">
        <p14:creationId xmlns:p14="http://schemas.microsoft.com/office/powerpoint/2010/main" val="1897793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6D6E4A9-CA2B-894D-AED4-6C809C7C9D46}"/>
              </a:ext>
            </a:extLst>
          </p:cNvPr>
          <p:cNvPicPr>
            <a:picLocks noGrp="1" noChangeAspect="1"/>
          </p:cNvPicPr>
          <p:nvPr>
            <p:ph idx="1"/>
          </p:nvPr>
        </p:nvPicPr>
        <p:blipFill>
          <a:blip r:embed="rId2"/>
          <a:stretch>
            <a:fillRect/>
          </a:stretch>
        </p:blipFill>
        <p:spPr>
          <a:xfrm>
            <a:off x="3635296" y="239244"/>
            <a:ext cx="5910147" cy="6384580"/>
          </a:xfrm>
        </p:spPr>
      </p:pic>
    </p:spTree>
    <p:extLst>
      <p:ext uri="{BB962C8B-B14F-4D97-AF65-F5344CB8AC3E}">
        <p14:creationId xmlns:p14="http://schemas.microsoft.com/office/powerpoint/2010/main" val="11124973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17183C-7058-BB48-9651-20806F54B618}"/>
              </a:ext>
            </a:extLst>
          </p:cNvPr>
          <p:cNvSpPr>
            <a:spLocks noGrp="1"/>
          </p:cNvSpPr>
          <p:nvPr>
            <p:ph idx="1"/>
          </p:nvPr>
        </p:nvSpPr>
        <p:spPr>
          <a:xfrm>
            <a:off x="411480" y="754380"/>
            <a:ext cx="10942320" cy="5422583"/>
          </a:xfrm>
        </p:spPr>
        <p:txBody>
          <a:bodyPr/>
          <a:lstStyle/>
          <a:p>
            <a:r>
              <a:rPr lang="en-US" sz="4000" dirty="0"/>
              <a:t>Liver’s </a:t>
            </a:r>
            <a:r>
              <a:rPr lang="en-US" sz="4000" dirty="0" err="1"/>
              <a:t>perivenous</a:t>
            </a:r>
            <a:r>
              <a:rPr lang="en-US" sz="4000" dirty="0"/>
              <a:t> cells synthesize glutamate and glutamine from ammonia or ammonium ions, the periportal hepatocytes are active in ureagenesis </a:t>
            </a:r>
          </a:p>
          <a:p>
            <a:r>
              <a:rPr lang="en-US" sz="4000" dirty="0"/>
              <a:t>Periportal cells are responsible for almost all amino acid catabolism, so ammonia and ammonium ions generated during amino acid degradative reactions can also be immediately used for urea synthesis. </a:t>
            </a:r>
          </a:p>
          <a:p>
            <a:endParaRPr lang="en-US" dirty="0"/>
          </a:p>
        </p:txBody>
      </p:sp>
    </p:spTree>
    <p:extLst>
      <p:ext uri="{BB962C8B-B14F-4D97-AF65-F5344CB8AC3E}">
        <p14:creationId xmlns:p14="http://schemas.microsoft.com/office/powerpoint/2010/main" val="1502288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BED10-C70D-A44E-B42E-14DE860B7394}"/>
              </a:ext>
            </a:extLst>
          </p:cNvPr>
          <p:cNvSpPr>
            <a:spLocks noGrp="1"/>
          </p:cNvSpPr>
          <p:nvPr>
            <p:ph type="title"/>
          </p:nvPr>
        </p:nvSpPr>
        <p:spPr/>
        <p:txBody>
          <a:bodyPr/>
          <a:lstStyle/>
          <a:p>
            <a:r>
              <a:rPr lang="en-US" b="1" dirty="0"/>
              <a:t>Glucose-Alanine cycle </a:t>
            </a:r>
            <a:br>
              <a:rPr lang="en-US" dirty="0"/>
            </a:br>
            <a:endParaRPr lang="en-US" dirty="0"/>
          </a:p>
        </p:txBody>
      </p:sp>
      <p:sp>
        <p:nvSpPr>
          <p:cNvPr id="3" name="Content Placeholder 2">
            <a:extLst>
              <a:ext uri="{FF2B5EF4-FFF2-40B4-BE49-F238E27FC236}">
                <a16:creationId xmlns:a16="http://schemas.microsoft.com/office/drawing/2014/main" id="{AF8FB216-4C24-EE4E-A3C6-2F12CAD7D943}"/>
              </a:ext>
            </a:extLst>
          </p:cNvPr>
          <p:cNvSpPr>
            <a:spLocks noGrp="1"/>
          </p:cNvSpPr>
          <p:nvPr>
            <p:ph idx="1"/>
          </p:nvPr>
        </p:nvSpPr>
        <p:spPr>
          <a:xfrm>
            <a:off x="838200" y="1371600"/>
            <a:ext cx="10515600" cy="4805363"/>
          </a:xfrm>
        </p:spPr>
        <p:txBody>
          <a:bodyPr/>
          <a:lstStyle/>
          <a:p>
            <a:r>
              <a:rPr lang="en-US" dirty="0"/>
              <a:t>Transporting amino groups to the liver in a nontoxic form, </a:t>
            </a:r>
          </a:p>
          <a:p>
            <a:r>
              <a:rPr lang="en-US" dirty="0"/>
              <a:t>In muscle and certain other tissues that degrade amino acids for fuel, amino groups are collected in the form of glutamate by transamination </a:t>
            </a:r>
          </a:p>
          <a:p>
            <a:r>
              <a:rPr lang="en-US" dirty="0"/>
              <a:t>Glutamate can be converted to glutamine for transport to the liver, or it can transfer its amino group to pyruvate ( a product of muscle glycolysis) by the action of </a:t>
            </a:r>
            <a:r>
              <a:rPr lang="en-US" b="1" dirty="0"/>
              <a:t>alanine aminotransferase </a:t>
            </a:r>
            <a:endParaRPr lang="en-US" dirty="0"/>
          </a:p>
          <a:p>
            <a:r>
              <a:rPr lang="en-US" dirty="0"/>
              <a:t>The alanine  formed passes into the blood and travels to the liver. In the cytosol of hepatocytes, alanine aminotransferase transfers the amino group from alanine to alpha- ketoglutarate, forming pyruvate and glutamate. </a:t>
            </a:r>
          </a:p>
          <a:p>
            <a:endParaRPr lang="en-US" dirty="0"/>
          </a:p>
        </p:txBody>
      </p:sp>
    </p:spTree>
    <p:extLst>
      <p:ext uri="{BB962C8B-B14F-4D97-AF65-F5344CB8AC3E}">
        <p14:creationId xmlns:p14="http://schemas.microsoft.com/office/powerpoint/2010/main" val="3638825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6B2B0A-79F4-4C4A-A433-F79C1C641814}"/>
              </a:ext>
            </a:extLst>
          </p:cNvPr>
          <p:cNvSpPr>
            <a:spLocks noGrp="1"/>
          </p:cNvSpPr>
          <p:nvPr>
            <p:ph type="title"/>
          </p:nvPr>
        </p:nvSpPr>
        <p:spPr/>
        <p:txBody>
          <a:bodyPr>
            <a:normAutofit fontScale="90000"/>
          </a:bodyPr>
          <a:lstStyle/>
          <a:p>
            <a:r>
              <a:rPr lang="en-US" b="1" dirty="0">
                <a:solidFill>
                  <a:srgbClr val="C00000"/>
                </a:solidFill>
                <a:latin typeface="American Typewriter" panose="02090604020004020304" pitchFamily="18" charset="77"/>
              </a:rPr>
              <a:t>Glutamine Transports Ammonia in the Bloodstream </a:t>
            </a:r>
            <a:br>
              <a:rPr lang="en-US" b="1" dirty="0">
                <a:solidFill>
                  <a:srgbClr val="C00000"/>
                </a:solidFill>
                <a:latin typeface="American Typewriter" panose="02090604020004020304" pitchFamily="18" charset="77"/>
              </a:rPr>
            </a:br>
            <a:endParaRPr lang="en-US" b="1" dirty="0">
              <a:solidFill>
                <a:srgbClr val="C00000"/>
              </a:solidFill>
              <a:latin typeface="American Typewriter" panose="02090604020004020304" pitchFamily="18" charset="77"/>
            </a:endParaRPr>
          </a:p>
        </p:txBody>
      </p:sp>
      <p:sp>
        <p:nvSpPr>
          <p:cNvPr id="3" name="Content Placeholder 2">
            <a:extLst>
              <a:ext uri="{FF2B5EF4-FFF2-40B4-BE49-F238E27FC236}">
                <a16:creationId xmlns:a16="http://schemas.microsoft.com/office/drawing/2014/main" id="{9ED59821-974B-6242-B91B-FB1D76F39368}"/>
              </a:ext>
            </a:extLst>
          </p:cNvPr>
          <p:cNvSpPr>
            <a:spLocks noGrp="1"/>
          </p:cNvSpPr>
          <p:nvPr>
            <p:ph idx="1"/>
          </p:nvPr>
        </p:nvSpPr>
        <p:spPr/>
        <p:txBody>
          <a:bodyPr/>
          <a:lstStyle/>
          <a:p>
            <a:r>
              <a:rPr lang="en-US" dirty="0"/>
              <a:t>Ammonia is quite toxic to animal tissues </a:t>
            </a:r>
          </a:p>
          <a:p>
            <a:r>
              <a:rPr lang="en-US" dirty="0"/>
              <a:t>In most animals much of the free ammonia is converted to a nontoxic compound before export from the extrahepatic tissues into the blood and transport to the liver or kidneys. </a:t>
            </a:r>
          </a:p>
          <a:p>
            <a:r>
              <a:rPr lang="en-US" dirty="0"/>
              <a:t>For this transport function, glutamate, critical to </a:t>
            </a:r>
            <a:r>
              <a:rPr lang="en-US" i="1" dirty="0"/>
              <a:t>intra- cellular </a:t>
            </a:r>
            <a:r>
              <a:rPr lang="en-US" dirty="0"/>
              <a:t>amino group metabolism, is supplanted by L-glutamine. The free ammonia produced in tissues is combined with glutamate to yield glutamine by the action of </a:t>
            </a:r>
            <a:r>
              <a:rPr lang="en-US" b="1" dirty="0"/>
              <a:t>glutamine synthetase. </a:t>
            </a:r>
            <a:endParaRPr lang="en-US" dirty="0"/>
          </a:p>
          <a:p>
            <a:endParaRPr lang="en-US" dirty="0"/>
          </a:p>
        </p:txBody>
      </p:sp>
    </p:spTree>
    <p:extLst>
      <p:ext uri="{BB962C8B-B14F-4D97-AF65-F5344CB8AC3E}">
        <p14:creationId xmlns:p14="http://schemas.microsoft.com/office/powerpoint/2010/main" val="10727042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4FAF0-7CCC-B445-80CC-76BBF3E33D19}"/>
              </a:ext>
            </a:extLst>
          </p:cNvPr>
          <p:cNvSpPr>
            <a:spLocks noGrp="1"/>
          </p:cNvSpPr>
          <p:nvPr>
            <p:ph type="title"/>
          </p:nvPr>
        </p:nvSpPr>
        <p:spPr/>
        <p:txBody>
          <a:bodyPr/>
          <a:lstStyle/>
          <a:p>
            <a:r>
              <a:rPr lang="en-US" b="1" i="1" dirty="0">
                <a:solidFill>
                  <a:srgbClr val="C00000"/>
                </a:solidFill>
                <a:latin typeface="American Typewriter" panose="02090604020004020304" pitchFamily="18" charset="77"/>
              </a:rPr>
              <a:t>The Urea Cycle </a:t>
            </a:r>
            <a:br>
              <a:rPr lang="en-US" dirty="0"/>
            </a:br>
            <a:endParaRPr lang="en-US" dirty="0"/>
          </a:p>
        </p:txBody>
      </p:sp>
      <p:sp>
        <p:nvSpPr>
          <p:cNvPr id="3" name="Content Placeholder 2">
            <a:extLst>
              <a:ext uri="{FF2B5EF4-FFF2-40B4-BE49-F238E27FC236}">
                <a16:creationId xmlns:a16="http://schemas.microsoft.com/office/drawing/2014/main" id="{CCAB97C8-1183-094D-B118-89F209B27E05}"/>
              </a:ext>
            </a:extLst>
          </p:cNvPr>
          <p:cNvSpPr>
            <a:spLocks noGrp="1"/>
          </p:cNvSpPr>
          <p:nvPr>
            <p:ph idx="1"/>
          </p:nvPr>
        </p:nvSpPr>
        <p:spPr>
          <a:xfrm>
            <a:off x="0" y="1271238"/>
            <a:ext cx="11353800" cy="5218771"/>
          </a:xfrm>
        </p:spPr>
        <p:txBody>
          <a:bodyPr>
            <a:normAutofit/>
          </a:bodyPr>
          <a:lstStyle/>
          <a:p>
            <a:r>
              <a:rPr lang="en-US" dirty="0"/>
              <a:t>Ammonia (NH3) (or an ammonium ion) combines with CO (which can also be present as HCO3-) to form carbamoyl phosphate in a reaction catalyzed by mitochondrial carbamoyl phosphate synthetase I </a:t>
            </a:r>
          </a:p>
          <a:p>
            <a:r>
              <a:rPr lang="en-US" dirty="0"/>
              <a:t>Carbamoyl phosphate reacts with ornithine in the mitochondria to form citrulline </a:t>
            </a:r>
          </a:p>
          <a:p>
            <a:r>
              <a:rPr lang="en-US" dirty="0"/>
              <a:t>Aspartate reacts with citrulline once it has been trans- ported into the cytosol to form </a:t>
            </a:r>
            <a:r>
              <a:rPr lang="en-US" dirty="0" err="1"/>
              <a:t>argininosuccinate</a:t>
            </a:r>
            <a:r>
              <a:rPr lang="en-US" dirty="0"/>
              <a:t> </a:t>
            </a:r>
            <a:r>
              <a:rPr lang="en-US" dirty="0">
                <a:sym typeface="Wingdings" pitchFamily="2" charset="2"/>
              </a:rPr>
              <a:t></a:t>
            </a:r>
            <a:r>
              <a:rPr lang="en-US" dirty="0"/>
              <a:t> rate-limiting step of the cycle. ATP (two high-energy bonds) and Mg+2 required </a:t>
            </a:r>
          </a:p>
          <a:p>
            <a:r>
              <a:rPr lang="en-US" dirty="0" err="1"/>
              <a:t>Argininosuccinate</a:t>
            </a:r>
            <a:r>
              <a:rPr lang="en-US" dirty="0"/>
              <a:t> is cleaved by </a:t>
            </a:r>
            <a:r>
              <a:rPr lang="en-US" dirty="0" err="1"/>
              <a:t>argininosuccinase</a:t>
            </a:r>
            <a:r>
              <a:rPr lang="en-US" dirty="0"/>
              <a:t> in the cytosol to form fumarate and arginine </a:t>
            </a:r>
          </a:p>
          <a:p>
            <a:r>
              <a:rPr lang="en-US" dirty="0"/>
              <a:t>Urea is formed and ornithine is re-formed from the cleavage of arginine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1606599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02AD493-2967-264F-AC5C-163A6B530766}"/>
              </a:ext>
            </a:extLst>
          </p:cNvPr>
          <p:cNvPicPr>
            <a:picLocks noGrp="1" noChangeAspect="1"/>
          </p:cNvPicPr>
          <p:nvPr>
            <p:ph idx="1"/>
          </p:nvPr>
        </p:nvPicPr>
        <p:blipFill>
          <a:blip r:embed="rId2"/>
          <a:stretch>
            <a:fillRect/>
          </a:stretch>
        </p:blipFill>
        <p:spPr>
          <a:xfrm>
            <a:off x="2029521" y="381214"/>
            <a:ext cx="9367025" cy="6476786"/>
          </a:xfrm>
        </p:spPr>
      </p:pic>
    </p:spTree>
    <p:extLst>
      <p:ext uri="{BB962C8B-B14F-4D97-AF65-F5344CB8AC3E}">
        <p14:creationId xmlns:p14="http://schemas.microsoft.com/office/powerpoint/2010/main" val="9221003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4BCCE93-8BC6-9849-90DF-3F0095F0EB51}"/>
              </a:ext>
            </a:extLst>
          </p:cNvPr>
          <p:cNvPicPr>
            <a:picLocks noGrp="1" noChangeAspect="1"/>
          </p:cNvPicPr>
          <p:nvPr>
            <p:ph idx="1"/>
          </p:nvPr>
        </p:nvPicPr>
        <p:blipFill>
          <a:blip r:embed="rId2"/>
          <a:stretch>
            <a:fillRect/>
          </a:stretch>
        </p:blipFill>
        <p:spPr>
          <a:xfrm>
            <a:off x="948684" y="1226634"/>
            <a:ext cx="9635527" cy="5174166"/>
          </a:xfrm>
        </p:spPr>
      </p:pic>
    </p:spTree>
    <p:extLst>
      <p:ext uri="{BB962C8B-B14F-4D97-AF65-F5344CB8AC3E}">
        <p14:creationId xmlns:p14="http://schemas.microsoft.com/office/powerpoint/2010/main" val="2740587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D8C29-5D36-CE4F-9D1A-B58052606066}"/>
              </a:ext>
            </a:extLst>
          </p:cNvPr>
          <p:cNvSpPr>
            <a:spLocks noGrp="1"/>
          </p:cNvSpPr>
          <p:nvPr>
            <p:ph type="title"/>
          </p:nvPr>
        </p:nvSpPr>
        <p:spPr/>
        <p:txBody>
          <a:bodyPr/>
          <a:lstStyle/>
          <a:p>
            <a:r>
              <a:rPr lang="en-US" b="1" dirty="0">
                <a:solidFill>
                  <a:srgbClr val="C00000"/>
                </a:solidFill>
                <a:latin typeface="American Typewriter" panose="02090604020004020304" pitchFamily="18" charset="77"/>
              </a:rPr>
              <a:t>Grouping AA</a:t>
            </a:r>
          </a:p>
        </p:txBody>
      </p:sp>
      <p:sp>
        <p:nvSpPr>
          <p:cNvPr id="3" name="Content Placeholder 2">
            <a:extLst>
              <a:ext uri="{FF2B5EF4-FFF2-40B4-BE49-F238E27FC236}">
                <a16:creationId xmlns:a16="http://schemas.microsoft.com/office/drawing/2014/main" id="{4360AF54-C99C-6A47-9CAF-54E596A271A5}"/>
              </a:ext>
            </a:extLst>
          </p:cNvPr>
          <p:cNvSpPr>
            <a:spLocks noGrp="1"/>
          </p:cNvSpPr>
          <p:nvPr>
            <p:ph idx="1"/>
          </p:nvPr>
        </p:nvSpPr>
        <p:spPr/>
        <p:txBody>
          <a:bodyPr/>
          <a:lstStyle/>
          <a:p>
            <a:r>
              <a:rPr lang="en-US" dirty="0"/>
              <a:t>Side chains of the amino acids </a:t>
            </a:r>
            <a:r>
              <a:rPr lang="en-US" dirty="0">
                <a:sym typeface="Wingdings" pitchFamily="2" charset="2"/>
              </a:rPr>
              <a:t></a:t>
            </a:r>
            <a:r>
              <a:rPr lang="en-US" dirty="0"/>
              <a:t> Structural similarities</a:t>
            </a:r>
          </a:p>
          <a:p>
            <a:r>
              <a:rPr lang="en-US" dirty="0"/>
              <a:t>Presence or absence of a net charge is another </a:t>
            </a:r>
            <a:r>
              <a:rPr lang="en-US" dirty="0">
                <a:sym typeface="Wingdings" pitchFamily="2" charset="2"/>
              </a:rPr>
              <a:t> </a:t>
            </a:r>
            <a:r>
              <a:rPr lang="en-US" dirty="0"/>
              <a:t>Zwitterions have no net electrical charge because their side chains are not charged, and the one positive and one negative charge from the amino and carboxy groups, respectively, in their base structure cancel each other out. </a:t>
            </a:r>
          </a:p>
          <a:p>
            <a:r>
              <a:rPr lang="en-US" b="1" dirty="0"/>
              <a:t>Polarity</a:t>
            </a:r>
            <a:r>
              <a:rPr lang="en-US" b="1" dirty="0">
                <a:sym typeface="Wingdings" pitchFamily="2" charset="2"/>
              </a:rPr>
              <a:t></a:t>
            </a:r>
            <a:r>
              <a:rPr lang="en-US" dirty="0"/>
              <a:t> Polarity depends on the side chain or R group of the amino acid. </a:t>
            </a:r>
          </a:p>
          <a:p>
            <a:r>
              <a:rPr lang="en-US" b="1" dirty="0"/>
              <a:t>Essentiality </a:t>
            </a:r>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599152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3F15A7-F030-1E4E-BC6D-99573D8FA76B}"/>
              </a:ext>
            </a:extLst>
          </p:cNvPr>
          <p:cNvPicPr>
            <a:picLocks noChangeAspect="1"/>
          </p:cNvPicPr>
          <p:nvPr/>
        </p:nvPicPr>
        <p:blipFill>
          <a:blip r:embed="rId2"/>
          <a:stretch>
            <a:fillRect/>
          </a:stretch>
        </p:blipFill>
        <p:spPr>
          <a:xfrm>
            <a:off x="660400" y="0"/>
            <a:ext cx="11938000" cy="4648200"/>
          </a:xfrm>
          <a:prstGeom prst="rect">
            <a:avLst/>
          </a:prstGeom>
        </p:spPr>
      </p:pic>
      <p:pic>
        <p:nvPicPr>
          <p:cNvPr id="7" name="Picture 6">
            <a:extLst>
              <a:ext uri="{FF2B5EF4-FFF2-40B4-BE49-F238E27FC236}">
                <a16:creationId xmlns:a16="http://schemas.microsoft.com/office/drawing/2014/main" id="{9BC09292-A2B0-F843-94EB-3FFE44ECA655}"/>
              </a:ext>
            </a:extLst>
          </p:cNvPr>
          <p:cNvPicPr>
            <a:picLocks noChangeAspect="1"/>
          </p:cNvPicPr>
          <p:nvPr/>
        </p:nvPicPr>
        <p:blipFill>
          <a:blip r:embed="rId3"/>
          <a:stretch>
            <a:fillRect/>
          </a:stretch>
        </p:blipFill>
        <p:spPr>
          <a:xfrm>
            <a:off x="2965450" y="3937000"/>
            <a:ext cx="6584950" cy="3149600"/>
          </a:xfrm>
          <a:prstGeom prst="rect">
            <a:avLst/>
          </a:prstGeom>
        </p:spPr>
      </p:pic>
    </p:spTree>
    <p:extLst>
      <p:ext uri="{BB962C8B-B14F-4D97-AF65-F5344CB8AC3E}">
        <p14:creationId xmlns:p14="http://schemas.microsoft.com/office/powerpoint/2010/main" val="3917180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E31DF591-ECDB-DE47-B813-1AD290684974}"/>
              </a:ext>
            </a:extLst>
          </p:cNvPr>
          <p:cNvPicPr>
            <a:picLocks noGrp="1" noChangeAspect="1"/>
          </p:cNvPicPr>
          <p:nvPr>
            <p:ph idx="1"/>
          </p:nvPr>
        </p:nvPicPr>
        <p:blipFill>
          <a:blip r:embed="rId2"/>
          <a:stretch>
            <a:fillRect/>
          </a:stretch>
        </p:blipFill>
        <p:spPr>
          <a:xfrm>
            <a:off x="0" y="770021"/>
            <a:ext cx="11607800" cy="3715544"/>
          </a:xfrm>
        </p:spPr>
      </p:pic>
    </p:spTree>
    <p:extLst>
      <p:ext uri="{BB962C8B-B14F-4D97-AF65-F5344CB8AC3E}">
        <p14:creationId xmlns:p14="http://schemas.microsoft.com/office/powerpoint/2010/main" val="3292187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65DBE49-D542-774A-9ADA-E185D99B9E7B}"/>
              </a:ext>
            </a:extLst>
          </p:cNvPr>
          <p:cNvPicPr>
            <a:picLocks noGrp="1" noChangeAspect="1"/>
          </p:cNvPicPr>
          <p:nvPr>
            <p:ph idx="1"/>
          </p:nvPr>
        </p:nvPicPr>
        <p:blipFill>
          <a:blip r:embed="rId2"/>
          <a:stretch>
            <a:fillRect/>
          </a:stretch>
        </p:blipFill>
        <p:spPr>
          <a:xfrm>
            <a:off x="1000152" y="-193566"/>
            <a:ext cx="10004398" cy="4160044"/>
          </a:xfrm>
        </p:spPr>
      </p:pic>
      <p:sp>
        <p:nvSpPr>
          <p:cNvPr id="8" name="Rectangle 7">
            <a:extLst>
              <a:ext uri="{FF2B5EF4-FFF2-40B4-BE49-F238E27FC236}">
                <a16:creationId xmlns:a16="http://schemas.microsoft.com/office/drawing/2014/main" id="{C302ED74-DE25-A94D-A2A3-83116C48ED8A}"/>
              </a:ext>
            </a:extLst>
          </p:cNvPr>
          <p:cNvSpPr/>
          <p:nvPr/>
        </p:nvSpPr>
        <p:spPr>
          <a:xfrm>
            <a:off x="297180" y="3966478"/>
            <a:ext cx="11894820" cy="2616101"/>
          </a:xfrm>
          <a:prstGeom prst="rect">
            <a:avLst/>
          </a:prstGeom>
        </p:spPr>
        <p:txBody>
          <a:bodyPr wrap="square">
            <a:spAutoFit/>
          </a:bodyPr>
          <a:lstStyle/>
          <a:p>
            <a:r>
              <a:rPr lang="en-US" sz="2000" dirty="0">
                <a:latin typeface="MinionPro"/>
              </a:rPr>
              <a:t>A dispensable amino acid may become indispensable if there are rate limitations to its synthesis such as may occur if precursor availability is limited. Similarly, if an organ does not function properly then amino acid metabolism may not proceed normally. For example, neonates born prematurely often have immature organ function. Immature liver function or liver disease (cirrhosis) impairs both phenylalanine and methionine metabolism, which occurs primarily in the liver. </a:t>
            </a:r>
          </a:p>
          <a:p>
            <a:r>
              <a:rPr lang="en-US" sz="2000" dirty="0"/>
              <a:t>Arginine : conditionally essential amino acid</a:t>
            </a:r>
            <a:r>
              <a:rPr lang="en-US" sz="2000" dirty="0">
                <a:sym typeface="Wingdings" pitchFamily="2" charset="2"/>
              </a:rPr>
              <a:t> Can </a:t>
            </a:r>
            <a:r>
              <a:rPr lang="en-US" sz="2000" dirty="0"/>
              <a:t>be synthesized de novo in the body but production is insufficient to meet the body’s needs during early development nor during periods of infection or inflammation </a:t>
            </a:r>
          </a:p>
          <a:p>
            <a:endParaRPr lang="en-US" sz="2400" dirty="0"/>
          </a:p>
        </p:txBody>
      </p:sp>
    </p:spTree>
    <p:extLst>
      <p:ext uri="{BB962C8B-B14F-4D97-AF65-F5344CB8AC3E}">
        <p14:creationId xmlns:p14="http://schemas.microsoft.com/office/powerpoint/2010/main" val="281389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5EB551-62EA-A444-9E07-A9555A1E4701}"/>
              </a:ext>
            </a:extLst>
          </p:cNvPr>
          <p:cNvPicPr>
            <a:picLocks noChangeAspect="1"/>
          </p:cNvPicPr>
          <p:nvPr/>
        </p:nvPicPr>
        <p:blipFill>
          <a:blip r:embed="rId2"/>
          <a:stretch>
            <a:fillRect/>
          </a:stretch>
        </p:blipFill>
        <p:spPr>
          <a:xfrm>
            <a:off x="228600" y="184150"/>
            <a:ext cx="11963400" cy="6489700"/>
          </a:xfrm>
          <a:prstGeom prst="rect">
            <a:avLst/>
          </a:prstGeom>
        </p:spPr>
      </p:pic>
      <p:sp>
        <p:nvSpPr>
          <p:cNvPr id="6" name="Rectangle 5">
            <a:extLst>
              <a:ext uri="{FF2B5EF4-FFF2-40B4-BE49-F238E27FC236}">
                <a16:creationId xmlns:a16="http://schemas.microsoft.com/office/drawing/2014/main" id="{C6D62CBD-E746-3040-B54F-2967D87BDDE6}"/>
              </a:ext>
            </a:extLst>
          </p:cNvPr>
          <p:cNvSpPr/>
          <p:nvPr/>
        </p:nvSpPr>
        <p:spPr>
          <a:xfrm>
            <a:off x="6888480" y="5121910"/>
            <a:ext cx="4404360" cy="2031325"/>
          </a:xfrm>
          <a:prstGeom prst="rect">
            <a:avLst/>
          </a:prstGeom>
        </p:spPr>
        <p:txBody>
          <a:bodyPr wrap="square">
            <a:spAutoFit/>
          </a:bodyPr>
          <a:lstStyle/>
          <a:p>
            <a:r>
              <a:rPr lang="en-US" dirty="0">
                <a:latin typeface="Century" panose="02040604050505020304" pitchFamily="18" charset="0"/>
              </a:rPr>
              <a:t>Entry of dietary protein into the stomach stimulates the gastric mucosa to secrete the hormone </a:t>
            </a:r>
            <a:r>
              <a:rPr lang="en-US" b="1" dirty="0">
                <a:latin typeface="Century" panose="02040604050505020304" pitchFamily="18" charset="0"/>
              </a:rPr>
              <a:t>gastrin</a:t>
            </a:r>
            <a:r>
              <a:rPr lang="en-US" b="1" dirty="0">
                <a:latin typeface="Century" panose="02040604050505020304" pitchFamily="18" charset="0"/>
                <a:sym typeface="Wingdings" pitchFamily="2" charset="2"/>
              </a:rPr>
              <a:t></a:t>
            </a:r>
            <a:r>
              <a:rPr lang="en-US" dirty="0"/>
              <a:t> stimulates the secretion of hydrochloric acid by the parietal cells and pepsinogen by the chief cells of the gastric glands </a:t>
            </a:r>
          </a:p>
          <a:p>
            <a:r>
              <a:rPr lang="en-US" b="1" dirty="0">
                <a:latin typeface="Century" panose="02040604050505020304" pitchFamily="18" charset="0"/>
              </a:rPr>
              <a:t> </a:t>
            </a:r>
            <a:endParaRPr lang="en-US" dirty="0"/>
          </a:p>
        </p:txBody>
      </p:sp>
    </p:spTree>
    <p:extLst>
      <p:ext uri="{BB962C8B-B14F-4D97-AF65-F5344CB8AC3E}">
        <p14:creationId xmlns:p14="http://schemas.microsoft.com/office/powerpoint/2010/main" val="984598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87A569-9B06-8541-9D02-E9FF1A18311F}"/>
              </a:ext>
            </a:extLst>
          </p:cNvPr>
          <p:cNvSpPr>
            <a:spLocks noGrp="1"/>
          </p:cNvSpPr>
          <p:nvPr>
            <p:ph idx="1"/>
          </p:nvPr>
        </p:nvSpPr>
        <p:spPr>
          <a:xfrm>
            <a:off x="838200" y="502920"/>
            <a:ext cx="10515600" cy="5674043"/>
          </a:xfrm>
        </p:spPr>
        <p:txBody>
          <a:bodyPr>
            <a:normAutofit lnSpcReduction="10000"/>
          </a:bodyPr>
          <a:lstStyle/>
          <a:p>
            <a:r>
              <a:rPr lang="en-US" dirty="0"/>
              <a:t>The liver is the primary site for the uptake of most amino acids following ingestion of a protein-containing meal</a:t>
            </a:r>
          </a:p>
          <a:p>
            <a:r>
              <a:rPr lang="en-US" dirty="0"/>
              <a:t>In animals, amino acids undergo oxidative degradation in three different metabolic circumstances: </a:t>
            </a:r>
          </a:p>
          <a:p>
            <a:pPr marL="514350" indent="-514350">
              <a:buFont typeface="+mj-lt"/>
              <a:buAutoNum type="arabicPeriod"/>
            </a:pPr>
            <a:r>
              <a:rPr lang="en-US" dirty="0"/>
              <a:t>During the normal synthesis and degradation of cellular proteins</a:t>
            </a:r>
            <a:r>
              <a:rPr lang="en-US" dirty="0">
                <a:sym typeface="Wingdings" pitchFamily="2" charset="2"/>
              </a:rPr>
              <a:t> </a:t>
            </a:r>
            <a:r>
              <a:rPr lang="en-US" dirty="0"/>
              <a:t>protein turnover</a:t>
            </a:r>
            <a:r>
              <a:rPr lang="en-US" dirty="0">
                <a:sym typeface="Wingdings" pitchFamily="2" charset="2"/>
              </a:rPr>
              <a:t> S</a:t>
            </a:r>
            <a:r>
              <a:rPr lang="en-US" dirty="0"/>
              <a:t>ome amino acids that are released from protein breakdown and are not needed for new protein synthesis undergo oxidative degradation. </a:t>
            </a:r>
          </a:p>
          <a:p>
            <a:pPr marL="514350" indent="-514350">
              <a:buFont typeface="+mj-lt"/>
              <a:buAutoNum type="arabicPeriod"/>
            </a:pPr>
            <a:r>
              <a:rPr lang="en-US" dirty="0"/>
              <a:t>When a diet is rich in protein and the ingested amino acids exceed the body’s needs for protein synthesis, the surplus is catabolized; amino acids cannot be stored. </a:t>
            </a:r>
          </a:p>
          <a:p>
            <a:pPr marL="514350" indent="-514350">
              <a:buFont typeface="+mj-lt"/>
              <a:buAutoNum type="arabicPeriod"/>
            </a:pPr>
            <a:r>
              <a:rPr lang="en-US" dirty="0"/>
              <a:t>During starvation or in uncontrolled diabetes mellitus, when carbohydrates are either unavailable or not properly utilized, cellular proteins are used as fuel. </a:t>
            </a:r>
          </a:p>
          <a:p>
            <a:pPr marL="514350" indent="-514350">
              <a:buFont typeface="+mj-lt"/>
              <a:buAutoNum type="arabicPeriod"/>
            </a:pPr>
            <a:endParaRPr lang="en-US" dirty="0"/>
          </a:p>
          <a:p>
            <a:endParaRPr lang="en-US" dirty="0"/>
          </a:p>
          <a:p>
            <a:endParaRPr lang="en-US" dirty="0"/>
          </a:p>
        </p:txBody>
      </p:sp>
    </p:spTree>
    <p:extLst>
      <p:ext uri="{BB962C8B-B14F-4D97-AF65-F5344CB8AC3E}">
        <p14:creationId xmlns:p14="http://schemas.microsoft.com/office/powerpoint/2010/main" val="3039549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3E6F5-29A1-B146-9668-26D3B7B2BFFE}"/>
              </a:ext>
            </a:extLst>
          </p:cNvPr>
          <p:cNvSpPr>
            <a:spLocks noGrp="1"/>
          </p:cNvSpPr>
          <p:nvPr>
            <p:ph type="title"/>
          </p:nvPr>
        </p:nvSpPr>
        <p:spPr/>
        <p:txBody>
          <a:bodyPr/>
          <a:lstStyle/>
          <a:p>
            <a:r>
              <a:rPr lang="en-US" b="1" dirty="0">
                <a:solidFill>
                  <a:srgbClr val="C00000"/>
                </a:solidFill>
                <a:latin typeface="American Typewriter" panose="02090604020004020304" pitchFamily="18" charset="77"/>
              </a:rPr>
              <a:t>In Oxidative Degradation</a:t>
            </a:r>
          </a:p>
        </p:txBody>
      </p:sp>
      <p:sp>
        <p:nvSpPr>
          <p:cNvPr id="3" name="Content Placeholder 2">
            <a:extLst>
              <a:ext uri="{FF2B5EF4-FFF2-40B4-BE49-F238E27FC236}">
                <a16:creationId xmlns:a16="http://schemas.microsoft.com/office/drawing/2014/main" id="{A8C5C0E9-EECC-A046-B5FB-14FA721C8AA0}"/>
              </a:ext>
            </a:extLst>
          </p:cNvPr>
          <p:cNvSpPr>
            <a:spLocks noGrp="1"/>
          </p:cNvSpPr>
          <p:nvPr>
            <p:ph idx="1"/>
          </p:nvPr>
        </p:nvSpPr>
        <p:spPr/>
        <p:txBody>
          <a:bodyPr/>
          <a:lstStyle/>
          <a:p>
            <a:r>
              <a:rPr lang="en-US" dirty="0"/>
              <a:t>Amino acids lose their amino groups to form Alpha- keto acids </a:t>
            </a:r>
          </a:p>
          <a:p>
            <a:r>
              <a:rPr lang="en-US" dirty="0"/>
              <a:t>The alpha keto acids oxidize to CO2 and H2O or provide three- and four-carbon units that can be converted by gluconeogenesis into glucose, the fuel for brain, skeletal muscle, and other tissues </a:t>
            </a:r>
          </a:p>
          <a:p>
            <a:r>
              <a:rPr lang="en-US" dirty="0"/>
              <a:t>Every amino acid contains an amino </a:t>
            </a:r>
            <a:r>
              <a:rPr lang="en-US" dirty="0" err="1"/>
              <a:t>group</a:t>
            </a:r>
            <a:r>
              <a:rPr lang="en-US" dirty="0" err="1">
                <a:sym typeface="Wingdings" pitchFamily="2" charset="2"/>
              </a:rPr>
              <a:t></a:t>
            </a:r>
            <a:r>
              <a:rPr lang="en-US" dirty="0" err="1"/>
              <a:t>the</a:t>
            </a:r>
            <a:r>
              <a:rPr lang="en-US" dirty="0"/>
              <a:t> pathways for amino acid degradation include a key step in which the amino group is separated from the carbon skeleton and shunted into the pathways of amino group metabolism </a:t>
            </a:r>
          </a:p>
          <a:p>
            <a:endParaRPr lang="en-US" dirty="0"/>
          </a:p>
        </p:txBody>
      </p:sp>
    </p:spTree>
    <p:extLst>
      <p:ext uri="{BB962C8B-B14F-4D97-AF65-F5344CB8AC3E}">
        <p14:creationId xmlns:p14="http://schemas.microsoft.com/office/powerpoint/2010/main" val="39069774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1302</TotalTime>
  <Words>1417</Words>
  <Application>Microsoft Macintosh PowerPoint</Application>
  <PresentationFormat>Widescreen</PresentationFormat>
  <Paragraphs>82</Paragraphs>
  <Slides>27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American Typewriter</vt:lpstr>
      <vt:lpstr>Arial</vt:lpstr>
      <vt:lpstr>Calibri</vt:lpstr>
      <vt:lpstr>Calibri Light</vt:lpstr>
      <vt:lpstr>Century</vt:lpstr>
      <vt:lpstr>MinionPro</vt:lpstr>
      <vt:lpstr>Wingdings</vt:lpstr>
      <vt:lpstr>Office Theme</vt:lpstr>
      <vt:lpstr> AMINO ACIDS </vt:lpstr>
      <vt:lpstr>Structure  </vt:lpstr>
      <vt:lpstr>Grouping AA</vt:lpstr>
      <vt:lpstr>PowerPoint Presentation</vt:lpstr>
      <vt:lpstr>PowerPoint Presentation</vt:lpstr>
      <vt:lpstr>PowerPoint Presentation</vt:lpstr>
      <vt:lpstr>PowerPoint Presentation</vt:lpstr>
      <vt:lpstr>PowerPoint Presentation</vt:lpstr>
      <vt:lpstr>In Oxidative Degradation</vt:lpstr>
      <vt:lpstr>PowerPoint Presentation</vt:lpstr>
      <vt:lpstr>Fates of Amino Groups  </vt:lpstr>
      <vt:lpstr>Transamination of Amino Acids  </vt:lpstr>
      <vt:lpstr>PowerPoint Presentation</vt:lpstr>
      <vt:lpstr>PowerPoint Presentation</vt:lpstr>
      <vt:lpstr>PowerPoint Presentation</vt:lpstr>
      <vt:lpstr>Deamination of Amino Acids  </vt:lpstr>
      <vt:lpstr>Disposal of Ammonia  </vt:lpstr>
      <vt:lpstr>PowerPoint Presentation</vt:lpstr>
      <vt:lpstr>PowerPoint Presentation</vt:lpstr>
      <vt:lpstr>PowerPoint Presentation</vt:lpstr>
      <vt:lpstr>PowerPoint Presentation</vt:lpstr>
      <vt:lpstr>PowerPoint Presentation</vt:lpstr>
      <vt:lpstr>Glucose-Alanine cycle  </vt:lpstr>
      <vt:lpstr>Glutamine Transports Ammonia in the Bloodstream  </vt:lpstr>
      <vt:lpstr>The Urea Cycle  </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AMINO ACIDS </dc:title>
  <dc:creator>Hind Eliyan</dc:creator>
  <cp:lastModifiedBy>Hind Eliyan</cp:lastModifiedBy>
  <cp:revision>29</cp:revision>
  <dcterms:created xsi:type="dcterms:W3CDTF">2021-12-16T04:36:49Z</dcterms:created>
  <dcterms:modified xsi:type="dcterms:W3CDTF">2021-12-21T07:59:14Z</dcterms:modified>
</cp:coreProperties>
</file>