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media/audio1.bin" ContentType="audio/unknown"/>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36"/>
  </p:notesMasterIdLst>
  <p:sldIdLst>
    <p:sldId id="960" r:id="rId2"/>
    <p:sldId id="1029" r:id="rId3"/>
    <p:sldId id="1041" r:id="rId4"/>
    <p:sldId id="1054" r:id="rId5"/>
    <p:sldId id="1055" r:id="rId6"/>
    <p:sldId id="965" r:id="rId7"/>
    <p:sldId id="1056" r:id="rId8"/>
    <p:sldId id="1057" r:id="rId9"/>
    <p:sldId id="1058" r:id="rId10"/>
    <p:sldId id="1059" r:id="rId11"/>
    <p:sldId id="1060" r:id="rId12"/>
    <p:sldId id="1061" r:id="rId13"/>
    <p:sldId id="1062" r:id="rId14"/>
    <p:sldId id="1063" r:id="rId15"/>
    <p:sldId id="1064" r:id="rId16"/>
    <p:sldId id="1065" r:id="rId17"/>
    <p:sldId id="1066" r:id="rId18"/>
    <p:sldId id="1042" r:id="rId19"/>
    <p:sldId id="1068" r:id="rId20"/>
    <p:sldId id="1166" r:id="rId21"/>
    <p:sldId id="1167" r:id="rId22"/>
    <p:sldId id="1069" r:id="rId23"/>
    <p:sldId id="1070" r:id="rId24"/>
    <p:sldId id="1072" r:id="rId25"/>
    <p:sldId id="1073" r:id="rId26"/>
    <p:sldId id="1074" r:id="rId27"/>
    <p:sldId id="1075" r:id="rId28"/>
    <p:sldId id="1076" r:id="rId29"/>
    <p:sldId id="1184" r:id="rId30"/>
    <p:sldId id="1185" r:id="rId31"/>
    <p:sldId id="1181" r:id="rId32"/>
    <p:sldId id="1186" r:id="rId33"/>
    <p:sldId id="1187" r:id="rId34"/>
    <p:sldId id="1182" r:id="rId35"/>
    <p:sldId id="1183" r:id="rId36"/>
    <p:sldId id="1188" r:id="rId37"/>
    <p:sldId id="1077" r:id="rId38"/>
    <p:sldId id="1078" r:id="rId39"/>
    <p:sldId id="1079" r:id="rId40"/>
    <p:sldId id="1170" r:id="rId41"/>
    <p:sldId id="1168" r:id="rId42"/>
    <p:sldId id="1080" r:id="rId43"/>
    <p:sldId id="1081" r:id="rId44"/>
    <p:sldId id="1082" r:id="rId45"/>
    <p:sldId id="1083" r:id="rId46"/>
    <p:sldId id="1084" r:id="rId47"/>
    <p:sldId id="1085" r:id="rId48"/>
    <p:sldId id="1086" r:id="rId49"/>
    <p:sldId id="1087" r:id="rId50"/>
    <p:sldId id="1088" r:id="rId51"/>
    <p:sldId id="1171" r:id="rId52"/>
    <p:sldId id="1172" r:id="rId53"/>
    <p:sldId id="1173" r:id="rId54"/>
    <p:sldId id="1174" r:id="rId55"/>
    <p:sldId id="1096" r:id="rId56"/>
    <p:sldId id="1189" r:id="rId57"/>
    <p:sldId id="1190" r:id="rId58"/>
    <p:sldId id="1191" r:id="rId59"/>
    <p:sldId id="1097" r:id="rId60"/>
    <p:sldId id="1100" r:id="rId61"/>
    <p:sldId id="1098" r:id="rId62"/>
    <p:sldId id="1099" r:id="rId63"/>
    <p:sldId id="1160" r:id="rId64"/>
    <p:sldId id="1049" r:id="rId65"/>
    <p:sldId id="1101" r:id="rId66"/>
    <p:sldId id="1102" r:id="rId67"/>
    <p:sldId id="1104" r:id="rId68"/>
    <p:sldId id="1192" r:id="rId69"/>
    <p:sldId id="1175" r:id="rId70"/>
    <p:sldId id="1107" r:id="rId71"/>
    <p:sldId id="1108" r:id="rId72"/>
    <p:sldId id="1109" r:id="rId73"/>
    <p:sldId id="1110" r:id="rId74"/>
    <p:sldId id="1050" r:id="rId75"/>
    <p:sldId id="1112" r:id="rId76"/>
    <p:sldId id="1113" r:id="rId77"/>
    <p:sldId id="1114" r:id="rId78"/>
    <p:sldId id="1115" r:id="rId79"/>
    <p:sldId id="1116" r:id="rId80"/>
    <p:sldId id="1125" r:id="rId81"/>
    <p:sldId id="1117" r:id="rId82"/>
    <p:sldId id="1118" r:id="rId83"/>
    <p:sldId id="1119" r:id="rId84"/>
    <p:sldId id="1120" r:id="rId85"/>
    <p:sldId id="1123" r:id="rId86"/>
    <p:sldId id="1176" r:id="rId87"/>
    <p:sldId id="555" r:id="rId88"/>
    <p:sldId id="1121" r:id="rId89"/>
    <p:sldId id="1122" r:id="rId90"/>
    <p:sldId id="1124" r:id="rId91"/>
    <p:sldId id="1177" r:id="rId92"/>
    <p:sldId id="1051" r:id="rId93"/>
    <p:sldId id="1127" r:id="rId94"/>
    <p:sldId id="1126" r:id="rId95"/>
    <p:sldId id="1128" r:id="rId96"/>
    <p:sldId id="1129" r:id="rId97"/>
    <p:sldId id="1130" r:id="rId98"/>
    <p:sldId id="1131" r:id="rId99"/>
    <p:sldId id="1132" r:id="rId100"/>
    <p:sldId id="1133" r:id="rId101"/>
    <p:sldId id="1134" r:id="rId102"/>
    <p:sldId id="1052" r:id="rId103"/>
    <p:sldId id="1135" r:id="rId104"/>
    <p:sldId id="1136" r:id="rId105"/>
    <p:sldId id="1137" r:id="rId106"/>
    <p:sldId id="1138" r:id="rId107"/>
    <p:sldId id="1141" r:id="rId108"/>
    <p:sldId id="1142" r:id="rId109"/>
    <p:sldId id="1143" r:id="rId110"/>
    <p:sldId id="1139" r:id="rId111"/>
    <p:sldId id="1140" r:id="rId112"/>
    <p:sldId id="1144" r:id="rId113"/>
    <p:sldId id="1146" r:id="rId114"/>
    <p:sldId id="533" r:id="rId115"/>
    <p:sldId id="534" r:id="rId116"/>
    <p:sldId id="1145" r:id="rId117"/>
    <p:sldId id="1147" r:id="rId118"/>
    <p:sldId id="1053" r:id="rId119"/>
    <p:sldId id="1148" r:id="rId120"/>
    <p:sldId id="1149" r:id="rId121"/>
    <p:sldId id="1150" r:id="rId122"/>
    <p:sldId id="1151" r:id="rId123"/>
    <p:sldId id="1178" r:id="rId124"/>
    <p:sldId id="1153" r:id="rId125"/>
    <p:sldId id="1154" r:id="rId126"/>
    <p:sldId id="1155" r:id="rId127"/>
    <p:sldId id="1169" r:id="rId128"/>
    <p:sldId id="1156" r:id="rId129"/>
    <p:sldId id="1179" r:id="rId130"/>
    <p:sldId id="1158" r:id="rId131"/>
    <p:sldId id="1159" r:id="rId132"/>
    <p:sldId id="1048" r:id="rId133"/>
    <p:sldId id="1193" r:id="rId134"/>
    <p:sldId id="1180" r:id="rId1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CDFF9"/>
    <a:srgbClr val="3C6CDF"/>
    <a:srgbClr val="0000A3"/>
    <a:srgbClr val="010086"/>
    <a:srgbClr val="CCCCF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182" autoAdjust="0"/>
    <p:restoredTop sz="86690" autoAdjust="0"/>
  </p:normalViewPr>
  <p:slideViewPr>
    <p:cSldViewPr snapToGrid="0" snapToObjects="1">
      <p:cViewPr varScale="1">
        <p:scale>
          <a:sx n="52" d="100"/>
          <a:sy n="52" d="100"/>
        </p:scale>
        <p:origin x="1036" y="60"/>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viewProps" Target="viewProp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theme" Target="theme/theme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220269149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a:p>
        </p:txBody>
      </p:sp>
    </p:spTree>
    <p:extLst>
      <p:ext uri="{BB962C8B-B14F-4D97-AF65-F5344CB8AC3E}">
        <p14:creationId xmlns:p14="http://schemas.microsoft.com/office/powerpoint/2010/main" val="220201520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a:p>
        </p:txBody>
      </p:sp>
    </p:spTree>
    <p:extLst>
      <p:ext uri="{BB962C8B-B14F-4D97-AF65-F5344CB8AC3E}">
        <p14:creationId xmlns:p14="http://schemas.microsoft.com/office/powerpoint/2010/main" val="122529868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108</a:t>
            </a:fld>
            <a:endParaRPr lang="en-US"/>
          </a:p>
        </p:txBody>
      </p:sp>
    </p:spTree>
    <p:extLst>
      <p:ext uri="{BB962C8B-B14F-4D97-AF65-F5344CB8AC3E}">
        <p14:creationId xmlns:p14="http://schemas.microsoft.com/office/powerpoint/2010/main" val="339727535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a:p>
        </p:txBody>
      </p:sp>
    </p:spTree>
    <p:extLst>
      <p:ext uri="{BB962C8B-B14F-4D97-AF65-F5344CB8AC3E}">
        <p14:creationId xmlns:p14="http://schemas.microsoft.com/office/powerpoint/2010/main" val="35516579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110</a:t>
            </a:fld>
            <a:endParaRPr lang="en-US"/>
          </a:p>
        </p:txBody>
      </p:sp>
    </p:spTree>
    <p:extLst>
      <p:ext uri="{BB962C8B-B14F-4D97-AF65-F5344CB8AC3E}">
        <p14:creationId xmlns:p14="http://schemas.microsoft.com/office/powerpoint/2010/main" val="262922161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111</a:t>
            </a:fld>
            <a:endParaRPr lang="en-US"/>
          </a:p>
        </p:txBody>
      </p:sp>
    </p:spTree>
    <p:extLst>
      <p:ext uri="{BB962C8B-B14F-4D97-AF65-F5344CB8AC3E}">
        <p14:creationId xmlns:p14="http://schemas.microsoft.com/office/powerpoint/2010/main" val="283656981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112</a:t>
            </a:fld>
            <a:endParaRPr lang="en-US"/>
          </a:p>
        </p:txBody>
      </p:sp>
    </p:spTree>
    <p:extLst>
      <p:ext uri="{BB962C8B-B14F-4D97-AF65-F5344CB8AC3E}">
        <p14:creationId xmlns:p14="http://schemas.microsoft.com/office/powerpoint/2010/main" val="78596303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points of presence (</a:t>
            </a:r>
            <a:r>
              <a:rPr lang="en-GB" sz="1200" b="0" i="0" kern="1200" dirty="0" err="1">
                <a:solidFill>
                  <a:schemeClr val="tx1"/>
                </a:solidFill>
                <a:effectLst/>
                <a:latin typeface="+mn-lt"/>
                <a:ea typeface="+mn-ea"/>
                <a:cs typeface="+mn-cs"/>
              </a:rPr>
              <a:t>PoPs</a:t>
            </a:r>
            <a:r>
              <a:rPr lang="en-GB" sz="1200" b="0" i="0" kern="1200" dirty="0">
                <a:solidFill>
                  <a:schemeClr val="tx1"/>
                </a:solidFill>
                <a:effectLst/>
                <a:latin typeface="+mn-lt"/>
                <a:ea typeface="+mn-ea"/>
                <a:cs typeface="+mn-cs"/>
              </a:rPr>
              <a:t>)</a:t>
            </a:r>
            <a:r>
              <a:rPr lang="en-GB" dirty="0"/>
              <a:t> </a:t>
            </a:r>
            <a:br>
              <a:rPr lang="en-GB" dirty="0"/>
            </a:b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GB" dirty="0"/>
              <a:t>Compared with the enter-deep design philosophy, the bring-home design typically results in lower maintenance and management overhead, possibly at the expense of higher delay and lower throughput to end users.</a:t>
            </a: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113</a:t>
            </a:fld>
            <a:endParaRPr lang="en-US"/>
          </a:p>
        </p:txBody>
      </p:sp>
    </p:spTree>
    <p:extLst>
      <p:ext uri="{BB962C8B-B14F-4D97-AF65-F5344CB8AC3E}">
        <p14:creationId xmlns:p14="http://schemas.microsoft.com/office/powerpoint/2010/main" val="368101336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114</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41206938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fld id="{CE157223-41AB-CB48-9D29-70289FC738BB}" type="slidenum">
              <a:rPr lang="en-US" altLang="en-US" sz="1300">
                <a:solidFill>
                  <a:srgbClr val="000000"/>
                </a:solidFill>
                <a:latin typeface="Times New Roman" panose="02020603050405020304" pitchFamily="18" charset="0"/>
              </a:rPr>
              <a:pPr algn="r">
                <a:spcBef>
                  <a:spcPct val="0"/>
                </a:spcBef>
                <a:buClrTx/>
                <a:buSzTx/>
                <a:buFontTx/>
                <a:buNone/>
              </a:pPr>
              <a:t>115</a:t>
            </a:fld>
            <a:endParaRPr lang="en-US" altLang="en-US" sz="1300">
              <a:solidFill>
                <a:srgbClr val="000000"/>
              </a:solidFill>
              <a:latin typeface="Times New Roman" panose="02020603050405020304" pitchFamily="18" charset="0"/>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6914377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a:p>
        </p:txBody>
      </p:sp>
    </p:spTree>
    <p:extLst>
      <p:ext uri="{BB962C8B-B14F-4D97-AF65-F5344CB8AC3E}">
        <p14:creationId xmlns:p14="http://schemas.microsoft.com/office/powerpoint/2010/main" val="280426898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116</a:t>
            </a:fld>
            <a:endParaRPr lang="en-US"/>
          </a:p>
        </p:txBody>
      </p:sp>
    </p:spTree>
    <p:extLst>
      <p:ext uri="{BB962C8B-B14F-4D97-AF65-F5344CB8AC3E}">
        <p14:creationId xmlns:p14="http://schemas.microsoft.com/office/powerpoint/2010/main" val="108475901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117</a:t>
            </a:fld>
            <a:endParaRPr lang="en-US"/>
          </a:p>
        </p:txBody>
      </p:sp>
    </p:spTree>
    <p:extLst>
      <p:ext uri="{BB962C8B-B14F-4D97-AF65-F5344CB8AC3E}">
        <p14:creationId xmlns:p14="http://schemas.microsoft.com/office/powerpoint/2010/main" val="360237447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a:p>
        </p:txBody>
      </p:sp>
    </p:spTree>
    <p:extLst>
      <p:ext uri="{BB962C8B-B14F-4D97-AF65-F5344CB8AC3E}">
        <p14:creationId xmlns:p14="http://schemas.microsoft.com/office/powerpoint/2010/main" val="248794031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119</a:t>
            </a:fld>
            <a:endParaRPr lang="en-US"/>
          </a:p>
        </p:txBody>
      </p:sp>
    </p:spTree>
    <p:extLst>
      <p:ext uri="{BB962C8B-B14F-4D97-AF65-F5344CB8AC3E}">
        <p14:creationId xmlns:p14="http://schemas.microsoft.com/office/powerpoint/2010/main" val="223754755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120</a:t>
            </a:fld>
            <a:endParaRPr lang="en-US"/>
          </a:p>
        </p:txBody>
      </p:sp>
    </p:spTree>
    <p:extLst>
      <p:ext uri="{BB962C8B-B14F-4D97-AF65-F5344CB8AC3E}">
        <p14:creationId xmlns:p14="http://schemas.microsoft.com/office/powerpoint/2010/main" val="99821383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121</a:t>
            </a:fld>
            <a:endParaRPr lang="en-US"/>
          </a:p>
        </p:txBody>
      </p:sp>
    </p:spTree>
    <p:extLst>
      <p:ext uri="{BB962C8B-B14F-4D97-AF65-F5344CB8AC3E}">
        <p14:creationId xmlns:p14="http://schemas.microsoft.com/office/powerpoint/2010/main" val="25107349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122</a:t>
            </a:fld>
            <a:endParaRPr lang="en-US"/>
          </a:p>
        </p:txBody>
      </p:sp>
    </p:spTree>
    <p:extLst>
      <p:ext uri="{BB962C8B-B14F-4D97-AF65-F5344CB8AC3E}">
        <p14:creationId xmlns:p14="http://schemas.microsoft.com/office/powerpoint/2010/main" val="268171647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GB" sz="1200" b="0" i="0" kern="1200" dirty="0">
                <a:solidFill>
                  <a:schemeClr val="tx1"/>
                </a:solidFill>
                <a:effectLst/>
                <a:latin typeface="+mn-lt"/>
                <a:ea typeface="+mn-ea"/>
                <a:cs typeface="+mn-cs"/>
              </a:rPr>
              <a:t>AF_INET is an </a:t>
            </a:r>
            <a:r>
              <a:rPr lang="en-GB" sz="1200" b="1" i="0" kern="1200" dirty="0">
                <a:solidFill>
                  <a:schemeClr val="tx1"/>
                </a:solidFill>
                <a:effectLst/>
                <a:latin typeface="+mn-lt"/>
                <a:ea typeface="+mn-ea"/>
                <a:cs typeface="+mn-cs"/>
              </a:rPr>
              <a:t>a</a:t>
            </a:r>
            <a:r>
              <a:rPr lang="en-GB" sz="1200" b="0" i="0" kern="1200" dirty="0">
                <a:solidFill>
                  <a:schemeClr val="tx1"/>
                </a:solidFill>
                <a:effectLst/>
                <a:latin typeface="+mn-lt"/>
                <a:ea typeface="+mn-ea"/>
                <a:cs typeface="+mn-cs"/>
              </a:rPr>
              <a:t>ddress </a:t>
            </a:r>
            <a:r>
              <a:rPr lang="en-GB" sz="1200" b="1" i="0" kern="1200" dirty="0">
                <a:solidFill>
                  <a:schemeClr val="tx1"/>
                </a:solidFill>
                <a:effectLst/>
                <a:latin typeface="+mn-lt"/>
                <a:ea typeface="+mn-ea"/>
                <a:cs typeface="+mn-cs"/>
              </a:rPr>
              <a:t>f</a:t>
            </a:r>
            <a:r>
              <a:rPr lang="en-GB" sz="1200" b="0" i="0" kern="1200" dirty="0">
                <a:solidFill>
                  <a:schemeClr val="tx1"/>
                </a:solidFill>
                <a:effectLst/>
                <a:latin typeface="+mn-lt"/>
                <a:ea typeface="+mn-ea"/>
                <a:cs typeface="+mn-cs"/>
              </a:rPr>
              <a:t>amily that is used to designate the type of addresses that your socket can communicate with (in this case, Internet Protocol v4 addresses). When you create a socket, you have to specify its address family, and then you can only use addresses of that type with the socket. The Linux kernel, for example, supports 29 other address families such as UNIX (AF_UNIX) sockets and IPX (AF_IPX), and also communications with IRDA and Bluetooth (AF_IRDA and AF_BLUETOOTH, but it is doubtful you'll use these at such a low level).</a:t>
            </a:r>
          </a:p>
          <a:p>
            <a:pPr fontAlgn="base"/>
            <a:r>
              <a:rPr lang="en-GB" sz="1200" b="0" i="0" kern="1200" dirty="0">
                <a:solidFill>
                  <a:schemeClr val="tx1"/>
                </a:solidFill>
                <a:effectLst/>
                <a:latin typeface="+mn-lt"/>
                <a:ea typeface="+mn-ea"/>
                <a:cs typeface="+mn-cs"/>
              </a:rPr>
              <a:t>For the most part, sticking with AF_INET for socket programming over a network is the safest option. There is also AF_INET6 for Internet Protocol v6 addresses.</a:t>
            </a:r>
          </a:p>
          <a:p>
            <a:endParaRPr lang="en-US" dirty="0"/>
          </a:p>
          <a:p>
            <a:r>
              <a:rPr lang="en-GB" dirty="0"/>
              <a:t>A pair (host, port) is used for the AF_INET address family, where host is a string representing either a hostname in internet domain notation like 'daring.cwi.nl' or an IPv4 address like '100.50.200.5', and port is an integer.</a:t>
            </a:r>
          </a:p>
          <a:p>
            <a:endParaRPr lang="en-GB" dirty="0"/>
          </a:p>
          <a:p>
            <a:pPr fontAlgn="base"/>
            <a:r>
              <a:rPr lang="en-GB" sz="1200" b="0" i="0" kern="1200" dirty="0">
                <a:solidFill>
                  <a:schemeClr val="tx1"/>
                </a:solidFill>
                <a:effectLst/>
                <a:latin typeface="+mn-lt"/>
                <a:ea typeface="+mn-ea"/>
                <a:cs typeface="+mn-cs"/>
              </a:rPr>
              <a:t>Each </a:t>
            </a:r>
            <a:r>
              <a:rPr lang="en-GB" sz="1200" b="0" i="1" kern="1200" dirty="0">
                <a:solidFill>
                  <a:schemeClr val="tx1"/>
                </a:solidFill>
                <a:effectLst/>
                <a:latin typeface="+mn-lt"/>
                <a:ea typeface="+mn-ea"/>
                <a:cs typeface="+mn-cs"/>
              </a:rPr>
              <a:t>protocol family</a:t>
            </a:r>
            <a:r>
              <a:rPr lang="en-GB" sz="1200" b="0" i="0" kern="1200" dirty="0">
                <a:solidFill>
                  <a:schemeClr val="tx1"/>
                </a:solidFill>
                <a:effectLst/>
                <a:latin typeface="+mn-lt"/>
                <a:ea typeface="+mn-ea"/>
                <a:cs typeface="+mn-cs"/>
              </a:rPr>
              <a:t> generally has a few similar concepts of how data will be handled on a socket:</a:t>
            </a:r>
          </a:p>
          <a:p>
            <a:pPr fontAlgn="base"/>
            <a:r>
              <a:rPr lang="en-GB" sz="1200" b="0" i="0" kern="1200" dirty="0">
                <a:solidFill>
                  <a:schemeClr val="tx1"/>
                </a:solidFill>
                <a:effectLst/>
                <a:latin typeface="+mn-lt"/>
                <a:ea typeface="+mn-ea"/>
                <a:cs typeface="+mn-cs"/>
              </a:rPr>
              <a:t>sequenced, reliable, two-way, connection-based, byte-streams: SOCK_STREAM </a:t>
            </a:r>
            <a:r>
              <a:rPr lang="en-GB" sz="1200" b="0" i="1" kern="1200" dirty="0">
                <a:solidFill>
                  <a:schemeClr val="tx1"/>
                </a:solidFill>
                <a:effectLst/>
                <a:latin typeface="+mn-lt"/>
                <a:ea typeface="+mn-ea"/>
                <a:cs typeface="+mn-cs"/>
              </a:rPr>
              <a:t>(what an IP person would call TCP)</a:t>
            </a:r>
            <a:endParaRPr lang="en-GB" sz="1200" b="0" i="0" kern="1200" dirty="0">
              <a:solidFill>
                <a:schemeClr val="tx1"/>
              </a:solidFill>
              <a:effectLst/>
              <a:latin typeface="+mn-lt"/>
              <a:ea typeface="+mn-ea"/>
              <a:cs typeface="+mn-cs"/>
            </a:endParaRPr>
          </a:p>
          <a:p>
            <a:pPr fontAlgn="base"/>
            <a:r>
              <a:rPr lang="en-GB" sz="1200" b="0" i="0" kern="1200" dirty="0">
                <a:solidFill>
                  <a:schemeClr val="tx1"/>
                </a:solidFill>
                <a:effectLst/>
                <a:latin typeface="+mn-lt"/>
                <a:ea typeface="+mn-ea"/>
                <a:cs typeface="+mn-cs"/>
              </a:rPr>
              <a:t>connectionless, unreliable, datagrams: SOCK_DGRAM </a:t>
            </a:r>
            <a:r>
              <a:rPr lang="en-GB" sz="1200" b="0" i="1" kern="1200" dirty="0">
                <a:solidFill>
                  <a:schemeClr val="tx1"/>
                </a:solidFill>
                <a:effectLst/>
                <a:latin typeface="+mn-lt"/>
                <a:ea typeface="+mn-ea"/>
                <a:cs typeface="+mn-cs"/>
              </a:rPr>
              <a:t>(what an IP person would call UDP)</a:t>
            </a:r>
          </a:p>
          <a:p>
            <a:pPr fontAlgn="base"/>
            <a:endParaRPr lang="en-GB" sz="1200" b="0" i="1" kern="1200" dirty="0">
              <a:solidFill>
                <a:schemeClr val="tx1"/>
              </a:solidFill>
              <a:effectLst/>
              <a:latin typeface="+mn-lt"/>
              <a:ea typeface="+mn-ea"/>
              <a:cs typeface="+mn-cs"/>
            </a:endParaRPr>
          </a:p>
          <a:p>
            <a:pPr fontAlgn="base"/>
            <a:r>
              <a:rPr lang="en-GB" sz="1200" b="0" i="0" kern="1200" dirty="0">
                <a:solidFill>
                  <a:schemeClr val="tx1"/>
                </a:solidFill>
                <a:effectLst/>
                <a:latin typeface="+mn-lt"/>
                <a:ea typeface="+mn-ea"/>
                <a:cs typeface="+mn-cs"/>
              </a:rPr>
              <a:t>The </a:t>
            </a:r>
            <a:r>
              <a:rPr lang="en-GB" sz="1200" b="1" i="0" kern="1200" dirty="0" err="1">
                <a:solidFill>
                  <a:schemeClr val="tx1"/>
                </a:solidFill>
                <a:effectLst/>
                <a:latin typeface="+mn-lt"/>
                <a:ea typeface="+mn-ea"/>
                <a:cs typeface="+mn-cs"/>
              </a:rPr>
              <a:t>raw_input</a:t>
            </a:r>
            <a:r>
              <a:rPr lang="en-GB" sz="1200" b="1" i="0" kern="1200" dirty="0">
                <a:solidFill>
                  <a:schemeClr val="tx1"/>
                </a:solidFill>
                <a:effectLst/>
                <a:latin typeface="+mn-lt"/>
                <a:ea typeface="+mn-ea"/>
                <a:cs typeface="+mn-cs"/>
              </a:rPr>
              <a:t>()</a:t>
            </a:r>
            <a:r>
              <a:rPr lang="en-GB" sz="1200" b="0" i="0" kern="1200" dirty="0">
                <a:solidFill>
                  <a:schemeClr val="tx1"/>
                </a:solidFill>
                <a:effectLst/>
                <a:latin typeface="+mn-lt"/>
                <a:ea typeface="+mn-ea"/>
                <a:cs typeface="+mn-cs"/>
              </a:rPr>
              <a:t> function reads a line from input (i.e. the user) and returns a string by stripping a trailing newline.</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a:p>
        </p:txBody>
      </p:sp>
    </p:spTree>
    <p:extLst>
      <p:ext uri="{BB962C8B-B14F-4D97-AF65-F5344CB8AC3E}">
        <p14:creationId xmlns:p14="http://schemas.microsoft.com/office/powerpoint/2010/main" val="281801359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a:p>
        </p:txBody>
      </p:sp>
    </p:spTree>
    <p:extLst>
      <p:ext uri="{BB962C8B-B14F-4D97-AF65-F5344CB8AC3E}">
        <p14:creationId xmlns:p14="http://schemas.microsoft.com/office/powerpoint/2010/main" val="207467768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a:p>
        </p:txBody>
      </p:sp>
    </p:spTree>
    <p:extLst>
      <p:ext uri="{BB962C8B-B14F-4D97-AF65-F5344CB8AC3E}">
        <p14:creationId xmlns:p14="http://schemas.microsoft.com/office/powerpoint/2010/main" val="32279893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a:p>
        </p:txBody>
      </p:sp>
    </p:spTree>
    <p:extLst>
      <p:ext uri="{BB962C8B-B14F-4D97-AF65-F5344CB8AC3E}">
        <p14:creationId xmlns:p14="http://schemas.microsoft.com/office/powerpoint/2010/main" val="34540723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126</a:t>
            </a:fld>
            <a:endParaRPr lang="en-US"/>
          </a:p>
        </p:txBody>
      </p:sp>
    </p:spTree>
    <p:extLst>
      <p:ext uri="{BB962C8B-B14F-4D97-AF65-F5344CB8AC3E}">
        <p14:creationId xmlns:p14="http://schemas.microsoft.com/office/powerpoint/2010/main" val="368603428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128</a:t>
            </a:fld>
            <a:endParaRPr lang="en-US"/>
          </a:p>
        </p:txBody>
      </p:sp>
    </p:spTree>
    <p:extLst>
      <p:ext uri="{BB962C8B-B14F-4D97-AF65-F5344CB8AC3E}">
        <p14:creationId xmlns:p14="http://schemas.microsoft.com/office/powerpoint/2010/main" val="275653650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129</a:t>
            </a:fld>
            <a:endParaRPr lang="en-US"/>
          </a:p>
        </p:txBody>
      </p:sp>
    </p:spTree>
    <p:extLst>
      <p:ext uri="{BB962C8B-B14F-4D97-AF65-F5344CB8AC3E}">
        <p14:creationId xmlns:p14="http://schemas.microsoft.com/office/powerpoint/2010/main" val="418167605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130</a:t>
            </a:fld>
            <a:endParaRPr lang="en-US"/>
          </a:p>
        </p:txBody>
      </p:sp>
    </p:spTree>
    <p:extLst>
      <p:ext uri="{BB962C8B-B14F-4D97-AF65-F5344CB8AC3E}">
        <p14:creationId xmlns:p14="http://schemas.microsoft.com/office/powerpoint/2010/main" val="13541355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131</a:t>
            </a:fld>
            <a:endParaRPr lang="en-US"/>
          </a:p>
        </p:txBody>
      </p:sp>
    </p:spTree>
    <p:extLst>
      <p:ext uri="{BB962C8B-B14F-4D97-AF65-F5344CB8AC3E}">
        <p14:creationId xmlns:p14="http://schemas.microsoft.com/office/powerpoint/2010/main" val="338316067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132</a:t>
            </a:fld>
            <a:endParaRPr lang="en-US"/>
          </a:p>
        </p:txBody>
      </p:sp>
    </p:spTree>
    <p:extLst>
      <p:ext uri="{BB962C8B-B14F-4D97-AF65-F5344CB8AC3E}">
        <p14:creationId xmlns:p14="http://schemas.microsoft.com/office/powerpoint/2010/main" val="30618448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1225545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a:t>
            </a:fld>
            <a:endParaRPr lang="en-US"/>
          </a:p>
        </p:txBody>
      </p:sp>
    </p:spTree>
    <p:extLst>
      <p:ext uri="{BB962C8B-B14F-4D97-AF65-F5344CB8AC3E}">
        <p14:creationId xmlns:p14="http://schemas.microsoft.com/office/powerpoint/2010/main" val="28427960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Flow Control and Congestion Control are traffic controlling methods for different situations. The main difference between flow control and congestion control is that, In flow control, rate of traffic received from a sender can be controlled by a receiver. On the other hand, In congestion control, rate of traffic from sender to the network is controlled. </a:t>
            </a:r>
          </a:p>
          <a:p>
            <a:endParaRPr lang="en-GB" dirty="0"/>
          </a:p>
          <a:p>
            <a:r>
              <a:rPr lang="en-GB" dirty="0"/>
              <a:t>The process of regulating the data transmission rate between two nodes is known as flow control. In contrast, congestion control is the method of regulating traffic entering a telecommunications network to avoid congested collapse caused by oversubscription.</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a:t>
            </a:fld>
            <a:endParaRPr lang="en-US"/>
          </a:p>
        </p:txBody>
      </p:sp>
    </p:spTree>
    <p:extLst>
      <p:ext uri="{BB962C8B-B14F-4D97-AF65-F5344CB8AC3E}">
        <p14:creationId xmlns:p14="http://schemas.microsoft.com/office/powerpoint/2010/main" val="23033134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Session Initiation Protocol (SIP)</a:t>
            </a:r>
          </a:p>
          <a:p>
            <a:r>
              <a:rPr lang="en-GB" dirty="0"/>
              <a:t>DASH is Dynamic Adaptive Streaming over HTTP</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a:p>
        </p:txBody>
      </p:sp>
    </p:spTree>
    <p:extLst>
      <p:ext uri="{BB962C8B-B14F-4D97-AF65-F5344CB8AC3E}">
        <p14:creationId xmlns:p14="http://schemas.microsoft.com/office/powerpoint/2010/main" val="36589442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kern="1200" dirty="0">
                <a:solidFill>
                  <a:schemeClr val="tx1"/>
                </a:solidFill>
                <a:effectLst/>
                <a:latin typeface="+mn-lt"/>
                <a:ea typeface="+mn-ea"/>
                <a:cs typeface="+mn-cs"/>
              </a:rPr>
              <a:t>Data integrity is a concept and process that ensures the accuracy, completeness, consistency, and validity of an organization's data. </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a:p>
        </p:txBody>
      </p:sp>
    </p:spTree>
    <p:extLst>
      <p:ext uri="{BB962C8B-B14F-4D97-AF65-F5344CB8AC3E}">
        <p14:creationId xmlns:p14="http://schemas.microsoft.com/office/powerpoint/2010/main" val="13842692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a:t>
            </a:fld>
            <a:endParaRPr lang="en-US"/>
          </a:p>
        </p:txBody>
      </p:sp>
    </p:spTree>
    <p:extLst>
      <p:ext uri="{BB962C8B-B14F-4D97-AF65-F5344CB8AC3E}">
        <p14:creationId xmlns:p14="http://schemas.microsoft.com/office/powerpoint/2010/main" val="4718353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a:p>
        </p:txBody>
      </p:sp>
    </p:spTree>
    <p:extLst>
      <p:ext uri="{BB962C8B-B14F-4D97-AF65-F5344CB8AC3E}">
        <p14:creationId xmlns:p14="http://schemas.microsoft.com/office/powerpoint/2010/main" val="13376489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597673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22</a:t>
            </a:fld>
            <a:endParaRPr lang="en-US"/>
          </a:p>
        </p:txBody>
      </p:sp>
    </p:spTree>
    <p:extLst>
      <p:ext uri="{BB962C8B-B14F-4D97-AF65-F5344CB8AC3E}">
        <p14:creationId xmlns:p14="http://schemas.microsoft.com/office/powerpoint/2010/main" val="19583261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4022874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a:p>
        </p:txBody>
      </p:sp>
    </p:spTree>
    <p:extLst>
      <p:ext uri="{BB962C8B-B14F-4D97-AF65-F5344CB8AC3E}">
        <p14:creationId xmlns:p14="http://schemas.microsoft.com/office/powerpoint/2010/main" val="5544704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25</a:t>
            </a:fld>
            <a:endParaRPr lang="en-US"/>
          </a:p>
        </p:txBody>
      </p:sp>
    </p:spTree>
    <p:extLst>
      <p:ext uri="{BB962C8B-B14F-4D97-AF65-F5344CB8AC3E}">
        <p14:creationId xmlns:p14="http://schemas.microsoft.com/office/powerpoint/2010/main" val="32754049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a:p>
        </p:txBody>
      </p:sp>
    </p:spTree>
    <p:extLst>
      <p:ext uri="{BB962C8B-B14F-4D97-AF65-F5344CB8AC3E}">
        <p14:creationId xmlns:p14="http://schemas.microsoft.com/office/powerpoint/2010/main" val="38393117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27</a:t>
            </a:fld>
            <a:endParaRPr lang="en-US"/>
          </a:p>
        </p:txBody>
      </p:sp>
    </p:spTree>
    <p:extLst>
      <p:ext uri="{BB962C8B-B14F-4D97-AF65-F5344CB8AC3E}">
        <p14:creationId xmlns:p14="http://schemas.microsoft.com/office/powerpoint/2010/main" val="828683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28</a:t>
            </a:fld>
            <a:endParaRPr lang="en-US"/>
          </a:p>
        </p:txBody>
      </p:sp>
    </p:spTree>
    <p:extLst>
      <p:ext uri="{BB962C8B-B14F-4D97-AF65-F5344CB8AC3E}">
        <p14:creationId xmlns:p14="http://schemas.microsoft.com/office/powerpoint/2010/main" val="31189462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29</a:t>
            </a:fld>
            <a:endParaRPr lang="en-US"/>
          </a:p>
        </p:txBody>
      </p:sp>
    </p:spTree>
    <p:extLst>
      <p:ext uri="{BB962C8B-B14F-4D97-AF65-F5344CB8AC3E}">
        <p14:creationId xmlns:p14="http://schemas.microsoft.com/office/powerpoint/2010/main" val="47382165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30</a:t>
            </a:fld>
            <a:endParaRPr lang="en-US"/>
          </a:p>
        </p:txBody>
      </p:sp>
    </p:spTree>
    <p:extLst>
      <p:ext uri="{BB962C8B-B14F-4D97-AF65-F5344CB8AC3E}">
        <p14:creationId xmlns:p14="http://schemas.microsoft.com/office/powerpoint/2010/main" val="14486924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31</a:t>
            </a:fld>
            <a:endParaRPr lang="en-US"/>
          </a:p>
        </p:txBody>
      </p:sp>
    </p:spTree>
    <p:extLst>
      <p:ext uri="{BB962C8B-B14F-4D97-AF65-F5344CB8AC3E}">
        <p14:creationId xmlns:p14="http://schemas.microsoft.com/office/powerpoint/2010/main" val="28943194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29350835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32</a:t>
            </a:fld>
            <a:endParaRPr lang="en-US"/>
          </a:p>
        </p:txBody>
      </p:sp>
    </p:spTree>
    <p:extLst>
      <p:ext uri="{BB962C8B-B14F-4D97-AF65-F5344CB8AC3E}">
        <p14:creationId xmlns:p14="http://schemas.microsoft.com/office/powerpoint/2010/main" val="21531204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33</a:t>
            </a:fld>
            <a:endParaRPr lang="en-US"/>
          </a:p>
        </p:txBody>
      </p:sp>
    </p:spTree>
    <p:extLst>
      <p:ext uri="{BB962C8B-B14F-4D97-AF65-F5344CB8AC3E}">
        <p14:creationId xmlns:p14="http://schemas.microsoft.com/office/powerpoint/2010/main" val="19743336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34</a:t>
            </a:fld>
            <a:endParaRPr lang="en-US"/>
          </a:p>
        </p:txBody>
      </p:sp>
    </p:spTree>
    <p:extLst>
      <p:ext uri="{BB962C8B-B14F-4D97-AF65-F5344CB8AC3E}">
        <p14:creationId xmlns:p14="http://schemas.microsoft.com/office/powerpoint/2010/main" val="6990556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solidFill>
                  <a:srgbClr val="CC0000"/>
                </a:solidFill>
              </a:rPr>
              <a:t>Html index + 10</a:t>
            </a:r>
            <a:r>
              <a:rPr lang="en-US" sz="1200" i="1" baseline="0" dirty="0">
                <a:solidFill>
                  <a:srgbClr val="CC0000"/>
                </a:solidFill>
              </a:rPr>
              <a:t> objects:</a:t>
            </a:r>
            <a:endParaRPr lang="en-US" sz="1200" i="1" dirty="0">
              <a:solidFill>
                <a:srgbClr val="CC0000"/>
              </a:solidFill>
            </a:endParaRPr>
          </a:p>
          <a:p>
            <a:r>
              <a:rPr lang="en-US" sz="1200" i="1" dirty="0">
                <a:solidFill>
                  <a:srgbClr val="CC0000"/>
                </a:solidFill>
              </a:rPr>
              <a:t>Non-persistent HTTP = 2RTT (TCP+index.html) + 10*2RTT(10 objects) = 22RTT</a:t>
            </a:r>
          </a:p>
          <a:p>
            <a:r>
              <a:rPr lang="en-US" sz="1200" i="1" dirty="0">
                <a:solidFill>
                  <a:srgbClr val="CC0000"/>
                </a:solidFill>
              </a:rPr>
              <a:t>Parallel Non-persistent HTTP = 2RTT + 2RTT (1</a:t>
            </a:r>
            <a:r>
              <a:rPr lang="en-US" sz="1200" i="1" baseline="30000" dirty="0">
                <a:solidFill>
                  <a:srgbClr val="CC0000"/>
                </a:solidFill>
              </a:rPr>
              <a:t>st</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+ 2RTT (2</a:t>
            </a:r>
            <a:r>
              <a:rPr lang="en-US" sz="1200" i="1" baseline="30000" dirty="0">
                <a:solidFill>
                  <a:srgbClr val="CC0000"/>
                </a:solidFill>
              </a:rPr>
              <a:t>nd</a:t>
            </a:r>
            <a:r>
              <a:rPr lang="en-US" sz="1200" i="1" dirty="0">
                <a:solidFill>
                  <a:srgbClr val="CC0000"/>
                </a:solidFill>
              </a:rPr>
              <a:t> five object parallel</a:t>
            </a:r>
            <a:r>
              <a:rPr lang="en-US" sz="1200" i="1" baseline="0" dirty="0">
                <a:solidFill>
                  <a:srgbClr val="CC0000"/>
                </a:solidFill>
              </a:rPr>
              <a:t> at max</a:t>
            </a:r>
            <a:r>
              <a:rPr lang="en-US" sz="1200" i="1" dirty="0">
                <a:solidFill>
                  <a:srgbClr val="CC0000"/>
                </a:solidFill>
              </a:rPr>
              <a:t>) =6RTT</a:t>
            </a:r>
          </a:p>
          <a:p>
            <a:r>
              <a:rPr lang="en-US" sz="1200" i="1" dirty="0">
                <a:solidFill>
                  <a:srgbClr val="CC0000"/>
                </a:solidFill>
              </a:rPr>
              <a:t>persistent HTTP =</a:t>
            </a:r>
            <a:r>
              <a:rPr lang="en-US" sz="1200" i="1" baseline="0" dirty="0">
                <a:solidFill>
                  <a:srgbClr val="CC0000"/>
                </a:solidFill>
              </a:rPr>
              <a:t> </a:t>
            </a:r>
            <a:r>
              <a:rPr lang="en-US" sz="1200" i="1" dirty="0">
                <a:solidFill>
                  <a:srgbClr val="CC0000"/>
                </a:solidFill>
              </a:rPr>
              <a:t>2RTT (TCP+index.html) +</a:t>
            </a:r>
            <a:r>
              <a:rPr lang="en-US" sz="1200" i="1" baseline="0" dirty="0">
                <a:solidFill>
                  <a:srgbClr val="CC0000"/>
                </a:solidFill>
              </a:rPr>
              <a:t> 1RTT (10 objects) = 3RTT</a:t>
            </a:r>
            <a:endParaRPr lang="en-US" sz="1200" i="1" dirty="0">
              <a:solidFill>
                <a:srgbClr val="CC00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35</a:t>
            </a:fld>
            <a:endParaRPr lang="en-US"/>
          </a:p>
        </p:txBody>
      </p:sp>
    </p:spTree>
    <p:extLst>
      <p:ext uri="{BB962C8B-B14F-4D97-AF65-F5344CB8AC3E}">
        <p14:creationId xmlns:p14="http://schemas.microsoft.com/office/powerpoint/2010/main" val="36139459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31624425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37</a:t>
            </a:fld>
            <a:endParaRPr lang="en-US"/>
          </a:p>
        </p:txBody>
      </p:sp>
    </p:spTree>
    <p:extLst>
      <p:ext uri="{BB962C8B-B14F-4D97-AF65-F5344CB8AC3E}">
        <p14:creationId xmlns:p14="http://schemas.microsoft.com/office/powerpoint/2010/main" val="1821365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p14:creationId xmlns:p14="http://schemas.microsoft.com/office/powerpoint/2010/main" val="2780166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39</a:t>
            </a:fld>
            <a:endParaRPr lang="en-US"/>
          </a:p>
        </p:txBody>
      </p:sp>
    </p:spTree>
    <p:extLst>
      <p:ext uri="{BB962C8B-B14F-4D97-AF65-F5344CB8AC3E}">
        <p14:creationId xmlns:p14="http://schemas.microsoft.com/office/powerpoint/2010/main" val="260397420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a:p>
        </p:txBody>
      </p:sp>
    </p:spTree>
    <p:extLst>
      <p:ext uri="{BB962C8B-B14F-4D97-AF65-F5344CB8AC3E}">
        <p14:creationId xmlns:p14="http://schemas.microsoft.com/office/powerpoint/2010/main" val="317383024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43</a:t>
            </a:fld>
            <a:endParaRPr lang="en-US"/>
          </a:p>
        </p:txBody>
      </p:sp>
    </p:spTree>
    <p:extLst>
      <p:ext uri="{BB962C8B-B14F-4D97-AF65-F5344CB8AC3E}">
        <p14:creationId xmlns:p14="http://schemas.microsoft.com/office/powerpoint/2010/main" val="36531291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10550252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44</a:t>
            </a:fld>
            <a:endParaRPr lang="en-US"/>
          </a:p>
        </p:txBody>
      </p:sp>
    </p:spTree>
    <p:extLst>
      <p:ext uri="{BB962C8B-B14F-4D97-AF65-F5344CB8AC3E}">
        <p14:creationId xmlns:p14="http://schemas.microsoft.com/office/powerpoint/2010/main" val="25624999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45</a:t>
            </a:fld>
            <a:endParaRPr lang="en-US"/>
          </a:p>
        </p:txBody>
      </p:sp>
    </p:spTree>
    <p:extLst>
      <p:ext uri="{BB962C8B-B14F-4D97-AF65-F5344CB8AC3E}">
        <p14:creationId xmlns:p14="http://schemas.microsoft.com/office/powerpoint/2010/main" val="31685736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46</a:t>
            </a:fld>
            <a:endParaRPr lang="en-US"/>
          </a:p>
        </p:txBody>
      </p:sp>
    </p:spTree>
    <p:extLst>
      <p:ext uri="{BB962C8B-B14F-4D97-AF65-F5344CB8AC3E}">
        <p14:creationId xmlns:p14="http://schemas.microsoft.com/office/powerpoint/2010/main" val="15467683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47</a:t>
            </a:fld>
            <a:endParaRPr lang="en-US"/>
          </a:p>
        </p:txBody>
      </p:sp>
    </p:spTree>
    <p:extLst>
      <p:ext uri="{BB962C8B-B14F-4D97-AF65-F5344CB8AC3E}">
        <p14:creationId xmlns:p14="http://schemas.microsoft.com/office/powerpoint/2010/main" val="30109891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48</a:t>
            </a:fld>
            <a:endParaRPr lang="en-US"/>
          </a:p>
        </p:txBody>
      </p:sp>
    </p:spTree>
    <p:extLst>
      <p:ext uri="{BB962C8B-B14F-4D97-AF65-F5344CB8AC3E}">
        <p14:creationId xmlns:p14="http://schemas.microsoft.com/office/powerpoint/2010/main" val="26891412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p14:creationId xmlns:p14="http://schemas.microsoft.com/office/powerpoint/2010/main" val="37724383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50</a:t>
            </a:fld>
            <a:endParaRPr lang="en-US"/>
          </a:p>
        </p:txBody>
      </p:sp>
    </p:spTree>
    <p:extLst>
      <p:ext uri="{BB962C8B-B14F-4D97-AF65-F5344CB8AC3E}">
        <p14:creationId xmlns:p14="http://schemas.microsoft.com/office/powerpoint/2010/main" val="21732044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fld id="{3D91EEAC-CFEF-9647-876F-EABC6B8338D7}" type="slidenum">
              <a:rPr lang="en-US" smtClean="0"/>
              <a:t>51</a:t>
            </a:fld>
            <a:endParaRPr lang="en-US"/>
          </a:p>
        </p:txBody>
      </p:sp>
    </p:spTree>
    <p:extLst>
      <p:ext uri="{BB962C8B-B14F-4D97-AF65-F5344CB8AC3E}">
        <p14:creationId xmlns:p14="http://schemas.microsoft.com/office/powerpoint/2010/main" val="279161425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52</a:t>
            </a:fld>
            <a:endParaRPr lang="en-US"/>
          </a:p>
        </p:txBody>
      </p:sp>
    </p:spTree>
    <p:extLst>
      <p:ext uri="{BB962C8B-B14F-4D97-AF65-F5344CB8AC3E}">
        <p14:creationId xmlns:p14="http://schemas.microsoft.com/office/powerpoint/2010/main" val="38569851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53</a:t>
            </a:fld>
            <a:endParaRPr lang="en-US"/>
          </a:p>
        </p:txBody>
      </p:sp>
    </p:spTree>
    <p:extLst>
      <p:ext uri="{BB962C8B-B14F-4D97-AF65-F5344CB8AC3E}">
        <p14:creationId xmlns:p14="http://schemas.microsoft.com/office/powerpoint/2010/main" val="32808537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a:t>
            </a:fld>
            <a:endParaRPr lang="en-US"/>
          </a:p>
        </p:txBody>
      </p:sp>
    </p:spTree>
    <p:extLst>
      <p:ext uri="{BB962C8B-B14F-4D97-AF65-F5344CB8AC3E}">
        <p14:creationId xmlns:p14="http://schemas.microsoft.com/office/powerpoint/2010/main" val="1502435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54</a:t>
            </a:fld>
            <a:endParaRPr lang="en-US"/>
          </a:p>
        </p:txBody>
      </p:sp>
    </p:spTree>
    <p:extLst>
      <p:ext uri="{BB962C8B-B14F-4D97-AF65-F5344CB8AC3E}">
        <p14:creationId xmlns:p14="http://schemas.microsoft.com/office/powerpoint/2010/main" val="304810173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55</a:t>
            </a:fld>
            <a:endParaRPr lang="en-US"/>
          </a:p>
        </p:txBody>
      </p:sp>
    </p:spTree>
    <p:extLst>
      <p:ext uri="{BB962C8B-B14F-4D97-AF65-F5344CB8AC3E}">
        <p14:creationId xmlns:p14="http://schemas.microsoft.com/office/powerpoint/2010/main" val="408185279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56</a:t>
            </a:fld>
            <a:endParaRPr lang="en-US"/>
          </a:p>
        </p:txBody>
      </p:sp>
    </p:spTree>
    <p:extLst>
      <p:ext uri="{BB962C8B-B14F-4D97-AF65-F5344CB8AC3E}">
        <p14:creationId xmlns:p14="http://schemas.microsoft.com/office/powerpoint/2010/main" val="59788930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57</a:t>
            </a:fld>
            <a:endParaRPr lang="en-US"/>
          </a:p>
        </p:txBody>
      </p:sp>
    </p:spTree>
    <p:extLst>
      <p:ext uri="{BB962C8B-B14F-4D97-AF65-F5344CB8AC3E}">
        <p14:creationId xmlns:p14="http://schemas.microsoft.com/office/powerpoint/2010/main" val="422213524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58</a:t>
            </a:fld>
            <a:endParaRPr lang="en-US"/>
          </a:p>
        </p:txBody>
      </p:sp>
    </p:spTree>
    <p:extLst>
      <p:ext uri="{BB962C8B-B14F-4D97-AF65-F5344CB8AC3E}">
        <p14:creationId xmlns:p14="http://schemas.microsoft.com/office/powerpoint/2010/main" val="380313682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59</a:t>
            </a:fld>
            <a:endParaRPr lang="en-US"/>
          </a:p>
        </p:txBody>
      </p:sp>
    </p:spTree>
    <p:extLst>
      <p:ext uri="{BB962C8B-B14F-4D97-AF65-F5344CB8AC3E}">
        <p14:creationId xmlns:p14="http://schemas.microsoft.com/office/powerpoint/2010/main" val="407128944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p14:creationId xmlns:p14="http://schemas.microsoft.com/office/powerpoint/2010/main" val="212442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61</a:t>
            </a:fld>
            <a:endParaRPr lang="en-US"/>
          </a:p>
        </p:txBody>
      </p:sp>
    </p:spTree>
    <p:extLst>
      <p:ext uri="{BB962C8B-B14F-4D97-AF65-F5344CB8AC3E}">
        <p14:creationId xmlns:p14="http://schemas.microsoft.com/office/powerpoint/2010/main" val="265290687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384613953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42809856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a:t>
            </a:fld>
            <a:endParaRPr lang="en-US"/>
          </a:p>
        </p:txBody>
      </p:sp>
    </p:spTree>
    <p:extLst>
      <p:ext uri="{BB962C8B-B14F-4D97-AF65-F5344CB8AC3E}">
        <p14:creationId xmlns:p14="http://schemas.microsoft.com/office/powerpoint/2010/main" val="12106393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kern="1200" dirty="0">
                <a:solidFill>
                  <a:schemeClr val="tx1"/>
                </a:solidFill>
                <a:effectLst/>
                <a:latin typeface="+mn-lt"/>
                <a:ea typeface="+mn-ea"/>
                <a:cs typeface="+mn-cs"/>
              </a:rPr>
              <a:t>SMTP uses port numbers 25 and 587</a:t>
            </a:r>
          </a:p>
          <a:p>
            <a:r>
              <a:rPr lang="en-GB" sz="1200" b="0" i="0" kern="1200" dirty="0">
                <a:solidFill>
                  <a:schemeClr val="tx1"/>
                </a:solidFill>
                <a:effectLst/>
                <a:latin typeface="+mn-lt"/>
                <a:ea typeface="+mn-ea"/>
                <a:cs typeface="+mn-cs"/>
              </a:rPr>
              <a:t>HTTP uses port number 80</a:t>
            </a:r>
          </a:p>
          <a:p>
            <a:r>
              <a:rPr lang="en-GB" sz="1200" b="0" i="0" kern="1200" dirty="0">
                <a:solidFill>
                  <a:schemeClr val="tx1"/>
                </a:solidFill>
                <a:effectLst/>
                <a:latin typeface="+mn-lt"/>
                <a:ea typeface="+mn-ea"/>
                <a:cs typeface="+mn-cs"/>
              </a:rPr>
              <a:t>FTP uses port number 20 for data access and port number 21 for data control</a:t>
            </a:r>
          </a:p>
          <a:p>
            <a:r>
              <a:rPr lang="en-GB" sz="1200" b="0" i="0" kern="1200" dirty="0">
                <a:solidFill>
                  <a:schemeClr val="tx1"/>
                </a:solidFill>
                <a:effectLst/>
                <a:latin typeface="+mn-lt"/>
                <a:ea typeface="+mn-ea"/>
                <a:cs typeface="+mn-cs"/>
              </a:rPr>
              <a:t>DNS protocol uses the port number 53</a:t>
            </a:r>
          </a:p>
          <a:p>
            <a:r>
              <a:rPr lang="fr-FR" sz="1200" b="0" i="0" kern="1200" dirty="0">
                <a:solidFill>
                  <a:schemeClr val="tx1"/>
                </a:solidFill>
                <a:effectLst/>
                <a:latin typeface="+mn-lt"/>
                <a:ea typeface="+mn-ea"/>
                <a:cs typeface="+mn-cs"/>
              </a:rPr>
              <a:t>Telnet uses port </a:t>
            </a:r>
            <a:r>
              <a:rPr lang="fr-FR" sz="1200" b="0" i="0" kern="1200" dirty="0" err="1">
                <a:solidFill>
                  <a:schemeClr val="tx1"/>
                </a:solidFill>
                <a:effectLst/>
                <a:latin typeface="+mn-lt"/>
                <a:ea typeface="+mn-ea"/>
                <a:cs typeface="+mn-cs"/>
              </a:rPr>
              <a:t>number</a:t>
            </a:r>
            <a:r>
              <a:rPr lang="fr-FR" sz="1200" b="0" i="0" kern="1200" dirty="0">
                <a:solidFill>
                  <a:schemeClr val="tx1"/>
                </a:solidFill>
                <a:effectLst/>
                <a:latin typeface="+mn-lt"/>
                <a:ea typeface="+mn-ea"/>
                <a:cs typeface="+mn-cs"/>
              </a:rPr>
              <a:t> 23</a:t>
            </a:r>
          </a:p>
          <a:p>
            <a:r>
              <a:rPr lang="en-GB" sz="1200" b="0" i="0" kern="1200" dirty="0">
                <a:solidFill>
                  <a:schemeClr val="tx1"/>
                </a:solidFill>
                <a:effectLst/>
                <a:latin typeface="+mn-lt"/>
                <a:ea typeface="+mn-ea"/>
                <a:cs typeface="+mn-cs"/>
              </a:rPr>
              <a:t>SNMP uses port numbers 161 (TCP) and 162 (UDP)</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a:p>
        </p:txBody>
      </p:sp>
    </p:spTree>
    <p:extLst>
      <p:ext uri="{BB962C8B-B14F-4D97-AF65-F5344CB8AC3E}">
        <p14:creationId xmlns:p14="http://schemas.microsoft.com/office/powerpoint/2010/main" val="33531064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b="1" i="0" kern="1200" dirty="0">
                <a:solidFill>
                  <a:schemeClr val="tx1"/>
                </a:solidFill>
                <a:effectLst/>
                <a:latin typeface="+mn-lt"/>
                <a:ea typeface="+mn-ea"/>
                <a:cs typeface="+mn-cs"/>
              </a:rPr>
              <a:t>Simple Mail Transfer Protocol</a:t>
            </a:r>
            <a:r>
              <a:rPr lang="pt-BR" sz="1200" b="0" i="0" kern="1200" dirty="0">
                <a:solidFill>
                  <a:schemeClr val="tx1"/>
                </a:solidFill>
                <a:effectLst/>
                <a:latin typeface="+mn-lt"/>
                <a:ea typeface="+mn-ea"/>
                <a:cs typeface="+mn-cs"/>
              </a:rPr>
              <a:t> (</a:t>
            </a:r>
            <a:r>
              <a:rPr lang="pt-BR" sz="1200" b="1" i="0" kern="1200" dirty="0">
                <a:solidFill>
                  <a:schemeClr val="tx1"/>
                </a:solidFill>
                <a:effectLst/>
                <a:latin typeface="+mn-lt"/>
                <a:ea typeface="+mn-ea"/>
                <a:cs typeface="+mn-cs"/>
              </a:rPr>
              <a:t>SMTP</a:t>
            </a:r>
            <a:r>
              <a:rPr lang="pt-BR" sz="1200" b="0" i="0" kern="1200" dirty="0">
                <a:solidFill>
                  <a:schemeClr val="tx1"/>
                </a:solidFill>
                <a:effectLst/>
                <a:latin typeface="+mn-lt"/>
                <a:ea typeface="+mn-ea"/>
                <a:cs typeface="+mn-cs"/>
              </a:rPr>
              <a:t>)</a:t>
            </a:r>
          </a:p>
          <a:p>
            <a:r>
              <a:rPr lang="en-GB" sz="1200" b="0" i="0" kern="1200" dirty="0">
                <a:solidFill>
                  <a:schemeClr val="tx1"/>
                </a:solidFill>
                <a:effectLst/>
                <a:latin typeface="+mn-lt"/>
                <a:ea typeface="+mn-ea"/>
                <a:cs typeface="+mn-cs"/>
              </a:rPr>
              <a:t>Hypertext Transfer Protocol (</a:t>
            </a:r>
            <a:r>
              <a:rPr lang="en-GB" sz="1200" b="1" i="0" kern="1200" dirty="0">
                <a:solidFill>
                  <a:schemeClr val="tx1"/>
                </a:solidFill>
                <a:effectLst/>
                <a:latin typeface="+mn-lt"/>
                <a:ea typeface="+mn-ea"/>
                <a:cs typeface="+mn-cs"/>
              </a:rPr>
              <a:t>HTTP</a:t>
            </a:r>
            <a:r>
              <a:rPr lang="en-GB" sz="1200" b="0" i="0" kern="1200" dirty="0">
                <a:solidFill>
                  <a:schemeClr val="tx1"/>
                </a:solidFill>
                <a:effectLst/>
                <a:latin typeface="+mn-lt"/>
                <a:ea typeface="+mn-ea"/>
                <a:cs typeface="+mn-cs"/>
              </a:rPr>
              <a:t>)</a:t>
            </a:r>
          </a:p>
          <a:p>
            <a:r>
              <a:rPr lang="fr-FR" sz="1200" b="1" i="0" kern="1200" dirty="0">
                <a:solidFill>
                  <a:schemeClr val="tx1"/>
                </a:solidFill>
                <a:effectLst/>
                <a:latin typeface="+mn-lt"/>
                <a:ea typeface="+mn-ea"/>
                <a:cs typeface="+mn-cs"/>
              </a:rPr>
              <a:t>Internet Message Access Protocol</a:t>
            </a:r>
            <a:r>
              <a:rPr lang="fr-FR" sz="1200" b="0" i="0" kern="1200" dirty="0">
                <a:solidFill>
                  <a:schemeClr val="tx1"/>
                </a:solidFill>
                <a:effectLst/>
                <a:latin typeface="+mn-lt"/>
                <a:ea typeface="+mn-ea"/>
                <a:cs typeface="+mn-cs"/>
              </a:rPr>
              <a:t> (</a:t>
            </a:r>
            <a:r>
              <a:rPr lang="fr-FR" sz="1200" b="1" i="0" kern="1200" dirty="0">
                <a:solidFill>
                  <a:schemeClr val="tx1"/>
                </a:solidFill>
                <a:effectLst/>
                <a:latin typeface="+mn-lt"/>
                <a:ea typeface="+mn-ea"/>
                <a:cs typeface="+mn-cs"/>
              </a:rPr>
              <a:t>IMAP</a:t>
            </a:r>
            <a:r>
              <a:rPr lang="fr-FR" sz="1200" b="0" i="0" kern="1200" dirty="0">
                <a:solidFill>
                  <a:schemeClr val="tx1"/>
                </a:solidFill>
                <a:effectLst/>
                <a:latin typeface="+mn-lt"/>
                <a:ea typeface="+mn-ea"/>
                <a:cs typeface="+mn-cs"/>
              </a:rPr>
              <a:t>)</a:t>
            </a:r>
          </a:p>
          <a:p>
            <a:r>
              <a:rPr lang="en-GB" sz="1200" b="0" i="0" kern="1200" dirty="0">
                <a:solidFill>
                  <a:schemeClr val="tx1"/>
                </a:solidFill>
                <a:effectLst/>
                <a:latin typeface="+mn-lt"/>
                <a:ea typeface="+mn-ea"/>
                <a:cs typeface="+mn-cs"/>
              </a:rPr>
              <a:t>Post Office Protocol (POP)</a:t>
            </a:r>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65</a:t>
            </a:fld>
            <a:endParaRPr lang="en-US"/>
          </a:p>
        </p:txBody>
      </p:sp>
    </p:spTree>
    <p:extLst>
      <p:ext uri="{BB962C8B-B14F-4D97-AF65-F5344CB8AC3E}">
        <p14:creationId xmlns:p14="http://schemas.microsoft.com/office/powerpoint/2010/main" val="274737509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66</a:t>
            </a:fld>
            <a:endParaRPr lang="en-US"/>
          </a:p>
        </p:txBody>
      </p:sp>
    </p:spTree>
    <p:extLst>
      <p:ext uri="{BB962C8B-B14F-4D97-AF65-F5344CB8AC3E}">
        <p14:creationId xmlns:p14="http://schemas.microsoft.com/office/powerpoint/2010/main" val="343163575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67</a:t>
            </a:fld>
            <a:endParaRPr lang="en-US"/>
          </a:p>
        </p:txBody>
      </p:sp>
    </p:spTree>
    <p:extLst>
      <p:ext uri="{BB962C8B-B14F-4D97-AF65-F5344CB8AC3E}">
        <p14:creationId xmlns:p14="http://schemas.microsoft.com/office/powerpoint/2010/main" val="169004273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1" i="0" kern="1200" dirty="0">
                <a:solidFill>
                  <a:schemeClr val="tx1"/>
                </a:solidFill>
                <a:effectLst/>
                <a:latin typeface="+mn-lt"/>
                <a:ea typeface="+mn-ea"/>
                <a:cs typeface="+mn-cs"/>
              </a:rPr>
              <a:t>HELO</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It’s the first SMTP command: is starts the conversation identifying the sender server and is generally followed by its domain name.</a:t>
            </a:r>
          </a:p>
          <a:p>
            <a:r>
              <a:rPr lang="en-GB" sz="1200" b="1" i="0" kern="1200" dirty="0">
                <a:solidFill>
                  <a:schemeClr val="tx1"/>
                </a:solidFill>
                <a:effectLst/>
                <a:latin typeface="+mn-lt"/>
                <a:ea typeface="+mn-ea"/>
                <a:cs typeface="+mn-cs"/>
              </a:rPr>
              <a:t>MAIL FROM</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With this SMTP command the operations begin: the sender states the source email address in the “From” field and actually starts the email transfer.</a:t>
            </a:r>
          </a:p>
          <a:p>
            <a:r>
              <a:rPr lang="en-GB" sz="1200" b="1" i="0" kern="1200" dirty="0">
                <a:solidFill>
                  <a:schemeClr val="tx1"/>
                </a:solidFill>
                <a:effectLst/>
                <a:latin typeface="+mn-lt"/>
                <a:ea typeface="+mn-ea"/>
                <a:cs typeface="+mn-cs"/>
              </a:rPr>
              <a:t>RCPT TO</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It identifies the recipient of the email; if there are more than one, the command is simply repeated address by address.</a:t>
            </a:r>
          </a:p>
          <a:p>
            <a:r>
              <a:rPr lang="en-GB" sz="1200" b="1" i="0" kern="1200" dirty="0">
                <a:solidFill>
                  <a:schemeClr val="tx1"/>
                </a:solidFill>
                <a:effectLst/>
                <a:latin typeface="+mn-lt"/>
                <a:ea typeface="+mn-ea"/>
                <a:cs typeface="+mn-cs"/>
              </a:rPr>
              <a:t>DATA</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With the DATA command the email content begins to be transferred; it’s generally followed by a 354 reply code given by the server, giving the permission to start the actual transmission.</a:t>
            </a:r>
          </a:p>
          <a:p>
            <a:r>
              <a:rPr lang="en-GB" sz="1200" b="1" i="0" kern="1200" dirty="0">
                <a:solidFill>
                  <a:schemeClr val="tx1"/>
                </a:solidFill>
                <a:effectLst/>
                <a:latin typeface="+mn-lt"/>
                <a:ea typeface="+mn-ea"/>
                <a:cs typeface="+mn-cs"/>
              </a:rPr>
              <a:t>HELP</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It’s a client’s request for some information that can be useful for the a successful transfer of the email.</a:t>
            </a:r>
          </a:p>
          <a:p>
            <a:r>
              <a:rPr lang="en-GB" sz="1200" b="1" i="0" kern="1200" dirty="0">
                <a:solidFill>
                  <a:schemeClr val="tx1"/>
                </a:solidFill>
                <a:effectLst/>
                <a:latin typeface="+mn-lt"/>
                <a:ea typeface="+mn-ea"/>
                <a:cs typeface="+mn-cs"/>
              </a:rPr>
              <a:t>QUIT</a:t>
            </a:r>
            <a:r>
              <a:rPr lang="en-GB" sz="1200" b="0" i="0" kern="1200" dirty="0">
                <a:solidFill>
                  <a:schemeClr val="tx1"/>
                </a:solidFill>
                <a:effectLst/>
                <a:latin typeface="+mn-lt"/>
                <a:ea typeface="+mn-ea"/>
                <a:cs typeface="+mn-cs"/>
              </a:rPr>
              <a:t>:</a:t>
            </a:r>
            <a:r>
              <a:rPr lang="en-GB" sz="1200" b="0" i="0" kern="1200" baseline="0" dirty="0">
                <a:solidFill>
                  <a:schemeClr val="tx1"/>
                </a:solidFill>
                <a:effectLst/>
                <a:latin typeface="+mn-lt"/>
                <a:ea typeface="+mn-ea"/>
                <a:cs typeface="+mn-cs"/>
              </a:rPr>
              <a:t> </a:t>
            </a:r>
            <a:r>
              <a:rPr lang="en-GB" sz="1200" b="0" i="0" kern="1200" dirty="0">
                <a:solidFill>
                  <a:schemeClr val="tx1"/>
                </a:solidFill>
                <a:effectLst/>
                <a:latin typeface="+mn-lt"/>
                <a:ea typeface="+mn-ea"/>
                <a:cs typeface="+mn-cs"/>
              </a:rPr>
              <a:t>It terminates the SMTP conversation.</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69</a:t>
            </a:fld>
            <a:endParaRPr lang="en-US"/>
          </a:p>
        </p:txBody>
      </p:sp>
    </p:spTree>
    <p:extLst>
      <p:ext uri="{BB962C8B-B14F-4D97-AF65-F5344CB8AC3E}">
        <p14:creationId xmlns:p14="http://schemas.microsoft.com/office/powerpoint/2010/main" val="34122210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70</a:t>
            </a:fld>
            <a:endParaRPr lang="en-US"/>
          </a:p>
        </p:txBody>
      </p:sp>
    </p:spTree>
    <p:extLst>
      <p:ext uri="{BB962C8B-B14F-4D97-AF65-F5344CB8AC3E}">
        <p14:creationId xmlns:p14="http://schemas.microsoft.com/office/powerpoint/2010/main" val="25384810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71</a:t>
            </a:fld>
            <a:endParaRPr lang="en-US"/>
          </a:p>
        </p:txBody>
      </p:sp>
    </p:spTree>
    <p:extLst>
      <p:ext uri="{BB962C8B-B14F-4D97-AF65-F5344CB8AC3E}">
        <p14:creationId xmlns:p14="http://schemas.microsoft.com/office/powerpoint/2010/main" val="58652549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SMTP: Push</a:t>
            </a:r>
          </a:p>
          <a:p>
            <a:r>
              <a:rPr lang="en-US" dirty="0"/>
              <a:t>POP3:</a:t>
            </a:r>
            <a:r>
              <a:rPr lang="en-US" baseline="0" dirty="0"/>
              <a:t> Pull</a:t>
            </a: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72</a:t>
            </a:fld>
            <a:endParaRPr lang="en-US"/>
          </a:p>
        </p:txBody>
      </p:sp>
    </p:spTree>
    <p:extLst>
      <p:ext uri="{BB962C8B-B14F-4D97-AF65-F5344CB8AC3E}">
        <p14:creationId xmlns:p14="http://schemas.microsoft.com/office/powerpoint/2010/main" val="304816449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0" i="0" kern="1200" dirty="0">
                <a:solidFill>
                  <a:schemeClr val="tx1"/>
                </a:solidFill>
                <a:effectLst/>
                <a:latin typeface="+mn-lt"/>
                <a:ea typeface="+mn-ea"/>
                <a:cs typeface="+mn-cs"/>
              </a:rPr>
              <a:t>SMTP uses port numbers 25 and 587, IMAP: 143, </a:t>
            </a:r>
            <a:r>
              <a:rPr lang="en-US" altLang="en-US" dirty="0">
                <a:ea typeface="ＭＳ Ｐゴシック" panose="020B0600070205080204" pitchFamily="34" charset="-128"/>
              </a:rPr>
              <a:t>POP: 110</a:t>
            </a:r>
            <a:endParaRPr lang="en-GB" sz="1200" b="0" i="0" kern="1200" dirty="0">
              <a:solidFill>
                <a:schemeClr val="tx1"/>
              </a:solidFill>
              <a:effectLst/>
              <a:latin typeface="+mn-lt"/>
              <a:ea typeface="+mn-ea"/>
              <a:cs typeface="+mn-cs"/>
            </a:endParaRPr>
          </a:p>
          <a:p>
            <a:r>
              <a:rPr lang="en-GB" sz="1200" b="0" i="0" kern="1200" dirty="0">
                <a:solidFill>
                  <a:schemeClr val="tx1"/>
                </a:solidFill>
                <a:effectLst/>
                <a:latin typeface="+mn-lt"/>
                <a:ea typeface="+mn-ea"/>
                <a:cs typeface="+mn-cs"/>
              </a:rPr>
              <a:t>HTTP uses port number 80</a:t>
            </a:r>
          </a:p>
          <a:p>
            <a:r>
              <a:rPr lang="en-GB" sz="1200" b="0" i="0" kern="1200" dirty="0">
                <a:solidFill>
                  <a:schemeClr val="tx1"/>
                </a:solidFill>
                <a:effectLst/>
                <a:latin typeface="+mn-lt"/>
                <a:ea typeface="+mn-ea"/>
                <a:cs typeface="+mn-cs"/>
              </a:rPr>
              <a:t>FTP uses port number 20 for data access and port number 21 for data control</a:t>
            </a:r>
          </a:p>
          <a:p>
            <a:r>
              <a:rPr lang="en-GB" sz="1200" b="0" i="0" kern="1200" dirty="0">
                <a:solidFill>
                  <a:schemeClr val="tx1"/>
                </a:solidFill>
                <a:effectLst/>
                <a:latin typeface="+mn-lt"/>
                <a:ea typeface="+mn-ea"/>
                <a:cs typeface="+mn-cs"/>
              </a:rPr>
              <a:t>DNS protocol uses the port number 53</a:t>
            </a:r>
          </a:p>
          <a:p>
            <a:r>
              <a:rPr lang="fr-FR" sz="1200" b="0" i="0" kern="1200" dirty="0">
                <a:solidFill>
                  <a:schemeClr val="tx1"/>
                </a:solidFill>
                <a:effectLst/>
                <a:latin typeface="+mn-lt"/>
                <a:ea typeface="+mn-ea"/>
                <a:cs typeface="+mn-cs"/>
              </a:rPr>
              <a:t>Telnet uses port </a:t>
            </a:r>
            <a:r>
              <a:rPr lang="fr-FR" sz="1200" b="0" i="0" kern="1200" dirty="0" err="1">
                <a:solidFill>
                  <a:schemeClr val="tx1"/>
                </a:solidFill>
                <a:effectLst/>
                <a:latin typeface="+mn-lt"/>
                <a:ea typeface="+mn-ea"/>
                <a:cs typeface="+mn-cs"/>
              </a:rPr>
              <a:t>number</a:t>
            </a:r>
            <a:r>
              <a:rPr lang="fr-FR" sz="1200" b="0" i="0" kern="1200" dirty="0">
                <a:solidFill>
                  <a:schemeClr val="tx1"/>
                </a:solidFill>
                <a:effectLst/>
                <a:latin typeface="+mn-lt"/>
                <a:ea typeface="+mn-ea"/>
                <a:cs typeface="+mn-cs"/>
              </a:rPr>
              <a:t> 23</a:t>
            </a:r>
          </a:p>
          <a:p>
            <a:r>
              <a:rPr lang="en-GB" sz="1200" b="0" i="0" kern="1200" dirty="0">
                <a:solidFill>
                  <a:schemeClr val="tx1"/>
                </a:solidFill>
                <a:effectLst/>
                <a:latin typeface="+mn-lt"/>
                <a:ea typeface="+mn-ea"/>
                <a:cs typeface="+mn-cs"/>
              </a:rPr>
              <a:t>SNMP uses port numbers 161 (TCP) and 162 (UDP)</a:t>
            </a:r>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73</a:t>
            </a:fld>
            <a:endParaRPr lang="en-US"/>
          </a:p>
        </p:txBody>
      </p:sp>
    </p:spTree>
    <p:extLst>
      <p:ext uri="{BB962C8B-B14F-4D97-AF65-F5344CB8AC3E}">
        <p14:creationId xmlns:p14="http://schemas.microsoft.com/office/powerpoint/2010/main" val="9484474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a:t>
            </a:fld>
            <a:endParaRPr lang="en-US"/>
          </a:p>
        </p:txBody>
      </p:sp>
    </p:spTree>
    <p:extLst>
      <p:ext uri="{BB962C8B-B14F-4D97-AF65-F5344CB8AC3E}">
        <p14:creationId xmlns:p14="http://schemas.microsoft.com/office/powerpoint/2010/main" val="230981850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74</a:t>
            </a:fld>
            <a:endParaRPr lang="en-US"/>
          </a:p>
        </p:txBody>
      </p:sp>
    </p:spTree>
    <p:extLst>
      <p:ext uri="{BB962C8B-B14F-4D97-AF65-F5344CB8AC3E}">
        <p14:creationId xmlns:p14="http://schemas.microsoft.com/office/powerpoint/2010/main" val="54487865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https://www.nslookup.io/</a:t>
            </a:r>
          </a:p>
          <a:p>
            <a:r>
              <a:rPr lang="en-US" dirty="0"/>
              <a:t>https://www.whatismyip.com/ip-whois-lookup/</a:t>
            </a:r>
          </a:p>
          <a:p>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75</a:t>
            </a:fld>
            <a:endParaRPr lang="en-US"/>
          </a:p>
        </p:txBody>
      </p:sp>
    </p:spTree>
    <p:extLst>
      <p:ext uri="{BB962C8B-B14F-4D97-AF65-F5344CB8AC3E}">
        <p14:creationId xmlns:p14="http://schemas.microsoft.com/office/powerpoint/2010/main" val="24651303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76</a:t>
            </a:fld>
            <a:endParaRPr lang="en-US"/>
          </a:p>
        </p:txBody>
      </p:sp>
    </p:spTree>
    <p:extLst>
      <p:ext uri="{BB962C8B-B14F-4D97-AF65-F5344CB8AC3E}">
        <p14:creationId xmlns:p14="http://schemas.microsoft.com/office/powerpoint/2010/main" val="225055936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408063941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174523214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a:p>
        </p:txBody>
      </p:sp>
    </p:spTree>
    <p:extLst>
      <p:ext uri="{BB962C8B-B14F-4D97-AF65-F5344CB8AC3E}">
        <p14:creationId xmlns:p14="http://schemas.microsoft.com/office/powerpoint/2010/main" val="32760279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a:p>
        </p:txBody>
      </p:sp>
    </p:spTree>
    <p:extLst>
      <p:ext uri="{BB962C8B-B14F-4D97-AF65-F5344CB8AC3E}">
        <p14:creationId xmlns:p14="http://schemas.microsoft.com/office/powerpoint/2010/main" val="111959573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a:p>
        </p:txBody>
      </p:sp>
    </p:spTree>
    <p:extLst>
      <p:ext uri="{BB962C8B-B14F-4D97-AF65-F5344CB8AC3E}">
        <p14:creationId xmlns:p14="http://schemas.microsoft.com/office/powerpoint/2010/main" val="228733422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a:p>
        </p:txBody>
      </p:sp>
    </p:spTree>
    <p:extLst>
      <p:ext uri="{BB962C8B-B14F-4D97-AF65-F5344CB8AC3E}">
        <p14:creationId xmlns:p14="http://schemas.microsoft.com/office/powerpoint/2010/main" val="269119562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 </a:t>
            </a:r>
            <a:r>
              <a:rPr lang="en-GB" sz="1200" b="1" i="0" kern="1200" dirty="0">
                <a:solidFill>
                  <a:schemeClr val="tx1"/>
                </a:solidFill>
                <a:effectLst/>
                <a:latin typeface="+mn-lt"/>
                <a:ea typeface="+mn-ea"/>
                <a:cs typeface="+mn-cs"/>
              </a:rPr>
              <a:t>Internet Engineering Task Force</a:t>
            </a:r>
            <a:r>
              <a:rPr lang="en-GB" sz="1200" b="0" i="0" kern="1200" dirty="0">
                <a:solidFill>
                  <a:schemeClr val="tx1"/>
                </a:solidFill>
                <a:effectLst/>
                <a:latin typeface="+mn-lt"/>
                <a:ea typeface="+mn-ea"/>
                <a:cs typeface="+mn-cs"/>
              </a:rPr>
              <a:t> (</a:t>
            </a:r>
            <a:r>
              <a:rPr lang="en-GB" sz="1200" b="1" i="0" kern="1200" dirty="0">
                <a:solidFill>
                  <a:schemeClr val="tx1"/>
                </a:solidFill>
                <a:effectLst/>
                <a:latin typeface="+mn-lt"/>
                <a:ea typeface="+mn-ea"/>
                <a:cs typeface="+mn-cs"/>
              </a:rPr>
              <a:t>IETF</a:t>
            </a:r>
            <a:r>
              <a:rPr lang="en-GB" sz="1200" b="0" i="0" kern="1200" dirty="0">
                <a:solidFill>
                  <a:schemeClr val="tx1"/>
                </a:solidFill>
                <a:effectLst/>
                <a:latin typeface="+mn-lt"/>
                <a:ea typeface="+mn-ea"/>
                <a:cs typeface="+mn-cs"/>
              </a:rPr>
              <a:t>)</a:t>
            </a:r>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a:p>
        </p:txBody>
      </p:sp>
    </p:spTree>
    <p:extLst>
      <p:ext uri="{BB962C8B-B14F-4D97-AF65-F5344CB8AC3E}">
        <p14:creationId xmlns:p14="http://schemas.microsoft.com/office/powerpoint/2010/main" val="12193537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a:t>
            </a:fld>
            <a:endParaRPr lang="en-US"/>
          </a:p>
        </p:txBody>
      </p:sp>
    </p:spTree>
    <p:extLst>
      <p:ext uri="{BB962C8B-B14F-4D97-AF65-F5344CB8AC3E}">
        <p14:creationId xmlns:p14="http://schemas.microsoft.com/office/powerpoint/2010/main" val="381819053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a:p>
        </p:txBody>
      </p:sp>
    </p:spTree>
    <p:extLst>
      <p:ext uri="{BB962C8B-B14F-4D97-AF65-F5344CB8AC3E}">
        <p14:creationId xmlns:p14="http://schemas.microsoft.com/office/powerpoint/2010/main" val="337924204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a:p>
        </p:txBody>
      </p:sp>
    </p:spTree>
    <p:extLst>
      <p:ext uri="{BB962C8B-B14F-4D97-AF65-F5344CB8AC3E}">
        <p14:creationId xmlns:p14="http://schemas.microsoft.com/office/powerpoint/2010/main" val="318985640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69666266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21937186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a:p>
        </p:txBody>
      </p:sp>
    </p:spTree>
    <p:extLst>
      <p:ext uri="{BB962C8B-B14F-4D97-AF65-F5344CB8AC3E}">
        <p14:creationId xmlns:p14="http://schemas.microsoft.com/office/powerpoint/2010/main" val="17593748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3283BC10-66D6-40BA-AAA1-3A0FC9044931}" type="slidenum">
              <a:rPr lang="en-US" altLang="en-US" smtClean="0"/>
              <a:pPr>
                <a:defRPr/>
              </a:pPr>
              <a:t>91</a:t>
            </a:fld>
            <a:endParaRPr lang="en-US" altLang="en-US"/>
          </a:p>
        </p:txBody>
      </p:sp>
    </p:spTree>
    <p:extLst>
      <p:ext uri="{BB962C8B-B14F-4D97-AF65-F5344CB8AC3E}">
        <p14:creationId xmlns:p14="http://schemas.microsoft.com/office/powerpoint/2010/main" val="23716513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a:p>
        </p:txBody>
      </p:sp>
    </p:spTree>
    <p:extLst>
      <p:ext uri="{BB962C8B-B14F-4D97-AF65-F5344CB8AC3E}">
        <p14:creationId xmlns:p14="http://schemas.microsoft.com/office/powerpoint/2010/main" val="35207115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94</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95</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a:p>
        </p:txBody>
      </p:sp>
    </p:spTree>
    <p:extLst>
      <p:ext uri="{BB962C8B-B14F-4D97-AF65-F5344CB8AC3E}">
        <p14:creationId xmlns:p14="http://schemas.microsoft.com/office/powerpoint/2010/main" val="264210769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97</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Alice uses a technique called </a:t>
            </a:r>
            <a:r>
              <a:rPr lang="en-GB" b="1" dirty="0"/>
              <a:t>rarest first</a:t>
            </a:r>
            <a:r>
              <a:rPr lang="en-GB" dirty="0"/>
              <a:t>. The idea is to determine, from among the chunks she does not have, the chunks that are the rarest among her neighbors (that is, the chunks that have the fewest repeated copies among her neighbors) and then request those rarest chunks first. In this manner, the rarest chunks get more quickly redistributed, aiming to (roughly) equalize the numbers of copies of each chunk in the torrent.</a:t>
            </a:r>
          </a:p>
          <a:p>
            <a:endParaRPr lang="en-GB" dirty="0"/>
          </a:p>
          <a:p>
            <a:r>
              <a:rPr lang="en-GB" dirty="0"/>
              <a:t>To determine which requests she responds to, </a:t>
            </a:r>
            <a:r>
              <a:rPr lang="en-GB" dirty="0" err="1"/>
              <a:t>BitTorrent</a:t>
            </a:r>
            <a:r>
              <a:rPr lang="en-GB" dirty="0"/>
              <a:t> uses a clever trading algorithm. The basic idea is that Alice gives priority to the neighbors that are currently supplying her data at the highest rate. Specifically, for each of her neighbors, Alice continually measures the rate at which she receives bits and determines the four peers that are feeding her bits at the highest rate. She then reciprocates by sending chunks to these same four peers. Every 10 seconds, she recalculates the rates and possibly modifies the set of four peers. In </a:t>
            </a:r>
            <a:r>
              <a:rPr lang="en-GB" dirty="0" err="1"/>
              <a:t>BitTorrent</a:t>
            </a:r>
            <a:r>
              <a:rPr lang="en-GB" dirty="0"/>
              <a:t> lingo, these four peers are said to be </a:t>
            </a:r>
            <a:r>
              <a:rPr lang="en-GB" dirty="0" err="1"/>
              <a:t>unchoked</a:t>
            </a:r>
            <a:r>
              <a:rPr lang="en-GB" dirty="0"/>
              <a:t>. Importantly, every 30 seconds, she also picks one additional neighbor at random and sends it chunks. Let’s call the randomly chosen peer Bob. In </a:t>
            </a:r>
            <a:r>
              <a:rPr lang="en-GB" dirty="0" err="1"/>
              <a:t>BitTorrent</a:t>
            </a:r>
            <a:r>
              <a:rPr lang="en-GB" dirty="0"/>
              <a:t> lingo, Bob is said to be optimistically </a:t>
            </a:r>
            <a:r>
              <a:rPr lang="en-GB" dirty="0" err="1"/>
              <a:t>unchoked</a:t>
            </a:r>
            <a:r>
              <a:rPr lang="en-GB" dirty="0"/>
              <a:t>. Because Alice is sending data to Bob, she may become one of Bob’s top four uploaders, in which case Bob would start to send data to Alice. If the rate at which Bob sends data to Alice is high enough, Bob could then, in turn, become one of Alice’s top four uploaders.</a:t>
            </a:r>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100751467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a:p>
        </p:txBody>
      </p:sp>
    </p:spTree>
    <p:extLst>
      <p:ext uri="{BB962C8B-B14F-4D97-AF65-F5344CB8AC3E}">
        <p14:creationId xmlns:p14="http://schemas.microsoft.com/office/powerpoint/2010/main" val="175898773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a:p>
        </p:txBody>
      </p:sp>
    </p:spTree>
    <p:extLst>
      <p:ext uri="{BB962C8B-B14F-4D97-AF65-F5344CB8AC3E}">
        <p14:creationId xmlns:p14="http://schemas.microsoft.com/office/powerpoint/2010/main" val="85669521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a:p>
        </p:txBody>
      </p:sp>
    </p:spTree>
    <p:extLst>
      <p:ext uri="{BB962C8B-B14F-4D97-AF65-F5344CB8AC3E}">
        <p14:creationId xmlns:p14="http://schemas.microsoft.com/office/powerpoint/2010/main" val="8740529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5.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6.png"/></Relationships>
</file>

<file path=ppt/slides/_rels/slide10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97.xml"/><Relationship Id="rId1" Type="http://schemas.openxmlformats.org/officeDocument/2006/relationships/slideLayout" Target="../slideLayouts/slideLayout3.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10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10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01.xml"/><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10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7.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114.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8.jpeg"/><Relationship Id="rId2" Type="http://schemas.openxmlformats.org/officeDocument/2006/relationships/notesSlide" Target="../notesSlides/notesSlide108.xml"/><Relationship Id="rId1" Type="http://schemas.openxmlformats.org/officeDocument/2006/relationships/slideLayout" Target="../slideLayouts/slideLayout2.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11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image" Target="../media/image67.png"/><Relationship Id="rId4" Type="http://schemas.openxmlformats.org/officeDocument/2006/relationships/image" Target="../media/image66.png"/></Relationships>
</file>

<file path=ppt/slides/_rels/slide1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0.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1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1.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2.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0.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4.png"/><Relationship Id="rId7" Type="http://schemas.openxmlformats.org/officeDocument/2006/relationships/image" Target="../media/image31.png"/><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image" Target="../media/image30.png"/><Relationship Id="rId5" Type="http://schemas.openxmlformats.org/officeDocument/2006/relationships/image" Target="../media/image29.png"/><Relationship Id="rId10" Type="http://schemas.openxmlformats.org/officeDocument/2006/relationships/image" Target="../media/image34.png"/><Relationship Id="rId4" Type="http://schemas.openxmlformats.org/officeDocument/2006/relationships/image" Target="../media/image28.png"/><Relationship Id="rId9" Type="http://schemas.openxmlformats.org/officeDocument/2006/relationships/image" Target="../media/image33.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0.xml"/><Relationship Id="rId1" Type="http://schemas.openxmlformats.org/officeDocument/2006/relationships/slideLayout" Target="../slideLayouts/slideLayout4.xml"/><Relationship Id="rId4" Type="http://schemas.openxmlformats.org/officeDocument/2006/relationships/image" Target="../media/image35.png"/></Relationships>
</file>

<file path=ppt/slides/_rels/slide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1.xml"/><Relationship Id="rId1" Type="http://schemas.openxmlformats.org/officeDocument/2006/relationships/slideLayout" Target="../slideLayouts/slideLayout4.xml"/><Relationship Id="rId4" Type="http://schemas.openxmlformats.org/officeDocument/2006/relationships/image" Target="../media/image36.png"/></Relationships>
</file>

<file path=ppt/slides/_rels/slide3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hyperlink" Target="http://gaia.cs.umass.edu/kurose_ross/interactive/" TargetMode="External"/><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hyperlink" Target="http://gaia.cs.umass.edu/kurose_ross/interactive/" TargetMode="External"/><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1.xml"/><Relationship Id="rId1" Type="http://schemas.openxmlformats.org/officeDocument/2006/relationships/slideLayout" Target="../slideLayouts/slideLayout4.xml"/><Relationship Id="rId4" Type="http://schemas.openxmlformats.org/officeDocument/2006/relationships/image" Target="../media/image41.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5.xml"/><Relationship Id="rId1" Type="http://schemas.openxmlformats.org/officeDocument/2006/relationships/slideLayout" Target="../slideLayouts/slideLayout4.xml"/><Relationship Id="rId4" Type="http://schemas.openxmlformats.org/officeDocument/2006/relationships/image" Target="../media/image4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3.xml"/><Relationship Id="rId1" Type="http://schemas.openxmlformats.org/officeDocument/2006/relationships/slideLayout" Target="../slideLayouts/slideLayout4.xml"/><Relationship Id="rId5" Type="http://schemas.openxmlformats.org/officeDocument/2006/relationships/image" Target="../media/image46.png"/><Relationship Id="rId4" Type="http://schemas.openxmlformats.org/officeDocument/2006/relationships/image" Target="../media/image45.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7.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46.png"/></Relationships>
</file>

<file path=ppt/slides/_rels/slide7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8.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8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91.xml"/><Relationship Id="rId1" Type="http://schemas.openxmlformats.org/officeDocument/2006/relationships/slideLayout" Target="../slideLayouts/slideLayout3.xml"/><Relationship Id="rId4" Type="http://schemas.openxmlformats.org/officeDocument/2006/relationships/image" Target="../media/image49.emf"/></Relationships>
</file>

<file path=ppt/slides/_rels/slide9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2.xml"/><Relationship Id="rId1" Type="http://schemas.openxmlformats.org/officeDocument/2006/relationships/slideLayout" Target="../slideLayouts/slideLayout3.xml"/><Relationship Id="rId5" Type="http://schemas.openxmlformats.org/officeDocument/2006/relationships/image" Target="../media/image50.png"/><Relationship Id="rId4" Type="http://schemas.openxmlformats.org/officeDocument/2006/relationships/image" Target="../media/image24.png"/></Relationships>
</file>

<file path=ppt/slides/_rels/slide9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3.xml"/><Relationship Id="rId1" Type="http://schemas.openxmlformats.org/officeDocument/2006/relationships/slideLayout" Target="../slideLayouts/slideLayout3.xml"/><Relationship Id="rId5" Type="http://schemas.openxmlformats.org/officeDocument/2006/relationships/image" Target="../media/image52.png"/><Relationship Id="rId4" Type="http://schemas.openxmlformats.org/officeDocument/2006/relationships/image" Target="../media/image5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98C65C94-9E94-6144-BDBB-A8F5D511E4DD}"/>
              </a:ext>
            </a:extLst>
          </p:cNvPr>
          <p:cNvSpPr>
            <a:spLocks noGrp="1"/>
          </p:cNvSpPr>
          <p:nvPr>
            <p:ph type="sldNum" sz="quarter" idx="4"/>
          </p:nvPr>
        </p:nvSpPr>
        <p:spPr/>
        <p:txBody>
          <a:bodyPr/>
          <a:lstStyle/>
          <a:p>
            <a:r>
              <a:rPr lang="en-US" dirty="0"/>
              <a:t>Application Layer: 2-</a:t>
            </a:r>
            <a:fld id="{C4204591-24BD-A542-B9D5-F8D8A88D2FEE}" type="slidenum">
              <a:rPr lang="en-US" smtClean="0"/>
              <a:pPr/>
              <a:t>1</a:t>
            </a:fld>
            <a:endParaRPr lang="en-US" dirty="0"/>
          </a:p>
        </p:txBody>
      </p:sp>
      <p:sp>
        <p:nvSpPr>
          <p:cNvPr id="11" name="Rectangle 10">
            <a:extLst>
              <a:ext uri="{FF2B5EF4-FFF2-40B4-BE49-F238E27FC236}">
                <a16:creationId xmlns:a16="http://schemas.microsoft.com/office/drawing/2014/main" id="{AD67D27E-258D-C546-967D-65B4E6ACE4BA}"/>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pic>
        <p:nvPicPr>
          <p:cNvPr id="12" name="Picture 11" descr="A picture containing outdoor, water, bridge, building&#10;&#10;Description automatically generated">
            <a:extLst>
              <a:ext uri="{FF2B5EF4-FFF2-40B4-BE49-F238E27FC236}">
                <a16:creationId xmlns:a16="http://schemas.microsoft.com/office/drawing/2014/main" id="{3BE6A818-0DC7-1C43-B5D9-6718F2878FB3}"/>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10</a:t>
            </a:fld>
            <a:endParaRPr lang="en-US"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r>
              <a:rPr lang="en-US" altLang="en-US" kern="0" dirty="0">
                <a:latin typeface="+mn-lt"/>
                <a:ea typeface="ＭＳ Ｐゴシック" panose="020B0600070205080204" pitchFamily="34" charset="-128"/>
              </a:rPr>
              <a:t>process sends/receives messages to/from its </a:t>
            </a:r>
            <a:r>
              <a:rPr lang="en-US" altLang="en-US" kern="0" dirty="0">
                <a:solidFill>
                  <a:srgbClr val="CC0000"/>
                </a:solidFill>
                <a:latin typeface="+mn-lt"/>
                <a:ea typeface="ＭＳ Ｐゴシック" panose="020B0600070205080204" pitchFamily="34" charset="-128"/>
              </a:rPr>
              <a:t>socket</a:t>
            </a:r>
          </a:p>
          <a:p>
            <a:r>
              <a:rPr lang="en-US" altLang="en-US" kern="0" dirty="0">
                <a:latin typeface="+mn-lt"/>
                <a:ea typeface="ＭＳ Ｐゴシック" panose="020B0600070205080204" pitchFamily="34" charset="-128"/>
              </a:rPr>
              <a:t>socket analogous to door</a:t>
            </a:r>
          </a:p>
          <a:p>
            <a:pPr lvl="1"/>
            <a:r>
              <a:rPr lang="en-US" altLang="en-US" sz="2800" kern="0" dirty="0">
                <a:latin typeface="+mn-lt"/>
                <a:ea typeface="ＭＳ Ｐゴシック" panose="020B0600070205080204" pitchFamily="34" charset="-128"/>
              </a:rPr>
              <a:t>sending process shoves message out door</a:t>
            </a:r>
          </a:p>
          <a:p>
            <a:pPr lvl="1"/>
            <a:r>
              <a:rPr lang="en-US" altLang="en-US" sz="2800" kern="0" dirty="0">
                <a:latin typeface="+mn-lt"/>
                <a:ea typeface="ＭＳ Ｐゴシック" panose="020B0600070205080204" pitchFamily="34" charset="-128"/>
              </a:rPr>
              <a:t>sending process relies on transport infrastructure on other side of door to deliver message to socket at receiving process</a:t>
            </a:r>
          </a:p>
          <a:p>
            <a:pPr lvl="1"/>
            <a:r>
              <a:rPr lang="en-US" altLang="en-US" sz="2800" kern="0" dirty="0">
                <a:latin typeface="+mn-lt"/>
                <a:ea typeface="ＭＳ Ｐゴシック" panose="020B0600070205080204" pitchFamily="34" charset="-128"/>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by OS</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 by</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21229470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dirty="0">
                <a:solidFill>
                  <a:srgbClr val="CC0000"/>
                </a:solidFill>
              </a:rPr>
              <a:t>Requesting chunks:</a:t>
            </a:r>
          </a:p>
          <a:p>
            <a:pPr marL="406400" indent="-276225">
              <a:buFont typeface="Wingdings" charset="2"/>
              <a:buChar char="§"/>
              <a:defRPr/>
            </a:pPr>
            <a:r>
              <a:rPr lang="en-US" dirty="0"/>
              <a:t>at any given time, different peers have different subsets of file chunks</a:t>
            </a:r>
          </a:p>
          <a:p>
            <a:pPr marL="406400" indent="-276225">
              <a:buFont typeface="Wingdings" charset="2"/>
              <a:buChar char="§"/>
              <a:defRPr/>
            </a:pPr>
            <a:r>
              <a:rPr lang="en-US" dirty="0"/>
              <a:t>periodically, Alice asks each peer for list of chunks that they have</a:t>
            </a:r>
          </a:p>
          <a:p>
            <a:pPr marL="406400" indent="-276225">
              <a:buFont typeface="Wingdings" charset="2"/>
              <a:buChar char="§"/>
              <a:defRPr/>
            </a:pPr>
            <a:r>
              <a:rPr lang="en-US" dirty="0"/>
              <a:t>Alice requests missing chunks from peers, </a:t>
            </a:r>
            <a:r>
              <a:rPr lang="en-US" b="1" dirty="0"/>
              <a:t>rarest first </a:t>
            </a:r>
            <a:r>
              <a:rPr lang="en-US" dirty="0"/>
              <a:t>technique</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dirty="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dirty="0">
                <a:latin typeface="+mn-lt"/>
              </a:rPr>
              <a:t>Alice sends chunks to those four peers currently sending her chunks </a:t>
            </a:r>
            <a:r>
              <a:rPr lang="en-US" altLang="en-US" sz="2800" i="1" dirty="0">
                <a:latin typeface="+mn-lt"/>
              </a:rPr>
              <a:t>at highest rate</a:t>
            </a:r>
            <a:r>
              <a:rPr lang="en-US" altLang="en-US" sz="2800" dirty="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re-evaluate top 4 every 10 secs</a:t>
            </a:r>
          </a:p>
          <a:p>
            <a:pPr marL="471488" indent="-341313">
              <a:lnSpc>
                <a:spcPct val="90000"/>
              </a:lnSpc>
              <a:spcBef>
                <a:spcPts val="400"/>
              </a:spcBef>
              <a:buClr>
                <a:srgbClr val="000099"/>
              </a:buClr>
              <a:buSzPct val="100000"/>
              <a:buFont typeface="Wingdings" pitchFamily="2" charset="2"/>
              <a:buChar char="§"/>
            </a:pPr>
            <a:r>
              <a:rPr lang="en-US" altLang="en-US" sz="2800" dirty="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dirty="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newly chosen peer may join top 4</a:t>
            </a:r>
          </a:p>
          <a:p>
            <a:pPr>
              <a:buClr>
                <a:srgbClr val="000099"/>
              </a:buClr>
              <a:buSzTx/>
              <a:buFont typeface="Wingdings" pitchFamily="2" charset="2"/>
              <a:buChar char="§"/>
            </a:pPr>
            <a:endParaRPr lang="en-US" altLang="en-US"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100</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(1) Alice “</a:t>
            </a:r>
            <a:r>
              <a:rPr lang="en-US" altLang="ja-JP" sz="2400" dirty="0">
                <a:latin typeface="+mn-lt"/>
              </a:rPr>
              <a:t>optimistically unchokes” Bob</a:t>
            </a:r>
            <a:endParaRPr lang="en-US" altLang="en-US" sz="24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(2) Alice becomes one of Bob’</a:t>
            </a:r>
            <a:r>
              <a:rPr lang="en-US" altLang="ja-JP" sz="2400" dirty="0">
                <a:latin typeface="+mn-lt"/>
              </a:rPr>
              <a:t>s top-four providers; Bob reciprocates</a:t>
            </a:r>
            <a:endParaRPr lang="en-US" altLang="en-US" sz="24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(3) Bob becomes one of Alice’</a:t>
            </a:r>
            <a:r>
              <a:rPr lang="en-US" altLang="ja-JP" sz="2400" dirty="0">
                <a:latin typeface="+mn-lt"/>
              </a:rPr>
              <a:t>s top-four providers</a:t>
            </a:r>
            <a:endParaRPr lang="en-US" altLang="en-US" sz="24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dirty="0">
                <a:latin typeface="+mn-lt"/>
              </a:rPr>
              <a:t>higher upload rate:</a:t>
            </a:r>
            <a:r>
              <a:rPr lang="en-US" altLang="en-US" sz="24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101</a:t>
            </a:fld>
            <a:endParaRPr lang="en-US" dirty="0"/>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102</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676400"/>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endParaRPr lang="en-US" altLang="en-US" sz="2800" dirty="0">
              <a:latin typeface="+mn-lt"/>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939800" y="1452782"/>
            <a:ext cx="9225965"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indent="-341313">
              <a:buClr>
                <a:srgbClr val="0000A3"/>
              </a:buClr>
              <a:buSzPct val="100000"/>
              <a:buFont typeface="Wingdings" pitchFamily="2" charset="2"/>
              <a:buChar char="§"/>
            </a:pPr>
            <a:r>
              <a:rPr lang="en-US" altLang="en-US" sz="3200" dirty="0">
                <a:latin typeface="+mn-lt"/>
              </a:rPr>
              <a:t>stream video traffic: major consumer of Internet bandwidth</a:t>
            </a:r>
          </a:p>
          <a:p>
            <a:pPr lvl="1">
              <a:buClr>
                <a:srgbClr val="000099"/>
              </a:buClr>
              <a:buSzPct val="100000"/>
              <a:buFont typeface="Arial" panose="020B0604020202020204" pitchFamily="34" charset="0"/>
              <a:buChar char="•"/>
            </a:pPr>
            <a:r>
              <a:rPr lang="en-US" altLang="en-US" sz="2800" dirty="0">
                <a:latin typeface="+mn-lt"/>
              </a:rPr>
              <a:t>Netflix, YouTube, Amazon Prime: 80% of residential ISP traffic </a:t>
            </a:r>
            <a:r>
              <a:rPr lang="en-US" altLang="en-US" dirty="0">
                <a:latin typeface="+mn-lt"/>
              </a:rPr>
              <a:t>(2020)</a:t>
            </a:r>
          </a:p>
          <a:p>
            <a:pPr>
              <a:buClr>
                <a:srgbClr val="000099"/>
              </a:buClr>
              <a:buSzPct val="100000"/>
              <a:buFont typeface="Wingdings" pitchFamily="2" charset="2"/>
              <a:buChar char="§"/>
            </a:pPr>
            <a:r>
              <a:rPr lang="en-US" altLang="en-US" sz="3200" dirty="0">
                <a:latin typeface="+mn-lt"/>
              </a:rPr>
              <a:t>challenge:  scale - how to reach ~1B users?</a:t>
            </a:r>
            <a:endParaRPr lang="en-US" altLang="en-US" sz="2800" dirty="0">
              <a:latin typeface="+mn-lt"/>
            </a:endParaRPr>
          </a:p>
          <a:p>
            <a:pPr lvl="1">
              <a:buClr>
                <a:srgbClr val="000099"/>
              </a:buClr>
              <a:buSzPct val="100000"/>
              <a:buFont typeface="Arial" panose="020B0604020202020204" pitchFamily="34" charset="0"/>
              <a:buChar char="•"/>
            </a:pPr>
            <a:r>
              <a:rPr lang="en-US" altLang="en-US" sz="2800" dirty="0">
                <a:latin typeface="+mn-lt"/>
              </a:rPr>
              <a:t>single mega-video server won’t work (why?)</a:t>
            </a:r>
          </a:p>
          <a:p>
            <a:pPr>
              <a:buClr>
                <a:srgbClr val="000099"/>
              </a:buClr>
              <a:buSzPct val="100000"/>
              <a:buFont typeface="Wingdings" pitchFamily="2" charset="2"/>
              <a:buChar char="§"/>
            </a:pPr>
            <a:r>
              <a:rPr lang="en-US" altLang="en-US" sz="3200" dirty="0">
                <a:latin typeface="+mn-lt"/>
              </a:rPr>
              <a:t>challenge: heterogeneity</a:t>
            </a:r>
          </a:p>
          <a:p>
            <a:pPr lvl="1">
              <a:buClr>
                <a:srgbClr val="000099"/>
              </a:buClr>
              <a:buSzPct val="100000"/>
              <a:buFont typeface="Wingdings" pitchFamily="2" charset="2"/>
              <a:buChar char="§"/>
            </a:pPr>
            <a:r>
              <a:rPr lang="en-US" altLang="en-US" sz="2800" dirty="0">
                <a:latin typeface="+mn-lt"/>
              </a:rPr>
              <a:t>different users have different capabilities (e.g., wired versus mobile; bandwidth rich versus bandwidth poor)</a:t>
            </a:r>
          </a:p>
          <a:p>
            <a:pPr>
              <a:buClr>
                <a:srgbClr val="000099"/>
              </a:buClr>
              <a:buSzPct val="100000"/>
              <a:buFont typeface="Wingdings" pitchFamily="2" charset="2"/>
              <a:buChar char="§"/>
            </a:pPr>
            <a:r>
              <a:rPr lang="en-US" altLang="en-US" sz="3200" i="1" dirty="0">
                <a:solidFill>
                  <a:srgbClr val="CC0000"/>
                </a:solidFill>
                <a:latin typeface="+mn-lt"/>
              </a:rPr>
              <a:t>solution: </a:t>
            </a:r>
            <a:r>
              <a:rPr lang="en-US" altLang="en-US" sz="3200" i="1" dirty="0">
                <a:solidFill>
                  <a:srgbClr val="C00000"/>
                </a:solidFill>
                <a:latin typeface="+mn-lt"/>
              </a:rPr>
              <a:t>distributed, application-level infrastructure</a:t>
            </a:r>
          </a:p>
        </p:txBody>
      </p:sp>
      <p:grpSp>
        <p:nvGrpSpPr>
          <p:cNvPr id="3" name="Group 2">
            <a:extLst>
              <a:ext uri="{FF2B5EF4-FFF2-40B4-BE49-F238E27FC236}">
                <a16:creationId xmlns:a16="http://schemas.microsoft.com/office/drawing/2014/main" id="{F7490FE7-7B64-5842-93B2-68157E0F2658}"/>
              </a:ext>
            </a:extLst>
          </p:cNvPr>
          <p:cNvGrpSpPr/>
          <p:nvPr/>
        </p:nvGrpSpPr>
        <p:grpSpPr>
          <a:xfrm>
            <a:off x="9518829" y="990600"/>
            <a:ext cx="2671762" cy="4033838"/>
            <a:chOff x="9219616" y="1676400"/>
            <a:chExt cx="2671762" cy="4033838"/>
          </a:xfrm>
        </p:grpSpPr>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19616" y="3865563"/>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641891" y="1676400"/>
              <a:ext cx="1779587"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002253" y="2740025"/>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4">
              <a:extLst>
                <a:ext uri="{FF2B5EF4-FFF2-40B4-BE49-F238E27FC236}">
                  <a16:creationId xmlns:a16="http://schemas.microsoft.com/office/drawing/2014/main" id="{68F0931E-27CB-E148-ABF8-CC9A9219BCC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0008603" y="3571875"/>
              <a:ext cx="1211263"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89553" y="5002213"/>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Slide Number Placeholder 2">
            <a:extLst>
              <a:ext uri="{FF2B5EF4-FFF2-40B4-BE49-F238E27FC236}">
                <a16:creationId xmlns:a16="http://schemas.microsoft.com/office/drawing/2014/main" id="{778DC1F5-CFC6-C84D-B62C-BC2BAD0FC65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103</a:t>
            </a:fld>
            <a:endParaRPr lang="en-US" dirty="0"/>
          </a:p>
        </p:txBody>
      </p:sp>
    </p:spTree>
    <p:extLst>
      <p:ext uri="{BB962C8B-B14F-4D97-AF65-F5344CB8AC3E}">
        <p14:creationId xmlns:p14="http://schemas.microsoft.com/office/powerpoint/2010/main" val="149796914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video: sequence of images displayed at constant rate</a:t>
            </a:r>
          </a:p>
          <a:p>
            <a:pPr lvl="1"/>
            <a:r>
              <a:rPr lang="en-US" altLang="en-US" sz="2800" dirty="0">
                <a:ea typeface="ＭＳ Ｐゴシック" panose="020B0600070205080204" pitchFamily="34" charset="-128"/>
              </a:rPr>
              <a:t>e.g., 24 images/sec</a:t>
            </a:r>
          </a:p>
          <a:p>
            <a:r>
              <a:rPr lang="en-US" altLang="en-US" dirty="0">
                <a:ea typeface="ＭＳ Ｐゴシック" panose="020B0600070205080204" pitchFamily="34" charset="-128"/>
              </a:rPr>
              <a:t>digital image: array of pixels</a:t>
            </a:r>
          </a:p>
          <a:p>
            <a:pPr lvl="1"/>
            <a:r>
              <a:rPr lang="en-US" altLang="en-US" sz="2800" dirty="0">
                <a:ea typeface="ＭＳ Ｐゴシック" panose="020B0600070205080204" pitchFamily="34" charset="-128"/>
              </a:rPr>
              <a:t>each pixel represented by bits</a:t>
            </a:r>
          </a:p>
          <a:p>
            <a:r>
              <a:rPr lang="en-US" altLang="en-US" dirty="0">
                <a:ea typeface="ＭＳ Ｐゴシック" panose="020B0600070205080204" pitchFamily="34" charset="-128"/>
              </a:rPr>
              <a:t>coding: use redundancy </a:t>
            </a:r>
            <a:r>
              <a:rPr lang="en-US" altLang="en-US" i="1" dirty="0">
                <a:solidFill>
                  <a:srgbClr val="CC0000"/>
                </a:solidFill>
                <a:ea typeface="ＭＳ Ｐゴシック" panose="020B0600070205080204" pitchFamily="34" charset="-128"/>
              </a:rPr>
              <a:t>within</a:t>
            </a:r>
            <a:r>
              <a:rPr lang="en-US" altLang="en-US" dirty="0">
                <a:ea typeface="ＭＳ Ｐゴシック" panose="020B0600070205080204" pitchFamily="34" charset="-128"/>
              </a:rPr>
              <a:t> and </a:t>
            </a:r>
            <a:r>
              <a:rPr lang="en-US" altLang="en-US" i="1" dirty="0">
                <a:solidFill>
                  <a:srgbClr val="CC0000"/>
                </a:solidFill>
                <a:ea typeface="ＭＳ Ｐゴシック" panose="020B0600070205080204" pitchFamily="34" charset="-128"/>
              </a:rPr>
              <a:t>between</a:t>
            </a:r>
            <a:r>
              <a:rPr lang="en-US" altLang="en-US"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images to decrease # bits used to encode image</a:t>
            </a:r>
          </a:p>
          <a:p>
            <a:pPr lvl="1"/>
            <a:r>
              <a:rPr lang="en-US" altLang="en-US" sz="2800" dirty="0">
                <a:ea typeface="ＭＳ Ｐゴシック" panose="020B0600070205080204" pitchFamily="34" charset="-128"/>
              </a:rPr>
              <a:t>spatial (within image)</a:t>
            </a:r>
          </a:p>
          <a:p>
            <a:pPr lvl="1"/>
            <a:r>
              <a:rPr lang="en-US" altLang="en-US" sz="2800" dirty="0">
                <a:ea typeface="ＭＳ Ｐゴシック" panose="020B0600070205080204" pitchFamily="34" charset="-128"/>
              </a:rPr>
              <a:t>temporal (from one image to next)</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spatial coding example: </a:t>
                </a:r>
                <a:r>
                  <a:rPr lang="en-US" altLang="en-US" sz="1400">
                    <a:cs typeface="Arial" panose="020B0604020202020204" pitchFamily="34" charset="0"/>
                  </a:rPr>
                  <a:t>instead of sending</a:t>
                </a:r>
                <a:r>
                  <a:rPr lang="en-US" altLang="en-US" sz="1400" i="1">
                    <a:cs typeface="Arial" panose="020B0604020202020204" pitchFamily="34" charset="0"/>
                  </a:rPr>
                  <a:t> N </a:t>
                </a:r>
                <a:r>
                  <a:rPr lang="en-US" altLang="en-US" sz="1400">
                    <a:cs typeface="Arial" panose="020B0604020202020204" pitchFamily="34" charset="0"/>
                  </a:rPr>
                  <a:t>values of same color (all purple), send only two values: color  value (</a:t>
                </a:r>
                <a:r>
                  <a:rPr lang="en-US" altLang="en-US" sz="1400" i="1">
                    <a:cs typeface="Arial" panose="020B0604020202020204" pitchFamily="34" charset="0"/>
                  </a:rPr>
                  <a:t>purple)  and number of repeated values (</a:t>
                </a:r>
                <a:r>
                  <a:rPr lang="en-US" altLang="en-US" sz="1400">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temporal coding example: </a:t>
              </a:r>
              <a:r>
                <a:rPr lang="en-US" altLang="en-US" sz="1400">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Slide Number Placeholder 2">
            <a:extLst>
              <a:ext uri="{FF2B5EF4-FFF2-40B4-BE49-F238E27FC236}">
                <a16:creationId xmlns:a16="http://schemas.microsoft.com/office/drawing/2014/main" id="{98818CCE-C2E3-A64D-BE24-49D6D456549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104</a:t>
            </a:fld>
            <a:endParaRPr lang="en-US" dirty="0"/>
          </a:p>
        </p:txBody>
      </p:sp>
    </p:spTree>
    <p:extLst>
      <p:ext uri="{BB962C8B-B14F-4D97-AF65-F5344CB8AC3E}">
        <p14:creationId xmlns:p14="http://schemas.microsoft.com/office/powerpoint/2010/main" val="376614140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spatial coding example: </a:t>
                </a:r>
                <a:r>
                  <a:rPr lang="en-US" altLang="en-US" sz="1400">
                    <a:cs typeface="Arial" panose="020B0604020202020204" pitchFamily="34" charset="0"/>
                  </a:rPr>
                  <a:t>instead of sending</a:t>
                </a:r>
                <a:r>
                  <a:rPr lang="en-US" altLang="en-US" sz="1400" i="1">
                    <a:cs typeface="Arial" panose="020B0604020202020204" pitchFamily="34" charset="0"/>
                  </a:rPr>
                  <a:t> N </a:t>
                </a:r>
                <a:r>
                  <a:rPr lang="en-US" altLang="en-US" sz="1400">
                    <a:cs typeface="Arial" panose="020B0604020202020204" pitchFamily="34" charset="0"/>
                  </a:rPr>
                  <a:t>values of same color (all purple), send only two values: color  value (</a:t>
                </a:r>
                <a:r>
                  <a:rPr lang="en-US" altLang="en-US" sz="1400" i="1">
                    <a:cs typeface="Arial" panose="020B0604020202020204" pitchFamily="34" charset="0"/>
                  </a:rPr>
                  <a:t>purple)  and number of repeated values (</a:t>
                </a:r>
                <a:r>
                  <a:rPr lang="en-US" altLang="en-US" sz="1400">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temporal coding example: </a:t>
              </a:r>
              <a:r>
                <a:rPr lang="en-US" altLang="en-US" sz="1400">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SzPct val="100000"/>
              <a:buFont typeface="Wingdings" charset="2"/>
              <a:buChar char="§"/>
              <a:defRPr/>
            </a:pPr>
            <a:r>
              <a:rPr lang="en-US" dirty="0">
                <a:solidFill>
                  <a:srgbClr val="CC0000"/>
                </a:solidFill>
                <a:cs typeface="Gill Sans MT"/>
              </a:rPr>
              <a:t>CBR (constant bit rate): </a:t>
            </a:r>
            <a:r>
              <a:rPr lang="en-US" dirty="0">
                <a:solidFill>
                  <a:srgbClr val="000000"/>
                </a:solidFill>
                <a:cs typeface="Gill Sans MT"/>
              </a:rPr>
              <a:t>video encoding rate fixed</a:t>
            </a:r>
          </a:p>
          <a:p>
            <a:pPr>
              <a:buSzPct val="100000"/>
              <a:buFont typeface="Wingdings" charset="2"/>
              <a:buChar char="§"/>
              <a:defRPr/>
            </a:pPr>
            <a:r>
              <a:rPr lang="en-US" dirty="0">
                <a:solidFill>
                  <a:srgbClr val="CC0000"/>
                </a:solidFill>
                <a:cs typeface="Gill Sans MT"/>
              </a:rPr>
              <a:t>VBR  (variable bit rate): </a:t>
            </a:r>
            <a:r>
              <a:rPr lang="en-US" dirty="0">
                <a:solidFill>
                  <a:srgbClr val="000000"/>
                </a:solidFill>
                <a:cs typeface="Gill Sans MT"/>
              </a:rPr>
              <a:t>video </a:t>
            </a:r>
            <a:r>
              <a:rPr lang="en-US" dirty="0">
                <a:cs typeface="Gill Sans MT"/>
              </a:rPr>
              <a:t>encoding rate changes as amount of spatial, temporal coding changes </a:t>
            </a:r>
          </a:p>
          <a:p>
            <a:pPr>
              <a:buSzPct val="100000"/>
              <a:buFont typeface="Wingdings" charset="2"/>
              <a:buChar char="§"/>
              <a:defRPr/>
            </a:pPr>
            <a:r>
              <a:rPr lang="en-US" dirty="0">
                <a:solidFill>
                  <a:srgbClr val="CC0000"/>
                </a:solidFill>
                <a:cs typeface="Gill Sans MT"/>
              </a:rPr>
              <a:t>examples:</a:t>
            </a:r>
          </a:p>
          <a:p>
            <a:pPr lvl="1">
              <a:lnSpc>
                <a:spcPct val="100000"/>
              </a:lnSpc>
              <a:buSzPct val="100000"/>
              <a:buFont typeface="Arial"/>
              <a:buChar char="•"/>
              <a:defRPr/>
            </a:pPr>
            <a:r>
              <a:rPr lang="en-US" sz="2800" dirty="0">
                <a:cs typeface="Gill Sans MT"/>
              </a:rPr>
              <a:t>MPEG 1 (CD-ROM) 1.5 Mbps</a:t>
            </a:r>
          </a:p>
          <a:p>
            <a:pPr lvl="1">
              <a:lnSpc>
                <a:spcPct val="100000"/>
              </a:lnSpc>
              <a:buSzPct val="100000"/>
              <a:buFont typeface="Arial"/>
              <a:buChar char="•"/>
              <a:defRPr/>
            </a:pPr>
            <a:r>
              <a:rPr lang="en-US" sz="2800" dirty="0">
                <a:cs typeface="Gill Sans MT"/>
              </a:rPr>
              <a:t>MPEG2 (DVD) 3-6 Mbps</a:t>
            </a:r>
          </a:p>
          <a:p>
            <a:pPr lvl="1">
              <a:lnSpc>
                <a:spcPct val="100000"/>
              </a:lnSpc>
              <a:buSzPct val="100000"/>
              <a:buFont typeface="Arial"/>
              <a:buChar char="•"/>
              <a:defRPr/>
            </a:pPr>
            <a:r>
              <a:rPr lang="en-US" sz="2800" dirty="0">
                <a:cs typeface="Gill Sans MT"/>
              </a:rPr>
              <a:t>MPEG4 (often used in Internet,  64Kbps – 12 Mbps)</a:t>
            </a:r>
          </a:p>
        </p:txBody>
      </p:sp>
      <p:sp>
        <p:nvSpPr>
          <p:cNvPr id="26" name="Slide Number Placeholder 2">
            <a:extLst>
              <a:ext uri="{FF2B5EF4-FFF2-40B4-BE49-F238E27FC236}">
                <a16:creationId xmlns:a16="http://schemas.microsoft.com/office/drawing/2014/main" id="{815D17DB-D9CE-864A-A812-7D107F66ADB8}"/>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105</a:t>
            </a:fld>
            <a:endParaRPr lang="en-US" dirty="0"/>
          </a:p>
        </p:txBody>
      </p:sp>
    </p:spTree>
    <p:extLst>
      <p:ext uri="{BB962C8B-B14F-4D97-AF65-F5344CB8AC3E}">
        <p14:creationId xmlns:p14="http://schemas.microsoft.com/office/powerpoint/2010/main" val="22988052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a:t>
            </a:r>
            <a:r>
              <a:rPr lang="en-US"/>
              <a:t>over time, </a:t>
            </a:r>
            <a:r>
              <a:rPr lang="en-US" dirty="0"/>
              <a:t>with changing network congestion levels (in house, in access network, in network core, at video server)</a:t>
            </a:r>
          </a:p>
          <a:p>
            <a:pPr marL="471488" indent="-293688"/>
            <a:r>
              <a:rPr lang="en-US" dirty="0"/>
              <a:t>packet loss and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2013954" y="1217613"/>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a:t>simple scenario</a:t>
            </a:r>
            <a:r>
              <a:rPr lang="en-US" altLang="en-US"/>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2837866" y="3332163"/>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r>
              <a:rPr lang="en-US" altLang="en-US" sz="1800">
                <a:solidFill>
                  <a:srgbClr val="000000"/>
                </a:solidFill>
                <a:cs typeface="Arial" panose="020B0604020202020204" pitchFamily="34" charset="0"/>
              </a:rPr>
              <a:t>video server</a:t>
            </a:r>
          </a:p>
          <a:p>
            <a:pPr algn="ctr"/>
            <a:r>
              <a:rPr lang="en-US" altLang="en-US" sz="1800">
                <a:solidFill>
                  <a:srgbClr val="000000"/>
                </a:solidFill>
                <a:cs typeface="Arial" panose="020B0604020202020204" pitchFamily="34" charset="0"/>
              </a:rPr>
              <a:t>(stored video)</a:t>
            </a:r>
            <a:endParaRPr lang="en-US" altLang="en-US" sz="1800" i="1">
              <a:solidFill>
                <a:srgbClr val="CC0000"/>
              </a:solidFill>
              <a:cs typeface="Arial" panose="020B0604020202020204" pitchFamily="34" charset="0"/>
            </a:endParaRPr>
          </a:p>
        </p:txBody>
      </p:sp>
      <p:grpSp>
        <p:nvGrpSpPr>
          <p:cNvPr id="3" name="Group 2">
            <a:extLst>
              <a:ext uri="{FF2B5EF4-FFF2-40B4-BE49-F238E27FC236}">
                <a16:creationId xmlns:a16="http://schemas.microsoft.com/office/drawing/2014/main" id="{0BA7D232-E954-494C-8E75-E2433411E6F2}"/>
              </a:ext>
            </a:extLst>
          </p:cNvPr>
          <p:cNvGrpSpPr/>
          <p:nvPr/>
        </p:nvGrpSpPr>
        <p:grpSpPr>
          <a:xfrm>
            <a:off x="2942641" y="1846263"/>
            <a:ext cx="6276975" cy="1962150"/>
            <a:chOff x="2942641" y="1846263"/>
            <a:chExt cx="6276975" cy="1962150"/>
          </a:xfrm>
        </p:grpSpPr>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7109829" y="1846263"/>
              <a:ext cx="2109787" cy="1582737"/>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3369679" y="2406650"/>
              <a:ext cx="427037" cy="785813"/>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2942641" y="2038350"/>
              <a:ext cx="1281113" cy="363538"/>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7868654" y="2625725"/>
              <a:ext cx="677862" cy="663575"/>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4377741" y="2066925"/>
              <a:ext cx="2320925" cy="1228725"/>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4018966" y="2632075"/>
              <a:ext cx="1241425"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6030329" y="2662238"/>
              <a:ext cx="1531937"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7784516" y="3440113"/>
              <a:ext cx="766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000000"/>
                  </a:solidFill>
                  <a:cs typeface="Arial" panose="020B0604020202020204" pitchFamily="34" charset="0"/>
                </a:rPr>
                <a:t>client</a:t>
              </a:r>
              <a:endParaRPr lang="en-US" altLang="en-US" sz="1800" i="1">
                <a:solidFill>
                  <a:srgbClr val="CC0000"/>
                </a:solidFill>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5031791" y="2895600"/>
              <a:ext cx="919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solidFill>
                    <a:srgbClr val="000000"/>
                  </a:solidFill>
                  <a:cs typeface="Arial" panose="020B0604020202020204" pitchFamily="34" charset="0"/>
                </a:rPr>
                <a:t>Internet</a:t>
              </a:r>
              <a:endParaRPr lang="en-US" altLang="en-US" sz="1800" i="1">
                <a:solidFill>
                  <a:srgbClr val="CC0000"/>
                </a:solidFill>
                <a:cs typeface="Arial" panose="020B0604020202020204" pitchFamily="34" charset="0"/>
              </a:endParaRPr>
            </a:p>
          </p:txBody>
        </p:sp>
      </p:grpSp>
      <p:sp>
        <p:nvSpPr>
          <p:cNvPr id="79" name="Slide Number Placeholder 2">
            <a:extLst>
              <a:ext uri="{FF2B5EF4-FFF2-40B4-BE49-F238E27FC236}">
                <a16:creationId xmlns:a16="http://schemas.microsoft.com/office/drawing/2014/main" id="{7B05DBBC-3DAB-1040-AAC1-35AB1C471BB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406723258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71872" y="50127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44834" y="46444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79509" y="1574226"/>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39909" y="35506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dirty="0">
                <a:latin typeface="Arial"/>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342900" indent="-342900">
                <a:lnSpc>
                  <a:spcPct val="90000"/>
                </a:lnSpc>
                <a:buFontTx/>
                <a:buAutoNum type="arabicPeriod"/>
                <a:defRPr/>
              </a:pPr>
              <a:r>
                <a:rPr lang="en-US" sz="2000" dirty="0">
                  <a:cs typeface="Arial"/>
                </a:rPr>
                <a:t>video</a:t>
              </a:r>
            </a:p>
            <a:p>
              <a:pPr>
                <a:lnSpc>
                  <a:spcPct val="90000"/>
                </a:lnSpc>
                <a:defRPr/>
              </a:pPr>
              <a:r>
                <a:rPr lang="en-US" sz="2000" dirty="0">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70009" y="18949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06784" y="33252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a:defRPr/>
              </a:pPr>
              <a:endParaRPr lang="en-US" dirty="0">
                <a:latin typeface="Arial"/>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dirty="0">
                  <a:solidFill>
                    <a:srgbClr val="CC0000"/>
                  </a:solidFill>
                  <a:cs typeface="Arial"/>
                </a:rPr>
                <a:t>2. </a:t>
              </a:r>
              <a:r>
                <a:rPr lang="en-US" sz="2000" dirty="0">
                  <a:solidFill>
                    <a:srgbClr val="CC0000"/>
                  </a:solidFill>
                  <a:cs typeface="Arial"/>
                </a:rPr>
                <a:t>video</a:t>
              </a:r>
            </a:p>
            <a:p>
              <a:pPr>
                <a:defRPr/>
              </a:pPr>
              <a:r>
                <a:rPr lang="en-US" sz="2000" dirty="0">
                  <a:solidFill>
                    <a:srgbClr val="CC0000"/>
                  </a:solidFill>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28559" y="2721989"/>
            <a:ext cx="1957387" cy="3667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r>
              <a:rPr lang="en-US" i="0" dirty="0">
                <a:latin typeface="Arial"/>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4992659" y="1934588"/>
            <a:ext cx="5768976" cy="4508501"/>
            <a:chOff x="2804" y="1044"/>
            <a:chExt cx="3634" cy="2840"/>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1044"/>
              <a:ext cx="0" cy="2150"/>
            </a:xfrm>
            <a:prstGeom prst="line">
              <a:avLst/>
            </a:prstGeom>
            <a:noFill/>
            <a:ln w="1905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nSpc>
                  <a:spcPct val="90000"/>
                </a:lnSpc>
                <a:defRPr/>
              </a:pPr>
              <a:r>
                <a:rPr lang="en-US" sz="2400" dirty="0">
                  <a:solidFill>
                    <a:srgbClr val="CC0000"/>
                  </a:solidFill>
                  <a:cs typeface="Arial"/>
                </a:rPr>
                <a:t>streaming</a:t>
              </a:r>
              <a:r>
                <a:rPr lang="en-US" sz="2400" dirty="0">
                  <a:cs typeface="Arial"/>
                </a:rPr>
                <a:t>: </a:t>
              </a:r>
              <a:r>
                <a:rPr lang="en-US" sz="2400" i="0" dirty="0">
                  <a:cs typeface="Arial"/>
                </a:rPr>
                <a:t>at this time, client  playing out early part of video, while server still sending later part of video</a:t>
              </a:r>
            </a:p>
          </p:txBody>
        </p:sp>
      </p:grpSp>
      <p:grpSp>
        <p:nvGrpSpPr>
          <p:cNvPr id="357" name="Group 364">
            <a:extLst>
              <a:ext uri="{FF2B5EF4-FFF2-40B4-BE49-F238E27FC236}">
                <a16:creationId xmlns:a16="http://schemas.microsoft.com/office/drawing/2014/main" id="{F3C7A05F-21E2-6140-8CFF-0D1011CD5446}"/>
              </a:ext>
            </a:extLst>
          </p:cNvPr>
          <p:cNvGrpSpPr>
            <a:grpSpLocks/>
          </p:cNvGrpSpPr>
          <p:nvPr/>
        </p:nvGrpSpPr>
        <p:grpSpPr bwMode="auto">
          <a:xfrm>
            <a:off x="4444972" y="4466654"/>
            <a:ext cx="1903413" cy="839788"/>
            <a:chOff x="2459" y="2718"/>
            <a:chExt cx="1199" cy="529"/>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2564" y="2718"/>
              <a:ext cx="1018" cy="529"/>
            </a:xfrm>
            <a:prstGeom prst="rect">
              <a:avLst/>
            </a:prstGeom>
            <a:solidFill>
              <a:schemeClr val="bg1"/>
            </a:solidFill>
            <a:ln>
              <a:noFill/>
            </a:ln>
            <a:effectLst/>
            <a:extLs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a:lnSpc>
                  <a:spcPct val="90000"/>
                </a:lnSpc>
                <a:defRPr/>
              </a:pPr>
              <a:r>
                <a:rPr lang="en-US" dirty="0">
                  <a:cs typeface="Arial"/>
                </a:rPr>
                <a:t>network delay</a:t>
              </a:r>
            </a:p>
            <a:p>
              <a:pPr algn="ctr">
                <a:lnSpc>
                  <a:spcPct val="90000"/>
                </a:lnSpc>
                <a:defRPr/>
              </a:pPr>
              <a:r>
                <a:rPr lang="en-US" dirty="0">
                  <a:cs typeface="Arial"/>
                </a:rPr>
                <a:t>(fixed in this example)</a:t>
              </a:r>
            </a:p>
          </p:txBody>
        </p:sp>
        <p:sp>
          <p:nvSpPr>
            <p:cNvPr id="359" name="Line 363">
              <a:extLst>
                <a:ext uri="{FF2B5EF4-FFF2-40B4-BE49-F238E27FC236}">
                  <a16:creationId xmlns:a16="http://schemas.microsoft.com/office/drawing/2014/main" id="{C940123B-9967-D44C-8E1A-BC100D6B686F}"/>
                </a:ext>
              </a:extLst>
            </p:cNvPr>
            <p:cNvSpPr>
              <a:spLocks noChangeShapeType="1"/>
            </p:cNvSpPr>
            <p:nvPr/>
          </p:nvSpPr>
          <p:spPr bwMode="auto">
            <a:xfrm flipV="1">
              <a:off x="2459" y="2742"/>
              <a:ext cx="1199" cy="5"/>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40734" y="4439663"/>
            <a:ext cx="620713" cy="369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i="0" dirty="0">
                <a:latin typeface="Arial"/>
                <a:cs typeface="Arial"/>
              </a:rPr>
              <a:t>time</a:t>
            </a:r>
          </a:p>
        </p:txBody>
      </p:sp>
      <p:grpSp>
        <p:nvGrpSpPr>
          <p:cNvPr id="361" name="Group 359">
            <a:extLst>
              <a:ext uri="{FF2B5EF4-FFF2-40B4-BE49-F238E27FC236}">
                <a16:creationId xmlns:a16="http://schemas.microsoft.com/office/drawing/2014/main" id="{92DD3D58-B2B5-1341-8897-DD4D0A3D3C51}"/>
              </a:ext>
            </a:extLst>
          </p:cNvPr>
          <p:cNvGrpSpPr>
            <a:grpSpLocks/>
          </p:cNvGrpSpPr>
          <p:nvPr/>
        </p:nvGrpSpPr>
        <p:grpSpPr bwMode="auto">
          <a:xfrm>
            <a:off x="4456084" y="1913951"/>
            <a:ext cx="6392863" cy="2590801"/>
            <a:chOff x="2466" y="1153"/>
            <a:chExt cx="4027" cy="1632"/>
          </a:xfrm>
        </p:grpSpPr>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2466" y="1153"/>
              <a:ext cx="1608" cy="1591"/>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3636" y="1159"/>
              <a:ext cx="1608" cy="1591"/>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3932" y="2339"/>
              <a:ext cx="2561" cy="44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defRPr/>
              </a:pPr>
              <a:r>
                <a:rPr lang="en-US" sz="2000" b="1" dirty="0">
                  <a:solidFill>
                    <a:srgbClr val="000099"/>
                  </a:solidFill>
                  <a:cs typeface="Arial"/>
                </a:rPr>
                <a:t>3. </a:t>
              </a:r>
              <a:r>
                <a:rPr lang="en-US" sz="2000" dirty="0">
                  <a:solidFill>
                    <a:srgbClr val="000099"/>
                  </a:solidFill>
                  <a:cs typeface="Arial"/>
                </a:rPr>
                <a:t>video received, played out at client</a:t>
              </a:r>
            </a:p>
            <a:p>
              <a:pPr>
                <a:defRPr/>
              </a:pPr>
              <a:r>
                <a:rPr lang="en-US" sz="2000" dirty="0">
                  <a:solidFill>
                    <a:srgbClr val="000099"/>
                  </a:solidFill>
                  <a:cs typeface="Arial"/>
                </a:rPr>
                <a:t>(30 frames/sec)</a:t>
              </a:r>
              <a:endParaRPr lang="en-US" dirty="0">
                <a:solidFill>
                  <a:srgbClr val="000099"/>
                </a:solidFill>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4679" y="1872"/>
              <a:ext cx="427" cy="418"/>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69984" y="4417438"/>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62849" y="42379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5" name="Slide Number Placeholder 2">
            <a:extLst>
              <a:ext uri="{FF2B5EF4-FFF2-40B4-BE49-F238E27FC236}">
                <a16:creationId xmlns:a16="http://schemas.microsoft.com/office/drawing/2014/main" id="{59742841-8EB4-DD47-B4C2-C7109499417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197323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61"/>
                                        </p:tgtEl>
                                        <p:attrNameLst>
                                          <p:attrName>style.visibility</p:attrName>
                                        </p:attrNameLst>
                                      </p:cBhvr>
                                      <p:to>
                                        <p:strVal val="visible"/>
                                      </p:to>
                                    </p:set>
                                    <p:animEffect transition="in" filter="wipe(left)">
                                      <p:cBhvr>
                                        <p:cTn id="21" dur="500"/>
                                        <p:tgtEl>
                                          <p:spTgt spid="36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57"/>
                                        </p:tgtEl>
                                        <p:attrNameLst>
                                          <p:attrName>style.visibility</p:attrName>
                                        </p:attrNameLst>
                                      </p:cBhvr>
                                      <p:to>
                                        <p:strVal val="visible"/>
                                      </p:to>
                                    </p:set>
                                    <p:animEffect transition="in" filter="dissolve">
                                      <p:cBhvr>
                                        <p:cTn id="26" dur="500"/>
                                        <p:tgtEl>
                                          <p:spTgt spid="357"/>
                                        </p:tgtEl>
                                      </p:cBhvr>
                                    </p:animEffect>
                                  </p:childTnLst>
                                  <p:subTnLst>
                                    <p:set>
                                      <p:cBhvr override="childStyle">
                                        <p:cTn dur="1" fill="hold" display="0" masterRel="nextClick" afterEffect="1"/>
                                        <p:tgtEl>
                                          <p:spTgt spid="357"/>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54"/>
                                        </p:tgtEl>
                                        <p:attrNameLst>
                                          <p:attrName>style.visibility</p:attrName>
                                        </p:attrNameLst>
                                      </p:cBhvr>
                                      <p:to>
                                        <p:strVal val="visible"/>
                                      </p:to>
                                    </p:set>
                                    <p:animEffect transition="in" filter="dissolve">
                                      <p:cBhvr>
                                        <p:cTn id="31"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indent="-282575">
              <a:spcBef>
                <a:spcPct val="20000"/>
              </a:spcBef>
              <a:buClr>
                <a:srgbClr val="000099"/>
              </a:buClr>
              <a:buSzPct val="100000"/>
              <a:buFont typeface="Wingdings" charset="2"/>
              <a:buChar char="§"/>
              <a:defRPr/>
            </a:pPr>
            <a:r>
              <a:rPr lang="en-US" sz="3200" dirty="0">
                <a:solidFill>
                  <a:srgbClr val="CC0000"/>
                </a:solidFill>
                <a:latin typeface="+mn-lt"/>
              </a:rPr>
              <a:t>continuous playout constraint</a:t>
            </a:r>
            <a:r>
              <a:rPr lang="en-US" sz="3200" i="0" dirty="0">
                <a:latin typeface="+mn-lt"/>
              </a:rPr>
              <a:t>: once client playout begins, playback must match original timing </a:t>
            </a:r>
          </a:p>
          <a:p>
            <a:pPr marL="682625" lvl="1" indent="-225425">
              <a:lnSpc>
                <a:spcPct val="90000"/>
              </a:lnSpc>
              <a:spcBef>
                <a:spcPct val="20000"/>
              </a:spcBef>
              <a:buClr>
                <a:srgbClr val="000099"/>
              </a:buClr>
              <a:buSzPct val="100000"/>
              <a:buFont typeface="Arial"/>
              <a:buChar char="•"/>
              <a:defRPr/>
            </a:pPr>
            <a:r>
              <a:rPr lang="en-US" sz="2800" i="0" dirty="0">
                <a:latin typeface="+mn-lt"/>
              </a:rPr>
              <a:t>… but </a:t>
            </a:r>
            <a:r>
              <a:rPr lang="en-US" sz="2800" dirty="0">
                <a:solidFill>
                  <a:srgbClr val="CC0000"/>
                </a:solidFill>
                <a:latin typeface="+mn-lt"/>
              </a:rPr>
              <a:t>network delays are variable </a:t>
            </a:r>
            <a:r>
              <a:rPr lang="en-US" sz="2800" i="0" dirty="0">
                <a:latin typeface="+mn-lt"/>
              </a:rPr>
              <a:t>(jitter), so will need </a:t>
            </a:r>
            <a:r>
              <a:rPr lang="en-US" sz="2800" dirty="0">
                <a:solidFill>
                  <a:srgbClr val="000099"/>
                </a:solidFill>
                <a:latin typeface="+mn-lt"/>
              </a:rPr>
              <a:t>client-side buffer </a:t>
            </a:r>
            <a:r>
              <a:rPr lang="en-US" sz="2800" i="0" dirty="0">
                <a:latin typeface="+mn-lt"/>
              </a:rPr>
              <a:t>to match playout requirements</a:t>
            </a:r>
          </a:p>
          <a:p>
            <a:pPr marL="342900" indent="-342900">
              <a:spcBef>
                <a:spcPct val="20000"/>
              </a:spcBef>
              <a:buClr>
                <a:srgbClr val="000099"/>
              </a:buClr>
              <a:buSzPct val="75000"/>
              <a:buFont typeface="Wingdings" charset="0"/>
              <a:buChar char="v"/>
              <a:defRPr/>
            </a:pPr>
            <a:endParaRPr lang="en-US" sz="2400" i="0" dirty="0">
              <a:latin typeface="+mn-lt"/>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indent="-282575">
              <a:spcBef>
                <a:spcPct val="20000"/>
              </a:spcBef>
              <a:buClr>
                <a:srgbClr val="000099"/>
              </a:buClr>
              <a:buSzPct val="100000"/>
              <a:buFont typeface="Wingdings" charset="2"/>
              <a:buChar char="§"/>
              <a:defRPr/>
            </a:pPr>
            <a:r>
              <a:rPr lang="en-US" sz="3200" i="0" dirty="0">
                <a:latin typeface="+mn-lt"/>
              </a:rPr>
              <a:t>other challenges:</a:t>
            </a:r>
          </a:p>
          <a:p>
            <a:pPr marL="682625" lvl="1" indent="-225425">
              <a:spcBef>
                <a:spcPct val="20000"/>
              </a:spcBef>
              <a:buClr>
                <a:srgbClr val="000099"/>
              </a:buClr>
              <a:buSzPct val="100000"/>
              <a:buFont typeface="Arial"/>
              <a:buChar char="•"/>
              <a:defRPr/>
            </a:pPr>
            <a:r>
              <a:rPr lang="en-US" sz="2800" i="0" dirty="0">
                <a:latin typeface="+mn-lt"/>
              </a:rPr>
              <a:t>client interactivity: pause, fast-forward, rewind, jump through video</a:t>
            </a:r>
          </a:p>
          <a:p>
            <a:pPr marL="682625" lvl="1" indent="-225425">
              <a:spcBef>
                <a:spcPct val="20000"/>
              </a:spcBef>
              <a:buClr>
                <a:srgbClr val="000099"/>
              </a:buClr>
              <a:buSzPct val="100000"/>
              <a:buFont typeface="Arial"/>
              <a:buChar char="•"/>
              <a:defRPr/>
            </a:pPr>
            <a:r>
              <a:rPr lang="en-US" sz="2800" i="0" dirty="0">
                <a:latin typeface="+mn-lt"/>
              </a:rPr>
              <a:t>video packets may be lost, retransmitted</a:t>
            </a:r>
          </a:p>
          <a:p>
            <a:pPr marL="342900" indent="-342900">
              <a:spcBef>
                <a:spcPct val="20000"/>
              </a:spcBef>
              <a:buClr>
                <a:srgbClr val="000099"/>
              </a:buClr>
              <a:buSzPct val="75000"/>
              <a:buFont typeface="Wingdings" charset="0"/>
              <a:buChar char="v"/>
              <a:defRPr/>
            </a:pPr>
            <a:endParaRPr lang="en-US" sz="2400" i="0" dirty="0">
              <a:latin typeface="+mn-lt"/>
            </a:endParaRPr>
          </a:p>
        </p:txBody>
      </p:sp>
      <p:sp>
        <p:nvSpPr>
          <p:cNvPr id="8" name="Slide Number Placeholder 2">
            <a:extLst>
              <a:ext uri="{FF2B5EF4-FFF2-40B4-BE49-F238E27FC236}">
                <a16:creationId xmlns:a16="http://schemas.microsoft.com/office/drawing/2014/main" id="{8DD7ADD3-0C05-5C4A-AC00-B182527B249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3404178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solidFill>
                  <a:srgbClr val="CC0000"/>
                </a:solidFill>
                <a:cs typeface="Arial"/>
              </a:rPr>
              <a:t>       constant bit </a:t>
            </a:r>
          </a:p>
          <a:p>
            <a:pPr>
              <a:lnSpc>
                <a:spcPct val="90000"/>
              </a:lnSpc>
              <a:defRPr/>
            </a:pPr>
            <a:r>
              <a:rPr lang="en-US" sz="2000" i="0" dirty="0">
                <a:solidFill>
                  <a:srgbClr val="CC0000"/>
                </a:solidFill>
                <a:cs typeface="Arial"/>
              </a:rPr>
              <a:t>      rate video</a:t>
            </a:r>
          </a:p>
          <a:p>
            <a:pPr>
              <a:lnSpc>
                <a:spcPct val="90000"/>
              </a:lnSpc>
              <a:defRPr/>
            </a:pPr>
            <a:r>
              <a:rPr lang="en-US" sz="2000" i="0" dirty="0">
                <a:solidFill>
                  <a:srgbClr val="CC0000"/>
                </a:solidFill>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90000"/>
              </a:lnSpc>
              <a:defRPr/>
            </a:pPr>
            <a:r>
              <a:rPr lang="en-US" sz="2000" i="0" dirty="0">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a:lnSpc>
                  <a:spcPct val="90000"/>
                </a:lnSpc>
                <a:defRPr/>
              </a:pPr>
              <a:r>
                <a:rPr lang="en-US" sz="2000" i="0" dirty="0">
                  <a:cs typeface="Arial"/>
                </a:rPr>
                <a:t>variable</a:t>
              </a:r>
            </a:p>
            <a:p>
              <a:pPr algn="ctr">
                <a:lnSpc>
                  <a:spcPct val="90000"/>
                </a:lnSpc>
                <a:defRPr/>
              </a:pPr>
              <a:r>
                <a:rPr lang="en-US" sz="2000" i="0" dirty="0">
                  <a:cs typeface="Arial"/>
                </a:rPr>
                <a:t>network</a:t>
              </a:r>
            </a:p>
            <a:p>
              <a:pPr algn="ctr">
                <a:lnSpc>
                  <a:spcPct val="90000"/>
                </a:lnSpc>
                <a:defRPr/>
              </a:pPr>
              <a:r>
                <a:rPr lang="en-US" sz="2000" i="0" dirty="0">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r">
                <a:lnSpc>
                  <a:spcPct val="90000"/>
                </a:lnSpc>
                <a:defRPr/>
              </a:pPr>
              <a:r>
                <a:rPr lang="en-US" sz="2000" i="0" dirty="0">
                  <a:cs typeface="Arial"/>
                </a:rPr>
                <a:t>client video</a:t>
              </a:r>
            </a:p>
            <a:p>
              <a:pPr algn="r">
                <a:lnSpc>
                  <a:spcPct val="90000"/>
                </a:lnSpc>
                <a:defRPr/>
              </a:pPr>
              <a:r>
                <a:rPr lang="en-US" sz="2000" i="0" dirty="0">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solidFill>
                    <a:srgbClr val="000099"/>
                  </a:solidFill>
                  <a:cs typeface="Arial"/>
                </a:rPr>
                <a:t>       constant bit </a:t>
              </a:r>
            </a:p>
            <a:p>
              <a:pPr>
                <a:lnSpc>
                  <a:spcPct val="90000"/>
                </a:lnSpc>
                <a:defRPr/>
              </a:pPr>
              <a:r>
                <a:rPr lang="en-US" sz="2000" i="0" dirty="0">
                  <a:solidFill>
                    <a:srgbClr val="000099"/>
                  </a:solidFill>
                  <a:cs typeface="Arial"/>
                </a:rPr>
                <a:t>     rate video</a:t>
              </a:r>
            </a:p>
            <a:p>
              <a:pPr>
                <a:lnSpc>
                  <a:spcPct val="90000"/>
                </a:lnSpc>
                <a:defRPr/>
              </a:pPr>
              <a:r>
                <a:rPr lang="en-US" sz="2000" i="0" dirty="0">
                  <a:solidFill>
                    <a:srgbClr val="000099"/>
                  </a:solidFill>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lnSpc>
                    <a:spcPct val="90000"/>
                  </a:lnSpc>
                  <a:defRPr/>
                </a:pPr>
                <a:r>
                  <a:rPr lang="en-US" sz="2000" i="0" dirty="0">
                    <a:solidFill>
                      <a:srgbClr val="000099"/>
                    </a:solidFill>
                    <a:cs typeface="Arial"/>
                  </a:rPr>
                  <a:t>client playout</a:t>
                </a:r>
              </a:p>
              <a:p>
                <a:pPr algn="ctr">
                  <a:lnSpc>
                    <a:spcPct val="90000"/>
                  </a:lnSpc>
                  <a:defRPr/>
                </a:pPr>
                <a:r>
                  <a:rPr lang="en-US" sz="2000" i="0" dirty="0">
                    <a:solidFill>
                      <a:srgbClr val="000099"/>
                    </a:solidFill>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ctr">
                <a:lnSpc>
                  <a:spcPct val="90000"/>
                </a:lnSpc>
                <a:defRPr/>
              </a:pPr>
              <a:r>
                <a:rPr lang="en-US" sz="1600" i="0" dirty="0">
                  <a:solidFill>
                    <a:srgbClr val="0000A3"/>
                  </a:solidFill>
                  <a:cs typeface="Arial"/>
                </a:rPr>
                <a:t>buffered</a:t>
              </a:r>
            </a:p>
            <a:p>
              <a:pPr algn="ctr">
                <a:lnSpc>
                  <a:spcPct val="90000"/>
                </a:lnSpc>
                <a:defRPr/>
              </a:pPr>
              <a:r>
                <a:rPr lang="en-US" sz="1600" i="0" dirty="0">
                  <a:solidFill>
                    <a:srgbClr val="0000A3"/>
                  </a:solidFill>
                  <a:cs typeface="Arial"/>
                </a:rPr>
                <a:t>video</a:t>
              </a:r>
              <a:endParaRPr lang="en-US" sz="2000" i="0" dirty="0">
                <a:solidFill>
                  <a:srgbClr val="0000A3"/>
                </a:solidFill>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3200" i="1">
                <a:solidFill>
                  <a:srgbClr val="CC0000"/>
                </a:solidFill>
              </a:rPr>
              <a:t>client-side buffering and playout delay: </a:t>
            </a:r>
            <a:r>
              <a:rPr lang="en-US" sz="3200"/>
              <a:t>compensate for network-added delay, delay jitter</a:t>
            </a:r>
            <a:endParaRPr lang="en-US" sz="3200" dirty="0"/>
          </a:p>
        </p:txBody>
      </p:sp>
      <p:sp>
        <p:nvSpPr>
          <p:cNvPr id="143" name="Slide Number Placeholder 2">
            <a:extLst>
              <a:ext uri="{FF2B5EF4-FFF2-40B4-BE49-F238E27FC236}">
                <a16:creationId xmlns:a16="http://schemas.microsoft.com/office/drawing/2014/main" id="{465FD882-7A27-184C-B642-D5EACA7C314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490561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11</a:t>
            </a:fld>
            <a:endParaRPr lang="en-US"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to receive messages, process  must have </a:t>
            </a:r>
            <a:r>
              <a:rPr lang="en-US" altLang="en-US" i="1" dirty="0">
                <a:solidFill>
                  <a:srgbClr val="CC0000"/>
                </a:solidFill>
                <a:ea typeface="ＭＳ Ｐゴシック" panose="020B0600070205080204" pitchFamily="34" charset="-128"/>
              </a:rPr>
              <a:t>identifier</a:t>
            </a:r>
          </a:p>
          <a:p>
            <a:r>
              <a:rPr lang="en-US" altLang="en-US" dirty="0">
                <a:ea typeface="ＭＳ Ｐゴシック" panose="020B0600070205080204" pitchFamily="34" charset="-128"/>
              </a:rPr>
              <a:t>host device has unique 32-bit IP address</a:t>
            </a:r>
          </a:p>
          <a:p>
            <a:r>
              <a:rPr lang="en-US" altLang="en-US" i="1" u="sng" dirty="0">
                <a:solidFill>
                  <a:srgbClr val="CC0000"/>
                </a:solidFill>
                <a:ea typeface="ＭＳ Ｐゴシック" panose="020B0600070205080204" pitchFamily="34" charset="-128"/>
              </a:rPr>
              <a:t>Q:</a:t>
            </a:r>
            <a:r>
              <a:rPr lang="en-US" altLang="en-US" dirty="0">
                <a:ea typeface="ＭＳ Ｐゴシック" panose="020B0600070205080204" pitchFamily="34" charset="-128"/>
              </a:rPr>
              <a:t> 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identifier</a:t>
            </a:r>
            <a:r>
              <a:rPr lang="en-US" altLang="en-US" dirty="0">
                <a:solidFill>
                  <a:srgbClr val="FF0000"/>
                </a:solidFill>
                <a:ea typeface="ＭＳ Ｐゴシック" panose="020B0600070205080204" pitchFamily="34" charset="-128"/>
              </a:rPr>
              <a:t> </a:t>
            </a:r>
            <a:r>
              <a:rPr lang="en-US" altLang="en-US" dirty="0">
                <a:ea typeface="ＭＳ Ｐゴシック" panose="020B0600070205080204" pitchFamily="34" charset="-128"/>
              </a:rPr>
              <a:t>includes both </a:t>
            </a:r>
            <a:r>
              <a:rPr lang="en-US" altLang="en-US" dirty="0">
                <a:solidFill>
                  <a:srgbClr val="CC0000"/>
                </a:solidFill>
                <a:ea typeface="ＭＳ Ｐゴシック" panose="020B0600070205080204" pitchFamily="34" charset="-128"/>
              </a:rPr>
              <a:t>IP address</a:t>
            </a:r>
            <a:r>
              <a:rPr lang="en-US" altLang="en-US" dirty="0">
                <a:ea typeface="ＭＳ Ｐゴシック" panose="020B0600070205080204" pitchFamily="34" charset="-128"/>
              </a:rPr>
              <a:t> and </a:t>
            </a:r>
            <a:r>
              <a:rPr lang="en-US" altLang="en-US" dirty="0">
                <a:solidFill>
                  <a:srgbClr val="CC0000"/>
                </a:solidFill>
                <a:ea typeface="ＭＳ Ｐゴシック" panose="020B0600070205080204" pitchFamily="34" charset="-128"/>
              </a:rPr>
              <a:t>port numbers</a:t>
            </a:r>
            <a:r>
              <a:rPr lang="en-US" altLang="en-US" dirty="0">
                <a:ea typeface="ＭＳ Ｐゴシック" panose="020B0600070205080204" pitchFamily="34" charset="-128"/>
              </a:rPr>
              <a:t> associated with process on host.</a:t>
            </a:r>
          </a:p>
          <a:p>
            <a:r>
              <a:rPr lang="en-US" altLang="en-US" dirty="0">
                <a:ea typeface="ＭＳ Ｐゴシック" panose="020B0600070205080204" pitchFamily="34" charset="-128"/>
              </a:rPr>
              <a:t>example port numbers:</a:t>
            </a:r>
          </a:p>
          <a:p>
            <a:pPr lvl="1"/>
            <a:r>
              <a:rPr lang="en-US" altLang="en-US" dirty="0">
                <a:ea typeface="ＭＳ Ｐゴシック" panose="020B0600070205080204" pitchFamily="34" charset="-128"/>
              </a:rPr>
              <a:t>HTTP server: 80</a:t>
            </a:r>
          </a:p>
          <a:p>
            <a:pPr lvl="1"/>
            <a:r>
              <a:rPr lang="en-US" altLang="en-US" dirty="0">
                <a:ea typeface="ＭＳ Ｐゴシック" panose="020B0600070205080204" pitchFamily="34" charset="-128"/>
              </a:rPr>
              <a:t>mail server: 25</a:t>
            </a:r>
          </a:p>
          <a:p>
            <a:r>
              <a:rPr lang="en-US" altLang="en-US" dirty="0">
                <a:ea typeface="ＭＳ Ｐゴシック" panose="020B0600070205080204" pitchFamily="34" charset="-128"/>
              </a:rPr>
              <a:t>to send HTTP message to </a:t>
            </a:r>
            <a:r>
              <a:rPr lang="en-US" altLang="en-US" dirty="0" err="1">
                <a:ea typeface="ＭＳ Ｐゴシック" panose="020B0600070205080204" pitchFamily="34" charset="-128"/>
              </a:rPr>
              <a:t>gaia.cs.umass.edu</a:t>
            </a:r>
            <a:r>
              <a:rPr lang="en-US" altLang="en-US" dirty="0">
                <a:ea typeface="ＭＳ Ｐゴシック" panose="020B0600070205080204" pitchFamily="34" charset="-128"/>
              </a:rPr>
              <a:t> web server:</a:t>
            </a:r>
          </a:p>
          <a:p>
            <a:pPr lvl="1"/>
            <a:r>
              <a:rPr lang="en-US" altLang="en-US" dirty="0">
                <a:solidFill>
                  <a:srgbClr val="CC0000"/>
                </a:solidFill>
                <a:ea typeface="ＭＳ Ｐゴシック" panose="020B0600070205080204" pitchFamily="34" charset="-128"/>
              </a:rPr>
              <a:t>IP address:</a:t>
            </a:r>
            <a:r>
              <a:rPr lang="en-US" altLang="en-US"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128.119.245.12</a:t>
            </a:r>
          </a:p>
          <a:p>
            <a:pPr lvl="1"/>
            <a:r>
              <a:rPr lang="en-US" altLang="en-US" dirty="0">
                <a:solidFill>
                  <a:srgbClr val="CC0000"/>
                </a:solidFill>
                <a:ea typeface="ＭＳ Ｐゴシック" panose="020B0600070205080204" pitchFamily="34" charset="-128"/>
              </a:rPr>
              <a:t>port number:</a:t>
            </a:r>
            <a:r>
              <a:rPr lang="en-US" altLang="en-US"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80</a:t>
            </a:r>
          </a:p>
          <a:p>
            <a:r>
              <a:rPr lang="en-US" altLang="en-US" dirty="0">
                <a:ea typeface="ＭＳ Ｐゴシック" panose="020B0600070205080204" pitchFamily="34" charset="-128"/>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lvl="1">
              <a:lnSpc>
                <a:spcPct val="85000"/>
              </a:lnSpc>
              <a:buClr>
                <a:srgbClr val="000099"/>
              </a:buClr>
              <a:buSzTx/>
              <a:buFont typeface="Wingdings" pitchFamily="2" charset="2"/>
              <a:buChar char="§"/>
            </a:pPr>
            <a:r>
              <a:rPr lang="en-US" altLang="en-US" sz="2800" i="1" u="sng" dirty="0">
                <a:solidFill>
                  <a:srgbClr val="CC0000"/>
                </a:solidFill>
                <a:latin typeface="+mn-lt"/>
              </a:rPr>
              <a:t>A:</a:t>
            </a:r>
            <a:r>
              <a:rPr lang="en-US" altLang="en-US" sz="2800" dirty="0">
                <a:latin typeface="+mn-lt"/>
              </a:rPr>
              <a:t> no, </a:t>
            </a:r>
            <a:r>
              <a:rPr lang="en-US" altLang="en-US" sz="2800" i="1" dirty="0">
                <a:latin typeface="+mn-lt"/>
              </a:rPr>
              <a:t>many</a:t>
            </a:r>
            <a:r>
              <a:rPr lang="en-US" altLang="en-US" sz="2800" dirty="0">
                <a:latin typeface="+mn-lt"/>
              </a:rPr>
              <a:t> processes can be running on same host</a:t>
            </a:r>
          </a:p>
        </p:txBody>
      </p:sp>
    </p:spTree>
    <p:extLst>
      <p:ext uri="{BB962C8B-B14F-4D97-AF65-F5344CB8AC3E}">
        <p14:creationId xmlns:p14="http://schemas.microsoft.com/office/powerpoint/2010/main" val="72572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Effect transition="in" filter="dissolve">
                                      <p:cBhvr>
                                        <p:cTn id="7" dur="500"/>
                                        <p:tgtEl>
                                          <p:spTgt spid="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Slide Number Placeholder 2">
            <a:extLst>
              <a:ext uri="{FF2B5EF4-FFF2-40B4-BE49-F238E27FC236}">
                <a16:creationId xmlns:a16="http://schemas.microsoft.com/office/drawing/2014/main" id="{7CFCE42F-201B-8A44-B35D-EB7E48F731D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110</a:t>
            </a:fld>
            <a:endParaRPr lang="en-US" dirty="0"/>
          </a:p>
        </p:txBody>
      </p:sp>
      <p:sp>
        <p:nvSpPr>
          <p:cNvPr id="2" name="Rectangle 3">
            <a:extLst>
              <a:ext uri="{FF2B5EF4-FFF2-40B4-BE49-F238E27FC236}">
                <a16:creationId xmlns:a16="http://schemas.microsoft.com/office/drawing/2014/main" id="{3A602A31-E757-5593-A83F-59694B188A5D}"/>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sp>
        <p:nvSpPr>
          <p:cNvPr id="3" name="Rectangle 3">
            <a:extLst>
              <a:ext uri="{FF2B5EF4-FFF2-40B4-BE49-F238E27FC236}">
                <a16:creationId xmlns:a16="http://schemas.microsoft.com/office/drawing/2014/main" id="{E6466E12-BD88-E648-373E-AB8A303B84BC}"/>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4" name="Group 2">
            <a:extLst>
              <a:ext uri="{FF2B5EF4-FFF2-40B4-BE49-F238E27FC236}">
                <a16:creationId xmlns:a16="http://schemas.microsoft.com/office/drawing/2014/main" id="{DB6259DF-7583-713B-B1E3-16DDB7EB6ADD}"/>
              </a:ext>
            </a:extLst>
          </p:cNvPr>
          <p:cNvGrpSpPr>
            <a:grpSpLocks/>
          </p:cNvGrpSpPr>
          <p:nvPr/>
        </p:nvGrpSpPr>
        <p:grpSpPr bwMode="auto">
          <a:xfrm>
            <a:off x="10418918" y="2387938"/>
            <a:ext cx="1331627" cy="1083147"/>
            <a:chOff x="1842724" y="2867233"/>
            <a:chExt cx="5649912" cy="3416300"/>
          </a:xfrm>
        </p:grpSpPr>
        <p:sp>
          <p:nvSpPr>
            <p:cNvPr id="5" name="AutoShape 99">
              <a:extLst>
                <a:ext uri="{FF2B5EF4-FFF2-40B4-BE49-F238E27FC236}">
                  <a16:creationId xmlns:a16="http://schemas.microsoft.com/office/drawing/2014/main" id="{D4C36FCD-01AE-2EF1-5C67-2EE80E573BD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Rectangle 87">
              <a:extLst>
                <a:ext uri="{FF2B5EF4-FFF2-40B4-BE49-F238E27FC236}">
                  <a16:creationId xmlns:a16="http://schemas.microsoft.com/office/drawing/2014/main" id="{89C03A41-92AC-CF45-0331-FD30603C22B3}"/>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349">
            <a:extLst>
              <a:ext uri="{FF2B5EF4-FFF2-40B4-BE49-F238E27FC236}">
                <a16:creationId xmlns:a16="http://schemas.microsoft.com/office/drawing/2014/main" id="{12DDBF75-6173-CA72-0418-101072233EA8}"/>
              </a:ext>
            </a:extLst>
          </p:cNvPr>
          <p:cNvGrpSpPr>
            <a:grpSpLocks/>
          </p:cNvGrpSpPr>
          <p:nvPr/>
        </p:nvGrpSpPr>
        <p:grpSpPr bwMode="auto">
          <a:xfrm>
            <a:off x="10897863" y="2829271"/>
            <a:ext cx="427844" cy="454118"/>
            <a:chOff x="4437" y="1472"/>
            <a:chExt cx="427" cy="418"/>
          </a:xfrm>
        </p:grpSpPr>
        <p:sp>
          <p:nvSpPr>
            <p:cNvPr id="8" name="Rectangle 350">
              <a:extLst>
                <a:ext uri="{FF2B5EF4-FFF2-40B4-BE49-F238E27FC236}">
                  <a16:creationId xmlns:a16="http://schemas.microsoft.com/office/drawing/2014/main" id="{8C532000-D859-C6D5-605C-75CBA17A6B07}"/>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9" name="Rectangle 351">
              <a:extLst>
                <a:ext uri="{FF2B5EF4-FFF2-40B4-BE49-F238E27FC236}">
                  <a16:creationId xmlns:a16="http://schemas.microsoft.com/office/drawing/2014/main" id="{02231988-92E9-461C-D0F7-CC744AC8D0C8}"/>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0" name="Rectangle 352">
              <a:extLst>
                <a:ext uri="{FF2B5EF4-FFF2-40B4-BE49-F238E27FC236}">
                  <a16:creationId xmlns:a16="http://schemas.microsoft.com/office/drawing/2014/main" id="{A824D548-C21C-67F3-3BB5-6D04519BD6DA}"/>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1" name="Rectangle 353">
              <a:extLst>
                <a:ext uri="{FF2B5EF4-FFF2-40B4-BE49-F238E27FC236}">
                  <a16:creationId xmlns:a16="http://schemas.microsoft.com/office/drawing/2014/main" id="{D9107C13-E437-62BA-FC9B-2CCF90F035A9}"/>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2" name="Freeform 1287">
            <a:extLst>
              <a:ext uri="{FF2B5EF4-FFF2-40B4-BE49-F238E27FC236}">
                <a16:creationId xmlns:a16="http://schemas.microsoft.com/office/drawing/2014/main" id="{98D623E5-E971-8942-6C25-2C3737F1BBD7}"/>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 name="Straight Connector 45">
            <a:extLst>
              <a:ext uri="{FF2B5EF4-FFF2-40B4-BE49-F238E27FC236}">
                <a16:creationId xmlns:a16="http://schemas.microsoft.com/office/drawing/2014/main" id="{1E199803-653C-1513-22D8-94A5B7E75BDE}"/>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TextBox 64">
            <a:extLst>
              <a:ext uri="{FF2B5EF4-FFF2-40B4-BE49-F238E27FC236}">
                <a16:creationId xmlns:a16="http://schemas.microsoft.com/office/drawing/2014/main" id="{CDA4EF06-D247-A9BE-71AA-FAF4F8446413}"/>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5" name="Freeform 236">
            <a:extLst>
              <a:ext uri="{FF2B5EF4-FFF2-40B4-BE49-F238E27FC236}">
                <a16:creationId xmlns:a16="http://schemas.microsoft.com/office/drawing/2014/main" id="{198D46EE-11C7-54AA-1624-445B0B93AA93}"/>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Freeform 237">
            <a:extLst>
              <a:ext uri="{FF2B5EF4-FFF2-40B4-BE49-F238E27FC236}">
                <a16:creationId xmlns:a16="http://schemas.microsoft.com/office/drawing/2014/main" id="{CB7B39F2-C3CC-CAEA-8565-A0392B58E8D7}"/>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7" name="Group 16">
            <a:extLst>
              <a:ext uri="{FF2B5EF4-FFF2-40B4-BE49-F238E27FC236}">
                <a16:creationId xmlns:a16="http://schemas.microsoft.com/office/drawing/2014/main" id="{02D8ED22-7B6B-E0C5-6B2A-42EB8F8C1ED5}"/>
              </a:ext>
            </a:extLst>
          </p:cNvPr>
          <p:cNvGrpSpPr/>
          <p:nvPr/>
        </p:nvGrpSpPr>
        <p:grpSpPr>
          <a:xfrm>
            <a:off x="10236017" y="2762935"/>
            <a:ext cx="351378" cy="523220"/>
            <a:chOff x="10485997" y="1295948"/>
            <a:chExt cx="351378" cy="523220"/>
          </a:xfrm>
        </p:grpSpPr>
        <p:sp>
          <p:nvSpPr>
            <p:cNvPr id="18" name="Oval 17">
              <a:extLst>
                <a:ext uri="{FF2B5EF4-FFF2-40B4-BE49-F238E27FC236}">
                  <a16:creationId xmlns:a16="http://schemas.microsoft.com/office/drawing/2014/main" id="{77446B07-EC73-BD79-29F9-ED1C67AAFA2A}"/>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TextBox 18">
              <a:extLst>
                <a:ext uri="{FF2B5EF4-FFF2-40B4-BE49-F238E27FC236}">
                  <a16:creationId xmlns:a16="http://schemas.microsoft.com/office/drawing/2014/main" id="{9E3AA4CB-CBDB-C520-1F73-C8AB19BCC50A}"/>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grpSp>
        <p:nvGrpSpPr>
          <p:cNvPr id="20" name="Group 19">
            <a:extLst>
              <a:ext uri="{FF2B5EF4-FFF2-40B4-BE49-F238E27FC236}">
                <a16:creationId xmlns:a16="http://schemas.microsoft.com/office/drawing/2014/main" id="{0D4BB7A3-9319-A17D-2E19-887ABE3A84EC}"/>
              </a:ext>
            </a:extLst>
          </p:cNvPr>
          <p:cNvGrpSpPr/>
          <p:nvPr/>
        </p:nvGrpSpPr>
        <p:grpSpPr>
          <a:xfrm>
            <a:off x="7793102" y="2318615"/>
            <a:ext cx="943482" cy="1132486"/>
            <a:chOff x="7698509" y="2176725"/>
            <a:chExt cx="943482" cy="1132486"/>
          </a:xfrm>
        </p:grpSpPr>
        <p:grpSp>
          <p:nvGrpSpPr>
            <p:cNvPr id="21" name="Group 249">
              <a:extLst>
                <a:ext uri="{FF2B5EF4-FFF2-40B4-BE49-F238E27FC236}">
                  <a16:creationId xmlns:a16="http://schemas.microsoft.com/office/drawing/2014/main" id="{394D18C8-4750-2842-BA94-68BD55EDB344}"/>
                </a:ext>
              </a:extLst>
            </p:cNvPr>
            <p:cNvGrpSpPr>
              <a:grpSpLocks/>
            </p:cNvGrpSpPr>
            <p:nvPr/>
          </p:nvGrpSpPr>
          <p:grpSpPr bwMode="auto">
            <a:xfrm>
              <a:off x="8058261" y="2771439"/>
              <a:ext cx="269531" cy="537772"/>
              <a:chOff x="4140" y="429"/>
              <a:chExt cx="1425" cy="2396"/>
            </a:xfrm>
          </p:grpSpPr>
          <p:sp>
            <p:nvSpPr>
              <p:cNvPr id="27" name="Freeform 250">
                <a:extLst>
                  <a:ext uri="{FF2B5EF4-FFF2-40B4-BE49-F238E27FC236}">
                    <a16:creationId xmlns:a16="http://schemas.microsoft.com/office/drawing/2014/main" id="{65034AA8-9B21-15F4-D0B5-C671509266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Rectangle 251">
                <a:extLst>
                  <a:ext uri="{FF2B5EF4-FFF2-40B4-BE49-F238E27FC236}">
                    <a16:creationId xmlns:a16="http://schemas.microsoft.com/office/drawing/2014/main" id="{8137BE26-3180-36AF-67F3-7AB291FFEE6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 name="Freeform 252">
                <a:extLst>
                  <a:ext uri="{FF2B5EF4-FFF2-40B4-BE49-F238E27FC236}">
                    <a16:creationId xmlns:a16="http://schemas.microsoft.com/office/drawing/2014/main" id="{F3C7E2B5-E706-E48B-71E1-8EFFC468E0B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Freeform 253">
                <a:extLst>
                  <a:ext uri="{FF2B5EF4-FFF2-40B4-BE49-F238E27FC236}">
                    <a16:creationId xmlns:a16="http://schemas.microsoft.com/office/drawing/2014/main" id="{0B61912F-6962-C82A-B9D8-0494C6A700A6}"/>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4">
                <a:extLst>
                  <a:ext uri="{FF2B5EF4-FFF2-40B4-BE49-F238E27FC236}">
                    <a16:creationId xmlns:a16="http://schemas.microsoft.com/office/drawing/2014/main" id="{B0B9BAE9-FB6F-D641-F978-7328EF78BEC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 name="Group 255">
                <a:extLst>
                  <a:ext uri="{FF2B5EF4-FFF2-40B4-BE49-F238E27FC236}">
                    <a16:creationId xmlns:a16="http://schemas.microsoft.com/office/drawing/2014/main" id="{10191608-5701-0FA0-71F5-00477B3C561B}"/>
                  </a:ext>
                </a:extLst>
              </p:cNvPr>
              <p:cNvGrpSpPr>
                <a:grpSpLocks/>
              </p:cNvGrpSpPr>
              <p:nvPr/>
            </p:nvGrpSpPr>
            <p:grpSpPr bwMode="auto">
              <a:xfrm>
                <a:off x="4749" y="668"/>
                <a:ext cx="581" cy="145"/>
                <a:chOff x="614" y="2568"/>
                <a:chExt cx="725" cy="139"/>
              </a:xfrm>
            </p:grpSpPr>
            <p:sp>
              <p:nvSpPr>
                <p:cNvPr id="58" name="AutoShape 256">
                  <a:extLst>
                    <a:ext uri="{FF2B5EF4-FFF2-40B4-BE49-F238E27FC236}">
                      <a16:creationId xmlns:a16="http://schemas.microsoft.com/office/drawing/2014/main" id="{9D47707A-3A40-EBC9-23B3-49785E34BE9D}"/>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57">
                  <a:extLst>
                    <a:ext uri="{FF2B5EF4-FFF2-40B4-BE49-F238E27FC236}">
                      <a16:creationId xmlns:a16="http://schemas.microsoft.com/office/drawing/2014/main" id="{7933409F-240B-677C-9159-78A65B66A53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 name="Rectangle 258">
                <a:extLst>
                  <a:ext uri="{FF2B5EF4-FFF2-40B4-BE49-F238E27FC236}">
                    <a16:creationId xmlns:a16="http://schemas.microsoft.com/office/drawing/2014/main" id="{62A59CBC-88E1-9C2A-EF13-B18D9C9A175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4" name="Group 259">
                <a:extLst>
                  <a:ext uri="{FF2B5EF4-FFF2-40B4-BE49-F238E27FC236}">
                    <a16:creationId xmlns:a16="http://schemas.microsoft.com/office/drawing/2014/main" id="{EFDA8D45-875F-C928-3DF0-6FEB848760E3}"/>
                  </a:ext>
                </a:extLst>
              </p:cNvPr>
              <p:cNvGrpSpPr>
                <a:grpSpLocks/>
              </p:cNvGrpSpPr>
              <p:nvPr/>
            </p:nvGrpSpPr>
            <p:grpSpPr bwMode="auto">
              <a:xfrm>
                <a:off x="4747" y="994"/>
                <a:ext cx="581" cy="134"/>
                <a:chOff x="614" y="2568"/>
                <a:chExt cx="725" cy="139"/>
              </a:xfrm>
            </p:grpSpPr>
            <p:sp>
              <p:nvSpPr>
                <p:cNvPr id="55" name="AutoShape 260">
                  <a:extLst>
                    <a:ext uri="{FF2B5EF4-FFF2-40B4-BE49-F238E27FC236}">
                      <a16:creationId xmlns:a16="http://schemas.microsoft.com/office/drawing/2014/main" id="{4EFC3948-19F1-9FDD-E914-E4A20F10D0EB}"/>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6" name="AutoShape 261">
                  <a:extLst>
                    <a:ext uri="{FF2B5EF4-FFF2-40B4-BE49-F238E27FC236}">
                      <a16:creationId xmlns:a16="http://schemas.microsoft.com/office/drawing/2014/main" id="{0FBB1D7C-49F0-699D-7BB6-B4BBCF0B053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5" name="Rectangle 262">
                <a:extLst>
                  <a:ext uri="{FF2B5EF4-FFF2-40B4-BE49-F238E27FC236}">
                    <a16:creationId xmlns:a16="http://schemas.microsoft.com/office/drawing/2014/main" id="{7CA9E05B-052B-7142-2BD8-FE0343648E6B}"/>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6" name="Rectangle 263">
                <a:extLst>
                  <a:ext uri="{FF2B5EF4-FFF2-40B4-BE49-F238E27FC236}">
                    <a16:creationId xmlns:a16="http://schemas.microsoft.com/office/drawing/2014/main" id="{0594362F-BF3E-A034-64B0-AF71AF858F27}"/>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64">
                <a:extLst>
                  <a:ext uri="{FF2B5EF4-FFF2-40B4-BE49-F238E27FC236}">
                    <a16:creationId xmlns:a16="http://schemas.microsoft.com/office/drawing/2014/main" id="{9A2B07BD-0F77-469B-75A5-A3EDC07D6861}"/>
                  </a:ext>
                </a:extLst>
              </p:cNvPr>
              <p:cNvGrpSpPr>
                <a:grpSpLocks/>
              </p:cNvGrpSpPr>
              <p:nvPr/>
            </p:nvGrpSpPr>
            <p:grpSpPr bwMode="auto">
              <a:xfrm>
                <a:off x="4735" y="1627"/>
                <a:ext cx="582" cy="151"/>
                <a:chOff x="614" y="2568"/>
                <a:chExt cx="725" cy="139"/>
              </a:xfrm>
            </p:grpSpPr>
            <p:sp>
              <p:nvSpPr>
                <p:cNvPr id="53" name="AutoShape 265">
                  <a:extLst>
                    <a:ext uri="{FF2B5EF4-FFF2-40B4-BE49-F238E27FC236}">
                      <a16:creationId xmlns:a16="http://schemas.microsoft.com/office/drawing/2014/main" id="{B3A3DE78-5AAE-8917-544B-3E9AC4DC904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4" name="AutoShape 266">
                  <a:extLst>
                    <a:ext uri="{FF2B5EF4-FFF2-40B4-BE49-F238E27FC236}">
                      <a16:creationId xmlns:a16="http://schemas.microsoft.com/office/drawing/2014/main" id="{B311B8F6-086C-46F3-0C56-69A512A8498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Freeform 267">
                <a:extLst>
                  <a:ext uri="{FF2B5EF4-FFF2-40B4-BE49-F238E27FC236}">
                    <a16:creationId xmlns:a16="http://schemas.microsoft.com/office/drawing/2014/main" id="{8FAE470E-58BD-304B-9B12-58A9B5DD52B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 name="Group 268">
                <a:extLst>
                  <a:ext uri="{FF2B5EF4-FFF2-40B4-BE49-F238E27FC236}">
                    <a16:creationId xmlns:a16="http://schemas.microsoft.com/office/drawing/2014/main" id="{91D54A5E-5EE4-50C9-538A-C3E994859989}"/>
                  </a:ext>
                </a:extLst>
              </p:cNvPr>
              <p:cNvGrpSpPr>
                <a:grpSpLocks/>
              </p:cNvGrpSpPr>
              <p:nvPr/>
            </p:nvGrpSpPr>
            <p:grpSpPr bwMode="auto">
              <a:xfrm>
                <a:off x="4739" y="1327"/>
                <a:ext cx="582" cy="139"/>
                <a:chOff x="614" y="2568"/>
                <a:chExt cx="725" cy="139"/>
              </a:xfrm>
            </p:grpSpPr>
            <p:sp>
              <p:nvSpPr>
                <p:cNvPr id="51" name="AutoShape 269">
                  <a:extLst>
                    <a:ext uri="{FF2B5EF4-FFF2-40B4-BE49-F238E27FC236}">
                      <a16:creationId xmlns:a16="http://schemas.microsoft.com/office/drawing/2014/main" id="{72B3AB48-9448-9A8C-D364-0BD0FBC69ED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2" name="AutoShape 270">
                  <a:extLst>
                    <a:ext uri="{FF2B5EF4-FFF2-40B4-BE49-F238E27FC236}">
                      <a16:creationId xmlns:a16="http://schemas.microsoft.com/office/drawing/2014/main" id="{AB6336E5-AC93-09E9-86CF-2DA63AA9D54D}"/>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0" name="Rectangle 271">
                <a:extLst>
                  <a:ext uri="{FF2B5EF4-FFF2-40B4-BE49-F238E27FC236}">
                    <a16:creationId xmlns:a16="http://schemas.microsoft.com/office/drawing/2014/main" id="{9ABF1B69-61A4-3563-E2EC-CE14CA1FB07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1" name="Freeform 272">
                <a:extLst>
                  <a:ext uri="{FF2B5EF4-FFF2-40B4-BE49-F238E27FC236}">
                    <a16:creationId xmlns:a16="http://schemas.microsoft.com/office/drawing/2014/main" id="{4954C476-A446-06A9-A300-ADEF2B1CF9A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273">
                <a:extLst>
                  <a:ext uri="{FF2B5EF4-FFF2-40B4-BE49-F238E27FC236}">
                    <a16:creationId xmlns:a16="http://schemas.microsoft.com/office/drawing/2014/main" id="{52798E34-8DE1-F583-2965-DB34CD3F05E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Oval 274">
                <a:extLst>
                  <a:ext uri="{FF2B5EF4-FFF2-40B4-BE49-F238E27FC236}">
                    <a16:creationId xmlns:a16="http://schemas.microsoft.com/office/drawing/2014/main" id="{437BD8BC-F3C1-B425-045B-424CEFB78A11}"/>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5">
                <a:extLst>
                  <a:ext uri="{FF2B5EF4-FFF2-40B4-BE49-F238E27FC236}">
                    <a16:creationId xmlns:a16="http://schemas.microsoft.com/office/drawing/2014/main" id="{CEC0EBF1-B8F4-FB72-9051-CE361E51FEA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AutoShape 276">
                <a:extLst>
                  <a:ext uri="{FF2B5EF4-FFF2-40B4-BE49-F238E27FC236}">
                    <a16:creationId xmlns:a16="http://schemas.microsoft.com/office/drawing/2014/main" id="{A3BD3443-B4EB-E936-836E-59793739E34D}"/>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6" name="AutoShape 277">
                <a:extLst>
                  <a:ext uri="{FF2B5EF4-FFF2-40B4-BE49-F238E27FC236}">
                    <a16:creationId xmlns:a16="http://schemas.microsoft.com/office/drawing/2014/main" id="{C35E3771-2CE7-201D-D9CA-C7A8496C5105}"/>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Oval 278">
                <a:extLst>
                  <a:ext uri="{FF2B5EF4-FFF2-40B4-BE49-F238E27FC236}">
                    <a16:creationId xmlns:a16="http://schemas.microsoft.com/office/drawing/2014/main" id="{F3C9FBAB-BDB4-EDCF-F8E3-B12EAFFDA4C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8" name="Oval 279">
                <a:extLst>
                  <a:ext uri="{FF2B5EF4-FFF2-40B4-BE49-F238E27FC236}">
                    <a16:creationId xmlns:a16="http://schemas.microsoft.com/office/drawing/2014/main" id="{54A34D05-8EE6-2487-ABC1-1EE6E2976FDD}"/>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9" name="Oval 280">
                <a:extLst>
                  <a:ext uri="{FF2B5EF4-FFF2-40B4-BE49-F238E27FC236}">
                    <a16:creationId xmlns:a16="http://schemas.microsoft.com/office/drawing/2014/main" id="{61168350-75C6-C69C-E3EF-C4DA8D7D839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Rectangle 281">
                <a:extLst>
                  <a:ext uri="{FF2B5EF4-FFF2-40B4-BE49-F238E27FC236}">
                    <a16:creationId xmlns:a16="http://schemas.microsoft.com/office/drawing/2014/main" id="{D6CF2CC4-8994-1C2F-EAAE-CD6853D00A3F}"/>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2" name="Group 21">
              <a:extLst>
                <a:ext uri="{FF2B5EF4-FFF2-40B4-BE49-F238E27FC236}">
                  <a16:creationId xmlns:a16="http://schemas.microsoft.com/office/drawing/2014/main" id="{0A361E8D-7815-1765-F591-0CD54E1807D4}"/>
                </a:ext>
              </a:extLst>
            </p:cNvPr>
            <p:cNvGrpSpPr/>
            <p:nvPr/>
          </p:nvGrpSpPr>
          <p:grpSpPr>
            <a:xfrm>
              <a:off x="7698509" y="2176725"/>
              <a:ext cx="943482" cy="604263"/>
              <a:chOff x="7698509" y="2176725"/>
              <a:chExt cx="943482" cy="604263"/>
            </a:xfrm>
          </p:grpSpPr>
          <p:pic>
            <p:nvPicPr>
              <p:cNvPr id="23" name="Picture 22" descr="A picture containing monitor, television, screen, photo&#10;&#10;Description automatically generated">
                <a:extLst>
                  <a:ext uri="{FF2B5EF4-FFF2-40B4-BE49-F238E27FC236}">
                    <a16:creationId xmlns:a16="http://schemas.microsoft.com/office/drawing/2014/main" id="{D71E5EED-9B14-E9B2-75E5-5C64C7298A6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 name="Picture 23" descr="A picture containing monitor, television, screen, photo&#10;&#10;Description automatically generated">
                <a:extLst>
                  <a:ext uri="{FF2B5EF4-FFF2-40B4-BE49-F238E27FC236}">
                    <a16:creationId xmlns:a16="http://schemas.microsoft.com/office/drawing/2014/main" id="{A3426AF2-210D-3416-D885-25B864A9CCD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 name="Picture 24" descr="A picture containing monitor, television, screen, photo&#10;&#10;Description automatically generated">
                <a:extLst>
                  <a:ext uri="{FF2B5EF4-FFF2-40B4-BE49-F238E27FC236}">
                    <a16:creationId xmlns:a16="http://schemas.microsoft.com/office/drawing/2014/main" id="{3D158444-EF87-2622-4727-652D8F892679}"/>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6" name="TextBox 25">
                <a:extLst>
                  <a:ext uri="{FF2B5EF4-FFF2-40B4-BE49-F238E27FC236}">
                    <a16:creationId xmlns:a16="http://schemas.microsoft.com/office/drawing/2014/main" id="{0343744B-5AFB-B26E-29D0-9B1ACED42541}"/>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60" name="Group 249">
            <a:extLst>
              <a:ext uri="{FF2B5EF4-FFF2-40B4-BE49-F238E27FC236}">
                <a16:creationId xmlns:a16="http://schemas.microsoft.com/office/drawing/2014/main" id="{8F65AF1C-1EC5-6993-6B60-7B6B91B17D2F}"/>
              </a:ext>
            </a:extLst>
          </p:cNvPr>
          <p:cNvGrpSpPr>
            <a:grpSpLocks/>
          </p:cNvGrpSpPr>
          <p:nvPr/>
        </p:nvGrpSpPr>
        <p:grpSpPr bwMode="auto">
          <a:xfrm>
            <a:off x="9125221" y="2229519"/>
            <a:ext cx="269531" cy="537772"/>
            <a:chOff x="4140" y="429"/>
            <a:chExt cx="1425" cy="2396"/>
          </a:xfrm>
        </p:grpSpPr>
        <p:sp>
          <p:nvSpPr>
            <p:cNvPr id="61" name="Freeform 250">
              <a:extLst>
                <a:ext uri="{FF2B5EF4-FFF2-40B4-BE49-F238E27FC236}">
                  <a16:creationId xmlns:a16="http://schemas.microsoft.com/office/drawing/2014/main" id="{50EA69C0-4CE8-12AD-514E-BE58641FB26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Rectangle 251">
              <a:extLst>
                <a:ext uri="{FF2B5EF4-FFF2-40B4-BE49-F238E27FC236}">
                  <a16:creationId xmlns:a16="http://schemas.microsoft.com/office/drawing/2014/main" id="{69B7A3F5-32A9-FC20-5F82-5019D4A72550}"/>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3" name="Freeform 252">
              <a:extLst>
                <a:ext uri="{FF2B5EF4-FFF2-40B4-BE49-F238E27FC236}">
                  <a16:creationId xmlns:a16="http://schemas.microsoft.com/office/drawing/2014/main" id="{CD2E7622-BD38-B3E9-37E8-57F43EAF44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253">
              <a:extLst>
                <a:ext uri="{FF2B5EF4-FFF2-40B4-BE49-F238E27FC236}">
                  <a16:creationId xmlns:a16="http://schemas.microsoft.com/office/drawing/2014/main" id="{85EBA82B-4DEF-B029-7C64-DCCCB2E9385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254">
              <a:extLst>
                <a:ext uri="{FF2B5EF4-FFF2-40B4-BE49-F238E27FC236}">
                  <a16:creationId xmlns:a16="http://schemas.microsoft.com/office/drawing/2014/main" id="{A065B2E7-D5F7-BCD7-22BB-25D3CFE2A5B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66" name="Group 255">
              <a:extLst>
                <a:ext uri="{FF2B5EF4-FFF2-40B4-BE49-F238E27FC236}">
                  <a16:creationId xmlns:a16="http://schemas.microsoft.com/office/drawing/2014/main" id="{31510F90-7682-934D-34D5-7C2A5F0EFF71}"/>
                </a:ext>
              </a:extLst>
            </p:cNvPr>
            <p:cNvGrpSpPr>
              <a:grpSpLocks/>
            </p:cNvGrpSpPr>
            <p:nvPr/>
          </p:nvGrpSpPr>
          <p:grpSpPr bwMode="auto">
            <a:xfrm>
              <a:off x="4749" y="668"/>
              <a:ext cx="581" cy="145"/>
              <a:chOff x="614" y="2568"/>
              <a:chExt cx="725" cy="139"/>
            </a:xfrm>
          </p:grpSpPr>
          <p:sp>
            <p:nvSpPr>
              <p:cNvPr id="144" name="AutoShape 256">
                <a:extLst>
                  <a:ext uri="{FF2B5EF4-FFF2-40B4-BE49-F238E27FC236}">
                    <a16:creationId xmlns:a16="http://schemas.microsoft.com/office/drawing/2014/main" id="{D0D7C91D-DCCC-4599-7A9C-CBDBAD852B04}"/>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5" name="AutoShape 257">
                <a:extLst>
                  <a:ext uri="{FF2B5EF4-FFF2-40B4-BE49-F238E27FC236}">
                    <a16:creationId xmlns:a16="http://schemas.microsoft.com/office/drawing/2014/main" id="{753EF808-C009-18F0-781C-EE556BEB340A}"/>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67" name="Rectangle 258">
              <a:extLst>
                <a:ext uri="{FF2B5EF4-FFF2-40B4-BE49-F238E27FC236}">
                  <a16:creationId xmlns:a16="http://schemas.microsoft.com/office/drawing/2014/main" id="{A0F53B95-F550-2341-E6A7-9154482502DC}"/>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68" name="Group 259">
              <a:extLst>
                <a:ext uri="{FF2B5EF4-FFF2-40B4-BE49-F238E27FC236}">
                  <a16:creationId xmlns:a16="http://schemas.microsoft.com/office/drawing/2014/main" id="{99294E37-7EA5-4B0A-D3BE-C1876B91B648}"/>
                </a:ext>
              </a:extLst>
            </p:cNvPr>
            <p:cNvGrpSpPr>
              <a:grpSpLocks/>
            </p:cNvGrpSpPr>
            <p:nvPr/>
          </p:nvGrpSpPr>
          <p:grpSpPr bwMode="auto">
            <a:xfrm>
              <a:off x="4747" y="994"/>
              <a:ext cx="581" cy="134"/>
              <a:chOff x="614" y="2568"/>
              <a:chExt cx="725" cy="139"/>
            </a:xfrm>
          </p:grpSpPr>
          <p:sp>
            <p:nvSpPr>
              <p:cNvPr id="142" name="AutoShape 260">
                <a:extLst>
                  <a:ext uri="{FF2B5EF4-FFF2-40B4-BE49-F238E27FC236}">
                    <a16:creationId xmlns:a16="http://schemas.microsoft.com/office/drawing/2014/main" id="{539B788D-9596-28B5-E752-AA510F43F09D}"/>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3" name="AutoShape 261">
                <a:extLst>
                  <a:ext uri="{FF2B5EF4-FFF2-40B4-BE49-F238E27FC236}">
                    <a16:creationId xmlns:a16="http://schemas.microsoft.com/office/drawing/2014/main" id="{03A94E43-967D-8CAC-8F52-8C218D24C93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69" name="Rectangle 262">
              <a:extLst>
                <a:ext uri="{FF2B5EF4-FFF2-40B4-BE49-F238E27FC236}">
                  <a16:creationId xmlns:a16="http://schemas.microsoft.com/office/drawing/2014/main" id="{7D7AA9F7-D2D5-7B12-388B-8F797D2230BB}"/>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0" name="Rectangle 263">
              <a:extLst>
                <a:ext uri="{FF2B5EF4-FFF2-40B4-BE49-F238E27FC236}">
                  <a16:creationId xmlns:a16="http://schemas.microsoft.com/office/drawing/2014/main" id="{2CFDFA3E-13F7-494D-88C6-98B9C000CC13}"/>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64">
              <a:extLst>
                <a:ext uri="{FF2B5EF4-FFF2-40B4-BE49-F238E27FC236}">
                  <a16:creationId xmlns:a16="http://schemas.microsoft.com/office/drawing/2014/main" id="{FDC7663F-CF3D-40BD-DF16-8BD842E89851}"/>
                </a:ext>
              </a:extLst>
            </p:cNvPr>
            <p:cNvGrpSpPr>
              <a:grpSpLocks/>
            </p:cNvGrpSpPr>
            <p:nvPr/>
          </p:nvGrpSpPr>
          <p:grpSpPr bwMode="auto">
            <a:xfrm>
              <a:off x="4735" y="1627"/>
              <a:ext cx="582" cy="151"/>
              <a:chOff x="614" y="2568"/>
              <a:chExt cx="725" cy="139"/>
            </a:xfrm>
          </p:grpSpPr>
          <p:sp>
            <p:nvSpPr>
              <p:cNvPr id="140" name="AutoShape 265">
                <a:extLst>
                  <a:ext uri="{FF2B5EF4-FFF2-40B4-BE49-F238E27FC236}">
                    <a16:creationId xmlns:a16="http://schemas.microsoft.com/office/drawing/2014/main" id="{7FE930BC-AF74-719D-E452-E4B04439D12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1" name="AutoShape 266">
                <a:extLst>
                  <a:ext uri="{FF2B5EF4-FFF2-40B4-BE49-F238E27FC236}">
                    <a16:creationId xmlns:a16="http://schemas.microsoft.com/office/drawing/2014/main" id="{25BC2EE7-E220-2B30-7162-2260B8F8EF31}"/>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Freeform 267">
              <a:extLst>
                <a:ext uri="{FF2B5EF4-FFF2-40B4-BE49-F238E27FC236}">
                  <a16:creationId xmlns:a16="http://schemas.microsoft.com/office/drawing/2014/main" id="{49C865A4-F426-16C5-45E4-5D71BBB6791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3" name="Group 268">
              <a:extLst>
                <a:ext uri="{FF2B5EF4-FFF2-40B4-BE49-F238E27FC236}">
                  <a16:creationId xmlns:a16="http://schemas.microsoft.com/office/drawing/2014/main" id="{2E8A98B4-B3B7-89AC-4752-E0ECC15C4268}"/>
                </a:ext>
              </a:extLst>
            </p:cNvPr>
            <p:cNvGrpSpPr>
              <a:grpSpLocks/>
            </p:cNvGrpSpPr>
            <p:nvPr/>
          </p:nvGrpSpPr>
          <p:grpSpPr bwMode="auto">
            <a:xfrm>
              <a:off x="4739" y="1327"/>
              <a:ext cx="582" cy="139"/>
              <a:chOff x="614" y="2568"/>
              <a:chExt cx="725" cy="139"/>
            </a:xfrm>
          </p:grpSpPr>
          <p:sp>
            <p:nvSpPr>
              <p:cNvPr id="138" name="AutoShape 269">
                <a:extLst>
                  <a:ext uri="{FF2B5EF4-FFF2-40B4-BE49-F238E27FC236}">
                    <a16:creationId xmlns:a16="http://schemas.microsoft.com/office/drawing/2014/main" id="{338FD005-AAA8-90AF-E888-FFB61C36E4F5}"/>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AutoShape 270">
                <a:extLst>
                  <a:ext uri="{FF2B5EF4-FFF2-40B4-BE49-F238E27FC236}">
                    <a16:creationId xmlns:a16="http://schemas.microsoft.com/office/drawing/2014/main" id="{FC7EDFDA-D7FA-EC6F-9A1B-0BB49E2B761C}"/>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71">
              <a:extLst>
                <a:ext uri="{FF2B5EF4-FFF2-40B4-BE49-F238E27FC236}">
                  <a16:creationId xmlns:a16="http://schemas.microsoft.com/office/drawing/2014/main" id="{CE058180-7253-E773-B718-1C897D234AC9}"/>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Freeform 272">
              <a:extLst>
                <a:ext uri="{FF2B5EF4-FFF2-40B4-BE49-F238E27FC236}">
                  <a16:creationId xmlns:a16="http://schemas.microsoft.com/office/drawing/2014/main" id="{AB2D613E-D0EC-AB36-9972-2EEF08C5DB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Freeform 273">
              <a:extLst>
                <a:ext uri="{FF2B5EF4-FFF2-40B4-BE49-F238E27FC236}">
                  <a16:creationId xmlns:a16="http://schemas.microsoft.com/office/drawing/2014/main" id="{7E9A5345-7CB2-CEBC-5376-AE8CCBA2BDB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Oval 274">
              <a:extLst>
                <a:ext uri="{FF2B5EF4-FFF2-40B4-BE49-F238E27FC236}">
                  <a16:creationId xmlns:a16="http://schemas.microsoft.com/office/drawing/2014/main" id="{ACEB6B72-8E79-218C-BEC2-193F63DD80D9}"/>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8" name="Freeform 275">
              <a:extLst>
                <a:ext uri="{FF2B5EF4-FFF2-40B4-BE49-F238E27FC236}">
                  <a16:creationId xmlns:a16="http://schemas.microsoft.com/office/drawing/2014/main" id="{9C3F4872-4294-5E75-1C6F-C6DEF426DD3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AutoShape 276">
              <a:extLst>
                <a:ext uri="{FF2B5EF4-FFF2-40B4-BE49-F238E27FC236}">
                  <a16:creationId xmlns:a16="http://schemas.microsoft.com/office/drawing/2014/main" id="{1F8F8A03-5300-9636-05FE-7D812623A827}"/>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AutoShape 277">
              <a:extLst>
                <a:ext uri="{FF2B5EF4-FFF2-40B4-BE49-F238E27FC236}">
                  <a16:creationId xmlns:a16="http://schemas.microsoft.com/office/drawing/2014/main" id="{3FAA8A1E-6A03-3CF7-F6FB-4CDF457A2BE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4" name="Oval 278">
              <a:extLst>
                <a:ext uri="{FF2B5EF4-FFF2-40B4-BE49-F238E27FC236}">
                  <a16:creationId xmlns:a16="http://schemas.microsoft.com/office/drawing/2014/main" id="{29297000-D25F-419B-1D50-D73CEF867BA7}"/>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5" name="Oval 279">
              <a:extLst>
                <a:ext uri="{FF2B5EF4-FFF2-40B4-BE49-F238E27FC236}">
                  <a16:creationId xmlns:a16="http://schemas.microsoft.com/office/drawing/2014/main" id="{22507941-8EE2-4867-6ACB-50FFB03C324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6" name="Oval 280">
              <a:extLst>
                <a:ext uri="{FF2B5EF4-FFF2-40B4-BE49-F238E27FC236}">
                  <a16:creationId xmlns:a16="http://schemas.microsoft.com/office/drawing/2014/main" id="{FC8C8C17-BCB7-259C-3E77-9C1B68A9E23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7" name="Rectangle 281">
              <a:extLst>
                <a:ext uri="{FF2B5EF4-FFF2-40B4-BE49-F238E27FC236}">
                  <a16:creationId xmlns:a16="http://schemas.microsoft.com/office/drawing/2014/main" id="{A3932D9D-E5BF-CD38-FF87-D77135C3F51B}"/>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146" name="Group 145">
            <a:extLst>
              <a:ext uri="{FF2B5EF4-FFF2-40B4-BE49-F238E27FC236}">
                <a16:creationId xmlns:a16="http://schemas.microsoft.com/office/drawing/2014/main" id="{F84D7BEB-D9D8-F55B-FFDB-DE7389C03023}"/>
              </a:ext>
            </a:extLst>
          </p:cNvPr>
          <p:cNvGrpSpPr/>
          <p:nvPr/>
        </p:nvGrpSpPr>
        <p:grpSpPr>
          <a:xfrm>
            <a:off x="9411855" y="1981647"/>
            <a:ext cx="943482" cy="604263"/>
            <a:chOff x="7698509" y="2176725"/>
            <a:chExt cx="943482" cy="604263"/>
          </a:xfrm>
        </p:grpSpPr>
        <p:pic>
          <p:nvPicPr>
            <p:cNvPr id="147" name="Picture 146" descr="A picture containing monitor, television, screen, photo&#10;&#10;Description automatically generated">
              <a:extLst>
                <a:ext uri="{FF2B5EF4-FFF2-40B4-BE49-F238E27FC236}">
                  <a16:creationId xmlns:a16="http://schemas.microsoft.com/office/drawing/2014/main" id="{562884B0-BBF2-8F4A-4B54-134B8ECC30CF}"/>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148" name="Picture 147" descr="A picture containing monitor, television, screen, photo&#10;&#10;Description automatically generated">
              <a:extLst>
                <a:ext uri="{FF2B5EF4-FFF2-40B4-BE49-F238E27FC236}">
                  <a16:creationId xmlns:a16="http://schemas.microsoft.com/office/drawing/2014/main" id="{03394972-90D1-FFA1-57BF-3D9794CAD005}"/>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149" name="Picture 148" descr="A picture containing monitor, television, screen, photo&#10;&#10;Description automatically generated">
              <a:extLst>
                <a:ext uri="{FF2B5EF4-FFF2-40B4-BE49-F238E27FC236}">
                  <a16:creationId xmlns:a16="http://schemas.microsoft.com/office/drawing/2014/main" id="{AFC8E73E-AE27-474C-960A-4D5B3168028B}"/>
                </a:ext>
              </a:extLst>
            </p:cNvPr>
            <p:cNvPicPr>
              <a:picLocks noChangeAspect="1"/>
            </p:cNvPicPr>
            <p:nvPr/>
          </p:nvPicPr>
          <p:blipFill>
            <a:blip r:embed="rId3"/>
            <a:stretch>
              <a:fillRect/>
            </a:stretch>
          </p:blipFill>
          <p:spPr>
            <a:xfrm>
              <a:off x="7869382" y="2176725"/>
              <a:ext cx="772609" cy="262519"/>
            </a:xfrm>
            <a:prstGeom prst="rect">
              <a:avLst/>
            </a:prstGeom>
          </p:spPr>
        </p:pic>
        <p:sp>
          <p:nvSpPr>
            <p:cNvPr id="150" name="TextBox 149">
              <a:extLst>
                <a:ext uri="{FF2B5EF4-FFF2-40B4-BE49-F238E27FC236}">
                  <a16:creationId xmlns:a16="http://schemas.microsoft.com/office/drawing/2014/main" id="{21C3942D-AF6C-D3BE-4A74-9D97AE90E444}"/>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151" name="Group 249">
            <a:extLst>
              <a:ext uri="{FF2B5EF4-FFF2-40B4-BE49-F238E27FC236}">
                <a16:creationId xmlns:a16="http://schemas.microsoft.com/office/drawing/2014/main" id="{1734CBA4-DFD6-2EBD-DA4F-B725008CD52E}"/>
              </a:ext>
            </a:extLst>
          </p:cNvPr>
          <p:cNvGrpSpPr>
            <a:grpSpLocks/>
          </p:cNvGrpSpPr>
          <p:nvPr/>
        </p:nvGrpSpPr>
        <p:grpSpPr bwMode="auto">
          <a:xfrm>
            <a:off x="9119966" y="3154428"/>
            <a:ext cx="269531" cy="537772"/>
            <a:chOff x="4140" y="429"/>
            <a:chExt cx="1425" cy="2396"/>
          </a:xfrm>
        </p:grpSpPr>
        <p:sp>
          <p:nvSpPr>
            <p:cNvPr id="152" name="Freeform 250">
              <a:extLst>
                <a:ext uri="{FF2B5EF4-FFF2-40B4-BE49-F238E27FC236}">
                  <a16:creationId xmlns:a16="http://schemas.microsoft.com/office/drawing/2014/main" id="{F7E5B0D3-3283-B18C-748B-9614DC05A00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Rectangle 251">
              <a:extLst>
                <a:ext uri="{FF2B5EF4-FFF2-40B4-BE49-F238E27FC236}">
                  <a16:creationId xmlns:a16="http://schemas.microsoft.com/office/drawing/2014/main" id="{F47E602F-1E8C-5A86-C221-1D69BDD1F9D7}"/>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4" name="Freeform 252">
              <a:extLst>
                <a:ext uri="{FF2B5EF4-FFF2-40B4-BE49-F238E27FC236}">
                  <a16:creationId xmlns:a16="http://schemas.microsoft.com/office/drawing/2014/main" id="{F1B86118-56BC-3433-04CF-547685AD7CD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253">
              <a:extLst>
                <a:ext uri="{FF2B5EF4-FFF2-40B4-BE49-F238E27FC236}">
                  <a16:creationId xmlns:a16="http://schemas.microsoft.com/office/drawing/2014/main" id="{2DCAC80D-388D-41A7-5EF6-95CFCE95D56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54">
              <a:extLst>
                <a:ext uri="{FF2B5EF4-FFF2-40B4-BE49-F238E27FC236}">
                  <a16:creationId xmlns:a16="http://schemas.microsoft.com/office/drawing/2014/main" id="{AB216D52-0F64-3F79-2C85-B3DB557E7E60}"/>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57" name="Group 255">
              <a:extLst>
                <a:ext uri="{FF2B5EF4-FFF2-40B4-BE49-F238E27FC236}">
                  <a16:creationId xmlns:a16="http://schemas.microsoft.com/office/drawing/2014/main" id="{9B30E745-9D80-842A-2484-7E0A384D15B2}"/>
                </a:ext>
              </a:extLst>
            </p:cNvPr>
            <p:cNvGrpSpPr>
              <a:grpSpLocks/>
            </p:cNvGrpSpPr>
            <p:nvPr/>
          </p:nvGrpSpPr>
          <p:grpSpPr bwMode="auto">
            <a:xfrm>
              <a:off x="4749" y="668"/>
              <a:ext cx="581" cy="145"/>
              <a:chOff x="614" y="2568"/>
              <a:chExt cx="725" cy="139"/>
            </a:xfrm>
          </p:grpSpPr>
          <p:sp>
            <p:nvSpPr>
              <p:cNvPr id="182" name="AutoShape 256">
                <a:extLst>
                  <a:ext uri="{FF2B5EF4-FFF2-40B4-BE49-F238E27FC236}">
                    <a16:creationId xmlns:a16="http://schemas.microsoft.com/office/drawing/2014/main" id="{A0B77519-57FE-F7AA-30DE-448E056C3E12}"/>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83" name="AutoShape 257">
                <a:extLst>
                  <a:ext uri="{FF2B5EF4-FFF2-40B4-BE49-F238E27FC236}">
                    <a16:creationId xmlns:a16="http://schemas.microsoft.com/office/drawing/2014/main" id="{D9B213A5-0165-21F4-3671-DDFE76C3EF8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58" name="Rectangle 258">
              <a:extLst>
                <a:ext uri="{FF2B5EF4-FFF2-40B4-BE49-F238E27FC236}">
                  <a16:creationId xmlns:a16="http://schemas.microsoft.com/office/drawing/2014/main" id="{B6FAD2D4-3D37-E2C4-87F5-B08D56CCDFB8}"/>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59" name="Group 259">
              <a:extLst>
                <a:ext uri="{FF2B5EF4-FFF2-40B4-BE49-F238E27FC236}">
                  <a16:creationId xmlns:a16="http://schemas.microsoft.com/office/drawing/2014/main" id="{CA5891C0-971D-D151-0250-9626A43248F5}"/>
                </a:ext>
              </a:extLst>
            </p:cNvPr>
            <p:cNvGrpSpPr>
              <a:grpSpLocks/>
            </p:cNvGrpSpPr>
            <p:nvPr/>
          </p:nvGrpSpPr>
          <p:grpSpPr bwMode="auto">
            <a:xfrm>
              <a:off x="4747" y="994"/>
              <a:ext cx="581" cy="134"/>
              <a:chOff x="614" y="2568"/>
              <a:chExt cx="725" cy="139"/>
            </a:xfrm>
          </p:grpSpPr>
          <p:sp>
            <p:nvSpPr>
              <p:cNvPr id="180" name="AutoShape 260">
                <a:extLst>
                  <a:ext uri="{FF2B5EF4-FFF2-40B4-BE49-F238E27FC236}">
                    <a16:creationId xmlns:a16="http://schemas.microsoft.com/office/drawing/2014/main" id="{4D298071-0F3C-472B-F7D6-088894BDC38B}"/>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81" name="AutoShape 261">
                <a:extLst>
                  <a:ext uri="{FF2B5EF4-FFF2-40B4-BE49-F238E27FC236}">
                    <a16:creationId xmlns:a16="http://schemas.microsoft.com/office/drawing/2014/main" id="{2CE252FF-2F70-CFE1-80B6-C302403B90EA}"/>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0" name="Rectangle 262">
              <a:extLst>
                <a:ext uri="{FF2B5EF4-FFF2-40B4-BE49-F238E27FC236}">
                  <a16:creationId xmlns:a16="http://schemas.microsoft.com/office/drawing/2014/main" id="{C783F75B-3BB4-DD1D-E67D-0B596FDE6C4F}"/>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1" name="Rectangle 263">
              <a:extLst>
                <a:ext uri="{FF2B5EF4-FFF2-40B4-BE49-F238E27FC236}">
                  <a16:creationId xmlns:a16="http://schemas.microsoft.com/office/drawing/2014/main" id="{D8EB85FE-3B10-8722-B9F1-98FCFF2FF3DF}"/>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62" name="Group 264">
              <a:extLst>
                <a:ext uri="{FF2B5EF4-FFF2-40B4-BE49-F238E27FC236}">
                  <a16:creationId xmlns:a16="http://schemas.microsoft.com/office/drawing/2014/main" id="{AE7165BE-AA8F-FE38-1982-F436DB32AC75}"/>
                </a:ext>
              </a:extLst>
            </p:cNvPr>
            <p:cNvGrpSpPr>
              <a:grpSpLocks/>
            </p:cNvGrpSpPr>
            <p:nvPr/>
          </p:nvGrpSpPr>
          <p:grpSpPr bwMode="auto">
            <a:xfrm>
              <a:off x="4735" y="1627"/>
              <a:ext cx="582" cy="151"/>
              <a:chOff x="614" y="2568"/>
              <a:chExt cx="725" cy="139"/>
            </a:xfrm>
          </p:grpSpPr>
          <p:sp>
            <p:nvSpPr>
              <p:cNvPr id="178" name="AutoShape 265">
                <a:extLst>
                  <a:ext uri="{FF2B5EF4-FFF2-40B4-BE49-F238E27FC236}">
                    <a16:creationId xmlns:a16="http://schemas.microsoft.com/office/drawing/2014/main" id="{663DEFCA-1A7A-70CF-D076-B1C132E58957}"/>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9" name="AutoShape 266">
                <a:extLst>
                  <a:ext uri="{FF2B5EF4-FFF2-40B4-BE49-F238E27FC236}">
                    <a16:creationId xmlns:a16="http://schemas.microsoft.com/office/drawing/2014/main" id="{0A4E1C15-E0FA-ED80-31A5-5C4EF0BBC74B}"/>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3" name="Freeform 267">
              <a:extLst>
                <a:ext uri="{FF2B5EF4-FFF2-40B4-BE49-F238E27FC236}">
                  <a16:creationId xmlns:a16="http://schemas.microsoft.com/office/drawing/2014/main" id="{2E2C2485-3D47-158A-BA91-B1508A4107D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64" name="Group 268">
              <a:extLst>
                <a:ext uri="{FF2B5EF4-FFF2-40B4-BE49-F238E27FC236}">
                  <a16:creationId xmlns:a16="http://schemas.microsoft.com/office/drawing/2014/main" id="{3E8C2332-F22D-3BB7-6380-D5F9EB6F7225}"/>
                </a:ext>
              </a:extLst>
            </p:cNvPr>
            <p:cNvGrpSpPr>
              <a:grpSpLocks/>
            </p:cNvGrpSpPr>
            <p:nvPr/>
          </p:nvGrpSpPr>
          <p:grpSpPr bwMode="auto">
            <a:xfrm>
              <a:off x="4739" y="1327"/>
              <a:ext cx="582" cy="139"/>
              <a:chOff x="614" y="2568"/>
              <a:chExt cx="725" cy="139"/>
            </a:xfrm>
          </p:grpSpPr>
          <p:sp>
            <p:nvSpPr>
              <p:cNvPr id="176" name="AutoShape 269">
                <a:extLst>
                  <a:ext uri="{FF2B5EF4-FFF2-40B4-BE49-F238E27FC236}">
                    <a16:creationId xmlns:a16="http://schemas.microsoft.com/office/drawing/2014/main" id="{6CEBE3E3-C24D-492F-E8C2-A74704FC6D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7" name="AutoShape 270">
                <a:extLst>
                  <a:ext uri="{FF2B5EF4-FFF2-40B4-BE49-F238E27FC236}">
                    <a16:creationId xmlns:a16="http://schemas.microsoft.com/office/drawing/2014/main" id="{EB942106-25B7-0EE7-8F9D-C1A17841E428}"/>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5" name="Rectangle 271">
              <a:extLst>
                <a:ext uri="{FF2B5EF4-FFF2-40B4-BE49-F238E27FC236}">
                  <a16:creationId xmlns:a16="http://schemas.microsoft.com/office/drawing/2014/main" id="{F817D687-84FE-5833-845E-59B93BEC17EE}"/>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6" name="Freeform 272">
              <a:extLst>
                <a:ext uri="{FF2B5EF4-FFF2-40B4-BE49-F238E27FC236}">
                  <a16:creationId xmlns:a16="http://schemas.microsoft.com/office/drawing/2014/main" id="{F1653EA2-7694-EBAC-5A15-2C18573A3EE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273">
              <a:extLst>
                <a:ext uri="{FF2B5EF4-FFF2-40B4-BE49-F238E27FC236}">
                  <a16:creationId xmlns:a16="http://schemas.microsoft.com/office/drawing/2014/main" id="{06B98966-7874-EF75-63F6-3D4667E7C71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Oval 274">
              <a:extLst>
                <a:ext uri="{FF2B5EF4-FFF2-40B4-BE49-F238E27FC236}">
                  <a16:creationId xmlns:a16="http://schemas.microsoft.com/office/drawing/2014/main" id="{A8F72C81-9039-8F4C-E495-95BB2DC22BC0}"/>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9" name="Freeform 275">
              <a:extLst>
                <a:ext uri="{FF2B5EF4-FFF2-40B4-BE49-F238E27FC236}">
                  <a16:creationId xmlns:a16="http://schemas.microsoft.com/office/drawing/2014/main" id="{92BED0CE-49F3-57EE-2A41-3569FCDEA1D7}"/>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AutoShape 276">
              <a:extLst>
                <a:ext uri="{FF2B5EF4-FFF2-40B4-BE49-F238E27FC236}">
                  <a16:creationId xmlns:a16="http://schemas.microsoft.com/office/drawing/2014/main" id="{8FBCEE06-0F50-A539-D661-A35B26165036}"/>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1" name="AutoShape 277">
              <a:extLst>
                <a:ext uri="{FF2B5EF4-FFF2-40B4-BE49-F238E27FC236}">
                  <a16:creationId xmlns:a16="http://schemas.microsoft.com/office/drawing/2014/main" id="{3DA0554B-6152-7FAB-AFDF-DEC5D120F885}"/>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2" name="Oval 278">
              <a:extLst>
                <a:ext uri="{FF2B5EF4-FFF2-40B4-BE49-F238E27FC236}">
                  <a16:creationId xmlns:a16="http://schemas.microsoft.com/office/drawing/2014/main" id="{B7BDB81E-D84D-BDF2-0461-7B0198E0516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3" name="Oval 279">
              <a:extLst>
                <a:ext uri="{FF2B5EF4-FFF2-40B4-BE49-F238E27FC236}">
                  <a16:creationId xmlns:a16="http://schemas.microsoft.com/office/drawing/2014/main" id="{36A786E8-9394-51E0-615B-C7762C31B734}"/>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280">
              <a:extLst>
                <a:ext uri="{FF2B5EF4-FFF2-40B4-BE49-F238E27FC236}">
                  <a16:creationId xmlns:a16="http://schemas.microsoft.com/office/drawing/2014/main" id="{13BBB392-5264-EF44-EA19-41B4818994AC}"/>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5" name="Rectangle 281">
              <a:extLst>
                <a:ext uri="{FF2B5EF4-FFF2-40B4-BE49-F238E27FC236}">
                  <a16:creationId xmlns:a16="http://schemas.microsoft.com/office/drawing/2014/main" id="{91DCA08E-1749-B03D-8180-9161C44AE39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184" name="Group 183">
            <a:extLst>
              <a:ext uri="{FF2B5EF4-FFF2-40B4-BE49-F238E27FC236}">
                <a16:creationId xmlns:a16="http://schemas.microsoft.com/office/drawing/2014/main" id="{60A96F25-9F10-C18E-5CE1-402A4E36344E}"/>
              </a:ext>
            </a:extLst>
          </p:cNvPr>
          <p:cNvGrpSpPr/>
          <p:nvPr/>
        </p:nvGrpSpPr>
        <p:grpSpPr>
          <a:xfrm>
            <a:off x="9343538" y="3332225"/>
            <a:ext cx="943482" cy="604263"/>
            <a:chOff x="7698509" y="2176725"/>
            <a:chExt cx="943482" cy="604263"/>
          </a:xfrm>
        </p:grpSpPr>
        <p:pic>
          <p:nvPicPr>
            <p:cNvPr id="185" name="Picture 184" descr="A picture containing monitor, television, screen, photo&#10;&#10;Description automatically generated">
              <a:extLst>
                <a:ext uri="{FF2B5EF4-FFF2-40B4-BE49-F238E27FC236}">
                  <a16:creationId xmlns:a16="http://schemas.microsoft.com/office/drawing/2014/main" id="{34F8F499-08AE-BB54-B0AF-D1F49C46E394}"/>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186" name="Picture 185" descr="A picture containing monitor, television, screen, photo&#10;&#10;Description automatically generated">
              <a:extLst>
                <a:ext uri="{FF2B5EF4-FFF2-40B4-BE49-F238E27FC236}">
                  <a16:creationId xmlns:a16="http://schemas.microsoft.com/office/drawing/2014/main" id="{4BE6C727-389F-F316-96D0-8ECCA1DD95D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187" name="Picture 186" descr="A picture containing monitor, television, screen, photo&#10;&#10;Description automatically generated">
              <a:extLst>
                <a:ext uri="{FF2B5EF4-FFF2-40B4-BE49-F238E27FC236}">
                  <a16:creationId xmlns:a16="http://schemas.microsoft.com/office/drawing/2014/main" id="{BA2965C8-1CA3-F45F-C8F3-25C9494BDDC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188" name="TextBox 187">
              <a:extLst>
                <a:ext uri="{FF2B5EF4-FFF2-40B4-BE49-F238E27FC236}">
                  <a16:creationId xmlns:a16="http://schemas.microsoft.com/office/drawing/2014/main" id="{A285DFAE-D812-91F0-C938-533711ECC843}"/>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189" name="TextBox 188">
            <a:extLst>
              <a:ext uri="{FF2B5EF4-FFF2-40B4-BE49-F238E27FC236}">
                <a16:creationId xmlns:a16="http://schemas.microsoft.com/office/drawing/2014/main" id="{2CD7F26D-9C27-1C05-8477-C56637AAF9D5}"/>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Tree>
    <p:extLst>
      <p:ext uri="{BB962C8B-B14F-4D97-AF65-F5344CB8AC3E}">
        <p14:creationId xmlns:p14="http://schemas.microsoft.com/office/powerpoint/2010/main" val="329647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902523" y="1442355"/>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3200" i="1" dirty="0">
                <a:solidFill>
                  <a:srgbClr val="000099"/>
                </a:solidFill>
                <a:latin typeface="Gill Sans MT" panose="020B0502020104020203" pitchFamily="34" charset="77"/>
                <a:ea typeface="ＭＳ Ｐゴシック" panose="020B0600070205080204" pitchFamily="34" charset="-128"/>
              </a:rPr>
              <a:t>“</a:t>
            </a:r>
            <a:r>
              <a:rPr lang="en-US" altLang="en-US" sz="3200" i="1" dirty="0">
                <a:solidFill>
                  <a:srgbClr val="000099"/>
                </a:solidFill>
                <a:ea typeface="ＭＳ Ｐゴシック" panose="020B0600070205080204" pitchFamily="34" charset="-128"/>
              </a:rPr>
              <a:t>intelligence” </a:t>
            </a:r>
            <a:r>
              <a:rPr lang="en-US" altLang="en-US" sz="3200" dirty="0">
                <a:solidFill>
                  <a:srgbClr val="000099"/>
                </a:solidFill>
                <a:ea typeface="ＭＳ Ｐゴシック" panose="020B0600070205080204" pitchFamily="34" charset="-128"/>
              </a:rPr>
              <a:t>at client: </a:t>
            </a:r>
            <a:r>
              <a:rPr lang="en-US" altLang="en-US" sz="3200" dirty="0">
                <a:ea typeface="ＭＳ Ｐゴシック" panose="020B0600070205080204" pitchFamily="34" charset="-128"/>
              </a:rPr>
              <a:t>client determines</a:t>
            </a:r>
          </a:p>
          <a:p>
            <a:pPr lvl="1"/>
            <a:r>
              <a:rPr lang="en-US" altLang="en-US" sz="2800" i="1" dirty="0">
                <a:solidFill>
                  <a:srgbClr val="CC0000"/>
                </a:solidFill>
                <a:ea typeface="ＭＳ Ｐゴシック" panose="020B0600070205080204" pitchFamily="34" charset="-128"/>
              </a:rPr>
              <a:t>when</a:t>
            </a:r>
            <a:r>
              <a:rPr lang="en-US" altLang="en-US" sz="2800" i="1" dirty="0">
                <a:solidFill>
                  <a:srgbClr val="800000"/>
                </a:solidFill>
                <a:ea typeface="ＭＳ Ｐゴシック" panose="020B0600070205080204" pitchFamily="34" charset="-128"/>
              </a:rPr>
              <a:t> </a:t>
            </a:r>
            <a:r>
              <a:rPr lang="en-US" altLang="en-US" sz="2800" dirty="0">
                <a:solidFill>
                  <a:srgbClr val="000000"/>
                </a:solidFill>
                <a:ea typeface="ＭＳ Ｐゴシック" panose="020B0600070205080204" pitchFamily="34" charset="-128"/>
              </a:rPr>
              <a:t>to request chunk (so that buffer starvation, or overflow does not occur)</a:t>
            </a:r>
          </a:p>
          <a:p>
            <a:pPr lvl="1"/>
            <a:r>
              <a:rPr lang="en-US" altLang="en-US" sz="2800" i="1" dirty="0">
                <a:solidFill>
                  <a:srgbClr val="CC0000"/>
                </a:solidFill>
                <a:ea typeface="ＭＳ Ｐゴシック" panose="020B0600070205080204" pitchFamily="34" charset="-128"/>
              </a:rPr>
              <a:t>what encoding rate </a:t>
            </a:r>
            <a:r>
              <a:rPr lang="en-US" altLang="en-US" sz="2800" dirty="0">
                <a:solidFill>
                  <a:srgbClr val="000000"/>
                </a:solidFill>
                <a:ea typeface="ＭＳ Ｐゴシック" panose="020B0600070205080204" pitchFamily="34" charset="-128"/>
              </a:rPr>
              <a:t>to request </a:t>
            </a:r>
            <a:r>
              <a:rPr lang="en-US" altLang="en-US" sz="2800" dirty="0">
                <a:ea typeface="ＭＳ Ｐゴシック" panose="020B0600070205080204" pitchFamily="34" charset="-128"/>
              </a:rPr>
              <a:t>(higher quality when more bandwidth available) </a:t>
            </a:r>
            <a:endParaRPr lang="en-US" altLang="en-US" sz="2800" dirty="0">
              <a:solidFill>
                <a:srgbClr val="000000"/>
              </a:solidFill>
              <a:ea typeface="ＭＳ Ｐゴシック" panose="020B0600070205080204" pitchFamily="34" charset="-128"/>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917270" y="4418084"/>
            <a:ext cx="10736797" cy="16010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r>
              <a:rPr lang="en-US" altLang="en-US" sz="2800" i="1" dirty="0">
                <a:solidFill>
                  <a:srgbClr val="CC0000"/>
                </a:solidFill>
                <a:ea typeface="ＭＳ Ｐゴシック" panose="020B0600070205080204" pitchFamily="34" charset="-128"/>
              </a:rPr>
              <a:t>where</a:t>
            </a:r>
            <a:r>
              <a:rPr lang="en-US" altLang="en-US" sz="2800" i="1" dirty="0">
                <a:solidFill>
                  <a:srgbClr val="800000"/>
                </a:solidFill>
                <a:ea typeface="ＭＳ Ｐゴシック" panose="020B0600070205080204" pitchFamily="34" charset="-128"/>
              </a:rPr>
              <a:t> </a:t>
            </a:r>
            <a:r>
              <a:rPr lang="en-US" altLang="en-US" sz="2800" dirty="0">
                <a:ea typeface="ＭＳ Ｐゴシック" panose="020B0600070205080204" pitchFamily="34" charset="-128"/>
              </a:rPr>
              <a:t>to request chunk (can request from URL server that is “close” to client or has high available bandwidth</a:t>
            </a:r>
            <a:r>
              <a:rPr lang="en-US" altLang="en-US" sz="2800" dirty="0">
                <a:latin typeface="Gill Sans MT" panose="020B0502020104020203" pitchFamily="34" charset="77"/>
                <a:ea typeface="ＭＳ Ｐゴシック" panose="020B0600070205080204" pitchFamily="34" charset="-128"/>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5652226"/>
            <a:ext cx="9389302" cy="584775"/>
          </a:xfrm>
          <a:prstGeom prst="rect">
            <a:avLst/>
          </a:prstGeom>
          <a:noFill/>
        </p:spPr>
        <p:txBody>
          <a:bodyPr wrap="none" rtlCol="0">
            <a:spAutoFit/>
          </a:bodyPr>
          <a:lstStyle/>
          <a:p>
            <a:r>
              <a:rPr lang="en-US" sz="3200" dirty="0">
                <a:solidFill>
                  <a:srgbClr val="C00000"/>
                </a:solidFill>
              </a:rPr>
              <a:t>Streaming video = </a:t>
            </a:r>
            <a:r>
              <a:rPr lang="en-US" sz="3200" dirty="0"/>
              <a:t>encoding +</a:t>
            </a:r>
            <a:r>
              <a:rPr lang="en-US" sz="3200" dirty="0">
                <a:solidFill>
                  <a:srgbClr val="C00000"/>
                </a:solidFill>
              </a:rPr>
              <a:t> </a:t>
            </a:r>
            <a:r>
              <a:rPr lang="en-US" sz="3200" dirty="0"/>
              <a:t>DASH + playout buffering</a:t>
            </a:r>
          </a:p>
        </p:txBody>
      </p:sp>
      <p:sp>
        <p:nvSpPr>
          <p:cNvPr id="59" name="Slide Number Placeholder 2">
            <a:extLst>
              <a:ext uri="{FF2B5EF4-FFF2-40B4-BE49-F238E27FC236}">
                <a16:creationId xmlns:a16="http://schemas.microsoft.com/office/drawing/2014/main" id="{05C1F9B6-622E-FD40-9284-5985D9F5465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111</a:t>
            </a:fld>
            <a:endParaRPr lang="en-US" dirty="0"/>
          </a:p>
        </p:txBody>
      </p:sp>
      <p:grpSp>
        <p:nvGrpSpPr>
          <p:cNvPr id="3" name="Group 2">
            <a:extLst>
              <a:ext uri="{FF2B5EF4-FFF2-40B4-BE49-F238E27FC236}">
                <a16:creationId xmlns:a16="http://schemas.microsoft.com/office/drawing/2014/main" id="{F12F2A61-F270-9023-C5F1-6222599EB167}"/>
              </a:ext>
            </a:extLst>
          </p:cNvPr>
          <p:cNvGrpSpPr>
            <a:grpSpLocks/>
          </p:cNvGrpSpPr>
          <p:nvPr/>
        </p:nvGrpSpPr>
        <p:grpSpPr bwMode="auto">
          <a:xfrm>
            <a:off x="10418918" y="2387938"/>
            <a:ext cx="1331627" cy="1083147"/>
            <a:chOff x="1842724" y="2867233"/>
            <a:chExt cx="5649912" cy="3416300"/>
          </a:xfrm>
        </p:grpSpPr>
        <p:sp>
          <p:nvSpPr>
            <p:cNvPr id="4" name="AutoShape 99">
              <a:extLst>
                <a:ext uri="{FF2B5EF4-FFF2-40B4-BE49-F238E27FC236}">
                  <a16:creationId xmlns:a16="http://schemas.microsoft.com/office/drawing/2014/main" id="{9EA0E5D0-DAAB-EE2F-DD11-F1E991AF486B}"/>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 name="Rectangle 87">
              <a:extLst>
                <a:ext uri="{FF2B5EF4-FFF2-40B4-BE49-F238E27FC236}">
                  <a16:creationId xmlns:a16="http://schemas.microsoft.com/office/drawing/2014/main" id="{499BE3DC-2123-C49E-E10C-27DE17DC0177}"/>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349">
            <a:extLst>
              <a:ext uri="{FF2B5EF4-FFF2-40B4-BE49-F238E27FC236}">
                <a16:creationId xmlns:a16="http://schemas.microsoft.com/office/drawing/2014/main" id="{212D837B-EDFF-6149-ED13-DC1D65692068}"/>
              </a:ext>
            </a:extLst>
          </p:cNvPr>
          <p:cNvGrpSpPr>
            <a:grpSpLocks/>
          </p:cNvGrpSpPr>
          <p:nvPr/>
        </p:nvGrpSpPr>
        <p:grpSpPr bwMode="auto">
          <a:xfrm>
            <a:off x="10897863" y="2829271"/>
            <a:ext cx="427844" cy="454118"/>
            <a:chOff x="4437" y="1472"/>
            <a:chExt cx="427" cy="418"/>
          </a:xfrm>
        </p:grpSpPr>
        <p:sp>
          <p:nvSpPr>
            <p:cNvPr id="7" name="Rectangle 350">
              <a:extLst>
                <a:ext uri="{FF2B5EF4-FFF2-40B4-BE49-F238E27FC236}">
                  <a16:creationId xmlns:a16="http://schemas.microsoft.com/office/drawing/2014/main" id="{8F442716-EFB0-0D9E-0D93-679F365C083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8" name="Rectangle 351">
              <a:extLst>
                <a:ext uri="{FF2B5EF4-FFF2-40B4-BE49-F238E27FC236}">
                  <a16:creationId xmlns:a16="http://schemas.microsoft.com/office/drawing/2014/main" id="{50C25571-FD23-A209-CDB3-CDDB1E4DA238}"/>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9" name="Rectangle 352">
              <a:extLst>
                <a:ext uri="{FF2B5EF4-FFF2-40B4-BE49-F238E27FC236}">
                  <a16:creationId xmlns:a16="http://schemas.microsoft.com/office/drawing/2014/main" id="{DFBA599E-895C-7C2F-AEB8-85C59CAFDC8C}"/>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0" name="Rectangle 353">
              <a:extLst>
                <a:ext uri="{FF2B5EF4-FFF2-40B4-BE49-F238E27FC236}">
                  <a16:creationId xmlns:a16="http://schemas.microsoft.com/office/drawing/2014/main" id="{019A21E0-FF5D-0FC2-2C09-76C639761872}"/>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1" name="Freeform 1287">
            <a:extLst>
              <a:ext uri="{FF2B5EF4-FFF2-40B4-BE49-F238E27FC236}">
                <a16:creationId xmlns:a16="http://schemas.microsoft.com/office/drawing/2014/main" id="{3759BC0C-E563-7CE5-C3C8-7A9CDC9DC1B7}"/>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 name="Straight Connector 45">
            <a:extLst>
              <a:ext uri="{FF2B5EF4-FFF2-40B4-BE49-F238E27FC236}">
                <a16:creationId xmlns:a16="http://schemas.microsoft.com/office/drawing/2014/main" id="{164C3CB5-08FA-1727-6DD4-C83D45774B6B}"/>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64">
            <a:extLst>
              <a:ext uri="{FF2B5EF4-FFF2-40B4-BE49-F238E27FC236}">
                <a16:creationId xmlns:a16="http://schemas.microsoft.com/office/drawing/2014/main" id="{292BDA74-3F50-616D-4902-B5E9B2523DAC}"/>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 name="Freeform 236">
            <a:extLst>
              <a:ext uri="{FF2B5EF4-FFF2-40B4-BE49-F238E27FC236}">
                <a16:creationId xmlns:a16="http://schemas.microsoft.com/office/drawing/2014/main" id="{C2B2A57C-AD3C-FD7D-48AC-0C62122C89E1}"/>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reeform 237">
            <a:extLst>
              <a:ext uri="{FF2B5EF4-FFF2-40B4-BE49-F238E27FC236}">
                <a16:creationId xmlns:a16="http://schemas.microsoft.com/office/drawing/2014/main" id="{EEA1C0DC-300C-9503-D93E-0B20FFCB12C6}"/>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A8EE0A97-516A-2F50-6CD4-F1F0622F17FB}"/>
              </a:ext>
            </a:extLst>
          </p:cNvPr>
          <p:cNvGrpSpPr/>
          <p:nvPr/>
        </p:nvGrpSpPr>
        <p:grpSpPr>
          <a:xfrm>
            <a:off x="10236017" y="2762935"/>
            <a:ext cx="351378" cy="523220"/>
            <a:chOff x="10485997" y="1295948"/>
            <a:chExt cx="351378" cy="523220"/>
          </a:xfrm>
        </p:grpSpPr>
        <p:sp>
          <p:nvSpPr>
            <p:cNvPr id="17" name="Oval 16">
              <a:extLst>
                <a:ext uri="{FF2B5EF4-FFF2-40B4-BE49-F238E27FC236}">
                  <a16:creationId xmlns:a16="http://schemas.microsoft.com/office/drawing/2014/main" id="{2464A373-7ED0-6219-F1CD-37ECC8EEBFCC}"/>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0CC2DA03-40F0-549D-54A1-1BE84131C50F}"/>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grpSp>
        <p:nvGrpSpPr>
          <p:cNvPr id="19" name="Group 18">
            <a:extLst>
              <a:ext uri="{FF2B5EF4-FFF2-40B4-BE49-F238E27FC236}">
                <a16:creationId xmlns:a16="http://schemas.microsoft.com/office/drawing/2014/main" id="{28180A8E-DA9E-4AA7-6BAC-3AD22B07E554}"/>
              </a:ext>
            </a:extLst>
          </p:cNvPr>
          <p:cNvGrpSpPr/>
          <p:nvPr/>
        </p:nvGrpSpPr>
        <p:grpSpPr>
          <a:xfrm>
            <a:off x="7793102" y="2318615"/>
            <a:ext cx="943482" cy="1132486"/>
            <a:chOff x="7698509" y="2176725"/>
            <a:chExt cx="943482" cy="1132486"/>
          </a:xfrm>
        </p:grpSpPr>
        <p:grpSp>
          <p:nvGrpSpPr>
            <p:cNvPr id="20" name="Group 249">
              <a:extLst>
                <a:ext uri="{FF2B5EF4-FFF2-40B4-BE49-F238E27FC236}">
                  <a16:creationId xmlns:a16="http://schemas.microsoft.com/office/drawing/2014/main" id="{E8CA88B3-2A0F-05F8-097F-33934FEE383F}"/>
                </a:ext>
              </a:extLst>
            </p:cNvPr>
            <p:cNvGrpSpPr>
              <a:grpSpLocks/>
            </p:cNvGrpSpPr>
            <p:nvPr/>
          </p:nvGrpSpPr>
          <p:grpSpPr bwMode="auto">
            <a:xfrm>
              <a:off x="8058261" y="2771439"/>
              <a:ext cx="269531" cy="537772"/>
              <a:chOff x="4140" y="429"/>
              <a:chExt cx="1425" cy="2396"/>
            </a:xfrm>
          </p:grpSpPr>
          <p:sp>
            <p:nvSpPr>
              <p:cNvPr id="26" name="Freeform 250">
                <a:extLst>
                  <a:ext uri="{FF2B5EF4-FFF2-40B4-BE49-F238E27FC236}">
                    <a16:creationId xmlns:a16="http://schemas.microsoft.com/office/drawing/2014/main" id="{16440A40-D06D-0410-3F11-2BDC9626D67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251">
                <a:extLst>
                  <a:ext uri="{FF2B5EF4-FFF2-40B4-BE49-F238E27FC236}">
                    <a16:creationId xmlns:a16="http://schemas.microsoft.com/office/drawing/2014/main" id="{06E455BD-09FF-FB7D-C478-EB78C8ACE00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 name="Freeform 252">
                <a:extLst>
                  <a:ext uri="{FF2B5EF4-FFF2-40B4-BE49-F238E27FC236}">
                    <a16:creationId xmlns:a16="http://schemas.microsoft.com/office/drawing/2014/main" id="{92F539FE-514D-91F4-8D7D-72E7E6CB92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253">
                <a:extLst>
                  <a:ext uri="{FF2B5EF4-FFF2-40B4-BE49-F238E27FC236}">
                    <a16:creationId xmlns:a16="http://schemas.microsoft.com/office/drawing/2014/main" id="{63792C27-1172-592E-B2A6-5FC03E57A68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254">
                <a:extLst>
                  <a:ext uri="{FF2B5EF4-FFF2-40B4-BE49-F238E27FC236}">
                    <a16:creationId xmlns:a16="http://schemas.microsoft.com/office/drawing/2014/main" id="{EA1E11B5-324A-B2C1-3D18-58C53EFA76EF}"/>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1" name="Group 255">
                <a:extLst>
                  <a:ext uri="{FF2B5EF4-FFF2-40B4-BE49-F238E27FC236}">
                    <a16:creationId xmlns:a16="http://schemas.microsoft.com/office/drawing/2014/main" id="{F3FEFDB5-5F17-F10C-1E52-12F33EF5A82F}"/>
                  </a:ext>
                </a:extLst>
              </p:cNvPr>
              <p:cNvGrpSpPr>
                <a:grpSpLocks/>
              </p:cNvGrpSpPr>
              <p:nvPr/>
            </p:nvGrpSpPr>
            <p:grpSpPr bwMode="auto">
              <a:xfrm>
                <a:off x="4749" y="668"/>
                <a:ext cx="581" cy="145"/>
                <a:chOff x="614" y="2568"/>
                <a:chExt cx="725" cy="139"/>
              </a:xfrm>
            </p:grpSpPr>
            <p:sp>
              <p:nvSpPr>
                <p:cNvPr id="56" name="AutoShape 256">
                  <a:extLst>
                    <a:ext uri="{FF2B5EF4-FFF2-40B4-BE49-F238E27FC236}">
                      <a16:creationId xmlns:a16="http://schemas.microsoft.com/office/drawing/2014/main" id="{0D734B3C-1D9C-FA7D-F325-797EE3DB7A66}"/>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0" name="AutoShape 257">
                  <a:extLst>
                    <a:ext uri="{FF2B5EF4-FFF2-40B4-BE49-F238E27FC236}">
                      <a16:creationId xmlns:a16="http://schemas.microsoft.com/office/drawing/2014/main" id="{FD367E85-703C-7236-7874-DF42AF532508}"/>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 name="Rectangle 258">
                <a:extLst>
                  <a:ext uri="{FF2B5EF4-FFF2-40B4-BE49-F238E27FC236}">
                    <a16:creationId xmlns:a16="http://schemas.microsoft.com/office/drawing/2014/main" id="{CADE277F-5015-22D0-DD82-0356574C485F}"/>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 name="Group 259">
                <a:extLst>
                  <a:ext uri="{FF2B5EF4-FFF2-40B4-BE49-F238E27FC236}">
                    <a16:creationId xmlns:a16="http://schemas.microsoft.com/office/drawing/2014/main" id="{E988B0EE-C883-D704-26F7-F13ABF475C0D}"/>
                  </a:ext>
                </a:extLst>
              </p:cNvPr>
              <p:cNvGrpSpPr>
                <a:grpSpLocks/>
              </p:cNvGrpSpPr>
              <p:nvPr/>
            </p:nvGrpSpPr>
            <p:grpSpPr bwMode="auto">
              <a:xfrm>
                <a:off x="4747" y="994"/>
                <a:ext cx="581" cy="134"/>
                <a:chOff x="614" y="2568"/>
                <a:chExt cx="725" cy="139"/>
              </a:xfrm>
            </p:grpSpPr>
            <p:sp>
              <p:nvSpPr>
                <p:cNvPr id="54" name="AutoShape 260">
                  <a:extLst>
                    <a:ext uri="{FF2B5EF4-FFF2-40B4-BE49-F238E27FC236}">
                      <a16:creationId xmlns:a16="http://schemas.microsoft.com/office/drawing/2014/main" id="{F243B11C-F4B5-9E3F-09F8-A24E4B68EF35}"/>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61">
                  <a:extLst>
                    <a:ext uri="{FF2B5EF4-FFF2-40B4-BE49-F238E27FC236}">
                      <a16:creationId xmlns:a16="http://schemas.microsoft.com/office/drawing/2014/main" id="{4372AEBF-8072-C36D-7232-E1B9FB1355CC}"/>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4" name="Rectangle 262">
                <a:extLst>
                  <a:ext uri="{FF2B5EF4-FFF2-40B4-BE49-F238E27FC236}">
                    <a16:creationId xmlns:a16="http://schemas.microsoft.com/office/drawing/2014/main" id="{DCE1F709-9E49-2A06-5AE6-3A417C1C652A}"/>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 name="Rectangle 263">
                <a:extLst>
                  <a:ext uri="{FF2B5EF4-FFF2-40B4-BE49-F238E27FC236}">
                    <a16:creationId xmlns:a16="http://schemas.microsoft.com/office/drawing/2014/main" id="{BEE50910-C500-5BDD-0C77-CAB67939091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6" name="Group 264">
                <a:extLst>
                  <a:ext uri="{FF2B5EF4-FFF2-40B4-BE49-F238E27FC236}">
                    <a16:creationId xmlns:a16="http://schemas.microsoft.com/office/drawing/2014/main" id="{70ED2CCE-4C3D-6877-9338-E051A4D2047E}"/>
                  </a:ext>
                </a:extLst>
              </p:cNvPr>
              <p:cNvGrpSpPr>
                <a:grpSpLocks/>
              </p:cNvGrpSpPr>
              <p:nvPr/>
            </p:nvGrpSpPr>
            <p:grpSpPr bwMode="auto">
              <a:xfrm>
                <a:off x="4735" y="1627"/>
                <a:ext cx="582" cy="151"/>
                <a:chOff x="614" y="2568"/>
                <a:chExt cx="725" cy="139"/>
              </a:xfrm>
            </p:grpSpPr>
            <p:sp>
              <p:nvSpPr>
                <p:cNvPr id="52" name="AutoShape 265">
                  <a:extLst>
                    <a:ext uri="{FF2B5EF4-FFF2-40B4-BE49-F238E27FC236}">
                      <a16:creationId xmlns:a16="http://schemas.microsoft.com/office/drawing/2014/main" id="{620E5C34-B76D-1C14-28F4-70E50F3867B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AutoShape 266">
                  <a:extLst>
                    <a:ext uri="{FF2B5EF4-FFF2-40B4-BE49-F238E27FC236}">
                      <a16:creationId xmlns:a16="http://schemas.microsoft.com/office/drawing/2014/main" id="{1200272D-5BB4-9223-0249-A1E6ADE72EA6}"/>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7" name="Freeform 267">
                <a:extLst>
                  <a:ext uri="{FF2B5EF4-FFF2-40B4-BE49-F238E27FC236}">
                    <a16:creationId xmlns:a16="http://schemas.microsoft.com/office/drawing/2014/main" id="{7DD067B2-F77B-A305-C6CB-0F23BCDE06D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268">
                <a:extLst>
                  <a:ext uri="{FF2B5EF4-FFF2-40B4-BE49-F238E27FC236}">
                    <a16:creationId xmlns:a16="http://schemas.microsoft.com/office/drawing/2014/main" id="{907AF702-94D5-74D7-A77C-CF2DB70C6ABB}"/>
                  </a:ext>
                </a:extLst>
              </p:cNvPr>
              <p:cNvGrpSpPr>
                <a:grpSpLocks/>
              </p:cNvGrpSpPr>
              <p:nvPr/>
            </p:nvGrpSpPr>
            <p:grpSpPr bwMode="auto">
              <a:xfrm>
                <a:off x="4739" y="1327"/>
                <a:ext cx="582" cy="139"/>
                <a:chOff x="614" y="2568"/>
                <a:chExt cx="725" cy="139"/>
              </a:xfrm>
            </p:grpSpPr>
            <p:sp>
              <p:nvSpPr>
                <p:cNvPr id="50" name="AutoShape 269">
                  <a:extLst>
                    <a:ext uri="{FF2B5EF4-FFF2-40B4-BE49-F238E27FC236}">
                      <a16:creationId xmlns:a16="http://schemas.microsoft.com/office/drawing/2014/main" id="{DDBB462A-039D-C942-7DC2-B228AA9DF13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AutoShape 270">
                  <a:extLst>
                    <a:ext uri="{FF2B5EF4-FFF2-40B4-BE49-F238E27FC236}">
                      <a16:creationId xmlns:a16="http://schemas.microsoft.com/office/drawing/2014/main" id="{77D774F7-51A4-55EF-83F7-4418529139D5}"/>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9" name="Rectangle 271">
                <a:extLst>
                  <a:ext uri="{FF2B5EF4-FFF2-40B4-BE49-F238E27FC236}">
                    <a16:creationId xmlns:a16="http://schemas.microsoft.com/office/drawing/2014/main" id="{4A8A2D5B-889B-70FF-DCFD-62146FC316E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0" name="Freeform 272">
                <a:extLst>
                  <a:ext uri="{FF2B5EF4-FFF2-40B4-BE49-F238E27FC236}">
                    <a16:creationId xmlns:a16="http://schemas.microsoft.com/office/drawing/2014/main" id="{1F63C5FD-0662-A7B7-AF96-3310A72EFAC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273">
                <a:extLst>
                  <a:ext uri="{FF2B5EF4-FFF2-40B4-BE49-F238E27FC236}">
                    <a16:creationId xmlns:a16="http://schemas.microsoft.com/office/drawing/2014/main" id="{15145019-75B6-AEC8-45C9-6749EA0D44A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274">
                <a:extLst>
                  <a:ext uri="{FF2B5EF4-FFF2-40B4-BE49-F238E27FC236}">
                    <a16:creationId xmlns:a16="http://schemas.microsoft.com/office/drawing/2014/main" id="{1F951BD0-BB57-9552-7592-A8BE455D8508}"/>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3" name="Freeform 275">
                <a:extLst>
                  <a:ext uri="{FF2B5EF4-FFF2-40B4-BE49-F238E27FC236}">
                    <a16:creationId xmlns:a16="http://schemas.microsoft.com/office/drawing/2014/main" id="{34624FF8-7C04-06B2-C7AA-4A69774AB1C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276">
                <a:extLst>
                  <a:ext uri="{FF2B5EF4-FFF2-40B4-BE49-F238E27FC236}">
                    <a16:creationId xmlns:a16="http://schemas.microsoft.com/office/drawing/2014/main" id="{AA22C0EC-22C4-A050-2287-24F16A4CCA8D}"/>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5" name="AutoShape 277">
                <a:extLst>
                  <a:ext uri="{FF2B5EF4-FFF2-40B4-BE49-F238E27FC236}">
                    <a16:creationId xmlns:a16="http://schemas.microsoft.com/office/drawing/2014/main" id="{9C6D0154-04A0-8498-A46C-44E50B39D115}"/>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6" name="Oval 278">
                <a:extLst>
                  <a:ext uri="{FF2B5EF4-FFF2-40B4-BE49-F238E27FC236}">
                    <a16:creationId xmlns:a16="http://schemas.microsoft.com/office/drawing/2014/main" id="{D9A7A404-B580-0FD2-ACB7-298F5EE05D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Oval 279">
                <a:extLst>
                  <a:ext uri="{FF2B5EF4-FFF2-40B4-BE49-F238E27FC236}">
                    <a16:creationId xmlns:a16="http://schemas.microsoft.com/office/drawing/2014/main" id="{BCD81587-D852-0924-5194-705D5FDA3434}"/>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8" name="Oval 280">
                <a:extLst>
                  <a:ext uri="{FF2B5EF4-FFF2-40B4-BE49-F238E27FC236}">
                    <a16:creationId xmlns:a16="http://schemas.microsoft.com/office/drawing/2014/main" id="{B64785C3-70F5-77DC-0009-F6D3A38D26E4}"/>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Rectangle 281">
                <a:extLst>
                  <a:ext uri="{FF2B5EF4-FFF2-40B4-BE49-F238E27FC236}">
                    <a16:creationId xmlns:a16="http://schemas.microsoft.com/office/drawing/2014/main" id="{49FC1D58-4BD4-3F10-5ABB-24C46F558C2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1" name="Group 20">
              <a:extLst>
                <a:ext uri="{FF2B5EF4-FFF2-40B4-BE49-F238E27FC236}">
                  <a16:creationId xmlns:a16="http://schemas.microsoft.com/office/drawing/2014/main" id="{596D2D6E-68F4-EB76-4D98-9975AAF8F41A}"/>
                </a:ext>
              </a:extLst>
            </p:cNvPr>
            <p:cNvGrpSpPr/>
            <p:nvPr/>
          </p:nvGrpSpPr>
          <p:grpSpPr>
            <a:xfrm>
              <a:off x="7698509" y="2176725"/>
              <a:ext cx="943482" cy="604263"/>
              <a:chOff x="7698509" y="2176725"/>
              <a:chExt cx="943482" cy="604263"/>
            </a:xfrm>
          </p:grpSpPr>
          <p:pic>
            <p:nvPicPr>
              <p:cNvPr id="22" name="Picture 21" descr="A picture containing monitor, television, screen, photo&#10;&#10;Description automatically generated">
                <a:extLst>
                  <a:ext uri="{FF2B5EF4-FFF2-40B4-BE49-F238E27FC236}">
                    <a16:creationId xmlns:a16="http://schemas.microsoft.com/office/drawing/2014/main" id="{9F67E406-0DC7-A654-4F20-2DC09C2DAC58}"/>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3" name="Picture 22" descr="A picture containing monitor, television, screen, photo&#10;&#10;Description automatically generated">
                <a:extLst>
                  <a:ext uri="{FF2B5EF4-FFF2-40B4-BE49-F238E27FC236}">
                    <a16:creationId xmlns:a16="http://schemas.microsoft.com/office/drawing/2014/main" id="{92F0723E-1411-4A74-A356-91A8AAA71F94}"/>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 name="Picture 23" descr="A picture containing monitor, television, screen, photo&#10;&#10;Description automatically generated">
                <a:extLst>
                  <a:ext uri="{FF2B5EF4-FFF2-40B4-BE49-F238E27FC236}">
                    <a16:creationId xmlns:a16="http://schemas.microsoft.com/office/drawing/2014/main" id="{DBFDF99E-BD57-9598-B341-B194B1164D61}"/>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 name="TextBox 24">
                <a:extLst>
                  <a:ext uri="{FF2B5EF4-FFF2-40B4-BE49-F238E27FC236}">
                    <a16:creationId xmlns:a16="http://schemas.microsoft.com/office/drawing/2014/main" id="{6E0F0275-58DC-BDF7-5A5A-DF32D48EAAF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61" name="Group 249">
            <a:extLst>
              <a:ext uri="{FF2B5EF4-FFF2-40B4-BE49-F238E27FC236}">
                <a16:creationId xmlns:a16="http://schemas.microsoft.com/office/drawing/2014/main" id="{E9D83982-9C1D-9C54-9288-4FDF4F63FDD3}"/>
              </a:ext>
            </a:extLst>
          </p:cNvPr>
          <p:cNvGrpSpPr>
            <a:grpSpLocks/>
          </p:cNvGrpSpPr>
          <p:nvPr/>
        </p:nvGrpSpPr>
        <p:grpSpPr bwMode="auto">
          <a:xfrm>
            <a:off x="9125221" y="2229519"/>
            <a:ext cx="269531" cy="537772"/>
            <a:chOff x="4140" y="429"/>
            <a:chExt cx="1425" cy="2396"/>
          </a:xfrm>
        </p:grpSpPr>
        <p:sp>
          <p:nvSpPr>
            <p:cNvPr id="62" name="Freeform 250">
              <a:extLst>
                <a:ext uri="{FF2B5EF4-FFF2-40B4-BE49-F238E27FC236}">
                  <a16:creationId xmlns:a16="http://schemas.microsoft.com/office/drawing/2014/main" id="{56AFB9A8-D247-62DA-39E6-6AD3C2053CBE}"/>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251">
              <a:extLst>
                <a:ext uri="{FF2B5EF4-FFF2-40B4-BE49-F238E27FC236}">
                  <a16:creationId xmlns:a16="http://schemas.microsoft.com/office/drawing/2014/main" id="{4AF2F8CC-A9D3-FC8D-BE3C-10D692CA3748}"/>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4" name="Freeform 252">
              <a:extLst>
                <a:ext uri="{FF2B5EF4-FFF2-40B4-BE49-F238E27FC236}">
                  <a16:creationId xmlns:a16="http://schemas.microsoft.com/office/drawing/2014/main" id="{E0F87A13-B7DB-4D84-AB5A-EEC36D7B5AE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253">
              <a:extLst>
                <a:ext uri="{FF2B5EF4-FFF2-40B4-BE49-F238E27FC236}">
                  <a16:creationId xmlns:a16="http://schemas.microsoft.com/office/drawing/2014/main" id="{E05EB419-6BF8-20B7-3E7E-5A93E196729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254">
              <a:extLst>
                <a:ext uri="{FF2B5EF4-FFF2-40B4-BE49-F238E27FC236}">
                  <a16:creationId xmlns:a16="http://schemas.microsoft.com/office/drawing/2014/main" id="{31C7AB68-0B7F-FB14-0BD6-B3CAB07EBEB8}"/>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67" name="Group 255">
              <a:extLst>
                <a:ext uri="{FF2B5EF4-FFF2-40B4-BE49-F238E27FC236}">
                  <a16:creationId xmlns:a16="http://schemas.microsoft.com/office/drawing/2014/main" id="{D41FCAAD-FA72-655B-89AF-E4FB010641EF}"/>
                </a:ext>
              </a:extLst>
            </p:cNvPr>
            <p:cNvGrpSpPr>
              <a:grpSpLocks/>
            </p:cNvGrpSpPr>
            <p:nvPr/>
          </p:nvGrpSpPr>
          <p:grpSpPr bwMode="auto">
            <a:xfrm>
              <a:off x="4749" y="668"/>
              <a:ext cx="581" cy="145"/>
              <a:chOff x="614" y="2568"/>
              <a:chExt cx="725" cy="139"/>
            </a:xfrm>
          </p:grpSpPr>
          <p:sp>
            <p:nvSpPr>
              <p:cNvPr id="144" name="AutoShape 256">
                <a:extLst>
                  <a:ext uri="{FF2B5EF4-FFF2-40B4-BE49-F238E27FC236}">
                    <a16:creationId xmlns:a16="http://schemas.microsoft.com/office/drawing/2014/main" id="{6F500999-26A4-F698-DE4D-68EB0B034F71}"/>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5" name="AutoShape 257">
                <a:extLst>
                  <a:ext uri="{FF2B5EF4-FFF2-40B4-BE49-F238E27FC236}">
                    <a16:creationId xmlns:a16="http://schemas.microsoft.com/office/drawing/2014/main" id="{F6211DCD-FFA6-870B-4C64-79A6784F4C9E}"/>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68" name="Rectangle 258">
              <a:extLst>
                <a:ext uri="{FF2B5EF4-FFF2-40B4-BE49-F238E27FC236}">
                  <a16:creationId xmlns:a16="http://schemas.microsoft.com/office/drawing/2014/main" id="{9D90501A-0CAB-22B7-B03C-5E406FF3AA6E}"/>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69" name="Group 259">
              <a:extLst>
                <a:ext uri="{FF2B5EF4-FFF2-40B4-BE49-F238E27FC236}">
                  <a16:creationId xmlns:a16="http://schemas.microsoft.com/office/drawing/2014/main" id="{A9A43021-77C5-85F1-BC48-60B37BFA1E5F}"/>
                </a:ext>
              </a:extLst>
            </p:cNvPr>
            <p:cNvGrpSpPr>
              <a:grpSpLocks/>
            </p:cNvGrpSpPr>
            <p:nvPr/>
          </p:nvGrpSpPr>
          <p:grpSpPr bwMode="auto">
            <a:xfrm>
              <a:off x="4747" y="994"/>
              <a:ext cx="581" cy="134"/>
              <a:chOff x="614" y="2568"/>
              <a:chExt cx="725" cy="139"/>
            </a:xfrm>
          </p:grpSpPr>
          <p:sp>
            <p:nvSpPr>
              <p:cNvPr id="142" name="AutoShape 260">
                <a:extLst>
                  <a:ext uri="{FF2B5EF4-FFF2-40B4-BE49-F238E27FC236}">
                    <a16:creationId xmlns:a16="http://schemas.microsoft.com/office/drawing/2014/main" id="{EEC61F4E-38FF-E6DE-E807-7E5295FB097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3" name="AutoShape 261">
                <a:extLst>
                  <a:ext uri="{FF2B5EF4-FFF2-40B4-BE49-F238E27FC236}">
                    <a16:creationId xmlns:a16="http://schemas.microsoft.com/office/drawing/2014/main" id="{3977B908-A333-7BF8-B946-4ABD9FD36EF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0" name="Rectangle 262">
              <a:extLst>
                <a:ext uri="{FF2B5EF4-FFF2-40B4-BE49-F238E27FC236}">
                  <a16:creationId xmlns:a16="http://schemas.microsoft.com/office/drawing/2014/main" id="{EBC6B869-086C-FD28-59A0-846C41CE8A1E}"/>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1" name="Rectangle 263">
              <a:extLst>
                <a:ext uri="{FF2B5EF4-FFF2-40B4-BE49-F238E27FC236}">
                  <a16:creationId xmlns:a16="http://schemas.microsoft.com/office/drawing/2014/main" id="{06A904E4-F90D-B31C-8615-274826D2B31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2" name="Group 264">
              <a:extLst>
                <a:ext uri="{FF2B5EF4-FFF2-40B4-BE49-F238E27FC236}">
                  <a16:creationId xmlns:a16="http://schemas.microsoft.com/office/drawing/2014/main" id="{962C3698-B7DB-7E09-FB13-88BE311AABDA}"/>
                </a:ext>
              </a:extLst>
            </p:cNvPr>
            <p:cNvGrpSpPr>
              <a:grpSpLocks/>
            </p:cNvGrpSpPr>
            <p:nvPr/>
          </p:nvGrpSpPr>
          <p:grpSpPr bwMode="auto">
            <a:xfrm>
              <a:off x="4735" y="1627"/>
              <a:ext cx="582" cy="151"/>
              <a:chOff x="614" y="2568"/>
              <a:chExt cx="725" cy="139"/>
            </a:xfrm>
          </p:grpSpPr>
          <p:sp>
            <p:nvSpPr>
              <p:cNvPr id="140" name="AutoShape 265">
                <a:extLst>
                  <a:ext uri="{FF2B5EF4-FFF2-40B4-BE49-F238E27FC236}">
                    <a16:creationId xmlns:a16="http://schemas.microsoft.com/office/drawing/2014/main" id="{7D505A22-3D1C-4AE6-02A6-DDA0EB6B2DF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1" name="AutoShape 266">
                <a:extLst>
                  <a:ext uri="{FF2B5EF4-FFF2-40B4-BE49-F238E27FC236}">
                    <a16:creationId xmlns:a16="http://schemas.microsoft.com/office/drawing/2014/main" id="{DA6981E7-F4A6-25A3-C1E5-4F1113FDFA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3" name="Freeform 267">
              <a:extLst>
                <a:ext uri="{FF2B5EF4-FFF2-40B4-BE49-F238E27FC236}">
                  <a16:creationId xmlns:a16="http://schemas.microsoft.com/office/drawing/2014/main" id="{0132D05B-A28A-F465-673F-EFB9265D8EE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268">
              <a:extLst>
                <a:ext uri="{FF2B5EF4-FFF2-40B4-BE49-F238E27FC236}">
                  <a16:creationId xmlns:a16="http://schemas.microsoft.com/office/drawing/2014/main" id="{1C75A34B-AE80-B949-8C80-4DC228C08049}"/>
                </a:ext>
              </a:extLst>
            </p:cNvPr>
            <p:cNvGrpSpPr>
              <a:grpSpLocks/>
            </p:cNvGrpSpPr>
            <p:nvPr/>
          </p:nvGrpSpPr>
          <p:grpSpPr bwMode="auto">
            <a:xfrm>
              <a:off x="4739" y="1327"/>
              <a:ext cx="582" cy="139"/>
              <a:chOff x="614" y="2568"/>
              <a:chExt cx="725" cy="139"/>
            </a:xfrm>
          </p:grpSpPr>
          <p:sp>
            <p:nvSpPr>
              <p:cNvPr id="138" name="AutoShape 269">
                <a:extLst>
                  <a:ext uri="{FF2B5EF4-FFF2-40B4-BE49-F238E27FC236}">
                    <a16:creationId xmlns:a16="http://schemas.microsoft.com/office/drawing/2014/main" id="{6FB07D63-F886-6DE0-C2F0-CBC1C12EDE43}"/>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AutoShape 270">
                <a:extLst>
                  <a:ext uri="{FF2B5EF4-FFF2-40B4-BE49-F238E27FC236}">
                    <a16:creationId xmlns:a16="http://schemas.microsoft.com/office/drawing/2014/main" id="{CE113D41-71CD-3B2A-EF49-8DF1B226EF58}"/>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5" name="Rectangle 271">
              <a:extLst>
                <a:ext uri="{FF2B5EF4-FFF2-40B4-BE49-F238E27FC236}">
                  <a16:creationId xmlns:a16="http://schemas.microsoft.com/office/drawing/2014/main" id="{59BBDFF8-83C7-00D1-4EA2-E0DA6FCA8E5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6" name="Freeform 272">
              <a:extLst>
                <a:ext uri="{FF2B5EF4-FFF2-40B4-BE49-F238E27FC236}">
                  <a16:creationId xmlns:a16="http://schemas.microsoft.com/office/drawing/2014/main" id="{8E61ECBF-6A7B-8720-1A14-0A16FF6E63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273">
              <a:extLst>
                <a:ext uri="{FF2B5EF4-FFF2-40B4-BE49-F238E27FC236}">
                  <a16:creationId xmlns:a16="http://schemas.microsoft.com/office/drawing/2014/main" id="{919C8615-5B56-62B3-7419-BE558EA9CBB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274">
              <a:extLst>
                <a:ext uri="{FF2B5EF4-FFF2-40B4-BE49-F238E27FC236}">
                  <a16:creationId xmlns:a16="http://schemas.microsoft.com/office/drawing/2014/main" id="{8AD32BB4-218C-EA4E-112F-4B13D46E1E51}"/>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9" name="Freeform 275">
              <a:extLst>
                <a:ext uri="{FF2B5EF4-FFF2-40B4-BE49-F238E27FC236}">
                  <a16:creationId xmlns:a16="http://schemas.microsoft.com/office/drawing/2014/main" id="{88871548-7BB7-3FDE-CFCF-F0E3A2DF6E62}"/>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276">
              <a:extLst>
                <a:ext uri="{FF2B5EF4-FFF2-40B4-BE49-F238E27FC236}">
                  <a16:creationId xmlns:a16="http://schemas.microsoft.com/office/drawing/2014/main" id="{AAB28F82-2F93-9441-919A-25D1B1CACD45}"/>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AutoShape 277">
              <a:extLst>
                <a:ext uri="{FF2B5EF4-FFF2-40B4-BE49-F238E27FC236}">
                  <a16:creationId xmlns:a16="http://schemas.microsoft.com/office/drawing/2014/main" id="{987000CD-8B0C-434F-4F86-CF421122D6C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4" name="Oval 278">
              <a:extLst>
                <a:ext uri="{FF2B5EF4-FFF2-40B4-BE49-F238E27FC236}">
                  <a16:creationId xmlns:a16="http://schemas.microsoft.com/office/drawing/2014/main" id="{A268B566-AB5D-BC68-9D3D-3CF0BE5B1EA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5" name="Oval 279">
              <a:extLst>
                <a:ext uri="{FF2B5EF4-FFF2-40B4-BE49-F238E27FC236}">
                  <a16:creationId xmlns:a16="http://schemas.microsoft.com/office/drawing/2014/main" id="{E4FDB77F-EBD4-4BC8-82EF-B8ECEEECC2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6" name="Oval 280">
              <a:extLst>
                <a:ext uri="{FF2B5EF4-FFF2-40B4-BE49-F238E27FC236}">
                  <a16:creationId xmlns:a16="http://schemas.microsoft.com/office/drawing/2014/main" id="{544DE18D-C799-5B61-920C-F725E7A2767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7" name="Rectangle 281">
              <a:extLst>
                <a:ext uri="{FF2B5EF4-FFF2-40B4-BE49-F238E27FC236}">
                  <a16:creationId xmlns:a16="http://schemas.microsoft.com/office/drawing/2014/main" id="{663AA4FC-536F-A4B1-24D9-CE484E9C9E9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146" name="Group 145">
            <a:extLst>
              <a:ext uri="{FF2B5EF4-FFF2-40B4-BE49-F238E27FC236}">
                <a16:creationId xmlns:a16="http://schemas.microsoft.com/office/drawing/2014/main" id="{33AE3D20-FCA9-372A-AD81-3FF008F51AF4}"/>
              </a:ext>
            </a:extLst>
          </p:cNvPr>
          <p:cNvGrpSpPr/>
          <p:nvPr/>
        </p:nvGrpSpPr>
        <p:grpSpPr>
          <a:xfrm>
            <a:off x="9411855" y="1981647"/>
            <a:ext cx="943482" cy="604263"/>
            <a:chOff x="7698509" y="2176725"/>
            <a:chExt cx="943482" cy="604263"/>
          </a:xfrm>
        </p:grpSpPr>
        <p:pic>
          <p:nvPicPr>
            <p:cNvPr id="147" name="Picture 146" descr="A picture containing monitor, television, screen, photo&#10;&#10;Description automatically generated">
              <a:extLst>
                <a:ext uri="{FF2B5EF4-FFF2-40B4-BE49-F238E27FC236}">
                  <a16:creationId xmlns:a16="http://schemas.microsoft.com/office/drawing/2014/main" id="{B614CA1B-B2B4-43C7-B870-C5161E192F8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148" name="Picture 147" descr="A picture containing monitor, television, screen, photo&#10;&#10;Description automatically generated">
              <a:extLst>
                <a:ext uri="{FF2B5EF4-FFF2-40B4-BE49-F238E27FC236}">
                  <a16:creationId xmlns:a16="http://schemas.microsoft.com/office/drawing/2014/main" id="{C49A3900-9DAA-6505-6E0B-3E06B6C3240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149" name="Picture 148" descr="A picture containing monitor, television, screen, photo&#10;&#10;Description automatically generated">
              <a:extLst>
                <a:ext uri="{FF2B5EF4-FFF2-40B4-BE49-F238E27FC236}">
                  <a16:creationId xmlns:a16="http://schemas.microsoft.com/office/drawing/2014/main" id="{1FBCBF12-9A9C-2213-7F7D-A3E9543A530A}"/>
                </a:ext>
              </a:extLst>
            </p:cNvPr>
            <p:cNvPicPr>
              <a:picLocks noChangeAspect="1"/>
            </p:cNvPicPr>
            <p:nvPr/>
          </p:nvPicPr>
          <p:blipFill>
            <a:blip r:embed="rId3"/>
            <a:stretch>
              <a:fillRect/>
            </a:stretch>
          </p:blipFill>
          <p:spPr>
            <a:xfrm>
              <a:off x="7869382" y="2176725"/>
              <a:ext cx="772609" cy="262519"/>
            </a:xfrm>
            <a:prstGeom prst="rect">
              <a:avLst/>
            </a:prstGeom>
          </p:spPr>
        </p:pic>
        <p:sp>
          <p:nvSpPr>
            <p:cNvPr id="150" name="TextBox 149">
              <a:extLst>
                <a:ext uri="{FF2B5EF4-FFF2-40B4-BE49-F238E27FC236}">
                  <a16:creationId xmlns:a16="http://schemas.microsoft.com/office/drawing/2014/main" id="{AA1782F7-1881-AEE1-009C-B55C6A8046FB}"/>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151" name="Group 249">
            <a:extLst>
              <a:ext uri="{FF2B5EF4-FFF2-40B4-BE49-F238E27FC236}">
                <a16:creationId xmlns:a16="http://schemas.microsoft.com/office/drawing/2014/main" id="{98A74EC5-1515-9463-4E5D-24AD4BB607C0}"/>
              </a:ext>
            </a:extLst>
          </p:cNvPr>
          <p:cNvGrpSpPr>
            <a:grpSpLocks/>
          </p:cNvGrpSpPr>
          <p:nvPr/>
        </p:nvGrpSpPr>
        <p:grpSpPr bwMode="auto">
          <a:xfrm>
            <a:off x="9119966" y="3154428"/>
            <a:ext cx="269531" cy="537772"/>
            <a:chOff x="4140" y="429"/>
            <a:chExt cx="1425" cy="2396"/>
          </a:xfrm>
        </p:grpSpPr>
        <p:sp>
          <p:nvSpPr>
            <p:cNvPr id="152" name="Freeform 250">
              <a:extLst>
                <a:ext uri="{FF2B5EF4-FFF2-40B4-BE49-F238E27FC236}">
                  <a16:creationId xmlns:a16="http://schemas.microsoft.com/office/drawing/2014/main" id="{52DE8069-C42B-1551-9D12-94D7D968770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Rectangle 251">
              <a:extLst>
                <a:ext uri="{FF2B5EF4-FFF2-40B4-BE49-F238E27FC236}">
                  <a16:creationId xmlns:a16="http://schemas.microsoft.com/office/drawing/2014/main" id="{D91A3DBD-D82B-A133-3C8A-F88B9D15F3E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4" name="Freeform 252">
              <a:extLst>
                <a:ext uri="{FF2B5EF4-FFF2-40B4-BE49-F238E27FC236}">
                  <a16:creationId xmlns:a16="http://schemas.microsoft.com/office/drawing/2014/main" id="{22D6625E-F26A-FFD2-6434-EF788A4258F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253">
              <a:extLst>
                <a:ext uri="{FF2B5EF4-FFF2-40B4-BE49-F238E27FC236}">
                  <a16:creationId xmlns:a16="http://schemas.microsoft.com/office/drawing/2014/main" id="{50E4F10C-D79A-AB15-BE0F-D3E9CA73A9D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54">
              <a:extLst>
                <a:ext uri="{FF2B5EF4-FFF2-40B4-BE49-F238E27FC236}">
                  <a16:creationId xmlns:a16="http://schemas.microsoft.com/office/drawing/2014/main" id="{5E7591E7-43D1-4864-B889-945B69D34442}"/>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57" name="Group 255">
              <a:extLst>
                <a:ext uri="{FF2B5EF4-FFF2-40B4-BE49-F238E27FC236}">
                  <a16:creationId xmlns:a16="http://schemas.microsoft.com/office/drawing/2014/main" id="{6C8E4DB5-86D5-BDA1-5DDE-59633EF875C8}"/>
                </a:ext>
              </a:extLst>
            </p:cNvPr>
            <p:cNvGrpSpPr>
              <a:grpSpLocks/>
            </p:cNvGrpSpPr>
            <p:nvPr/>
          </p:nvGrpSpPr>
          <p:grpSpPr bwMode="auto">
            <a:xfrm>
              <a:off x="4749" y="668"/>
              <a:ext cx="581" cy="145"/>
              <a:chOff x="614" y="2568"/>
              <a:chExt cx="725" cy="139"/>
            </a:xfrm>
          </p:grpSpPr>
          <p:sp>
            <p:nvSpPr>
              <p:cNvPr id="182" name="AutoShape 256">
                <a:extLst>
                  <a:ext uri="{FF2B5EF4-FFF2-40B4-BE49-F238E27FC236}">
                    <a16:creationId xmlns:a16="http://schemas.microsoft.com/office/drawing/2014/main" id="{F4361DAF-7C1F-CA34-FF41-144F7DCD4893}"/>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83" name="AutoShape 257">
                <a:extLst>
                  <a:ext uri="{FF2B5EF4-FFF2-40B4-BE49-F238E27FC236}">
                    <a16:creationId xmlns:a16="http://schemas.microsoft.com/office/drawing/2014/main" id="{8201B714-6828-A95C-E64C-D55AC1D5DAD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58" name="Rectangle 258">
              <a:extLst>
                <a:ext uri="{FF2B5EF4-FFF2-40B4-BE49-F238E27FC236}">
                  <a16:creationId xmlns:a16="http://schemas.microsoft.com/office/drawing/2014/main" id="{0C837E8A-D5E1-6664-2A84-8415C1D0FDB6}"/>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59" name="Group 259">
              <a:extLst>
                <a:ext uri="{FF2B5EF4-FFF2-40B4-BE49-F238E27FC236}">
                  <a16:creationId xmlns:a16="http://schemas.microsoft.com/office/drawing/2014/main" id="{A2037FC4-70B1-23DC-643A-7EC828F59BC8}"/>
                </a:ext>
              </a:extLst>
            </p:cNvPr>
            <p:cNvGrpSpPr>
              <a:grpSpLocks/>
            </p:cNvGrpSpPr>
            <p:nvPr/>
          </p:nvGrpSpPr>
          <p:grpSpPr bwMode="auto">
            <a:xfrm>
              <a:off x="4747" y="994"/>
              <a:ext cx="581" cy="134"/>
              <a:chOff x="614" y="2568"/>
              <a:chExt cx="725" cy="139"/>
            </a:xfrm>
          </p:grpSpPr>
          <p:sp>
            <p:nvSpPr>
              <p:cNvPr id="180" name="AutoShape 260">
                <a:extLst>
                  <a:ext uri="{FF2B5EF4-FFF2-40B4-BE49-F238E27FC236}">
                    <a16:creationId xmlns:a16="http://schemas.microsoft.com/office/drawing/2014/main" id="{8791C247-546D-8EE8-AF2C-6321ED4E86E8}"/>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81" name="AutoShape 261">
                <a:extLst>
                  <a:ext uri="{FF2B5EF4-FFF2-40B4-BE49-F238E27FC236}">
                    <a16:creationId xmlns:a16="http://schemas.microsoft.com/office/drawing/2014/main" id="{70B46156-281D-F8A3-B782-6846C2D28A8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0" name="Rectangle 262">
              <a:extLst>
                <a:ext uri="{FF2B5EF4-FFF2-40B4-BE49-F238E27FC236}">
                  <a16:creationId xmlns:a16="http://schemas.microsoft.com/office/drawing/2014/main" id="{1DEF9949-CAB1-44FD-A91F-18874C9039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1" name="Rectangle 263">
              <a:extLst>
                <a:ext uri="{FF2B5EF4-FFF2-40B4-BE49-F238E27FC236}">
                  <a16:creationId xmlns:a16="http://schemas.microsoft.com/office/drawing/2014/main" id="{A5FC9310-AB04-B4BB-B3C7-B17C6C04090B}"/>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162" name="Group 264">
              <a:extLst>
                <a:ext uri="{FF2B5EF4-FFF2-40B4-BE49-F238E27FC236}">
                  <a16:creationId xmlns:a16="http://schemas.microsoft.com/office/drawing/2014/main" id="{C4AD30F3-A2BF-A8E1-2F15-2551828AD1CB}"/>
                </a:ext>
              </a:extLst>
            </p:cNvPr>
            <p:cNvGrpSpPr>
              <a:grpSpLocks/>
            </p:cNvGrpSpPr>
            <p:nvPr/>
          </p:nvGrpSpPr>
          <p:grpSpPr bwMode="auto">
            <a:xfrm>
              <a:off x="4735" y="1627"/>
              <a:ext cx="582" cy="151"/>
              <a:chOff x="614" y="2568"/>
              <a:chExt cx="725" cy="139"/>
            </a:xfrm>
          </p:grpSpPr>
          <p:sp>
            <p:nvSpPr>
              <p:cNvPr id="178" name="AutoShape 265">
                <a:extLst>
                  <a:ext uri="{FF2B5EF4-FFF2-40B4-BE49-F238E27FC236}">
                    <a16:creationId xmlns:a16="http://schemas.microsoft.com/office/drawing/2014/main" id="{69088042-6E9F-0887-1F70-C7AA500BF6EB}"/>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9" name="AutoShape 266">
                <a:extLst>
                  <a:ext uri="{FF2B5EF4-FFF2-40B4-BE49-F238E27FC236}">
                    <a16:creationId xmlns:a16="http://schemas.microsoft.com/office/drawing/2014/main" id="{E0026A06-26B4-043A-A4DE-772DB53287D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3" name="Freeform 267">
              <a:extLst>
                <a:ext uri="{FF2B5EF4-FFF2-40B4-BE49-F238E27FC236}">
                  <a16:creationId xmlns:a16="http://schemas.microsoft.com/office/drawing/2014/main" id="{07B3509B-8858-11CE-E629-FBC10CF340F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64" name="Group 268">
              <a:extLst>
                <a:ext uri="{FF2B5EF4-FFF2-40B4-BE49-F238E27FC236}">
                  <a16:creationId xmlns:a16="http://schemas.microsoft.com/office/drawing/2014/main" id="{389BCDD8-A307-50C0-3358-0ABCF104E42D}"/>
                </a:ext>
              </a:extLst>
            </p:cNvPr>
            <p:cNvGrpSpPr>
              <a:grpSpLocks/>
            </p:cNvGrpSpPr>
            <p:nvPr/>
          </p:nvGrpSpPr>
          <p:grpSpPr bwMode="auto">
            <a:xfrm>
              <a:off x="4739" y="1327"/>
              <a:ext cx="582" cy="139"/>
              <a:chOff x="614" y="2568"/>
              <a:chExt cx="725" cy="139"/>
            </a:xfrm>
          </p:grpSpPr>
          <p:sp>
            <p:nvSpPr>
              <p:cNvPr id="176" name="AutoShape 269">
                <a:extLst>
                  <a:ext uri="{FF2B5EF4-FFF2-40B4-BE49-F238E27FC236}">
                    <a16:creationId xmlns:a16="http://schemas.microsoft.com/office/drawing/2014/main" id="{10195919-AE9F-D9F2-F2B7-A192C2100EC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7" name="AutoShape 270">
                <a:extLst>
                  <a:ext uri="{FF2B5EF4-FFF2-40B4-BE49-F238E27FC236}">
                    <a16:creationId xmlns:a16="http://schemas.microsoft.com/office/drawing/2014/main" id="{B78A779F-2404-B1BA-89B5-5A9144284601}"/>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165" name="Rectangle 271">
              <a:extLst>
                <a:ext uri="{FF2B5EF4-FFF2-40B4-BE49-F238E27FC236}">
                  <a16:creationId xmlns:a16="http://schemas.microsoft.com/office/drawing/2014/main" id="{6837F532-114E-1F77-2167-D0F8B1B7D671}"/>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6" name="Freeform 272">
              <a:extLst>
                <a:ext uri="{FF2B5EF4-FFF2-40B4-BE49-F238E27FC236}">
                  <a16:creationId xmlns:a16="http://schemas.microsoft.com/office/drawing/2014/main" id="{EF8049A0-D6D1-84A2-D8DA-4DB767AF124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273">
              <a:extLst>
                <a:ext uri="{FF2B5EF4-FFF2-40B4-BE49-F238E27FC236}">
                  <a16:creationId xmlns:a16="http://schemas.microsoft.com/office/drawing/2014/main" id="{D4560706-9658-35C6-F3C5-7473EA988D8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Oval 274">
              <a:extLst>
                <a:ext uri="{FF2B5EF4-FFF2-40B4-BE49-F238E27FC236}">
                  <a16:creationId xmlns:a16="http://schemas.microsoft.com/office/drawing/2014/main" id="{E8937735-E33A-2263-8F84-6ED1770014E2}"/>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69" name="Freeform 275">
              <a:extLst>
                <a:ext uri="{FF2B5EF4-FFF2-40B4-BE49-F238E27FC236}">
                  <a16:creationId xmlns:a16="http://schemas.microsoft.com/office/drawing/2014/main" id="{FF9405E4-7E54-6755-5DF0-E382F061B03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AutoShape 276">
              <a:extLst>
                <a:ext uri="{FF2B5EF4-FFF2-40B4-BE49-F238E27FC236}">
                  <a16:creationId xmlns:a16="http://schemas.microsoft.com/office/drawing/2014/main" id="{71D48816-C2E4-21B0-981F-0A7DAFFE4667}"/>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1" name="AutoShape 277">
              <a:extLst>
                <a:ext uri="{FF2B5EF4-FFF2-40B4-BE49-F238E27FC236}">
                  <a16:creationId xmlns:a16="http://schemas.microsoft.com/office/drawing/2014/main" id="{0E11EC4F-2D4D-5E7C-7187-BF219577ABC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2" name="Oval 278">
              <a:extLst>
                <a:ext uri="{FF2B5EF4-FFF2-40B4-BE49-F238E27FC236}">
                  <a16:creationId xmlns:a16="http://schemas.microsoft.com/office/drawing/2014/main" id="{400E4001-BA6A-6F18-BDDD-8E58B312616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3" name="Oval 279">
              <a:extLst>
                <a:ext uri="{FF2B5EF4-FFF2-40B4-BE49-F238E27FC236}">
                  <a16:creationId xmlns:a16="http://schemas.microsoft.com/office/drawing/2014/main" id="{EBE48A75-C1E2-19D5-7590-0ADE384DB6CE}"/>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280">
              <a:extLst>
                <a:ext uri="{FF2B5EF4-FFF2-40B4-BE49-F238E27FC236}">
                  <a16:creationId xmlns:a16="http://schemas.microsoft.com/office/drawing/2014/main" id="{E9D4CDF2-8825-7635-A789-A8741BDBACBF}"/>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75" name="Rectangle 281">
              <a:extLst>
                <a:ext uri="{FF2B5EF4-FFF2-40B4-BE49-F238E27FC236}">
                  <a16:creationId xmlns:a16="http://schemas.microsoft.com/office/drawing/2014/main" id="{605AC72B-36B9-18F3-F3FC-7CE7C6A736D0}"/>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184" name="Group 183">
            <a:extLst>
              <a:ext uri="{FF2B5EF4-FFF2-40B4-BE49-F238E27FC236}">
                <a16:creationId xmlns:a16="http://schemas.microsoft.com/office/drawing/2014/main" id="{91898E1F-AFDC-72C6-52D4-852C8E680B30}"/>
              </a:ext>
            </a:extLst>
          </p:cNvPr>
          <p:cNvGrpSpPr/>
          <p:nvPr/>
        </p:nvGrpSpPr>
        <p:grpSpPr>
          <a:xfrm>
            <a:off x="9343538" y="3332225"/>
            <a:ext cx="943482" cy="604263"/>
            <a:chOff x="7698509" y="2176725"/>
            <a:chExt cx="943482" cy="604263"/>
          </a:xfrm>
        </p:grpSpPr>
        <p:pic>
          <p:nvPicPr>
            <p:cNvPr id="185" name="Picture 184" descr="A picture containing monitor, television, screen, photo&#10;&#10;Description automatically generated">
              <a:extLst>
                <a:ext uri="{FF2B5EF4-FFF2-40B4-BE49-F238E27FC236}">
                  <a16:creationId xmlns:a16="http://schemas.microsoft.com/office/drawing/2014/main" id="{381AA118-18A3-A202-6D07-9BEAB9237C2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186" name="Picture 185" descr="A picture containing monitor, television, screen, photo&#10;&#10;Description automatically generated">
              <a:extLst>
                <a:ext uri="{FF2B5EF4-FFF2-40B4-BE49-F238E27FC236}">
                  <a16:creationId xmlns:a16="http://schemas.microsoft.com/office/drawing/2014/main" id="{5BC58D01-E928-525F-9969-E6D5E60CD99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187" name="Picture 186" descr="A picture containing monitor, television, screen, photo&#10;&#10;Description automatically generated">
              <a:extLst>
                <a:ext uri="{FF2B5EF4-FFF2-40B4-BE49-F238E27FC236}">
                  <a16:creationId xmlns:a16="http://schemas.microsoft.com/office/drawing/2014/main" id="{91955709-8B94-3744-3E21-7C4C2AEE5745}"/>
                </a:ext>
              </a:extLst>
            </p:cNvPr>
            <p:cNvPicPr>
              <a:picLocks noChangeAspect="1"/>
            </p:cNvPicPr>
            <p:nvPr/>
          </p:nvPicPr>
          <p:blipFill>
            <a:blip r:embed="rId3"/>
            <a:stretch>
              <a:fillRect/>
            </a:stretch>
          </p:blipFill>
          <p:spPr>
            <a:xfrm>
              <a:off x="7869382" y="2176725"/>
              <a:ext cx="772609" cy="262519"/>
            </a:xfrm>
            <a:prstGeom prst="rect">
              <a:avLst/>
            </a:prstGeom>
          </p:spPr>
        </p:pic>
        <p:sp>
          <p:nvSpPr>
            <p:cNvPr id="188" name="TextBox 187">
              <a:extLst>
                <a:ext uri="{FF2B5EF4-FFF2-40B4-BE49-F238E27FC236}">
                  <a16:creationId xmlns:a16="http://schemas.microsoft.com/office/drawing/2014/main" id="{7710B407-F479-0DB7-4133-E6D687D9E408}"/>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Tree>
    <p:extLst>
      <p:ext uri="{BB962C8B-B14F-4D97-AF65-F5344CB8AC3E}">
        <p14:creationId xmlns:p14="http://schemas.microsoft.com/office/powerpoint/2010/main" val="287991321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i="1" dirty="0">
                <a:solidFill>
                  <a:srgbClr val="CC0000"/>
                </a:solidFill>
                <a:ea typeface="ＭＳ Ｐゴシック" panose="020B0600070205080204" pitchFamily="34" charset="-128"/>
              </a:rPr>
              <a:t>challenge: </a:t>
            </a:r>
            <a:r>
              <a:rPr lang="en-US" altLang="en-US" sz="3200" dirty="0">
                <a:solidFill>
                  <a:srgbClr val="000000"/>
                </a:solidFill>
                <a:ea typeface="ＭＳ Ｐゴシック" panose="020B0600070205080204" pitchFamily="34" charset="-128"/>
              </a:rPr>
              <a:t>how to stream content (selected from millions of videos) to hundreds of thousands of </a:t>
            </a:r>
            <a:r>
              <a:rPr lang="en-US" altLang="en-US" sz="3200" i="1" dirty="0">
                <a:solidFill>
                  <a:srgbClr val="000000"/>
                </a:solidFill>
                <a:ea typeface="ＭＳ Ｐゴシック" panose="020B0600070205080204" pitchFamily="34" charset="-128"/>
              </a:rPr>
              <a:t>simultaneous</a:t>
            </a:r>
            <a:r>
              <a:rPr lang="en-US" altLang="en-US" sz="3200" dirty="0">
                <a:solidFill>
                  <a:srgbClr val="000000"/>
                </a:solidFill>
                <a:ea typeface="ＭＳ Ｐゴシック" panose="020B0600070205080204" pitchFamily="34" charset="-128"/>
              </a:rPr>
              <a:t> users?</a:t>
            </a:r>
          </a:p>
          <a:p>
            <a:pPr marL="287338" indent="-287338"/>
            <a:endParaRPr lang="en-US" altLang="en-US" dirty="0">
              <a:solidFill>
                <a:srgbClr val="000000"/>
              </a:solidFill>
              <a:ea typeface="ＭＳ Ｐゴシック" panose="020B0600070205080204" pitchFamily="34" charset="-128"/>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3029" y="2757624"/>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dirty="0">
                <a:solidFill>
                  <a:srgbClr val="CC0000"/>
                </a:solidFill>
                <a:ea typeface="ＭＳ Ｐゴシック" panose="020B0600070205080204" pitchFamily="34" charset="-128"/>
              </a:rPr>
              <a:t>option 1: </a:t>
            </a:r>
            <a:r>
              <a:rPr lang="en-US" altLang="en-US" sz="3200" dirty="0">
                <a:solidFill>
                  <a:srgbClr val="000000"/>
                </a:solidFill>
                <a:ea typeface="ＭＳ Ｐゴシック" panose="020B0600070205080204" pitchFamily="34" charset="-128"/>
              </a:rPr>
              <a:t>single, large “mega-server”</a:t>
            </a:r>
          </a:p>
          <a:p>
            <a:pPr marL="681038" lvl="1" indent="-223838"/>
            <a:r>
              <a:rPr lang="en-US" altLang="en-US" sz="2800" dirty="0">
                <a:solidFill>
                  <a:srgbClr val="000000"/>
                </a:solidFill>
                <a:ea typeface="ＭＳ Ｐゴシック" panose="020B0600070205080204" pitchFamily="34" charset="-128"/>
              </a:rPr>
              <a:t>single point of failure</a:t>
            </a:r>
          </a:p>
          <a:p>
            <a:pPr marL="681038" lvl="1" indent="-223838"/>
            <a:r>
              <a:rPr lang="en-US" altLang="en-US" sz="2800" dirty="0">
                <a:solidFill>
                  <a:srgbClr val="000000"/>
                </a:solidFill>
                <a:ea typeface="ＭＳ Ｐゴシック" panose="020B0600070205080204" pitchFamily="34" charset="-128"/>
              </a:rPr>
              <a:t>point of network congestion</a:t>
            </a:r>
          </a:p>
          <a:p>
            <a:pPr marL="681038" lvl="1" indent="-223838"/>
            <a:r>
              <a:rPr lang="en-US" altLang="en-US" sz="2800" dirty="0">
                <a:solidFill>
                  <a:srgbClr val="000000"/>
                </a:solidFill>
                <a:ea typeface="ＭＳ Ｐゴシック" panose="020B0600070205080204" pitchFamily="34" charset="-128"/>
              </a:rPr>
              <a:t>long (and possibly congested) path to distant clients</a:t>
            </a:r>
          </a:p>
          <a:p>
            <a:pPr marL="681038" lvl="1" indent="-223838"/>
            <a:r>
              <a:rPr lang="en-US" altLang="en-US" sz="2800" dirty="0">
                <a:solidFill>
                  <a:srgbClr val="000000"/>
                </a:solidFill>
                <a:ea typeface="ＭＳ Ｐゴシック" panose="020B0600070205080204" pitchFamily="34" charset="-128"/>
              </a:rPr>
              <a:t>multiple copies of video sent over outgoing link</a:t>
            </a:r>
          </a:p>
          <a:p>
            <a:pPr marL="681038" lvl="1" indent="-223838">
              <a:buFont typeface="Arial" panose="020B0604020202020204" pitchFamily="34" charset="0"/>
              <a:buNone/>
            </a:pPr>
            <a:endParaRPr lang="en-US" altLang="en-US" sz="2800" dirty="0">
              <a:solidFill>
                <a:srgbClr val="000000"/>
              </a:solidFill>
              <a:ea typeface="ＭＳ Ｐゴシック" panose="020B0600070205080204" pitchFamily="34" charset="-128"/>
            </a:endParaRPr>
          </a:p>
          <a:p>
            <a:pPr marL="287338" indent="-287338">
              <a:buFont typeface="Wingdings" pitchFamily="2" charset="2"/>
              <a:buNone/>
            </a:pPr>
            <a:r>
              <a:rPr lang="en-US" altLang="en-US" sz="3200" dirty="0">
                <a:solidFill>
                  <a:srgbClr val="000000"/>
                </a:solidFill>
                <a:ea typeface="ＭＳ Ｐゴシック" panose="020B0600070205080204" pitchFamily="34" charset="-128"/>
              </a:rPr>
              <a:t>….quite simply: this solution </a:t>
            </a:r>
            <a:r>
              <a:rPr lang="en-US" altLang="en-US" sz="3200" i="1" dirty="0" err="1">
                <a:solidFill>
                  <a:srgbClr val="C00000"/>
                </a:solidFill>
                <a:ea typeface="ＭＳ Ｐゴシック" panose="020B0600070205080204" pitchFamily="34" charset="-128"/>
              </a:rPr>
              <a:t>doesn</a:t>
            </a:r>
            <a:r>
              <a:rPr lang="fr-FR" altLang="en-US" sz="3200" i="1" dirty="0">
                <a:solidFill>
                  <a:srgbClr val="C00000"/>
                </a:solidFill>
                <a:ea typeface="ＭＳ Ｐゴシック" panose="020B0600070205080204" pitchFamily="34" charset="-128"/>
              </a:rPr>
              <a:t>’</a:t>
            </a:r>
            <a:r>
              <a:rPr lang="en-US" altLang="ja-JP" sz="3200" i="1" dirty="0">
                <a:solidFill>
                  <a:srgbClr val="C00000"/>
                </a:solidFill>
                <a:ea typeface="ＭＳ Ｐゴシック" panose="020B0600070205080204" pitchFamily="34" charset="-128"/>
              </a:rPr>
              <a:t>t scale</a:t>
            </a:r>
          </a:p>
          <a:p>
            <a:pPr marL="681038" lvl="1" indent="-2238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sp>
        <p:nvSpPr>
          <p:cNvPr id="7" name="Slide Number Placeholder 2">
            <a:extLst>
              <a:ext uri="{FF2B5EF4-FFF2-40B4-BE49-F238E27FC236}">
                <a16:creationId xmlns:a16="http://schemas.microsoft.com/office/drawing/2014/main" id="{74401292-B271-7347-A3A5-C6C6BA4C4AE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3099799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i="1" dirty="0">
                <a:solidFill>
                  <a:srgbClr val="CC0000"/>
                </a:solidFill>
                <a:ea typeface="ＭＳ Ｐゴシック" panose="020B0600070205080204" pitchFamily="34" charset="-128"/>
              </a:rPr>
              <a:t>challenge: </a:t>
            </a:r>
            <a:r>
              <a:rPr lang="en-US" altLang="en-US" sz="3200" dirty="0">
                <a:solidFill>
                  <a:srgbClr val="000000"/>
                </a:solidFill>
                <a:ea typeface="ＭＳ Ｐゴシック" panose="020B0600070205080204" pitchFamily="34" charset="-128"/>
              </a:rPr>
              <a:t>how to stream content (selected from millions of videos) to hundreds of thousands of </a:t>
            </a:r>
            <a:r>
              <a:rPr lang="en-US" altLang="en-US" sz="3200" i="1" dirty="0">
                <a:solidFill>
                  <a:srgbClr val="000000"/>
                </a:solidFill>
                <a:ea typeface="ＭＳ Ｐゴシック" panose="020B0600070205080204" pitchFamily="34" charset="-128"/>
              </a:rPr>
              <a:t>simultaneous</a:t>
            </a:r>
            <a:r>
              <a:rPr lang="en-US" altLang="en-US" sz="3200" dirty="0">
                <a:solidFill>
                  <a:srgbClr val="000000"/>
                </a:solidFill>
                <a:ea typeface="ＭＳ Ｐゴシック" panose="020B0600070205080204" pitchFamily="34" charset="-128"/>
              </a:rPr>
              <a:t> users?</a:t>
            </a:r>
          </a:p>
          <a:p>
            <a:pPr marL="287338" indent="-287338"/>
            <a:endParaRPr lang="en-US" altLang="en-US" dirty="0">
              <a:solidFill>
                <a:srgbClr val="000000"/>
              </a:solidFill>
              <a:ea typeface="ＭＳ Ｐゴシック" panose="020B0600070205080204" pitchFamily="34" charset="-128"/>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98310" y="5403401"/>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38200" y="3468367"/>
            <a:ext cx="7760110" cy="3109414"/>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r>
              <a:rPr lang="en-US" altLang="en-US" sz="2800" i="1" dirty="0">
                <a:solidFill>
                  <a:srgbClr val="000099"/>
                </a:solidFill>
                <a:ea typeface="ＭＳ Ｐゴシック" panose="020B0600070205080204" pitchFamily="34" charset="-128"/>
              </a:rPr>
              <a:t>enter deep: </a:t>
            </a:r>
            <a:r>
              <a:rPr lang="en-US" altLang="en-US" sz="2800" dirty="0">
                <a:solidFill>
                  <a:srgbClr val="000000"/>
                </a:solidFill>
                <a:ea typeface="ＭＳ Ｐゴシック" panose="020B0600070205080204" pitchFamily="34" charset="-128"/>
              </a:rPr>
              <a:t>push CDN servers deep into many access networks of ISPs</a:t>
            </a:r>
          </a:p>
          <a:p>
            <a:pPr lvl="2">
              <a:lnSpc>
                <a:spcPts val="2000"/>
              </a:lnSpc>
            </a:pPr>
            <a:r>
              <a:rPr lang="en-US" altLang="en-US" sz="2400" dirty="0">
                <a:solidFill>
                  <a:srgbClr val="000000"/>
                </a:solidFill>
                <a:ea typeface="ＭＳ Ｐゴシック" panose="020B0600070205080204" pitchFamily="34" charset="-128"/>
              </a:rPr>
              <a:t>close to users</a:t>
            </a:r>
          </a:p>
          <a:p>
            <a:pPr lvl="2">
              <a:lnSpc>
                <a:spcPts val="2000"/>
              </a:lnSpc>
            </a:pPr>
            <a:r>
              <a:rPr lang="en-US" altLang="en-US" sz="2400" dirty="0">
                <a:solidFill>
                  <a:srgbClr val="000000"/>
                </a:solidFill>
                <a:ea typeface="ＭＳ Ｐゴシック" panose="020B0600070205080204" pitchFamily="34" charset="-128"/>
              </a:rPr>
              <a:t>Akamai: </a:t>
            </a:r>
            <a:r>
              <a:rPr lang="en-US" sz="2400" dirty="0"/>
              <a:t>240,000 servers deployed in more than 120 countries (2015)</a:t>
            </a:r>
            <a:endParaRPr lang="en-US" altLang="en-US" sz="2400" dirty="0">
              <a:solidFill>
                <a:srgbClr val="000000"/>
              </a:solidFill>
              <a:ea typeface="ＭＳ Ｐゴシック" panose="020B0600070205080204" pitchFamily="34" charset="-128"/>
            </a:endParaRPr>
          </a:p>
          <a:p>
            <a:pPr lvl="1"/>
            <a:r>
              <a:rPr lang="en-US" altLang="en-US" sz="2800" i="1" dirty="0">
                <a:solidFill>
                  <a:srgbClr val="000099"/>
                </a:solidFill>
                <a:ea typeface="ＭＳ Ｐゴシック" panose="020B0600070205080204" pitchFamily="34" charset="-128"/>
              </a:rPr>
              <a:t>bring home: </a:t>
            </a:r>
            <a:r>
              <a:rPr lang="en-US" altLang="en-US" sz="2800" dirty="0">
                <a:solidFill>
                  <a:srgbClr val="000000"/>
                </a:solidFill>
                <a:ea typeface="ＭＳ Ｐゴシック" panose="020B0600070205080204" pitchFamily="34" charset="-128"/>
              </a:rPr>
              <a:t>smaller number (10’s) of larger clusters in </a:t>
            </a:r>
            <a:r>
              <a:rPr lang="en-GB" sz="2800" dirty="0" err="1"/>
              <a:t>PoPs</a:t>
            </a:r>
            <a:r>
              <a:rPr lang="en-GB" sz="2800" dirty="0"/>
              <a:t>/IXPs</a:t>
            </a:r>
            <a:r>
              <a:rPr lang="en-US" altLang="en-US" sz="2800" dirty="0">
                <a:solidFill>
                  <a:srgbClr val="000000"/>
                </a:solidFill>
                <a:ea typeface="ＭＳ Ｐゴシック" panose="020B0600070205080204" pitchFamily="34" charset="-128"/>
              </a:rPr>
              <a:t> near (but not within) access networks</a:t>
            </a:r>
          </a:p>
          <a:p>
            <a:pPr lvl="2"/>
            <a:r>
              <a:rPr lang="en-US" altLang="en-US" sz="2400" dirty="0">
                <a:solidFill>
                  <a:srgbClr val="000000"/>
                </a:solidFill>
                <a:ea typeface="ＭＳ Ｐゴシック" panose="020B0600070205080204" pitchFamily="34" charset="-128"/>
              </a:rPr>
              <a:t>used by Limelight</a:t>
            </a:r>
            <a:endParaRPr lang="en-US" altLang="en-US" sz="2400" i="1" dirty="0">
              <a:solidFill>
                <a:srgbClr val="CC0000"/>
              </a:solidFill>
              <a:ea typeface="ＭＳ Ｐゴシック" panose="020B0600070205080204" pitchFamily="34" charset="-128"/>
            </a:endParaRPr>
          </a:p>
          <a:p>
            <a:pPr marL="681038" lvl="1" indent="-223838"/>
            <a:endParaRPr lang="en-US" altLang="en-US" sz="2800"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98310" y="4313963"/>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1010678" y="1874874"/>
            <a:ext cx="10515599" cy="28222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endParaRPr lang="en-US" altLang="en-US" sz="3200" dirty="0">
              <a:solidFill>
                <a:srgbClr val="000000"/>
              </a:solidFill>
              <a:ea typeface="ＭＳ Ｐゴシック" panose="020B0600070205080204" pitchFamily="34" charset="-128"/>
            </a:endParaRPr>
          </a:p>
          <a:p>
            <a:pPr marL="287338" indent="-287338"/>
            <a:r>
              <a:rPr lang="en-US" altLang="en-US" sz="3200" dirty="0">
                <a:solidFill>
                  <a:srgbClr val="CC0000"/>
                </a:solidFill>
                <a:ea typeface="ＭＳ Ｐゴシック" panose="020B0600070205080204" pitchFamily="34" charset="-128"/>
              </a:rPr>
              <a:t>option 2: </a:t>
            </a:r>
            <a:r>
              <a:rPr lang="en-US" altLang="en-US" sz="3200" dirty="0">
                <a:solidFill>
                  <a:srgbClr val="000000"/>
                </a:solidFill>
                <a:ea typeface="ＭＳ Ｐゴシック" panose="020B0600070205080204" pitchFamily="34" charset="-128"/>
              </a:rPr>
              <a:t>store/serve multiple copies of videos at multiple geographically distributed sites </a:t>
            </a:r>
            <a:r>
              <a:rPr lang="en-US" altLang="en-US" sz="3200" i="1" dirty="0">
                <a:solidFill>
                  <a:srgbClr val="CC0000"/>
                </a:solidFill>
                <a:ea typeface="ＭＳ Ｐゴシック" panose="020B0600070205080204" pitchFamily="34" charset="-128"/>
              </a:rPr>
              <a:t>(CDN)</a:t>
            </a: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sp>
        <p:nvSpPr>
          <p:cNvPr id="9" name="Slide Number Placeholder 2">
            <a:extLst>
              <a:ext uri="{FF2B5EF4-FFF2-40B4-BE49-F238E27FC236}">
                <a16:creationId xmlns:a16="http://schemas.microsoft.com/office/drawing/2014/main" id="{2063F296-8506-4F45-8898-B2A1E38F8B1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3174393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48130"/>
                                        </p:tgtEl>
                                        <p:attrNameLst>
                                          <p:attrName>style.visibility</p:attrName>
                                        </p:attrNameLst>
                                      </p:cBhvr>
                                      <p:to>
                                        <p:strVal val="visible"/>
                                      </p:to>
                                    </p:set>
                                    <p:animEffect transition="in" filter="dissolve">
                                      <p:cBhvr>
                                        <p:cTn id="15" dur="500"/>
                                        <p:tgtEl>
                                          <p:spTgt spid="48130"/>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48132"/>
                                        </p:tgtEl>
                                        <p:attrNameLst>
                                          <p:attrName>style.visibility</p:attrName>
                                        </p:attrNameLst>
                                      </p:cBhvr>
                                      <p:to>
                                        <p:strVal val="visible"/>
                                      </p:to>
                                    </p:set>
                                    <p:animEffect transition="in" filter="dissolve">
                                      <p:cBhvr>
                                        <p:cTn id="19"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4063169"/>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981945"/>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400">
                  <a:solidFill>
                    <a:srgbClr val="000000"/>
                  </a:solidFill>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5036307"/>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0" fontAlgn="base" hangingPunct="0">
                <a:spcBef>
                  <a:spcPct val="0"/>
                </a:spcBef>
                <a:spcAft>
                  <a:spcPct val="0"/>
                </a:spcAft>
                <a:defRPr/>
              </a:pPr>
              <a:endParaRPr lang="en-US" sz="2400" dirty="0">
                <a:solidFill>
                  <a:srgbClr val="00CCFF"/>
                </a:solidFill>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488745"/>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1157280" y="2197875"/>
            <a:ext cx="11067836"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from CDN,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985632"/>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764719"/>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820533"/>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4037769"/>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837994"/>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577519"/>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942769"/>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928232"/>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12830" y="1397775"/>
            <a:ext cx="911383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Calibri" panose="020F0502020204030204" pitchFamily="34" charset="0"/>
                <a:cs typeface="Calibri" panose="020F0502020204030204" pitchFamily="34" charset="0"/>
              </a:rPr>
              <a:t>CDN: stores copies of content at CDN nodes </a:t>
            </a:r>
          </a:p>
          <a:p>
            <a:pPr lvl="1" eaLnBrk="0" fontAlgn="base" hangingPunct="0">
              <a:lnSpc>
                <a:spcPct val="85000"/>
              </a:lnSpc>
              <a:spcBef>
                <a:spcPct val="20000"/>
              </a:spcBef>
              <a:spcAft>
                <a:spcPct val="0"/>
              </a:spcAft>
              <a:buClr>
                <a:srgbClr val="000099"/>
              </a:buClr>
              <a:buFont typeface="Arial" panose="020B0604020202020204" pitchFamily="34" charset="0"/>
              <a:buChar char="•"/>
            </a:pPr>
            <a:r>
              <a:rPr lang="en-US" altLang="en-US" sz="2400" dirty="0">
                <a:solidFill>
                  <a:srgbClr val="000000"/>
                </a:solidFill>
                <a:latin typeface="Calibri" panose="020F0502020204030204" pitchFamily="34" charset="0"/>
                <a:cs typeface="Calibri" panose="020F0502020204030204" pitchFamily="34" charset="0"/>
              </a:rPr>
              <a:t>e.g. Netflix stores copies of </a:t>
            </a:r>
            <a:r>
              <a:rPr lang="en-US" altLang="en-US" sz="2400" dirty="0" err="1">
                <a:solidFill>
                  <a:srgbClr val="000000"/>
                </a:solidFill>
                <a:latin typeface="Calibri" panose="020F0502020204030204" pitchFamily="34" charset="0"/>
                <a:cs typeface="Calibri" panose="020F0502020204030204" pitchFamily="34" charset="0"/>
              </a:rPr>
              <a:t>MadMen</a:t>
            </a:r>
            <a:endParaRPr lang="en-US" altLang="en-US" sz="2400" dirty="0">
              <a:solidFill>
                <a:srgbClr val="000000"/>
              </a:solidFill>
              <a:latin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239508"/>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1600">
                  <a:solidFill>
                    <a:srgbClr val="FFFFFF"/>
                  </a:solidFill>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987094"/>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1600">
                  <a:solidFill>
                    <a:srgbClr val="FFFFFF"/>
                  </a:solidFill>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98738" y="4452107"/>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336345"/>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4" y="2637612"/>
            <a:ext cx="10947406" cy="45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Font typeface="Arial"/>
              <a:buChar char="•"/>
              <a:defRPr/>
            </a:pPr>
            <a:r>
              <a:rPr lang="en-US" dirty="0">
                <a:solidFill>
                  <a:srgbClr val="000000"/>
                </a:solidFill>
                <a:latin typeface="Calibri" panose="020F0502020204030204" pitchFamily="34" charset="0"/>
                <a:cs typeface="Calibri" panose="020F0502020204030204" pitchFamily="34" charset="0"/>
              </a:rPr>
              <a:t>using manifest, client directed to nearby copy, retrieves content at highest supported rate</a:t>
            </a:r>
          </a:p>
          <a:p>
            <a:pPr marL="457200" lvl="1" indent="0">
              <a:buNone/>
              <a:defRPr/>
            </a:pPr>
            <a:endParaRPr lang="en-US" dirty="0">
              <a:solidFill>
                <a:srgbClr val="000000"/>
              </a:solidFill>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84267" y="3313263"/>
            <a:ext cx="9113837"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Font typeface="Arial"/>
              <a:buChar char="•"/>
              <a:defRPr/>
            </a:pPr>
            <a:r>
              <a:rPr lang="en-US" dirty="0">
                <a:solidFill>
                  <a:srgbClr val="000000"/>
                </a:solidFill>
                <a:latin typeface="Calibri" panose="020F0502020204030204" pitchFamily="34" charset="0"/>
                <a:cs typeface="Calibri" panose="020F0502020204030204" pitchFamily="34" charset="0"/>
              </a:rPr>
              <a:t>may choose different rate or copy if network path congested</a:t>
            </a:r>
          </a:p>
          <a:p>
            <a:pPr marL="457200" lvl="1" indent="0">
              <a:buNone/>
              <a:defRPr/>
            </a:pPr>
            <a:endParaRPr lang="en-US" dirty="0">
              <a:solidFill>
                <a:srgbClr val="000000"/>
              </a:solidFill>
              <a:latin typeface="Calibri" panose="020F0502020204030204" pitchFamily="34" charset="0"/>
              <a:cs typeface="Calibri" panose="020F0502020204030204" pitchFamily="34" charset="0"/>
            </a:endParaRPr>
          </a:p>
        </p:txBody>
      </p:sp>
      <p:sp>
        <p:nvSpPr>
          <p:cNvPr id="671" name="Slide Number Placeholder 2">
            <a:extLst>
              <a:ext uri="{FF2B5EF4-FFF2-40B4-BE49-F238E27FC236}">
                <a16:creationId xmlns:a16="http://schemas.microsoft.com/office/drawing/2014/main" id="{45DBF6C9-7758-B54F-913A-CF9045E8A666}"/>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114</a:t>
            </a:fld>
            <a:endParaRPr lang="en-US" dirty="0"/>
          </a:p>
        </p:txBody>
      </p:sp>
    </p:spTree>
    <p:extLst>
      <p:ext uri="{BB962C8B-B14F-4D97-AF65-F5344CB8AC3E}">
        <p14:creationId xmlns:p14="http://schemas.microsoft.com/office/powerpoint/2010/main" val="409539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122"/>
                                        </p:tgtEl>
                                        <p:attrNameLst>
                                          <p:attrName>style.visibility</p:attrName>
                                        </p:attrNameLst>
                                      </p:cBhvr>
                                      <p:to>
                                        <p:strVal val="visible"/>
                                      </p:to>
                                    </p:set>
                                    <p:animEffect transition="in" filter="dissolve">
                                      <p:cBhvr>
                                        <p:cTn id="37" dur="500"/>
                                        <p:tgtEl>
                                          <p:spTgt spid="1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dissolve">
                                      <p:cBhvr>
                                        <p:cTn id="42" dur="500"/>
                                        <p:tgtEl>
                                          <p:spTgt spid="23"/>
                                        </p:tgtEl>
                                      </p:cBhvr>
                                    </p:animEffect>
                                  </p:childTnLst>
                                </p:cTn>
                              </p:par>
                            </p:childTnLst>
                          </p:cTn>
                        </p:par>
                        <p:par>
                          <p:cTn id="43" fill="hold" nodeType="afterGroup">
                            <p:stCondLst>
                              <p:cond delay="500"/>
                            </p:stCondLst>
                            <p:childTnLst>
                              <p:par>
                                <p:cTn id="44" presetID="0" presetClass="path" presetSubtype="0" accel="50000" decel="50000" fill="hold" nodeType="afterEffect">
                                  <p:stCondLst>
                                    <p:cond delay="0"/>
                                  </p:stCondLst>
                                  <p:childTnLst>
                                    <p:animMotion origin="layout" path="M 3.54167E-6 4.07407E-6 L 0.08763 -0.02917 L 0.11106 -0.02686 L 0.24635 0.00185 L 0.3569 -0.03079 L 0.42682 -0.00487 L 0.48242 0.01551 L 0.56041 -0.01088 L 0.60026 -0.0551 " pathEditMode="relative" rAng="0" ptsTypes="AAAAAAAAA">
                                      <p:cBhvr>
                                        <p:cTn id="45" dur="2000" fill="hold"/>
                                        <p:tgtEl>
                                          <p:spTgt spid="23"/>
                                        </p:tgtEl>
                                        <p:attrNameLst>
                                          <p:attrName>ppt_x</p:attrName>
                                          <p:attrName>ppt_y</p:attrName>
                                        </p:attrNameLst>
                                      </p:cBhvr>
                                      <p:rCtr x="30013" y="-1991"/>
                                    </p:animMotion>
                                  </p:childTnLst>
                                </p:cTn>
                              </p:par>
                            </p:childTnLst>
                          </p:cTn>
                        </p:par>
                        <p:par>
                          <p:cTn id="46" fill="hold" nodeType="afterGroup">
                            <p:stCondLst>
                              <p:cond delay="2500"/>
                            </p:stCondLst>
                            <p:childTnLst>
                              <p:par>
                                <p:cTn id="47" presetID="9" presetClass="exit" presetSubtype="0" fill="hold" nodeType="afterEffect">
                                  <p:stCondLst>
                                    <p:cond delay="0"/>
                                  </p:stCondLst>
                                  <p:childTnLst>
                                    <p:animEffect transition="out" filter="dissolve">
                                      <p:cBhvr>
                                        <p:cTn id="48" dur="500"/>
                                        <p:tgtEl>
                                          <p:spTgt spid="23"/>
                                        </p:tgtEl>
                                      </p:cBhvr>
                                    </p:animEffect>
                                    <p:set>
                                      <p:cBhvr>
                                        <p:cTn id="49" dur="1" fill="hold">
                                          <p:stCondLst>
                                            <p:cond delay="499"/>
                                          </p:stCondLst>
                                        </p:cTn>
                                        <p:tgtEl>
                                          <p:spTgt spid="23"/>
                                        </p:tgtEl>
                                        <p:attrNameLst>
                                          <p:attrName>style.visibility</p:attrName>
                                        </p:attrNameLst>
                                      </p:cBhvr>
                                      <p:to>
                                        <p:strVal val="hidden"/>
                                      </p:to>
                                    </p:set>
                                  </p:childTnLst>
                                </p:cTn>
                              </p:par>
                            </p:childTnLst>
                          </p:cTn>
                        </p:par>
                        <p:par>
                          <p:cTn id="50" fill="hold" nodeType="afterGroup">
                            <p:stCondLst>
                              <p:cond delay="3000"/>
                            </p:stCondLst>
                            <p:childTnLst>
                              <p:par>
                                <p:cTn id="51" presetID="9" presetClass="entr" presetSubtype="0" fill="hold" nodeType="afterEffect">
                                  <p:stCondLst>
                                    <p:cond delay="0"/>
                                  </p:stCondLst>
                                  <p:childTnLst>
                                    <p:set>
                                      <p:cBhvr>
                                        <p:cTn id="52" dur="1" fill="hold">
                                          <p:stCondLst>
                                            <p:cond delay="0"/>
                                          </p:stCondLst>
                                        </p:cTn>
                                        <p:tgtEl>
                                          <p:spTgt spid="1113"/>
                                        </p:tgtEl>
                                        <p:attrNameLst>
                                          <p:attrName>style.visibility</p:attrName>
                                        </p:attrNameLst>
                                      </p:cBhvr>
                                      <p:to>
                                        <p:strVal val="visible"/>
                                      </p:to>
                                    </p:set>
                                    <p:animEffect transition="in" filter="dissolve">
                                      <p:cBhvr>
                                        <p:cTn id="53" dur="500"/>
                                        <p:tgtEl>
                                          <p:spTgt spid="1113"/>
                                        </p:tgtEl>
                                      </p:cBhvr>
                                    </p:animEffect>
                                  </p:childTnLst>
                                </p:cTn>
                              </p:par>
                            </p:childTnLst>
                          </p:cTn>
                        </p:par>
                        <p:par>
                          <p:cTn id="54" fill="hold" nodeType="afterGroup">
                            <p:stCondLst>
                              <p:cond delay="3500"/>
                            </p:stCondLst>
                            <p:childTnLst>
                              <p:par>
                                <p:cTn id="55" presetID="0" presetClass="path" presetSubtype="0" accel="50000" decel="50000" fill="hold" nodeType="afterEffect">
                                  <p:stCondLst>
                                    <p:cond delay="0"/>
                                  </p:stCondLst>
                                  <p:childTnLst>
                                    <p:animMotion origin="layout" path="M 0.07734 -0.01829 L -0.02943 0.05208 L -0.16276 0.0037 L -0.28894 0.03449 L -0.46107 0.01019 L -0.56901 0.03681 " pathEditMode="relative" rAng="0" ptsTypes="AAAAAA">
                                      <p:cBhvr>
                                        <p:cTn id="56" dur="2000" fill="hold"/>
                                        <p:tgtEl>
                                          <p:spTgt spid="1113"/>
                                        </p:tgtEl>
                                        <p:attrNameLst>
                                          <p:attrName>ppt_x</p:attrName>
                                          <p:attrName>ppt_y</p:attrName>
                                        </p:attrNameLst>
                                      </p:cBhvr>
                                      <p:rCtr x="-32318" y="3519"/>
                                    </p:animMotion>
                                  </p:childTnLst>
                                </p:cTn>
                              </p:par>
                            </p:childTnLst>
                          </p:cTn>
                        </p:par>
                        <p:par>
                          <p:cTn id="57" fill="hold" nodeType="afterGroup">
                            <p:stCondLst>
                              <p:cond delay="5500"/>
                            </p:stCondLst>
                            <p:childTnLst>
                              <p:par>
                                <p:cTn id="58" presetID="9" presetClass="exit" presetSubtype="0" fill="hold" nodeType="afterEffect">
                                  <p:stCondLst>
                                    <p:cond delay="0"/>
                                  </p:stCondLst>
                                  <p:childTnLst>
                                    <p:animEffect transition="out" filter="dissolve">
                                      <p:cBhvr>
                                        <p:cTn id="59" dur="500"/>
                                        <p:tgtEl>
                                          <p:spTgt spid="1113"/>
                                        </p:tgtEl>
                                      </p:cBhvr>
                                    </p:animEffect>
                                    <p:set>
                                      <p:cBhvr>
                                        <p:cTn id="60" dur="1" fill="hold">
                                          <p:stCondLst>
                                            <p:cond delay="499"/>
                                          </p:stCondLst>
                                        </p:cTn>
                                        <p:tgtEl>
                                          <p:spTgt spid="1113"/>
                                        </p:tgtEl>
                                        <p:attrNameLst>
                                          <p:attrName>style.visibility</p:attrName>
                                        </p:attrNameLst>
                                      </p:cBhvr>
                                      <p:to>
                                        <p:strVal val="hidden"/>
                                      </p:to>
                                    </p:set>
                                  </p:childTnLst>
                                </p:cTn>
                              </p:par>
                            </p:childTnLst>
                          </p:cTn>
                        </p:par>
                        <p:par>
                          <p:cTn id="61" fill="hold" nodeType="afterGroup">
                            <p:stCondLst>
                              <p:cond delay="6000"/>
                            </p:stCondLst>
                            <p:childTnLst>
                              <p:par>
                                <p:cTn id="62" presetID="9" presetClass="entr" presetSubtype="0" fill="hold" nodeType="after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dissolve">
                                      <p:cBhvr>
                                        <p:cTn id="64" dur="500"/>
                                        <p:tgtEl>
                                          <p:spTgt spid="2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123"/>
                                        </p:tgtEl>
                                        <p:attrNameLst>
                                          <p:attrName>style.visibility</p:attrName>
                                        </p:attrNameLst>
                                      </p:cBhvr>
                                      <p:to>
                                        <p:strVal val="visible"/>
                                      </p:to>
                                    </p:set>
                                    <p:animEffect transition="in" filter="dissolve">
                                      <p:cBhvr>
                                        <p:cTn id="69" dur="500"/>
                                        <p:tgtEl>
                                          <p:spTgt spid="1123"/>
                                        </p:tgtEl>
                                      </p:cBhvr>
                                    </p:animEffect>
                                  </p:childTnLst>
                                </p:cTn>
                              </p:par>
                            </p:childTnLst>
                          </p:cTn>
                        </p:par>
                        <p:par>
                          <p:cTn id="70" fill="hold" nodeType="afterGroup">
                            <p:stCondLst>
                              <p:cond delay="500"/>
                            </p:stCondLst>
                            <p:childTnLst>
                              <p:par>
                                <p:cTn id="71" presetID="9" presetClass="exit" presetSubtype="0" fill="hold" nodeType="afterEffect">
                                  <p:stCondLst>
                                    <p:cond delay="0"/>
                                  </p:stCondLst>
                                  <p:childTnLst>
                                    <p:animEffect transition="out" filter="dissolve">
                                      <p:cBhvr>
                                        <p:cTn id="72" dur="500"/>
                                        <p:tgtEl>
                                          <p:spTgt spid="28"/>
                                        </p:tgtEl>
                                      </p:cBhvr>
                                    </p:animEffect>
                                    <p:set>
                                      <p:cBhvr>
                                        <p:cTn id="73" dur="1" fill="hold">
                                          <p:stCondLst>
                                            <p:cond delay="499"/>
                                          </p:stCondLst>
                                        </p:cTn>
                                        <p:tgtEl>
                                          <p:spTgt spid="28"/>
                                        </p:tgtEl>
                                        <p:attrNameLst>
                                          <p:attrName>style.visibility</p:attrName>
                                        </p:attrNameLst>
                                      </p:cBhvr>
                                      <p:to>
                                        <p:strVal val="hidden"/>
                                      </p:to>
                                    </p:set>
                                  </p:childTnLst>
                                </p:cTn>
                              </p:par>
                            </p:childTnLst>
                          </p:cTn>
                        </p:par>
                        <p:par>
                          <p:cTn id="74" fill="hold" nodeType="afterGroup">
                            <p:stCondLst>
                              <p:cond delay="1000"/>
                            </p:stCondLst>
                            <p:childTnLst>
                              <p:par>
                                <p:cTn id="75" presetID="9" presetClass="entr" presetSubtype="0" fill="hold" nodeType="afterEffect">
                                  <p:stCondLst>
                                    <p:cond delay="0"/>
                                  </p:stCondLst>
                                  <p:childTnLst>
                                    <p:set>
                                      <p:cBhvr>
                                        <p:cTn id="76" dur="1" fill="hold">
                                          <p:stCondLst>
                                            <p:cond delay="0"/>
                                          </p:stCondLst>
                                        </p:cTn>
                                        <p:tgtEl>
                                          <p:spTgt spid="1121"/>
                                        </p:tgtEl>
                                        <p:attrNameLst>
                                          <p:attrName>style.visibility</p:attrName>
                                        </p:attrNameLst>
                                      </p:cBhvr>
                                      <p:to>
                                        <p:strVal val="visible"/>
                                      </p:to>
                                    </p:set>
                                    <p:animEffect transition="in" filter="dissolve">
                                      <p:cBhvr>
                                        <p:cTn id="77"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solidFill>
                    <a:srgbClr val="000000"/>
                  </a:solidFill>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algn="ctr">
                <a:spcBef>
                  <a:spcPct val="0"/>
                </a:spcBef>
                <a:buClrTx/>
                <a:buSzTx/>
                <a:buFontTx/>
                <a:buNone/>
                <a:defRPr/>
              </a:pPr>
              <a:endParaRPr lang="en-US" sz="2400" dirty="0">
                <a:solidFill>
                  <a:srgbClr val="000000"/>
                </a:solidFill>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dirty="0">
                  <a:solidFill>
                    <a:srgbClr val="000000"/>
                  </a:solidFill>
                  <a:latin typeface="+mn-lt"/>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2519090" y="4917973"/>
            <a:ext cx="7772400" cy="1820863"/>
          </a:xfrm>
        </p:spPr>
        <p:txBody>
          <a:bodyPr/>
          <a:lstStyle/>
          <a:p>
            <a:pPr marL="0" indent="0">
              <a:buClr>
                <a:srgbClr val="0000A8"/>
              </a:buClr>
              <a:buNone/>
            </a:pPr>
            <a:r>
              <a:rPr lang="en-US" altLang="en-US" i="1" dirty="0">
                <a:solidFill>
                  <a:srgbClr val="99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viewer behavior in presence of congestion?</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4400" i="1" dirty="0">
                <a:solidFill>
                  <a:srgbClr val="000099"/>
                </a:solidFill>
                <a:latin typeface="+mn-lt"/>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8" name="Slide Number Placeholder 2">
            <a:extLst>
              <a:ext uri="{FF2B5EF4-FFF2-40B4-BE49-F238E27FC236}">
                <a16:creationId xmlns:a16="http://schemas.microsoft.com/office/drawing/2014/main" id="{B75205A2-99D1-6640-B162-D21818575F1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115</a:t>
            </a:fld>
            <a:endParaRPr lang="en-US" dirty="0"/>
          </a:p>
        </p:txBody>
      </p:sp>
    </p:spTree>
    <p:extLst>
      <p:ext uri="{BB962C8B-B14F-4D97-AF65-F5344CB8AC3E}">
        <p14:creationId xmlns:p14="http://schemas.microsoft.com/office/powerpoint/2010/main" val="2886087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1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dissolve">
                                      <p:cBhvr>
                                        <p:cTn id="3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2. resolve http://netcinema.com/6Y7B23V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59433"/>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netcinema’s</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authoratative</a:t>
            </a:r>
            <a:r>
              <a:rPr lang="en-US" altLang="en-US" sz="1800" dirty="0">
                <a:solidFill>
                  <a:srgbClr val="000000"/>
                </a:solidFill>
                <a:latin typeface="Arial Narrow" panose="020B0604020202020204" pitchFamily="34" charset="0"/>
                <a:cs typeface="Arial"/>
              </a:rPr>
              <a:t>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84858"/>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KingCDN</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server</a:t>
            </a:r>
            <a:endParaRPr lang="en-US" altLang="en-US" sz="1800" i="1">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dirty="0">
                <a:latin typeface="+mn-lt"/>
                <a:ea typeface="ＭＳ Ｐゴシック" charset="0"/>
              </a:rPr>
              <a:t>Bob (client) requests video </a:t>
            </a:r>
            <a:r>
              <a:rPr lang="en-US" sz="2400" dirty="0">
                <a:latin typeface="+mn-lt"/>
                <a:ea typeface="ＭＳ Ｐゴシック" charset="0"/>
              </a:rPr>
              <a:t>http://netcinema.com</a:t>
            </a:r>
            <a:r>
              <a:rPr lang="en-US" sz="2800" dirty="0">
                <a:latin typeface="+mn-lt"/>
                <a:ea typeface="ＭＳ Ｐゴシック" charset="0"/>
              </a:rPr>
              <a:t>/</a:t>
            </a:r>
            <a:r>
              <a:rPr lang="en-US" sz="2400" dirty="0">
                <a:latin typeface="+mn-lt"/>
                <a:ea typeface="ＭＳ Ｐゴシック" charset="0"/>
              </a:rPr>
              <a:t>6Y7B23V</a:t>
            </a:r>
          </a:p>
          <a:p>
            <a:pPr marL="457200" indent="-230188">
              <a:buClr>
                <a:srgbClr val="0000A3"/>
              </a:buClr>
              <a:buFont typeface="Wingdings" charset="2"/>
              <a:buChar char="§"/>
              <a:defRPr/>
            </a:pPr>
            <a:r>
              <a:rPr lang="en-US" dirty="0">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265620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dirty="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dirty="0">
                <a:latin typeface="Calibri" panose="020F0502020204030204" pitchFamily="34" charset="0"/>
                <a:cs typeface="Calibri" panose="020F0502020204030204" pitchFamily="34" charset="0"/>
              </a:rPr>
              <a:t>Bob browses</a:t>
            </a:r>
          </a:p>
          <a:p>
            <a:pPr>
              <a:lnSpc>
                <a:spcPct val="85000"/>
              </a:lnSpc>
            </a:pPr>
            <a:r>
              <a:rPr lang="en-US" altLang="en-US" dirty="0">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dirty="0">
                <a:latin typeface="+mn-lt"/>
              </a:rPr>
              <a:t>Manifest file, requested</a:t>
            </a:r>
          </a:p>
          <a:p>
            <a:pPr>
              <a:lnSpc>
                <a:spcPct val="90000"/>
              </a:lnSpc>
            </a:pPr>
            <a:r>
              <a:rPr lang="en-US" altLang="en-US" dirty="0">
                <a:latin typeface="+mn-lt"/>
              </a:rPr>
              <a:t>returned for </a:t>
            </a:r>
          </a:p>
          <a:p>
            <a:pPr>
              <a:lnSpc>
                <a:spcPct val="90000"/>
              </a:lnSpc>
            </a:pPr>
            <a:r>
              <a:rPr lang="en-US" altLang="en-US" dirty="0">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dirty="0">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117</a:t>
            </a:fld>
            <a:endParaRPr lang="en-US" dirty="0"/>
          </a:p>
        </p:txBody>
      </p:sp>
    </p:spTree>
    <p:extLst>
      <p:ext uri="{BB962C8B-B14F-4D97-AF65-F5344CB8AC3E}">
        <p14:creationId xmlns:p14="http://schemas.microsoft.com/office/powerpoint/2010/main" val="726487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118</a:t>
            </a:fld>
            <a:endParaRPr lang="en-US" dirty="0"/>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a:buFont typeface="Wingdings" pitchFamily="2" charset="2"/>
              <a:buNone/>
            </a:pPr>
            <a:r>
              <a:rPr lang="en-US" altLang="en-US" sz="3200" i="1" kern="0" dirty="0">
                <a:solidFill>
                  <a:srgbClr val="CC0000"/>
                </a:solidFill>
                <a:latin typeface="+mn-lt"/>
                <a:ea typeface="ＭＳ Ｐゴシック" panose="020B0600070205080204" pitchFamily="34" charset="-128"/>
              </a:rPr>
              <a:t>goal:</a:t>
            </a:r>
            <a:r>
              <a:rPr lang="en-US" altLang="en-US" sz="3200" kern="0" dirty="0">
                <a:solidFill>
                  <a:srgbClr val="000000"/>
                </a:solidFill>
                <a:latin typeface="+mn-lt"/>
                <a:ea typeface="ＭＳ Ｐゴシック" panose="020B0600070205080204" pitchFamily="34" charset="-128"/>
              </a:rPr>
              <a:t> learn how to build client/server applications that communicate using sockets</a:t>
            </a:r>
            <a:endParaRPr lang="en-US" altLang="en-US" sz="3200" i="1" kern="0" dirty="0">
              <a:solidFill>
                <a:srgbClr val="CC0000"/>
              </a:solidFill>
              <a:latin typeface="+mn-lt"/>
              <a:ea typeface="ＭＳ Ｐゴシック" panose="020B0600070205080204" pitchFamily="34" charset="-128"/>
            </a:endParaRPr>
          </a:p>
          <a:p>
            <a:pPr>
              <a:buFont typeface="Wingdings" pitchFamily="2" charset="2"/>
              <a:buNone/>
            </a:pPr>
            <a:r>
              <a:rPr lang="en-US" altLang="en-US" sz="3200" i="1" kern="0" dirty="0">
                <a:solidFill>
                  <a:srgbClr val="CC0000"/>
                </a:solidFill>
                <a:latin typeface="+mn-lt"/>
                <a:ea typeface="ＭＳ Ｐゴシック" panose="020B0600070205080204" pitchFamily="34" charset="-128"/>
              </a:rPr>
              <a:t>socket:</a:t>
            </a:r>
            <a:r>
              <a:rPr lang="en-US" altLang="en-US" sz="3200" kern="0" dirty="0">
                <a:latin typeface="+mn-lt"/>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by OS</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 by</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8" name="Slide Number Placeholder 2">
            <a:extLst>
              <a:ext uri="{FF2B5EF4-FFF2-40B4-BE49-F238E27FC236}">
                <a16:creationId xmlns:a16="http://schemas.microsoft.com/office/drawing/2014/main" id="{7F468A47-850F-034F-AF9C-94124EF85AF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119</a:t>
            </a:fld>
            <a:endParaRPr lang="en-US" dirty="0"/>
          </a:p>
        </p:txBody>
      </p:sp>
    </p:spTree>
    <p:extLst>
      <p:ext uri="{BB962C8B-B14F-4D97-AF65-F5344CB8AC3E}">
        <p14:creationId xmlns:p14="http://schemas.microsoft.com/office/powerpoint/2010/main" val="40169828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a:t>
            </a:fld>
            <a:endParaRPr lang="en-US"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solidFill>
                  <a:srgbClr val="C00000"/>
                </a:solidFill>
                <a:ea typeface="ＭＳ Ｐゴシック" panose="020B0600070205080204" pitchFamily="34" charset="-128"/>
              </a:rPr>
              <a:t>types of messages exchanged, </a:t>
            </a:r>
          </a:p>
          <a:p>
            <a:pPr lvl="1"/>
            <a:r>
              <a:rPr lang="en-US" altLang="en-US" sz="2800" dirty="0">
                <a:ea typeface="ＭＳ Ｐゴシック" panose="020B0600070205080204" pitchFamily="34" charset="-128"/>
              </a:rPr>
              <a:t>e.g., request, response </a:t>
            </a:r>
          </a:p>
          <a:p>
            <a:r>
              <a:rPr lang="en-US" altLang="en-US" dirty="0">
                <a:solidFill>
                  <a:srgbClr val="C00000"/>
                </a:solidFill>
                <a:ea typeface="ＭＳ Ｐゴシック" panose="020B0600070205080204" pitchFamily="34" charset="-128"/>
              </a:rPr>
              <a:t>message syntax:</a:t>
            </a:r>
          </a:p>
          <a:p>
            <a:pPr lvl="1"/>
            <a:r>
              <a:rPr lang="en-US" altLang="en-US" sz="2800" dirty="0">
                <a:ea typeface="ＭＳ Ｐゴシック" panose="020B0600070205080204" pitchFamily="34" charset="-128"/>
              </a:rPr>
              <a:t>what fields in messages &amp; how fields are delineated</a:t>
            </a:r>
          </a:p>
          <a:p>
            <a:r>
              <a:rPr lang="en-US" altLang="en-US" dirty="0">
                <a:solidFill>
                  <a:srgbClr val="C00000"/>
                </a:solidFill>
                <a:ea typeface="ＭＳ Ｐゴシック" panose="020B0600070205080204" pitchFamily="34" charset="-128"/>
              </a:rPr>
              <a:t>message semantics </a:t>
            </a:r>
          </a:p>
          <a:p>
            <a:pPr lvl="1"/>
            <a:r>
              <a:rPr lang="en-US" altLang="en-US" sz="2800" dirty="0">
                <a:ea typeface="ＭＳ Ｐゴシック" panose="020B0600070205080204" pitchFamily="34" charset="-128"/>
              </a:rPr>
              <a:t>meaning of information in fields</a:t>
            </a:r>
          </a:p>
          <a:p>
            <a:r>
              <a:rPr lang="en-US" altLang="en-US" dirty="0">
                <a:solidFill>
                  <a:srgbClr val="C00000"/>
                </a:solidFill>
                <a:ea typeface="ＭＳ Ｐゴシック" panose="020B0600070205080204" pitchFamily="34" charset="-128"/>
              </a:rPr>
              <a:t>rules</a:t>
            </a:r>
            <a:r>
              <a:rPr lang="en-US" altLang="en-US" dirty="0">
                <a:ea typeface="ＭＳ Ｐゴシック" panose="020B0600070205080204" pitchFamily="34" charset="-128"/>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00000"/>
                </a:solidFill>
                <a:ea typeface="ＭＳ Ｐゴシック" panose="020B0600070205080204" pitchFamily="34" charset="-128"/>
              </a:rPr>
              <a:t>open protocols:</a:t>
            </a:r>
          </a:p>
          <a:p>
            <a:r>
              <a:rPr lang="en-US" altLang="en-US" dirty="0">
                <a:ea typeface="ＭＳ Ｐゴシック" panose="020B0600070205080204" pitchFamily="34" charset="-128"/>
              </a:rPr>
              <a:t>defined in RFCs, everyone has access to protocol definition</a:t>
            </a:r>
          </a:p>
          <a:p>
            <a:r>
              <a:rPr lang="en-US" altLang="en-US" dirty="0">
                <a:ea typeface="ＭＳ Ｐゴシック" panose="020B0600070205080204" pitchFamily="34" charset="-128"/>
              </a:rPr>
              <a:t>allows for interoperability</a:t>
            </a:r>
          </a:p>
          <a:p>
            <a:r>
              <a:rPr lang="en-US" altLang="en-US" dirty="0">
                <a:ea typeface="ＭＳ Ｐゴシック" panose="020B0600070205080204" pitchFamily="34" charset="-128"/>
              </a:rPr>
              <a:t>e.g., HTTP, SMTP</a:t>
            </a:r>
          </a:p>
          <a:p>
            <a:pPr>
              <a:buFont typeface="Wingdings" pitchFamily="2" charset="2"/>
              <a:buNone/>
            </a:pPr>
            <a:r>
              <a:rPr lang="en-US" altLang="en-US" dirty="0">
                <a:solidFill>
                  <a:srgbClr val="C00000"/>
                </a:solidFill>
                <a:ea typeface="ＭＳ Ｐゴシック" panose="020B0600070205080204" pitchFamily="34" charset="-128"/>
              </a:rPr>
              <a:t>proprietary protocols:</a:t>
            </a:r>
          </a:p>
          <a:p>
            <a:r>
              <a:rPr lang="en-US" altLang="en-US" dirty="0">
                <a:ea typeface="ＭＳ Ｐゴシック" panose="020B0600070205080204" pitchFamily="34" charset="-128"/>
              </a:rPr>
              <a:t>e.g., Skype, Zoom</a:t>
            </a:r>
          </a:p>
        </p:txBody>
      </p:sp>
    </p:spTree>
    <p:extLst>
      <p:ext uri="{BB962C8B-B14F-4D97-AF65-F5344CB8AC3E}">
        <p14:creationId xmlns:p14="http://schemas.microsoft.com/office/powerpoint/2010/main" val="53737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a:t>
            </a:r>
            <a:endParaRPr lang="en-US" altLang="en-US" sz="2800" i="1" dirty="0">
              <a:solidFill>
                <a:srgbClr val="CC0000"/>
              </a:solidFill>
              <a:ea typeface="ＭＳ Ｐゴシック" panose="020B0600070205080204" pitchFamily="34" charset="-128"/>
            </a:endParaRP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 </a:t>
            </a:r>
          </a:p>
          <a:p>
            <a:pPr>
              <a:buFont typeface="Wingdings" pitchFamily="2" charset="2"/>
              <a:buNone/>
            </a:pP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lvl="1" indent="-342900">
              <a:lnSpc>
                <a:spcPct val="85000"/>
              </a:lnSpc>
              <a:buClr>
                <a:srgbClr val="000099"/>
              </a:buClr>
              <a:buSzPct val="65000"/>
              <a:buFont typeface="Wingdings" pitchFamily="2" charset="2"/>
              <a:buNone/>
              <a:defRPr/>
            </a:pPr>
            <a:r>
              <a:rPr lang="en-US" sz="3200" kern="0" dirty="0">
                <a:solidFill>
                  <a:srgbClr val="0000A3"/>
                </a:solidFill>
                <a:ea typeface="ＭＳ Ｐゴシック" charset="0"/>
              </a:rPr>
              <a:t>Application Example:</a:t>
            </a:r>
          </a:p>
          <a:p>
            <a:pPr marL="514350" indent="-287338">
              <a:buClr>
                <a:srgbClr val="000099"/>
              </a:buClr>
              <a:buSzPct val="65000"/>
              <a:buFont typeface="+mj-lt"/>
              <a:buAutoNum type="arabicPeriod"/>
              <a:defRPr/>
            </a:pPr>
            <a:r>
              <a:rPr lang="en-US" sz="2800" kern="0" dirty="0">
                <a:cs typeface="ＭＳ Ｐゴシック" charset="0"/>
              </a:rPr>
              <a:t>client reads a line of characters (data) from its keyboard and sends data to server</a:t>
            </a:r>
          </a:p>
          <a:p>
            <a:pPr marL="514350" indent="-287338">
              <a:buClr>
                <a:srgbClr val="000099"/>
              </a:buClr>
              <a:buSzPct val="65000"/>
              <a:buFont typeface="+mj-lt"/>
              <a:buAutoNum type="arabicPeriod"/>
              <a:defRPr/>
            </a:pPr>
            <a:r>
              <a:rPr lang="en-US" sz="2800" kern="0" dirty="0">
                <a:cs typeface="ＭＳ Ｐゴシック" charset="0"/>
              </a:rPr>
              <a:t>server receives the data and converts characters to uppercase</a:t>
            </a:r>
          </a:p>
          <a:p>
            <a:pPr marL="514350" indent="-287338">
              <a:buClr>
                <a:srgbClr val="000099"/>
              </a:buClr>
              <a:buSzPct val="65000"/>
              <a:buFont typeface="+mj-lt"/>
              <a:buAutoNum type="arabicPeriod"/>
              <a:defRPr/>
            </a:pPr>
            <a:r>
              <a:rPr lang="en-US" sz="2800" kern="0" dirty="0">
                <a:cs typeface="ＭＳ Ｐゴシック" charset="0"/>
              </a:rPr>
              <a:t>server sends modified data to client</a:t>
            </a:r>
          </a:p>
          <a:p>
            <a:pPr marL="514350" indent="-287338">
              <a:buClr>
                <a:srgbClr val="000099"/>
              </a:buClr>
              <a:buSzPct val="65000"/>
              <a:buFont typeface="+mj-lt"/>
              <a:buAutoNum type="arabicPeriod"/>
              <a:defRPr/>
            </a:pPr>
            <a:r>
              <a:rPr lang="en-US" sz="2800" kern="0" dirty="0">
                <a:cs typeface="ＭＳ Ｐゴシック" charset="0"/>
              </a:rPr>
              <a:t>client receives modified data and displays line on its screen</a:t>
            </a:r>
          </a:p>
        </p:txBody>
      </p:sp>
      <p:sp>
        <p:nvSpPr>
          <p:cNvPr id="7" name="Slide Number Placeholder 2">
            <a:extLst>
              <a:ext uri="{FF2B5EF4-FFF2-40B4-BE49-F238E27FC236}">
                <a16:creationId xmlns:a16="http://schemas.microsoft.com/office/drawing/2014/main" id="{18BB0A9E-9ED5-9A4B-ACE3-DEFC4A2874A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120</a:t>
            </a:fld>
            <a:endParaRPr lang="en-US" dirty="0"/>
          </a:p>
        </p:txBody>
      </p:sp>
    </p:spTree>
    <p:extLst>
      <p:ext uri="{BB962C8B-B14F-4D97-AF65-F5344CB8AC3E}">
        <p14:creationId xmlns:p14="http://schemas.microsoft.com/office/powerpoint/2010/main" val="2056144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82536" y="1589753"/>
            <a:ext cx="10352496"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&amp;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transmitted data may be lost or received out-of-order</a:t>
            </a:r>
          </a:p>
          <a:p>
            <a:pPr>
              <a:spcBef>
                <a:spcPct val="50000"/>
              </a:spcBef>
              <a:buFont typeface="Wingdings" pitchFamily="2" charset="2"/>
              <a:buNone/>
            </a:pPr>
            <a:r>
              <a:rPr lang="en-US" altLang="en-US" sz="3200" dirty="0">
                <a:solidFill>
                  <a:srgbClr val="CC0000"/>
                </a:solidFill>
                <a:ea typeface="ＭＳ Ｐゴシック" panose="020B0600070205080204" pitchFamily="34" charset="-128"/>
              </a:rPr>
              <a:t>Application viewpoint:</a:t>
            </a:r>
          </a:p>
          <a:p>
            <a:pPr marL="466725" indent="-292100">
              <a:lnSpc>
                <a:spcPct val="100000"/>
              </a:lnSpc>
              <a:spcBef>
                <a:spcPct val="0"/>
              </a:spcBef>
              <a:buClr>
                <a:srgbClr val="010086"/>
              </a:buClr>
              <a:buSzTx/>
            </a:pPr>
            <a:r>
              <a:rPr lang="en-US" altLang="en-US" dirty="0">
                <a:ea typeface="ＭＳ Ｐゴシック" panose="020B0600070205080204" pitchFamily="34" charset="-128"/>
              </a:rPr>
              <a:t>UDP provides </a:t>
            </a:r>
            <a:r>
              <a:rPr lang="en-US" altLang="en-US" i="1" dirty="0">
                <a:ea typeface="ＭＳ Ｐゴシック" panose="020B0600070205080204" pitchFamily="34" charset="-128"/>
              </a:rPr>
              <a:t>unreliable</a:t>
            </a:r>
            <a:r>
              <a:rPr lang="en-US" altLang="en-US" dirty="0">
                <a:ea typeface="ＭＳ Ｐゴシック" panose="020B0600070205080204" pitchFamily="34" charset="-128"/>
              </a:rPr>
              <a:t> transfer of groups of bytes (“</a:t>
            </a:r>
            <a:r>
              <a:rPr lang="en-US" altLang="ja-JP" dirty="0">
                <a:ea typeface="ＭＳ Ｐゴシック" panose="020B0600070205080204" pitchFamily="34" charset="-128"/>
              </a:rPr>
              <a:t>datagrams”)  between client and server</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9CF8A732-F774-5B4B-95D3-4141056A148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121</a:t>
            </a:fld>
            <a:endParaRPr lang="en-US" dirty="0"/>
          </a:p>
        </p:txBody>
      </p:sp>
    </p:spTree>
    <p:extLst>
      <p:ext uri="{BB962C8B-B14F-4D97-AF65-F5344CB8AC3E}">
        <p14:creationId xmlns:p14="http://schemas.microsoft.com/office/powerpoint/2010/main" val="126593914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close</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clientSocke</a:t>
                </a:r>
                <a:r>
                  <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rPr>
                  <a:t>t</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read datagram from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3" name="Group 10">
            <a:extLst>
              <a:ext uri="{FF2B5EF4-FFF2-40B4-BE49-F238E27FC236}">
                <a16:creationId xmlns:a16="http://schemas.microsoft.com/office/drawing/2014/main" id="{01C9270B-A159-7C48-9997-ACAD38860612}"/>
              </a:ext>
            </a:extLst>
          </p:cNvPr>
          <p:cNvGrpSpPr>
            <a:grpSpLocks/>
          </p:cNvGrpSpPr>
          <p:nvPr/>
        </p:nvGrpSpPr>
        <p:grpSpPr bwMode="auto">
          <a:xfrm>
            <a:off x="4498391" y="1480972"/>
            <a:ext cx="6203950" cy="2690813"/>
            <a:chOff x="1890" y="840"/>
            <a:chExt cx="3908" cy="1695"/>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3397" y="1240"/>
              <a:ext cx="2290" cy="612"/>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socket:</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clientSocket =</a:t>
                </a:r>
              </a:p>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socket(AF_INET,SOCK_DGRAM)</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3570" y="84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3389" y="1953"/>
              <a:ext cx="2409"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datagram with server IP and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port=x; send datagram via</a:t>
              </a:r>
              <a:b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clientSocket</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3828" y="183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1890" y="2208"/>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socket, port= x:</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serverSocket =</a:t>
            </a:r>
          </a:p>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socket(AF_INET,SOCK_DGRAM)</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read datagram from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serverSocke</a:t>
              </a:r>
              <a:r>
                <a:rPr kumimoji="0" lang="en-US" altLang="en-US" sz="1800" b="0" i="0" u="none" strike="noStrike" kern="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write reply to</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serverSocket</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client address,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server</a:t>
            </a:r>
            <a:r>
              <a:rPr lang="en-US" altLang="en-US" sz="2800" dirty="0">
                <a:solidFill>
                  <a:srgbClr val="000000"/>
                </a:solidFill>
                <a:latin typeface="+mn-lt"/>
              </a:rPr>
              <a:t> </a:t>
            </a:r>
            <a:r>
              <a:rPr lang="en-US" altLang="en-US" sz="1800" dirty="0">
                <a:solidFill>
                  <a:srgbClr val="000000"/>
                </a:solidFill>
                <a:latin typeface="+mn-lt"/>
              </a:rPr>
              <a:t>(running on </a:t>
            </a:r>
            <a:r>
              <a:rPr lang="en-US" altLang="en-US" sz="1800" dirty="0" err="1">
                <a:solidFill>
                  <a:srgbClr val="000000"/>
                </a:solidFill>
                <a:latin typeface="+mn-lt"/>
              </a:rPr>
              <a:t>serverIP</a:t>
            </a:r>
            <a:r>
              <a:rPr lang="en-US" altLang="en-US" sz="1800" dirty="0">
                <a:solidFill>
                  <a:srgbClr val="000000"/>
                </a:solidFill>
                <a:latin typeface="+mn-lt"/>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00" name="Slide Number Placeholder 2">
            <a:extLst>
              <a:ext uri="{FF2B5EF4-FFF2-40B4-BE49-F238E27FC236}">
                <a16:creationId xmlns:a16="http://schemas.microsoft.com/office/drawing/2014/main" id="{19262165-6DE3-F444-A22B-D1935F0C226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122</a:t>
            </a:fld>
            <a:endParaRPr lang="en-US" dirty="0"/>
          </a:p>
        </p:txBody>
      </p:sp>
    </p:spTree>
    <p:extLst>
      <p:ext uri="{BB962C8B-B14F-4D97-AF65-F5344CB8AC3E}">
        <p14:creationId xmlns:p14="http://schemas.microsoft.com/office/powerpoint/2010/main" val="786992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dissolve">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dissolve">
                                      <p:cBhvr>
                                        <p:cTn id="12" dur="5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43266" cy="429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‘hostname’</a:t>
            </a:r>
          </a:p>
          <a:p>
            <a:pPr>
              <a:lnSpc>
                <a:spcPts val="2800"/>
              </a:lnSpc>
            </a:pPr>
            <a:r>
              <a:rPr lang="en-US" altLang="en-US" dirty="0" err="1"/>
              <a:t>serverPort</a:t>
            </a:r>
            <a:r>
              <a:rPr lang="en-US" altLang="en-US" dirty="0"/>
              <a:t> = 12000</a:t>
            </a:r>
          </a:p>
          <a:p>
            <a:pPr>
              <a:lnSpc>
                <a:spcPts val="2400"/>
              </a:lnSpc>
            </a:pPr>
            <a:r>
              <a:rPr lang="en-US" altLang="en-US" dirty="0" err="1"/>
              <a:t>clientSocket</a:t>
            </a:r>
            <a:r>
              <a:rPr lang="en-US" altLang="en-US" dirty="0"/>
              <a:t> = socket(AF_INET, </a:t>
            </a:r>
          </a:p>
          <a:p>
            <a:pPr>
              <a:lnSpc>
                <a:spcPts val="2400"/>
              </a:lnSpc>
            </a:pPr>
            <a:r>
              <a:rPr lang="en-US" altLang="en-US" dirty="0"/>
              <a:t>                                   SOCK_DGRAM)</a:t>
            </a:r>
          </a:p>
          <a:p>
            <a:pPr>
              <a:lnSpc>
                <a:spcPts val="2800"/>
              </a:lnSpc>
            </a:pPr>
            <a:r>
              <a:rPr lang="en-US" altLang="en-US" dirty="0"/>
              <a:t>message = input(’Input lowercase sentence:’)</a:t>
            </a:r>
          </a:p>
          <a:p>
            <a:pPr>
              <a:lnSpc>
                <a:spcPts val="2800"/>
              </a:lnSpc>
            </a:pPr>
            <a:r>
              <a:rPr lang="en-US" altLang="en-US" dirty="0" err="1"/>
              <a:t>clientSocket.sendto</a:t>
            </a:r>
            <a:r>
              <a:rPr lang="en-US" altLang="en-US" sz="1800" dirty="0"/>
              <a:t>(</a:t>
            </a:r>
            <a:r>
              <a:rPr lang="en-US" altLang="en-US" sz="1800" dirty="0" err="1"/>
              <a:t>message.encode</a:t>
            </a:r>
            <a:r>
              <a:rPr lang="en-US" altLang="en-US" sz="1800" dirty="0"/>
              <a:t>(),</a:t>
            </a:r>
          </a:p>
          <a:p>
            <a:pPr>
              <a:lnSpc>
                <a:spcPts val="2800"/>
              </a:lnSpc>
            </a:pPr>
            <a:r>
              <a:rPr lang="en-US" altLang="en-US" sz="1800" dirty="0"/>
              <a:t>                                      (</a:t>
            </a:r>
            <a:r>
              <a:rPr lang="en-US" altLang="en-US" sz="1800" dirty="0" err="1"/>
              <a:t>serverName</a:t>
            </a:r>
            <a:r>
              <a:rPr lang="en-US" altLang="en-US" sz="1800" dirty="0"/>
              <a:t>, </a:t>
            </a:r>
            <a:r>
              <a:rPr lang="en-US" altLang="en-US" sz="1800" dirty="0" err="1"/>
              <a:t>serverPort</a:t>
            </a:r>
            <a:r>
              <a:rPr lang="en-US" altLang="en-US" sz="1800" dirty="0"/>
              <a:t>))</a:t>
            </a:r>
          </a:p>
          <a:p>
            <a:pPr>
              <a:lnSpc>
                <a:spcPts val="2800"/>
              </a:lnSpc>
            </a:pPr>
            <a:r>
              <a:rPr lang="en-US" altLang="en-US" dirty="0" err="1"/>
              <a:t>modifiedMessage</a:t>
            </a:r>
            <a:r>
              <a:rPr lang="en-US" altLang="en-US" dirty="0"/>
              <a:t>, </a:t>
            </a:r>
            <a:r>
              <a:rPr lang="en-US" altLang="en-US" dirty="0" err="1"/>
              <a:t>serverAddress</a:t>
            </a:r>
            <a:r>
              <a:rPr lang="en-US" altLang="en-US" dirty="0"/>
              <a:t> = </a:t>
            </a:r>
          </a:p>
          <a:p>
            <a:pPr>
              <a:lnSpc>
                <a:spcPts val="2800"/>
              </a:lnSpc>
            </a:pPr>
            <a:r>
              <a:rPr lang="en-US" altLang="en-US" dirty="0"/>
              <a:t>                                   </a:t>
            </a:r>
            <a:r>
              <a:rPr lang="en-US" altLang="en-US" dirty="0" err="1"/>
              <a:t>clientSocket.recvfrom</a:t>
            </a:r>
            <a:r>
              <a:rPr lang="en-US" altLang="en-US" dirty="0"/>
              <a:t>(2048)</a:t>
            </a:r>
          </a:p>
          <a:p>
            <a:pPr>
              <a:lnSpc>
                <a:spcPts val="2800"/>
              </a:lnSpc>
            </a:pPr>
            <a:r>
              <a:rPr lang="en-US" altLang="en-US" dirty="0"/>
              <a:t>print (</a:t>
            </a:r>
            <a:r>
              <a:rPr lang="en-US" altLang="en-US" dirty="0" err="1"/>
              <a:t>modifiedMessage.decode</a:t>
            </a:r>
            <a:r>
              <a:rPr lang="en-US" altLang="en-US" dirty="0"/>
              <a:t>())</a:t>
            </a:r>
          </a:p>
          <a:p>
            <a:pPr>
              <a:lnSpc>
                <a:spcPts val="2800"/>
              </a:lnSpc>
            </a:pPr>
            <a:r>
              <a:rPr lang="en-US" altLang="en-US" dirty="0" err="1"/>
              <a:t>clientSocket.close</a:t>
            </a:r>
            <a:r>
              <a:rPr lang="en-US" altLang="en-US" dirty="0"/>
              <a:t>()</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2536716" y="2998275"/>
            <a:ext cx="2943680" cy="523875"/>
            <a:chOff x="588094" y="2905531"/>
            <a:chExt cx="2271818" cy="523220"/>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588094" y="2905531"/>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create UDP socket for server</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1389301" y="4571818"/>
            <a:ext cx="4091095" cy="421119"/>
            <a:chOff x="-1241909" y="4530536"/>
            <a:chExt cx="4090757" cy="421402"/>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1241909" y="4643955"/>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read reply characters from socket into string</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5" name="Slide Number Placeholder 2">
            <a:extLst>
              <a:ext uri="{FF2B5EF4-FFF2-40B4-BE49-F238E27FC236}">
                <a16:creationId xmlns:a16="http://schemas.microsoft.com/office/drawing/2014/main" id="{C74BFA74-0BBC-6141-AF62-9F6C07418CC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123</a:t>
            </a:fld>
            <a:endParaRPr lang="en-US" dirty="0"/>
          </a:p>
        </p:txBody>
      </p:sp>
    </p:spTree>
    <p:extLst>
      <p:ext uri="{BB962C8B-B14F-4D97-AF65-F5344CB8AC3E}">
        <p14:creationId xmlns:p14="http://schemas.microsoft.com/office/powerpoint/2010/main" val="3479444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rPr>
              <a:t>Python </a:t>
            </a:r>
            <a:r>
              <a:rPr lang="en-US" altLang="en-US" sz="2400" i="1" dirty="0" err="1">
                <a:solidFill>
                  <a:srgbClr val="CC0000"/>
                </a:solidFill>
              </a:rPr>
              <a:t>UDPServer</a:t>
            </a:r>
            <a:endParaRPr lang="en-US" altLang="en-US" sz="2400" i="1" dirty="0">
              <a:solidFill>
                <a:srgbClr val="CC0000"/>
              </a:solidFill>
            </a:endParaRP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43625" cy="400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serverPort</a:t>
            </a:r>
            <a:r>
              <a:rPr lang="en-US" altLang="en-US" dirty="0"/>
              <a:t> = 12000</a:t>
            </a:r>
          </a:p>
          <a:p>
            <a:pPr>
              <a:lnSpc>
                <a:spcPts val="2800"/>
              </a:lnSpc>
            </a:pPr>
            <a:r>
              <a:rPr lang="en-US" altLang="en-US" dirty="0" err="1"/>
              <a:t>serverSocket</a:t>
            </a:r>
            <a:r>
              <a:rPr lang="en-US" altLang="en-US" dirty="0"/>
              <a:t> = socket(AF_INET, SOCK_DGRAM)</a:t>
            </a:r>
          </a:p>
          <a:p>
            <a:pPr>
              <a:lnSpc>
                <a:spcPts val="2800"/>
              </a:lnSpc>
            </a:pPr>
            <a:r>
              <a:rPr lang="en-US" altLang="en-US" dirty="0" err="1"/>
              <a:t>serverSocket.bind</a:t>
            </a:r>
            <a:r>
              <a:rPr lang="en-US" altLang="en-US" dirty="0"/>
              <a:t>((</a:t>
            </a:r>
            <a:r>
              <a:rPr lang="fr-FR" altLang="en-US" dirty="0"/>
              <a:t>''</a:t>
            </a:r>
            <a:r>
              <a:rPr lang="en-US" altLang="en-US" dirty="0"/>
              <a:t>, </a:t>
            </a:r>
            <a:r>
              <a:rPr lang="en-US" altLang="en-US" dirty="0" err="1"/>
              <a:t>serverPort</a:t>
            </a:r>
            <a:r>
              <a:rPr lang="en-US" altLang="en-US" dirty="0"/>
              <a:t>))</a:t>
            </a:r>
          </a:p>
          <a:p>
            <a:pPr>
              <a:lnSpc>
                <a:spcPts val="2800"/>
              </a:lnSpc>
            </a:pPr>
            <a:r>
              <a:rPr lang="en-US" altLang="en-US" dirty="0"/>
              <a:t>print (</a:t>
            </a:r>
            <a:r>
              <a:rPr lang="ja-JP" altLang="en-US" dirty="0"/>
              <a:t>“</a:t>
            </a:r>
            <a:r>
              <a:rPr lang="en-US" altLang="ja-JP" i="1" dirty="0"/>
              <a:t>The server is ready to receive</a:t>
            </a:r>
            <a:r>
              <a:rPr lang="en-US" altLang="en-US" dirty="0"/>
              <a:t>”</a:t>
            </a:r>
            <a:r>
              <a:rPr lang="en-US" altLang="ja-JP" dirty="0"/>
              <a:t>)</a:t>
            </a:r>
          </a:p>
          <a:p>
            <a:pPr>
              <a:lnSpc>
                <a:spcPts val="2800"/>
              </a:lnSpc>
            </a:pPr>
            <a:r>
              <a:rPr lang="en-US" altLang="en-US" dirty="0"/>
              <a:t>while True:</a:t>
            </a:r>
          </a:p>
          <a:p>
            <a:pPr>
              <a:lnSpc>
                <a:spcPts val="2400"/>
              </a:lnSpc>
            </a:pPr>
            <a:r>
              <a:rPr lang="en-US" altLang="en-US" sz="1800" dirty="0"/>
              <a:t>    message, </a:t>
            </a:r>
            <a:r>
              <a:rPr lang="en-US" altLang="en-US" sz="1800" dirty="0" err="1"/>
              <a:t>clientAddress</a:t>
            </a:r>
            <a:r>
              <a:rPr lang="en-US" altLang="en-US" sz="1800" dirty="0"/>
              <a:t> = </a:t>
            </a:r>
            <a:r>
              <a:rPr lang="en-US" altLang="en-US" sz="1800" dirty="0" err="1"/>
              <a:t>serverSocket.recvfrom</a:t>
            </a:r>
            <a:r>
              <a:rPr lang="en-US" altLang="en-US" sz="1800" dirty="0"/>
              <a:t>(2048)</a:t>
            </a:r>
          </a:p>
          <a:p>
            <a:pPr>
              <a:lnSpc>
                <a:spcPts val="2400"/>
              </a:lnSpc>
            </a:pPr>
            <a:r>
              <a:rPr lang="en-US" altLang="en-US" sz="1800" dirty="0"/>
              <a:t>    </a:t>
            </a:r>
            <a:r>
              <a:rPr lang="en-US" altLang="en-US" sz="1800" dirty="0" err="1"/>
              <a:t>modifiedMessage</a:t>
            </a:r>
            <a:r>
              <a:rPr lang="en-US" altLang="en-US" sz="1800" dirty="0"/>
              <a:t> = </a:t>
            </a:r>
            <a:r>
              <a:rPr lang="en-US" altLang="en-US" sz="1800" dirty="0" err="1"/>
              <a:t>message.decode</a:t>
            </a:r>
            <a:r>
              <a:rPr lang="en-US" altLang="en-US" sz="1800" dirty="0"/>
              <a:t>().upper()</a:t>
            </a:r>
          </a:p>
          <a:p>
            <a:pPr>
              <a:lnSpc>
                <a:spcPts val="2400"/>
              </a:lnSpc>
            </a:pPr>
            <a:r>
              <a:rPr lang="en-US" altLang="en-US" sz="1800" dirty="0"/>
              <a:t>    </a:t>
            </a:r>
            <a:r>
              <a:rPr lang="en-US" altLang="en-US" sz="1800" dirty="0" err="1"/>
              <a:t>serverSocket.sendto</a:t>
            </a:r>
            <a:r>
              <a:rPr lang="en-US" altLang="en-US" sz="1800" dirty="0"/>
              <a:t>(</a:t>
            </a:r>
            <a:r>
              <a:rPr lang="en-US" altLang="en-US" sz="1800" dirty="0" err="1"/>
              <a:t>modifiedMessage.encode</a:t>
            </a:r>
            <a:r>
              <a:rPr lang="en-US" altLang="en-US" sz="1800" dirty="0"/>
              <a:t>(),</a:t>
            </a:r>
          </a:p>
          <a:p>
            <a:pPr>
              <a:lnSpc>
                <a:spcPts val="2400"/>
              </a:lnSpc>
            </a:pPr>
            <a:r>
              <a:rPr lang="en-US" altLang="en-US" sz="1800" dirty="0"/>
              <a:t>                                      </a:t>
            </a:r>
            <a:r>
              <a:rPr lang="en-US" altLang="en-US" sz="1800" dirty="0" err="1"/>
              <a:t>clientAddress</a:t>
            </a:r>
            <a:r>
              <a:rPr lang="en-US" altLang="en-US" sz="1800" dirty="0"/>
              <a:t>)</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1" name="Slide Number Placeholder 2">
            <a:extLst>
              <a:ext uri="{FF2B5EF4-FFF2-40B4-BE49-F238E27FC236}">
                <a16:creationId xmlns:a16="http://schemas.microsoft.com/office/drawing/2014/main" id="{A4822E3E-952B-7544-8A40-BF6460F11CC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124</a:t>
            </a:fld>
            <a:endParaRPr lang="en-US" dirty="0"/>
          </a:p>
        </p:txBody>
      </p:sp>
    </p:spTree>
    <p:extLst>
      <p:ext uri="{BB962C8B-B14F-4D97-AF65-F5344CB8AC3E}">
        <p14:creationId xmlns:p14="http://schemas.microsoft.com/office/powerpoint/2010/main" val="2420953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2483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latin typeface="Calibri" panose="020F0502020204030204" pitchFamily="34" charset="0"/>
                <a:ea typeface="ＭＳ Ｐゴシック" panose="020B0600070205080204" pitchFamily="34" charset="-128"/>
                <a:cs typeface="Calibri" panose="020F0502020204030204" pitchFamily="34" charset="0"/>
              </a:rPr>
              <a:t>when contacted by client, </a:t>
            </a:r>
            <a:r>
              <a:rPr lang="en-US" altLang="en-US"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lang="en-US" altLang="en-US" dirty="0">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lvl="1">
              <a:spcBef>
                <a:spcPts val="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lvl="1">
              <a:spcBef>
                <a:spcPts val="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source port numbers used to distinguish clients (more in Chap 3)</a:t>
            </a:r>
            <a:endParaRPr lang="en-US" altLang="en-US" i="1" dirty="0">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688916"/>
            <a:chOff x="5928853" y="4608645"/>
            <a:chExt cx="4660490" cy="1688916"/>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401096"/>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393045" y="5134227"/>
              <a:ext cx="3953326"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2400" dirty="0">
                  <a:solidFill>
                    <a:srgbClr val="000099"/>
                  </a:solidFill>
                  <a:latin typeface="+mn-lt"/>
                </a:rPr>
                <a:t>TCP provides reliable, in-order</a:t>
              </a:r>
            </a:p>
            <a:p>
              <a:pPr>
                <a:lnSpc>
                  <a:spcPct val="85000"/>
                </a:lnSpc>
                <a:spcBef>
                  <a:spcPct val="0"/>
                </a:spcBef>
                <a:buClrTx/>
                <a:buSzTx/>
                <a:buFontTx/>
                <a:buNone/>
              </a:pPr>
              <a:r>
                <a:rPr lang="en-US" altLang="en-US" sz="2400" dirty="0">
                  <a:solidFill>
                    <a:srgbClr val="000099"/>
                  </a:solidFill>
                  <a:latin typeface="+mn-lt"/>
                </a:rPr>
                <a:t>byte-stream transfer (“</a:t>
              </a:r>
              <a:r>
                <a:rPr lang="en-US" altLang="ja-JP" sz="2400" dirty="0">
                  <a:solidFill>
                    <a:srgbClr val="000099"/>
                  </a:solidFill>
                  <a:latin typeface="+mn-lt"/>
                </a:rPr>
                <a:t>pipe”) </a:t>
              </a:r>
            </a:p>
            <a:p>
              <a:pPr>
                <a:lnSpc>
                  <a:spcPct val="85000"/>
                </a:lnSpc>
                <a:spcBef>
                  <a:spcPct val="0"/>
                </a:spcBef>
                <a:buClrTx/>
                <a:buSzTx/>
                <a:buFontTx/>
                <a:buNone/>
              </a:pPr>
              <a:r>
                <a:rPr lang="en-US" altLang="en-US" sz="2400" dirty="0">
                  <a:solidFill>
                    <a:srgbClr val="000099"/>
                  </a:solidFill>
                  <a:latin typeface="+mn-lt"/>
                </a:rPr>
                <a:t>between client and server</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sz="2400">
                  <a:solidFill>
                    <a:srgbClr val="000000"/>
                  </a:solidFill>
                  <a:latin typeface="Comic Sans MS" panose="030F0902030302020204" pitchFamily="66" charset="0"/>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2800" dirty="0">
                    <a:solidFill>
                      <a:srgbClr val="CC0000"/>
                    </a:solidFill>
                    <a:latin typeface="+mn-lt"/>
                  </a:rPr>
                  <a:t>Application viewpoint</a:t>
                </a:r>
              </a:p>
            </p:txBody>
          </p:sp>
        </p:grpSp>
      </p:grpSp>
      <p:sp>
        <p:nvSpPr>
          <p:cNvPr id="12" name="Slide Number Placeholder 2">
            <a:extLst>
              <a:ext uri="{FF2B5EF4-FFF2-40B4-BE49-F238E27FC236}">
                <a16:creationId xmlns:a16="http://schemas.microsoft.com/office/drawing/2014/main" id="{BDB74896-5002-994C-A2ED-B2A81279464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125</a:t>
            </a:fld>
            <a:endParaRPr lang="en-US" dirty="0"/>
          </a:p>
        </p:txBody>
      </p:sp>
    </p:spTree>
    <p:extLst>
      <p:ext uri="{BB962C8B-B14F-4D97-AF65-F5344CB8AC3E}">
        <p14:creationId xmlns:p14="http://schemas.microsoft.com/office/powerpoint/2010/main" val="54938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dissolv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312831" y="1421154"/>
            <a:ext cx="335194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server</a:t>
            </a:r>
            <a:r>
              <a:rPr lang="en-US" altLang="en-US" sz="2800" dirty="0">
                <a:solidFill>
                  <a:srgbClr val="000000"/>
                </a:solidFill>
                <a:latin typeface="+mn-lt"/>
              </a:rPr>
              <a:t> </a:t>
            </a:r>
            <a:r>
              <a:rPr lang="en-US" altLang="en-US" sz="1800" dirty="0">
                <a:solidFill>
                  <a:srgbClr val="000000"/>
                </a:solidFill>
                <a:latin typeface="+mn-lt"/>
              </a:rPr>
              <a:t>(running on </a:t>
            </a:r>
            <a:r>
              <a:rPr lang="en-US" altLang="en-US" sz="1800" b="1" dirty="0" err="1">
                <a:solidFill>
                  <a:srgbClr val="000000"/>
                </a:solidFill>
                <a:latin typeface="Courier New" panose="02070309020205020404" pitchFamily="49" charset="0"/>
              </a:rPr>
              <a:t>hostid</a:t>
            </a:r>
            <a:r>
              <a:rPr lang="en-US" altLang="en-US" sz="1800" dirty="0">
                <a:solidFill>
                  <a:srgbClr val="000000"/>
                </a:solidFill>
                <a:latin typeface="+mn-lt"/>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wait for incoming</a:t>
              </a:r>
            </a:p>
            <a:p>
              <a:pPr>
                <a:spcBef>
                  <a:spcPct val="0"/>
                </a:spcBef>
                <a:buClrTx/>
                <a:buSzTx/>
                <a:buFontTx/>
                <a:buNone/>
              </a:pPr>
              <a:r>
                <a:rPr lang="en-US" altLang="en-US" sz="1400">
                  <a:solidFill>
                    <a:srgbClr val="000000"/>
                  </a:solidFill>
                </a:rPr>
                <a:t>connection request</a:t>
              </a:r>
              <a:endParaRPr lang="en-US" altLang="en-US" sz="2400">
                <a:solidFill>
                  <a:srgbClr val="000000"/>
                </a:solidFill>
                <a:latin typeface="Times New Roman" panose="02020603050405020304" pitchFamily="18" charset="0"/>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connectionSocket =</a:t>
              </a:r>
            </a:p>
            <a:p>
              <a:pPr>
                <a:spcBef>
                  <a:spcPct val="0"/>
                </a:spcBef>
                <a:buClrTx/>
                <a:buSzTx/>
                <a:buFontTx/>
                <a:buNone/>
              </a:pPr>
              <a:r>
                <a:rPr lang="en-US" altLang="en-US" sz="1400">
                  <a:solidFill>
                    <a:srgbClr val="CC0000"/>
                  </a:solidFill>
                </a:rPr>
                <a:t>serverSocket.accept()</a:t>
              </a:r>
              <a:endParaRPr lang="en-US" altLang="en-US" sz="2400">
                <a:solidFill>
                  <a:srgbClr val="CC0000"/>
                </a:solidFill>
                <a:latin typeface="Times New Roman" panose="02020603050405020304" pitchFamily="18" charset="0"/>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create socket,</a:t>
                </a:r>
              </a:p>
              <a:p>
                <a:pPr>
                  <a:spcBef>
                    <a:spcPct val="0"/>
                  </a:spcBef>
                  <a:buClrTx/>
                  <a:buSzTx/>
                  <a:buFontTx/>
                  <a:buNone/>
                </a:pPr>
                <a:r>
                  <a:rPr lang="en-US" altLang="en-US" sz="1400">
                    <a:solidFill>
                      <a:srgbClr val="000000"/>
                    </a:solidFill>
                  </a:rPr>
                  <a:t>port=</a:t>
                </a:r>
                <a:r>
                  <a:rPr lang="en-US" altLang="en-US" sz="1400" b="1">
                    <a:solidFill>
                      <a:srgbClr val="000000"/>
                    </a:solidFill>
                    <a:latin typeface="Courier New" panose="02070309020205020404" pitchFamily="49" charset="0"/>
                  </a:rPr>
                  <a:t>x</a:t>
                </a:r>
                <a:r>
                  <a:rPr lang="en-US" altLang="en-US" sz="1400">
                    <a:solidFill>
                      <a:srgbClr val="000000"/>
                    </a:solidFill>
                  </a:rPr>
                  <a:t>, for incoming request:</a:t>
                </a:r>
                <a:endParaRPr lang="en-US" altLang="en-US" sz="2400">
                  <a:solidFill>
                    <a:srgbClr val="000000"/>
                  </a:solidFill>
                  <a:latin typeface="Times New Roman" panose="02020603050405020304" pitchFamily="18" charset="0"/>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CC0000"/>
                    </a:solidFill>
                  </a:rPr>
                  <a:t>serverSocket = socket()</a:t>
                </a:r>
                <a:endParaRPr lang="en-US" altLang="en-US" sz="2400">
                  <a:solidFill>
                    <a:srgbClr val="CC0000"/>
                  </a:solidFill>
                  <a:latin typeface="Times New Roman" panose="02020603050405020304" pitchFamily="18" charset="0"/>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dirty="0">
                  <a:solidFill>
                    <a:srgbClr val="000000"/>
                  </a:solidFill>
                </a:rPr>
                <a:t>create socket,</a:t>
              </a:r>
            </a:p>
            <a:p>
              <a:pPr>
                <a:spcBef>
                  <a:spcPct val="0"/>
                </a:spcBef>
                <a:buClrTx/>
                <a:buSzTx/>
                <a:buFontTx/>
                <a:buNone/>
              </a:pPr>
              <a:r>
                <a:rPr lang="en-US" altLang="en-US" sz="1400" dirty="0">
                  <a:solidFill>
                    <a:srgbClr val="000000"/>
                  </a:solidFill>
                </a:rPr>
                <a:t>connect to </a:t>
              </a:r>
              <a:r>
                <a:rPr lang="en-US" altLang="en-US" sz="1400" b="1" dirty="0" err="1">
                  <a:solidFill>
                    <a:srgbClr val="000000"/>
                  </a:solidFill>
                  <a:latin typeface="Courier New" panose="02070309020205020404" pitchFamily="49" charset="0"/>
                </a:rPr>
                <a:t>hostid</a:t>
              </a:r>
              <a:r>
                <a:rPr lang="en-US" altLang="en-US" sz="1400" dirty="0">
                  <a:solidFill>
                    <a:srgbClr val="000000"/>
                  </a:solidFill>
                </a:rPr>
                <a:t>, port=</a:t>
              </a:r>
              <a:r>
                <a:rPr lang="en-US" altLang="en-US" sz="1400" b="1" dirty="0">
                  <a:solidFill>
                    <a:srgbClr val="000000"/>
                  </a:solidFill>
                  <a:latin typeface="Courier New" panose="02070309020205020404" pitchFamily="49" charset="0"/>
                </a:rPr>
                <a:t>x</a:t>
              </a:r>
              <a:endParaRPr lang="en-US" altLang="en-US" sz="2400" dirty="0">
                <a:solidFill>
                  <a:srgbClr val="000000"/>
                </a:solidFill>
                <a:latin typeface="Times New Roman" panose="02020603050405020304" pitchFamily="18" charset="0"/>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clientSocket = socket()</a:t>
              </a:r>
              <a:endParaRPr lang="en-US" altLang="en-US" sz="2400">
                <a:solidFill>
                  <a:srgbClr val="CC0000"/>
                </a:solidFill>
                <a:latin typeface="Times New Roman" panose="02020603050405020304" pitchFamily="18" charset="0"/>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send request using</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request from</a:t>
              </a:r>
            </a:p>
            <a:p>
              <a:pPr>
                <a:spcBef>
                  <a:spcPct val="0"/>
                </a:spcBef>
                <a:buClrTx/>
                <a:buSzTx/>
                <a:buFontTx/>
                <a:buNone/>
              </a:pPr>
              <a:r>
                <a:rPr lang="en-US" altLang="en-US" sz="1400">
                  <a:solidFill>
                    <a:srgbClr val="CC0000"/>
                  </a:solidFill>
                </a:rPr>
                <a:t>connectionSocke</a:t>
              </a:r>
              <a:r>
                <a:rPr lang="en-US" altLang="en-US" sz="1400">
                  <a:solidFill>
                    <a:srgbClr val="FF0000"/>
                  </a:solidFill>
                </a:rPr>
                <a:t>t</a:t>
              </a:r>
              <a:endParaRPr lang="en-US" altLang="en-US" sz="2400">
                <a:solidFill>
                  <a:srgbClr val="000000"/>
                </a:solidFill>
                <a:latin typeface="Times New Roman" panose="02020603050405020304" pitchFamily="18" charset="0"/>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write reply to</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800">
                  <a:solidFill>
                    <a:srgbClr val="CC0000"/>
                  </a:solidFill>
                </a:rPr>
                <a:t>TCP </a:t>
              </a:r>
            </a:p>
            <a:p>
              <a:pPr algn="ctr">
                <a:lnSpc>
                  <a:spcPct val="90000"/>
                </a:lnSpc>
                <a:spcBef>
                  <a:spcPct val="0"/>
                </a:spcBef>
                <a:buClrTx/>
                <a:buSzTx/>
                <a:buFontTx/>
                <a:buNone/>
              </a:pPr>
              <a:r>
                <a:rPr lang="en-US" altLang="en-US" sz="1800">
                  <a:solidFill>
                    <a:srgbClr val="CC0000"/>
                  </a:solidFill>
                </a:rPr>
                <a:t>connection setup</a:t>
              </a:r>
              <a:endParaRPr lang="en-US" altLang="en-US" sz="2400">
                <a:solidFill>
                  <a:srgbClr val="CC0000"/>
                </a:solidFill>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reply from</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34" name="Slide Number Placeholder 2">
            <a:extLst>
              <a:ext uri="{FF2B5EF4-FFF2-40B4-BE49-F238E27FC236}">
                <a16:creationId xmlns:a16="http://schemas.microsoft.com/office/drawing/2014/main" id="{D8518FD4-E96B-5A4D-B228-E6D491F31AE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126</a:t>
            </a:fld>
            <a:endParaRPr lang="en-US" dirty="0"/>
          </a:p>
        </p:txBody>
      </p:sp>
    </p:spTree>
    <p:extLst>
      <p:ext uri="{BB962C8B-B14F-4D97-AF65-F5344CB8AC3E}">
        <p14:creationId xmlns:p14="http://schemas.microsoft.com/office/powerpoint/2010/main" val="1978660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FC0874-BAC3-40EA-AE4F-EFE7192A5F3D}"/>
              </a:ext>
            </a:extLst>
          </p:cNvPr>
          <p:cNvSpPr>
            <a:spLocks noGrp="1"/>
          </p:cNvSpPr>
          <p:nvPr>
            <p:ph type="title"/>
          </p:nvPr>
        </p:nvSpPr>
        <p:spPr/>
        <p:txBody>
          <a:bodyPr/>
          <a:lstStyle/>
          <a:p>
            <a:r>
              <a:rPr lang="en-US" b="0" dirty="0"/>
              <a:t>The </a:t>
            </a:r>
            <a:r>
              <a:rPr lang="en-US" b="0" dirty="0" err="1"/>
              <a:t>TCPServer</a:t>
            </a:r>
            <a:r>
              <a:rPr lang="en-US" b="0" dirty="0"/>
              <a:t> process has two sockets</a:t>
            </a:r>
            <a:endParaRPr lang="en-US" dirty="0"/>
          </a:p>
        </p:txBody>
      </p:sp>
      <p:sp>
        <p:nvSpPr>
          <p:cNvPr id="3" name="Slide Number Placeholder 2">
            <a:extLst>
              <a:ext uri="{FF2B5EF4-FFF2-40B4-BE49-F238E27FC236}">
                <a16:creationId xmlns:a16="http://schemas.microsoft.com/office/drawing/2014/main" id="{10071947-3384-4836-B882-618781E72027}"/>
              </a:ext>
            </a:extLst>
          </p:cNvPr>
          <p:cNvSpPr>
            <a:spLocks noGrp="1"/>
          </p:cNvSpPr>
          <p:nvPr>
            <p:ph type="sldNum" sz="quarter" idx="4"/>
          </p:nvPr>
        </p:nvSpPr>
        <p:spPr/>
        <p:txBody>
          <a:bodyPr/>
          <a:lstStyle/>
          <a:p>
            <a:r>
              <a:rPr lang="en-US"/>
              <a:t>Application Layer: 2-</a:t>
            </a:r>
            <a:fld id="{C4204591-24BD-A542-B9D5-F8D8A88D2FEE}" type="slidenum">
              <a:rPr lang="en-US" smtClean="0"/>
              <a:pPr/>
              <a:t>127</a:t>
            </a:fld>
            <a:endParaRPr lang="en-US" dirty="0"/>
          </a:p>
        </p:txBody>
      </p:sp>
      <p:pic>
        <p:nvPicPr>
          <p:cNvPr id="4" name="Picture 3">
            <a:extLst>
              <a:ext uri="{FF2B5EF4-FFF2-40B4-BE49-F238E27FC236}">
                <a16:creationId xmlns:a16="http://schemas.microsoft.com/office/drawing/2014/main" id="{D1AC6B30-EC9A-48DA-A03B-48816BC672F5}"/>
              </a:ext>
            </a:extLst>
          </p:cNvPr>
          <p:cNvPicPr>
            <a:picLocks noChangeAspect="1"/>
          </p:cNvPicPr>
          <p:nvPr/>
        </p:nvPicPr>
        <p:blipFill>
          <a:blip r:embed="rId2"/>
          <a:stretch>
            <a:fillRect/>
          </a:stretch>
        </p:blipFill>
        <p:spPr>
          <a:xfrm>
            <a:off x="2736376" y="1571703"/>
            <a:ext cx="6060783" cy="4973752"/>
          </a:xfrm>
          <a:prstGeom prst="rect">
            <a:avLst/>
          </a:prstGeom>
        </p:spPr>
      </p:pic>
    </p:spTree>
    <p:extLst>
      <p:ext uri="{BB962C8B-B14F-4D97-AF65-F5344CB8AC3E}">
        <p14:creationId xmlns:p14="http://schemas.microsoft.com/office/powerpoint/2010/main" val="1971745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83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a:t>
            </a:r>
            <a:r>
              <a:rPr lang="en-US" altLang="ja-JP" dirty="0" err="1"/>
              <a:t>servername</a:t>
            </a:r>
            <a:r>
              <a:rPr lang="en-US" altLang="en-US" dirty="0"/>
              <a:t>’</a:t>
            </a:r>
            <a:endParaRPr lang="en-US" altLang="ja-JP" dirty="0"/>
          </a:p>
          <a:p>
            <a:pPr>
              <a:lnSpc>
                <a:spcPts val="2800"/>
              </a:lnSpc>
            </a:pPr>
            <a:r>
              <a:rPr lang="en-US" altLang="en-US" dirty="0" err="1"/>
              <a:t>serverPort</a:t>
            </a:r>
            <a:r>
              <a:rPr lang="en-US" altLang="en-US" dirty="0"/>
              <a:t> = 12000</a:t>
            </a:r>
          </a:p>
          <a:p>
            <a:pPr>
              <a:lnSpc>
                <a:spcPts val="2800"/>
              </a:lnSpc>
            </a:pPr>
            <a:r>
              <a:rPr lang="en-US" altLang="en-US" dirty="0" err="1"/>
              <a:t>clientSocket</a:t>
            </a:r>
            <a:r>
              <a:rPr lang="en-US" altLang="en-US" dirty="0"/>
              <a:t> = socket(AF_INET, SOCK_STREAM)</a:t>
            </a:r>
          </a:p>
          <a:p>
            <a:pPr>
              <a:lnSpc>
                <a:spcPts val="2800"/>
              </a:lnSpc>
            </a:pPr>
            <a:r>
              <a:rPr lang="en-US" altLang="en-US" dirty="0" err="1"/>
              <a:t>clientSocket.connect</a:t>
            </a:r>
            <a:r>
              <a:rPr lang="en-US" altLang="en-US" dirty="0"/>
              <a:t>((</a:t>
            </a:r>
            <a:r>
              <a:rPr lang="en-US" altLang="en-US" dirty="0" err="1"/>
              <a:t>serverName,serverPort</a:t>
            </a:r>
            <a:r>
              <a:rPr lang="en-US" altLang="en-US" dirty="0"/>
              <a:t>))</a:t>
            </a:r>
          </a:p>
          <a:p>
            <a:pPr>
              <a:lnSpc>
                <a:spcPts val="2800"/>
              </a:lnSpc>
            </a:pPr>
            <a:r>
              <a:rPr lang="en-US" altLang="en-US" dirty="0"/>
              <a:t>sentence = input(‘Input lowercase sentence:’)</a:t>
            </a:r>
          </a:p>
          <a:p>
            <a:pPr>
              <a:lnSpc>
                <a:spcPts val="2800"/>
              </a:lnSpc>
            </a:pPr>
            <a:r>
              <a:rPr lang="en-US" altLang="en-US" dirty="0" err="1"/>
              <a:t>clientSocket.send</a:t>
            </a:r>
            <a:r>
              <a:rPr lang="en-US" altLang="en-US" dirty="0"/>
              <a:t>(</a:t>
            </a:r>
            <a:r>
              <a:rPr lang="en-US" altLang="en-US" dirty="0" err="1"/>
              <a:t>sentence.encode</a:t>
            </a:r>
            <a:r>
              <a:rPr lang="en-US" altLang="en-US" dirty="0"/>
              <a:t>())</a:t>
            </a:r>
          </a:p>
          <a:p>
            <a:pPr>
              <a:lnSpc>
                <a:spcPts val="2800"/>
              </a:lnSpc>
            </a:pPr>
            <a:r>
              <a:rPr lang="en-US" altLang="en-US" dirty="0" err="1"/>
              <a:t>modifiedSentence</a:t>
            </a:r>
            <a:r>
              <a:rPr lang="en-US" altLang="en-US" dirty="0"/>
              <a:t> = </a:t>
            </a:r>
            <a:r>
              <a:rPr lang="en-US" altLang="en-US" dirty="0" err="1"/>
              <a:t>clientSocket.recv</a:t>
            </a:r>
            <a:r>
              <a:rPr lang="en-US" altLang="en-US" dirty="0"/>
              <a:t>(1024)</a:t>
            </a:r>
          </a:p>
          <a:p>
            <a:pPr>
              <a:lnSpc>
                <a:spcPts val="2800"/>
              </a:lnSpc>
            </a:pPr>
            <a:r>
              <a:rPr lang="en-US" altLang="en-US" dirty="0"/>
              <a:t>print (‘From Server:’, </a:t>
            </a:r>
            <a:r>
              <a:rPr lang="en-US" altLang="en-US" dirty="0" err="1"/>
              <a:t>modifiedSentence.decode</a:t>
            </a:r>
            <a:r>
              <a:rPr lang="en-US" altLang="en-US" dirty="0"/>
              <a:t>())</a:t>
            </a:r>
          </a:p>
          <a:p>
            <a:pPr>
              <a:lnSpc>
                <a:spcPts val="2800"/>
              </a:lnSpc>
            </a:pPr>
            <a:r>
              <a:rPr lang="en-US" altLang="en-US" dirty="0" err="1"/>
              <a:t>clientSocket.close</a:t>
            </a:r>
            <a:r>
              <a:rPr lang="en-US" altLang="en-US" dirty="0"/>
              <a:t>()</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3" name="Slide Number Placeholder 2">
            <a:extLst>
              <a:ext uri="{FF2B5EF4-FFF2-40B4-BE49-F238E27FC236}">
                <a16:creationId xmlns:a16="http://schemas.microsoft.com/office/drawing/2014/main" id="{086A79CE-C6C3-CF41-81BE-751D386040D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128</a:t>
            </a:fld>
            <a:endParaRPr lang="en-US" dirty="0"/>
          </a:p>
        </p:txBody>
      </p:sp>
    </p:spTree>
    <p:extLst>
      <p:ext uri="{BB962C8B-B14F-4D97-AF65-F5344CB8AC3E}">
        <p14:creationId xmlns:p14="http://schemas.microsoft.com/office/powerpoint/2010/main" val="1872635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737742"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from socket import *</a:t>
            </a:r>
          </a:p>
          <a:p>
            <a:r>
              <a:rPr lang="en-US" altLang="en-US" dirty="0" err="1"/>
              <a:t>serverPort</a:t>
            </a:r>
            <a:r>
              <a:rPr lang="en-US" altLang="en-US" dirty="0"/>
              <a:t> = 12000</a:t>
            </a:r>
          </a:p>
          <a:p>
            <a:r>
              <a:rPr lang="en-US" altLang="en-US" dirty="0" err="1"/>
              <a:t>serverSocket</a:t>
            </a:r>
            <a:r>
              <a:rPr lang="en-US" altLang="en-US" dirty="0"/>
              <a:t> = socket(AF_INET,SOCK_STREAM)</a:t>
            </a:r>
          </a:p>
          <a:p>
            <a:r>
              <a:rPr lang="en-US" altLang="en-US" dirty="0" err="1"/>
              <a:t>serverSocket.bind</a:t>
            </a:r>
            <a:r>
              <a:rPr lang="en-US" altLang="en-US" dirty="0"/>
              <a:t>((‘’,</a:t>
            </a:r>
            <a:r>
              <a:rPr lang="en-US" altLang="en-US" dirty="0" err="1"/>
              <a:t>serverPort</a:t>
            </a:r>
            <a:r>
              <a:rPr lang="en-US" altLang="en-US" dirty="0"/>
              <a:t>))</a:t>
            </a:r>
          </a:p>
          <a:p>
            <a:r>
              <a:rPr lang="en-US" altLang="en-US" dirty="0" err="1"/>
              <a:t>serverSocket.listen</a:t>
            </a:r>
            <a:r>
              <a:rPr lang="en-US" altLang="en-US" dirty="0"/>
              <a:t>(1)</a:t>
            </a:r>
          </a:p>
          <a:p>
            <a:r>
              <a:rPr lang="en-US" altLang="en-US" dirty="0"/>
              <a:t>print (‘The server is ready to receive’)</a:t>
            </a:r>
          </a:p>
          <a:p>
            <a:r>
              <a:rPr lang="en-US" altLang="en-US" dirty="0"/>
              <a:t>while True:</a:t>
            </a:r>
          </a:p>
          <a:p>
            <a:r>
              <a:rPr lang="en-US" altLang="en-US" dirty="0"/>
              <a:t>     </a:t>
            </a:r>
            <a:r>
              <a:rPr lang="en-US" altLang="en-US" dirty="0" err="1"/>
              <a:t>connectionSocket</a:t>
            </a:r>
            <a:r>
              <a:rPr lang="en-US" altLang="en-US" dirty="0"/>
              <a:t>, </a:t>
            </a:r>
            <a:r>
              <a:rPr lang="en-US" altLang="en-US" dirty="0" err="1"/>
              <a:t>addr</a:t>
            </a:r>
            <a:r>
              <a:rPr lang="en-US" altLang="en-US" dirty="0"/>
              <a:t> = </a:t>
            </a:r>
            <a:r>
              <a:rPr lang="en-US" altLang="en-US" dirty="0" err="1"/>
              <a:t>serverSocket.accept</a:t>
            </a:r>
            <a:r>
              <a:rPr lang="en-US" altLang="en-US" dirty="0"/>
              <a:t>()</a:t>
            </a:r>
          </a:p>
          <a:p>
            <a:r>
              <a:rPr lang="en-US" altLang="en-US" dirty="0"/>
              <a:t>     </a:t>
            </a:r>
          </a:p>
          <a:p>
            <a:r>
              <a:rPr lang="en-US" altLang="en-US" dirty="0"/>
              <a:t>     sentence = </a:t>
            </a:r>
            <a:r>
              <a:rPr lang="en-US" altLang="en-US" dirty="0" err="1"/>
              <a:t>connectionSocket.recv</a:t>
            </a:r>
            <a:r>
              <a:rPr lang="en-US" altLang="en-US" dirty="0"/>
              <a:t>(1024)</a:t>
            </a:r>
          </a:p>
          <a:p>
            <a:r>
              <a:rPr lang="en-US" altLang="en-US" dirty="0"/>
              <a:t>     </a:t>
            </a:r>
            <a:r>
              <a:rPr lang="en-US" altLang="en-US" dirty="0" err="1"/>
              <a:t>capitalizedSentence</a:t>
            </a:r>
            <a:r>
              <a:rPr lang="en-US" altLang="en-US" dirty="0"/>
              <a:t> = </a:t>
            </a:r>
            <a:r>
              <a:rPr lang="en-US" altLang="en-US" dirty="0" err="1"/>
              <a:t>sentence.decode</a:t>
            </a:r>
            <a:r>
              <a:rPr lang="en-US" altLang="en-US" dirty="0"/>
              <a:t>().upper()</a:t>
            </a:r>
          </a:p>
          <a:p>
            <a:r>
              <a:rPr lang="en-US" altLang="en-US" dirty="0"/>
              <a:t>     </a:t>
            </a:r>
            <a:r>
              <a:rPr lang="en-US" altLang="en-US" dirty="0" err="1"/>
              <a:t>connectionSocket.send</a:t>
            </a:r>
            <a:r>
              <a:rPr lang="en-US" altLang="en-US" dirty="0"/>
              <a:t>(</a:t>
            </a:r>
            <a:r>
              <a:rPr lang="en-US" altLang="en-US" dirty="0" err="1"/>
              <a:t>capitalizedSentence.encode</a:t>
            </a:r>
            <a:r>
              <a:rPr lang="en-US" altLang="en-US" dirty="0"/>
              <a:t>())</a:t>
            </a:r>
          </a:p>
          <a:p>
            <a:r>
              <a:rPr lang="en-US" altLang="en-US" dirty="0"/>
              <a:t>     </a:t>
            </a:r>
            <a:r>
              <a:rPr lang="en-US" altLang="en-US" dirty="0" err="1"/>
              <a:t>connectionSocket.close</a:t>
            </a:r>
            <a:r>
              <a:rPr lang="en-US" altLang="en-US" dirty="0"/>
              <a:t>()</a:t>
            </a:r>
            <a:endParaRPr lang="en-US" altLang="en-US" sz="1800" dirty="0"/>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rPr>
              <a:t>Python </a:t>
            </a:r>
            <a:r>
              <a:rPr lang="en-US" altLang="en-US" sz="2400" i="1" dirty="0" err="1">
                <a:solidFill>
                  <a:srgbClr val="CC0000"/>
                </a:solidFill>
              </a:rPr>
              <a:t>TCPServer</a:t>
            </a:r>
            <a:endParaRPr lang="en-US" altLang="en-US" sz="2400" i="1" dirty="0">
              <a:solidFill>
                <a:srgbClr val="CC0000"/>
              </a:solidFill>
            </a:endParaRP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dirty="0">
                  <a:solidFill>
                    <a:srgbClr val="000099"/>
                  </a:solidFill>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dirty="0">
                  <a:solidFill>
                    <a:srgbClr val="000099"/>
                  </a:solidFill>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643061"/>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close connection to this client (but </a:t>
              </a:r>
              <a:r>
                <a:rPr lang="en-US" altLang="en-US" sz="1600" i="1" dirty="0">
                  <a:solidFill>
                    <a:srgbClr val="000099"/>
                  </a:solidFill>
                </a:rPr>
                <a:t>not</a:t>
              </a:r>
              <a:r>
                <a:rPr lang="en-US" altLang="en-US" sz="1600" dirty="0">
                  <a:solidFill>
                    <a:srgbClr val="000099"/>
                  </a:solidFill>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9A003647-DC86-B64C-8A8D-E360691290A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129</a:t>
            </a:fld>
            <a:endParaRPr lang="en-US" dirty="0"/>
          </a:p>
        </p:txBody>
      </p:sp>
    </p:spTree>
    <p:extLst>
      <p:ext uri="{BB962C8B-B14F-4D97-AF65-F5344CB8AC3E}">
        <p14:creationId xmlns:p14="http://schemas.microsoft.com/office/powerpoint/2010/main" val="2508219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13</a:t>
            </a:fld>
            <a:endParaRPr lang="en-US"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19075">
              <a:spcBef>
                <a:spcPts val="600"/>
              </a:spcBef>
              <a:buFont typeface="Wingdings" charset="0"/>
              <a:buNone/>
              <a:defRPr/>
            </a:pPr>
            <a:r>
              <a:rPr lang="en-US" sz="3200" dirty="0">
                <a:solidFill>
                  <a:srgbClr val="CC0000"/>
                </a:solidFill>
              </a:rPr>
              <a:t>data integrity</a:t>
            </a:r>
          </a:p>
          <a:p>
            <a:pPr marL="233363" indent="-219075">
              <a:spcBef>
                <a:spcPts val="600"/>
              </a:spcBef>
              <a:buFont typeface="Wingdings" charset="2"/>
              <a:buChar char="§"/>
              <a:defRPr/>
            </a:pPr>
            <a:r>
              <a:rPr lang="en-US" dirty="0"/>
              <a:t>some apps (e.g., file transfer, web transactions) require 100% reliable data transfer</a:t>
            </a:r>
            <a:r>
              <a:rPr lang="en-US" sz="3200" dirty="0"/>
              <a:t> </a:t>
            </a:r>
          </a:p>
          <a:p>
            <a:pPr marL="233363" indent="-233363">
              <a:spcBef>
                <a:spcPts val="600"/>
              </a:spcBef>
              <a:buFont typeface="Wingdings" charset="2"/>
              <a:buChar char="§"/>
              <a:defRPr/>
            </a:pPr>
            <a:r>
              <a:rPr lang="en-US" dirty="0"/>
              <a:t>other apps (e.g., audio) can tolerate some loss</a:t>
            </a:r>
          </a:p>
          <a:p>
            <a:pPr>
              <a:spcBef>
                <a:spcPts val="600"/>
              </a:spcBef>
              <a:buFont typeface="Wingdings" charset="2"/>
              <a:buChar char="§"/>
              <a:defRPr/>
            </a:pPr>
            <a:endParaRPr lang="en-US" sz="3200" dirty="0"/>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buFont typeface="Wingdings" pitchFamily="2" charset="2"/>
              <a:buNone/>
            </a:pPr>
            <a:r>
              <a:rPr lang="en-US" altLang="en-US" sz="3200" dirty="0">
                <a:solidFill>
                  <a:srgbClr val="CC0000"/>
                </a:solidFill>
                <a:ea typeface="ＭＳ Ｐゴシック" panose="020B0600070205080204" pitchFamily="34" charset="-128"/>
              </a:rPr>
              <a:t>timing</a:t>
            </a:r>
          </a:p>
          <a:p>
            <a:pPr>
              <a:spcBef>
                <a:spcPts val="600"/>
              </a:spcBef>
            </a:pPr>
            <a:r>
              <a:rPr lang="en-US" altLang="en-US" dirty="0">
                <a:ea typeface="ＭＳ Ｐゴシック" panose="020B0600070205080204" pitchFamily="34" charset="-128"/>
              </a:rPr>
              <a:t>some apps (e.g., Internet telephony, interactive games) require low delay to be “</a:t>
            </a:r>
            <a:r>
              <a:rPr lang="en-US" altLang="ja-JP" dirty="0">
                <a:ea typeface="ＭＳ Ｐゴシック" panose="020B0600070205080204" pitchFamily="34" charset="-128"/>
              </a:rPr>
              <a:t>effective”</a:t>
            </a:r>
            <a:endParaRPr lang="en-US" altLang="en-US" dirty="0">
              <a:ea typeface="ＭＳ Ｐゴシック" panose="020B0600070205080204" pitchFamily="34" charset="-128"/>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ts val="600"/>
              </a:spcBef>
            </a:pPr>
            <a:r>
              <a:rPr lang="en-US" altLang="en-US" sz="3200" dirty="0">
                <a:solidFill>
                  <a:srgbClr val="CC0000"/>
                </a:solidFill>
                <a:latin typeface="+mn-lt"/>
              </a:rPr>
              <a:t>throughput</a:t>
            </a:r>
          </a:p>
          <a:p>
            <a:pPr>
              <a:lnSpc>
                <a:spcPct val="90000"/>
              </a:lnSpc>
              <a:spcBef>
                <a:spcPts val="600"/>
              </a:spcBef>
              <a:buClr>
                <a:srgbClr val="000099"/>
              </a:buClr>
              <a:buSzPct val="100000"/>
              <a:buFont typeface="Wingdings" pitchFamily="2" charset="2"/>
              <a:buChar char="§"/>
            </a:pPr>
            <a:r>
              <a:rPr lang="en-US" altLang="en-US" sz="2800" dirty="0">
                <a:latin typeface="+mn-lt"/>
              </a:rPr>
              <a:t>some apps (e.g., multimedia) require minimum amount of throughput to be “</a:t>
            </a:r>
            <a:r>
              <a:rPr lang="en-US" altLang="ja-JP" sz="2800" dirty="0">
                <a:latin typeface="+mn-lt"/>
              </a:rPr>
              <a:t>effective”</a:t>
            </a:r>
          </a:p>
          <a:p>
            <a:pPr>
              <a:lnSpc>
                <a:spcPct val="90000"/>
              </a:lnSpc>
              <a:spcBef>
                <a:spcPts val="600"/>
              </a:spcBef>
              <a:buClr>
                <a:srgbClr val="000099"/>
              </a:buClr>
              <a:buSzPct val="100000"/>
              <a:buFont typeface="Wingdings" pitchFamily="2" charset="2"/>
              <a:buChar char="§"/>
            </a:pPr>
            <a:r>
              <a:rPr lang="en-US" altLang="en-US" sz="2800" dirty="0">
                <a:latin typeface="+mn-lt"/>
              </a:rPr>
              <a:t>other apps (“</a:t>
            </a:r>
            <a:r>
              <a:rPr lang="en-US" altLang="ja-JP" sz="2800" dirty="0">
                <a:latin typeface="+mn-lt"/>
              </a:rPr>
              <a:t>elastic apps”) make use of whatever throughput they get </a:t>
            </a:r>
            <a:endParaRPr lang="en-US" altLang="en-US" sz="2800" dirty="0">
              <a:latin typeface="+mn-lt"/>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ts val="600"/>
              </a:spcBef>
            </a:pPr>
            <a:r>
              <a:rPr lang="en-US" altLang="en-US" sz="3200">
                <a:solidFill>
                  <a:srgbClr val="CC0000"/>
                </a:solidFill>
                <a:latin typeface="+mn-lt"/>
              </a:rPr>
              <a:t>security</a:t>
            </a:r>
          </a:p>
          <a:p>
            <a:pPr>
              <a:lnSpc>
                <a:spcPct val="90000"/>
              </a:lnSpc>
              <a:spcBef>
                <a:spcPts val="600"/>
              </a:spcBef>
              <a:buClr>
                <a:srgbClr val="000099"/>
              </a:buClr>
              <a:buSzPct val="100000"/>
              <a:buFont typeface="Wingdings" pitchFamily="2" charset="2"/>
              <a:buChar char="§"/>
            </a:pPr>
            <a:r>
              <a:rPr lang="en-US" altLang="en-US" sz="2800">
                <a:latin typeface="+mn-lt"/>
              </a:rPr>
              <a:t>encryption, data integrity, …</a:t>
            </a:r>
          </a:p>
        </p:txBody>
      </p:sp>
    </p:spTree>
    <p:extLst>
      <p:ext uri="{BB962C8B-B14F-4D97-AF65-F5344CB8AC3E}">
        <p14:creationId xmlns:p14="http://schemas.microsoft.com/office/powerpoint/2010/main" val="3034946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specific protocols:</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HTTP</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SMTP, IMAP</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DNS</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P2P: BitTorrent</a:t>
            </a:r>
          </a:p>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video streaming, CDNs</a:t>
            </a:r>
          </a:p>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socket programming: </a:t>
            </a:r>
          </a:p>
          <a:p>
            <a:pPr>
              <a:buClr>
                <a:srgbClr val="000099"/>
              </a:buClr>
              <a:buSzPct val="100000"/>
              <a:buFont typeface="ZapfDingbats" charset="0"/>
              <a:buNone/>
              <a:defRPr/>
            </a:pPr>
            <a:r>
              <a:rPr lang="en-US" sz="2800" dirty="0">
                <a:solidFill>
                  <a:srgbClr val="000000"/>
                </a:solidFill>
                <a:ea typeface="ＭＳ Ｐゴシック" charset="0"/>
                <a:cs typeface="ＭＳ Ｐゴシック" charset="0"/>
              </a:rPr>
              <a:t>    TCP, UDP sockets</a:t>
            </a:r>
          </a:p>
        </p:txBody>
      </p:sp>
      <p:sp>
        <p:nvSpPr>
          <p:cNvPr id="7" name="Slide Number Placeholder 2">
            <a:extLst>
              <a:ext uri="{FF2B5EF4-FFF2-40B4-BE49-F238E27FC236}">
                <a16:creationId xmlns:a16="http://schemas.microsoft.com/office/drawing/2014/main" id="{59A805E8-F84C-734B-82D2-36800E1A943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130</a:t>
            </a:fld>
            <a:endParaRPr lang="en-US" dirty="0"/>
          </a:p>
        </p:txBody>
      </p:sp>
    </p:spTree>
    <p:extLst>
      <p:ext uri="{BB962C8B-B14F-4D97-AF65-F5344CB8AC3E}">
        <p14:creationId xmlns:p14="http://schemas.microsoft.com/office/powerpoint/2010/main" val="384766105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Most importantly: learned about </a:t>
            </a:r>
            <a:r>
              <a:rPr lang="en-US" altLang="en-US" sz="3200" i="1" dirty="0">
                <a:solidFill>
                  <a:srgbClr val="CC0000"/>
                </a:solidFill>
                <a:ea typeface="ＭＳ Ｐゴシック" panose="020B0600070205080204" pitchFamily="34" charset="-128"/>
              </a:rPr>
              <a:t>protocols</a:t>
            </a:r>
            <a:r>
              <a:rPr lang="en-US" altLang="en-US" sz="3200" dirty="0">
                <a:solidFill>
                  <a:srgbClr val="CC0000"/>
                </a:solidFill>
                <a:ea typeface="ＭＳ Ｐゴシック" panose="020B0600070205080204" pitchFamily="34" charset="-128"/>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r>
              <a:rPr lang="en-US" altLang="en-US" sz="2800" dirty="0">
                <a:solidFill>
                  <a:srgbClr val="CC0000"/>
                </a:solidFill>
                <a:latin typeface="+mn-lt"/>
              </a:rPr>
              <a:t>important themes:</a:t>
            </a:r>
            <a:r>
              <a:rPr lang="en-US" altLang="en-US" sz="2400" dirty="0">
                <a:solidFill>
                  <a:srgbClr val="FF3300"/>
                </a:solidFill>
                <a:latin typeface="+mn-lt"/>
              </a:rPr>
              <a:t> </a:t>
            </a:r>
          </a:p>
          <a:p>
            <a:pPr marL="349250" indent="-219075">
              <a:buClr>
                <a:srgbClr val="000099"/>
              </a:buClr>
              <a:buSzPct val="100000"/>
              <a:buFont typeface="Wingdings" pitchFamily="2" charset="2"/>
              <a:buChar char="§"/>
            </a:pPr>
            <a:r>
              <a:rPr lang="en-US" altLang="en-US" sz="2800" dirty="0">
                <a:solidFill>
                  <a:srgbClr val="000000"/>
                </a:solidFill>
                <a:latin typeface="+mn-lt"/>
              </a:rPr>
              <a:t>centralized vs. decentralized </a:t>
            </a:r>
          </a:p>
          <a:p>
            <a:pPr marL="349250" indent="-219075">
              <a:buClr>
                <a:srgbClr val="000099"/>
              </a:buClr>
              <a:buSzPct val="100000"/>
              <a:buFont typeface="Wingdings" pitchFamily="2" charset="2"/>
              <a:buChar char="§"/>
            </a:pPr>
            <a:r>
              <a:rPr lang="en-US" altLang="en-US" sz="2800" dirty="0">
                <a:solidFill>
                  <a:srgbClr val="000000"/>
                </a:solidFill>
                <a:latin typeface="+mn-lt"/>
              </a:rPr>
              <a:t>stateless vs. stateful</a:t>
            </a:r>
          </a:p>
          <a:p>
            <a:pPr marL="349250" indent="-219075">
              <a:buClr>
                <a:srgbClr val="000099"/>
              </a:buClr>
              <a:buSzPct val="100000"/>
              <a:buFont typeface="Wingdings" pitchFamily="2" charset="2"/>
              <a:buChar char="§"/>
            </a:pPr>
            <a:r>
              <a:rPr lang="en-US" altLang="en-US" sz="2800" dirty="0">
                <a:solidFill>
                  <a:srgbClr val="000000"/>
                </a:solidFill>
                <a:latin typeface="+mn-lt"/>
              </a:rPr>
              <a:t>scalability</a:t>
            </a:r>
          </a:p>
          <a:p>
            <a:pPr marL="349250" indent="-219075">
              <a:buClr>
                <a:srgbClr val="000099"/>
              </a:buClr>
              <a:buSzPct val="100000"/>
              <a:buFont typeface="Wingdings" pitchFamily="2" charset="2"/>
              <a:buChar char="§"/>
            </a:pPr>
            <a:r>
              <a:rPr lang="en-US" altLang="en-US" sz="2800" dirty="0">
                <a:solidFill>
                  <a:srgbClr val="000000"/>
                </a:solidFill>
                <a:latin typeface="+mn-lt"/>
              </a:rPr>
              <a:t>reliable vs. unreliable message transfer </a:t>
            </a:r>
          </a:p>
          <a:p>
            <a:pPr marL="349250" indent="-219075">
              <a:buClr>
                <a:srgbClr val="000099"/>
              </a:buClr>
              <a:buSzPct val="100000"/>
              <a:buFont typeface="Wingdings" pitchFamily="2" charset="2"/>
              <a:buChar char="§"/>
            </a:pPr>
            <a:r>
              <a:rPr lang="en-US" altLang="ja-JP" sz="2800" dirty="0">
                <a:solidFill>
                  <a:srgbClr val="000000"/>
                </a:solidFill>
                <a:latin typeface="+mn-lt"/>
              </a:rPr>
              <a:t>“complexity at network edge”</a:t>
            </a:r>
            <a:endParaRPr lang="en-US" altLang="en-US" sz="2800" dirty="0">
              <a:solidFill>
                <a:srgbClr val="000000"/>
              </a:solidFill>
              <a:latin typeface="+mn-lt"/>
            </a:endParaRPr>
          </a:p>
        </p:txBody>
      </p:sp>
      <p:sp>
        <p:nvSpPr>
          <p:cNvPr id="7" name="Slide Number Placeholder 2">
            <a:extLst>
              <a:ext uri="{FF2B5EF4-FFF2-40B4-BE49-F238E27FC236}">
                <a16:creationId xmlns:a16="http://schemas.microsoft.com/office/drawing/2014/main" id="{13F4DABE-2A92-584B-8890-37D215D23AC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131</a:t>
            </a:fld>
            <a:endParaRPr lang="en-US" dirty="0"/>
          </a:p>
        </p:txBody>
      </p:sp>
    </p:spTree>
    <p:extLst>
      <p:ext uri="{BB962C8B-B14F-4D97-AF65-F5344CB8AC3E}">
        <p14:creationId xmlns:p14="http://schemas.microsoft.com/office/powerpoint/2010/main" val="388722128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132</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Tree>
    <p:extLst>
      <p:ext uri="{BB962C8B-B14F-4D97-AF65-F5344CB8AC3E}">
        <p14:creationId xmlns:p14="http://schemas.microsoft.com/office/powerpoint/2010/main" val="395037012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1181A-3958-69C2-3488-E5BF5629D600}"/>
            </a:ext>
          </a:extLst>
        </p:cNvPr>
        <p:cNvGrpSpPr/>
        <p:nvPr/>
      </p:nvGrpSpPr>
      <p:grpSpPr>
        <a:xfrm>
          <a:off x="0" y="0"/>
          <a:ext cx="0" cy="0"/>
          <a:chOff x="0" y="0"/>
          <a:chExt cx="0" cy="0"/>
        </a:xfrm>
      </p:grpSpPr>
      <p:pic>
        <p:nvPicPr>
          <p:cNvPr id="11" name="Content Placeholder 10">
            <a:extLst>
              <a:ext uri="{FF2B5EF4-FFF2-40B4-BE49-F238E27FC236}">
                <a16:creationId xmlns:a16="http://schemas.microsoft.com/office/drawing/2014/main" id="{402D96AB-7C94-C3AF-5E82-5C0C280A8BC1}"/>
              </a:ext>
            </a:extLst>
          </p:cNvPr>
          <p:cNvPicPr>
            <a:picLocks noGrp="1" noChangeAspect="1"/>
          </p:cNvPicPr>
          <p:nvPr>
            <p:ph sz="half" idx="1"/>
          </p:nvPr>
        </p:nvPicPr>
        <p:blipFill>
          <a:blip r:embed="rId2"/>
          <a:stretch>
            <a:fillRect/>
          </a:stretch>
        </p:blipFill>
        <p:spPr>
          <a:xfrm>
            <a:off x="67871" y="49786"/>
            <a:ext cx="12056258" cy="6120000"/>
          </a:xfrm>
          <a:prstGeom prst="rect">
            <a:avLst/>
          </a:prstGeom>
          <a:ln w="28575">
            <a:solidFill>
              <a:srgbClr val="3C6CDF"/>
            </a:solidFill>
          </a:ln>
        </p:spPr>
      </p:pic>
      <p:sp>
        <p:nvSpPr>
          <p:cNvPr id="4" name="Slide Number Placeholder 3">
            <a:extLst>
              <a:ext uri="{FF2B5EF4-FFF2-40B4-BE49-F238E27FC236}">
                <a16:creationId xmlns:a16="http://schemas.microsoft.com/office/drawing/2014/main" id="{235AA1B3-ADF9-14B6-AEDA-3C0DF928FF4C}"/>
              </a:ext>
            </a:extLst>
          </p:cNvPr>
          <p:cNvSpPr>
            <a:spLocks noGrp="1"/>
          </p:cNvSpPr>
          <p:nvPr>
            <p:ph type="sldNum" sz="quarter" idx="4"/>
          </p:nvPr>
        </p:nvSpPr>
        <p:spPr/>
        <p:txBody>
          <a:bodyPr/>
          <a:lstStyle/>
          <a:p>
            <a:r>
              <a:rPr lang="en-US"/>
              <a:t>Application Layer: 2-</a:t>
            </a:r>
            <a:fld id="{C4204591-24BD-A542-B9D5-F8D8A88D2FEE}" type="slidenum">
              <a:rPr lang="en-US" smtClean="0"/>
              <a:pPr/>
              <a:t>133</a:t>
            </a:fld>
            <a:endParaRPr lang="en-US" dirty="0"/>
          </a:p>
        </p:txBody>
      </p:sp>
    </p:spTree>
    <p:extLst>
      <p:ext uri="{BB962C8B-B14F-4D97-AF65-F5344CB8AC3E}">
        <p14:creationId xmlns:p14="http://schemas.microsoft.com/office/powerpoint/2010/main" val="34928724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Content Placeholder 11"/>
          <p:cNvPicPr>
            <a:picLocks noGrp="1" noChangeAspect="1"/>
          </p:cNvPicPr>
          <p:nvPr>
            <p:ph sz="half" idx="2"/>
          </p:nvPr>
        </p:nvPicPr>
        <p:blipFill>
          <a:blip r:embed="rId2"/>
          <a:stretch>
            <a:fillRect/>
          </a:stretch>
        </p:blipFill>
        <p:spPr>
          <a:xfrm>
            <a:off x="1618735" y="-1"/>
            <a:ext cx="8006629" cy="6840000"/>
          </a:xfrm>
          <a:prstGeom prst="rect">
            <a:avLst/>
          </a:prstGeom>
          <a:ln w="28575">
            <a:solidFill>
              <a:srgbClr val="3C6CDF"/>
            </a:solidFill>
          </a:ln>
        </p:spPr>
      </p:pic>
      <p:sp>
        <p:nvSpPr>
          <p:cNvPr id="4" name="Slide Number Placeholder 3"/>
          <p:cNvSpPr>
            <a:spLocks noGrp="1"/>
          </p:cNvSpPr>
          <p:nvPr>
            <p:ph type="sldNum" sz="quarter" idx="4"/>
          </p:nvPr>
        </p:nvSpPr>
        <p:spPr/>
        <p:txBody>
          <a:bodyPr/>
          <a:lstStyle/>
          <a:p>
            <a:r>
              <a:rPr lang="en-US"/>
              <a:t>Application Layer: 2-</a:t>
            </a:r>
            <a:fld id="{C4204591-24BD-A542-B9D5-F8D8A88D2FEE}" type="slidenum">
              <a:rPr lang="en-US" smtClean="0"/>
              <a:pPr/>
              <a:t>134</a:t>
            </a:fld>
            <a:endParaRPr lang="en-US" dirty="0"/>
          </a:p>
        </p:txBody>
      </p:sp>
    </p:spTree>
    <p:extLst>
      <p:ext uri="{BB962C8B-B14F-4D97-AF65-F5344CB8AC3E}">
        <p14:creationId xmlns:p14="http://schemas.microsoft.com/office/powerpoint/2010/main" val="551857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14</a:t>
            </a:fld>
            <a:endParaRPr lang="en-US"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application</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file transfer/download</a:t>
            </a:r>
          </a:p>
          <a:p>
            <a:pPr algn="r">
              <a:lnSpc>
                <a:spcPct val="110000"/>
              </a:lnSpc>
              <a:spcBef>
                <a:spcPct val="0"/>
              </a:spcBef>
              <a:buClrTx/>
              <a:buSzTx/>
              <a:buFontTx/>
              <a:buNone/>
            </a:pPr>
            <a:r>
              <a:rPr lang="en-US" altLang="en-US" sz="2800" dirty="0">
                <a:latin typeface="+mn-lt"/>
              </a:rPr>
              <a:t>e-mail</a:t>
            </a:r>
          </a:p>
          <a:p>
            <a:pPr algn="r">
              <a:lnSpc>
                <a:spcPct val="110000"/>
              </a:lnSpc>
              <a:spcBef>
                <a:spcPct val="0"/>
              </a:spcBef>
              <a:buClrTx/>
              <a:buSzTx/>
              <a:buFontTx/>
              <a:buNone/>
            </a:pPr>
            <a:r>
              <a:rPr lang="en-US" altLang="en-US" sz="2800" dirty="0">
                <a:latin typeface="+mn-lt"/>
              </a:rPr>
              <a:t>Web documents</a:t>
            </a:r>
          </a:p>
          <a:p>
            <a:pPr algn="r">
              <a:lnSpc>
                <a:spcPct val="110000"/>
              </a:lnSpc>
              <a:spcBef>
                <a:spcPct val="0"/>
              </a:spcBef>
              <a:buClrTx/>
              <a:buSzTx/>
              <a:buFontTx/>
              <a:buNone/>
            </a:pPr>
            <a:r>
              <a:rPr lang="en-US" altLang="en-US" sz="2800" dirty="0">
                <a:latin typeface="+mn-lt"/>
              </a:rPr>
              <a:t>real-time audio/video</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streaming audio/video</a:t>
            </a:r>
          </a:p>
          <a:p>
            <a:pPr algn="r">
              <a:lnSpc>
                <a:spcPct val="110000"/>
              </a:lnSpc>
              <a:spcBef>
                <a:spcPct val="0"/>
              </a:spcBef>
              <a:buClrTx/>
              <a:buSzTx/>
              <a:buFontTx/>
              <a:buNone/>
            </a:pPr>
            <a:r>
              <a:rPr lang="en-US" altLang="en-US" sz="2800" dirty="0">
                <a:latin typeface="+mn-lt"/>
              </a:rPr>
              <a:t>interactive games</a:t>
            </a:r>
          </a:p>
          <a:p>
            <a:pPr algn="r">
              <a:lnSpc>
                <a:spcPct val="110000"/>
              </a:lnSpc>
              <a:spcBef>
                <a:spcPct val="0"/>
              </a:spcBef>
              <a:buClrTx/>
              <a:buSzTx/>
              <a:buFontTx/>
              <a:buNone/>
            </a:pPr>
            <a:r>
              <a:rPr lang="en-US" altLang="en-US" sz="2800" dirty="0">
                <a:latin typeface="+mn-lt"/>
              </a:rPr>
              <a:t>text messaging</a:t>
            </a:r>
            <a:endParaRPr lang="en-US" altLang="en-US" sz="3200" dirty="0">
              <a:latin typeface="+mn-lt"/>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data loss</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r>
              <a:rPr lang="en-US" altLang="en-US" sz="2800" dirty="0">
                <a:latin typeface="+mn-lt"/>
              </a:rPr>
              <a:t>no loss</a:t>
            </a:r>
            <a:endParaRPr lang="en-US" altLang="en-US" sz="3200" dirty="0">
              <a:latin typeface="+mn-lt"/>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throughput</a:t>
            </a: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audio: </a:t>
            </a:r>
            <a:r>
              <a:rPr lang="en-US" altLang="en-US" sz="2400" dirty="0">
                <a:latin typeface="+mn-lt"/>
              </a:rPr>
              <a:t>5Kbps-1Mbps</a:t>
            </a:r>
          </a:p>
          <a:p>
            <a:pPr>
              <a:lnSpc>
                <a:spcPct val="110000"/>
              </a:lnSpc>
              <a:spcBef>
                <a:spcPct val="0"/>
              </a:spcBef>
              <a:buClrTx/>
              <a:buSzTx/>
              <a:buFontTx/>
              <a:buNone/>
            </a:pPr>
            <a:r>
              <a:rPr lang="en-US" altLang="en-US" sz="2800" dirty="0">
                <a:latin typeface="+mn-lt"/>
              </a:rPr>
              <a:t>video:</a:t>
            </a:r>
            <a:r>
              <a:rPr lang="en-US" altLang="en-US" sz="2400" dirty="0">
                <a:latin typeface="+mn-lt"/>
              </a:rPr>
              <a:t>10Kbps-5Mbps</a:t>
            </a:r>
            <a:endParaRPr lang="en-US" altLang="en-US" sz="2800" dirty="0">
              <a:latin typeface="+mn-lt"/>
            </a:endParaRPr>
          </a:p>
          <a:p>
            <a:pPr>
              <a:lnSpc>
                <a:spcPct val="110000"/>
              </a:lnSpc>
              <a:spcBef>
                <a:spcPct val="0"/>
              </a:spcBef>
              <a:buClrTx/>
              <a:buSzTx/>
              <a:buFontTx/>
              <a:buNone/>
            </a:pPr>
            <a:r>
              <a:rPr lang="en-US" altLang="en-US" sz="2800" dirty="0">
                <a:latin typeface="+mn-lt"/>
              </a:rPr>
              <a:t>same as above </a:t>
            </a:r>
          </a:p>
          <a:p>
            <a:pPr>
              <a:lnSpc>
                <a:spcPct val="110000"/>
              </a:lnSpc>
              <a:spcBef>
                <a:spcPct val="0"/>
              </a:spcBef>
              <a:buClrTx/>
              <a:buSzTx/>
              <a:buFontTx/>
              <a:buNone/>
            </a:pPr>
            <a:r>
              <a:rPr lang="en-US" altLang="en-US" sz="2800" dirty="0">
                <a:latin typeface="+mn-lt"/>
              </a:rPr>
              <a:t>Kbps+</a:t>
            </a:r>
          </a:p>
          <a:p>
            <a:pPr>
              <a:lnSpc>
                <a:spcPct val="110000"/>
              </a:lnSpc>
              <a:spcBef>
                <a:spcPct val="0"/>
              </a:spcBef>
              <a:buClrTx/>
              <a:buSzTx/>
              <a:buFontTx/>
              <a:buNone/>
            </a:pPr>
            <a:r>
              <a:rPr lang="en-US" altLang="en-US" sz="2800" dirty="0">
                <a:latin typeface="+mn-lt"/>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time sensitive?</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yes, 10’</a:t>
            </a:r>
            <a:r>
              <a:rPr lang="en-US" altLang="ja-JP" sz="2800" dirty="0">
                <a:latin typeface="+mn-lt"/>
              </a:rPr>
              <a:t>s </a:t>
            </a:r>
            <a:r>
              <a:rPr lang="en-US" altLang="ja-JP" sz="2800" dirty="0" err="1">
                <a:latin typeface="+mn-lt"/>
              </a:rPr>
              <a:t>msec</a:t>
            </a:r>
            <a:endParaRPr lang="en-US" altLang="ja-JP" sz="2800" dirty="0">
              <a:latin typeface="+mn-lt"/>
            </a:endParaRPr>
          </a:p>
          <a:p>
            <a:pPr>
              <a:lnSpc>
                <a:spcPct val="110000"/>
              </a:lnSpc>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yes, few secs</a:t>
            </a:r>
          </a:p>
          <a:p>
            <a:pPr>
              <a:lnSpc>
                <a:spcPct val="110000"/>
              </a:lnSpc>
              <a:spcBef>
                <a:spcPct val="0"/>
              </a:spcBef>
              <a:buClrTx/>
              <a:buSzTx/>
              <a:buFontTx/>
              <a:buNone/>
            </a:pPr>
            <a:r>
              <a:rPr lang="en-US" altLang="en-US" sz="2800" dirty="0">
                <a:latin typeface="+mn-lt"/>
              </a:rPr>
              <a:t>yes, 10’</a:t>
            </a:r>
            <a:r>
              <a:rPr lang="en-US" altLang="ja-JP" sz="2800" dirty="0">
                <a:latin typeface="+mn-lt"/>
              </a:rPr>
              <a:t>s </a:t>
            </a:r>
            <a:r>
              <a:rPr lang="en-US" altLang="ja-JP" sz="2800" dirty="0" err="1">
                <a:latin typeface="+mn-lt"/>
              </a:rPr>
              <a:t>msec</a:t>
            </a:r>
            <a:endParaRPr lang="en-US" altLang="ja-JP" sz="2800" dirty="0">
              <a:latin typeface="+mn-lt"/>
            </a:endParaRPr>
          </a:p>
          <a:p>
            <a:pPr>
              <a:lnSpc>
                <a:spcPct val="110000"/>
              </a:lnSpc>
              <a:spcBef>
                <a:spcPct val="0"/>
              </a:spcBef>
              <a:buClrTx/>
              <a:buSzTx/>
              <a:buFontTx/>
              <a:buNone/>
            </a:pPr>
            <a:r>
              <a:rPr lang="en-US" altLang="en-US" sz="2800" dirty="0">
                <a:latin typeface="+mn-lt"/>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609437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15</a:t>
            </a:fld>
            <a:endParaRPr lang="en-US"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000099"/>
                </a:solidFill>
                <a:ea typeface="ＭＳ Ｐゴシック" panose="020B0600070205080204" pitchFamily="34" charset="-128"/>
              </a:rPr>
              <a:t>TCP service:</a:t>
            </a:r>
          </a:p>
          <a:p>
            <a:r>
              <a:rPr lang="en-US" altLang="en-US" i="1" dirty="0">
                <a:solidFill>
                  <a:srgbClr val="CC0000"/>
                </a:solidFill>
                <a:ea typeface="ＭＳ Ｐゴシック" panose="020B0600070205080204" pitchFamily="34" charset="-128"/>
              </a:rPr>
              <a:t>reliable transport</a:t>
            </a:r>
            <a:r>
              <a:rPr lang="en-US" altLang="en-US" i="1"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between sending and receiving process</a:t>
            </a:r>
            <a:endParaRPr lang="en-US" altLang="en-US" dirty="0">
              <a:solidFill>
                <a:schemeClr val="accent2"/>
              </a:solidFill>
              <a:ea typeface="ＭＳ Ｐゴシック" panose="020B0600070205080204" pitchFamily="34" charset="-128"/>
            </a:endParaRPr>
          </a:p>
          <a:p>
            <a:r>
              <a:rPr lang="en-US" altLang="en-US" i="1" dirty="0">
                <a:solidFill>
                  <a:srgbClr val="CC0000"/>
                </a:solidFill>
                <a:ea typeface="ＭＳ Ｐゴシック" panose="020B0600070205080204" pitchFamily="34" charset="-128"/>
              </a:rPr>
              <a:t>flow control:</a:t>
            </a:r>
            <a:r>
              <a:rPr lang="en-US" altLang="en-US" dirty="0">
                <a:ea typeface="ＭＳ Ｐゴシック" panose="020B0600070205080204" pitchFamily="34" charset="-128"/>
              </a:rPr>
              <a:t> sender won’</a:t>
            </a:r>
            <a:r>
              <a:rPr lang="en-US" altLang="ja-JP" dirty="0">
                <a:ea typeface="ＭＳ Ｐゴシック" panose="020B0600070205080204" pitchFamily="34" charset="-128"/>
              </a:rPr>
              <a:t>t overwhelm receiver </a:t>
            </a:r>
          </a:p>
          <a:p>
            <a:r>
              <a:rPr lang="en-US" altLang="en-US" i="1" dirty="0">
                <a:solidFill>
                  <a:srgbClr val="CC0000"/>
                </a:solidFill>
                <a:ea typeface="ＭＳ Ｐゴシック" panose="020B0600070205080204" pitchFamily="34" charset="-128"/>
              </a:rPr>
              <a:t>congestion control:</a:t>
            </a:r>
            <a:r>
              <a:rPr lang="en-US" altLang="en-US" dirty="0">
                <a:ea typeface="ＭＳ Ｐゴシック" panose="020B0600070205080204" pitchFamily="34" charset="-128"/>
              </a:rPr>
              <a:t> throttle sender when network overloaded</a:t>
            </a:r>
          </a:p>
          <a:p>
            <a:r>
              <a:rPr lang="en-US" altLang="en-US" i="1" dirty="0">
                <a:solidFill>
                  <a:srgbClr val="CC0000"/>
                </a:solidFill>
                <a:ea typeface="ＭＳ Ｐゴシック" panose="020B0600070205080204" pitchFamily="34" charset="-128"/>
              </a:rPr>
              <a:t>connection-oriented:</a:t>
            </a:r>
            <a:r>
              <a:rPr lang="en-US" altLang="en-US" dirty="0">
                <a:ea typeface="ＭＳ Ｐゴシック" panose="020B0600070205080204" pitchFamily="34" charset="-128"/>
              </a:rPr>
              <a:t> setup required between client and server processes</a:t>
            </a:r>
          </a:p>
          <a:p>
            <a:r>
              <a:rPr lang="en-US" altLang="en-US" i="1" dirty="0">
                <a:solidFill>
                  <a:srgbClr val="CC0000"/>
                </a:solidFill>
                <a:ea typeface="ＭＳ Ｐゴシック" panose="020B0600070205080204" pitchFamily="34" charset="-128"/>
              </a:rPr>
              <a:t>does not provide:</a:t>
            </a:r>
            <a:r>
              <a:rPr lang="en-US" altLang="en-US" dirty="0">
                <a:ea typeface="ＭＳ Ｐゴシック" panose="020B0600070205080204" pitchFamily="34" charset="-128"/>
              </a:rPr>
              <a:t> timing, minimum throughput guarantee, security</a:t>
            </a:r>
          </a:p>
          <a:p>
            <a:pPr>
              <a:lnSpc>
                <a:spcPct val="75000"/>
              </a:lnSpc>
            </a:pPr>
            <a:endParaRPr lang="en-US" altLang="en-US" dirty="0">
              <a:ea typeface="ＭＳ Ｐゴシック" panose="020B0600070205080204" pitchFamily="34" charset="-128"/>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i="1" dirty="0">
                <a:solidFill>
                  <a:srgbClr val="000099"/>
                </a:solidFill>
              </a:rPr>
              <a:t>UDP service:</a:t>
            </a:r>
          </a:p>
          <a:p>
            <a:pPr marL="233363" indent="-233363">
              <a:buFont typeface="Wingdings" charset="2"/>
              <a:buChar char="§"/>
              <a:defRPr/>
            </a:pPr>
            <a:r>
              <a:rPr lang="en-US" i="1" dirty="0">
                <a:solidFill>
                  <a:srgbClr val="CC0000"/>
                </a:solidFill>
              </a:rPr>
              <a:t>unreliable data transfer</a:t>
            </a:r>
            <a:r>
              <a:rPr lang="en-US" dirty="0"/>
              <a:t> between sending and receiving process</a:t>
            </a:r>
          </a:p>
          <a:p>
            <a:pPr marL="233363" indent="-233363">
              <a:buFont typeface="Wingdings" charset="2"/>
              <a:buChar char="§"/>
              <a:defRPr/>
            </a:pPr>
            <a:r>
              <a:rPr lang="en-US" i="1" dirty="0">
                <a:solidFill>
                  <a:srgbClr val="CC0000"/>
                </a:solidFill>
              </a:rPr>
              <a:t>does not provide:</a:t>
            </a:r>
            <a:r>
              <a:rPr lang="en-US" dirty="0"/>
              <a:t> 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u="sng" dirty="0">
                <a:solidFill>
                  <a:srgbClr val="CC0000"/>
                </a:solidFill>
              </a:rPr>
              <a:t>Q:</a:t>
            </a:r>
            <a:r>
              <a:rPr lang="en-US" dirty="0"/>
              <a:t> why bother?  </a:t>
            </a:r>
            <a:r>
              <a:rPr lang="en-US" i="1" dirty="0"/>
              <a:t>Why</a:t>
            </a:r>
            <a:r>
              <a:rPr lang="en-US" dirty="0"/>
              <a:t> is there a UDP?</a:t>
            </a:r>
          </a:p>
        </p:txBody>
      </p:sp>
    </p:spTree>
    <p:extLst>
      <p:ext uri="{BB962C8B-B14F-4D97-AF65-F5344CB8AC3E}">
        <p14:creationId xmlns:p14="http://schemas.microsoft.com/office/powerpoint/2010/main" val="1147363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transport protocols services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16</a:t>
            </a:fld>
            <a:endParaRPr lang="en-US"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application</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file transfer/download</a:t>
            </a:r>
          </a:p>
          <a:p>
            <a:pPr algn="r">
              <a:lnSpc>
                <a:spcPct val="110000"/>
              </a:lnSpc>
              <a:spcBef>
                <a:spcPct val="0"/>
              </a:spcBef>
              <a:buClrTx/>
              <a:buSzTx/>
              <a:buFontTx/>
              <a:buNone/>
            </a:pPr>
            <a:r>
              <a:rPr lang="en-US" altLang="en-US" sz="2800" dirty="0">
                <a:latin typeface="+mn-lt"/>
              </a:rPr>
              <a:t>e-mail</a:t>
            </a:r>
          </a:p>
          <a:p>
            <a:pPr algn="r">
              <a:lnSpc>
                <a:spcPct val="110000"/>
              </a:lnSpc>
              <a:spcBef>
                <a:spcPct val="0"/>
              </a:spcBef>
              <a:buClrTx/>
              <a:buSzTx/>
              <a:buFontTx/>
              <a:buNone/>
            </a:pPr>
            <a:r>
              <a:rPr lang="en-US" altLang="en-US" sz="2800" dirty="0">
                <a:latin typeface="+mn-lt"/>
              </a:rPr>
              <a:t>Web documents</a:t>
            </a:r>
          </a:p>
          <a:p>
            <a:pPr algn="r">
              <a:lnSpc>
                <a:spcPct val="110000"/>
              </a:lnSpc>
              <a:spcBef>
                <a:spcPct val="0"/>
              </a:spcBef>
              <a:buClrTx/>
              <a:buSzTx/>
              <a:buFontTx/>
              <a:buNone/>
            </a:pPr>
            <a:r>
              <a:rPr lang="en-US" altLang="en-US" sz="2800" dirty="0">
                <a:latin typeface="+mn-lt"/>
              </a:rPr>
              <a:t>Internet telephony</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streaming audio/video</a:t>
            </a:r>
          </a:p>
          <a:p>
            <a:pPr algn="r">
              <a:lnSpc>
                <a:spcPct val="110000"/>
              </a:lnSpc>
              <a:spcBef>
                <a:spcPct val="0"/>
              </a:spcBef>
              <a:buClrTx/>
              <a:buSzTx/>
              <a:buFontTx/>
              <a:buNone/>
            </a:pPr>
            <a:r>
              <a:rPr lang="en-US" altLang="en-US" sz="2800" dirty="0">
                <a:latin typeface="+mn-lt"/>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application</a:t>
            </a:r>
          </a:p>
          <a:p>
            <a:pPr>
              <a:spcBef>
                <a:spcPct val="0"/>
              </a:spcBef>
              <a:buClrTx/>
              <a:buSzTx/>
              <a:buFontTx/>
              <a:buNone/>
            </a:pPr>
            <a:r>
              <a:rPr lang="en-US" altLang="en-US" sz="2800" b="1" dirty="0">
                <a:latin typeface="+mn-lt"/>
              </a:rPr>
              <a:t>layer protocol</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FTP [RFC 959]</a:t>
            </a:r>
          </a:p>
          <a:p>
            <a:pPr>
              <a:lnSpc>
                <a:spcPct val="110000"/>
              </a:lnSpc>
              <a:spcBef>
                <a:spcPct val="0"/>
              </a:spcBef>
              <a:buClrTx/>
              <a:buSzTx/>
              <a:buFontTx/>
              <a:buNone/>
            </a:pPr>
            <a:r>
              <a:rPr lang="en-US" altLang="en-US" sz="2800" dirty="0">
                <a:latin typeface="+mn-lt"/>
              </a:rPr>
              <a:t>SMTP [RFC 5321]</a:t>
            </a:r>
          </a:p>
          <a:p>
            <a:pPr>
              <a:lnSpc>
                <a:spcPct val="110000"/>
              </a:lnSpc>
              <a:spcBef>
                <a:spcPct val="0"/>
              </a:spcBef>
              <a:buClrTx/>
              <a:buSzTx/>
              <a:buFontTx/>
              <a:buNone/>
            </a:pPr>
            <a:r>
              <a:rPr lang="en-US" altLang="en-US" sz="2800" dirty="0">
                <a:latin typeface="+mn-lt"/>
              </a:rPr>
              <a:t>HTTP 1.1 [RFC 7320]</a:t>
            </a:r>
          </a:p>
          <a:p>
            <a:pPr>
              <a:lnSpc>
                <a:spcPct val="110000"/>
              </a:lnSpc>
              <a:spcBef>
                <a:spcPct val="0"/>
              </a:spcBef>
            </a:pPr>
            <a:r>
              <a:rPr lang="en-US" sz="2800" dirty="0">
                <a:latin typeface="+mn-lt"/>
              </a:rPr>
              <a:t>SIP [RFC 3261], RTP [RFC 3550], or proprietary HTTP [RFC 7320], DASH</a:t>
            </a:r>
          </a:p>
          <a:p>
            <a:pPr>
              <a:lnSpc>
                <a:spcPct val="110000"/>
              </a:lnSpc>
              <a:spcBef>
                <a:spcPct val="0"/>
              </a:spcBef>
            </a:pPr>
            <a:r>
              <a:rPr lang="en-US" sz="2800" dirty="0">
                <a:latin typeface="+mn-lt"/>
              </a:rPr>
              <a:t>WOW, FPS (proprietary) </a:t>
            </a:r>
            <a:br>
              <a:rPr lang="en-US" altLang="en-US" sz="2800" dirty="0">
                <a:latin typeface="+mn-lt"/>
              </a:rPr>
            </a:br>
            <a:endParaRPr lang="en-US" altLang="en-US" sz="2800" dirty="0">
              <a:latin typeface="+mn-lt"/>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transport protocol</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 or UDP</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UDP or TCP</a:t>
            </a:r>
          </a:p>
        </p:txBody>
      </p:sp>
      <p:sp>
        <p:nvSpPr>
          <p:cNvPr id="5" name="TextBox 4">
            <a:extLst>
              <a:ext uri="{FF2B5EF4-FFF2-40B4-BE49-F238E27FC236}">
                <a16:creationId xmlns:a16="http://schemas.microsoft.com/office/drawing/2014/main" id="{4FCA9BF6-2884-ADF7-C032-1D782F0C0C05}"/>
              </a:ext>
            </a:extLst>
          </p:cNvPr>
          <p:cNvSpPr txBox="1"/>
          <p:nvPr/>
        </p:nvSpPr>
        <p:spPr>
          <a:xfrm>
            <a:off x="1931843" y="5916096"/>
            <a:ext cx="7319726" cy="954107"/>
          </a:xfrm>
          <a:prstGeom prst="rect">
            <a:avLst/>
          </a:prstGeom>
          <a:noFill/>
        </p:spPr>
        <p:txBody>
          <a:bodyPr wrap="square">
            <a:spAutoFit/>
          </a:bodyPr>
          <a:lstStyle/>
          <a:p>
            <a:r>
              <a:rPr lang="en-US" sz="1400" dirty="0"/>
              <a:t>FTP: File Transfer Protocol                                             RTP: Real-time Transport Protocol </a:t>
            </a:r>
          </a:p>
          <a:p>
            <a:r>
              <a:rPr lang="en-US" sz="1400" dirty="0"/>
              <a:t>SMTP: Simple Mail Transfer Protocol                          DASH: Dynamic Adaptive Streaming over HTTP</a:t>
            </a:r>
          </a:p>
          <a:p>
            <a:r>
              <a:rPr lang="en-US" sz="1400" dirty="0"/>
              <a:t>HTTP: </a:t>
            </a:r>
            <a:r>
              <a:rPr lang="en-US" sz="1400" dirty="0" err="1"/>
              <a:t>HyperText</a:t>
            </a:r>
            <a:r>
              <a:rPr lang="en-US" sz="1400" dirty="0"/>
              <a:t> Transfer Protocol                              WOW: World of Warcraft</a:t>
            </a:r>
          </a:p>
          <a:p>
            <a:r>
              <a:rPr lang="en-US" sz="1400" dirty="0"/>
              <a:t>SIP: Session Initiation Protocol                                     FPS: First Person Shooters</a:t>
            </a:r>
          </a:p>
        </p:txBody>
      </p:sp>
    </p:spTree>
    <p:extLst>
      <p:ext uri="{BB962C8B-B14F-4D97-AF65-F5344CB8AC3E}">
        <p14:creationId xmlns:p14="http://schemas.microsoft.com/office/powerpoint/2010/main" val="319797454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17</a:t>
            </a:fld>
            <a:endParaRPr lang="en-US"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0200">
              <a:buNone/>
              <a:defRPr/>
            </a:pPr>
            <a:r>
              <a:rPr lang="en-US" sz="3200" dirty="0">
                <a:solidFill>
                  <a:srgbClr val="C00000"/>
                </a:solidFill>
              </a:rPr>
              <a:t>Vanilla TCP &amp; UDP sockets:</a:t>
            </a:r>
          </a:p>
          <a:p>
            <a:pPr marL="349250" indent="-219075">
              <a:spcBef>
                <a:spcPts val="400"/>
              </a:spcBef>
              <a:buClr>
                <a:srgbClr val="0000A8"/>
              </a:buClr>
              <a:buFont typeface="Wingdings" charset="2"/>
              <a:buChar char="§"/>
              <a:defRPr/>
            </a:pPr>
            <a:r>
              <a:rPr lang="en-US" dirty="0"/>
              <a:t>no encryption</a:t>
            </a:r>
          </a:p>
          <a:p>
            <a:pPr marL="349250" indent="-219075">
              <a:spcBef>
                <a:spcPts val="400"/>
              </a:spcBef>
              <a:buClr>
                <a:srgbClr val="0000A8"/>
              </a:buClr>
              <a:buFont typeface="Wingdings" charset="2"/>
              <a:buChar char="§"/>
              <a:defRPr/>
            </a:pPr>
            <a:r>
              <a:rPr lang="en-US" dirty="0"/>
              <a:t>cleartext passwords sent into socket traverse Internet in cleartext (!)</a:t>
            </a:r>
          </a:p>
          <a:p>
            <a:pPr marL="0" indent="0">
              <a:buFont typeface="Wingdings" charset="2"/>
              <a:buNone/>
              <a:defRPr/>
            </a:pPr>
            <a:r>
              <a:rPr lang="en-US" sz="3200" dirty="0">
                <a:solidFill>
                  <a:srgbClr val="C00000"/>
                </a:solidFill>
              </a:rPr>
              <a:t>Transport Layer Security </a:t>
            </a:r>
            <a:r>
              <a:rPr lang="en-US" sz="3200" dirty="0">
                <a:solidFill>
                  <a:srgbClr val="0000A3"/>
                </a:solidFill>
              </a:rPr>
              <a:t>(TLS) </a:t>
            </a:r>
          </a:p>
          <a:p>
            <a:pPr marL="349250" indent="-219075">
              <a:spcBef>
                <a:spcPts val="400"/>
              </a:spcBef>
              <a:buFont typeface="Wingdings" charset="2"/>
              <a:buChar char="§"/>
              <a:defRPr/>
            </a:pPr>
            <a:r>
              <a:rPr lang="en-US" dirty="0"/>
              <a:t>provides encrypted TCP connections</a:t>
            </a:r>
          </a:p>
          <a:p>
            <a:pPr marL="349250" indent="-219075">
              <a:spcBef>
                <a:spcPts val="400"/>
              </a:spcBef>
              <a:buFont typeface="Wingdings" charset="2"/>
              <a:buChar char="§"/>
              <a:defRPr/>
            </a:pPr>
            <a:r>
              <a:rPr lang="en-US" dirty="0"/>
              <a:t>data integrity</a:t>
            </a:r>
          </a:p>
          <a:p>
            <a:pPr marL="349250" indent="-219075">
              <a:spcBef>
                <a:spcPts val="400"/>
              </a:spcBef>
              <a:buFont typeface="Wingdings" charset="2"/>
              <a:buChar char="§"/>
              <a:defRPr/>
            </a:pPr>
            <a:r>
              <a:rPr lang="en-US" dirty="0"/>
              <a:t>end-point authenticatio</a:t>
            </a:r>
            <a:r>
              <a:rPr lang="en-US" sz="3200" dirty="0"/>
              <a:t>n</a:t>
            </a:r>
            <a:endParaRPr lang="en-US" altLang="en-US" dirty="0">
              <a:ea typeface="ＭＳ Ｐゴシック" panose="020B0600070205080204" pitchFamily="34" charset="-128"/>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indent="0">
              <a:buNone/>
            </a:pPr>
            <a:r>
              <a:rPr lang="en-US" altLang="en-US" sz="3200" dirty="0">
                <a:solidFill>
                  <a:srgbClr val="22228B"/>
                </a:solidFill>
                <a:ea typeface="ＭＳ Ｐゴシック" panose="020B0600070205080204" pitchFamily="34" charset="-128"/>
              </a:rPr>
              <a:t>TLS implemented in application layer</a:t>
            </a:r>
          </a:p>
          <a:p>
            <a:r>
              <a:rPr lang="en-US" altLang="en-US" dirty="0">
                <a:ea typeface="ＭＳ Ｐゴシック" panose="020B0600070205080204" pitchFamily="34" charset="-128"/>
              </a:rPr>
              <a:t>apps use TLS libraries, that use </a:t>
            </a:r>
            <a:r>
              <a:rPr lang="en-US" altLang="ja-JP" dirty="0">
                <a:ea typeface="ＭＳ Ｐゴシック" panose="020B0600070205080204" pitchFamily="34" charset="-128"/>
              </a:rPr>
              <a:t>TCP in turn</a:t>
            </a:r>
          </a:p>
          <a:p>
            <a:pPr marL="22225" indent="0">
              <a:buNone/>
            </a:pPr>
            <a:r>
              <a:rPr lang="en-US" altLang="en-US" sz="3200" dirty="0">
                <a:solidFill>
                  <a:srgbClr val="22228B"/>
                </a:solidFill>
                <a:ea typeface="ＭＳ Ｐゴシック" panose="020B0600070205080204" pitchFamily="34" charset="-128"/>
              </a:rPr>
              <a:t>TLS socket API</a:t>
            </a:r>
          </a:p>
          <a:p>
            <a:pPr marL="233363" lvl="1" indent="-233363">
              <a:buFont typeface="Wingdings" pitchFamily="2" charset="2"/>
              <a:buChar char="§"/>
            </a:pPr>
            <a:r>
              <a:rPr lang="en-US" altLang="en-US" sz="2800" dirty="0">
                <a:ea typeface="ＭＳ Ｐゴシック" panose="020B0600070205080204" pitchFamily="34" charset="-128"/>
              </a:rPr>
              <a:t>cleartext sent into socket  traverse Internet </a:t>
            </a:r>
            <a:r>
              <a:rPr lang="en-US" altLang="en-US" sz="2800" i="1" dirty="0">
                <a:ea typeface="ＭＳ Ｐゴシック" panose="020B0600070205080204" pitchFamily="34" charset="-128"/>
              </a:rPr>
              <a:t>encrypted</a:t>
            </a:r>
            <a:r>
              <a:rPr lang="en-US" altLang="en-US" sz="2800" dirty="0">
                <a:ea typeface="ＭＳ Ｐゴシック" panose="020B0600070205080204" pitchFamily="34" charset="-128"/>
              </a:rPr>
              <a:t> </a:t>
            </a:r>
          </a:p>
          <a:p>
            <a:pPr marL="233363" lvl="1" indent="-233363">
              <a:buFont typeface="Wingdings" pitchFamily="2" charset="2"/>
              <a:buChar char="§"/>
            </a:pPr>
            <a:r>
              <a:rPr lang="en-US" altLang="en-US" sz="2800" dirty="0">
                <a:ea typeface="ＭＳ Ｐゴシック" panose="020B0600070205080204" pitchFamily="34" charset="-128"/>
              </a:rPr>
              <a:t>see Chapter 8</a:t>
            </a:r>
          </a:p>
        </p:txBody>
      </p:sp>
    </p:spTree>
    <p:extLst>
      <p:ext uri="{BB962C8B-B14F-4D97-AF65-F5344CB8AC3E}">
        <p14:creationId xmlns:p14="http://schemas.microsoft.com/office/powerpoint/2010/main" val="114070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18</a:t>
            </a:fld>
            <a:endParaRPr lang="en-US" dirty="0"/>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19</a:t>
            </a:fld>
            <a:endParaRPr lang="en-US"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ea typeface="ＭＳ Ｐゴシック" panose="020B0600070205080204" pitchFamily="34" charset="-128"/>
              </a:rPr>
              <a:t>First, a quick review…</a:t>
            </a:r>
          </a:p>
          <a:p>
            <a:pPr marL="460375" indent="-330200"/>
            <a:r>
              <a:rPr lang="en-US" altLang="en-US" sz="3200" dirty="0">
                <a:ea typeface="ＭＳ Ｐゴシック" panose="020B0600070205080204" pitchFamily="34" charset="-128"/>
              </a:rPr>
              <a:t>web page consists of </a:t>
            </a:r>
            <a:r>
              <a:rPr lang="en-US" altLang="en-US" sz="3200" i="1" dirty="0">
                <a:solidFill>
                  <a:srgbClr val="C00000"/>
                </a:solidFill>
                <a:ea typeface="ＭＳ Ｐゴシック" panose="020B0600070205080204" pitchFamily="34" charset="-128"/>
              </a:rPr>
              <a:t>objects, </a:t>
            </a:r>
            <a:r>
              <a:rPr lang="en-US" altLang="en-US" sz="3200" dirty="0">
                <a:ea typeface="ＭＳ Ｐゴシック" panose="020B0600070205080204" pitchFamily="34" charset="-128"/>
              </a:rPr>
              <a:t>each of</a:t>
            </a:r>
            <a:r>
              <a:rPr lang="en-US" altLang="en-US" sz="3200" i="1" dirty="0">
                <a:solidFill>
                  <a:srgbClr val="C00000"/>
                </a:solidFill>
                <a:ea typeface="ＭＳ Ｐゴシック" panose="020B0600070205080204" pitchFamily="34" charset="-128"/>
              </a:rPr>
              <a:t> </a:t>
            </a:r>
            <a:r>
              <a:rPr lang="en-US" altLang="en-US" sz="3200" dirty="0">
                <a:ea typeface="ＭＳ Ｐゴシック" panose="020B0600070205080204" pitchFamily="34" charset="-128"/>
              </a:rPr>
              <a:t>which can be stored on different Web servers</a:t>
            </a:r>
          </a:p>
          <a:p>
            <a:pPr marL="460375" indent="-330200"/>
            <a:r>
              <a:rPr lang="en-US" altLang="en-US" sz="3200" dirty="0">
                <a:ea typeface="ＭＳ Ｐゴシック" panose="020B0600070205080204" pitchFamily="34" charset="-128"/>
              </a:rPr>
              <a:t>object can be HTML file, JPEG image, Java applet, audio file,…</a:t>
            </a:r>
          </a:p>
          <a:p>
            <a:pPr marL="460375" indent="-330200"/>
            <a:r>
              <a:rPr lang="en-US" altLang="en-US" sz="3200" dirty="0">
                <a:ea typeface="ＭＳ Ｐゴシック" panose="020B0600070205080204" pitchFamily="34" charset="-128"/>
              </a:rPr>
              <a:t>web page consists of </a:t>
            </a:r>
            <a:r>
              <a:rPr lang="en-US" altLang="en-US" sz="3200" i="1" dirty="0">
                <a:solidFill>
                  <a:srgbClr val="CC0000"/>
                </a:solidFill>
                <a:ea typeface="ＭＳ Ｐゴシック" panose="020B0600070205080204" pitchFamily="34" charset="-128"/>
              </a:rPr>
              <a:t>base HTML-file</a:t>
            </a:r>
            <a:r>
              <a:rPr lang="en-US" altLang="en-US" sz="3200" dirty="0">
                <a:ea typeface="ＭＳ Ｐゴシック" panose="020B0600070205080204" pitchFamily="34" charset="-128"/>
              </a:rPr>
              <a:t> which includes </a:t>
            </a:r>
            <a:r>
              <a:rPr lang="en-US" altLang="en-US" sz="3200" i="1" dirty="0">
                <a:solidFill>
                  <a:srgbClr val="CC0000"/>
                </a:solidFill>
                <a:ea typeface="ＭＳ Ｐゴシック" panose="020B0600070205080204" pitchFamily="34" charset="-128"/>
              </a:rPr>
              <a:t>several referenced objects, each </a:t>
            </a:r>
            <a:r>
              <a:rPr lang="en-US" altLang="en-US" sz="3200" dirty="0">
                <a:ea typeface="ＭＳ Ｐゴシック" panose="020B0600070205080204" pitchFamily="34" charset="-128"/>
              </a:rPr>
              <a:t>addressable by a </a:t>
            </a:r>
            <a:r>
              <a:rPr lang="en-US" altLang="en-US" sz="3200" i="1" dirty="0">
                <a:solidFill>
                  <a:srgbClr val="CC0000"/>
                </a:solidFill>
                <a:ea typeface="ＭＳ Ｐゴシック" panose="020B0600070205080204" pitchFamily="34" charset="-128"/>
              </a:rPr>
              <a:t>URL, </a:t>
            </a:r>
            <a:r>
              <a:rPr lang="en-US" altLang="en-US" sz="3200" dirty="0">
                <a:ea typeface="ＭＳ Ｐゴシック" panose="020B0600070205080204" pitchFamily="34" charset="-128"/>
              </a:rPr>
              <a:t>e.g.,</a:t>
            </a:r>
          </a:p>
          <a:p>
            <a:pPr>
              <a:buFont typeface="Wingdings" pitchFamily="2" charset="2"/>
              <a:buNone/>
            </a:pPr>
            <a:endParaRPr lang="en-US" altLang="en-US" dirty="0">
              <a:ea typeface="ＭＳ Ｐゴシック" panose="020B0600070205080204" pitchFamily="34" charset="-128"/>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err="1">
                  <a:latin typeface="Courier New" panose="02070309020205020404" pitchFamily="49" charset="0"/>
                </a:rPr>
                <a:t>www.someschool.edu</a:t>
              </a:r>
              <a:r>
                <a:rPr lang="en-US" altLang="en-US" sz="2400" dirty="0">
                  <a:latin typeface="Courier New" panose="02070309020205020404" pitchFamily="49" charset="0"/>
                </a:rPr>
                <a:t>/</a:t>
              </a:r>
              <a:r>
                <a:rPr lang="en-US" altLang="en-US" sz="2400" dirty="0" err="1">
                  <a:latin typeface="Courier New" panose="02070309020205020404" pitchFamily="49" charset="0"/>
                </a:rPr>
                <a:t>someDept</a:t>
              </a:r>
              <a:r>
                <a:rPr lang="en-US" altLang="en-US" sz="2400" dirty="0">
                  <a:latin typeface="Courier New" panose="02070309020205020404" pitchFamily="49" charset="0"/>
                </a:rPr>
                <a:t>/</a:t>
              </a:r>
              <a:r>
                <a:rPr lang="en-US" altLang="en-US" sz="2400" dirty="0" err="1">
                  <a:latin typeface="Courier New" panose="02070309020205020404" pitchFamily="49" charset="0"/>
                </a:rPr>
                <a:t>pic.gif</a:t>
              </a:r>
              <a:endParaRPr lang="en-US" altLang="en-US" sz="2400" dirty="0">
                <a:latin typeface="Courier New" panose="02070309020205020404" pitchFamily="49" charset="0"/>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t>path</a:t>
              </a:r>
              <a:r>
                <a:rPr lang="en-US" altLang="en-US" sz="2400">
                  <a:latin typeface="Comic Sans MS" panose="030F0902030302020204" pitchFamily="66" charset="0"/>
                </a:rPr>
                <a:t> </a:t>
              </a:r>
              <a:r>
                <a:rPr lang="en-US" altLang="en-US" sz="2400"/>
                <a:t>name</a:t>
              </a:r>
            </a:p>
          </p:txBody>
        </p:sp>
      </p:grpSp>
    </p:spTree>
    <p:extLst>
      <p:ext uri="{BB962C8B-B14F-4D97-AF65-F5344CB8AC3E}">
        <p14:creationId xmlns:p14="http://schemas.microsoft.com/office/powerpoint/2010/main" val="36117699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dirty="0">
                <a:ea typeface="ＭＳ Ｐゴシック" panose="020B0600070205080204" pitchFamily="34" charset="-128"/>
              </a:rPr>
              <a:t>Internet protocol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tack</a:t>
            </a:r>
            <a:endParaRPr lang="en-US" sz="4400" dirty="0"/>
          </a:p>
        </p:txBody>
      </p:sp>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2</a:t>
            </a:fld>
            <a:endParaRPr lang="en-US" dirty="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79383" y="1472008"/>
            <a:ext cx="7368749" cy="49227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lnSpc>
                <a:spcPct val="80000"/>
              </a:lnSpc>
            </a:pPr>
            <a:r>
              <a:rPr lang="en-US" altLang="en-US" sz="3200" i="1" dirty="0">
                <a:solidFill>
                  <a:srgbClr val="CC0000"/>
                </a:solidFill>
                <a:ea typeface="ＭＳ Ｐゴシック" panose="020B0600070205080204" pitchFamily="34" charset="-128"/>
              </a:rPr>
              <a:t>application:</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supporting network applications</a:t>
            </a:r>
          </a:p>
          <a:p>
            <a:pPr marL="682625" lvl="1" indent="-225425">
              <a:lnSpc>
                <a:spcPct val="80000"/>
              </a:lnSpc>
            </a:pPr>
            <a:r>
              <a:rPr lang="en-US" altLang="en-US" dirty="0">
                <a:ea typeface="Arial" panose="020B0604020202020204" pitchFamily="34" charset="0"/>
              </a:rPr>
              <a:t>IMAP, SMTP, HTTP</a:t>
            </a:r>
          </a:p>
          <a:p>
            <a:pPr marL="287338" indent="-287338">
              <a:lnSpc>
                <a:spcPct val="80000"/>
              </a:lnSpc>
            </a:pPr>
            <a:r>
              <a:rPr lang="en-US" altLang="en-US" sz="3200" i="1" dirty="0">
                <a:solidFill>
                  <a:srgbClr val="CC0000"/>
                </a:solidFill>
                <a:ea typeface="ＭＳ Ｐゴシック" panose="020B0600070205080204" pitchFamily="34" charset="-128"/>
              </a:rPr>
              <a:t>transport:</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process-process data transfer</a:t>
            </a:r>
          </a:p>
          <a:p>
            <a:pPr marL="682625" lvl="1" indent="-225425">
              <a:lnSpc>
                <a:spcPct val="80000"/>
              </a:lnSpc>
            </a:pPr>
            <a:r>
              <a:rPr lang="en-US" altLang="en-US" dirty="0">
                <a:ea typeface="Arial" panose="020B0604020202020204" pitchFamily="34" charset="0"/>
              </a:rPr>
              <a:t>TCP, UDP</a:t>
            </a:r>
          </a:p>
          <a:p>
            <a:pPr marL="287338" indent="-287338">
              <a:lnSpc>
                <a:spcPct val="80000"/>
              </a:lnSpc>
            </a:pPr>
            <a:r>
              <a:rPr lang="en-US" altLang="en-US" sz="3200" i="1" dirty="0">
                <a:solidFill>
                  <a:srgbClr val="CC0000"/>
                </a:solidFill>
                <a:ea typeface="ＭＳ Ｐゴシック" panose="020B0600070205080204" pitchFamily="34" charset="-128"/>
              </a:rPr>
              <a:t>network: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routing of datagrams from source to destination</a:t>
            </a:r>
          </a:p>
          <a:p>
            <a:pPr marL="682625" lvl="1" indent="-225425">
              <a:lnSpc>
                <a:spcPct val="80000"/>
              </a:lnSpc>
            </a:pPr>
            <a:r>
              <a:rPr lang="en-US" altLang="en-US" dirty="0">
                <a:ea typeface="Arial" panose="020B0604020202020204" pitchFamily="34" charset="0"/>
              </a:rPr>
              <a:t>IP, routing protocols</a:t>
            </a:r>
          </a:p>
          <a:p>
            <a:pPr marL="287338" indent="-287338">
              <a:lnSpc>
                <a:spcPct val="80000"/>
              </a:lnSpc>
            </a:pPr>
            <a:r>
              <a:rPr lang="en-US" altLang="en-US" sz="3200" i="1" dirty="0">
                <a:solidFill>
                  <a:srgbClr val="CC0000"/>
                </a:solidFill>
                <a:ea typeface="ＭＳ Ｐゴシック" panose="020B0600070205080204" pitchFamily="34" charset="-128"/>
              </a:rPr>
              <a:t>link: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data transfer between neighboring  network elements</a:t>
            </a:r>
          </a:p>
          <a:p>
            <a:pPr marL="682625" lvl="1" indent="-225425">
              <a:lnSpc>
                <a:spcPct val="80000"/>
              </a:lnSpc>
            </a:pPr>
            <a:r>
              <a:rPr lang="en-US" altLang="en-US" dirty="0">
                <a:ea typeface="Arial" panose="020B0604020202020204" pitchFamily="34" charset="0"/>
              </a:rPr>
              <a:t>Ethernet, 802.11 (</a:t>
            </a:r>
            <a:r>
              <a:rPr lang="en-US" altLang="en-US" dirty="0" err="1">
                <a:ea typeface="Arial" panose="020B0604020202020204" pitchFamily="34" charset="0"/>
              </a:rPr>
              <a:t>WiFi</a:t>
            </a:r>
            <a:r>
              <a:rPr lang="en-US" altLang="en-US" dirty="0">
                <a:ea typeface="Arial" panose="020B0604020202020204" pitchFamily="34" charset="0"/>
              </a:rPr>
              <a:t>), PPP</a:t>
            </a:r>
          </a:p>
          <a:p>
            <a:pPr marL="287338" indent="-287338">
              <a:lnSpc>
                <a:spcPct val="80000"/>
              </a:lnSpc>
            </a:pPr>
            <a:r>
              <a:rPr lang="en-US" altLang="en-US" sz="3200" i="1" dirty="0">
                <a:solidFill>
                  <a:srgbClr val="CC0000"/>
                </a:solidFill>
                <a:ea typeface="ＭＳ Ｐゴシック" panose="020B0600070205080204" pitchFamily="34" charset="-128"/>
              </a:rPr>
              <a:t>physical:</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bits “</a:t>
            </a:r>
            <a:r>
              <a:rPr lang="en-US" altLang="ja-JP" dirty="0">
                <a:ea typeface="ＭＳ Ｐゴシック" panose="020B0600070205080204" pitchFamily="34" charset="-128"/>
              </a:rPr>
              <a:t>on the wire”</a:t>
            </a:r>
          </a:p>
        </p:txBody>
      </p:sp>
      <p:grpSp>
        <p:nvGrpSpPr>
          <p:cNvPr id="5" name="Group 4">
            <a:extLst>
              <a:ext uri="{FF2B5EF4-FFF2-40B4-BE49-F238E27FC236}">
                <a16:creationId xmlns:a16="http://schemas.microsoft.com/office/drawing/2014/main" id="{33EE82EB-3D7B-324B-ADA2-7529491D0F68}"/>
              </a:ext>
            </a:extLst>
          </p:cNvPr>
          <p:cNvGrpSpPr/>
          <p:nvPr/>
        </p:nvGrpSpPr>
        <p:grpSpPr>
          <a:xfrm>
            <a:off x="8906934" y="1848710"/>
            <a:ext cx="2016125" cy="3627438"/>
            <a:chOff x="6451600" y="1727200"/>
            <a:chExt cx="2016125" cy="3627438"/>
          </a:xfrm>
        </p:grpSpPr>
        <p:sp>
          <p:nvSpPr>
            <p:cNvPr id="7" name="Rectangle 2">
              <a:extLst>
                <a:ext uri="{FF2B5EF4-FFF2-40B4-BE49-F238E27FC236}">
                  <a16:creationId xmlns:a16="http://schemas.microsoft.com/office/drawing/2014/main" id="{D52760EE-E3E5-AB4A-B314-FF76E66715C6}"/>
                </a:ext>
              </a:extLst>
            </p:cNvPr>
            <p:cNvSpPr>
              <a:spLocks noChangeArrowheads="1"/>
            </p:cNvSpPr>
            <p:nvPr/>
          </p:nvSpPr>
          <p:spPr bwMode="auto">
            <a:xfrm>
              <a:off x="6575425" y="17272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8" name="Rectangle 6">
              <a:extLst>
                <a:ext uri="{FF2B5EF4-FFF2-40B4-BE49-F238E27FC236}">
                  <a16:creationId xmlns:a16="http://schemas.microsoft.com/office/drawing/2014/main" id="{7FC87645-22AD-8040-8C83-BC2F64C5D928}"/>
                </a:ext>
              </a:extLst>
            </p:cNvPr>
            <p:cNvSpPr>
              <a:spLocks noChangeArrowheads="1"/>
            </p:cNvSpPr>
            <p:nvPr/>
          </p:nvSpPr>
          <p:spPr bwMode="auto">
            <a:xfrm>
              <a:off x="6457950" y="1824038"/>
              <a:ext cx="1892300" cy="3530600"/>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9" name="Text Box 7">
              <a:extLst>
                <a:ext uri="{FF2B5EF4-FFF2-40B4-BE49-F238E27FC236}">
                  <a16:creationId xmlns:a16="http://schemas.microsoft.com/office/drawing/2014/main" id="{8C032AE1-21C7-1541-9531-59DC0E0F6A64}"/>
                </a:ext>
              </a:extLst>
            </p:cNvPr>
            <p:cNvSpPr txBox="1">
              <a:spLocks noChangeArrowheads="1"/>
            </p:cNvSpPr>
            <p:nvPr/>
          </p:nvSpPr>
          <p:spPr bwMode="auto">
            <a:xfrm>
              <a:off x="6487143" y="1920875"/>
              <a:ext cx="1795813"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ts val="2760"/>
                </a:lnSpc>
              </a:pPr>
              <a:r>
                <a:rPr lang="en-US" altLang="en-US" sz="2800" dirty="0">
                  <a:latin typeface="+mn-lt"/>
                </a:rPr>
                <a:t>application</a:t>
              </a:r>
            </a:p>
            <a:p>
              <a:pPr algn="ctr">
                <a:lnSpc>
                  <a:spcPts val="2760"/>
                </a:lnSpc>
              </a:pPr>
              <a:endParaRPr lang="en-US" altLang="en-US" sz="2800" dirty="0">
                <a:latin typeface="+mn-lt"/>
              </a:endParaRPr>
            </a:p>
            <a:p>
              <a:pPr algn="ctr">
                <a:lnSpc>
                  <a:spcPts val="2760"/>
                </a:lnSpc>
              </a:pPr>
              <a:r>
                <a:rPr lang="en-US" altLang="en-US" sz="2800" dirty="0">
                  <a:latin typeface="+mn-lt"/>
                </a:rPr>
                <a:t>transport</a:t>
              </a:r>
            </a:p>
            <a:p>
              <a:pPr algn="ctr">
                <a:lnSpc>
                  <a:spcPts val="2760"/>
                </a:lnSpc>
              </a:pPr>
              <a:endParaRPr lang="en-US" altLang="en-US" sz="2800" dirty="0">
                <a:latin typeface="+mn-lt"/>
              </a:endParaRPr>
            </a:p>
            <a:p>
              <a:pPr algn="ctr">
                <a:lnSpc>
                  <a:spcPts val="2760"/>
                </a:lnSpc>
              </a:pPr>
              <a:r>
                <a:rPr lang="en-US" altLang="en-US" sz="2800" dirty="0">
                  <a:latin typeface="+mn-lt"/>
                </a:rPr>
                <a:t>network</a:t>
              </a:r>
            </a:p>
            <a:p>
              <a:pPr algn="ctr">
                <a:lnSpc>
                  <a:spcPts val="2760"/>
                </a:lnSpc>
              </a:pPr>
              <a:endParaRPr lang="en-US" altLang="en-US" sz="2800" dirty="0">
                <a:latin typeface="+mn-lt"/>
              </a:endParaRPr>
            </a:p>
            <a:p>
              <a:pPr algn="ctr">
                <a:lnSpc>
                  <a:spcPts val="2760"/>
                </a:lnSpc>
              </a:pPr>
              <a:r>
                <a:rPr lang="en-US" altLang="en-US" sz="2800" dirty="0">
                  <a:latin typeface="+mn-lt"/>
                </a:rPr>
                <a:t>link</a:t>
              </a:r>
            </a:p>
            <a:p>
              <a:pPr algn="ctr">
                <a:lnSpc>
                  <a:spcPts val="2760"/>
                </a:lnSpc>
              </a:pPr>
              <a:endParaRPr lang="en-US" altLang="en-US" sz="2800" dirty="0">
                <a:latin typeface="+mn-lt"/>
              </a:endParaRPr>
            </a:p>
            <a:p>
              <a:pPr algn="ctr">
                <a:lnSpc>
                  <a:spcPts val="2760"/>
                </a:lnSpc>
              </a:pPr>
              <a:r>
                <a:rPr lang="en-US" altLang="en-US" sz="2800" dirty="0">
                  <a:latin typeface="+mn-lt"/>
                </a:rPr>
                <a:t>physical</a:t>
              </a:r>
            </a:p>
          </p:txBody>
        </p:sp>
        <p:sp>
          <p:nvSpPr>
            <p:cNvPr id="10" name="Line 8">
              <a:extLst>
                <a:ext uri="{FF2B5EF4-FFF2-40B4-BE49-F238E27FC236}">
                  <a16:creationId xmlns:a16="http://schemas.microsoft.com/office/drawing/2014/main" id="{2FF6CB9E-FC16-794F-9F97-8FE4CC7DA95C}"/>
                </a:ext>
              </a:extLst>
            </p:cNvPr>
            <p:cNvSpPr>
              <a:spLocks noChangeShapeType="1"/>
            </p:cNvSpPr>
            <p:nvPr/>
          </p:nvSpPr>
          <p:spPr bwMode="auto">
            <a:xfrm>
              <a:off x="6451600" y="251618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1" name="Line 9">
              <a:extLst>
                <a:ext uri="{FF2B5EF4-FFF2-40B4-BE49-F238E27FC236}">
                  <a16:creationId xmlns:a16="http://schemas.microsoft.com/office/drawing/2014/main" id="{E0C842E9-2804-A24B-90F5-1E76ED56B971}"/>
                </a:ext>
              </a:extLst>
            </p:cNvPr>
            <p:cNvSpPr>
              <a:spLocks noChangeShapeType="1"/>
            </p:cNvSpPr>
            <p:nvPr/>
          </p:nvSpPr>
          <p:spPr bwMode="auto">
            <a:xfrm>
              <a:off x="6451600" y="32210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2" name="Line 10">
              <a:extLst>
                <a:ext uri="{FF2B5EF4-FFF2-40B4-BE49-F238E27FC236}">
                  <a16:creationId xmlns:a16="http://schemas.microsoft.com/office/drawing/2014/main" id="{80C10F46-6CD7-F647-A004-85EB56C772DF}"/>
                </a:ext>
              </a:extLst>
            </p:cNvPr>
            <p:cNvSpPr>
              <a:spLocks noChangeShapeType="1"/>
            </p:cNvSpPr>
            <p:nvPr/>
          </p:nvSpPr>
          <p:spPr bwMode="auto">
            <a:xfrm>
              <a:off x="6451600" y="39322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3" name="Line 11">
              <a:extLst>
                <a:ext uri="{FF2B5EF4-FFF2-40B4-BE49-F238E27FC236}">
                  <a16:creationId xmlns:a16="http://schemas.microsoft.com/office/drawing/2014/main" id="{264B0C4A-9518-2F45-BBDA-97BCDD99E256}"/>
                </a:ext>
              </a:extLst>
            </p:cNvPr>
            <p:cNvSpPr>
              <a:spLocks noChangeShapeType="1"/>
            </p:cNvSpPr>
            <p:nvPr/>
          </p:nvSpPr>
          <p:spPr bwMode="auto">
            <a:xfrm>
              <a:off x="6451600" y="46434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grpSp>
    </p:spTree>
    <p:extLst>
      <p:ext uri="{BB962C8B-B14F-4D97-AF65-F5344CB8AC3E}">
        <p14:creationId xmlns:p14="http://schemas.microsoft.com/office/powerpoint/2010/main" val="42333316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7719EB5-831D-48D3-BFBF-E35B0B117945}"/>
              </a:ext>
            </a:extLst>
          </p:cNvPr>
          <p:cNvSpPr>
            <a:spLocks noGrp="1"/>
          </p:cNvSpPr>
          <p:nvPr>
            <p:ph type="sldNum" sz="quarter" idx="4"/>
          </p:nvPr>
        </p:nvSpPr>
        <p:spPr>
          <a:xfrm>
            <a:off x="9219616" y="6468490"/>
            <a:ext cx="2743200" cy="365125"/>
          </a:xfrm>
        </p:spPr>
        <p:txBody>
          <a:bodyPr/>
          <a:lstStyle/>
          <a:p>
            <a:r>
              <a:rPr lang="en-US"/>
              <a:t>Application Layer: 2-</a:t>
            </a:r>
            <a:fld id="{C4204591-24BD-A542-B9D5-F8D8A88D2FEE}" type="slidenum">
              <a:rPr lang="en-US" smtClean="0"/>
              <a:pPr/>
              <a:t>20</a:t>
            </a:fld>
            <a:endParaRPr lang="en-US" dirty="0"/>
          </a:p>
        </p:txBody>
      </p:sp>
      <p:sp>
        <p:nvSpPr>
          <p:cNvPr id="4" name="Rectangle 3">
            <a:extLst>
              <a:ext uri="{FF2B5EF4-FFF2-40B4-BE49-F238E27FC236}">
                <a16:creationId xmlns:a16="http://schemas.microsoft.com/office/drawing/2014/main" id="{A2C112A9-F917-4B8A-B125-168811864AC8}"/>
              </a:ext>
            </a:extLst>
          </p:cNvPr>
          <p:cNvSpPr/>
          <p:nvPr/>
        </p:nvSpPr>
        <p:spPr>
          <a:xfrm>
            <a:off x="3048000" y="197346"/>
            <a:ext cx="6096000" cy="369332"/>
          </a:xfrm>
          <a:prstGeom prst="rect">
            <a:avLst/>
          </a:prstGeom>
        </p:spPr>
        <p:txBody>
          <a:bodyPr>
            <a:spAutoFit/>
          </a:bodyPr>
          <a:lstStyle/>
          <a:p>
            <a:endParaRPr lang="en-US" dirty="0"/>
          </a:p>
        </p:txBody>
      </p:sp>
      <p:sp>
        <p:nvSpPr>
          <p:cNvPr id="7" name="Rectangle 6">
            <a:extLst>
              <a:ext uri="{FF2B5EF4-FFF2-40B4-BE49-F238E27FC236}">
                <a16:creationId xmlns:a16="http://schemas.microsoft.com/office/drawing/2014/main" id="{2FAB622E-2D3B-4CF1-A8FD-0C1E145F8F14}"/>
              </a:ext>
            </a:extLst>
          </p:cNvPr>
          <p:cNvSpPr/>
          <p:nvPr/>
        </p:nvSpPr>
        <p:spPr>
          <a:xfrm>
            <a:off x="0" y="0"/>
            <a:ext cx="7304690" cy="6463308"/>
          </a:xfrm>
          <a:prstGeom prst="rect">
            <a:avLst/>
          </a:prstGeom>
        </p:spPr>
        <p:txBody>
          <a:bodyPr wrap="square">
            <a:spAutoFit/>
          </a:bodyPr>
          <a:lstStyle/>
          <a:p>
            <a:r>
              <a:rPr lang="en-US" dirty="0">
                <a:solidFill>
                  <a:srgbClr val="000000"/>
                </a:solidFill>
                <a:highlight>
                  <a:srgbClr val="A6CAF0"/>
                </a:highlight>
              </a:rPr>
              <a:t>&lt;!</a:t>
            </a:r>
            <a:r>
              <a:rPr lang="en-US" dirty="0">
                <a:solidFill>
                  <a:srgbClr val="000000"/>
                </a:solidFill>
                <a:highlight>
                  <a:srgbClr val="FFFFFF"/>
                </a:highlight>
              </a:rPr>
              <a:t>DOCTYPE html</a:t>
            </a:r>
            <a:r>
              <a:rPr lang="en-US" dirty="0">
                <a:solidFill>
                  <a:srgbClr val="000000"/>
                </a:solidFill>
                <a:highlight>
                  <a:srgbClr val="A6CAF0"/>
                </a:highlight>
              </a:rPr>
              <a:t>&gt;</a:t>
            </a:r>
            <a:endParaRPr lang="en-US" b="1" dirty="0">
              <a:solidFill>
                <a:srgbClr val="000000"/>
              </a:solidFill>
              <a:highlight>
                <a:srgbClr val="FFFFFF"/>
              </a:highlight>
            </a:endParaRPr>
          </a:p>
          <a:p>
            <a:r>
              <a:rPr lang="en-US" dirty="0">
                <a:solidFill>
                  <a:srgbClr val="0000FF"/>
                </a:solidFill>
                <a:highlight>
                  <a:srgbClr val="FFFFFF"/>
                </a:highlight>
              </a:rPr>
              <a:t>&lt;html</a:t>
            </a:r>
            <a:r>
              <a:rPr lang="en-US" dirty="0">
                <a:solidFill>
                  <a:srgbClr val="000000"/>
                </a:solidFill>
                <a:highlight>
                  <a:srgbClr val="FFFFFF"/>
                </a:highlight>
              </a:rPr>
              <a:t> </a:t>
            </a:r>
            <a:r>
              <a:rPr lang="en-US" dirty="0" err="1">
                <a:solidFill>
                  <a:srgbClr val="FF0000"/>
                </a:solidFill>
                <a:highlight>
                  <a:srgbClr val="FFFFFF"/>
                </a:highlight>
              </a:rPr>
              <a:t>lang</a:t>
            </a:r>
            <a:r>
              <a:rPr lang="en-US" dirty="0">
                <a:solidFill>
                  <a:srgbClr val="000000"/>
                </a:solidFill>
                <a:highlight>
                  <a:srgbClr val="FFFFFF"/>
                </a:highlight>
              </a:rPr>
              <a:t>=</a:t>
            </a:r>
            <a:r>
              <a:rPr lang="en-US" b="1" dirty="0">
                <a:solidFill>
                  <a:srgbClr val="8000FF"/>
                </a:solidFill>
                <a:highlight>
                  <a:srgbClr val="FFFFFF"/>
                </a:highlight>
              </a:rPr>
              <a:t>"</a:t>
            </a:r>
            <a:r>
              <a:rPr lang="en-US" b="1" dirty="0" err="1">
                <a:solidFill>
                  <a:srgbClr val="8000FF"/>
                </a:solidFill>
                <a:highlight>
                  <a:srgbClr val="FFFFFF"/>
                </a:highlight>
              </a:rPr>
              <a:t>en</a:t>
            </a:r>
            <a:r>
              <a:rPr lang="en-US" b="1" dirty="0">
                <a:solidFill>
                  <a:srgbClr val="8000FF"/>
                </a:solidFill>
                <a:highlight>
                  <a:srgbClr val="FFFFFF"/>
                </a:highlight>
              </a:rPr>
              <a:t>"</a:t>
            </a:r>
            <a:r>
              <a:rPr lang="en-US" dirty="0">
                <a:solidFill>
                  <a:srgbClr val="0000FF"/>
                </a:solidFill>
                <a:highlight>
                  <a:srgbClr val="FFFFFF"/>
                </a:highlight>
              </a:rPr>
              <a:t>&gt;</a:t>
            </a:r>
            <a:endParaRPr lang="en-US" b="1" dirty="0">
              <a:solidFill>
                <a:srgbClr val="000000"/>
              </a:solidFill>
              <a:highlight>
                <a:srgbClr val="FFFFFF"/>
              </a:highlight>
            </a:endParaRPr>
          </a:p>
          <a:p>
            <a:r>
              <a:rPr lang="en-US" dirty="0">
                <a:solidFill>
                  <a:srgbClr val="0000FF"/>
                </a:solidFill>
                <a:highlight>
                  <a:srgbClr val="FFFFFF"/>
                </a:highlight>
              </a:rPr>
              <a:t>&lt;head&gt;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&lt;title&gt;</a:t>
            </a:r>
            <a:r>
              <a:rPr lang="en-US" b="1" dirty="0">
                <a:solidFill>
                  <a:srgbClr val="000000"/>
                </a:solidFill>
                <a:highlight>
                  <a:srgbClr val="FFFFFF"/>
                </a:highlight>
              </a:rPr>
              <a:t>Simple HTML</a:t>
            </a:r>
            <a:r>
              <a:rPr lang="en-US" dirty="0">
                <a:solidFill>
                  <a:srgbClr val="0000FF"/>
                </a:solidFill>
                <a:highlight>
                  <a:srgbClr val="FFFFFF"/>
                </a:highlight>
              </a:rPr>
              <a:t>&lt;/title&gt;</a:t>
            </a:r>
            <a:endParaRPr lang="en-US" b="1" dirty="0">
              <a:solidFill>
                <a:srgbClr val="000000"/>
              </a:solidFill>
              <a:highlight>
                <a:srgbClr val="FFFFFF"/>
              </a:highlight>
            </a:endParaRPr>
          </a:p>
          <a:p>
            <a:r>
              <a:rPr lang="en-US" dirty="0">
                <a:solidFill>
                  <a:srgbClr val="0000FF"/>
                </a:solidFill>
                <a:highlight>
                  <a:srgbClr val="FFFFFF"/>
                </a:highlight>
              </a:rPr>
              <a:t>&lt;/head&gt;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dirty="0">
                <a:solidFill>
                  <a:srgbClr val="0000FF"/>
                </a:solidFill>
                <a:highlight>
                  <a:srgbClr val="FFFFFF"/>
                </a:highlight>
              </a:rPr>
              <a:t>&lt;h1&gt;</a:t>
            </a:r>
            <a:r>
              <a:rPr lang="en-US" b="1" dirty="0">
                <a:solidFill>
                  <a:srgbClr val="000000"/>
                </a:solidFill>
                <a:highlight>
                  <a:srgbClr val="FFFFFF"/>
                </a:highlight>
              </a:rPr>
              <a:t> </a:t>
            </a:r>
            <a:r>
              <a:rPr lang="en-US" dirty="0">
                <a:solidFill>
                  <a:srgbClr val="0000FF"/>
                </a:solidFill>
                <a:highlight>
                  <a:srgbClr val="FFFFFF"/>
                </a:highlight>
              </a:rPr>
              <a:t>&lt;</a:t>
            </a:r>
            <a:r>
              <a:rPr lang="en-US" dirty="0" err="1">
                <a:solidFill>
                  <a:srgbClr val="0000FF"/>
                </a:solidFill>
                <a:highlight>
                  <a:srgbClr val="FFFFFF"/>
                </a:highlight>
              </a:rPr>
              <a:t>img</a:t>
            </a:r>
            <a:r>
              <a:rPr lang="en-US" dirty="0">
                <a:solidFill>
                  <a:srgbClr val="000000"/>
                </a:solidFill>
                <a:highlight>
                  <a:srgbClr val="FFFFFF"/>
                </a:highlight>
              </a:rPr>
              <a:t> </a:t>
            </a:r>
            <a:r>
              <a:rPr lang="en-US" dirty="0" err="1">
                <a:solidFill>
                  <a:srgbClr val="FF0000"/>
                </a:solidFill>
                <a:highlight>
                  <a:srgbClr val="FFFFFF"/>
                </a:highlight>
              </a:rPr>
              <a:t>src</a:t>
            </a:r>
            <a:r>
              <a:rPr lang="en-US" dirty="0">
                <a:solidFill>
                  <a:srgbClr val="000000"/>
                </a:solidFill>
                <a:highlight>
                  <a:srgbClr val="FFFFFF"/>
                </a:highlight>
              </a:rPr>
              <a:t>=</a:t>
            </a:r>
            <a:r>
              <a:rPr lang="en-US" b="1" dirty="0">
                <a:solidFill>
                  <a:srgbClr val="8000FF"/>
                </a:solidFill>
                <a:highlight>
                  <a:srgbClr val="FFFFFF"/>
                </a:highlight>
              </a:rPr>
              <a:t>"bzulogo.png"</a:t>
            </a:r>
            <a:r>
              <a:rPr lang="en-US" dirty="0">
                <a:solidFill>
                  <a:srgbClr val="000000"/>
                </a:solidFill>
                <a:highlight>
                  <a:srgbClr val="FFFFFF"/>
                </a:highlight>
              </a:rPr>
              <a:t> </a:t>
            </a:r>
            <a:r>
              <a:rPr lang="en-US" dirty="0">
                <a:solidFill>
                  <a:srgbClr val="FF0000"/>
                </a:solidFill>
                <a:highlight>
                  <a:srgbClr val="FFFFFF"/>
                </a:highlight>
              </a:rPr>
              <a:t>alt</a:t>
            </a:r>
            <a:r>
              <a:rPr lang="en-US" dirty="0">
                <a:solidFill>
                  <a:srgbClr val="000000"/>
                </a:solidFill>
                <a:highlight>
                  <a:srgbClr val="FFFFFF"/>
                </a:highlight>
              </a:rPr>
              <a:t>=</a:t>
            </a:r>
            <a:r>
              <a:rPr lang="en-US" b="1" dirty="0">
                <a:solidFill>
                  <a:srgbClr val="8000FF"/>
                </a:solidFill>
                <a:highlight>
                  <a:srgbClr val="FFFFFF"/>
                </a:highlight>
              </a:rPr>
              <a:t>"</a:t>
            </a:r>
            <a:r>
              <a:rPr lang="en-US" b="1" dirty="0" err="1">
                <a:solidFill>
                  <a:srgbClr val="8000FF"/>
                </a:solidFill>
                <a:highlight>
                  <a:srgbClr val="FFFFFF"/>
                </a:highlight>
              </a:rPr>
              <a:t>bzulogo</a:t>
            </a:r>
            <a:r>
              <a:rPr lang="en-US" b="1" dirty="0">
                <a:solidFill>
                  <a:srgbClr val="8000FF"/>
                </a:solidFill>
                <a:highlight>
                  <a:srgbClr val="FFFFFF"/>
                </a:highlight>
              </a:rPr>
              <a:t>"</a:t>
            </a:r>
            <a:r>
              <a:rPr lang="en-US" dirty="0">
                <a:solidFill>
                  <a:srgbClr val="000000"/>
                </a:solidFill>
                <a:highlight>
                  <a:srgbClr val="FFFFFF"/>
                </a:highlight>
              </a:rPr>
              <a:t> </a:t>
            </a:r>
            <a:r>
              <a:rPr lang="en-US" dirty="0">
                <a:solidFill>
                  <a:srgbClr val="FF0000"/>
                </a:solidFill>
                <a:highlight>
                  <a:srgbClr val="FFFFFF"/>
                </a:highlight>
              </a:rPr>
              <a:t>width</a:t>
            </a:r>
            <a:r>
              <a:rPr lang="en-US" dirty="0">
                <a:solidFill>
                  <a:srgbClr val="000000"/>
                </a:solidFill>
                <a:highlight>
                  <a:srgbClr val="FFFFFF"/>
                </a:highlight>
              </a:rPr>
              <a:t>=</a:t>
            </a:r>
            <a:r>
              <a:rPr lang="en-US" b="1" dirty="0">
                <a:solidFill>
                  <a:srgbClr val="8000FF"/>
                </a:solidFill>
                <a:highlight>
                  <a:srgbClr val="FFFFFF"/>
                </a:highlight>
              </a:rPr>
              <a:t>"40"</a:t>
            </a:r>
            <a:r>
              <a:rPr lang="en-US" dirty="0">
                <a:solidFill>
                  <a:srgbClr val="000000"/>
                </a:solidFill>
                <a:highlight>
                  <a:srgbClr val="FFFFFF"/>
                </a:highlight>
              </a:rPr>
              <a:t> </a:t>
            </a:r>
            <a:r>
              <a:rPr lang="en-US" dirty="0">
                <a:solidFill>
                  <a:srgbClr val="FF0000"/>
                </a:solidFill>
                <a:highlight>
                  <a:srgbClr val="FFFFFF"/>
                </a:highlight>
              </a:rPr>
              <a:t>height</a:t>
            </a:r>
            <a:r>
              <a:rPr lang="en-US" dirty="0">
                <a:solidFill>
                  <a:srgbClr val="000000"/>
                </a:solidFill>
                <a:highlight>
                  <a:srgbClr val="FFFFFF"/>
                </a:highlight>
              </a:rPr>
              <a:t>=</a:t>
            </a:r>
            <a:r>
              <a:rPr lang="en-US" b="1" dirty="0">
                <a:solidFill>
                  <a:srgbClr val="8000FF"/>
                </a:solidFill>
                <a:highlight>
                  <a:srgbClr val="FFFFFF"/>
                </a:highlight>
              </a:rPr>
              <a:t>"40"</a:t>
            </a:r>
            <a:r>
              <a:rPr lang="en-US" dirty="0">
                <a:solidFill>
                  <a:srgbClr val="0000FF"/>
                </a:solidFill>
                <a:highlight>
                  <a:srgbClr val="FFFFFF"/>
                </a:highlight>
              </a:rPr>
              <a:t>&gt;</a:t>
            </a:r>
            <a:r>
              <a:rPr lang="en-US" b="1" dirty="0">
                <a:solidFill>
                  <a:srgbClr val="000000"/>
                </a:solidFill>
                <a:highlight>
                  <a:srgbClr val="FFFFFF"/>
                </a:highlight>
              </a:rPr>
              <a:t> </a:t>
            </a:r>
            <a:r>
              <a:rPr lang="en-US" b="1" dirty="0" err="1">
                <a:solidFill>
                  <a:srgbClr val="000000"/>
                </a:solidFill>
                <a:highlight>
                  <a:srgbClr val="FFFFFF"/>
                </a:highlight>
              </a:rPr>
              <a:t>Birzeit</a:t>
            </a:r>
            <a:r>
              <a:rPr lang="en-US" b="1" dirty="0">
                <a:solidFill>
                  <a:srgbClr val="000000"/>
                </a:solidFill>
                <a:highlight>
                  <a:srgbClr val="FFFFFF"/>
                </a:highlight>
              </a:rPr>
              <a:t> University</a:t>
            </a:r>
            <a:r>
              <a:rPr lang="en-US" dirty="0">
                <a:solidFill>
                  <a:srgbClr val="0000FF"/>
                </a:solidFill>
                <a:highlight>
                  <a:srgbClr val="FFFFFF"/>
                </a:highlight>
              </a:rPr>
              <a:t>&lt;/h1&gt;</a:t>
            </a:r>
            <a:endParaRPr lang="en-US" b="1" dirty="0">
              <a:solidFill>
                <a:srgbClr val="000000"/>
              </a:solidFill>
              <a:highlight>
                <a:srgbClr val="FFFFFF"/>
              </a:highlight>
            </a:endParaRPr>
          </a:p>
          <a:p>
            <a:r>
              <a:rPr lang="en-US" dirty="0">
                <a:solidFill>
                  <a:srgbClr val="0000FF"/>
                </a:solidFill>
                <a:highlight>
                  <a:srgbClr val="FFFFFF"/>
                </a:highlight>
              </a:rPr>
              <a:t>&lt;p&gt;</a:t>
            </a:r>
            <a:r>
              <a:rPr lang="en-US" b="1" dirty="0" err="1">
                <a:solidFill>
                  <a:srgbClr val="000000"/>
                </a:solidFill>
                <a:highlight>
                  <a:srgbClr val="FFFFFF"/>
                </a:highlight>
              </a:rPr>
              <a:t>Birzeit</a:t>
            </a:r>
            <a:r>
              <a:rPr lang="en-US" b="1" dirty="0">
                <a:solidFill>
                  <a:srgbClr val="000000"/>
                </a:solidFill>
                <a:highlight>
                  <a:srgbClr val="FFFFFF"/>
                </a:highlight>
              </a:rPr>
              <a:t> University offers graduate and undergraduate programs in information technology, engineering, sciences...</a:t>
            </a:r>
            <a:r>
              <a:rPr lang="en-US" dirty="0">
                <a:solidFill>
                  <a:srgbClr val="0000FF"/>
                </a:solidFill>
                <a:highlight>
                  <a:srgbClr val="FFFFFF"/>
                </a:highlight>
              </a:rPr>
              <a:t>&lt;/p&gt;</a:t>
            </a:r>
            <a:endParaRPr lang="en-US" b="1" dirty="0">
              <a:solidFill>
                <a:srgbClr val="000000"/>
              </a:solidFill>
              <a:highlight>
                <a:srgbClr val="FFFFFF"/>
              </a:highlight>
            </a:endParaRPr>
          </a:p>
          <a:p>
            <a:r>
              <a:rPr lang="en-US" dirty="0">
                <a:solidFill>
                  <a:srgbClr val="0000FF"/>
                </a:solidFill>
                <a:highlight>
                  <a:srgbClr val="FFFFFF"/>
                </a:highlight>
              </a:rPr>
              <a:t>&lt;</a:t>
            </a:r>
            <a:r>
              <a:rPr lang="en-US" dirty="0" err="1">
                <a:solidFill>
                  <a:srgbClr val="0000FF"/>
                </a:solidFill>
                <a:highlight>
                  <a:srgbClr val="FFFFFF"/>
                </a:highlight>
              </a:rPr>
              <a:t>img</a:t>
            </a:r>
            <a:r>
              <a:rPr lang="en-US" dirty="0">
                <a:solidFill>
                  <a:srgbClr val="000000"/>
                </a:solidFill>
                <a:highlight>
                  <a:srgbClr val="FFFFFF"/>
                </a:highlight>
              </a:rPr>
              <a:t> </a:t>
            </a:r>
            <a:r>
              <a:rPr lang="en-US" dirty="0" err="1">
                <a:solidFill>
                  <a:srgbClr val="FF0000"/>
                </a:solidFill>
                <a:highlight>
                  <a:srgbClr val="FFFFFF"/>
                </a:highlight>
              </a:rPr>
              <a:t>src</a:t>
            </a:r>
            <a:r>
              <a:rPr lang="en-US" dirty="0">
                <a:solidFill>
                  <a:srgbClr val="000000"/>
                </a:solidFill>
                <a:highlight>
                  <a:srgbClr val="FFFFFF"/>
                </a:highlight>
              </a:rPr>
              <a:t>=</a:t>
            </a:r>
            <a:r>
              <a:rPr lang="en-US" b="1" dirty="0">
                <a:solidFill>
                  <a:srgbClr val="8000FF"/>
                </a:solidFill>
                <a:highlight>
                  <a:srgbClr val="FFFFFF"/>
                </a:highlight>
              </a:rPr>
              <a:t>"bzu.jpg"</a:t>
            </a:r>
            <a:r>
              <a:rPr lang="en-US" dirty="0">
                <a:solidFill>
                  <a:srgbClr val="000000"/>
                </a:solidFill>
                <a:highlight>
                  <a:srgbClr val="FFFFFF"/>
                </a:highlight>
              </a:rPr>
              <a:t> </a:t>
            </a:r>
            <a:r>
              <a:rPr lang="en-US" dirty="0">
                <a:solidFill>
                  <a:srgbClr val="FF0000"/>
                </a:solidFill>
                <a:highlight>
                  <a:srgbClr val="FFFFFF"/>
                </a:highlight>
              </a:rPr>
              <a:t>alt</a:t>
            </a:r>
            <a:r>
              <a:rPr lang="en-US" dirty="0">
                <a:solidFill>
                  <a:srgbClr val="000000"/>
                </a:solidFill>
                <a:highlight>
                  <a:srgbClr val="FFFFFF"/>
                </a:highlight>
              </a:rPr>
              <a:t>=</a:t>
            </a:r>
            <a:r>
              <a:rPr lang="en-US" b="1" dirty="0">
                <a:solidFill>
                  <a:srgbClr val="8000FF"/>
                </a:solidFill>
                <a:highlight>
                  <a:srgbClr val="FFFFFF"/>
                </a:highlight>
              </a:rPr>
              <a:t>"</a:t>
            </a:r>
            <a:r>
              <a:rPr lang="en-US" b="1" dirty="0" err="1">
                <a:solidFill>
                  <a:srgbClr val="8000FF"/>
                </a:solidFill>
                <a:highlight>
                  <a:srgbClr val="FFFFFF"/>
                </a:highlight>
              </a:rPr>
              <a:t>bzu</a:t>
            </a:r>
            <a:r>
              <a:rPr lang="en-US" b="1" dirty="0">
                <a:solidFill>
                  <a:srgbClr val="8000FF"/>
                </a:solidFill>
                <a:highlight>
                  <a:srgbClr val="FFFFFF"/>
                </a:highlight>
              </a:rPr>
              <a:t>"</a:t>
            </a:r>
            <a:r>
              <a:rPr lang="en-US" dirty="0">
                <a:solidFill>
                  <a:srgbClr val="000000"/>
                </a:solidFill>
                <a:highlight>
                  <a:srgbClr val="FFFFFF"/>
                </a:highlight>
              </a:rPr>
              <a:t> </a:t>
            </a:r>
            <a:r>
              <a:rPr lang="en-US" dirty="0">
                <a:solidFill>
                  <a:srgbClr val="FF0000"/>
                </a:solidFill>
                <a:highlight>
                  <a:srgbClr val="FFFFFF"/>
                </a:highlight>
              </a:rPr>
              <a:t>width</a:t>
            </a:r>
            <a:r>
              <a:rPr lang="en-US" dirty="0">
                <a:solidFill>
                  <a:srgbClr val="000000"/>
                </a:solidFill>
                <a:highlight>
                  <a:srgbClr val="FFFFFF"/>
                </a:highlight>
              </a:rPr>
              <a:t>=</a:t>
            </a:r>
            <a:r>
              <a:rPr lang="en-US" b="1" dirty="0">
                <a:solidFill>
                  <a:srgbClr val="8000FF"/>
                </a:solidFill>
                <a:highlight>
                  <a:srgbClr val="FFFFFF"/>
                </a:highlight>
              </a:rPr>
              <a:t>"300"</a:t>
            </a:r>
            <a:r>
              <a:rPr lang="en-US" dirty="0">
                <a:solidFill>
                  <a:srgbClr val="000000"/>
                </a:solidFill>
                <a:highlight>
                  <a:srgbClr val="FFFFFF"/>
                </a:highlight>
              </a:rPr>
              <a:t> </a:t>
            </a:r>
            <a:r>
              <a:rPr lang="en-US" dirty="0">
                <a:solidFill>
                  <a:srgbClr val="FF0000"/>
                </a:solidFill>
                <a:highlight>
                  <a:srgbClr val="FFFFFF"/>
                </a:highlight>
              </a:rPr>
              <a:t>height</a:t>
            </a:r>
            <a:r>
              <a:rPr lang="en-US" dirty="0">
                <a:solidFill>
                  <a:srgbClr val="000000"/>
                </a:solidFill>
                <a:highlight>
                  <a:srgbClr val="FFFFFF"/>
                </a:highlight>
              </a:rPr>
              <a:t>=</a:t>
            </a:r>
            <a:r>
              <a:rPr lang="en-US" b="1" dirty="0">
                <a:solidFill>
                  <a:srgbClr val="8000FF"/>
                </a:solidFill>
                <a:highlight>
                  <a:srgbClr val="FFFFFF"/>
                </a:highlight>
              </a:rPr>
              <a:t>"300"</a:t>
            </a:r>
            <a:r>
              <a:rPr lang="en-US" dirty="0">
                <a:solidFill>
                  <a:srgbClr val="0000FF"/>
                </a:solidFill>
                <a:highlight>
                  <a:srgbClr val="FFFFFF"/>
                </a:highlight>
              </a:rPr>
              <a:t>&gt;</a:t>
            </a:r>
            <a:endParaRPr lang="en-US" b="1" dirty="0">
              <a:solidFill>
                <a:srgbClr val="000000"/>
              </a:solidFill>
              <a:highlight>
                <a:srgbClr val="FFFFFF"/>
              </a:highlight>
            </a:endParaRPr>
          </a:p>
          <a:p>
            <a:endParaRPr lang="en-US" b="1" dirty="0">
              <a:solidFill>
                <a:srgbClr val="000000"/>
              </a:solidFill>
              <a:highlight>
                <a:srgbClr val="FFFFFF"/>
              </a:highlight>
            </a:endParaRPr>
          </a:p>
          <a:p>
            <a:r>
              <a:rPr lang="en-US" dirty="0">
                <a:solidFill>
                  <a:srgbClr val="0000FF"/>
                </a:solidFill>
                <a:highlight>
                  <a:srgbClr val="FFFFFF"/>
                </a:highlight>
              </a:rPr>
              <a:t>&lt;h2&gt;</a:t>
            </a:r>
            <a:r>
              <a:rPr lang="en-US" b="1" dirty="0">
                <a:solidFill>
                  <a:srgbClr val="000000"/>
                </a:solidFill>
                <a:highlight>
                  <a:srgbClr val="FFFFFF"/>
                </a:highlight>
              </a:rPr>
              <a:t>Faculties</a:t>
            </a:r>
            <a:r>
              <a:rPr lang="en-US" dirty="0">
                <a:solidFill>
                  <a:srgbClr val="0000FF"/>
                </a:solidFill>
                <a:highlight>
                  <a:srgbClr val="FFFFFF"/>
                </a:highlight>
              </a:rPr>
              <a:t>&lt;/h2&gt;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&lt;ul&gt;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&lt;li&gt;</a:t>
            </a:r>
            <a:r>
              <a:rPr lang="en-US" b="1" dirty="0">
                <a:solidFill>
                  <a:srgbClr val="000000"/>
                </a:solidFill>
                <a:highlight>
                  <a:srgbClr val="FFFFFF"/>
                </a:highlight>
              </a:rPr>
              <a:t>Engineering and Technology</a:t>
            </a:r>
            <a:r>
              <a:rPr lang="en-US" dirty="0">
                <a:solidFill>
                  <a:srgbClr val="0000FF"/>
                </a:solidFill>
                <a:highlight>
                  <a:srgbClr val="FFFFFF"/>
                </a:highlight>
              </a:rPr>
              <a:t>&lt;/li&gt;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&lt;li&gt;</a:t>
            </a:r>
            <a:r>
              <a:rPr lang="en-US" b="1" dirty="0">
                <a:solidFill>
                  <a:srgbClr val="000000"/>
                </a:solidFill>
                <a:highlight>
                  <a:srgbClr val="FFFFFF"/>
                </a:highlight>
              </a:rPr>
              <a:t>Arts</a:t>
            </a:r>
            <a:r>
              <a:rPr lang="en-US" dirty="0">
                <a:solidFill>
                  <a:srgbClr val="0000FF"/>
                </a:solidFill>
                <a:highlight>
                  <a:srgbClr val="FFFFFF"/>
                </a:highlight>
              </a:rPr>
              <a:t>&lt;/li&gt;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&lt;li&gt;</a:t>
            </a:r>
            <a:r>
              <a:rPr lang="en-US" b="1" dirty="0">
                <a:solidFill>
                  <a:srgbClr val="000000"/>
                </a:solidFill>
                <a:highlight>
                  <a:srgbClr val="FFFFFF"/>
                </a:highlight>
              </a:rPr>
              <a:t>Business</a:t>
            </a:r>
            <a:r>
              <a:rPr lang="en-US" dirty="0">
                <a:solidFill>
                  <a:srgbClr val="0000FF"/>
                </a:solidFill>
                <a:highlight>
                  <a:srgbClr val="FFFFFF"/>
                </a:highlight>
              </a:rPr>
              <a:t>&lt;/li&gt;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&lt;li&gt;</a:t>
            </a:r>
            <a:r>
              <a:rPr lang="en-US" b="1" dirty="0">
                <a:solidFill>
                  <a:srgbClr val="000000"/>
                </a:solidFill>
                <a:highlight>
                  <a:srgbClr val="FFFFFF"/>
                </a:highlight>
              </a:rPr>
              <a:t>...</a:t>
            </a:r>
            <a:r>
              <a:rPr lang="en-US" dirty="0">
                <a:solidFill>
                  <a:srgbClr val="0000FF"/>
                </a:solidFill>
                <a:highlight>
                  <a:srgbClr val="FFFFFF"/>
                </a:highlight>
              </a:rPr>
              <a:t>&lt;/li&gt;</a:t>
            </a:r>
            <a:endParaRPr lang="en-US" b="1" dirty="0">
              <a:solidFill>
                <a:srgbClr val="000000"/>
              </a:solidFill>
              <a:highlight>
                <a:srgbClr val="FFFFFF"/>
              </a:highlight>
            </a:endParaRPr>
          </a:p>
          <a:p>
            <a:r>
              <a:rPr lang="en-US" dirty="0">
                <a:solidFill>
                  <a:srgbClr val="0000FF"/>
                </a:solidFill>
                <a:highlight>
                  <a:srgbClr val="FFFFFF"/>
                </a:highlight>
              </a:rPr>
              <a:t>&lt;/ul&gt;</a:t>
            </a:r>
            <a:endParaRPr lang="en-US" b="1" dirty="0">
              <a:solidFill>
                <a:srgbClr val="000000"/>
              </a:solidFill>
              <a:highlight>
                <a:srgbClr val="FFFFFF"/>
              </a:highlight>
            </a:endParaRPr>
          </a:p>
          <a:p>
            <a:r>
              <a:rPr lang="en-US" dirty="0">
                <a:solidFill>
                  <a:srgbClr val="0000FF"/>
                </a:solidFill>
                <a:highlight>
                  <a:srgbClr val="FFFFFF"/>
                </a:highlight>
              </a:rPr>
              <a:t>&lt;a</a:t>
            </a:r>
            <a:r>
              <a:rPr lang="en-US" dirty="0">
                <a:solidFill>
                  <a:srgbClr val="000000"/>
                </a:solidFill>
                <a:highlight>
                  <a:srgbClr val="FFFFFF"/>
                </a:highlight>
              </a:rPr>
              <a:t> </a:t>
            </a:r>
            <a:r>
              <a:rPr lang="en-US" dirty="0" err="1">
                <a:solidFill>
                  <a:srgbClr val="FF0000"/>
                </a:solidFill>
                <a:highlight>
                  <a:srgbClr val="FFFFFF"/>
                </a:highlight>
              </a:rPr>
              <a:t>href</a:t>
            </a:r>
            <a:r>
              <a:rPr lang="en-US" dirty="0">
                <a:solidFill>
                  <a:srgbClr val="000000"/>
                </a:solidFill>
                <a:highlight>
                  <a:srgbClr val="FFFFFF"/>
                </a:highlight>
              </a:rPr>
              <a:t>=</a:t>
            </a:r>
            <a:r>
              <a:rPr lang="en-US" b="1" dirty="0">
                <a:solidFill>
                  <a:srgbClr val="8000FF"/>
                </a:solidFill>
                <a:highlight>
                  <a:srgbClr val="FFFFFF"/>
                </a:highlight>
              </a:rPr>
              <a:t>"https://www.w3schools.com"</a:t>
            </a:r>
            <a:r>
              <a:rPr lang="en-US" dirty="0">
                <a:solidFill>
                  <a:srgbClr val="0000FF"/>
                </a:solidFill>
                <a:highlight>
                  <a:srgbClr val="FFFFFF"/>
                </a:highlight>
              </a:rPr>
              <a:t>&gt;</a:t>
            </a:r>
            <a:r>
              <a:rPr lang="en-US" b="1" dirty="0">
                <a:solidFill>
                  <a:srgbClr val="000000"/>
                </a:solidFill>
                <a:highlight>
                  <a:srgbClr val="FFFFFF"/>
                </a:highlight>
              </a:rPr>
              <a:t>Visit W3Schools.com to learn more about HTML!</a:t>
            </a:r>
            <a:r>
              <a:rPr lang="en-US" dirty="0">
                <a:solidFill>
                  <a:srgbClr val="0000FF"/>
                </a:solidFill>
                <a:highlight>
                  <a:srgbClr val="FFFFFF"/>
                </a:highlight>
              </a:rPr>
              <a:t>&lt;/a&gt;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dirty="0">
                <a:solidFill>
                  <a:srgbClr val="0000FF"/>
                </a:solidFill>
                <a:highlight>
                  <a:srgbClr val="FFFFFF"/>
                </a:highlight>
              </a:rPr>
              <a:t>&lt;/html&gt;</a:t>
            </a:r>
            <a:endParaRPr lang="en-US" b="1" dirty="0">
              <a:solidFill>
                <a:srgbClr val="000000"/>
              </a:solidFill>
              <a:highlight>
                <a:srgbClr val="FFFFFF"/>
              </a:highlight>
            </a:endParaRPr>
          </a:p>
        </p:txBody>
      </p:sp>
      <p:pic>
        <p:nvPicPr>
          <p:cNvPr id="8" name="Picture 7">
            <a:extLst>
              <a:ext uri="{FF2B5EF4-FFF2-40B4-BE49-F238E27FC236}">
                <a16:creationId xmlns:a16="http://schemas.microsoft.com/office/drawing/2014/main" id="{ACA32705-4542-4232-9898-0AD4C9809EA6}"/>
              </a:ext>
            </a:extLst>
          </p:cNvPr>
          <p:cNvPicPr>
            <a:picLocks noChangeAspect="1"/>
          </p:cNvPicPr>
          <p:nvPr/>
        </p:nvPicPr>
        <p:blipFill>
          <a:blip r:embed="rId2"/>
          <a:stretch>
            <a:fillRect/>
          </a:stretch>
        </p:blipFill>
        <p:spPr>
          <a:xfrm>
            <a:off x="7249509" y="1658719"/>
            <a:ext cx="4851969" cy="3888000"/>
          </a:xfrm>
          <a:prstGeom prst="rect">
            <a:avLst/>
          </a:prstGeom>
          <a:ln w="19050">
            <a:solidFill>
              <a:schemeClr val="tx1"/>
            </a:solidFill>
          </a:ln>
        </p:spPr>
      </p:pic>
    </p:spTree>
    <p:extLst>
      <p:ext uri="{BB962C8B-B14F-4D97-AF65-F5344CB8AC3E}">
        <p14:creationId xmlns:p14="http://schemas.microsoft.com/office/powerpoint/2010/main" val="423287488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AB2E69-D247-459C-91AA-7A54CAE4F444}"/>
              </a:ext>
            </a:extLst>
          </p:cNvPr>
          <p:cNvSpPr>
            <a:spLocks noGrp="1"/>
          </p:cNvSpPr>
          <p:nvPr>
            <p:ph type="title"/>
          </p:nvPr>
        </p:nvSpPr>
        <p:spPr/>
        <p:txBody>
          <a:bodyPr/>
          <a:lstStyle/>
          <a:p>
            <a:r>
              <a:rPr lang="en-US" dirty="0"/>
              <a:t>Some HTML Tags</a:t>
            </a:r>
          </a:p>
        </p:txBody>
      </p:sp>
      <p:sp>
        <p:nvSpPr>
          <p:cNvPr id="3" name="Slide Number Placeholder 2">
            <a:extLst>
              <a:ext uri="{FF2B5EF4-FFF2-40B4-BE49-F238E27FC236}">
                <a16:creationId xmlns:a16="http://schemas.microsoft.com/office/drawing/2014/main" id="{81B1C48E-7C3C-445E-B7FD-A5B2D88BFAF2}"/>
              </a:ext>
            </a:extLst>
          </p:cNvPr>
          <p:cNvSpPr>
            <a:spLocks noGrp="1"/>
          </p:cNvSpPr>
          <p:nvPr>
            <p:ph type="sldNum" sz="quarter" idx="4"/>
          </p:nvPr>
        </p:nvSpPr>
        <p:spPr/>
        <p:txBody>
          <a:bodyPr/>
          <a:lstStyle/>
          <a:p>
            <a:r>
              <a:rPr lang="en-US"/>
              <a:t>Application Layer: 2-</a:t>
            </a:r>
            <a:fld id="{C4204591-24BD-A542-B9D5-F8D8A88D2FEE}" type="slidenum">
              <a:rPr lang="en-US" smtClean="0"/>
              <a:pPr/>
              <a:t>21</a:t>
            </a:fld>
            <a:endParaRPr lang="en-US" dirty="0"/>
          </a:p>
        </p:txBody>
      </p:sp>
      <p:graphicFrame>
        <p:nvGraphicFramePr>
          <p:cNvPr id="4" name="Group 12">
            <a:extLst>
              <a:ext uri="{FF2B5EF4-FFF2-40B4-BE49-F238E27FC236}">
                <a16:creationId xmlns:a16="http://schemas.microsoft.com/office/drawing/2014/main" id="{82ADEBA3-BC03-4A0A-9AB8-03C339C2C055}"/>
              </a:ext>
            </a:extLst>
          </p:cNvPr>
          <p:cNvGraphicFramePr>
            <a:graphicFrameLocks noGrp="1"/>
          </p:cNvGraphicFramePr>
          <p:nvPr/>
        </p:nvGraphicFramePr>
        <p:xfrm>
          <a:off x="2124075" y="1619250"/>
          <a:ext cx="5534025" cy="4709795"/>
        </p:xfrm>
        <a:graphic>
          <a:graphicData uri="http://schemas.openxmlformats.org/drawingml/2006/table">
            <a:tbl>
              <a:tblPr/>
              <a:tblGrid>
                <a:gridCol w="2103438">
                  <a:extLst>
                    <a:ext uri="{9D8B030D-6E8A-4147-A177-3AD203B41FA5}">
                      <a16:colId xmlns:a16="http://schemas.microsoft.com/office/drawing/2014/main" val="20000"/>
                    </a:ext>
                  </a:extLst>
                </a:gridCol>
                <a:gridCol w="3430587">
                  <a:extLst>
                    <a:ext uri="{9D8B030D-6E8A-4147-A177-3AD203B41FA5}">
                      <a16:colId xmlns:a16="http://schemas.microsoft.com/office/drawing/2014/main" val="20001"/>
                    </a:ext>
                  </a:extLst>
                </a:gridCol>
              </a:tblGrid>
              <a:tr h="239713">
                <a:tc>
                  <a:txBody>
                    <a:bodyPr/>
                    <a:lstStyle/>
                    <a:p>
                      <a:pPr marL="0" marR="0" lvl="0" indent="0" algn="ctr"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1" i="0" u="none" strike="noStrike" cap="none" normalizeH="0" baseline="0" dirty="0">
                          <a:ln>
                            <a:noFill/>
                          </a:ln>
                          <a:solidFill>
                            <a:schemeClr val="tx1"/>
                          </a:solidFill>
                          <a:effectLst/>
                          <a:latin typeface="Tahoma" pitchFamily="34" charset="0"/>
                        </a:rPr>
                        <a:t>Tag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1" i="0" u="none" strike="noStrike" cap="none" normalizeH="0" baseline="0">
                          <a:ln>
                            <a:noFill/>
                          </a:ln>
                          <a:solidFill>
                            <a:schemeClr val="tx1"/>
                          </a:solidFill>
                          <a:effectLst/>
                          <a:latin typeface="Tahoma" pitchFamily="34"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&lt;html&gt; … &lt;/html&gt;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Declares the Web page to be written in HTML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&lt;head&gt; … &lt;/head&gt;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Delimits the page's head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&lt;title&gt; … &lt;/title&gt;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Defines the title (not displayed on the page)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&lt;body&gt; … &lt;/body&gt;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err="1">
                          <a:ln>
                            <a:noFill/>
                          </a:ln>
                          <a:solidFill>
                            <a:schemeClr val="tx1"/>
                          </a:solidFill>
                          <a:effectLst/>
                          <a:latin typeface="Tahoma" pitchFamily="34" charset="0"/>
                        </a:rPr>
                        <a:t>Delimits</a:t>
                      </a:r>
                      <a:r>
                        <a:rPr kumimoji="1" lang="de-DE" sz="1200" b="0" i="0" u="none" strike="noStrike" cap="none" normalizeH="0" baseline="0" dirty="0">
                          <a:ln>
                            <a:noFill/>
                          </a:ln>
                          <a:solidFill>
                            <a:schemeClr val="tx1"/>
                          </a:solidFill>
                          <a:effectLst/>
                          <a:latin typeface="Tahoma" pitchFamily="34" charset="0"/>
                        </a:rPr>
                        <a:t> </a:t>
                      </a:r>
                      <a:r>
                        <a:rPr kumimoji="1" lang="de-DE" sz="1200" b="0" i="0" u="none" strike="noStrike" cap="none" normalizeH="0" baseline="0" dirty="0" err="1">
                          <a:ln>
                            <a:noFill/>
                          </a:ln>
                          <a:solidFill>
                            <a:schemeClr val="tx1"/>
                          </a:solidFill>
                          <a:effectLst/>
                          <a:latin typeface="Tahoma" pitchFamily="34" charset="0"/>
                        </a:rPr>
                        <a:t>the</a:t>
                      </a:r>
                      <a:r>
                        <a:rPr kumimoji="1" lang="de-DE" sz="1200" b="0" i="0" u="none" strike="noStrike" cap="none" normalizeH="0" baseline="0" dirty="0">
                          <a:ln>
                            <a:noFill/>
                          </a:ln>
                          <a:solidFill>
                            <a:schemeClr val="tx1"/>
                          </a:solidFill>
                          <a:effectLst/>
                          <a:latin typeface="Tahoma" pitchFamily="34" charset="0"/>
                        </a:rPr>
                        <a:t> </a:t>
                      </a:r>
                      <a:r>
                        <a:rPr kumimoji="1" lang="de-DE" sz="1200" b="0" i="0" u="none" strike="noStrike" cap="none" normalizeH="0" baseline="0" dirty="0" err="1">
                          <a:ln>
                            <a:noFill/>
                          </a:ln>
                          <a:solidFill>
                            <a:schemeClr val="tx1"/>
                          </a:solidFill>
                          <a:effectLst/>
                          <a:latin typeface="Tahoma" pitchFamily="34" charset="0"/>
                        </a:rPr>
                        <a:t>page's</a:t>
                      </a:r>
                      <a:r>
                        <a:rPr kumimoji="1" lang="de-DE" sz="1200" b="0" i="0" u="none" strike="noStrike" cap="none" normalizeH="0" baseline="0" dirty="0">
                          <a:ln>
                            <a:noFill/>
                          </a:ln>
                          <a:solidFill>
                            <a:schemeClr val="tx1"/>
                          </a:solidFill>
                          <a:effectLst/>
                          <a:latin typeface="Tahoma" pitchFamily="34" charset="0"/>
                        </a:rPr>
                        <a:t> </a:t>
                      </a:r>
                      <a:r>
                        <a:rPr kumimoji="1" lang="de-DE" sz="1200" b="0" i="0" u="none" strike="noStrike" cap="none" normalizeH="0" baseline="0" dirty="0" err="1">
                          <a:ln>
                            <a:noFill/>
                          </a:ln>
                          <a:solidFill>
                            <a:schemeClr val="tx1"/>
                          </a:solidFill>
                          <a:effectLst/>
                          <a:latin typeface="Tahoma" pitchFamily="34" charset="0"/>
                        </a:rPr>
                        <a:t>body</a:t>
                      </a:r>
                      <a:endParaRPr kumimoji="1" lang="de-DE" sz="1200" b="0" i="0" u="none" strike="noStrike" cap="none" normalizeH="0" baseline="0" dirty="0">
                        <a:ln>
                          <a:noFill/>
                        </a:ln>
                        <a:solidFill>
                          <a:schemeClr val="tx1"/>
                        </a:solidFill>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&lt;h </a:t>
                      </a:r>
                      <a:r>
                        <a:rPr kumimoji="1" lang="de-DE" sz="1200" b="0" i="1" u="none" strike="noStrike" cap="none" normalizeH="0" baseline="0">
                          <a:ln>
                            <a:noFill/>
                          </a:ln>
                          <a:solidFill>
                            <a:schemeClr val="tx1"/>
                          </a:solidFill>
                          <a:effectLst/>
                          <a:latin typeface="Tahoma" pitchFamily="34" charset="0"/>
                        </a:rPr>
                        <a:t>n</a:t>
                      </a:r>
                      <a:r>
                        <a:rPr kumimoji="1" lang="de-DE" sz="1200" b="0" i="0" u="none" strike="noStrike" cap="none" normalizeH="0" baseline="0">
                          <a:ln>
                            <a:noFill/>
                          </a:ln>
                          <a:solidFill>
                            <a:schemeClr val="tx1"/>
                          </a:solidFill>
                          <a:effectLst/>
                          <a:latin typeface="Tahoma" pitchFamily="34" charset="0"/>
                        </a:rPr>
                        <a:t>&gt; … &lt;/h </a:t>
                      </a:r>
                      <a:r>
                        <a:rPr kumimoji="1" lang="de-DE" sz="1200" b="0" i="1" u="none" strike="noStrike" cap="none" normalizeH="0" baseline="0">
                          <a:ln>
                            <a:noFill/>
                          </a:ln>
                          <a:solidFill>
                            <a:schemeClr val="tx1"/>
                          </a:solidFill>
                          <a:effectLst/>
                          <a:latin typeface="Tahoma" pitchFamily="34" charset="0"/>
                        </a:rPr>
                        <a:t>n</a:t>
                      </a:r>
                      <a:r>
                        <a:rPr kumimoji="1" lang="de-DE" sz="1200" b="0" i="0" u="none" strike="noStrike" cap="none" normalizeH="0" baseline="0">
                          <a:ln>
                            <a:noFill/>
                          </a:ln>
                          <a:solidFill>
                            <a:schemeClr val="tx1"/>
                          </a:solidFill>
                          <a:effectLst/>
                          <a:latin typeface="Tahoma" pitchFamily="34" charset="0"/>
                        </a:rPr>
                        <a:t>&gt;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Delimits a level </a:t>
                      </a:r>
                      <a:r>
                        <a:rPr kumimoji="1" lang="de-DE" sz="1200" b="0" i="1" u="none" strike="noStrike" cap="none" normalizeH="0" baseline="0" dirty="0">
                          <a:ln>
                            <a:noFill/>
                          </a:ln>
                          <a:solidFill>
                            <a:schemeClr val="tx1"/>
                          </a:solidFill>
                          <a:effectLst/>
                          <a:latin typeface="Tahoma" pitchFamily="34" charset="0"/>
                        </a:rPr>
                        <a:t>n</a:t>
                      </a:r>
                      <a:r>
                        <a:rPr kumimoji="1" lang="de-DE" sz="1200" b="0" i="0" u="none" strike="noStrike" cap="none" normalizeH="0" baseline="0" dirty="0">
                          <a:ln>
                            <a:noFill/>
                          </a:ln>
                          <a:solidFill>
                            <a:schemeClr val="tx1"/>
                          </a:solidFill>
                          <a:effectLst/>
                          <a:latin typeface="Tahoma" pitchFamily="34" charset="0"/>
                        </a:rPr>
                        <a:t> heading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&lt;b&gt; … &lt;/b&gt;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Set … in boldface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&lt;i&gt; … &lt;/i&gt;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Set … in italics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a:t>
                      </a:r>
                      <a:r>
                        <a:rPr kumimoji="1" lang="de-DE" sz="1200" b="0" i="0" u="none" strike="noStrike" cap="none" normalizeH="0" baseline="0" dirty="0" err="1">
                          <a:ln>
                            <a:noFill/>
                          </a:ln>
                          <a:solidFill>
                            <a:schemeClr val="tx1"/>
                          </a:solidFill>
                          <a:effectLst/>
                          <a:latin typeface="Tahoma" pitchFamily="34" charset="0"/>
                        </a:rPr>
                        <a:t>center</a:t>
                      </a:r>
                      <a:r>
                        <a:rPr kumimoji="1" lang="de-DE" sz="1200" b="0" i="0" u="none" strike="noStrike" cap="none" normalizeH="0" baseline="0" dirty="0">
                          <a:ln>
                            <a:noFill/>
                          </a:ln>
                          <a:solidFill>
                            <a:schemeClr val="tx1"/>
                          </a:solidFill>
                          <a:effectLst/>
                          <a:latin typeface="Tahoma" pitchFamily="34" charset="0"/>
                        </a:rPr>
                        <a:t>&gt; … &lt;/</a:t>
                      </a:r>
                      <a:r>
                        <a:rPr kumimoji="1" lang="de-DE" sz="1200" b="0" i="0" u="none" strike="noStrike" cap="none" normalizeH="0" baseline="0" dirty="0" err="1">
                          <a:ln>
                            <a:noFill/>
                          </a:ln>
                          <a:solidFill>
                            <a:schemeClr val="tx1"/>
                          </a:solidFill>
                          <a:effectLst/>
                          <a:latin typeface="Tahoma" pitchFamily="34" charset="0"/>
                        </a:rPr>
                        <a:t>center</a:t>
                      </a:r>
                      <a:r>
                        <a:rPr kumimoji="1" lang="de-DE" sz="1200" b="0" i="0" u="none" strike="noStrike" cap="none" normalizeH="0" baseline="0" dirty="0">
                          <a:ln>
                            <a:noFill/>
                          </a:ln>
                          <a:solidFill>
                            <a:schemeClr val="tx1"/>
                          </a:solidFill>
                          <a:effectLst/>
                          <a:latin typeface="Tahoma" pitchFamily="34" charset="0"/>
                        </a:rPr>
                        <a:t>&gt;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Center … on the page horizontally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&lt;ul&gt; … &lt;/ul&gt;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Brackets an unordered (bulleted) list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2067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&lt;ol&gt; … &lt;/ol&gt;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Brackets a numbered list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&lt;li&gt;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Starts a list item (there is no &lt;/li&gt;)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&lt;br&gt;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Forces a line break here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&lt;p&gt;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Starts a paragraph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&lt;hr&gt;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Inserts a horizontal rule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38125">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&lt;img src="…"&gt;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a:ln>
                            <a:noFill/>
                          </a:ln>
                          <a:solidFill>
                            <a:schemeClr val="tx1"/>
                          </a:solidFill>
                          <a:effectLst/>
                          <a:latin typeface="Tahoma" pitchFamily="34" charset="0"/>
                        </a:rPr>
                        <a:t>Displays an image here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39713">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a:ln>
                            <a:noFill/>
                          </a:ln>
                          <a:solidFill>
                            <a:schemeClr val="tx1"/>
                          </a:solidFill>
                          <a:effectLst/>
                          <a:latin typeface="Tahoma" pitchFamily="34" charset="0"/>
                        </a:rPr>
                        <a:t>&lt;a href="…"&gt; … &lt;/a&gt;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rgbClr val="003399"/>
                        </a:buClr>
                        <a:buSzTx/>
                        <a:buFont typeface="Wingdings" pitchFamily="2" charset="2"/>
                        <a:buNone/>
                        <a:tabLst/>
                      </a:pPr>
                      <a:r>
                        <a:rPr kumimoji="1" lang="de-DE" sz="1200" b="0" i="0" u="none" strike="noStrike" cap="none" normalizeH="0" baseline="0" dirty="0" err="1">
                          <a:ln>
                            <a:noFill/>
                          </a:ln>
                          <a:solidFill>
                            <a:schemeClr val="tx1"/>
                          </a:solidFill>
                          <a:effectLst/>
                          <a:latin typeface="Tahoma" pitchFamily="34" charset="0"/>
                        </a:rPr>
                        <a:t>Defines</a:t>
                      </a:r>
                      <a:r>
                        <a:rPr kumimoji="1" lang="de-DE" sz="1200" b="0" i="0" u="none" strike="noStrike" cap="none" normalizeH="0" baseline="0" dirty="0">
                          <a:ln>
                            <a:noFill/>
                          </a:ln>
                          <a:solidFill>
                            <a:schemeClr val="tx1"/>
                          </a:solidFill>
                          <a:effectLst/>
                          <a:latin typeface="Tahoma" pitchFamily="34" charset="0"/>
                        </a:rPr>
                        <a:t> a </a:t>
                      </a:r>
                      <a:r>
                        <a:rPr kumimoji="1" lang="de-DE" sz="1200" b="0" i="0" u="none" strike="noStrike" cap="none" normalizeH="0" baseline="0" dirty="0" err="1">
                          <a:ln>
                            <a:noFill/>
                          </a:ln>
                          <a:solidFill>
                            <a:schemeClr val="tx1"/>
                          </a:solidFill>
                          <a:effectLst/>
                          <a:latin typeface="Tahoma" pitchFamily="34" charset="0"/>
                        </a:rPr>
                        <a:t>hyperlink</a:t>
                      </a:r>
                      <a:endParaRPr kumimoji="1" lang="de-DE" sz="1200" b="0" i="0" u="none" strike="noStrike" cap="none" normalizeH="0" baseline="0" dirty="0">
                        <a:ln>
                          <a:noFill/>
                        </a:ln>
                        <a:solidFill>
                          <a:schemeClr val="tx1"/>
                        </a:solidFill>
                        <a:effectLst/>
                        <a:latin typeface="Tahoma"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4042391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22</a:t>
            </a:fld>
            <a:endParaRPr lang="en-US"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75000"/>
              </a:lnSpc>
              <a:buFont typeface="Wingdings" pitchFamily="2" charset="2"/>
              <a:buNone/>
            </a:pPr>
            <a:r>
              <a:rPr lang="en-US" altLang="en-US" sz="3200"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a:lnSpc>
                <a:spcPct val="75000"/>
              </a:lnSpc>
            </a:pPr>
            <a:r>
              <a:rPr lang="en-US" altLang="en-US" sz="3200" kern="0" dirty="0">
                <a:latin typeface="Calibri" panose="020F0502020204030204" pitchFamily="34" charset="0"/>
                <a:ea typeface="ＭＳ Ｐゴシック" panose="020B0600070205080204" pitchFamily="34" charset="-128"/>
                <a:cs typeface="Calibri" panose="020F0502020204030204" pitchFamily="34" charset="0"/>
              </a:rPr>
              <a:t>Web</a:t>
            </a:r>
            <a:r>
              <a:rPr lang="ja-JP" altLang="en-US" sz="3200" kern="0" dirty="0">
                <a:latin typeface="Calibri" panose="020F0502020204030204" pitchFamily="34" charset="0"/>
                <a:ea typeface="ＭＳ Ｐゴシック" panose="020B0600070205080204" pitchFamily="34" charset="-128"/>
                <a:cs typeface="Calibri" panose="020F0502020204030204" pitchFamily="34" charset="0"/>
              </a:rPr>
              <a:t>’</a:t>
            </a:r>
            <a:r>
              <a:rPr lang="en-US" altLang="ja-JP" sz="3200" kern="0" dirty="0">
                <a:latin typeface="Calibri" panose="020F0502020204030204" pitchFamily="34" charset="0"/>
                <a:ea typeface="ＭＳ Ｐゴシック" panose="020B0600070205080204" pitchFamily="34" charset="-128"/>
                <a:cs typeface="Calibri" panose="020F0502020204030204" pitchFamily="34" charset="0"/>
              </a:rPr>
              <a:t>s application layer protocol</a:t>
            </a:r>
          </a:p>
          <a:p>
            <a:pPr>
              <a:lnSpc>
                <a:spcPct val="75000"/>
              </a:lnSpc>
            </a:pPr>
            <a:r>
              <a:rPr lang="en-US" altLang="en-US" sz="3200" kern="0" dirty="0">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lvl="1" indent="-228600">
              <a:lnSpc>
                <a:spcPct val="90000"/>
              </a:lnSpc>
            </a:pPr>
            <a:r>
              <a:rPr lang="en-US" altLang="en-US" sz="28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client</a:t>
            </a:r>
            <a:r>
              <a:rPr lang="en-US" altLang="en-US" sz="2800" i="1" kern="0" dirty="0">
                <a:solidFill>
                  <a:srgbClr val="FF0000"/>
                </a:solidFill>
                <a:latin typeface="Calibri" panose="020F0502020204030204" pitchFamily="34" charset="0"/>
                <a:ea typeface="ＭＳ Ｐゴシック" panose="020B0600070205080204" pitchFamily="34" charset="-128"/>
                <a:cs typeface="Calibri" panose="020F0502020204030204" pitchFamily="34" charset="0"/>
              </a:rPr>
              <a:t>:</a:t>
            </a:r>
            <a:r>
              <a:rPr lang="en-US" altLang="en-US" sz="2800" kern="0" dirty="0">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lang="ja-JP" altLang="en-US" sz="2800" kern="0" dirty="0">
                <a:latin typeface="Calibri" panose="020F0502020204030204" pitchFamily="34" charset="0"/>
                <a:ea typeface="ＭＳ Ｐゴシック" panose="020B0600070205080204" pitchFamily="34" charset="-128"/>
                <a:cs typeface="Calibri" panose="020F0502020204030204" pitchFamily="34" charset="0"/>
              </a:rPr>
              <a:t>“</a:t>
            </a:r>
            <a:r>
              <a:rPr lang="en-US" altLang="ja-JP" sz="2800" kern="0" dirty="0">
                <a:latin typeface="Calibri" panose="020F0502020204030204" pitchFamily="34" charset="0"/>
                <a:ea typeface="ＭＳ Ｐゴシック" panose="020B0600070205080204" pitchFamily="34" charset="-128"/>
                <a:cs typeface="Calibri" panose="020F0502020204030204" pitchFamily="34" charset="0"/>
              </a:rPr>
              <a:t>displays</a:t>
            </a:r>
            <a:r>
              <a:rPr lang="ja-JP" altLang="en-US" sz="2800" kern="0" dirty="0">
                <a:latin typeface="Calibri" panose="020F0502020204030204" pitchFamily="34" charset="0"/>
                <a:ea typeface="ＭＳ Ｐゴシック" panose="020B0600070205080204" pitchFamily="34" charset="-128"/>
                <a:cs typeface="Calibri" panose="020F0502020204030204" pitchFamily="34" charset="0"/>
              </a:rPr>
              <a:t>”</a:t>
            </a:r>
            <a:r>
              <a:rPr lang="en-US" altLang="ja-JP" sz="2800" kern="0" dirty="0">
                <a:latin typeface="Calibri" panose="020F0502020204030204" pitchFamily="34" charset="0"/>
                <a:ea typeface="ＭＳ Ｐゴシック" panose="020B0600070205080204" pitchFamily="34" charset="-128"/>
                <a:cs typeface="Calibri" panose="020F0502020204030204" pitchFamily="34" charset="0"/>
              </a:rPr>
              <a:t> Web objects </a:t>
            </a:r>
          </a:p>
          <a:p>
            <a:pPr marL="685800" lvl="1" indent="-228600">
              <a:lnSpc>
                <a:spcPct val="90000"/>
              </a:lnSpc>
            </a:pPr>
            <a:r>
              <a:rPr lang="en-US" altLang="en-US" sz="28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a:t>
            </a:r>
            <a:r>
              <a:rPr lang="en-US" altLang="en-US" sz="2800" kern="0" dirty="0">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a:lnSpc>
                <a:spcPct val="75000"/>
              </a:lnSpc>
              <a:buFont typeface="Wingdings" pitchFamily="2" charset="2"/>
              <a:buNone/>
            </a:pPr>
            <a:endParaRPr lang="en-US" altLang="en-US" sz="3200" kern="0" dirty="0">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PC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Firefox browser</a:t>
            </a:r>
            <a:endParaRPr kumimoji="0" lang="en-US" altLang="en-US" sz="32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server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Apache Web</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server</a:t>
            </a:r>
            <a:endParaRPr kumimoji="0" lang="en-US" altLang="en-US" sz="32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iPhone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Safari browser</a:t>
            </a:r>
            <a:endParaRPr kumimoji="0" lang="en-US" altLang="en-US" sz="32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205253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500"/>
                                        <p:tgtEl>
                                          <p:spTgt spid="7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wipe(right)">
                                      <p:cBhvr>
                                        <p:cTn id="11" dur="500"/>
                                        <p:tgtEl>
                                          <p:spTgt spid="7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wipe(left)">
                                      <p:cBhvr>
                                        <p:cTn id="16" dur="500"/>
                                        <p:tgtEl>
                                          <p:spTgt spid="8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right)">
                                      <p:cBhvr>
                                        <p:cTn id="2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23</a:t>
            </a:fld>
            <a:endParaRPr lang="en-US" dirty="0"/>
          </a:p>
        </p:txBody>
      </p:sp>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90000"/>
              </a:lnSpc>
              <a:buFont typeface="Wingdings" charset="0"/>
              <a:buNone/>
              <a:defRPr/>
            </a:pPr>
            <a:r>
              <a:rPr lang="en-US" sz="3200" i="1" kern="0" dirty="0">
                <a:solidFill>
                  <a:srgbClr val="CC0000"/>
                </a:solidFill>
                <a:latin typeface="+mn-lt"/>
              </a:rPr>
              <a:t>HTTP uses TCP:</a:t>
            </a:r>
          </a:p>
          <a:p>
            <a:pPr marL="233363" indent="-233363">
              <a:lnSpc>
                <a:spcPct val="90000"/>
              </a:lnSpc>
              <a:buFont typeface="Wingdings" charset="2"/>
              <a:buChar char="§"/>
              <a:defRPr/>
            </a:pPr>
            <a:r>
              <a:rPr lang="en-US" kern="0" dirty="0">
                <a:latin typeface="+mn-lt"/>
              </a:rPr>
              <a:t>client initiates TCP connection (creates socket) to server,  port 80</a:t>
            </a:r>
          </a:p>
          <a:p>
            <a:pPr marL="233363" indent="-233363">
              <a:lnSpc>
                <a:spcPct val="90000"/>
              </a:lnSpc>
              <a:buFont typeface="Wingdings" charset="2"/>
              <a:buChar char="§"/>
              <a:defRPr/>
            </a:pPr>
            <a:r>
              <a:rPr lang="en-US" kern="0" dirty="0">
                <a:latin typeface="+mn-lt"/>
              </a:rPr>
              <a:t>server accepts TCP connection from client</a:t>
            </a:r>
          </a:p>
          <a:p>
            <a:pPr marL="233363" indent="-233363">
              <a:lnSpc>
                <a:spcPct val="90000"/>
              </a:lnSpc>
              <a:buFont typeface="Wingdings" charset="2"/>
              <a:buChar char="§"/>
              <a:defRPr/>
            </a:pPr>
            <a:r>
              <a:rPr lang="en-US" kern="0" dirty="0">
                <a:latin typeface="+mn-lt"/>
              </a:rPr>
              <a:t>HTTP messages (application-layer protocol messages) exchanged between browser (HTTP client) and Web server (HTTP server)</a:t>
            </a:r>
          </a:p>
          <a:p>
            <a:pPr marL="233363" indent="-233363">
              <a:lnSpc>
                <a:spcPct val="90000"/>
              </a:lnSpc>
              <a:buFont typeface="Wingdings" charset="2"/>
              <a:buChar char="§"/>
              <a:defRPr/>
            </a:pPr>
            <a:r>
              <a:rPr lang="en-US" kern="0" dirty="0">
                <a:latin typeface="+mn-lt"/>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75000"/>
              </a:lnSpc>
              <a:buFont typeface="Wingdings" pitchFamily="2" charset="2"/>
              <a:buNone/>
            </a:pPr>
            <a:r>
              <a:rPr lang="en-US" altLang="en-US" sz="3200" i="1" kern="0" dirty="0">
                <a:solidFill>
                  <a:srgbClr val="CC0000"/>
                </a:solidFill>
                <a:latin typeface="+mn-lt"/>
                <a:ea typeface="ＭＳ Ｐゴシック" panose="020B0600070205080204" pitchFamily="34" charset="-128"/>
              </a:rPr>
              <a:t>HTTP is </a:t>
            </a:r>
            <a:r>
              <a:rPr lang="ja-JP" altLang="en-US" sz="3200" i="1" kern="0">
                <a:solidFill>
                  <a:srgbClr val="CC0000"/>
                </a:solidFill>
                <a:latin typeface="+mn-lt"/>
                <a:ea typeface="ＭＳ Ｐゴシック" panose="020B0600070205080204" pitchFamily="34" charset="-128"/>
              </a:rPr>
              <a:t>“</a:t>
            </a:r>
            <a:r>
              <a:rPr lang="en-US" altLang="ja-JP" sz="3200" i="1" kern="0" dirty="0">
                <a:solidFill>
                  <a:srgbClr val="CC0000"/>
                </a:solidFill>
                <a:latin typeface="+mn-lt"/>
                <a:ea typeface="ＭＳ Ｐゴシック" panose="020B0600070205080204" pitchFamily="34" charset="-128"/>
              </a:rPr>
              <a:t>stateless</a:t>
            </a:r>
            <a:r>
              <a:rPr lang="ja-JP" altLang="en-US" sz="3200" i="1" kern="0">
                <a:solidFill>
                  <a:srgbClr val="CC0000"/>
                </a:solidFill>
                <a:latin typeface="+mn-lt"/>
                <a:ea typeface="ＭＳ Ｐゴシック" panose="020B0600070205080204" pitchFamily="34" charset="-128"/>
              </a:rPr>
              <a:t>”</a:t>
            </a:r>
            <a:endParaRPr lang="en-US" altLang="ja-JP" sz="3200" i="1" kern="0" dirty="0">
              <a:solidFill>
                <a:srgbClr val="CC0000"/>
              </a:solidFill>
              <a:latin typeface="+mn-lt"/>
              <a:ea typeface="ＭＳ Ｐゴシック" panose="020B0600070205080204" pitchFamily="34" charset="-128"/>
            </a:endParaRPr>
          </a:p>
          <a:p>
            <a:pPr>
              <a:lnSpc>
                <a:spcPct val="90000"/>
              </a:lnSpc>
            </a:pPr>
            <a:r>
              <a:rPr lang="en-US" altLang="en-US" kern="0" dirty="0">
                <a:latin typeface="+mn-lt"/>
                <a:ea typeface="ＭＳ Ｐゴシック" panose="020B0600070205080204" pitchFamily="34" charset="-128"/>
              </a:rPr>
              <a:t>server maintains</a:t>
            </a:r>
            <a:r>
              <a:rPr lang="en-US" altLang="en-US" i="1" kern="0" dirty="0">
                <a:latin typeface="+mn-lt"/>
                <a:ea typeface="ＭＳ Ｐゴシック" panose="020B0600070205080204" pitchFamily="34" charset="-128"/>
              </a:rPr>
              <a:t> no </a:t>
            </a:r>
            <a:r>
              <a:rPr lang="en-US" altLang="en-US" kern="0" dirty="0">
                <a:latin typeface="+mn-lt"/>
                <a:ea typeface="ＭＳ Ｐゴシック" panose="020B0600070205080204" pitchFamily="34" charset="-128"/>
              </a:rPr>
              <a:t>information about past client requests</a:t>
            </a: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3333CC"/>
              </a:buClr>
              <a:buSzPct val="85000"/>
              <a:buFont typeface="ZapfDingbats" charset="2"/>
              <a:buNone/>
            </a:pPr>
            <a:r>
              <a:rPr lang="en-US" altLang="en-US" sz="2800" dirty="0">
                <a:solidFill>
                  <a:srgbClr val="000099"/>
                </a:solidFill>
                <a:latin typeface="+mn-lt"/>
              </a:rPr>
              <a:t>protocols that maintain </a:t>
            </a:r>
            <a:r>
              <a:rPr lang="ja-JP" altLang="en-US" sz="2800" dirty="0">
                <a:solidFill>
                  <a:srgbClr val="000099"/>
                </a:solidFill>
                <a:latin typeface="+mn-lt"/>
              </a:rPr>
              <a:t>“</a:t>
            </a:r>
            <a:r>
              <a:rPr lang="en-US" altLang="ja-JP" sz="2800" dirty="0">
                <a:solidFill>
                  <a:srgbClr val="000099"/>
                </a:solidFill>
                <a:latin typeface="+mn-lt"/>
              </a:rPr>
              <a:t>state</a:t>
            </a:r>
            <a:r>
              <a:rPr lang="ja-JP" altLang="en-US" sz="2800" dirty="0">
                <a:solidFill>
                  <a:srgbClr val="000099"/>
                </a:solidFill>
                <a:latin typeface="+mn-lt"/>
              </a:rPr>
              <a:t>”</a:t>
            </a:r>
            <a:r>
              <a:rPr lang="en-US" altLang="ja-JP" sz="2800" dirty="0">
                <a:solidFill>
                  <a:srgbClr val="000099"/>
                </a:solidFill>
                <a:latin typeface="+mn-lt"/>
              </a:rPr>
              <a:t> are complex!</a:t>
            </a:r>
          </a:p>
          <a:p>
            <a:pPr eaLnBrk="0" fontAlgn="base" hangingPunct="0">
              <a:lnSpc>
                <a:spcPct val="90000"/>
              </a:lnSpc>
              <a:spcBef>
                <a:spcPts val="400"/>
              </a:spcBef>
              <a:spcAft>
                <a:spcPct val="0"/>
              </a:spcAft>
              <a:buClr>
                <a:srgbClr val="000099"/>
              </a:buClr>
              <a:buSzPct val="100000"/>
              <a:buFont typeface="Wingdings" pitchFamily="2" charset="2"/>
              <a:buChar char="§"/>
            </a:pPr>
            <a:r>
              <a:rPr lang="en-US" altLang="en-US" sz="2400" dirty="0">
                <a:solidFill>
                  <a:srgbClr val="000000"/>
                </a:solidFill>
                <a:latin typeface="+mn-lt"/>
              </a:rPr>
              <a:t>past history (state) must be maintained</a:t>
            </a:r>
          </a:p>
          <a:p>
            <a:pPr eaLnBrk="0" fontAlgn="base" hangingPunct="0">
              <a:lnSpc>
                <a:spcPct val="90000"/>
              </a:lnSpc>
              <a:spcBef>
                <a:spcPts val="400"/>
              </a:spcBef>
              <a:spcAft>
                <a:spcPct val="0"/>
              </a:spcAft>
              <a:buClr>
                <a:srgbClr val="000099"/>
              </a:buClr>
              <a:buSzPct val="100000"/>
              <a:buFont typeface="Wingdings" pitchFamily="2" charset="2"/>
              <a:buChar char="§"/>
            </a:pPr>
            <a:r>
              <a:rPr lang="en-US" altLang="en-US" sz="2400" dirty="0">
                <a:solidFill>
                  <a:srgbClr val="000000"/>
                </a:solidFill>
                <a:latin typeface="+mn-lt"/>
              </a:rPr>
              <a:t>if server/client crashes, their views of </a:t>
            </a:r>
            <a:r>
              <a:rPr lang="ja-JP" altLang="en-US" sz="2400" dirty="0">
                <a:solidFill>
                  <a:srgbClr val="000000"/>
                </a:solidFill>
                <a:latin typeface="+mn-lt"/>
              </a:rPr>
              <a:t>“</a:t>
            </a:r>
            <a:r>
              <a:rPr lang="en-US" altLang="ja-JP" sz="2400" dirty="0">
                <a:solidFill>
                  <a:srgbClr val="000000"/>
                </a:solidFill>
                <a:latin typeface="+mn-lt"/>
              </a:rPr>
              <a:t>state</a:t>
            </a:r>
            <a:r>
              <a:rPr lang="ja-JP" altLang="en-US" sz="2400" dirty="0">
                <a:solidFill>
                  <a:srgbClr val="000000"/>
                </a:solidFill>
                <a:latin typeface="+mn-lt"/>
              </a:rPr>
              <a:t>”</a:t>
            </a:r>
            <a:r>
              <a:rPr lang="en-US" altLang="ja-JP" sz="2400" dirty="0">
                <a:solidFill>
                  <a:srgbClr val="000000"/>
                </a:solidFill>
                <a:latin typeface="+mn-lt"/>
              </a:rPr>
              <a:t> may be inconsistent, must be reconciled</a:t>
            </a:r>
          </a:p>
          <a:p>
            <a:pPr eaLnBrk="0" fontAlgn="base" hangingPunct="0">
              <a:spcBef>
                <a:spcPct val="20000"/>
              </a:spcBef>
              <a:spcAft>
                <a:spcPct val="0"/>
              </a:spcAft>
              <a:buClr>
                <a:srgbClr val="3333CC"/>
              </a:buClr>
              <a:buSzPct val="85000"/>
              <a:buFont typeface="ZapfDingbats" charset="2"/>
              <a:buChar char="r"/>
            </a:pPr>
            <a:endParaRPr lang="en-US" altLang="en-US" sz="2400" dirty="0">
              <a:solidFill>
                <a:srgbClr val="000000"/>
              </a:solidFill>
              <a:latin typeface="+mn-lt"/>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r>
              <a:rPr lang="en-US" altLang="en-US" sz="2800" i="1">
                <a:solidFill>
                  <a:srgbClr val="CC0000"/>
                </a:solidFill>
                <a:latin typeface="+mn-lt"/>
              </a:rPr>
              <a:t>aside</a:t>
            </a:r>
          </a:p>
        </p:txBody>
      </p:sp>
    </p:spTree>
    <p:extLst>
      <p:ext uri="{BB962C8B-B14F-4D97-AF65-F5344CB8AC3E}">
        <p14:creationId xmlns:p14="http://schemas.microsoft.com/office/powerpoint/2010/main" val="10313036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24</a:t>
            </a:fld>
            <a:endParaRPr lang="en-US"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Non-persistent HTTP</a:t>
            </a:r>
          </a:p>
          <a:p>
            <a:pPr marL="644525" indent="-514350">
              <a:buFont typeface="+mj-lt"/>
              <a:buAutoNum type="arabicPeriod"/>
            </a:pPr>
            <a:r>
              <a:rPr lang="en-US" altLang="en-US" sz="3200" dirty="0">
                <a:ea typeface="ＭＳ Ｐゴシック" panose="020B0600070205080204" pitchFamily="34" charset="-128"/>
              </a:rPr>
              <a:t>TCP connection opened</a:t>
            </a:r>
          </a:p>
          <a:p>
            <a:pPr marL="644525" indent="-514350">
              <a:buFont typeface="+mj-lt"/>
              <a:buAutoNum type="arabicPeriod"/>
            </a:pPr>
            <a:r>
              <a:rPr lang="en-US" altLang="en-US" sz="3200" dirty="0">
                <a:ea typeface="ＭＳ Ｐゴシック" panose="020B0600070205080204" pitchFamily="34" charset="-128"/>
              </a:rPr>
              <a:t>at most one object sent over TCP connection</a:t>
            </a:r>
          </a:p>
          <a:p>
            <a:pPr marL="644525" indent="-514350">
              <a:buFont typeface="+mj-lt"/>
              <a:buAutoNum type="arabicPeriod"/>
            </a:pPr>
            <a:r>
              <a:rPr lang="en-US" altLang="en-US" sz="3200" dirty="0">
                <a:ea typeface="ＭＳ Ｐゴシック" panose="020B0600070205080204" pitchFamily="34" charset="-128"/>
              </a:rPr>
              <a:t>TCP connection closed</a:t>
            </a:r>
          </a:p>
          <a:p>
            <a:pPr marL="130175" indent="0">
              <a:spcBef>
                <a:spcPts val="2200"/>
              </a:spcBef>
              <a:buNone/>
            </a:pPr>
            <a:r>
              <a:rPr lang="en-US" altLang="en-US" sz="3200" dirty="0">
                <a:ea typeface="ＭＳ Ｐゴシック" panose="020B0600070205080204" pitchFamily="34" charset="-128"/>
              </a:rPr>
              <a:t>downloading multiple objects required multiple connections</a:t>
            </a:r>
          </a:p>
          <a:p>
            <a:pPr>
              <a:buFont typeface="Wingdings" pitchFamily="2" charset="2"/>
              <a:buNone/>
            </a:pPr>
            <a:endParaRPr lang="en-US" altLang="en-US" dirty="0">
              <a:ea typeface="ＭＳ Ｐゴシック" panose="020B0600070205080204" pitchFamily="34" charset="-128"/>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Persistent HTTP</a:t>
            </a:r>
          </a:p>
          <a:p>
            <a:r>
              <a:rPr lang="en-US" altLang="en-US" sz="3200" dirty="0">
                <a:ea typeface="ＭＳ Ｐゴシック" panose="020B0600070205080204" pitchFamily="34" charset="-128"/>
              </a:rPr>
              <a:t>TCP connection opened to a server</a:t>
            </a:r>
          </a:p>
          <a:p>
            <a:r>
              <a:rPr lang="en-US" altLang="en-US" sz="3200" dirty="0">
                <a:ea typeface="ＭＳ Ｐゴシック" panose="020B0600070205080204" pitchFamily="34" charset="-128"/>
              </a:rPr>
              <a:t>multiple objects can be sent over </a:t>
            </a:r>
            <a:r>
              <a:rPr lang="en-US" altLang="en-US" sz="3200" i="1" dirty="0">
                <a:ea typeface="ＭＳ Ｐゴシック" panose="020B0600070205080204" pitchFamily="34" charset="-128"/>
              </a:rPr>
              <a:t>single</a:t>
            </a:r>
            <a:r>
              <a:rPr lang="en-US" altLang="en-US" sz="3200" dirty="0">
                <a:ea typeface="ＭＳ Ｐゴシック" panose="020B0600070205080204" pitchFamily="34" charset="-128"/>
              </a:rPr>
              <a:t> TCP connection between client, and that server</a:t>
            </a:r>
          </a:p>
          <a:p>
            <a:r>
              <a:rPr lang="en-US" altLang="en-US" sz="3200" dirty="0">
                <a:ea typeface="ＭＳ Ｐゴシック" panose="020B0600070205080204" pitchFamily="34" charset="-128"/>
              </a:rPr>
              <a:t>TCP connection closed</a:t>
            </a:r>
          </a:p>
          <a:p>
            <a:endParaRPr lang="en-US" altLang="en-US" sz="3200" dirty="0">
              <a:ea typeface="ＭＳ Ｐゴシック" panose="020B0600070205080204" pitchFamily="34" charset="-128"/>
            </a:endParaRPr>
          </a:p>
          <a:p>
            <a:pPr>
              <a:buFont typeface="Wingdings" pitchFamily="2" charset="2"/>
              <a:buNone/>
            </a:pP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61188722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25</a:t>
            </a:fld>
            <a:endParaRPr lang="en-US"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solidFill>
                  <a:srgbClr val="CC0000"/>
                </a:solidFill>
                <a:ea typeface="ＭＳ Ｐゴシック" panose="020B0600070205080204" pitchFamily="34" charset="-128"/>
              </a:rPr>
              <a:t>1a</a:t>
            </a:r>
            <a:r>
              <a:rPr lang="en-US" altLang="en-US" sz="2400" dirty="0">
                <a:solidFill>
                  <a:srgbClr val="FF0000"/>
                </a:solidFill>
                <a:ea typeface="ＭＳ Ｐゴシック" panose="020B0600070205080204" pitchFamily="34" charset="-128"/>
              </a:rPr>
              <a:t>.</a:t>
            </a:r>
            <a:r>
              <a:rPr lang="en-US" altLang="en-US" sz="2400" dirty="0">
                <a:ea typeface="ＭＳ Ｐゴシック" panose="020B0600070205080204" pitchFamily="34" charset="-128"/>
              </a:rPr>
              <a:t> HTTP client initiates TCP connection to HTTP server (process) at </a:t>
            </a:r>
            <a:r>
              <a:rPr lang="en-US" altLang="en-US" sz="2000" dirty="0" err="1">
                <a:ea typeface="ＭＳ Ｐゴシック" panose="020B0600070205080204" pitchFamily="34" charset="-128"/>
              </a:rPr>
              <a:t>www.someSchool.edu</a:t>
            </a:r>
            <a:r>
              <a:rPr lang="en-US" altLang="en-US" sz="2000" dirty="0">
                <a:ea typeface="ＭＳ Ｐゴシック" panose="020B0600070205080204" pitchFamily="34" charset="-128"/>
              </a:rPr>
              <a:t> </a:t>
            </a:r>
            <a:r>
              <a:rPr lang="en-US" altLang="en-US" sz="2400" dirty="0">
                <a:ea typeface="ＭＳ Ｐゴシック" panose="020B0600070205080204" pitchFamily="34" charset="-128"/>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2</a:t>
            </a:r>
            <a:r>
              <a:rPr lang="en-US" altLang="en-US" sz="2400" dirty="0">
                <a:solidFill>
                  <a:srgbClr val="FF0000"/>
                </a:solidFill>
                <a:latin typeface="+mn-lt"/>
              </a:rPr>
              <a:t>.</a:t>
            </a:r>
            <a:r>
              <a:rPr lang="en-US" altLang="en-US" sz="2400" dirty="0">
                <a:latin typeface="+mn-lt"/>
              </a:rPr>
              <a:t> HTTP client sends HTTP </a:t>
            </a:r>
            <a:r>
              <a:rPr lang="en-US" altLang="en-US" sz="2400" i="1" dirty="0">
                <a:solidFill>
                  <a:srgbClr val="000099"/>
                </a:solidFill>
                <a:latin typeface="+mn-lt"/>
              </a:rPr>
              <a:t>request message</a:t>
            </a:r>
            <a:r>
              <a:rPr lang="en-US" altLang="en-US" sz="2400" dirty="0">
                <a:latin typeface="+mn-lt"/>
              </a:rPr>
              <a:t> (containing URL) into TCP connection socket. Message indicates that client wants object </a:t>
            </a:r>
            <a:r>
              <a:rPr lang="en-US" altLang="en-US" dirty="0" err="1">
                <a:latin typeface="+mn-lt"/>
              </a:rPr>
              <a:t>someDepartment</a:t>
            </a:r>
            <a:r>
              <a:rPr lang="en-US" altLang="en-US" dirty="0">
                <a:latin typeface="+mn-lt"/>
              </a:rPr>
              <a:t>/</a:t>
            </a:r>
            <a:r>
              <a:rPr lang="en-US" altLang="en-US" dirty="0" err="1">
                <a:latin typeface="+mn-lt"/>
              </a:rPr>
              <a:t>home.index</a:t>
            </a:r>
            <a:endParaRPr lang="en-US" altLang="en-US" sz="2400" dirty="0">
              <a:latin typeface="+mn-lt"/>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1b</a:t>
            </a:r>
            <a:r>
              <a:rPr lang="en-US" altLang="en-US" sz="2400" dirty="0">
                <a:solidFill>
                  <a:srgbClr val="FF0000"/>
                </a:solidFill>
                <a:latin typeface="+mn-lt"/>
              </a:rPr>
              <a:t>.</a:t>
            </a:r>
            <a:r>
              <a:rPr lang="en-US" altLang="en-US" sz="2400" dirty="0">
                <a:latin typeface="+mn-lt"/>
              </a:rPr>
              <a:t> HTTP server at host </a:t>
            </a:r>
            <a:r>
              <a:rPr lang="en-US" altLang="en-US" dirty="0" err="1">
                <a:latin typeface="+mn-lt"/>
              </a:rPr>
              <a:t>www.someSchool.edu</a:t>
            </a:r>
            <a:r>
              <a:rPr lang="en-US" altLang="en-US" dirty="0">
                <a:latin typeface="+mn-lt"/>
              </a:rPr>
              <a:t> </a:t>
            </a:r>
            <a:r>
              <a:rPr lang="en-US" altLang="en-US" sz="2400" dirty="0">
                <a:latin typeface="+mn-lt"/>
              </a:rPr>
              <a:t>waiting for TCP connection at port 80  </a:t>
            </a:r>
            <a:r>
              <a:rPr lang="ja-JP" altLang="en-US" sz="2400">
                <a:latin typeface="+mn-lt"/>
              </a:rPr>
              <a:t>“</a:t>
            </a:r>
            <a:r>
              <a:rPr lang="en-US" altLang="ja-JP" sz="2400" dirty="0">
                <a:latin typeface="+mn-lt"/>
              </a:rPr>
              <a:t>accepts</a:t>
            </a:r>
            <a:r>
              <a:rPr lang="ja-JP" altLang="en-US" sz="2400">
                <a:latin typeface="+mn-lt"/>
              </a:rPr>
              <a:t>”</a:t>
            </a:r>
            <a:r>
              <a:rPr lang="en-US" altLang="ja-JP" sz="2400" dirty="0">
                <a:latin typeface="+mn-lt"/>
              </a:rPr>
              <a:t> connection, notifying client</a:t>
            </a:r>
            <a:endParaRPr lang="en-US" altLang="en-US" sz="2400" dirty="0">
              <a:latin typeface="+mn-lt"/>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3</a:t>
            </a:r>
            <a:r>
              <a:rPr lang="en-US" altLang="en-US" dirty="0">
                <a:solidFill>
                  <a:srgbClr val="FF0000"/>
                </a:solidFill>
                <a:latin typeface="+mn-lt"/>
              </a:rPr>
              <a:t>.</a:t>
            </a:r>
            <a:r>
              <a:rPr lang="en-US" altLang="en-US" dirty="0">
                <a:latin typeface="+mn-lt"/>
              </a:rPr>
              <a:t> </a:t>
            </a:r>
            <a:r>
              <a:rPr lang="en-US" altLang="en-US" sz="2400" dirty="0">
                <a:latin typeface="+mn-lt"/>
              </a:rPr>
              <a:t>HTTP server receives request message, forms </a:t>
            </a:r>
            <a:r>
              <a:rPr lang="en-US" altLang="en-US" sz="2400" i="1" dirty="0">
                <a:solidFill>
                  <a:srgbClr val="000099"/>
                </a:solidFill>
                <a:latin typeface="+mn-lt"/>
              </a:rPr>
              <a:t>response message</a:t>
            </a:r>
            <a:r>
              <a:rPr lang="en-US" altLang="en-US" sz="2400" dirty="0">
                <a:latin typeface="+mn-lt"/>
              </a:rPr>
              <a:t> containing requested object, and sends message into its socket</a:t>
            </a:r>
            <a:endParaRPr lang="en-US" altLang="en-US" dirty="0">
              <a:latin typeface="+mn-lt"/>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chemeClr val="bg1">
                    <a:lumMod val="65000"/>
                  </a:schemeClr>
                </a:solidFill>
                <a:latin typeface="+mn-lt"/>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latin typeface="+mn-lt"/>
              </a:rPr>
              <a:t>(containing text, references to 10 jpeg images)</a:t>
            </a:r>
            <a:endParaRPr lang="en-US" altLang="en-US" sz="2800" dirty="0">
              <a:latin typeface="+mn-lt"/>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65000"/>
              <a:buFont typeface="Wingdings" pitchFamily="2" charset="2"/>
              <a:buNone/>
            </a:pPr>
            <a:r>
              <a:rPr lang="en-US" altLang="en-US" b="1" dirty="0" err="1">
                <a:latin typeface="Courier New" panose="02070309020205020404" pitchFamily="49" charset="0"/>
              </a:rPr>
              <a:t>www.someSchool.edu</a:t>
            </a:r>
            <a:r>
              <a:rPr lang="en-US" altLang="en-US" b="1" dirty="0">
                <a:latin typeface="Courier New" panose="02070309020205020404" pitchFamily="49" charset="0"/>
              </a:rPr>
              <a:t>/</a:t>
            </a:r>
            <a:r>
              <a:rPr lang="en-US" altLang="en-US" b="1" dirty="0" err="1">
                <a:latin typeface="Courier New" panose="02070309020205020404" pitchFamily="49" charset="0"/>
              </a:rPr>
              <a:t>someDepartment</a:t>
            </a:r>
            <a:r>
              <a:rPr lang="en-US" altLang="en-US" b="1" dirty="0">
                <a:latin typeface="Courier New" panose="02070309020205020404" pitchFamily="49" charset="0"/>
              </a:rPr>
              <a:t>/</a:t>
            </a:r>
            <a:r>
              <a:rPr lang="en-US" altLang="en-US" b="1" dirty="0" err="1">
                <a:latin typeface="Courier New" panose="02070309020205020404" pitchFamily="49" charset="0"/>
              </a:rPr>
              <a:t>home.index</a:t>
            </a:r>
            <a:endParaRPr lang="en-US" altLang="en-US" b="1" dirty="0">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666899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26</a:t>
            </a:fld>
            <a:endParaRPr lang="en-US"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latin typeface="+mn-lt"/>
              </a:rPr>
              <a:t>(containing text, references to 10 jpeg images)</a:t>
            </a:r>
            <a:endParaRPr lang="en-US" altLang="en-US" sz="2800" dirty="0">
              <a:latin typeface="+mn-lt"/>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65000"/>
              <a:buFont typeface="Wingdings" pitchFamily="2" charset="2"/>
              <a:buNone/>
            </a:pPr>
            <a:r>
              <a:rPr lang="en-US" altLang="en-US" b="1" dirty="0" err="1">
                <a:latin typeface="Courier New" panose="02070309020205020404" pitchFamily="49" charset="0"/>
              </a:rPr>
              <a:t>www.someSchool.edu</a:t>
            </a:r>
            <a:r>
              <a:rPr lang="en-US" altLang="en-US" b="1" dirty="0">
                <a:latin typeface="Courier New" panose="02070309020205020404" pitchFamily="49" charset="0"/>
              </a:rPr>
              <a:t>/</a:t>
            </a:r>
            <a:r>
              <a:rPr lang="en-US" altLang="en-US" b="1" dirty="0" err="1">
                <a:latin typeface="Courier New" panose="02070309020205020404" pitchFamily="49" charset="0"/>
              </a:rPr>
              <a:t>someDepartment</a:t>
            </a:r>
            <a:r>
              <a:rPr lang="en-US" altLang="en-US" b="1" dirty="0">
                <a:latin typeface="Courier New" panose="02070309020205020404" pitchFamily="49" charset="0"/>
              </a:rPr>
              <a:t>/</a:t>
            </a:r>
            <a:r>
              <a:rPr lang="en-US" altLang="en-US" b="1" dirty="0" err="1">
                <a:latin typeface="Courier New" panose="02070309020205020404" pitchFamily="49" charset="0"/>
              </a:rPr>
              <a:t>home.index</a:t>
            </a:r>
            <a:endParaRPr lang="en-US" altLang="en-US" b="1" dirty="0">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C0000"/>
                </a:solidFill>
                <a:ea typeface="ＭＳ Ｐゴシック" panose="020B0600070205080204" pitchFamily="34" charset="-128"/>
              </a:rPr>
              <a:t>5</a:t>
            </a:r>
            <a:r>
              <a:rPr lang="en-US" altLang="en-US" sz="2400" dirty="0">
                <a:solidFill>
                  <a:srgbClr val="CC0000"/>
                </a:solidFill>
                <a:ea typeface="ＭＳ Ｐゴシック" panose="020B0600070205080204" pitchFamily="34" charset="-128"/>
              </a:rPr>
              <a:t>.</a:t>
            </a:r>
            <a:r>
              <a:rPr lang="en-US" altLang="en-US" sz="2400" dirty="0">
                <a:ea typeface="ＭＳ Ｐゴシック" panose="020B0600070205080204" pitchFamily="34" charset="-128"/>
              </a:rPr>
              <a:t> HTTP client receives response message containing html file, displays html.  Parsing html file, finds 10 referenced jpeg objects</a:t>
            </a:r>
            <a:endParaRPr lang="en-US" altLang="en-US" dirty="0">
              <a:ea typeface="ＭＳ Ｐゴシック" panose="020B0600070205080204" pitchFamily="34" charset="-128"/>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6.</a:t>
            </a:r>
            <a:r>
              <a:rPr lang="en-US" altLang="en-US" sz="2400" dirty="0">
                <a:latin typeface="+mn-lt"/>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a:solidFill>
                  <a:srgbClr val="CC0000"/>
                </a:solidFill>
                <a:latin typeface="+mn-lt"/>
              </a:rPr>
              <a:t>4.</a:t>
            </a:r>
            <a:r>
              <a:rPr lang="en-US" altLang="en-US" sz="2400">
                <a:latin typeface="+mn-lt"/>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000"/>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chemeClr val="bg1">
                    <a:lumMod val="65000"/>
                  </a:schemeClr>
                </a:solidFill>
                <a:latin typeface="+mn-lt"/>
              </a:rPr>
              <a:t>time</a:t>
            </a:r>
          </a:p>
        </p:txBody>
      </p:sp>
    </p:spTree>
    <p:extLst>
      <p:ext uri="{BB962C8B-B14F-4D97-AF65-F5344CB8AC3E}">
        <p14:creationId xmlns:p14="http://schemas.microsoft.com/office/powerpoint/2010/main" val="1632229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27</a:t>
            </a:fld>
            <a:endParaRPr lang="en-US"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649307" y="1636150"/>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C0000"/>
                </a:solidFill>
                <a:ea typeface="ＭＳ Ｐゴシック" panose="020B0600070205080204" pitchFamily="34" charset="-128"/>
              </a:rPr>
              <a:t>RTT (definition):</a:t>
            </a:r>
            <a:r>
              <a:rPr lang="en-US" altLang="en-US" dirty="0">
                <a:ea typeface="ＭＳ Ｐゴシック" panose="020B0600070205080204" pitchFamily="34" charset="-128"/>
              </a:rPr>
              <a:t> time for a small packet to travel from client to server and back</a:t>
            </a:r>
          </a:p>
          <a:p>
            <a:pPr>
              <a:buFont typeface="Wingdings" pitchFamily="2" charset="2"/>
              <a:buNone/>
            </a:pPr>
            <a:r>
              <a:rPr lang="en-US" altLang="en-US" dirty="0">
                <a:solidFill>
                  <a:srgbClr val="CC0000"/>
                </a:solidFill>
                <a:ea typeface="ＭＳ Ｐゴシック" panose="020B0600070205080204" pitchFamily="34" charset="-128"/>
              </a:rPr>
              <a:t>HTTP response time (per object):</a:t>
            </a:r>
          </a:p>
          <a:p>
            <a:pPr marL="460375" indent="-215900">
              <a:spcBef>
                <a:spcPts val="400"/>
              </a:spcBef>
            </a:pPr>
            <a:r>
              <a:rPr lang="en-US" altLang="en-US" sz="2400" dirty="0">
                <a:ea typeface="ＭＳ Ｐゴシック" panose="020B0600070205080204" pitchFamily="34" charset="-128"/>
              </a:rPr>
              <a:t>one RTT to initiate TCP connection</a:t>
            </a:r>
          </a:p>
          <a:p>
            <a:pPr marL="460375" indent="-215900">
              <a:spcBef>
                <a:spcPts val="400"/>
              </a:spcBef>
            </a:pPr>
            <a:r>
              <a:rPr lang="en-US" altLang="en-US" sz="2400" dirty="0">
                <a:ea typeface="ＭＳ Ｐゴシック" panose="020B0600070205080204" pitchFamily="34" charset="-128"/>
              </a:rPr>
              <a:t>one RTT for HTTP request and first few bytes of HTTP response to return</a:t>
            </a:r>
          </a:p>
          <a:p>
            <a:pPr marL="460375" indent="-215900">
              <a:spcBef>
                <a:spcPts val="400"/>
              </a:spcBef>
            </a:pPr>
            <a:r>
              <a:rPr lang="en-US" altLang="en-US" sz="2400" dirty="0">
                <a:ea typeface="ＭＳ Ｐゴシック" panose="020B0600070205080204" pitchFamily="34" charset="-128"/>
              </a:rPr>
              <a:t>object/file transmission time </a:t>
            </a:r>
            <a:r>
              <a:rPr lang="en-US" altLang="en-US" sz="2400" i="1" dirty="0">
                <a:ea typeface="ＭＳ Ｐゴシック" panose="020B0600070205080204" pitchFamily="34" charset="-128"/>
              </a:rPr>
              <a:t>(FTT)</a:t>
            </a:r>
            <a:endParaRPr lang="en-US" altLang="en-US" sz="2400" dirty="0">
              <a:ea typeface="ＭＳ Ｐゴシック" panose="020B0600070205080204" pitchFamily="34" charset="-128"/>
            </a:endParaRPr>
          </a:p>
          <a:p>
            <a:pPr>
              <a:buFont typeface="Wingdings" pitchFamily="2" charset="2"/>
              <a:buNone/>
            </a:pPr>
            <a:endParaRPr lang="en-US" altLang="en-US" sz="2400" dirty="0">
              <a:ea typeface="ＭＳ Ｐゴシック" panose="020B0600070205080204" pitchFamily="34" charset="-128"/>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solidFill>
                  <a:srgbClr val="CC0000"/>
                </a:solidFill>
                <a:latin typeface="+mn-lt"/>
              </a:rPr>
              <a:t>time to </a:t>
            </a:r>
          </a:p>
          <a:p>
            <a:pPr>
              <a:lnSpc>
                <a:spcPct val="85000"/>
              </a:lnSpc>
              <a:spcBef>
                <a:spcPct val="0"/>
              </a:spcBef>
              <a:buClrTx/>
              <a:buSzTx/>
              <a:buFontTx/>
              <a:buNone/>
            </a:pPr>
            <a:r>
              <a:rPr lang="en-US" altLang="en-US">
                <a:solidFill>
                  <a:srgbClr val="CC0000"/>
                </a:solidFill>
                <a:latin typeface="+mn-lt"/>
              </a:rPr>
              <a:t>transmit </a:t>
            </a:r>
          </a:p>
          <a:p>
            <a:pPr>
              <a:lnSpc>
                <a:spcPct val="85000"/>
              </a:lnSpc>
              <a:spcBef>
                <a:spcPct val="0"/>
              </a:spcBef>
              <a:buClrTx/>
              <a:buSzTx/>
              <a:buFontTx/>
              <a:buNone/>
            </a:pPr>
            <a:r>
              <a:rPr lang="en-US" altLang="en-US">
                <a:solidFill>
                  <a:srgbClr val="CC0000"/>
                </a:solidFill>
                <a:latin typeface="+mn-lt"/>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a:latin typeface="+mn-lt"/>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372533" y="6106122"/>
            <a:ext cx="10748497" cy="461665"/>
          </a:xfrm>
          <a:prstGeom prst="rect">
            <a:avLst/>
          </a:prstGeom>
          <a:noFill/>
        </p:spPr>
        <p:txBody>
          <a:bodyPr wrap="square" rtlCol="0">
            <a:spAutoFit/>
          </a:bodyPr>
          <a:lstStyle/>
          <a:p>
            <a:r>
              <a:rPr lang="en-US" altLang="en-US" sz="2400" i="1" dirty="0">
                <a:ea typeface="ＭＳ Ｐゴシック" panose="020B0600070205080204" pitchFamily="34" charset="-128"/>
              </a:rPr>
              <a:t>Non-persistent HTTP response time (per object) = 2RTT + file transmission time (FTT)</a:t>
            </a:r>
          </a:p>
        </p:txBody>
      </p:sp>
    </p:spTree>
    <p:extLst>
      <p:ext uri="{BB962C8B-B14F-4D97-AF65-F5344CB8AC3E}">
        <p14:creationId xmlns:p14="http://schemas.microsoft.com/office/powerpoint/2010/main" val="233036633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issues</a:t>
            </a: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28</a:t>
            </a:fld>
            <a:endParaRPr lang="en-US" dirty="0"/>
          </a:p>
        </p:txBody>
      </p:sp>
      <mc:AlternateContent xmlns:mc="http://schemas.openxmlformats.org/markup-compatibility/2006" xmlns:a14="http://schemas.microsoft.com/office/drawing/2010/main">
        <mc:Choice Requires="a14">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594505" y="1401764"/>
                <a:ext cx="598862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indent="-217488">
                  <a:buFont typeface="Wingdings" charset="2"/>
                  <a:buChar char="§"/>
                  <a:defRPr/>
                </a:pPr>
                <a:r>
                  <a:rPr lang="en-US" dirty="0"/>
                  <a:t>requires 2 RTTs per object</a:t>
                </a:r>
              </a:p>
              <a:p>
                <a:pPr marL="688975" lvl="1" indent="-217488">
                  <a:buFont typeface="Wingdings" charset="2"/>
                  <a:buChar char="§"/>
                  <a:defRPr/>
                </a:pPr>
                <a:r>
                  <a:rPr lang="en-US" altLang="en-US" i="1" dirty="0">
                    <a:ea typeface="ＭＳ Ｐゴシック" panose="020B0600070205080204" pitchFamily="34" charset="-128"/>
                  </a:rPr>
                  <a:t>Non-persistent response time (N objects) </a:t>
                </a:r>
                <a14:m>
                  <m:oMath xmlns:m="http://schemas.openxmlformats.org/officeDocument/2006/math">
                    <m:r>
                      <a:rPr lang="en-CA" altLang="en-US" b="0" i="1" smtClean="0">
                        <a:latin typeface="Cambria Math" panose="02040503050406030204" pitchFamily="18" charset="0"/>
                        <a:ea typeface="ＭＳ Ｐゴシック" panose="020B0600070205080204" pitchFamily="34" charset="-128"/>
                      </a:rPr>
                      <m:t>=</m:t>
                    </m:r>
                    <m:nary>
                      <m:naryPr>
                        <m:chr m:val="∑"/>
                        <m:ctrlPr>
                          <a:rPr lang="en-US" altLang="en-US" i="1" smtClean="0">
                            <a:latin typeface="Cambria Math" panose="02040503050406030204" pitchFamily="18" charset="0"/>
                            <a:ea typeface="ＭＳ Ｐゴシック" panose="020B0600070205080204" pitchFamily="34" charset="-128"/>
                          </a:rPr>
                        </m:ctrlPr>
                      </m:naryPr>
                      <m:sub>
                        <m:r>
                          <m:rPr>
                            <m:brk m:alnAt="23"/>
                          </m:rPr>
                          <a:rPr lang="en-CA" altLang="en-US" b="0" i="1" smtClean="0">
                            <a:latin typeface="Cambria Math" panose="02040503050406030204" pitchFamily="18" charset="0"/>
                            <a:ea typeface="ＭＳ Ｐゴシック" panose="020B0600070205080204" pitchFamily="34" charset="-128"/>
                          </a:rPr>
                          <m:t>𝑖</m:t>
                        </m:r>
                        <m:r>
                          <a:rPr lang="en-CA" altLang="en-US" b="0" i="1" smtClean="0">
                            <a:latin typeface="Cambria Math" panose="02040503050406030204" pitchFamily="18" charset="0"/>
                            <a:ea typeface="ＭＳ Ｐゴシック" panose="020B0600070205080204" pitchFamily="34" charset="-128"/>
                          </a:rPr>
                          <m:t>=1</m:t>
                        </m:r>
                      </m:sub>
                      <m:sup>
                        <m:r>
                          <a:rPr lang="en-CA" altLang="en-US" b="0" i="1" smtClean="0">
                            <a:latin typeface="Cambria Math" panose="02040503050406030204" pitchFamily="18" charset="0"/>
                            <a:ea typeface="ＭＳ Ｐゴシック" panose="020B0600070205080204" pitchFamily="34" charset="-128"/>
                          </a:rPr>
                          <m:t>𝑁</m:t>
                        </m:r>
                      </m:sup>
                      <m:e>
                        <m:d>
                          <m:dPr>
                            <m:ctrlPr>
                              <a:rPr lang="en-US" altLang="en-US" i="1" smtClean="0">
                                <a:latin typeface="Cambria Math" panose="02040503050406030204" pitchFamily="18" charset="0"/>
                                <a:ea typeface="ＭＳ Ｐゴシック" panose="020B0600070205080204" pitchFamily="34" charset="-128"/>
                              </a:rPr>
                            </m:ctrlPr>
                          </m:dPr>
                          <m:e>
                            <m:r>
                              <a:rPr lang="en-CA" altLang="en-US" b="0" i="1" smtClean="0">
                                <a:latin typeface="Cambria Math" panose="02040503050406030204" pitchFamily="18" charset="0"/>
                                <a:ea typeface="ＭＳ Ｐゴシック" panose="020B0600070205080204" pitchFamily="34" charset="-128"/>
                              </a:rPr>
                              <m:t>𝑅𝑇𝑇</m:t>
                            </m:r>
                            <m:r>
                              <a:rPr lang="en-CA" altLang="en-US" b="0" i="1" smtClean="0">
                                <a:latin typeface="Cambria Math" panose="02040503050406030204" pitchFamily="18" charset="0"/>
                                <a:ea typeface="ＭＳ Ｐゴシック" panose="020B0600070205080204" pitchFamily="34" charset="-128"/>
                              </a:rPr>
                              <m:t>+</m:t>
                            </m:r>
                            <m:r>
                              <a:rPr lang="en-CA" altLang="en-US" b="0" i="1" smtClean="0">
                                <a:latin typeface="Cambria Math" panose="02040503050406030204" pitchFamily="18" charset="0"/>
                                <a:ea typeface="ＭＳ Ｐゴシック" panose="020B0600070205080204" pitchFamily="34" charset="-128"/>
                              </a:rPr>
                              <m:t>𝑅𝑇𝑇</m:t>
                            </m:r>
                            <m:r>
                              <a:rPr lang="en-CA" altLang="en-US" b="0" i="1" smtClean="0">
                                <a:latin typeface="Cambria Math" panose="02040503050406030204" pitchFamily="18" charset="0"/>
                                <a:ea typeface="ＭＳ Ｐゴシック" panose="020B0600070205080204" pitchFamily="34" charset="-128"/>
                              </a:rPr>
                              <m:t>+</m:t>
                            </m:r>
                            <m:sSub>
                              <m:sSubPr>
                                <m:ctrlPr>
                                  <a:rPr lang="en-CA" altLang="en-US" b="0" i="1" smtClean="0">
                                    <a:latin typeface="Cambria Math" panose="02040503050406030204" pitchFamily="18" charset="0"/>
                                    <a:ea typeface="ＭＳ Ｐゴシック" panose="020B0600070205080204" pitchFamily="34" charset="-128"/>
                                  </a:rPr>
                                </m:ctrlPr>
                              </m:sSubPr>
                              <m:e>
                                <m:r>
                                  <a:rPr lang="en-CA" altLang="en-US" b="0" i="1" smtClean="0">
                                    <a:latin typeface="Cambria Math" panose="02040503050406030204" pitchFamily="18" charset="0"/>
                                    <a:ea typeface="ＭＳ Ｐゴシック" panose="020B0600070205080204" pitchFamily="34" charset="-128"/>
                                  </a:rPr>
                                  <m:t>𝐹𝑇𝑇</m:t>
                                </m:r>
                              </m:e>
                              <m:sub>
                                <m:r>
                                  <a:rPr lang="en-CA" altLang="en-US" b="0" i="1" smtClean="0">
                                    <a:latin typeface="Cambria Math" panose="02040503050406030204" pitchFamily="18" charset="0"/>
                                    <a:ea typeface="ＭＳ Ｐゴシック" panose="020B0600070205080204" pitchFamily="34" charset="-128"/>
                                  </a:rPr>
                                  <m:t>𝑖</m:t>
                                </m:r>
                              </m:sub>
                            </m:sSub>
                          </m:e>
                        </m:d>
                      </m:e>
                    </m:nary>
                  </m:oMath>
                </a14:m>
                <a:endParaRPr lang="en-CA" altLang="en-US" i="1" dirty="0">
                  <a:latin typeface="Cambria Math" panose="02040503050406030204" pitchFamily="18" charset="0"/>
                  <a:ea typeface="ＭＳ Ｐゴシック" panose="020B0600070205080204" pitchFamily="34" charset="-128"/>
                </a:endParaRPr>
              </a:p>
              <a:p>
                <a:pPr marL="471487" lvl="1" indent="0">
                  <a:buNone/>
                  <a:defRPr/>
                </a:pPr>
                <a:r>
                  <a:rPr lang="en-CA" altLang="en-US" b="0" dirty="0">
                    <a:ea typeface="ＭＳ Ｐゴシック" panose="020B0600070205080204" pitchFamily="34" charset="-128"/>
                  </a:rPr>
                  <a:t>   </a:t>
                </a:r>
                <a14:m>
                  <m:oMath xmlns:m="http://schemas.openxmlformats.org/officeDocument/2006/math">
                    <m:r>
                      <a:rPr lang="en-CA" altLang="en-US" b="0" i="1" smtClean="0">
                        <a:latin typeface="Cambria Math" panose="02040503050406030204" pitchFamily="18" charset="0"/>
                        <a:ea typeface="ＭＳ Ｐゴシック" panose="020B0600070205080204" pitchFamily="34" charset="-128"/>
                      </a:rPr>
                      <m:t>=2</m:t>
                    </m:r>
                    <m:r>
                      <a:rPr lang="en-CA" altLang="en-US" b="0" i="1" smtClean="0">
                        <a:latin typeface="Cambria Math" panose="02040503050406030204" pitchFamily="18" charset="0"/>
                        <a:ea typeface="Cambria Math" panose="02040503050406030204" pitchFamily="18" charset="0"/>
                      </a:rPr>
                      <m:t>×</m:t>
                    </m:r>
                    <m:r>
                      <a:rPr lang="en-CA" altLang="en-US" b="0" i="1" smtClean="0">
                        <a:latin typeface="Cambria Math" panose="02040503050406030204" pitchFamily="18" charset="0"/>
                        <a:ea typeface="Cambria Math" panose="02040503050406030204" pitchFamily="18" charset="0"/>
                      </a:rPr>
                      <m:t>𝑁</m:t>
                    </m:r>
                    <m:r>
                      <a:rPr lang="en-CA" altLang="en-US" b="0" i="1" smtClean="0">
                        <a:latin typeface="Cambria Math" panose="02040503050406030204" pitchFamily="18" charset="0"/>
                        <a:ea typeface="Cambria Math" panose="02040503050406030204" pitchFamily="18" charset="0"/>
                      </a:rPr>
                      <m:t>×</m:t>
                    </m:r>
                    <m:r>
                      <a:rPr lang="en-CA" altLang="en-US" b="0" i="1" smtClean="0">
                        <a:latin typeface="Cambria Math" panose="02040503050406030204" pitchFamily="18" charset="0"/>
                        <a:ea typeface="Cambria Math" panose="02040503050406030204" pitchFamily="18" charset="0"/>
                      </a:rPr>
                      <m:t>𝑅𝑇𝑇</m:t>
                    </m:r>
                    <m:r>
                      <a:rPr lang="en-CA" altLang="en-US" b="0" i="1" smtClean="0">
                        <a:latin typeface="Cambria Math" panose="02040503050406030204" pitchFamily="18" charset="0"/>
                        <a:ea typeface="Cambria Math" panose="02040503050406030204" pitchFamily="18" charset="0"/>
                      </a:rPr>
                      <m:t>+</m:t>
                    </m:r>
                    <m:nary>
                      <m:naryPr>
                        <m:chr m:val="∑"/>
                        <m:ctrlPr>
                          <a:rPr lang="en-US" altLang="en-US" i="1">
                            <a:latin typeface="Cambria Math" panose="02040503050406030204" pitchFamily="18" charset="0"/>
                            <a:ea typeface="ＭＳ Ｐゴシック" panose="020B0600070205080204" pitchFamily="34" charset="-128"/>
                          </a:rPr>
                        </m:ctrlPr>
                      </m:naryPr>
                      <m:sub>
                        <m:r>
                          <m:rPr>
                            <m:brk m:alnAt="23"/>
                          </m:rPr>
                          <a:rPr lang="en-CA" altLang="en-US" i="1">
                            <a:latin typeface="Cambria Math" panose="02040503050406030204" pitchFamily="18" charset="0"/>
                            <a:ea typeface="ＭＳ Ｐゴシック" panose="020B0600070205080204" pitchFamily="34" charset="-128"/>
                          </a:rPr>
                          <m:t>𝑖</m:t>
                        </m:r>
                        <m:r>
                          <a:rPr lang="en-CA" altLang="en-US" i="1">
                            <a:latin typeface="Cambria Math" panose="02040503050406030204" pitchFamily="18" charset="0"/>
                            <a:ea typeface="ＭＳ Ｐゴシック" panose="020B0600070205080204" pitchFamily="34" charset="-128"/>
                          </a:rPr>
                          <m:t>=1</m:t>
                        </m:r>
                      </m:sub>
                      <m:sup>
                        <m:r>
                          <a:rPr lang="en-CA" altLang="en-US" i="1">
                            <a:latin typeface="Cambria Math" panose="02040503050406030204" pitchFamily="18" charset="0"/>
                            <a:ea typeface="ＭＳ Ｐゴシック" panose="020B0600070205080204" pitchFamily="34" charset="-128"/>
                          </a:rPr>
                          <m:t>𝑁</m:t>
                        </m:r>
                      </m:sup>
                      <m:e>
                        <m:sSub>
                          <m:sSubPr>
                            <m:ctrlPr>
                              <a:rPr lang="en-CA" altLang="en-US" i="1">
                                <a:latin typeface="Cambria Math" panose="02040503050406030204" pitchFamily="18" charset="0"/>
                                <a:ea typeface="ＭＳ Ｐゴシック" panose="020B0600070205080204" pitchFamily="34" charset="-128"/>
                              </a:rPr>
                            </m:ctrlPr>
                          </m:sSubPr>
                          <m:e>
                            <m:r>
                              <a:rPr lang="en-CA" altLang="en-US" i="1">
                                <a:latin typeface="Cambria Math" panose="02040503050406030204" pitchFamily="18" charset="0"/>
                                <a:ea typeface="ＭＳ Ｐゴシック" panose="020B0600070205080204" pitchFamily="34" charset="-128"/>
                              </a:rPr>
                              <m:t>𝐹𝑇𝑇</m:t>
                            </m:r>
                          </m:e>
                          <m:sub>
                            <m:r>
                              <a:rPr lang="en-CA" altLang="en-US" i="1">
                                <a:latin typeface="Cambria Math" panose="02040503050406030204" pitchFamily="18" charset="0"/>
                                <a:ea typeface="ＭＳ Ｐゴシック" panose="020B0600070205080204" pitchFamily="34" charset="-128"/>
                              </a:rPr>
                              <m:t>𝑖</m:t>
                            </m:r>
                          </m:sub>
                        </m:sSub>
                      </m:e>
                    </m:nary>
                  </m:oMath>
                </a14:m>
                <a:r>
                  <a:rPr lang="en-US" dirty="0"/>
                  <a:t> </a:t>
                </a:r>
              </a:p>
              <a:p>
                <a:pPr marL="346075" indent="-217488">
                  <a:buFont typeface="Wingdings" charset="2"/>
                  <a:buChar char="§"/>
                  <a:defRPr/>
                </a:pPr>
                <a:r>
                  <a:rPr lang="en-US" dirty="0"/>
                  <a:t>OS overhead for </a:t>
                </a:r>
                <a:r>
                  <a:rPr lang="en-US" i="1" dirty="0"/>
                  <a:t>each</a:t>
                </a:r>
                <a:r>
                  <a:rPr lang="en-US" dirty="0"/>
                  <a:t> TCP connection</a:t>
                </a:r>
              </a:p>
              <a:p>
                <a:pPr marL="346075" indent="-217488">
                  <a:buFont typeface="Wingdings" charset="2"/>
                  <a:buChar char="§"/>
                  <a:defRPr/>
                </a:pPr>
                <a:r>
                  <a:rPr lang="en-US" dirty="0"/>
                  <a:t>solution: browsers often open </a:t>
                </a:r>
                <a:r>
                  <a:rPr lang="en-US" i="1" dirty="0"/>
                  <a:t>multiple parallel TCP connections</a:t>
                </a:r>
                <a:r>
                  <a:rPr lang="en-US" dirty="0"/>
                  <a:t> to fetch referenced objects in parallel</a:t>
                </a:r>
              </a:p>
              <a:p>
                <a:pPr marL="688975" lvl="1" indent="-217488">
                  <a:buFont typeface="Wingdings" charset="2"/>
                  <a:buChar char="§"/>
                  <a:defRPr/>
                </a:pPr>
                <a:r>
                  <a:rPr lang="en-US" dirty="0"/>
                  <a:t>users can configure some browsers to control the degree of parallelism</a:t>
                </a:r>
              </a:p>
              <a:p>
                <a:pPr>
                  <a:buFont typeface="Wingdings" charset="0"/>
                  <a:buNone/>
                  <a:defRPr/>
                </a:pPr>
                <a:endParaRPr lang="en-US" sz="2400" dirty="0"/>
              </a:p>
              <a:p>
                <a:pPr>
                  <a:buFont typeface="Wingdings" charset="2"/>
                  <a:buChar char="§"/>
                  <a:defRPr/>
                </a:pPr>
                <a:endParaRPr lang="en-US" sz="2000" dirty="0"/>
              </a:p>
              <a:p>
                <a:pPr>
                  <a:buFont typeface="Wingdings" charset="2"/>
                  <a:buChar char="§"/>
                  <a:defRPr/>
                </a:pPr>
                <a:endParaRPr lang="en-US" sz="2000" dirty="0"/>
              </a:p>
            </p:txBody>
          </p:sp>
        </mc:Choice>
        <mc:Fallback xmlns="">
          <p:sp>
            <p:nvSpPr>
              <p:cNvPr id="6" name="Rectangle 3">
                <a:extLst>
                  <a:ext uri="{FF2B5EF4-FFF2-40B4-BE49-F238E27FC236}">
                    <a16:creationId xmlns:a16="http://schemas.microsoft.com/office/drawing/2014/main" id="{FB14C937-79C9-6642-8B0C-15F130B4AF98}"/>
                  </a:ext>
                </a:extLst>
              </p:cNvPr>
              <p:cNvSpPr txBox="1">
                <a:spLocks noRot="1" noChangeAspect="1" noMove="1" noResize="1" noEditPoints="1" noAdjustHandles="1" noChangeArrowheads="1" noChangeShapeType="1" noTextEdit="1"/>
              </p:cNvSpPr>
              <p:nvPr/>
            </p:nvSpPr>
            <p:spPr>
              <a:xfrm>
                <a:off x="594505" y="1401764"/>
                <a:ext cx="5988624" cy="4648200"/>
              </a:xfrm>
              <a:prstGeom prst="rect">
                <a:avLst/>
              </a:prstGeom>
              <a:blipFill>
                <a:blip r:embed="rId3"/>
                <a:stretch>
                  <a:fillRect t="-2231" r="-1120"/>
                </a:stretch>
              </a:blipFill>
            </p:spPr>
            <p:txBody>
              <a:bodyPr/>
              <a:lstStyle/>
              <a:p>
                <a:r>
                  <a:rPr lang="en-US">
                    <a:noFill/>
                  </a:rPr>
                  <a:t> </a:t>
                </a:r>
              </a:p>
            </p:txBody>
          </p:sp>
        </mc:Fallback>
      </mc:AlternateContent>
      <p:sp>
        <p:nvSpPr>
          <p:cNvPr id="120" name="Text Box 28">
            <a:extLst>
              <a:ext uri="{FF2B5EF4-FFF2-40B4-BE49-F238E27FC236}">
                <a16:creationId xmlns:a16="http://schemas.microsoft.com/office/drawing/2014/main" id="{5C94036B-9BAD-5198-BE9B-CFFE25FD556E}"/>
              </a:ext>
            </a:extLst>
          </p:cNvPr>
          <p:cNvSpPr txBox="1">
            <a:spLocks noChangeArrowheads="1"/>
          </p:cNvSpPr>
          <p:nvPr/>
        </p:nvSpPr>
        <p:spPr bwMode="auto">
          <a:xfrm>
            <a:off x="6903868" y="2090829"/>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first file</a:t>
            </a:r>
          </a:p>
        </p:txBody>
      </p:sp>
      <p:sp>
        <p:nvSpPr>
          <p:cNvPr id="121" name="Line 15">
            <a:extLst>
              <a:ext uri="{FF2B5EF4-FFF2-40B4-BE49-F238E27FC236}">
                <a16:creationId xmlns:a16="http://schemas.microsoft.com/office/drawing/2014/main" id="{EDD0EF0A-9CA9-24AB-EFD0-6FCB0B0FD73C}"/>
              </a:ext>
            </a:extLst>
          </p:cNvPr>
          <p:cNvSpPr>
            <a:spLocks noChangeShapeType="1"/>
          </p:cNvSpPr>
          <p:nvPr/>
        </p:nvSpPr>
        <p:spPr bwMode="auto">
          <a:xfrm>
            <a:off x="9122895" y="1189231"/>
            <a:ext cx="0" cy="468778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22" name="Line 16">
            <a:extLst>
              <a:ext uri="{FF2B5EF4-FFF2-40B4-BE49-F238E27FC236}">
                <a16:creationId xmlns:a16="http://schemas.microsoft.com/office/drawing/2014/main" id="{D2DC678A-1338-4030-A2DA-93D92FF04376}"/>
              </a:ext>
            </a:extLst>
          </p:cNvPr>
          <p:cNvSpPr>
            <a:spLocks noChangeShapeType="1"/>
          </p:cNvSpPr>
          <p:nvPr/>
        </p:nvSpPr>
        <p:spPr bwMode="auto">
          <a:xfrm>
            <a:off x="10813582" y="1182882"/>
            <a:ext cx="0" cy="4761076"/>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23" name="Line 17">
            <a:extLst>
              <a:ext uri="{FF2B5EF4-FFF2-40B4-BE49-F238E27FC236}">
                <a16:creationId xmlns:a16="http://schemas.microsoft.com/office/drawing/2014/main" id="{D48935F5-5F72-2422-F779-2BC762F3295A}"/>
              </a:ext>
            </a:extLst>
          </p:cNvPr>
          <p:cNvSpPr>
            <a:spLocks noChangeShapeType="1"/>
          </p:cNvSpPr>
          <p:nvPr/>
        </p:nvSpPr>
        <p:spPr bwMode="auto">
          <a:xfrm>
            <a:off x="9137182" y="1421007"/>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24" name="Line 18">
            <a:extLst>
              <a:ext uri="{FF2B5EF4-FFF2-40B4-BE49-F238E27FC236}">
                <a16:creationId xmlns:a16="http://schemas.microsoft.com/office/drawing/2014/main" id="{FE32ABAA-B876-15A1-21CD-A340F2B7D257}"/>
              </a:ext>
            </a:extLst>
          </p:cNvPr>
          <p:cNvSpPr>
            <a:spLocks noChangeShapeType="1"/>
          </p:cNvSpPr>
          <p:nvPr/>
        </p:nvSpPr>
        <p:spPr bwMode="auto">
          <a:xfrm flipH="1">
            <a:off x="9122895" y="1859157"/>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25" name="Line 19">
            <a:extLst>
              <a:ext uri="{FF2B5EF4-FFF2-40B4-BE49-F238E27FC236}">
                <a16:creationId xmlns:a16="http://schemas.microsoft.com/office/drawing/2014/main" id="{11B0F486-3A56-E9CA-BE6A-AAB36F8B224E}"/>
              </a:ext>
            </a:extLst>
          </p:cNvPr>
          <p:cNvSpPr>
            <a:spLocks noChangeShapeType="1"/>
          </p:cNvSpPr>
          <p:nvPr/>
        </p:nvSpPr>
        <p:spPr bwMode="auto">
          <a:xfrm>
            <a:off x="9130832" y="2324822"/>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26" name="AutoShape 21">
            <a:extLst>
              <a:ext uri="{FF2B5EF4-FFF2-40B4-BE49-F238E27FC236}">
                <a16:creationId xmlns:a16="http://schemas.microsoft.com/office/drawing/2014/main" id="{EF314204-6970-A627-1809-EB4EA2A5EC4F}"/>
              </a:ext>
            </a:extLst>
          </p:cNvPr>
          <p:cNvSpPr>
            <a:spLocks/>
          </p:cNvSpPr>
          <p:nvPr/>
        </p:nvSpPr>
        <p:spPr bwMode="auto">
          <a:xfrm>
            <a:off x="10829608" y="2724756"/>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27" name="Text Box 22">
            <a:extLst>
              <a:ext uri="{FF2B5EF4-FFF2-40B4-BE49-F238E27FC236}">
                <a16:creationId xmlns:a16="http://schemas.microsoft.com/office/drawing/2014/main" id="{3BE747FA-FE2E-96D0-B7E5-0EB89D2908B0}"/>
              </a:ext>
            </a:extLst>
          </p:cNvPr>
          <p:cNvSpPr txBox="1">
            <a:spLocks noChangeArrowheads="1"/>
          </p:cNvSpPr>
          <p:nvPr/>
        </p:nvSpPr>
        <p:spPr bwMode="auto">
          <a:xfrm>
            <a:off x="10923120" y="2420072"/>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a:t>
            </a:r>
          </a:p>
          <a:p>
            <a:pPr>
              <a:lnSpc>
                <a:spcPct val="85000"/>
              </a:lnSpc>
              <a:spcBef>
                <a:spcPct val="0"/>
              </a:spcBef>
              <a:buClrTx/>
              <a:buSzTx/>
              <a:buFontTx/>
              <a:buNone/>
            </a:pPr>
            <a:r>
              <a:rPr lang="en-US" altLang="en-US" dirty="0">
                <a:solidFill>
                  <a:srgbClr val="CC0000"/>
                </a:solidFill>
                <a:latin typeface="+mn-lt"/>
              </a:rPr>
              <a:t>transmit </a:t>
            </a:r>
          </a:p>
          <a:p>
            <a:pPr>
              <a:lnSpc>
                <a:spcPct val="85000"/>
              </a:lnSpc>
              <a:spcBef>
                <a:spcPct val="0"/>
              </a:spcBef>
              <a:buClrTx/>
              <a:buSzTx/>
              <a:buFontTx/>
              <a:buNone/>
            </a:pPr>
            <a:r>
              <a:rPr lang="en-US" altLang="en-US" dirty="0">
                <a:solidFill>
                  <a:srgbClr val="CC0000"/>
                </a:solidFill>
                <a:latin typeface="+mn-lt"/>
              </a:rPr>
              <a:t>first file</a:t>
            </a:r>
          </a:p>
        </p:txBody>
      </p:sp>
      <p:sp>
        <p:nvSpPr>
          <p:cNvPr id="128" name="Line 23">
            <a:extLst>
              <a:ext uri="{FF2B5EF4-FFF2-40B4-BE49-F238E27FC236}">
                <a16:creationId xmlns:a16="http://schemas.microsoft.com/office/drawing/2014/main" id="{3B7BD455-8DE3-5892-6065-7F5990D51647}"/>
              </a:ext>
            </a:extLst>
          </p:cNvPr>
          <p:cNvSpPr>
            <a:spLocks noChangeShapeType="1"/>
          </p:cNvSpPr>
          <p:nvPr/>
        </p:nvSpPr>
        <p:spPr bwMode="auto">
          <a:xfrm>
            <a:off x="8732370" y="1395607"/>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29" name="Text Box 24">
            <a:extLst>
              <a:ext uri="{FF2B5EF4-FFF2-40B4-BE49-F238E27FC236}">
                <a16:creationId xmlns:a16="http://schemas.microsoft.com/office/drawing/2014/main" id="{8AD3481B-9B42-1132-0BBF-3931CF4600DF}"/>
              </a:ext>
            </a:extLst>
          </p:cNvPr>
          <p:cNvSpPr txBox="1">
            <a:spLocks noChangeArrowheads="1"/>
          </p:cNvSpPr>
          <p:nvPr/>
        </p:nvSpPr>
        <p:spPr bwMode="auto">
          <a:xfrm>
            <a:off x="7442326" y="1080958"/>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130" name="AutoShape 25">
            <a:extLst>
              <a:ext uri="{FF2B5EF4-FFF2-40B4-BE49-F238E27FC236}">
                <a16:creationId xmlns:a16="http://schemas.microsoft.com/office/drawing/2014/main" id="{73A6EB48-D7E3-D513-3C3B-A41B88E16BEE}"/>
              </a:ext>
            </a:extLst>
          </p:cNvPr>
          <p:cNvSpPr>
            <a:spLocks/>
          </p:cNvSpPr>
          <p:nvPr/>
        </p:nvSpPr>
        <p:spPr bwMode="auto">
          <a:xfrm>
            <a:off x="8867307" y="1446407"/>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31" name="Text Box 26">
            <a:extLst>
              <a:ext uri="{FF2B5EF4-FFF2-40B4-BE49-F238E27FC236}">
                <a16:creationId xmlns:a16="http://schemas.microsoft.com/office/drawing/2014/main" id="{F2F4DFF5-17B3-B493-6519-F753D9786417}"/>
              </a:ext>
            </a:extLst>
          </p:cNvPr>
          <p:cNvSpPr txBox="1">
            <a:spLocks noChangeArrowheads="1"/>
          </p:cNvSpPr>
          <p:nvPr/>
        </p:nvSpPr>
        <p:spPr bwMode="auto">
          <a:xfrm>
            <a:off x="8384707" y="165754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132" name="Line 27">
            <a:extLst>
              <a:ext uri="{FF2B5EF4-FFF2-40B4-BE49-F238E27FC236}">
                <a16:creationId xmlns:a16="http://schemas.microsoft.com/office/drawing/2014/main" id="{061FF58F-0DB4-C457-4F7F-2E43D45AD59E}"/>
              </a:ext>
            </a:extLst>
          </p:cNvPr>
          <p:cNvSpPr>
            <a:spLocks noChangeShapeType="1"/>
          </p:cNvSpPr>
          <p:nvPr/>
        </p:nvSpPr>
        <p:spPr bwMode="auto">
          <a:xfrm>
            <a:off x="8767296" y="2283548"/>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33" name="AutoShape 29">
            <a:extLst>
              <a:ext uri="{FF2B5EF4-FFF2-40B4-BE49-F238E27FC236}">
                <a16:creationId xmlns:a16="http://schemas.microsoft.com/office/drawing/2014/main" id="{9438BCC8-2582-EA4E-26FE-35052516B446}"/>
              </a:ext>
            </a:extLst>
          </p:cNvPr>
          <p:cNvSpPr>
            <a:spLocks/>
          </p:cNvSpPr>
          <p:nvPr/>
        </p:nvSpPr>
        <p:spPr bwMode="auto">
          <a:xfrm>
            <a:off x="8873657" y="231370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34" name="Text Box 30">
            <a:extLst>
              <a:ext uri="{FF2B5EF4-FFF2-40B4-BE49-F238E27FC236}">
                <a16:creationId xmlns:a16="http://schemas.microsoft.com/office/drawing/2014/main" id="{1994583B-1C7F-6D23-19B8-E560CBAF74E8}"/>
              </a:ext>
            </a:extLst>
          </p:cNvPr>
          <p:cNvSpPr txBox="1">
            <a:spLocks noChangeArrowheads="1"/>
          </p:cNvSpPr>
          <p:nvPr/>
        </p:nvSpPr>
        <p:spPr bwMode="auto">
          <a:xfrm>
            <a:off x="8403757" y="2537547"/>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136" name="Text Box 36">
            <a:extLst>
              <a:ext uri="{FF2B5EF4-FFF2-40B4-BE49-F238E27FC236}">
                <a16:creationId xmlns:a16="http://schemas.microsoft.com/office/drawing/2014/main" id="{37766890-C9C1-47B2-8AF1-ECDA4A2AE125}"/>
              </a:ext>
            </a:extLst>
          </p:cNvPr>
          <p:cNvSpPr txBox="1">
            <a:spLocks noChangeArrowheads="1"/>
          </p:cNvSpPr>
          <p:nvPr/>
        </p:nvSpPr>
        <p:spPr bwMode="auto">
          <a:xfrm>
            <a:off x="6887932" y="3092846"/>
            <a:ext cx="209104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first file received</a:t>
            </a:r>
          </a:p>
        </p:txBody>
      </p:sp>
      <p:sp>
        <p:nvSpPr>
          <p:cNvPr id="137" name="Text Box 37">
            <a:extLst>
              <a:ext uri="{FF2B5EF4-FFF2-40B4-BE49-F238E27FC236}">
                <a16:creationId xmlns:a16="http://schemas.microsoft.com/office/drawing/2014/main" id="{B3E0686E-1BCD-B776-8886-70BA29C44C89}"/>
              </a:ext>
            </a:extLst>
          </p:cNvPr>
          <p:cNvSpPr txBox="1">
            <a:spLocks noChangeArrowheads="1"/>
          </p:cNvSpPr>
          <p:nvPr/>
        </p:nvSpPr>
        <p:spPr bwMode="auto">
          <a:xfrm>
            <a:off x="8897470" y="5961420"/>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time</a:t>
            </a:r>
          </a:p>
        </p:txBody>
      </p:sp>
      <p:sp>
        <p:nvSpPr>
          <p:cNvPr id="138" name="Text Box 38">
            <a:extLst>
              <a:ext uri="{FF2B5EF4-FFF2-40B4-BE49-F238E27FC236}">
                <a16:creationId xmlns:a16="http://schemas.microsoft.com/office/drawing/2014/main" id="{535990E1-7CBD-B6D7-8B78-F270BF8D65EA}"/>
              </a:ext>
            </a:extLst>
          </p:cNvPr>
          <p:cNvSpPr txBox="1">
            <a:spLocks noChangeArrowheads="1"/>
          </p:cNvSpPr>
          <p:nvPr/>
        </p:nvSpPr>
        <p:spPr bwMode="auto">
          <a:xfrm>
            <a:off x="10575457" y="5943958"/>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a:latin typeface="+mn-lt"/>
              </a:rPr>
              <a:t>time</a:t>
            </a:r>
          </a:p>
        </p:txBody>
      </p:sp>
      <p:grpSp>
        <p:nvGrpSpPr>
          <p:cNvPr id="139" name="Group 43">
            <a:extLst>
              <a:ext uri="{FF2B5EF4-FFF2-40B4-BE49-F238E27FC236}">
                <a16:creationId xmlns:a16="http://schemas.microsoft.com/office/drawing/2014/main" id="{072B11C7-C76F-F5B7-1B7B-0387A0D67DFB}"/>
              </a:ext>
            </a:extLst>
          </p:cNvPr>
          <p:cNvGrpSpPr>
            <a:grpSpLocks/>
          </p:cNvGrpSpPr>
          <p:nvPr/>
        </p:nvGrpSpPr>
        <p:grpSpPr bwMode="auto">
          <a:xfrm>
            <a:off x="10613557" y="416119"/>
            <a:ext cx="423863" cy="684213"/>
            <a:chOff x="4140" y="429"/>
            <a:chExt cx="1425" cy="2396"/>
          </a:xfrm>
        </p:grpSpPr>
        <p:sp>
          <p:nvSpPr>
            <p:cNvPr id="140" name="Freeform 44">
              <a:extLst>
                <a:ext uri="{FF2B5EF4-FFF2-40B4-BE49-F238E27FC236}">
                  <a16:creationId xmlns:a16="http://schemas.microsoft.com/office/drawing/2014/main" id="{B64E7B17-2B52-89C5-E5CD-47E46E85E88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Rectangle 45">
              <a:extLst>
                <a:ext uri="{FF2B5EF4-FFF2-40B4-BE49-F238E27FC236}">
                  <a16:creationId xmlns:a16="http://schemas.microsoft.com/office/drawing/2014/main" id="{6F6B8743-B170-8F48-1A4D-1B2360CB4407}"/>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2" name="Freeform 46">
              <a:extLst>
                <a:ext uri="{FF2B5EF4-FFF2-40B4-BE49-F238E27FC236}">
                  <a16:creationId xmlns:a16="http://schemas.microsoft.com/office/drawing/2014/main" id="{39EA281A-82B1-49CA-C23A-C2DC1C6C698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3" name="Freeform 47">
              <a:extLst>
                <a:ext uri="{FF2B5EF4-FFF2-40B4-BE49-F238E27FC236}">
                  <a16:creationId xmlns:a16="http://schemas.microsoft.com/office/drawing/2014/main" id="{8886F561-0782-C02A-8402-9DFCE8A884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Rectangle 48">
              <a:extLst>
                <a:ext uri="{FF2B5EF4-FFF2-40B4-BE49-F238E27FC236}">
                  <a16:creationId xmlns:a16="http://schemas.microsoft.com/office/drawing/2014/main" id="{B7673335-1685-4AE0-DCD0-469AD98F0857}"/>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145" name="Group 49">
              <a:extLst>
                <a:ext uri="{FF2B5EF4-FFF2-40B4-BE49-F238E27FC236}">
                  <a16:creationId xmlns:a16="http://schemas.microsoft.com/office/drawing/2014/main" id="{A8A733BD-3B5A-05EB-FC4C-22561E3A2111}"/>
                </a:ext>
              </a:extLst>
            </p:cNvPr>
            <p:cNvGrpSpPr>
              <a:grpSpLocks/>
            </p:cNvGrpSpPr>
            <p:nvPr/>
          </p:nvGrpSpPr>
          <p:grpSpPr bwMode="auto">
            <a:xfrm>
              <a:off x="4749" y="668"/>
              <a:ext cx="581" cy="145"/>
              <a:chOff x="614" y="2568"/>
              <a:chExt cx="725" cy="139"/>
            </a:xfrm>
          </p:grpSpPr>
          <p:sp>
            <p:nvSpPr>
              <p:cNvPr id="170" name="AutoShape 50">
                <a:extLst>
                  <a:ext uri="{FF2B5EF4-FFF2-40B4-BE49-F238E27FC236}">
                    <a16:creationId xmlns:a16="http://schemas.microsoft.com/office/drawing/2014/main" id="{2E78ADE3-4DB3-4E4A-B433-21C35C1B4798}"/>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71" name="AutoShape 51">
                <a:extLst>
                  <a:ext uri="{FF2B5EF4-FFF2-40B4-BE49-F238E27FC236}">
                    <a16:creationId xmlns:a16="http://schemas.microsoft.com/office/drawing/2014/main" id="{2400ECFA-149E-D7F2-E39D-4E03A1795A49}"/>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46" name="Rectangle 52">
              <a:extLst>
                <a:ext uri="{FF2B5EF4-FFF2-40B4-BE49-F238E27FC236}">
                  <a16:creationId xmlns:a16="http://schemas.microsoft.com/office/drawing/2014/main" id="{0CA48FFC-1503-EC96-69CC-7BD5BDA5BE9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147" name="Group 53">
              <a:extLst>
                <a:ext uri="{FF2B5EF4-FFF2-40B4-BE49-F238E27FC236}">
                  <a16:creationId xmlns:a16="http://schemas.microsoft.com/office/drawing/2014/main" id="{9F235574-7A74-3D99-B9DA-D3994308E4B7}"/>
                </a:ext>
              </a:extLst>
            </p:cNvPr>
            <p:cNvGrpSpPr>
              <a:grpSpLocks/>
            </p:cNvGrpSpPr>
            <p:nvPr/>
          </p:nvGrpSpPr>
          <p:grpSpPr bwMode="auto">
            <a:xfrm>
              <a:off x="4747" y="994"/>
              <a:ext cx="581" cy="134"/>
              <a:chOff x="614" y="2568"/>
              <a:chExt cx="725" cy="139"/>
            </a:xfrm>
          </p:grpSpPr>
          <p:sp>
            <p:nvSpPr>
              <p:cNvPr id="168" name="AutoShape 54">
                <a:extLst>
                  <a:ext uri="{FF2B5EF4-FFF2-40B4-BE49-F238E27FC236}">
                    <a16:creationId xmlns:a16="http://schemas.microsoft.com/office/drawing/2014/main" id="{F1ACF020-ACCD-982A-24D9-C258DFB50238}"/>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9" name="AutoShape 55">
                <a:extLst>
                  <a:ext uri="{FF2B5EF4-FFF2-40B4-BE49-F238E27FC236}">
                    <a16:creationId xmlns:a16="http://schemas.microsoft.com/office/drawing/2014/main" id="{3B53A5F6-9C95-F803-EFDA-22E4A444631D}"/>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48" name="Rectangle 56">
              <a:extLst>
                <a:ext uri="{FF2B5EF4-FFF2-40B4-BE49-F238E27FC236}">
                  <a16:creationId xmlns:a16="http://schemas.microsoft.com/office/drawing/2014/main" id="{14E84A6A-E850-1C39-9694-10A0F7BB7F40}"/>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9" name="Rectangle 57">
              <a:extLst>
                <a:ext uri="{FF2B5EF4-FFF2-40B4-BE49-F238E27FC236}">
                  <a16:creationId xmlns:a16="http://schemas.microsoft.com/office/drawing/2014/main" id="{20107750-524B-C563-DA87-3BDE89935546}"/>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150" name="Group 58">
              <a:extLst>
                <a:ext uri="{FF2B5EF4-FFF2-40B4-BE49-F238E27FC236}">
                  <a16:creationId xmlns:a16="http://schemas.microsoft.com/office/drawing/2014/main" id="{72D9CA22-4BB0-5331-EB5F-FA0C0981011B}"/>
                </a:ext>
              </a:extLst>
            </p:cNvPr>
            <p:cNvGrpSpPr>
              <a:grpSpLocks/>
            </p:cNvGrpSpPr>
            <p:nvPr/>
          </p:nvGrpSpPr>
          <p:grpSpPr bwMode="auto">
            <a:xfrm>
              <a:off x="4735" y="1627"/>
              <a:ext cx="582" cy="151"/>
              <a:chOff x="614" y="2568"/>
              <a:chExt cx="725" cy="139"/>
            </a:xfrm>
          </p:grpSpPr>
          <p:sp>
            <p:nvSpPr>
              <p:cNvPr id="166" name="AutoShape 59">
                <a:extLst>
                  <a:ext uri="{FF2B5EF4-FFF2-40B4-BE49-F238E27FC236}">
                    <a16:creationId xmlns:a16="http://schemas.microsoft.com/office/drawing/2014/main" id="{B16CB22E-DF99-F2C0-180C-4A5B96F7364D}"/>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7" name="AutoShape 60">
                <a:extLst>
                  <a:ext uri="{FF2B5EF4-FFF2-40B4-BE49-F238E27FC236}">
                    <a16:creationId xmlns:a16="http://schemas.microsoft.com/office/drawing/2014/main" id="{C6C55A57-3506-A848-CCAE-1528690EE475}"/>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51" name="Freeform 61">
              <a:extLst>
                <a:ext uri="{FF2B5EF4-FFF2-40B4-BE49-F238E27FC236}">
                  <a16:creationId xmlns:a16="http://schemas.microsoft.com/office/drawing/2014/main" id="{50604024-62D6-BA62-ACF4-408F9D63A953}"/>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52" name="Group 62">
              <a:extLst>
                <a:ext uri="{FF2B5EF4-FFF2-40B4-BE49-F238E27FC236}">
                  <a16:creationId xmlns:a16="http://schemas.microsoft.com/office/drawing/2014/main" id="{B44E3859-CD68-B61D-9FDD-9C54E3697260}"/>
                </a:ext>
              </a:extLst>
            </p:cNvPr>
            <p:cNvGrpSpPr>
              <a:grpSpLocks/>
            </p:cNvGrpSpPr>
            <p:nvPr/>
          </p:nvGrpSpPr>
          <p:grpSpPr bwMode="auto">
            <a:xfrm>
              <a:off x="4739" y="1327"/>
              <a:ext cx="582" cy="139"/>
              <a:chOff x="614" y="2568"/>
              <a:chExt cx="725" cy="139"/>
            </a:xfrm>
          </p:grpSpPr>
          <p:sp>
            <p:nvSpPr>
              <p:cNvPr id="164" name="AutoShape 63">
                <a:extLst>
                  <a:ext uri="{FF2B5EF4-FFF2-40B4-BE49-F238E27FC236}">
                    <a16:creationId xmlns:a16="http://schemas.microsoft.com/office/drawing/2014/main" id="{165FC4E4-EB90-D269-90DC-4A592DDB9C47}"/>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5" name="AutoShape 64">
                <a:extLst>
                  <a:ext uri="{FF2B5EF4-FFF2-40B4-BE49-F238E27FC236}">
                    <a16:creationId xmlns:a16="http://schemas.microsoft.com/office/drawing/2014/main" id="{03CA6A17-C555-844C-98A1-57728F83DA7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53" name="Rectangle 65">
              <a:extLst>
                <a:ext uri="{FF2B5EF4-FFF2-40B4-BE49-F238E27FC236}">
                  <a16:creationId xmlns:a16="http://schemas.microsoft.com/office/drawing/2014/main" id="{C9051D03-928F-437B-29AE-A3FEE083061F}"/>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54" name="Freeform 66">
              <a:extLst>
                <a:ext uri="{FF2B5EF4-FFF2-40B4-BE49-F238E27FC236}">
                  <a16:creationId xmlns:a16="http://schemas.microsoft.com/office/drawing/2014/main" id="{831D7501-65E9-5291-BF9A-AB1333203C1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5" name="Freeform 67">
              <a:extLst>
                <a:ext uri="{FF2B5EF4-FFF2-40B4-BE49-F238E27FC236}">
                  <a16:creationId xmlns:a16="http://schemas.microsoft.com/office/drawing/2014/main" id="{77E10B33-B47F-BF5E-BA98-6FBAE59977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6" name="Oval 68">
              <a:extLst>
                <a:ext uri="{FF2B5EF4-FFF2-40B4-BE49-F238E27FC236}">
                  <a16:creationId xmlns:a16="http://schemas.microsoft.com/office/drawing/2014/main" id="{A3FB4C32-1E6B-ABC1-F0F2-4E8F81C08025}"/>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57" name="Freeform 69">
              <a:extLst>
                <a:ext uri="{FF2B5EF4-FFF2-40B4-BE49-F238E27FC236}">
                  <a16:creationId xmlns:a16="http://schemas.microsoft.com/office/drawing/2014/main" id="{ABB3DE30-A0E2-17FA-A2A4-B2F2667292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58" name="AutoShape 70">
              <a:extLst>
                <a:ext uri="{FF2B5EF4-FFF2-40B4-BE49-F238E27FC236}">
                  <a16:creationId xmlns:a16="http://schemas.microsoft.com/office/drawing/2014/main" id="{CEE67E0D-5189-1842-6E26-5D77C79C7494}"/>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59" name="AutoShape 71">
              <a:extLst>
                <a:ext uri="{FF2B5EF4-FFF2-40B4-BE49-F238E27FC236}">
                  <a16:creationId xmlns:a16="http://schemas.microsoft.com/office/drawing/2014/main" id="{C4981412-6E66-312B-A683-1999A91F77B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0" name="Oval 72">
              <a:extLst>
                <a:ext uri="{FF2B5EF4-FFF2-40B4-BE49-F238E27FC236}">
                  <a16:creationId xmlns:a16="http://schemas.microsoft.com/office/drawing/2014/main" id="{1098163D-1594-D6AB-2811-09EDC9C1B7C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1" name="Oval 73">
              <a:extLst>
                <a:ext uri="{FF2B5EF4-FFF2-40B4-BE49-F238E27FC236}">
                  <a16:creationId xmlns:a16="http://schemas.microsoft.com/office/drawing/2014/main" id="{BA80EDFE-A9E1-CA13-DE7C-5F9B42B6C3A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162" name="Oval 74">
              <a:extLst>
                <a:ext uri="{FF2B5EF4-FFF2-40B4-BE49-F238E27FC236}">
                  <a16:creationId xmlns:a16="http://schemas.microsoft.com/office/drawing/2014/main" id="{3C47CF71-CF87-BF37-6782-956346FA4AA9}"/>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63" name="Rectangle 75">
              <a:extLst>
                <a:ext uri="{FF2B5EF4-FFF2-40B4-BE49-F238E27FC236}">
                  <a16:creationId xmlns:a16="http://schemas.microsoft.com/office/drawing/2014/main" id="{A26FF001-FFAC-3006-1019-7F532ACDA59B}"/>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172" name="Group 76">
            <a:extLst>
              <a:ext uri="{FF2B5EF4-FFF2-40B4-BE49-F238E27FC236}">
                <a16:creationId xmlns:a16="http://schemas.microsoft.com/office/drawing/2014/main" id="{06DE918C-8864-EE10-AC07-233C6BA40FA5}"/>
              </a:ext>
            </a:extLst>
          </p:cNvPr>
          <p:cNvGrpSpPr>
            <a:grpSpLocks/>
          </p:cNvGrpSpPr>
          <p:nvPr/>
        </p:nvGrpSpPr>
        <p:grpSpPr bwMode="auto">
          <a:xfrm>
            <a:off x="8611720" y="438344"/>
            <a:ext cx="698500" cy="709613"/>
            <a:chOff x="-44" y="1473"/>
            <a:chExt cx="981" cy="1105"/>
          </a:xfrm>
        </p:grpSpPr>
        <p:pic>
          <p:nvPicPr>
            <p:cNvPr id="173" name="Picture 77" descr="desktop_computer_stylized_medium">
              <a:extLst>
                <a:ext uri="{FF2B5EF4-FFF2-40B4-BE49-F238E27FC236}">
                  <a16:creationId xmlns:a16="http://schemas.microsoft.com/office/drawing/2014/main" id="{4C7962B2-7F20-8348-2DF6-7053E3A00A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78">
              <a:extLst>
                <a:ext uri="{FF2B5EF4-FFF2-40B4-BE49-F238E27FC236}">
                  <a16:creationId xmlns:a16="http://schemas.microsoft.com/office/drawing/2014/main" id="{AB8B1316-5ED6-C413-5DCA-C330AD896C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175" name="Freeform 1">
            <a:extLst>
              <a:ext uri="{FF2B5EF4-FFF2-40B4-BE49-F238E27FC236}">
                <a16:creationId xmlns:a16="http://schemas.microsoft.com/office/drawing/2014/main" id="{57C3867D-01DC-D316-1DCA-AB027EB13158}"/>
              </a:ext>
            </a:extLst>
          </p:cNvPr>
          <p:cNvSpPr/>
          <p:nvPr/>
        </p:nvSpPr>
        <p:spPr>
          <a:xfrm>
            <a:off x="9114650" y="2722431"/>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AutoShape 21">
            <a:extLst>
              <a:ext uri="{FF2B5EF4-FFF2-40B4-BE49-F238E27FC236}">
                <a16:creationId xmlns:a16="http://schemas.microsoft.com/office/drawing/2014/main" id="{DB4F2A3A-2FF9-8692-19E4-FA1FD5817B0F}"/>
              </a:ext>
            </a:extLst>
          </p:cNvPr>
          <p:cNvSpPr>
            <a:spLocks/>
          </p:cNvSpPr>
          <p:nvPr/>
        </p:nvSpPr>
        <p:spPr bwMode="auto">
          <a:xfrm flipH="1" flipV="1">
            <a:off x="8995377" y="3118880"/>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77" name="Line 19">
            <a:extLst>
              <a:ext uri="{FF2B5EF4-FFF2-40B4-BE49-F238E27FC236}">
                <a16:creationId xmlns:a16="http://schemas.microsoft.com/office/drawing/2014/main" id="{86B14B27-A358-6E7D-96AB-7E18B7C99C9A}"/>
              </a:ext>
            </a:extLst>
          </p:cNvPr>
          <p:cNvSpPr>
            <a:spLocks noChangeShapeType="1"/>
          </p:cNvSpPr>
          <p:nvPr/>
        </p:nvSpPr>
        <p:spPr bwMode="auto">
          <a:xfrm>
            <a:off x="9130832" y="4215708"/>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78" name="AutoShape 21">
            <a:extLst>
              <a:ext uri="{FF2B5EF4-FFF2-40B4-BE49-F238E27FC236}">
                <a16:creationId xmlns:a16="http://schemas.microsoft.com/office/drawing/2014/main" id="{6516F6C0-D44F-27E1-80E4-EEBA164D5573}"/>
              </a:ext>
            </a:extLst>
          </p:cNvPr>
          <p:cNvSpPr>
            <a:spLocks/>
          </p:cNvSpPr>
          <p:nvPr/>
        </p:nvSpPr>
        <p:spPr bwMode="auto">
          <a:xfrm>
            <a:off x="10829608" y="4615642"/>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79" name="Text Box 22">
            <a:extLst>
              <a:ext uri="{FF2B5EF4-FFF2-40B4-BE49-F238E27FC236}">
                <a16:creationId xmlns:a16="http://schemas.microsoft.com/office/drawing/2014/main" id="{9B1B96B3-3150-A5DD-12AC-2A14BC318C73}"/>
              </a:ext>
            </a:extLst>
          </p:cNvPr>
          <p:cNvSpPr txBox="1">
            <a:spLocks noChangeArrowheads="1"/>
          </p:cNvSpPr>
          <p:nvPr/>
        </p:nvSpPr>
        <p:spPr bwMode="auto">
          <a:xfrm>
            <a:off x="10923120" y="4310958"/>
            <a:ext cx="1307859"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a:t>
            </a:r>
          </a:p>
          <a:p>
            <a:pPr>
              <a:lnSpc>
                <a:spcPct val="85000"/>
              </a:lnSpc>
              <a:spcBef>
                <a:spcPct val="0"/>
              </a:spcBef>
              <a:buClrTx/>
              <a:buSzTx/>
              <a:buFontTx/>
              <a:buNone/>
            </a:pPr>
            <a:r>
              <a:rPr lang="en-US" altLang="en-US" dirty="0">
                <a:solidFill>
                  <a:srgbClr val="CC0000"/>
                </a:solidFill>
                <a:latin typeface="+mn-lt"/>
              </a:rPr>
              <a:t>transmit </a:t>
            </a:r>
          </a:p>
          <a:p>
            <a:pPr>
              <a:lnSpc>
                <a:spcPct val="85000"/>
              </a:lnSpc>
              <a:spcBef>
                <a:spcPct val="0"/>
              </a:spcBef>
              <a:buClrTx/>
              <a:buSzTx/>
              <a:buFontTx/>
              <a:buNone/>
            </a:pPr>
            <a:r>
              <a:rPr lang="en-US" altLang="en-US" dirty="0">
                <a:solidFill>
                  <a:srgbClr val="CC0000"/>
                </a:solidFill>
                <a:latin typeface="+mn-lt"/>
              </a:rPr>
              <a:t>second file</a:t>
            </a:r>
          </a:p>
        </p:txBody>
      </p:sp>
      <p:sp>
        <p:nvSpPr>
          <p:cNvPr id="180" name="AutoShape 29">
            <a:extLst>
              <a:ext uri="{FF2B5EF4-FFF2-40B4-BE49-F238E27FC236}">
                <a16:creationId xmlns:a16="http://schemas.microsoft.com/office/drawing/2014/main" id="{5A9F0555-0E02-81A8-5E53-C047A0D89325}"/>
              </a:ext>
            </a:extLst>
          </p:cNvPr>
          <p:cNvSpPr>
            <a:spLocks/>
          </p:cNvSpPr>
          <p:nvPr/>
        </p:nvSpPr>
        <p:spPr bwMode="auto">
          <a:xfrm>
            <a:off x="8873657" y="420459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81" name="Text Box 30">
            <a:extLst>
              <a:ext uri="{FF2B5EF4-FFF2-40B4-BE49-F238E27FC236}">
                <a16:creationId xmlns:a16="http://schemas.microsoft.com/office/drawing/2014/main" id="{2FF13D07-9968-8C72-1124-4D28F0436757}"/>
              </a:ext>
            </a:extLst>
          </p:cNvPr>
          <p:cNvSpPr txBox="1">
            <a:spLocks noChangeArrowheads="1"/>
          </p:cNvSpPr>
          <p:nvPr/>
        </p:nvSpPr>
        <p:spPr bwMode="auto">
          <a:xfrm>
            <a:off x="8403757" y="4428433"/>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182" name="Line 35">
            <a:extLst>
              <a:ext uri="{FF2B5EF4-FFF2-40B4-BE49-F238E27FC236}">
                <a16:creationId xmlns:a16="http://schemas.microsoft.com/office/drawing/2014/main" id="{50E3B93F-B5DE-D42A-6ED2-41232FE4D612}"/>
              </a:ext>
            </a:extLst>
          </p:cNvPr>
          <p:cNvSpPr>
            <a:spLocks noChangeShapeType="1"/>
          </p:cNvSpPr>
          <p:nvPr/>
        </p:nvSpPr>
        <p:spPr bwMode="auto">
          <a:xfrm flipH="1">
            <a:off x="8744654" y="5171505"/>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83" name="Text Box 36">
            <a:extLst>
              <a:ext uri="{FF2B5EF4-FFF2-40B4-BE49-F238E27FC236}">
                <a16:creationId xmlns:a16="http://schemas.microsoft.com/office/drawing/2014/main" id="{03B97EBD-4271-F3FD-CCDE-AAAA8757CC8E}"/>
              </a:ext>
            </a:extLst>
          </p:cNvPr>
          <p:cNvSpPr txBox="1">
            <a:spLocks noChangeArrowheads="1"/>
          </p:cNvSpPr>
          <p:nvPr/>
        </p:nvSpPr>
        <p:spPr bwMode="auto">
          <a:xfrm>
            <a:off x="6583128" y="4983732"/>
            <a:ext cx="2395850"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second file received</a:t>
            </a:r>
          </a:p>
        </p:txBody>
      </p:sp>
      <p:sp>
        <p:nvSpPr>
          <p:cNvPr id="184" name="Freeform 1">
            <a:extLst>
              <a:ext uri="{FF2B5EF4-FFF2-40B4-BE49-F238E27FC236}">
                <a16:creationId xmlns:a16="http://schemas.microsoft.com/office/drawing/2014/main" id="{98EB0147-BF38-960F-C4B8-8F87250DD4A0}"/>
              </a:ext>
            </a:extLst>
          </p:cNvPr>
          <p:cNvSpPr/>
          <p:nvPr/>
        </p:nvSpPr>
        <p:spPr>
          <a:xfrm>
            <a:off x="9114650" y="4613317"/>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AutoShape 21">
            <a:extLst>
              <a:ext uri="{FF2B5EF4-FFF2-40B4-BE49-F238E27FC236}">
                <a16:creationId xmlns:a16="http://schemas.microsoft.com/office/drawing/2014/main" id="{B123E666-A5AC-EA50-9455-8A9E9B87703C}"/>
              </a:ext>
            </a:extLst>
          </p:cNvPr>
          <p:cNvSpPr>
            <a:spLocks/>
          </p:cNvSpPr>
          <p:nvPr/>
        </p:nvSpPr>
        <p:spPr bwMode="auto">
          <a:xfrm flipH="1" flipV="1">
            <a:off x="8995377" y="5009766"/>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86" name="Text Box 37">
            <a:extLst>
              <a:ext uri="{FF2B5EF4-FFF2-40B4-BE49-F238E27FC236}">
                <a16:creationId xmlns:a16="http://schemas.microsoft.com/office/drawing/2014/main" id="{EEC5FA9B-6EEB-E253-B629-E7758D43814D}"/>
              </a:ext>
            </a:extLst>
          </p:cNvPr>
          <p:cNvSpPr txBox="1">
            <a:spLocks noChangeArrowheads="1"/>
          </p:cNvSpPr>
          <p:nvPr/>
        </p:nvSpPr>
        <p:spPr bwMode="auto">
          <a:xfrm rot="5400000">
            <a:off x="9813794" y="5291249"/>
            <a:ext cx="492443"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 . .</a:t>
            </a:r>
          </a:p>
        </p:txBody>
      </p:sp>
      <p:sp>
        <p:nvSpPr>
          <p:cNvPr id="194" name="Line 17">
            <a:extLst>
              <a:ext uri="{FF2B5EF4-FFF2-40B4-BE49-F238E27FC236}">
                <a16:creationId xmlns:a16="http://schemas.microsoft.com/office/drawing/2014/main" id="{3205A04F-5C33-5179-22FE-672ADE94F618}"/>
              </a:ext>
            </a:extLst>
          </p:cNvPr>
          <p:cNvSpPr>
            <a:spLocks noChangeShapeType="1"/>
          </p:cNvSpPr>
          <p:nvPr/>
        </p:nvSpPr>
        <p:spPr bwMode="auto">
          <a:xfrm>
            <a:off x="9137182" y="3318387"/>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95" name="Line 18">
            <a:extLst>
              <a:ext uri="{FF2B5EF4-FFF2-40B4-BE49-F238E27FC236}">
                <a16:creationId xmlns:a16="http://schemas.microsoft.com/office/drawing/2014/main" id="{858DD6D3-56CD-4AE0-421E-EA2D1E6DFD93}"/>
              </a:ext>
            </a:extLst>
          </p:cNvPr>
          <p:cNvSpPr>
            <a:spLocks noChangeShapeType="1"/>
          </p:cNvSpPr>
          <p:nvPr/>
        </p:nvSpPr>
        <p:spPr bwMode="auto">
          <a:xfrm flipH="1">
            <a:off x="9122895" y="3756537"/>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96" name="Line 23">
            <a:extLst>
              <a:ext uri="{FF2B5EF4-FFF2-40B4-BE49-F238E27FC236}">
                <a16:creationId xmlns:a16="http://schemas.microsoft.com/office/drawing/2014/main" id="{346DD7D9-8061-44B6-8FA2-4EAA6ED1A00A}"/>
              </a:ext>
            </a:extLst>
          </p:cNvPr>
          <p:cNvSpPr>
            <a:spLocks noChangeShapeType="1"/>
          </p:cNvSpPr>
          <p:nvPr/>
        </p:nvSpPr>
        <p:spPr bwMode="auto">
          <a:xfrm>
            <a:off x="8729495" y="3307254"/>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97" name="Text Box 24">
            <a:extLst>
              <a:ext uri="{FF2B5EF4-FFF2-40B4-BE49-F238E27FC236}">
                <a16:creationId xmlns:a16="http://schemas.microsoft.com/office/drawing/2014/main" id="{DF0856A5-0715-BFC1-591B-7D8277A2F55F}"/>
              </a:ext>
            </a:extLst>
          </p:cNvPr>
          <p:cNvSpPr txBox="1">
            <a:spLocks noChangeArrowheads="1"/>
          </p:cNvSpPr>
          <p:nvPr/>
        </p:nvSpPr>
        <p:spPr bwMode="auto">
          <a:xfrm>
            <a:off x="6903774" y="3343787"/>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198" name="AutoShape 25">
            <a:extLst>
              <a:ext uri="{FF2B5EF4-FFF2-40B4-BE49-F238E27FC236}">
                <a16:creationId xmlns:a16="http://schemas.microsoft.com/office/drawing/2014/main" id="{DDAB1BD7-29A3-5281-466D-D8E376EBC6D1}"/>
              </a:ext>
            </a:extLst>
          </p:cNvPr>
          <p:cNvSpPr>
            <a:spLocks/>
          </p:cNvSpPr>
          <p:nvPr/>
        </p:nvSpPr>
        <p:spPr bwMode="auto">
          <a:xfrm>
            <a:off x="8867307" y="3343787"/>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99" name="Text Box 26">
            <a:extLst>
              <a:ext uri="{FF2B5EF4-FFF2-40B4-BE49-F238E27FC236}">
                <a16:creationId xmlns:a16="http://schemas.microsoft.com/office/drawing/2014/main" id="{A48356A1-B284-3C4A-7E03-8C40E306B58F}"/>
              </a:ext>
            </a:extLst>
          </p:cNvPr>
          <p:cNvSpPr txBox="1">
            <a:spLocks noChangeArrowheads="1"/>
          </p:cNvSpPr>
          <p:nvPr/>
        </p:nvSpPr>
        <p:spPr bwMode="auto">
          <a:xfrm>
            <a:off x="8384707" y="355492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RTT</a:t>
            </a:r>
          </a:p>
        </p:txBody>
      </p:sp>
      <p:sp>
        <p:nvSpPr>
          <p:cNvPr id="200" name="Line 27">
            <a:extLst>
              <a:ext uri="{FF2B5EF4-FFF2-40B4-BE49-F238E27FC236}">
                <a16:creationId xmlns:a16="http://schemas.microsoft.com/office/drawing/2014/main" id="{1B564CD2-5D1D-C01E-5B89-021A8F0CD4E2}"/>
              </a:ext>
            </a:extLst>
          </p:cNvPr>
          <p:cNvSpPr>
            <a:spLocks noChangeShapeType="1"/>
          </p:cNvSpPr>
          <p:nvPr/>
        </p:nvSpPr>
        <p:spPr bwMode="auto">
          <a:xfrm>
            <a:off x="8781583" y="4180928"/>
            <a:ext cx="3384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201" name="Text Box 28">
            <a:extLst>
              <a:ext uri="{FF2B5EF4-FFF2-40B4-BE49-F238E27FC236}">
                <a16:creationId xmlns:a16="http://schemas.microsoft.com/office/drawing/2014/main" id="{36EE6F7C-750E-8460-0C7F-77C8DBCF4B4C}"/>
              </a:ext>
            </a:extLst>
          </p:cNvPr>
          <p:cNvSpPr txBox="1">
            <a:spLocks noChangeArrowheads="1"/>
          </p:cNvSpPr>
          <p:nvPr/>
        </p:nvSpPr>
        <p:spPr bwMode="auto">
          <a:xfrm>
            <a:off x="6646098" y="3995815"/>
            <a:ext cx="2263250"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second file</a:t>
            </a:r>
          </a:p>
        </p:txBody>
      </p:sp>
    </p:spTree>
    <p:extLst>
      <p:ext uri="{BB962C8B-B14F-4D97-AF65-F5344CB8AC3E}">
        <p14:creationId xmlns:p14="http://schemas.microsoft.com/office/powerpoint/2010/main" val="6996778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types</a:t>
            </a: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29</a:t>
            </a:fld>
            <a:endParaRPr lang="en-US" dirty="0"/>
          </a:p>
        </p:txBody>
      </p:sp>
      <p:sp>
        <p:nvSpPr>
          <p:cNvPr id="7" name="Rectangle 3">
            <a:extLst>
              <a:ext uri="{FF2B5EF4-FFF2-40B4-BE49-F238E27FC236}">
                <a16:creationId xmlns:a16="http://schemas.microsoft.com/office/drawing/2014/main" id="{459195D4-B60A-876C-C26F-D945FB025D5F}"/>
              </a:ext>
            </a:extLst>
          </p:cNvPr>
          <p:cNvSpPr txBox="1">
            <a:spLocks noChangeArrowheads="1"/>
          </p:cNvSpPr>
          <p:nvPr/>
        </p:nvSpPr>
        <p:spPr>
          <a:xfrm>
            <a:off x="6454609" y="1703605"/>
            <a:ext cx="550800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42937" indent="-514350">
              <a:buFont typeface="+mj-lt"/>
              <a:buAutoNum type="alphaUcPeriod" startAt="2"/>
              <a:defRPr/>
            </a:pPr>
            <a:r>
              <a:rPr lang="en-US" sz="2400" b="1" dirty="0"/>
              <a:t>Non-Persistent – with parallel TCP connections:</a:t>
            </a:r>
          </a:p>
          <a:p>
            <a:pPr marL="814387" lvl="1" indent="-342900">
              <a:defRPr/>
            </a:pPr>
            <a:r>
              <a:rPr lang="en-US" sz="2200" dirty="0"/>
              <a:t>The client opens multiple TCP connections at the same time to request multiple objects in parallel from the server</a:t>
            </a:r>
          </a:p>
          <a:p>
            <a:pPr marL="814387" lvl="1" indent="-342900">
              <a:defRPr/>
            </a:pPr>
            <a:r>
              <a:rPr lang="en-US" altLang="en-US" sz="2200" dirty="0">
                <a:ea typeface="ＭＳ Ｐゴシック" panose="020B0600070205080204" pitchFamily="34" charset="-128"/>
              </a:rPr>
              <a:t>Example: Consider a webpage with 6 embedded images. The client might open 3 connections at the same time:</a:t>
            </a:r>
          </a:p>
          <a:p>
            <a:pPr marL="1376362" lvl="2" indent="-457200">
              <a:buFont typeface="+mj-lt"/>
              <a:buAutoNum type="arabicParenR"/>
              <a:defRPr/>
            </a:pPr>
            <a:r>
              <a:rPr lang="en-US" altLang="en-US" dirty="0">
                <a:ea typeface="ＭＳ Ｐゴシック" panose="020B0600070205080204" pitchFamily="34" charset="-128"/>
              </a:rPr>
              <a:t>Download images 1, 2, and 3 concurrently</a:t>
            </a:r>
          </a:p>
          <a:p>
            <a:pPr marL="1376362" lvl="2" indent="-457200">
              <a:buFont typeface="+mj-lt"/>
              <a:buAutoNum type="arabicParenR"/>
              <a:defRPr/>
            </a:pPr>
            <a:r>
              <a:rPr lang="en-US" altLang="en-US" dirty="0">
                <a:ea typeface="ＭＳ Ｐゴシック" panose="020B0600070205080204" pitchFamily="34" charset="-128"/>
              </a:rPr>
              <a:t>After those connections close, open 3 new connections to download images 4, 5, and 6</a:t>
            </a:r>
          </a:p>
        </p:txBody>
      </p:sp>
      <p:sp>
        <p:nvSpPr>
          <p:cNvPr id="2" name="Rectangle 3">
            <a:extLst>
              <a:ext uri="{FF2B5EF4-FFF2-40B4-BE49-F238E27FC236}">
                <a16:creationId xmlns:a16="http://schemas.microsoft.com/office/drawing/2014/main" id="{1F7960C5-5912-C7DA-15D6-A0C019603C46}"/>
              </a:ext>
            </a:extLst>
          </p:cNvPr>
          <p:cNvSpPr txBox="1">
            <a:spLocks noChangeArrowheads="1"/>
          </p:cNvSpPr>
          <p:nvPr/>
        </p:nvSpPr>
        <p:spPr>
          <a:xfrm>
            <a:off x="757970" y="1703605"/>
            <a:ext cx="550800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42937" indent="-514350">
              <a:buFont typeface="+mj-lt"/>
              <a:buAutoNum type="alphaUcPeriod"/>
              <a:defRPr/>
            </a:pPr>
            <a:r>
              <a:rPr lang="en-US" sz="2400" b="1" dirty="0"/>
              <a:t>Non-Persistent – with no parallel TCP connections:</a:t>
            </a:r>
          </a:p>
          <a:p>
            <a:pPr marL="814387" lvl="1" indent="-342900">
              <a:defRPr/>
            </a:pPr>
            <a:r>
              <a:rPr lang="en-US" sz="2200" dirty="0"/>
              <a:t>Each object takes two RTTs, i.e., one to initiate TCP connection and the other </a:t>
            </a:r>
            <a:r>
              <a:rPr lang="en-US" altLang="en-US" sz="2200" dirty="0">
                <a:ea typeface="ＭＳ Ｐゴシック" panose="020B0600070205080204" pitchFamily="34" charset="-128"/>
              </a:rPr>
              <a:t>for HTTP request and first few bytes of HTTP response to return</a:t>
            </a:r>
          </a:p>
          <a:p>
            <a:pPr marL="814387" lvl="1" indent="-342900">
              <a:defRPr/>
            </a:pPr>
            <a:r>
              <a:rPr lang="en-US" altLang="en-US" sz="2200" dirty="0">
                <a:ea typeface="ＭＳ Ｐゴシック" panose="020B0600070205080204" pitchFamily="34" charset="-128"/>
              </a:rPr>
              <a:t>Example: Consider a webpage with 6 embedded images. The client would:</a:t>
            </a:r>
          </a:p>
          <a:p>
            <a:pPr marL="1376362" lvl="2" indent="-457200">
              <a:buFont typeface="+mj-lt"/>
              <a:buAutoNum type="arabicParenR"/>
              <a:defRPr/>
            </a:pPr>
            <a:r>
              <a:rPr lang="en-US" altLang="en-US" dirty="0">
                <a:ea typeface="ＭＳ Ｐゴシック" panose="020B0600070205080204" pitchFamily="34" charset="-128"/>
              </a:rPr>
              <a:t>Open a TCP connection for image 1, download it, then close the connection</a:t>
            </a:r>
          </a:p>
          <a:p>
            <a:pPr marL="1376362" lvl="2" indent="-457200">
              <a:buFont typeface="+mj-lt"/>
              <a:buAutoNum type="arabicParenR"/>
              <a:defRPr/>
            </a:pPr>
            <a:r>
              <a:rPr lang="en-US" altLang="en-US" dirty="0">
                <a:ea typeface="ＭＳ Ｐゴシック" panose="020B0600070205080204" pitchFamily="34" charset="-128"/>
              </a:rPr>
              <a:t>Repeat the process for each of the remaining 5 images</a:t>
            </a:r>
          </a:p>
        </p:txBody>
      </p:sp>
    </p:spTree>
    <p:extLst>
      <p:ext uri="{BB962C8B-B14F-4D97-AF65-F5344CB8AC3E}">
        <p14:creationId xmlns:p14="http://schemas.microsoft.com/office/powerpoint/2010/main" val="11498417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42288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a:t>
            </a:fld>
            <a:endParaRPr lang="en-US" dirty="0"/>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74225617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30</a:t>
            </a:fld>
            <a:endParaRPr lang="en-US" dirty="0"/>
          </a:p>
        </p:txBody>
      </p:sp>
      <p:sp>
        <p:nvSpPr>
          <p:cNvPr id="4" name="Line 15">
            <a:extLst>
              <a:ext uri="{FF2B5EF4-FFF2-40B4-BE49-F238E27FC236}">
                <a16:creationId xmlns:a16="http://schemas.microsoft.com/office/drawing/2014/main" id="{F4FF9571-59E9-8285-FEA8-CC18B2B41612}"/>
              </a:ext>
            </a:extLst>
          </p:cNvPr>
          <p:cNvSpPr>
            <a:spLocks noChangeShapeType="1"/>
          </p:cNvSpPr>
          <p:nvPr/>
        </p:nvSpPr>
        <p:spPr bwMode="auto">
          <a:xfrm>
            <a:off x="5156754" y="339119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5" name="Line 16">
            <a:extLst>
              <a:ext uri="{FF2B5EF4-FFF2-40B4-BE49-F238E27FC236}">
                <a16:creationId xmlns:a16="http://schemas.microsoft.com/office/drawing/2014/main" id="{FA452F39-DEE2-CFA8-E294-C13B8CDB93C8}"/>
              </a:ext>
            </a:extLst>
          </p:cNvPr>
          <p:cNvSpPr>
            <a:spLocks noChangeShapeType="1"/>
          </p:cNvSpPr>
          <p:nvPr/>
        </p:nvSpPr>
        <p:spPr bwMode="auto">
          <a:xfrm>
            <a:off x="6847441" y="338484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 name="Line 17">
            <a:extLst>
              <a:ext uri="{FF2B5EF4-FFF2-40B4-BE49-F238E27FC236}">
                <a16:creationId xmlns:a16="http://schemas.microsoft.com/office/drawing/2014/main" id="{A8463B35-E7B2-DC45-8A00-97C2E32EF0BB}"/>
              </a:ext>
            </a:extLst>
          </p:cNvPr>
          <p:cNvSpPr>
            <a:spLocks noChangeShapeType="1"/>
          </p:cNvSpPr>
          <p:nvPr/>
        </p:nvSpPr>
        <p:spPr bwMode="auto">
          <a:xfrm>
            <a:off x="5171041" y="362296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 name="Line 18">
            <a:extLst>
              <a:ext uri="{FF2B5EF4-FFF2-40B4-BE49-F238E27FC236}">
                <a16:creationId xmlns:a16="http://schemas.microsoft.com/office/drawing/2014/main" id="{A4465706-A3C6-954E-6CE0-8327997B4F85}"/>
              </a:ext>
            </a:extLst>
          </p:cNvPr>
          <p:cNvSpPr>
            <a:spLocks noChangeShapeType="1"/>
          </p:cNvSpPr>
          <p:nvPr/>
        </p:nvSpPr>
        <p:spPr bwMode="auto">
          <a:xfrm flipH="1">
            <a:off x="5156754" y="406111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0" name="Line 19">
            <a:extLst>
              <a:ext uri="{FF2B5EF4-FFF2-40B4-BE49-F238E27FC236}">
                <a16:creationId xmlns:a16="http://schemas.microsoft.com/office/drawing/2014/main" id="{4E71953D-F986-9352-3C00-8BA74EFE4776}"/>
              </a:ext>
            </a:extLst>
          </p:cNvPr>
          <p:cNvSpPr>
            <a:spLocks noChangeShapeType="1"/>
          </p:cNvSpPr>
          <p:nvPr/>
        </p:nvSpPr>
        <p:spPr bwMode="auto">
          <a:xfrm>
            <a:off x="5164691" y="456911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1" name="AutoShape 21">
            <a:extLst>
              <a:ext uri="{FF2B5EF4-FFF2-40B4-BE49-F238E27FC236}">
                <a16:creationId xmlns:a16="http://schemas.microsoft.com/office/drawing/2014/main" id="{82E1367E-B099-D87B-48A5-C9306416AD66}"/>
              </a:ext>
            </a:extLst>
          </p:cNvPr>
          <p:cNvSpPr>
            <a:spLocks/>
          </p:cNvSpPr>
          <p:nvPr/>
        </p:nvSpPr>
        <p:spPr bwMode="auto">
          <a:xfrm>
            <a:off x="6863467" y="496905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2" name="Text Box 22">
            <a:extLst>
              <a:ext uri="{FF2B5EF4-FFF2-40B4-BE49-F238E27FC236}">
                <a16:creationId xmlns:a16="http://schemas.microsoft.com/office/drawing/2014/main" id="{25C461EE-AEFD-C2AD-A8AC-F234B46B8EEB}"/>
              </a:ext>
            </a:extLst>
          </p:cNvPr>
          <p:cNvSpPr txBox="1">
            <a:spLocks noChangeArrowheads="1"/>
          </p:cNvSpPr>
          <p:nvPr/>
        </p:nvSpPr>
        <p:spPr bwMode="auto">
          <a:xfrm>
            <a:off x="6956979" y="4744271"/>
            <a:ext cx="233493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a:t>
            </a:r>
          </a:p>
          <a:p>
            <a:pPr>
              <a:lnSpc>
                <a:spcPct val="85000"/>
              </a:lnSpc>
              <a:spcBef>
                <a:spcPct val="0"/>
              </a:spcBef>
              <a:buClrTx/>
              <a:buSzTx/>
              <a:buFontTx/>
              <a:buNone/>
            </a:pPr>
            <a:r>
              <a:rPr lang="en-US" altLang="en-US" dirty="0">
                <a:solidFill>
                  <a:srgbClr val="CC0000"/>
                </a:solidFill>
                <a:latin typeface="+mn-lt"/>
              </a:rPr>
              <a:t>file = size(img6)/(3R)</a:t>
            </a:r>
          </a:p>
        </p:txBody>
      </p:sp>
      <p:sp>
        <p:nvSpPr>
          <p:cNvPr id="13" name="Line 23">
            <a:extLst>
              <a:ext uri="{FF2B5EF4-FFF2-40B4-BE49-F238E27FC236}">
                <a16:creationId xmlns:a16="http://schemas.microsoft.com/office/drawing/2014/main" id="{154D7B72-5239-796F-7730-C36B220021BB}"/>
              </a:ext>
            </a:extLst>
          </p:cNvPr>
          <p:cNvSpPr>
            <a:spLocks noChangeShapeType="1"/>
          </p:cNvSpPr>
          <p:nvPr/>
        </p:nvSpPr>
        <p:spPr bwMode="auto">
          <a:xfrm>
            <a:off x="4766229" y="359756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4" name="Text Box 24">
            <a:extLst>
              <a:ext uri="{FF2B5EF4-FFF2-40B4-BE49-F238E27FC236}">
                <a16:creationId xmlns:a16="http://schemas.microsoft.com/office/drawing/2014/main" id="{D8DA0076-C038-726A-BDE5-6462775B699E}"/>
              </a:ext>
            </a:extLst>
          </p:cNvPr>
          <p:cNvSpPr txBox="1">
            <a:spLocks noChangeArrowheads="1"/>
          </p:cNvSpPr>
          <p:nvPr/>
        </p:nvSpPr>
        <p:spPr bwMode="auto">
          <a:xfrm>
            <a:off x="3476185" y="328292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15" name="AutoShape 25">
            <a:extLst>
              <a:ext uri="{FF2B5EF4-FFF2-40B4-BE49-F238E27FC236}">
                <a16:creationId xmlns:a16="http://schemas.microsoft.com/office/drawing/2014/main" id="{85A03382-BDC6-EAAC-B5C5-C8EA3F5CED4D}"/>
              </a:ext>
            </a:extLst>
          </p:cNvPr>
          <p:cNvSpPr>
            <a:spLocks/>
          </p:cNvSpPr>
          <p:nvPr/>
        </p:nvSpPr>
        <p:spPr bwMode="auto">
          <a:xfrm>
            <a:off x="4901166" y="364836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6" name="Text Box 26">
            <a:extLst>
              <a:ext uri="{FF2B5EF4-FFF2-40B4-BE49-F238E27FC236}">
                <a16:creationId xmlns:a16="http://schemas.microsoft.com/office/drawing/2014/main" id="{A56C133E-5E71-7E60-7970-8635D7453315}"/>
              </a:ext>
            </a:extLst>
          </p:cNvPr>
          <p:cNvSpPr txBox="1">
            <a:spLocks noChangeArrowheads="1"/>
          </p:cNvSpPr>
          <p:nvPr/>
        </p:nvSpPr>
        <p:spPr bwMode="auto">
          <a:xfrm>
            <a:off x="4418566" y="385950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17" name="Line 27">
            <a:extLst>
              <a:ext uri="{FF2B5EF4-FFF2-40B4-BE49-F238E27FC236}">
                <a16:creationId xmlns:a16="http://schemas.microsoft.com/office/drawing/2014/main" id="{722C5B96-61E2-827D-39EC-F281AFDF7D86}"/>
              </a:ext>
            </a:extLst>
          </p:cNvPr>
          <p:cNvSpPr>
            <a:spLocks noChangeShapeType="1"/>
          </p:cNvSpPr>
          <p:nvPr/>
        </p:nvSpPr>
        <p:spPr bwMode="auto">
          <a:xfrm>
            <a:off x="4815441" y="450244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8" name="Text Box 28">
            <a:extLst>
              <a:ext uri="{FF2B5EF4-FFF2-40B4-BE49-F238E27FC236}">
                <a16:creationId xmlns:a16="http://schemas.microsoft.com/office/drawing/2014/main" id="{5EDF3462-A540-30E6-91C5-3B16E8A44405}"/>
              </a:ext>
            </a:extLst>
          </p:cNvPr>
          <p:cNvSpPr txBox="1">
            <a:spLocks noChangeArrowheads="1"/>
          </p:cNvSpPr>
          <p:nvPr/>
        </p:nvSpPr>
        <p:spPr bwMode="auto">
          <a:xfrm>
            <a:off x="3274358" y="4318095"/>
            <a:ext cx="16193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img6</a:t>
            </a:r>
          </a:p>
        </p:txBody>
      </p:sp>
      <p:sp>
        <p:nvSpPr>
          <p:cNvPr id="19" name="AutoShape 29">
            <a:extLst>
              <a:ext uri="{FF2B5EF4-FFF2-40B4-BE49-F238E27FC236}">
                <a16:creationId xmlns:a16="http://schemas.microsoft.com/office/drawing/2014/main" id="{74DB30BE-8C7E-CFA6-137C-162A96949184}"/>
              </a:ext>
            </a:extLst>
          </p:cNvPr>
          <p:cNvSpPr>
            <a:spLocks/>
          </p:cNvSpPr>
          <p:nvPr/>
        </p:nvSpPr>
        <p:spPr bwMode="auto">
          <a:xfrm>
            <a:off x="4907516" y="455800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20" name="Text Box 30">
            <a:extLst>
              <a:ext uri="{FF2B5EF4-FFF2-40B4-BE49-F238E27FC236}">
                <a16:creationId xmlns:a16="http://schemas.microsoft.com/office/drawing/2014/main" id="{3CFEA1C7-E737-0E6F-3AA3-25A1AED9FDA7}"/>
              </a:ext>
            </a:extLst>
          </p:cNvPr>
          <p:cNvSpPr txBox="1">
            <a:spLocks noChangeArrowheads="1"/>
          </p:cNvSpPr>
          <p:nvPr/>
        </p:nvSpPr>
        <p:spPr bwMode="auto">
          <a:xfrm>
            <a:off x="4437616" y="478184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21" name="Line 35">
            <a:extLst>
              <a:ext uri="{FF2B5EF4-FFF2-40B4-BE49-F238E27FC236}">
                <a16:creationId xmlns:a16="http://schemas.microsoft.com/office/drawing/2014/main" id="{53B3C023-DECB-646E-8E1C-9C22E553C17A}"/>
              </a:ext>
            </a:extLst>
          </p:cNvPr>
          <p:cNvSpPr>
            <a:spLocks noChangeShapeType="1"/>
          </p:cNvSpPr>
          <p:nvPr/>
        </p:nvSpPr>
        <p:spPr bwMode="auto">
          <a:xfrm flipH="1">
            <a:off x="4778513" y="5533794"/>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22" name="Text Box 36">
            <a:extLst>
              <a:ext uri="{FF2B5EF4-FFF2-40B4-BE49-F238E27FC236}">
                <a16:creationId xmlns:a16="http://schemas.microsoft.com/office/drawing/2014/main" id="{7F9FA0A2-DC7B-7761-7D57-3A444A1CAD21}"/>
              </a:ext>
            </a:extLst>
          </p:cNvPr>
          <p:cNvSpPr txBox="1">
            <a:spLocks noChangeArrowheads="1"/>
          </p:cNvSpPr>
          <p:nvPr/>
        </p:nvSpPr>
        <p:spPr bwMode="auto">
          <a:xfrm>
            <a:off x="3365209" y="533714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file received</a:t>
            </a:r>
          </a:p>
        </p:txBody>
      </p:sp>
      <p:sp>
        <p:nvSpPr>
          <p:cNvPr id="23" name="Text Box 37">
            <a:extLst>
              <a:ext uri="{FF2B5EF4-FFF2-40B4-BE49-F238E27FC236}">
                <a16:creationId xmlns:a16="http://schemas.microsoft.com/office/drawing/2014/main" id="{B20F46A7-2066-EA20-B3F9-9AF453EEDFBA}"/>
              </a:ext>
            </a:extLst>
          </p:cNvPr>
          <p:cNvSpPr txBox="1">
            <a:spLocks noChangeArrowheads="1"/>
          </p:cNvSpPr>
          <p:nvPr/>
        </p:nvSpPr>
        <p:spPr bwMode="auto">
          <a:xfrm>
            <a:off x="4931329" y="623758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time</a:t>
            </a:r>
          </a:p>
        </p:txBody>
      </p:sp>
      <p:sp>
        <p:nvSpPr>
          <p:cNvPr id="24" name="Text Box 38">
            <a:extLst>
              <a:ext uri="{FF2B5EF4-FFF2-40B4-BE49-F238E27FC236}">
                <a16:creationId xmlns:a16="http://schemas.microsoft.com/office/drawing/2014/main" id="{C865A076-431C-1C73-7076-4DFC9621AEEC}"/>
              </a:ext>
            </a:extLst>
          </p:cNvPr>
          <p:cNvSpPr txBox="1">
            <a:spLocks noChangeArrowheads="1"/>
          </p:cNvSpPr>
          <p:nvPr/>
        </p:nvSpPr>
        <p:spPr bwMode="auto">
          <a:xfrm>
            <a:off x="6609316" y="622011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a:latin typeface="+mn-lt"/>
              </a:rPr>
              <a:t>time</a:t>
            </a:r>
          </a:p>
        </p:txBody>
      </p:sp>
      <p:grpSp>
        <p:nvGrpSpPr>
          <p:cNvPr id="25" name="Group 43">
            <a:extLst>
              <a:ext uri="{FF2B5EF4-FFF2-40B4-BE49-F238E27FC236}">
                <a16:creationId xmlns:a16="http://schemas.microsoft.com/office/drawing/2014/main" id="{EE8B6072-AFE6-62C6-063A-9E10DBD5EE15}"/>
              </a:ext>
            </a:extLst>
          </p:cNvPr>
          <p:cNvGrpSpPr>
            <a:grpSpLocks/>
          </p:cNvGrpSpPr>
          <p:nvPr/>
        </p:nvGrpSpPr>
        <p:grpSpPr bwMode="auto">
          <a:xfrm>
            <a:off x="6647416" y="2618081"/>
            <a:ext cx="423863" cy="684213"/>
            <a:chOff x="4140" y="429"/>
            <a:chExt cx="1425" cy="2396"/>
          </a:xfrm>
        </p:grpSpPr>
        <p:sp>
          <p:nvSpPr>
            <p:cNvPr id="26" name="Freeform 44">
              <a:extLst>
                <a:ext uri="{FF2B5EF4-FFF2-40B4-BE49-F238E27FC236}">
                  <a16:creationId xmlns:a16="http://schemas.microsoft.com/office/drawing/2014/main" id="{24C38178-9BA5-BB4A-E467-BBE9A47E76F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 name="Rectangle 45">
              <a:extLst>
                <a:ext uri="{FF2B5EF4-FFF2-40B4-BE49-F238E27FC236}">
                  <a16:creationId xmlns:a16="http://schemas.microsoft.com/office/drawing/2014/main" id="{F4C68733-9BD8-D6B2-BC05-854FD8513FE2}"/>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28" name="Freeform 46">
              <a:extLst>
                <a:ext uri="{FF2B5EF4-FFF2-40B4-BE49-F238E27FC236}">
                  <a16:creationId xmlns:a16="http://schemas.microsoft.com/office/drawing/2014/main" id="{99CE1031-9913-351C-72FC-BBFC09E1D6C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 name="Freeform 47">
              <a:extLst>
                <a:ext uri="{FF2B5EF4-FFF2-40B4-BE49-F238E27FC236}">
                  <a16:creationId xmlns:a16="http://schemas.microsoft.com/office/drawing/2014/main" id="{43713B72-FD31-A7D6-0528-9623EB28B3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Rectangle 48">
              <a:extLst>
                <a:ext uri="{FF2B5EF4-FFF2-40B4-BE49-F238E27FC236}">
                  <a16:creationId xmlns:a16="http://schemas.microsoft.com/office/drawing/2014/main" id="{BEB4BFED-2245-ED58-0114-9269A1729EF6}"/>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31" name="Group 49">
              <a:extLst>
                <a:ext uri="{FF2B5EF4-FFF2-40B4-BE49-F238E27FC236}">
                  <a16:creationId xmlns:a16="http://schemas.microsoft.com/office/drawing/2014/main" id="{741B5449-4703-CBF9-8F31-D2BFCD3F37BF}"/>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B1F327B8-BFB7-FB61-3F53-8BD9A7EB960D}"/>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7" name="AutoShape 51">
                <a:extLst>
                  <a:ext uri="{FF2B5EF4-FFF2-40B4-BE49-F238E27FC236}">
                    <a16:creationId xmlns:a16="http://schemas.microsoft.com/office/drawing/2014/main" id="{1FDE7A34-9B93-A138-78E3-08B02FB65467}"/>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32" name="Rectangle 52">
              <a:extLst>
                <a:ext uri="{FF2B5EF4-FFF2-40B4-BE49-F238E27FC236}">
                  <a16:creationId xmlns:a16="http://schemas.microsoft.com/office/drawing/2014/main" id="{7521E282-7C11-E258-CAEE-32B508AACABA}"/>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33" name="Group 53">
              <a:extLst>
                <a:ext uri="{FF2B5EF4-FFF2-40B4-BE49-F238E27FC236}">
                  <a16:creationId xmlns:a16="http://schemas.microsoft.com/office/drawing/2014/main" id="{46EE93D8-C5ED-1C60-1C86-D68D3444CE59}"/>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D539197B-1794-273A-7F9D-74204C4D647D}"/>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5" name="AutoShape 55">
                <a:extLst>
                  <a:ext uri="{FF2B5EF4-FFF2-40B4-BE49-F238E27FC236}">
                    <a16:creationId xmlns:a16="http://schemas.microsoft.com/office/drawing/2014/main" id="{EC9FADA7-7FA8-A31C-D383-A978E01B36FD}"/>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34" name="Rectangle 56">
              <a:extLst>
                <a:ext uri="{FF2B5EF4-FFF2-40B4-BE49-F238E27FC236}">
                  <a16:creationId xmlns:a16="http://schemas.microsoft.com/office/drawing/2014/main" id="{A57DD75E-6097-98C5-F2E7-8AB3F7C82B96}"/>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35" name="Rectangle 57">
              <a:extLst>
                <a:ext uri="{FF2B5EF4-FFF2-40B4-BE49-F238E27FC236}">
                  <a16:creationId xmlns:a16="http://schemas.microsoft.com/office/drawing/2014/main" id="{D25A161B-43F3-6B10-9A96-F5F28C47036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36" name="Group 58">
              <a:extLst>
                <a:ext uri="{FF2B5EF4-FFF2-40B4-BE49-F238E27FC236}">
                  <a16:creationId xmlns:a16="http://schemas.microsoft.com/office/drawing/2014/main" id="{54CB0459-DBE3-4B3F-9C2A-326C009BFF3E}"/>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8EE78776-1309-2ECB-6775-912EFFAA42E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3" name="AutoShape 60">
                <a:extLst>
                  <a:ext uri="{FF2B5EF4-FFF2-40B4-BE49-F238E27FC236}">
                    <a16:creationId xmlns:a16="http://schemas.microsoft.com/office/drawing/2014/main" id="{F9C7EED5-3E81-F451-AE6B-8F2D00EE4A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37" name="Freeform 61">
              <a:extLst>
                <a:ext uri="{FF2B5EF4-FFF2-40B4-BE49-F238E27FC236}">
                  <a16:creationId xmlns:a16="http://schemas.microsoft.com/office/drawing/2014/main" id="{ED4E397D-258A-45C3-2D38-9DA7A67C479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38" name="Group 62">
              <a:extLst>
                <a:ext uri="{FF2B5EF4-FFF2-40B4-BE49-F238E27FC236}">
                  <a16:creationId xmlns:a16="http://schemas.microsoft.com/office/drawing/2014/main" id="{33703715-5CDA-4601-567E-B847FD81132F}"/>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B4E40EC1-05CD-3DAC-F716-F18C4400E10C}"/>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1" name="AutoShape 64">
                <a:extLst>
                  <a:ext uri="{FF2B5EF4-FFF2-40B4-BE49-F238E27FC236}">
                    <a16:creationId xmlns:a16="http://schemas.microsoft.com/office/drawing/2014/main" id="{241C282E-4DC6-2AF6-3B30-10823D7B92DC}"/>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39" name="Rectangle 65">
              <a:extLst>
                <a:ext uri="{FF2B5EF4-FFF2-40B4-BE49-F238E27FC236}">
                  <a16:creationId xmlns:a16="http://schemas.microsoft.com/office/drawing/2014/main" id="{13FF5D49-7775-3E51-7778-0F6838D430D5}"/>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0" name="Freeform 66">
              <a:extLst>
                <a:ext uri="{FF2B5EF4-FFF2-40B4-BE49-F238E27FC236}">
                  <a16:creationId xmlns:a16="http://schemas.microsoft.com/office/drawing/2014/main" id="{00001005-B76D-D060-FDDA-4C459FF8933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67">
              <a:extLst>
                <a:ext uri="{FF2B5EF4-FFF2-40B4-BE49-F238E27FC236}">
                  <a16:creationId xmlns:a16="http://schemas.microsoft.com/office/drawing/2014/main" id="{3576001E-88A4-9472-788F-425DFD4CF03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Oval 68">
              <a:extLst>
                <a:ext uri="{FF2B5EF4-FFF2-40B4-BE49-F238E27FC236}">
                  <a16:creationId xmlns:a16="http://schemas.microsoft.com/office/drawing/2014/main" id="{E56C1659-A437-7318-DC33-B8F716C0EA1E}"/>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3" name="Freeform 69">
              <a:extLst>
                <a:ext uri="{FF2B5EF4-FFF2-40B4-BE49-F238E27FC236}">
                  <a16:creationId xmlns:a16="http://schemas.microsoft.com/office/drawing/2014/main" id="{ECB8DF6C-AFB6-750A-B1CB-F350733E57A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AutoShape 70">
              <a:extLst>
                <a:ext uri="{FF2B5EF4-FFF2-40B4-BE49-F238E27FC236}">
                  <a16:creationId xmlns:a16="http://schemas.microsoft.com/office/drawing/2014/main" id="{F46EAD9E-9002-F12A-073C-0D31869A7CC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5" name="AutoShape 71">
              <a:extLst>
                <a:ext uri="{FF2B5EF4-FFF2-40B4-BE49-F238E27FC236}">
                  <a16:creationId xmlns:a16="http://schemas.microsoft.com/office/drawing/2014/main" id="{F290A6F8-314D-8B6E-1F41-1B8A32520968}"/>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6" name="Oval 72">
              <a:extLst>
                <a:ext uri="{FF2B5EF4-FFF2-40B4-BE49-F238E27FC236}">
                  <a16:creationId xmlns:a16="http://schemas.microsoft.com/office/drawing/2014/main" id="{B4D66CAA-D42C-4D51-66A0-AEC2B5D44590}"/>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7" name="Oval 73">
              <a:extLst>
                <a:ext uri="{FF2B5EF4-FFF2-40B4-BE49-F238E27FC236}">
                  <a16:creationId xmlns:a16="http://schemas.microsoft.com/office/drawing/2014/main" id="{D810B205-F039-E8E5-5F9B-DE7A18D0037E}"/>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48" name="Oval 74">
              <a:extLst>
                <a:ext uri="{FF2B5EF4-FFF2-40B4-BE49-F238E27FC236}">
                  <a16:creationId xmlns:a16="http://schemas.microsoft.com/office/drawing/2014/main" id="{F74FA779-817B-CDC9-B121-45FADE54D9F1}"/>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9" name="Rectangle 75">
              <a:extLst>
                <a:ext uri="{FF2B5EF4-FFF2-40B4-BE49-F238E27FC236}">
                  <a16:creationId xmlns:a16="http://schemas.microsoft.com/office/drawing/2014/main" id="{BB619673-D1E8-20F4-BCEE-C491AD7B76F0}"/>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58" name="Group 76">
            <a:extLst>
              <a:ext uri="{FF2B5EF4-FFF2-40B4-BE49-F238E27FC236}">
                <a16:creationId xmlns:a16="http://schemas.microsoft.com/office/drawing/2014/main" id="{F87751D3-D7CF-B6E7-505A-096174E5DFC7}"/>
              </a:ext>
            </a:extLst>
          </p:cNvPr>
          <p:cNvGrpSpPr>
            <a:grpSpLocks/>
          </p:cNvGrpSpPr>
          <p:nvPr/>
        </p:nvGrpSpPr>
        <p:grpSpPr bwMode="auto">
          <a:xfrm>
            <a:off x="4645579" y="2640306"/>
            <a:ext cx="698500" cy="709613"/>
            <a:chOff x="-44" y="1473"/>
            <a:chExt cx="981" cy="1105"/>
          </a:xfrm>
        </p:grpSpPr>
        <p:pic>
          <p:nvPicPr>
            <p:cNvPr id="59" name="Picture 77" descr="desktop_computer_stylized_medium">
              <a:extLst>
                <a:ext uri="{FF2B5EF4-FFF2-40B4-BE49-F238E27FC236}">
                  <a16:creationId xmlns:a16="http://schemas.microsoft.com/office/drawing/2014/main" id="{8B162E6B-6995-ADC6-6941-3177FF6B78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Freeform 78">
              <a:extLst>
                <a:ext uri="{FF2B5EF4-FFF2-40B4-BE49-F238E27FC236}">
                  <a16:creationId xmlns:a16="http://schemas.microsoft.com/office/drawing/2014/main" id="{B8DD3242-C2D2-BEA9-F717-37D261D8E1F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61" name="Freeform 1">
            <a:extLst>
              <a:ext uri="{FF2B5EF4-FFF2-40B4-BE49-F238E27FC236}">
                <a16:creationId xmlns:a16="http://schemas.microsoft.com/office/drawing/2014/main" id="{3FBEDCFC-7B7C-80F8-882B-E8653FAD1513}"/>
              </a:ext>
            </a:extLst>
          </p:cNvPr>
          <p:cNvSpPr/>
          <p:nvPr/>
        </p:nvSpPr>
        <p:spPr>
          <a:xfrm>
            <a:off x="5148509" y="496672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utoShape 21">
            <a:extLst>
              <a:ext uri="{FF2B5EF4-FFF2-40B4-BE49-F238E27FC236}">
                <a16:creationId xmlns:a16="http://schemas.microsoft.com/office/drawing/2014/main" id="{84294236-E702-2962-0FED-DEC52DBE1609}"/>
              </a:ext>
            </a:extLst>
          </p:cNvPr>
          <p:cNvSpPr>
            <a:spLocks/>
          </p:cNvSpPr>
          <p:nvPr/>
        </p:nvSpPr>
        <p:spPr bwMode="auto">
          <a:xfrm flipH="1" flipV="1">
            <a:off x="5029236" y="536317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83" name="TextBox 82">
            <a:extLst>
              <a:ext uri="{FF2B5EF4-FFF2-40B4-BE49-F238E27FC236}">
                <a16:creationId xmlns:a16="http://schemas.microsoft.com/office/drawing/2014/main" id="{387EE9A3-B698-F77D-193B-7EABFEF03000}"/>
              </a:ext>
            </a:extLst>
          </p:cNvPr>
          <p:cNvSpPr txBox="1"/>
          <p:nvPr/>
        </p:nvSpPr>
        <p:spPr>
          <a:xfrm>
            <a:off x="96935" y="1200813"/>
            <a:ext cx="12207515" cy="400110"/>
          </a:xfrm>
          <a:prstGeom prst="rect">
            <a:avLst/>
          </a:prstGeom>
          <a:noFill/>
        </p:spPr>
        <p:txBody>
          <a:bodyPr wrap="square">
            <a:spAutoFit/>
          </a:bodyPr>
          <a:lstStyle/>
          <a:p>
            <a:pPr marL="128587">
              <a:defRPr/>
            </a:pPr>
            <a:r>
              <a:rPr lang="en-US" sz="2000" b="1" dirty="0"/>
              <a:t>Consider a webpage with 6 embedded images. The client uses non-persistent HTTP with 3 parallel connections.</a:t>
            </a:r>
          </a:p>
        </p:txBody>
      </p:sp>
      <p:sp>
        <p:nvSpPr>
          <p:cNvPr id="87" name="Title 1">
            <a:extLst>
              <a:ext uri="{FF2B5EF4-FFF2-40B4-BE49-F238E27FC236}">
                <a16:creationId xmlns:a16="http://schemas.microsoft.com/office/drawing/2014/main" id="{269C4575-9703-E916-144A-8EE78B7312B0}"/>
              </a:ext>
            </a:extLst>
          </p:cNvPr>
          <p:cNvSpPr>
            <a:spLocks noGrp="1"/>
          </p:cNvSpPr>
          <p:nvPr>
            <p:ph type="title"/>
          </p:nvPr>
        </p:nvSpPr>
        <p:spPr>
          <a:xfrm>
            <a:off x="0" y="430001"/>
            <a:ext cx="12192000" cy="894622"/>
          </a:xfrm>
        </p:spPr>
        <p:txBody>
          <a:bodyPr>
            <a:noAutofit/>
          </a:bodyPr>
          <a:lstStyle/>
          <a:p>
            <a:pPr algn="ctr"/>
            <a:r>
              <a:rPr lang="en-US" altLang="en-US" dirty="0">
                <a:cs typeface="Calibri" panose="020F0502020204030204" pitchFamily="34" charset="0"/>
              </a:rPr>
              <a:t>Non-persistent HTTP - </a:t>
            </a:r>
            <a:r>
              <a:rPr lang="en-US" b="1" dirty="0"/>
              <a:t>With Parallel TCP Connections</a:t>
            </a:r>
            <a:endParaRPr lang="en-US" altLang="en-US" dirty="0">
              <a:cs typeface="Calibri" panose="020F0502020204030204" pitchFamily="34" charset="0"/>
            </a:endParaRPr>
          </a:p>
        </p:txBody>
      </p:sp>
      <p:sp>
        <p:nvSpPr>
          <p:cNvPr id="79" name="Rectangle 78">
            <a:extLst>
              <a:ext uri="{FF2B5EF4-FFF2-40B4-BE49-F238E27FC236}">
                <a16:creationId xmlns:a16="http://schemas.microsoft.com/office/drawing/2014/main" id="{F802DA53-1103-0193-03E8-A7EA422A9BCC}"/>
              </a:ext>
            </a:extLst>
          </p:cNvPr>
          <p:cNvSpPr/>
          <p:nvPr/>
        </p:nvSpPr>
        <p:spPr>
          <a:xfrm>
            <a:off x="3293507" y="2426439"/>
            <a:ext cx="6094937" cy="419379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 name="Group 84">
            <a:extLst>
              <a:ext uri="{FF2B5EF4-FFF2-40B4-BE49-F238E27FC236}">
                <a16:creationId xmlns:a16="http://schemas.microsoft.com/office/drawing/2014/main" id="{EC60FF98-3ABF-5BB8-8F65-C55F6FE656EB}"/>
              </a:ext>
            </a:extLst>
          </p:cNvPr>
          <p:cNvGrpSpPr/>
          <p:nvPr/>
        </p:nvGrpSpPr>
        <p:grpSpPr>
          <a:xfrm>
            <a:off x="2071985" y="1858192"/>
            <a:ext cx="7590724" cy="4961467"/>
            <a:chOff x="2071985" y="1858192"/>
            <a:chExt cx="7590724" cy="4961467"/>
          </a:xfrm>
        </p:grpSpPr>
        <p:pic>
          <p:nvPicPr>
            <p:cNvPr id="64" name="Picture 63">
              <a:extLst>
                <a:ext uri="{FF2B5EF4-FFF2-40B4-BE49-F238E27FC236}">
                  <a16:creationId xmlns:a16="http://schemas.microsoft.com/office/drawing/2014/main" id="{45EE2ADE-E5FD-24F2-292F-ACECD7E4D426}"/>
                </a:ext>
              </a:extLst>
            </p:cNvPr>
            <p:cNvPicPr>
              <a:picLocks noChangeAspect="1"/>
            </p:cNvPicPr>
            <p:nvPr/>
          </p:nvPicPr>
          <p:blipFill>
            <a:blip r:embed="rId4"/>
            <a:stretch>
              <a:fillRect/>
            </a:stretch>
          </p:blipFill>
          <p:spPr>
            <a:xfrm>
              <a:off x="4666162" y="1858192"/>
              <a:ext cx="2448006" cy="1584000"/>
            </a:xfrm>
            <a:prstGeom prst="rect">
              <a:avLst/>
            </a:prstGeom>
          </p:spPr>
        </p:pic>
        <p:grpSp>
          <p:nvGrpSpPr>
            <p:cNvPr id="84" name="Group 83">
              <a:extLst>
                <a:ext uri="{FF2B5EF4-FFF2-40B4-BE49-F238E27FC236}">
                  <a16:creationId xmlns:a16="http://schemas.microsoft.com/office/drawing/2014/main" id="{99A24954-693C-B6F7-83AB-3B124A24432F}"/>
                </a:ext>
              </a:extLst>
            </p:cNvPr>
            <p:cNvGrpSpPr/>
            <p:nvPr/>
          </p:nvGrpSpPr>
          <p:grpSpPr>
            <a:xfrm>
              <a:off x="2071985" y="3528059"/>
              <a:ext cx="7564517" cy="1584000"/>
              <a:chOff x="2071985" y="3528059"/>
              <a:chExt cx="7564517" cy="1584000"/>
            </a:xfrm>
          </p:grpSpPr>
          <p:pic>
            <p:nvPicPr>
              <p:cNvPr id="7" name="Picture 6">
                <a:extLst>
                  <a:ext uri="{FF2B5EF4-FFF2-40B4-BE49-F238E27FC236}">
                    <a16:creationId xmlns:a16="http://schemas.microsoft.com/office/drawing/2014/main" id="{FE711D8B-EC8B-86C6-0FAA-6A83F18DDEAD}"/>
                  </a:ext>
                </a:extLst>
              </p:cNvPr>
              <p:cNvPicPr>
                <a:picLocks noChangeAspect="1"/>
              </p:cNvPicPr>
              <p:nvPr/>
            </p:nvPicPr>
            <p:blipFill>
              <a:blip r:embed="rId5"/>
              <a:stretch>
                <a:fillRect/>
              </a:stretch>
            </p:blipFill>
            <p:spPr>
              <a:xfrm>
                <a:off x="2071985" y="3528059"/>
                <a:ext cx="2362519" cy="1584000"/>
              </a:xfrm>
              <a:prstGeom prst="rect">
                <a:avLst/>
              </a:prstGeom>
            </p:spPr>
          </p:pic>
          <p:pic>
            <p:nvPicPr>
              <p:cNvPr id="63" name="Picture 62">
                <a:extLst>
                  <a:ext uri="{FF2B5EF4-FFF2-40B4-BE49-F238E27FC236}">
                    <a16:creationId xmlns:a16="http://schemas.microsoft.com/office/drawing/2014/main" id="{305B4DFA-06C6-70DF-4447-FA8C6F740EA1}"/>
                  </a:ext>
                </a:extLst>
              </p:cNvPr>
              <p:cNvPicPr>
                <a:picLocks noChangeAspect="1"/>
              </p:cNvPicPr>
              <p:nvPr/>
            </p:nvPicPr>
            <p:blipFill>
              <a:blip r:embed="rId6"/>
              <a:stretch>
                <a:fillRect/>
              </a:stretch>
            </p:blipFill>
            <p:spPr>
              <a:xfrm>
                <a:off x="4642434" y="3528059"/>
                <a:ext cx="2410138" cy="1584000"/>
              </a:xfrm>
              <a:prstGeom prst="rect">
                <a:avLst/>
              </a:prstGeom>
            </p:spPr>
          </p:pic>
          <p:pic>
            <p:nvPicPr>
              <p:cNvPr id="66" name="Picture 65">
                <a:extLst>
                  <a:ext uri="{FF2B5EF4-FFF2-40B4-BE49-F238E27FC236}">
                    <a16:creationId xmlns:a16="http://schemas.microsoft.com/office/drawing/2014/main" id="{649CE536-0D5D-3722-F705-C745CA940C06}"/>
                  </a:ext>
                </a:extLst>
              </p:cNvPr>
              <p:cNvPicPr>
                <a:picLocks noChangeAspect="1"/>
              </p:cNvPicPr>
              <p:nvPr/>
            </p:nvPicPr>
            <p:blipFill>
              <a:blip r:embed="rId7"/>
              <a:stretch>
                <a:fillRect/>
              </a:stretch>
            </p:blipFill>
            <p:spPr>
              <a:xfrm>
                <a:off x="7260502" y="3528059"/>
                <a:ext cx="2376000" cy="1584000"/>
              </a:xfrm>
              <a:prstGeom prst="rect">
                <a:avLst/>
              </a:prstGeom>
            </p:spPr>
          </p:pic>
        </p:grpSp>
        <p:grpSp>
          <p:nvGrpSpPr>
            <p:cNvPr id="82" name="Group 81">
              <a:extLst>
                <a:ext uri="{FF2B5EF4-FFF2-40B4-BE49-F238E27FC236}">
                  <a16:creationId xmlns:a16="http://schemas.microsoft.com/office/drawing/2014/main" id="{81F298A3-8E68-EEFB-EB4C-0D2FD79D7E2F}"/>
                </a:ext>
              </a:extLst>
            </p:cNvPr>
            <p:cNvGrpSpPr/>
            <p:nvPr/>
          </p:nvGrpSpPr>
          <p:grpSpPr>
            <a:xfrm>
              <a:off x="2088606" y="5235659"/>
              <a:ext cx="7574103" cy="1584000"/>
              <a:chOff x="2088606" y="5235659"/>
              <a:chExt cx="7574103" cy="1584000"/>
            </a:xfrm>
          </p:grpSpPr>
          <p:pic>
            <p:nvPicPr>
              <p:cNvPr id="69" name="Picture 68">
                <a:extLst>
                  <a:ext uri="{FF2B5EF4-FFF2-40B4-BE49-F238E27FC236}">
                    <a16:creationId xmlns:a16="http://schemas.microsoft.com/office/drawing/2014/main" id="{C573C62F-6C8C-11A1-F968-AAF01DCBC93E}"/>
                  </a:ext>
                </a:extLst>
              </p:cNvPr>
              <p:cNvPicPr>
                <a:picLocks noChangeAspect="1"/>
              </p:cNvPicPr>
              <p:nvPr/>
            </p:nvPicPr>
            <p:blipFill>
              <a:blip r:embed="rId8"/>
              <a:stretch>
                <a:fillRect/>
              </a:stretch>
            </p:blipFill>
            <p:spPr>
              <a:xfrm>
                <a:off x="2088606" y="5235659"/>
                <a:ext cx="2339851" cy="1584000"/>
              </a:xfrm>
              <a:prstGeom prst="rect">
                <a:avLst/>
              </a:prstGeom>
            </p:spPr>
          </p:pic>
          <p:pic>
            <p:nvPicPr>
              <p:cNvPr id="73" name="Picture 72">
                <a:extLst>
                  <a:ext uri="{FF2B5EF4-FFF2-40B4-BE49-F238E27FC236}">
                    <a16:creationId xmlns:a16="http://schemas.microsoft.com/office/drawing/2014/main" id="{83A60512-CA57-8F94-23BA-B4AD6C8FF045}"/>
                  </a:ext>
                </a:extLst>
              </p:cNvPr>
              <p:cNvPicPr>
                <a:picLocks noChangeAspect="1"/>
              </p:cNvPicPr>
              <p:nvPr/>
            </p:nvPicPr>
            <p:blipFill>
              <a:blip r:embed="rId9"/>
              <a:stretch>
                <a:fillRect/>
              </a:stretch>
            </p:blipFill>
            <p:spPr>
              <a:xfrm>
                <a:off x="4638592" y="5235659"/>
                <a:ext cx="2412759" cy="1584000"/>
              </a:xfrm>
              <a:prstGeom prst="rect">
                <a:avLst/>
              </a:prstGeom>
            </p:spPr>
          </p:pic>
          <p:pic>
            <p:nvPicPr>
              <p:cNvPr id="77" name="Picture 76">
                <a:extLst>
                  <a:ext uri="{FF2B5EF4-FFF2-40B4-BE49-F238E27FC236}">
                    <a16:creationId xmlns:a16="http://schemas.microsoft.com/office/drawing/2014/main" id="{F1929392-5BA5-2F52-871B-BFA617527484}"/>
                  </a:ext>
                </a:extLst>
              </p:cNvPr>
              <p:cNvPicPr>
                <a:picLocks noChangeAspect="1"/>
              </p:cNvPicPr>
              <p:nvPr/>
            </p:nvPicPr>
            <p:blipFill>
              <a:blip r:embed="rId10"/>
              <a:stretch>
                <a:fillRect/>
              </a:stretch>
            </p:blipFill>
            <p:spPr>
              <a:xfrm>
                <a:off x="7261486" y="5235659"/>
                <a:ext cx="2401223" cy="1584000"/>
              </a:xfrm>
              <a:prstGeom prst="rect">
                <a:avLst/>
              </a:prstGeom>
            </p:spPr>
          </p:pic>
        </p:grpSp>
      </p:grpSp>
    </p:spTree>
    <p:extLst>
      <p:ext uri="{BB962C8B-B14F-4D97-AF65-F5344CB8AC3E}">
        <p14:creationId xmlns:p14="http://schemas.microsoft.com/office/powerpoint/2010/main" val="224355305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798692" y="1401764"/>
            <a:ext cx="5369916"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indent="-215900">
              <a:buFont typeface="Wingdings" charset="0"/>
              <a:buNone/>
              <a:defRPr/>
            </a:pPr>
            <a:r>
              <a:rPr lang="en-US" sz="3200" i="1" dirty="0">
                <a:solidFill>
                  <a:srgbClr val="CC0000"/>
                </a:solidFill>
              </a:rPr>
              <a:t>Persistent HTTP </a:t>
            </a:r>
            <a:r>
              <a:rPr lang="en-US" sz="2400" i="1" dirty="0">
                <a:solidFill>
                  <a:srgbClr val="CC0000"/>
                </a:solidFill>
              </a:rPr>
              <a:t>(HTTP1.1):</a:t>
            </a:r>
            <a:endParaRPr lang="en-US" sz="3200" i="1" dirty="0">
              <a:solidFill>
                <a:srgbClr val="CC0000"/>
              </a:solidFill>
            </a:endParaRPr>
          </a:p>
          <a:p>
            <a:pPr marL="346075" indent="-217488">
              <a:buFont typeface="Wingdings" charset="2"/>
              <a:buChar char="§"/>
              <a:defRPr/>
            </a:pPr>
            <a:r>
              <a:rPr lang="en-US" dirty="0"/>
              <a:t>server leaves connection open after sending response</a:t>
            </a:r>
          </a:p>
          <a:p>
            <a:pPr marL="346075" indent="-217488">
              <a:buFont typeface="Wingdings" charset="2"/>
              <a:buChar char="§"/>
              <a:defRPr/>
            </a:pPr>
            <a:r>
              <a:rPr lang="en-US" dirty="0"/>
              <a:t>subsequent HTTP messages  between same client/server sent over open connection</a:t>
            </a:r>
          </a:p>
          <a:p>
            <a:pPr marL="346075" indent="-217488">
              <a:buFont typeface="Wingdings" charset="2"/>
              <a:buChar char="§"/>
              <a:defRPr/>
            </a:pPr>
            <a:r>
              <a:rPr lang="en-US" dirty="0"/>
              <a:t>client sends requests as soon as it encounters a referenced object</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31</a:t>
            </a:fld>
            <a:endParaRPr lang="en-US" dirty="0"/>
          </a:p>
        </p:txBody>
      </p:sp>
      <p:sp>
        <p:nvSpPr>
          <p:cNvPr id="6" name="Rectangle 10">
            <a:extLst>
              <a:ext uri="{FF2B5EF4-FFF2-40B4-BE49-F238E27FC236}">
                <a16:creationId xmlns:a16="http://schemas.microsoft.com/office/drawing/2014/main" id="{501CD995-7339-0FF3-C120-B04CEDC6443C}"/>
              </a:ext>
            </a:extLst>
          </p:cNvPr>
          <p:cNvSpPr txBox="1">
            <a:spLocks noChangeArrowheads="1"/>
          </p:cNvSpPr>
          <p:nvPr/>
        </p:nvSpPr>
        <p:spPr>
          <a:xfrm>
            <a:off x="6214085" y="1401764"/>
            <a:ext cx="59469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indent="-215900">
              <a:buFont typeface="Wingdings" charset="0"/>
              <a:buNone/>
              <a:defRPr/>
            </a:pPr>
            <a:r>
              <a:rPr lang="en-US" sz="3200" i="1" dirty="0">
                <a:solidFill>
                  <a:srgbClr val="CC0000"/>
                </a:solidFill>
              </a:rPr>
              <a:t>Persistent HTTP Connection:</a:t>
            </a:r>
          </a:p>
          <a:p>
            <a:pPr marL="642937" indent="-514350">
              <a:buFont typeface="+mj-lt"/>
              <a:buAutoNum type="alphaUcPeriod"/>
              <a:defRPr/>
            </a:pPr>
            <a:r>
              <a:rPr lang="en-US" b="1" dirty="0"/>
              <a:t>Non-Pipelined:</a:t>
            </a:r>
            <a:r>
              <a:rPr lang="en-US" dirty="0"/>
              <a:t> the client sends a request to the server and waits for the full response before sending the next request over the same TCP connection</a:t>
            </a:r>
          </a:p>
          <a:p>
            <a:pPr marL="642937" indent="-514350">
              <a:buFont typeface="+mj-lt"/>
              <a:buAutoNum type="alphaUcPeriod"/>
              <a:defRPr/>
            </a:pPr>
            <a:r>
              <a:rPr lang="en-US" b="1" dirty="0"/>
              <a:t>Pipelined:</a:t>
            </a:r>
            <a:r>
              <a:rPr lang="en-US" dirty="0"/>
              <a:t> the client sends multiple requests to the server without waiting for the previous response to arrive. The responses are returned by the server in the same order the requests were received</a:t>
            </a:r>
          </a:p>
        </p:txBody>
      </p:sp>
    </p:spTree>
    <p:extLst>
      <p:ext uri="{BB962C8B-B14F-4D97-AF65-F5344CB8AC3E}">
        <p14:creationId xmlns:p14="http://schemas.microsoft.com/office/powerpoint/2010/main" val="3153940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Non-Pipelined Persistent HTTP</a:t>
            </a:r>
            <a:endParaRPr lang="en-US"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32</a:t>
            </a:fld>
            <a:endParaRPr lang="en-US" dirty="0"/>
          </a:p>
        </p:txBody>
      </p:sp>
      <p:sp>
        <p:nvSpPr>
          <p:cNvPr id="6" name="Line 15">
            <a:extLst>
              <a:ext uri="{FF2B5EF4-FFF2-40B4-BE49-F238E27FC236}">
                <a16:creationId xmlns:a16="http://schemas.microsoft.com/office/drawing/2014/main" id="{37CF0A5E-042A-53C8-2A27-EFB9E1A81E46}"/>
              </a:ext>
            </a:extLst>
          </p:cNvPr>
          <p:cNvSpPr>
            <a:spLocks noChangeShapeType="1"/>
          </p:cNvSpPr>
          <p:nvPr/>
        </p:nvSpPr>
        <p:spPr bwMode="auto">
          <a:xfrm>
            <a:off x="8451943" y="1642548"/>
            <a:ext cx="0" cy="4683393"/>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3" name="Line 16">
            <a:extLst>
              <a:ext uri="{FF2B5EF4-FFF2-40B4-BE49-F238E27FC236}">
                <a16:creationId xmlns:a16="http://schemas.microsoft.com/office/drawing/2014/main" id="{4AFB79AD-13F3-AA49-F81C-FF159B42BCE8}"/>
              </a:ext>
            </a:extLst>
          </p:cNvPr>
          <p:cNvSpPr>
            <a:spLocks noChangeShapeType="1"/>
          </p:cNvSpPr>
          <p:nvPr/>
        </p:nvSpPr>
        <p:spPr bwMode="auto">
          <a:xfrm>
            <a:off x="10142630" y="1636198"/>
            <a:ext cx="0" cy="4711443"/>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4" name="Line 17">
            <a:extLst>
              <a:ext uri="{FF2B5EF4-FFF2-40B4-BE49-F238E27FC236}">
                <a16:creationId xmlns:a16="http://schemas.microsoft.com/office/drawing/2014/main" id="{0E963841-5714-3B84-B3A6-87607325A4BB}"/>
              </a:ext>
            </a:extLst>
          </p:cNvPr>
          <p:cNvSpPr>
            <a:spLocks noChangeShapeType="1"/>
          </p:cNvSpPr>
          <p:nvPr/>
        </p:nvSpPr>
        <p:spPr bwMode="auto">
          <a:xfrm>
            <a:off x="8466230" y="187432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5" name="Line 18">
            <a:extLst>
              <a:ext uri="{FF2B5EF4-FFF2-40B4-BE49-F238E27FC236}">
                <a16:creationId xmlns:a16="http://schemas.microsoft.com/office/drawing/2014/main" id="{376AF2F1-6F1E-197E-248F-7EB00C1CB43E}"/>
              </a:ext>
            </a:extLst>
          </p:cNvPr>
          <p:cNvSpPr>
            <a:spLocks noChangeShapeType="1"/>
          </p:cNvSpPr>
          <p:nvPr/>
        </p:nvSpPr>
        <p:spPr bwMode="auto">
          <a:xfrm flipH="1">
            <a:off x="8451943" y="231247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6" name="Line 19">
            <a:extLst>
              <a:ext uri="{FF2B5EF4-FFF2-40B4-BE49-F238E27FC236}">
                <a16:creationId xmlns:a16="http://schemas.microsoft.com/office/drawing/2014/main" id="{7990651A-F490-5FDC-C08E-A96EEE408854}"/>
              </a:ext>
            </a:extLst>
          </p:cNvPr>
          <p:cNvSpPr>
            <a:spLocks noChangeShapeType="1"/>
          </p:cNvSpPr>
          <p:nvPr/>
        </p:nvSpPr>
        <p:spPr bwMode="auto">
          <a:xfrm>
            <a:off x="8459880" y="282047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7" name="AutoShape 21">
            <a:extLst>
              <a:ext uri="{FF2B5EF4-FFF2-40B4-BE49-F238E27FC236}">
                <a16:creationId xmlns:a16="http://schemas.microsoft.com/office/drawing/2014/main" id="{E9FEF89B-CA23-EEEE-2176-59AB03E2B2D0}"/>
              </a:ext>
            </a:extLst>
          </p:cNvPr>
          <p:cNvSpPr>
            <a:spLocks/>
          </p:cNvSpPr>
          <p:nvPr/>
        </p:nvSpPr>
        <p:spPr bwMode="auto">
          <a:xfrm>
            <a:off x="10158656" y="3220408"/>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68" name="Text Box 22">
            <a:extLst>
              <a:ext uri="{FF2B5EF4-FFF2-40B4-BE49-F238E27FC236}">
                <a16:creationId xmlns:a16="http://schemas.microsoft.com/office/drawing/2014/main" id="{47DB96FA-D248-314E-3A15-AD45CF4A4FEA}"/>
              </a:ext>
            </a:extLst>
          </p:cNvPr>
          <p:cNvSpPr txBox="1">
            <a:spLocks noChangeArrowheads="1"/>
          </p:cNvSpPr>
          <p:nvPr/>
        </p:nvSpPr>
        <p:spPr bwMode="auto">
          <a:xfrm>
            <a:off x="10252168" y="2995626"/>
            <a:ext cx="193700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a:t>
            </a:r>
          </a:p>
          <a:p>
            <a:pPr>
              <a:lnSpc>
                <a:spcPct val="85000"/>
              </a:lnSpc>
              <a:spcBef>
                <a:spcPct val="0"/>
              </a:spcBef>
              <a:buClrTx/>
              <a:buSzTx/>
              <a:buFontTx/>
              <a:buNone/>
            </a:pPr>
            <a:r>
              <a:rPr lang="en-US" altLang="en-US" dirty="0">
                <a:solidFill>
                  <a:srgbClr val="CC0000"/>
                </a:solidFill>
                <a:latin typeface="+mn-lt"/>
              </a:rPr>
              <a:t>index.html file</a:t>
            </a:r>
          </a:p>
        </p:txBody>
      </p:sp>
      <p:sp>
        <p:nvSpPr>
          <p:cNvPr id="72" name="Line 23">
            <a:extLst>
              <a:ext uri="{FF2B5EF4-FFF2-40B4-BE49-F238E27FC236}">
                <a16:creationId xmlns:a16="http://schemas.microsoft.com/office/drawing/2014/main" id="{E45C821A-F5F3-B930-095C-E458587A3768}"/>
              </a:ext>
            </a:extLst>
          </p:cNvPr>
          <p:cNvSpPr>
            <a:spLocks noChangeShapeType="1"/>
          </p:cNvSpPr>
          <p:nvPr/>
        </p:nvSpPr>
        <p:spPr bwMode="auto">
          <a:xfrm>
            <a:off x="8061418" y="1848924"/>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0" name="Text Box 24">
            <a:extLst>
              <a:ext uri="{FF2B5EF4-FFF2-40B4-BE49-F238E27FC236}">
                <a16:creationId xmlns:a16="http://schemas.microsoft.com/office/drawing/2014/main" id="{5C7FF3BD-0866-24D4-B145-4A2C841F90D4}"/>
              </a:ext>
            </a:extLst>
          </p:cNvPr>
          <p:cNvSpPr txBox="1">
            <a:spLocks noChangeArrowheads="1"/>
          </p:cNvSpPr>
          <p:nvPr/>
        </p:nvSpPr>
        <p:spPr bwMode="auto">
          <a:xfrm>
            <a:off x="6771374" y="1534275"/>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81" name="AutoShape 25">
            <a:extLst>
              <a:ext uri="{FF2B5EF4-FFF2-40B4-BE49-F238E27FC236}">
                <a16:creationId xmlns:a16="http://schemas.microsoft.com/office/drawing/2014/main" id="{66066994-8C7F-7ABF-DD52-6563EFEFB121}"/>
              </a:ext>
            </a:extLst>
          </p:cNvPr>
          <p:cNvSpPr>
            <a:spLocks/>
          </p:cNvSpPr>
          <p:nvPr/>
        </p:nvSpPr>
        <p:spPr bwMode="auto">
          <a:xfrm>
            <a:off x="8196355" y="1899724"/>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2" name="Text Box 26">
            <a:extLst>
              <a:ext uri="{FF2B5EF4-FFF2-40B4-BE49-F238E27FC236}">
                <a16:creationId xmlns:a16="http://schemas.microsoft.com/office/drawing/2014/main" id="{F6EB9B49-374A-D057-9AB1-A09248756C30}"/>
              </a:ext>
            </a:extLst>
          </p:cNvPr>
          <p:cNvSpPr txBox="1">
            <a:spLocks noChangeArrowheads="1"/>
          </p:cNvSpPr>
          <p:nvPr/>
        </p:nvSpPr>
        <p:spPr bwMode="auto">
          <a:xfrm>
            <a:off x="7713755" y="211086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3" name="Line 27">
            <a:extLst>
              <a:ext uri="{FF2B5EF4-FFF2-40B4-BE49-F238E27FC236}">
                <a16:creationId xmlns:a16="http://schemas.microsoft.com/office/drawing/2014/main" id="{18B0D4AE-B054-AE0D-B864-EA76E8FD4D14}"/>
              </a:ext>
            </a:extLst>
          </p:cNvPr>
          <p:cNvSpPr>
            <a:spLocks noChangeShapeType="1"/>
          </p:cNvSpPr>
          <p:nvPr/>
        </p:nvSpPr>
        <p:spPr bwMode="auto">
          <a:xfrm>
            <a:off x="8110630" y="275379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 Box 28">
            <a:extLst>
              <a:ext uri="{FF2B5EF4-FFF2-40B4-BE49-F238E27FC236}">
                <a16:creationId xmlns:a16="http://schemas.microsoft.com/office/drawing/2014/main" id="{E00BB933-F2C8-7D30-F48A-9CF937D0A79D}"/>
              </a:ext>
            </a:extLst>
          </p:cNvPr>
          <p:cNvSpPr txBox="1">
            <a:spLocks noChangeArrowheads="1"/>
          </p:cNvSpPr>
          <p:nvPr/>
        </p:nvSpPr>
        <p:spPr bwMode="auto">
          <a:xfrm>
            <a:off x="6786656" y="2446212"/>
            <a:ext cx="140221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index.html</a:t>
            </a:r>
          </a:p>
        </p:txBody>
      </p:sp>
      <p:sp>
        <p:nvSpPr>
          <p:cNvPr id="85" name="AutoShape 29">
            <a:extLst>
              <a:ext uri="{FF2B5EF4-FFF2-40B4-BE49-F238E27FC236}">
                <a16:creationId xmlns:a16="http://schemas.microsoft.com/office/drawing/2014/main" id="{7BDCEA23-A65F-59B1-D0FC-7047D6418970}"/>
              </a:ext>
            </a:extLst>
          </p:cNvPr>
          <p:cNvSpPr>
            <a:spLocks/>
          </p:cNvSpPr>
          <p:nvPr/>
        </p:nvSpPr>
        <p:spPr bwMode="auto">
          <a:xfrm>
            <a:off x="8202705" y="2809361"/>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6" name="Text Box 30">
            <a:extLst>
              <a:ext uri="{FF2B5EF4-FFF2-40B4-BE49-F238E27FC236}">
                <a16:creationId xmlns:a16="http://schemas.microsoft.com/office/drawing/2014/main" id="{F34D6986-0875-E7BA-7958-02B21F501FA8}"/>
              </a:ext>
            </a:extLst>
          </p:cNvPr>
          <p:cNvSpPr txBox="1">
            <a:spLocks noChangeArrowheads="1"/>
          </p:cNvSpPr>
          <p:nvPr/>
        </p:nvSpPr>
        <p:spPr bwMode="auto">
          <a:xfrm>
            <a:off x="7732805" y="3033199"/>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7" name="Line 35">
            <a:extLst>
              <a:ext uri="{FF2B5EF4-FFF2-40B4-BE49-F238E27FC236}">
                <a16:creationId xmlns:a16="http://schemas.microsoft.com/office/drawing/2014/main" id="{6293FB09-2E2D-BFB6-A347-2AA55E31035E}"/>
              </a:ext>
            </a:extLst>
          </p:cNvPr>
          <p:cNvSpPr>
            <a:spLocks noChangeShapeType="1"/>
          </p:cNvSpPr>
          <p:nvPr/>
        </p:nvSpPr>
        <p:spPr bwMode="auto">
          <a:xfrm flipH="1">
            <a:off x="8073702" y="3785149"/>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8" name="Text Box 36">
            <a:extLst>
              <a:ext uri="{FF2B5EF4-FFF2-40B4-BE49-F238E27FC236}">
                <a16:creationId xmlns:a16="http://schemas.microsoft.com/office/drawing/2014/main" id="{C1B08785-8BB2-C1F2-F924-0AE67AC6995E}"/>
              </a:ext>
            </a:extLst>
          </p:cNvPr>
          <p:cNvSpPr txBox="1">
            <a:spLocks noChangeArrowheads="1"/>
          </p:cNvSpPr>
          <p:nvPr/>
        </p:nvSpPr>
        <p:spPr bwMode="auto">
          <a:xfrm>
            <a:off x="6770474" y="3251140"/>
            <a:ext cx="1537551"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index.html received</a:t>
            </a:r>
          </a:p>
        </p:txBody>
      </p:sp>
      <p:sp>
        <p:nvSpPr>
          <p:cNvPr id="89" name="Text Box 37">
            <a:extLst>
              <a:ext uri="{FF2B5EF4-FFF2-40B4-BE49-F238E27FC236}">
                <a16:creationId xmlns:a16="http://schemas.microsoft.com/office/drawing/2014/main" id="{52AD42A9-E594-514D-567E-05B82189D40F}"/>
              </a:ext>
            </a:extLst>
          </p:cNvPr>
          <p:cNvSpPr txBox="1">
            <a:spLocks noChangeArrowheads="1"/>
          </p:cNvSpPr>
          <p:nvPr/>
        </p:nvSpPr>
        <p:spPr bwMode="auto">
          <a:xfrm>
            <a:off x="8126203" y="6347642"/>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time</a:t>
            </a:r>
          </a:p>
        </p:txBody>
      </p:sp>
      <p:sp>
        <p:nvSpPr>
          <p:cNvPr id="90" name="Text Box 38">
            <a:extLst>
              <a:ext uri="{FF2B5EF4-FFF2-40B4-BE49-F238E27FC236}">
                <a16:creationId xmlns:a16="http://schemas.microsoft.com/office/drawing/2014/main" id="{42B4333F-4BB4-4818-3BD5-2F7A293554BD}"/>
              </a:ext>
            </a:extLst>
          </p:cNvPr>
          <p:cNvSpPr txBox="1">
            <a:spLocks noChangeArrowheads="1"/>
          </p:cNvSpPr>
          <p:nvPr/>
        </p:nvSpPr>
        <p:spPr bwMode="auto">
          <a:xfrm>
            <a:off x="9815725" y="6325942"/>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dirty="0">
                <a:latin typeface="+mn-lt"/>
              </a:rPr>
              <a:t>time</a:t>
            </a:r>
          </a:p>
        </p:txBody>
      </p:sp>
      <p:grpSp>
        <p:nvGrpSpPr>
          <p:cNvPr id="91" name="Group 43">
            <a:extLst>
              <a:ext uri="{FF2B5EF4-FFF2-40B4-BE49-F238E27FC236}">
                <a16:creationId xmlns:a16="http://schemas.microsoft.com/office/drawing/2014/main" id="{32B32529-4DFD-6EFC-6004-2B30A47058FA}"/>
              </a:ext>
            </a:extLst>
          </p:cNvPr>
          <p:cNvGrpSpPr>
            <a:grpSpLocks/>
          </p:cNvGrpSpPr>
          <p:nvPr/>
        </p:nvGrpSpPr>
        <p:grpSpPr bwMode="auto">
          <a:xfrm>
            <a:off x="9942605" y="869436"/>
            <a:ext cx="423863" cy="684213"/>
            <a:chOff x="4140" y="429"/>
            <a:chExt cx="1425" cy="2396"/>
          </a:xfrm>
        </p:grpSpPr>
        <p:sp>
          <p:nvSpPr>
            <p:cNvPr id="92" name="Freeform 44">
              <a:extLst>
                <a:ext uri="{FF2B5EF4-FFF2-40B4-BE49-F238E27FC236}">
                  <a16:creationId xmlns:a16="http://schemas.microsoft.com/office/drawing/2014/main" id="{FC73BBD9-18E1-4A05-B234-9ACFC794EC6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Rectangle 45">
              <a:extLst>
                <a:ext uri="{FF2B5EF4-FFF2-40B4-BE49-F238E27FC236}">
                  <a16:creationId xmlns:a16="http://schemas.microsoft.com/office/drawing/2014/main" id="{B85BD29B-464C-8C70-6E1A-4DF0F7A9C483}"/>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4" name="Freeform 46">
              <a:extLst>
                <a:ext uri="{FF2B5EF4-FFF2-40B4-BE49-F238E27FC236}">
                  <a16:creationId xmlns:a16="http://schemas.microsoft.com/office/drawing/2014/main" id="{1BD8BF4F-4723-390A-9706-03FD6656FC7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47">
              <a:extLst>
                <a:ext uri="{FF2B5EF4-FFF2-40B4-BE49-F238E27FC236}">
                  <a16:creationId xmlns:a16="http://schemas.microsoft.com/office/drawing/2014/main" id="{BF890FC4-3155-2F58-A921-3408A965DCB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Rectangle 48">
              <a:extLst>
                <a:ext uri="{FF2B5EF4-FFF2-40B4-BE49-F238E27FC236}">
                  <a16:creationId xmlns:a16="http://schemas.microsoft.com/office/drawing/2014/main" id="{3EB23875-A44E-E985-B02B-551B4261873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7" name="Group 49">
              <a:extLst>
                <a:ext uri="{FF2B5EF4-FFF2-40B4-BE49-F238E27FC236}">
                  <a16:creationId xmlns:a16="http://schemas.microsoft.com/office/drawing/2014/main" id="{998877D3-716B-2A21-4013-937FD972DB5F}"/>
                </a:ext>
              </a:extLst>
            </p:cNvPr>
            <p:cNvGrpSpPr>
              <a:grpSpLocks/>
            </p:cNvGrpSpPr>
            <p:nvPr/>
          </p:nvGrpSpPr>
          <p:grpSpPr bwMode="auto">
            <a:xfrm>
              <a:off x="4749" y="668"/>
              <a:ext cx="581" cy="145"/>
              <a:chOff x="614" y="2568"/>
              <a:chExt cx="725" cy="139"/>
            </a:xfrm>
          </p:grpSpPr>
          <p:sp>
            <p:nvSpPr>
              <p:cNvPr id="122" name="AutoShape 50">
                <a:extLst>
                  <a:ext uri="{FF2B5EF4-FFF2-40B4-BE49-F238E27FC236}">
                    <a16:creationId xmlns:a16="http://schemas.microsoft.com/office/drawing/2014/main" id="{90B1F948-3F49-5E44-34ED-AEBF037C71B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23" name="AutoShape 51">
                <a:extLst>
                  <a:ext uri="{FF2B5EF4-FFF2-40B4-BE49-F238E27FC236}">
                    <a16:creationId xmlns:a16="http://schemas.microsoft.com/office/drawing/2014/main" id="{7424C227-CF29-5970-5FB6-D3BAB24B16C1}"/>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8" name="Rectangle 52">
              <a:extLst>
                <a:ext uri="{FF2B5EF4-FFF2-40B4-BE49-F238E27FC236}">
                  <a16:creationId xmlns:a16="http://schemas.microsoft.com/office/drawing/2014/main" id="{21E8CD12-AE66-4090-17AA-DACB88E41E74}"/>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9" name="Group 53">
              <a:extLst>
                <a:ext uri="{FF2B5EF4-FFF2-40B4-BE49-F238E27FC236}">
                  <a16:creationId xmlns:a16="http://schemas.microsoft.com/office/drawing/2014/main" id="{69897662-BDEB-C076-DF46-5196B822D788}"/>
                </a:ext>
              </a:extLst>
            </p:cNvPr>
            <p:cNvGrpSpPr>
              <a:grpSpLocks/>
            </p:cNvGrpSpPr>
            <p:nvPr/>
          </p:nvGrpSpPr>
          <p:grpSpPr bwMode="auto">
            <a:xfrm>
              <a:off x="4747" y="994"/>
              <a:ext cx="581" cy="134"/>
              <a:chOff x="614" y="2568"/>
              <a:chExt cx="725" cy="139"/>
            </a:xfrm>
          </p:grpSpPr>
          <p:sp>
            <p:nvSpPr>
              <p:cNvPr id="120" name="AutoShape 54">
                <a:extLst>
                  <a:ext uri="{FF2B5EF4-FFF2-40B4-BE49-F238E27FC236}">
                    <a16:creationId xmlns:a16="http://schemas.microsoft.com/office/drawing/2014/main" id="{CE2D453E-1B5F-F146-33C0-CCF01DF3E273}"/>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21" name="AutoShape 55">
                <a:extLst>
                  <a:ext uri="{FF2B5EF4-FFF2-40B4-BE49-F238E27FC236}">
                    <a16:creationId xmlns:a16="http://schemas.microsoft.com/office/drawing/2014/main" id="{58AEE248-03AD-D68C-474D-69D46F2D95F9}"/>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0" name="Rectangle 56">
              <a:extLst>
                <a:ext uri="{FF2B5EF4-FFF2-40B4-BE49-F238E27FC236}">
                  <a16:creationId xmlns:a16="http://schemas.microsoft.com/office/drawing/2014/main" id="{D4799C2B-3C48-08B3-D13F-38F74C22193C}"/>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1" name="Rectangle 57">
              <a:extLst>
                <a:ext uri="{FF2B5EF4-FFF2-40B4-BE49-F238E27FC236}">
                  <a16:creationId xmlns:a16="http://schemas.microsoft.com/office/drawing/2014/main" id="{D5C72C59-134A-D452-94E9-BA20210A1BC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102" name="Group 58">
              <a:extLst>
                <a:ext uri="{FF2B5EF4-FFF2-40B4-BE49-F238E27FC236}">
                  <a16:creationId xmlns:a16="http://schemas.microsoft.com/office/drawing/2014/main" id="{DDD08342-F4C1-5E4C-52FB-BCFCD7DDB4CF}"/>
                </a:ext>
              </a:extLst>
            </p:cNvPr>
            <p:cNvGrpSpPr>
              <a:grpSpLocks/>
            </p:cNvGrpSpPr>
            <p:nvPr/>
          </p:nvGrpSpPr>
          <p:grpSpPr bwMode="auto">
            <a:xfrm>
              <a:off x="4735" y="1627"/>
              <a:ext cx="582" cy="151"/>
              <a:chOff x="614" y="2568"/>
              <a:chExt cx="725" cy="139"/>
            </a:xfrm>
          </p:grpSpPr>
          <p:sp>
            <p:nvSpPr>
              <p:cNvPr id="118" name="AutoShape 59">
                <a:extLst>
                  <a:ext uri="{FF2B5EF4-FFF2-40B4-BE49-F238E27FC236}">
                    <a16:creationId xmlns:a16="http://schemas.microsoft.com/office/drawing/2014/main" id="{69827E1E-390A-C8C4-EB82-31A6BF33CE0C}"/>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9" name="AutoShape 60">
                <a:extLst>
                  <a:ext uri="{FF2B5EF4-FFF2-40B4-BE49-F238E27FC236}">
                    <a16:creationId xmlns:a16="http://schemas.microsoft.com/office/drawing/2014/main" id="{2428A84D-3FDB-1CE4-A9C9-7E0FE1FB4BF0}"/>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3" name="Freeform 61">
              <a:extLst>
                <a:ext uri="{FF2B5EF4-FFF2-40B4-BE49-F238E27FC236}">
                  <a16:creationId xmlns:a16="http://schemas.microsoft.com/office/drawing/2014/main" id="{5AC50C3B-7A05-7C21-F1E3-3A7294134D5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04" name="Group 62">
              <a:extLst>
                <a:ext uri="{FF2B5EF4-FFF2-40B4-BE49-F238E27FC236}">
                  <a16:creationId xmlns:a16="http://schemas.microsoft.com/office/drawing/2014/main" id="{B42618B1-DBF5-3C9E-9B2C-93CDEF7E08E4}"/>
                </a:ext>
              </a:extLst>
            </p:cNvPr>
            <p:cNvGrpSpPr>
              <a:grpSpLocks/>
            </p:cNvGrpSpPr>
            <p:nvPr/>
          </p:nvGrpSpPr>
          <p:grpSpPr bwMode="auto">
            <a:xfrm>
              <a:off x="4739" y="1327"/>
              <a:ext cx="582" cy="139"/>
              <a:chOff x="614" y="2568"/>
              <a:chExt cx="725" cy="139"/>
            </a:xfrm>
          </p:grpSpPr>
          <p:sp>
            <p:nvSpPr>
              <p:cNvPr id="116" name="AutoShape 63">
                <a:extLst>
                  <a:ext uri="{FF2B5EF4-FFF2-40B4-BE49-F238E27FC236}">
                    <a16:creationId xmlns:a16="http://schemas.microsoft.com/office/drawing/2014/main" id="{03FAE0A5-4D56-197E-9E80-AC75F553217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7" name="AutoShape 64">
                <a:extLst>
                  <a:ext uri="{FF2B5EF4-FFF2-40B4-BE49-F238E27FC236}">
                    <a16:creationId xmlns:a16="http://schemas.microsoft.com/office/drawing/2014/main" id="{37386EC7-765F-F095-3D81-E2927ACC0BEE}"/>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5" name="Rectangle 65">
              <a:extLst>
                <a:ext uri="{FF2B5EF4-FFF2-40B4-BE49-F238E27FC236}">
                  <a16:creationId xmlns:a16="http://schemas.microsoft.com/office/drawing/2014/main" id="{18EB297A-460E-631A-79E9-808D9C6CDB1F}"/>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6" name="Freeform 66">
              <a:extLst>
                <a:ext uri="{FF2B5EF4-FFF2-40B4-BE49-F238E27FC236}">
                  <a16:creationId xmlns:a16="http://schemas.microsoft.com/office/drawing/2014/main" id="{97A86D49-91F9-872C-8708-C06D7930814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67">
              <a:extLst>
                <a:ext uri="{FF2B5EF4-FFF2-40B4-BE49-F238E27FC236}">
                  <a16:creationId xmlns:a16="http://schemas.microsoft.com/office/drawing/2014/main" id="{58D7D1CF-F25A-0F3B-BB34-49E6B66B3EA6}"/>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Oval 68">
              <a:extLst>
                <a:ext uri="{FF2B5EF4-FFF2-40B4-BE49-F238E27FC236}">
                  <a16:creationId xmlns:a16="http://schemas.microsoft.com/office/drawing/2014/main" id="{013BED1F-5706-8601-C485-11958B92D68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9" name="Freeform 69">
              <a:extLst>
                <a:ext uri="{FF2B5EF4-FFF2-40B4-BE49-F238E27FC236}">
                  <a16:creationId xmlns:a16="http://schemas.microsoft.com/office/drawing/2014/main" id="{4E4EA15D-EB39-3DCE-9978-6B7B0AF303D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AutoShape 70">
              <a:extLst>
                <a:ext uri="{FF2B5EF4-FFF2-40B4-BE49-F238E27FC236}">
                  <a16:creationId xmlns:a16="http://schemas.microsoft.com/office/drawing/2014/main" id="{59F6BFB5-A9EA-6705-0D9F-2B1AFC6740A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1" name="AutoShape 71">
              <a:extLst>
                <a:ext uri="{FF2B5EF4-FFF2-40B4-BE49-F238E27FC236}">
                  <a16:creationId xmlns:a16="http://schemas.microsoft.com/office/drawing/2014/main" id="{B8797800-D428-DE65-EE77-F286D18F981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2" name="Oval 72">
              <a:extLst>
                <a:ext uri="{FF2B5EF4-FFF2-40B4-BE49-F238E27FC236}">
                  <a16:creationId xmlns:a16="http://schemas.microsoft.com/office/drawing/2014/main" id="{B44A254C-4065-2A93-274B-7D9013EDD5CD}"/>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3" name="Oval 73">
              <a:extLst>
                <a:ext uri="{FF2B5EF4-FFF2-40B4-BE49-F238E27FC236}">
                  <a16:creationId xmlns:a16="http://schemas.microsoft.com/office/drawing/2014/main" id="{9B8427CF-2261-CD0A-80D9-814FC4B96364}"/>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114" name="Oval 74">
              <a:extLst>
                <a:ext uri="{FF2B5EF4-FFF2-40B4-BE49-F238E27FC236}">
                  <a16:creationId xmlns:a16="http://schemas.microsoft.com/office/drawing/2014/main" id="{2F7E9FC7-FB40-F4DE-5165-CD7D129379D0}"/>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5" name="Rectangle 75">
              <a:extLst>
                <a:ext uri="{FF2B5EF4-FFF2-40B4-BE49-F238E27FC236}">
                  <a16:creationId xmlns:a16="http://schemas.microsoft.com/office/drawing/2014/main" id="{07179D1B-5962-110E-7305-0EDE7D11675A}"/>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124" name="Group 76">
            <a:extLst>
              <a:ext uri="{FF2B5EF4-FFF2-40B4-BE49-F238E27FC236}">
                <a16:creationId xmlns:a16="http://schemas.microsoft.com/office/drawing/2014/main" id="{6C2FBDCD-9DAF-F5F3-FC4E-F9DC2CCC10FB}"/>
              </a:ext>
            </a:extLst>
          </p:cNvPr>
          <p:cNvGrpSpPr>
            <a:grpSpLocks/>
          </p:cNvGrpSpPr>
          <p:nvPr/>
        </p:nvGrpSpPr>
        <p:grpSpPr bwMode="auto">
          <a:xfrm>
            <a:off x="7940768" y="891661"/>
            <a:ext cx="698500" cy="709613"/>
            <a:chOff x="-44" y="1473"/>
            <a:chExt cx="981" cy="1105"/>
          </a:xfrm>
        </p:grpSpPr>
        <p:pic>
          <p:nvPicPr>
            <p:cNvPr id="125" name="Picture 77" descr="desktop_computer_stylized_medium">
              <a:extLst>
                <a:ext uri="{FF2B5EF4-FFF2-40B4-BE49-F238E27FC236}">
                  <a16:creationId xmlns:a16="http://schemas.microsoft.com/office/drawing/2014/main" id="{658A3E93-D986-4F32-06D4-55239F193B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Freeform 78">
              <a:extLst>
                <a:ext uri="{FF2B5EF4-FFF2-40B4-BE49-F238E27FC236}">
                  <a16:creationId xmlns:a16="http://schemas.microsoft.com/office/drawing/2014/main" id="{C0953DB8-EAE6-1186-87E3-DD16B474290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127" name="Freeform 1">
            <a:extLst>
              <a:ext uri="{FF2B5EF4-FFF2-40B4-BE49-F238E27FC236}">
                <a16:creationId xmlns:a16="http://schemas.microsoft.com/office/drawing/2014/main" id="{8DD5F76E-A341-5819-2AEE-2C3CA38205B9}"/>
              </a:ext>
            </a:extLst>
          </p:cNvPr>
          <p:cNvSpPr/>
          <p:nvPr/>
        </p:nvSpPr>
        <p:spPr>
          <a:xfrm>
            <a:off x="8443698" y="3218083"/>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AutoShape 21">
            <a:extLst>
              <a:ext uri="{FF2B5EF4-FFF2-40B4-BE49-F238E27FC236}">
                <a16:creationId xmlns:a16="http://schemas.microsoft.com/office/drawing/2014/main" id="{58F93A31-74D1-EE14-6B3A-368DE6BC55DF}"/>
              </a:ext>
            </a:extLst>
          </p:cNvPr>
          <p:cNvSpPr>
            <a:spLocks/>
          </p:cNvSpPr>
          <p:nvPr/>
        </p:nvSpPr>
        <p:spPr bwMode="auto">
          <a:xfrm flipH="1" flipV="1">
            <a:off x="8324425" y="3614532"/>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29" name="Line 19">
            <a:extLst>
              <a:ext uri="{FF2B5EF4-FFF2-40B4-BE49-F238E27FC236}">
                <a16:creationId xmlns:a16="http://schemas.microsoft.com/office/drawing/2014/main" id="{EE5D3E86-E7A7-BC3F-58E3-CA5D5C8B0AF8}"/>
              </a:ext>
            </a:extLst>
          </p:cNvPr>
          <p:cNvSpPr>
            <a:spLocks noChangeShapeType="1"/>
          </p:cNvSpPr>
          <p:nvPr/>
        </p:nvSpPr>
        <p:spPr bwMode="auto">
          <a:xfrm>
            <a:off x="8451207" y="3824921"/>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30" name="AutoShape 21">
            <a:extLst>
              <a:ext uri="{FF2B5EF4-FFF2-40B4-BE49-F238E27FC236}">
                <a16:creationId xmlns:a16="http://schemas.microsoft.com/office/drawing/2014/main" id="{448BD0BC-2418-55D7-94B4-0340E61D27D1}"/>
              </a:ext>
            </a:extLst>
          </p:cNvPr>
          <p:cNvSpPr>
            <a:spLocks/>
          </p:cNvSpPr>
          <p:nvPr/>
        </p:nvSpPr>
        <p:spPr bwMode="auto">
          <a:xfrm>
            <a:off x="10149983" y="4224855"/>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31" name="Text Box 22">
            <a:extLst>
              <a:ext uri="{FF2B5EF4-FFF2-40B4-BE49-F238E27FC236}">
                <a16:creationId xmlns:a16="http://schemas.microsoft.com/office/drawing/2014/main" id="{A9913994-AAE7-B5E7-A05C-27A1A79C92A6}"/>
              </a:ext>
            </a:extLst>
          </p:cNvPr>
          <p:cNvSpPr txBox="1">
            <a:spLocks noChangeArrowheads="1"/>
          </p:cNvSpPr>
          <p:nvPr/>
        </p:nvSpPr>
        <p:spPr bwMode="auto">
          <a:xfrm>
            <a:off x="10243495" y="4000073"/>
            <a:ext cx="193700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a:t>
            </a:r>
          </a:p>
          <a:p>
            <a:pPr>
              <a:lnSpc>
                <a:spcPct val="85000"/>
              </a:lnSpc>
              <a:spcBef>
                <a:spcPct val="0"/>
              </a:spcBef>
              <a:buClrTx/>
              <a:buSzTx/>
              <a:buFontTx/>
              <a:buNone/>
            </a:pPr>
            <a:r>
              <a:rPr lang="en-US" altLang="en-US" dirty="0">
                <a:solidFill>
                  <a:srgbClr val="CC0000"/>
                </a:solidFill>
                <a:latin typeface="+mn-lt"/>
              </a:rPr>
              <a:t>img1</a:t>
            </a:r>
          </a:p>
        </p:txBody>
      </p:sp>
      <p:sp>
        <p:nvSpPr>
          <p:cNvPr id="132" name="Text Box 28">
            <a:extLst>
              <a:ext uri="{FF2B5EF4-FFF2-40B4-BE49-F238E27FC236}">
                <a16:creationId xmlns:a16="http://schemas.microsoft.com/office/drawing/2014/main" id="{45E3F2A2-AFD1-E5F0-939F-507B034DC1E2}"/>
              </a:ext>
            </a:extLst>
          </p:cNvPr>
          <p:cNvSpPr txBox="1">
            <a:spLocks noChangeArrowheads="1"/>
          </p:cNvSpPr>
          <p:nvPr/>
        </p:nvSpPr>
        <p:spPr bwMode="auto">
          <a:xfrm>
            <a:off x="6591571" y="3761932"/>
            <a:ext cx="1649611"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img1</a:t>
            </a:r>
          </a:p>
        </p:txBody>
      </p:sp>
      <p:sp>
        <p:nvSpPr>
          <p:cNvPr id="133" name="AutoShape 29">
            <a:extLst>
              <a:ext uri="{FF2B5EF4-FFF2-40B4-BE49-F238E27FC236}">
                <a16:creationId xmlns:a16="http://schemas.microsoft.com/office/drawing/2014/main" id="{B5BEFF2A-5483-7DCE-F34D-8EC422BC035A}"/>
              </a:ext>
            </a:extLst>
          </p:cNvPr>
          <p:cNvSpPr>
            <a:spLocks/>
          </p:cNvSpPr>
          <p:nvPr/>
        </p:nvSpPr>
        <p:spPr bwMode="auto">
          <a:xfrm>
            <a:off x="8194032" y="3813808"/>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34" name="Text Box 30">
            <a:extLst>
              <a:ext uri="{FF2B5EF4-FFF2-40B4-BE49-F238E27FC236}">
                <a16:creationId xmlns:a16="http://schemas.microsoft.com/office/drawing/2014/main" id="{E5E0D0D7-9EB7-E247-7827-A1967AF84C96}"/>
              </a:ext>
            </a:extLst>
          </p:cNvPr>
          <p:cNvSpPr txBox="1">
            <a:spLocks noChangeArrowheads="1"/>
          </p:cNvSpPr>
          <p:nvPr/>
        </p:nvSpPr>
        <p:spPr bwMode="auto">
          <a:xfrm>
            <a:off x="7724132" y="403764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RTT</a:t>
            </a:r>
          </a:p>
        </p:txBody>
      </p:sp>
      <p:sp>
        <p:nvSpPr>
          <p:cNvPr id="135" name="Line 35">
            <a:extLst>
              <a:ext uri="{FF2B5EF4-FFF2-40B4-BE49-F238E27FC236}">
                <a16:creationId xmlns:a16="http://schemas.microsoft.com/office/drawing/2014/main" id="{01C38AD5-CE9D-2F9A-FF22-FCC0A6899857}"/>
              </a:ext>
            </a:extLst>
          </p:cNvPr>
          <p:cNvSpPr>
            <a:spLocks noChangeShapeType="1"/>
          </p:cNvSpPr>
          <p:nvPr/>
        </p:nvSpPr>
        <p:spPr bwMode="auto">
          <a:xfrm flipH="1">
            <a:off x="8065029" y="4803882"/>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36" name="Text Box 36">
            <a:extLst>
              <a:ext uri="{FF2B5EF4-FFF2-40B4-BE49-F238E27FC236}">
                <a16:creationId xmlns:a16="http://schemas.microsoft.com/office/drawing/2014/main" id="{7150575E-2ED5-7966-447F-50F7EAE0E83C}"/>
              </a:ext>
            </a:extLst>
          </p:cNvPr>
          <p:cNvSpPr txBox="1">
            <a:spLocks noChangeArrowheads="1"/>
          </p:cNvSpPr>
          <p:nvPr/>
        </p:nvSpPr>
        <p:spPr bwMode="auto">
          <a:xfrm>
            <a:off x="6761801" y="4255587"/>
            <a:ext cx="1537551"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img1 received</a:t>
            </a:r>
          </a:p>
        </p:txBody>
      </p:sp>
      <p:sp>
        <p:nvSpPr>
          <p:cNvPr id="137" name="Freeform 1">
            <a:extLst>
              <a:ext uri="{FF2B5EF4-FFF2-40B4-BE49-F238E27FC236}">
                <a16:creationId xmlns:a16="http://schemas.microsoft.com/office/drawing/2014/main" id="{997CE83B-620E-4AEB-C1F5-93A73EB7DB04}"/>
              </a:ext>
            </a:extLst>
          </p:cNvPr>
          <p:cNvSpPr/>
          <p:nvPr/>
        </p:nvSpPr>
        <p:spPr>
          <a:xfrm>
            <a:off x="8435025" y="4222530"/>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AutoShape 21">
            <a:extLst>
              <a:ext uri="{FF2B5EF4-FFF2-40B4-BE49-F238E27FC236}">
                <a16:creationId xmlns:a16="http://schemas.microsoft.com/office/drawing/2014/main" id="{6E117654-86C2-B789-E5BD-EC1E94E5D784}"/>
              </a:ext>
            </a:extLst>
          </p:cNvPr>
          <p:cNvSpPr>
            <a:spLocks/>
          </p:cNvSpPr>
          <p:nvPr/>
        </p:nvSpPr>
        <p:spPr bwMode="auto">
          <a:xfrm flipH="1" flipV="1">
            <a:off x="8315980" y="4627862"/>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41" name="Line 19">
            <a:extLst>
              <a:ext uri="{FF2B5EF4-FFF2-40B4-BE49-F238E27FC236}">
                <a16:creationId xmlns:a16="http://schemas.microsoft.com/office/drawing/2014/main" id="{9E7C613C-60B6-FA0F-C4B3-A795AC04A663}"/>
              </a:ext>
            </a:extLst>
          </p:cNvPr>
          <p:cNvSpPr>
            <a:spLocks noChangeShapeType="1"/>
          </p:cNvSpPr>
          <p:nvPr/>
        </p:nvSpPr>
        <p:spPr bwMode="auto">
          <a:xfrm>
            <a:off x="8442762" y="4838251"/>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42" name="AutoShape 21">
            <a:extLst>
              <a:ext uri="{FF2B5EF4-FFF2-40B4-BE49-F238E27FC236}">
                <a16:creationId xmlns:a16="http://schemas.microsoft.com/office/drawing/2014/main" id="{6B257A56-8CAC-C8CC-EBF7-E5947982E55A}"/>
              </a:ext>
            </a:extLst>
          </p:cNvPr>
          <p:cNvSpPr>
            <a:spLocks/>
          </p:cNvSpPr>
          <p:nvPr/>
        </p:nvSpPr>
        <p:spPr bwMode="auto">
          <a:xfrm>
            <a:off x="10141538" y="5238185"/>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43" name="Text Box 22">
            <a:extLst>
              <a:ext uri="{FF2B5EF4-FFF2-40B4-BE49-F238E27FC236}">
                <a16:creationId xmlns:a16="http://schemas.microsoft.com/office/drawing/2014/main" id="{759FDE71-6EEB-451E-49E1-AB10A4ADDCED}"/>
              </a:ext>
            </a:extLst>
          </p:cNvPr>
          <p:cNvSpPr txBox="1">
            <a:spLocks noChangeArrowheads="1"/>
          </p:cNvSpPr>
          <p:nvPr/>
        </p:nvSpPr>
        <p:spPr bwMode="auto">
          <a:xfrm>
            <a:off x="10235050" y="5013403"/>
            <a:ext cx="193700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a:t>
            </a:r>
          </a:p>
          <a:p>
            <a:pPr>
              <a:lnSpc>
                <a:spcPct val="85000"/>
              </a:lnSpc>
              <a:spcBef>
                <a:spcPct val="0"/>
              </a:spcBef>
              <a:buClrTx/>
              <a:buSzTx/>
              <a:buFontTx/>
              <a:buNone/>
            </a:pPr>
            <a:r>
              <a:rPr lang="en-US" altLang="en-US" dirty="0">
                <a:solidFill>
                  <a:srgbClr val="CC0000"/>
                </a:solidFill>
                <a:latin typeface="+mn-lt"/>
              </a:rPr>
              <a:t>img2</a:t>
            </a:r>
          </a:p>
        </p:txBody>
      </p:sp>
      <p:sp>
        <p:nvSpPr>
          <p:cNvPr id="144" name="Text Box 28">
            <a:extLst>
              <a:ext uri="{FF2B5EF4-FFF2-40B4-BE49-F238E27FC236}">
                <a16:creationId xmlns:a16="http://schemas.microsoft.com/office/drawing/2014/main" id="{0263BCFE-4E89-FEC8-155C-1D2A67FA425E}"/>
              </a:ext>
            </a:extLst>
          </p:cNvPr>
          <p:cNvSpPr txBox="1">
            <a:spLocks noChangeArrowheads="1"/>
          </p:cNvSpPr>
          <p:nvPr/>
        </p:nvSpPr>
        <p:spPr bwMode="auto">
          <a:xfrm>
            <a:off x="6583126" y="4775262"/>
            <a:ext cx="1649611"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img2</a:t>
            </a:r>
          </a:p>
        </p:txBody>
      </p:sp>
      <p:sp>
        <p:nvSpPr>
          <p:cNvPr id="145" name="AutoShape 29">
            <a:extLst>
              <a:ext uri="{FF2B5EF4-FFF2-40B4-BE49-F238E27FC236}">
                <a16:creationId xmlns:a16="http://schemas.microsoft.com/office/drawing/2014/main" id="{D97A5D3A-033E-E5BC-C6C2-28F6C3B86899}"/>
              </a:ext>
            </a:extLst>
          </p:cNvPr>
          <p:cNvSpPr>
            <a:spLocks/>
          </p:cNvSpPr>
          <p:nvPr/>
        </p:nvSpPr>
        <p:spPr bwMode="auto">
          <a:xfrm>
            <a:off x="8185587" y="4827138"/>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46" name="Text Box 30">
            <a:extLst>
              <a:ext uri="{FF2B5EF4-FFF2-40B4-BE49-F238E27FC236}">
                <a16:creationId xmlns:a16="http://schemas.microsoft.com/office/drawing/2014/main" id="{078E7022-0181-98AC-83AA-6379435E59EA}"/>
              </a:ext>
            </a:extLst>
          </p:cNvPr>
          <p:cNvSpPr txBox="1">
            <a:spLocks noChangeArrowheads="1"/>
          </p:cNvSpPr>
          <p:nvPr/>
        </p:nvSpPr>
        <p:spPr bwMode="auto">
          <a:xfrm>
            <a:off x="7715687" y="505097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147" name="Line 35">
            <a:extLst>
              <a:ext uri="{FF2B5EF4-FFF2-40B4-BE49-F238E27FC236}">
                <a16:creationId xmlns:a16="http://schemas.microsoft.com/office/drawing/2014/main" id="{C2B46BC3-BBB1-91D3-2865-E1EAF6799A8E}"/>
              </a:ext>
            </a:extLst>
          </p:cNvPr>
          <p:cNvSpPr>
            <a:spLocks noChangeShapeType="1"/>
          </p:cNvSpPr>
          <p:nvPr/>
        </p:nvSpPr>
        <p:spPr bwMode="auto">
          <a:xfrm flipH="1">
            <a:off x="8056584" y="580292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148" name="Text Box 36">
            <a:extLst>
              <a:ext uri="{FF2B5EF4-FFF2-40B4-BE49-F238E27FC236}">
                <a16:creationId xmlns:a16="http://schemas.microsoft.com/office/drawing/2014/main" id="{44724B2E-8316-1330-6BC9-523C72B368F5}"/>
              </a:ext>
            </a:extLst>
          </p:cNvPr>
          <p:cNvSpPr txBox="1">
            <a:spLocks noChangeArrowheads="1"/>
          </p:cNvSpPr>
          <p:nvPr/>
        </p:nvSpPr>
        <p:spPr bwMode="auto">
          <a:xfrm>
            <a:off x="6753356" y="5268917"/>
            <a:ext cx="1537551"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img2 received</a:t>
            </a:r>
          </a:p>
        </p:txBody>
      </p:sp>
      <p:sp>
        <p:nvSpPr>
          <p:cNvPr id="149" name="Freeform 1">
            <a:extLst>
              <a:ext uri="{FF2B5EF4-FFF2-40B4-BE49-F238E27FC236}">
                <a16:creationId xmlns:a16="http://schemas.microsoft.com/office/drawing/2014/main" id="{70C34F4E-6B38-6ADE-D80D-1AF89351D5AA}"/>
              </a:ext>
            </a:extLst>
          </p:cNvPr>
          <p:cNvSpPr/>
          <p:nvPr/>
        </p:nvSpPr>
        <p:spPr>
          <a:xfrm>
            <a:off x="8426580" y="5235860"/>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AutoShape 21">
            <a:extLst>
              <a:ext uri="{FF2B5EF4-FFF2-40B4-BE49-F238E27FC236}">
                <a16:creationId xmlns:a16="http://schemas.microsoft.com/office/drawing/2014/main" id="{8392DA00-E62C-A00A-C0B7-1A7D231B14B6}"/>
              </a:ext>
            </a:extLst>
          </p:cNvPr>
          <p:cNvSpPr>
            <a:spLocks/>
          </p:cNvSpPr>
          <p:nvPr/>
        </p:nvSpPr>
        <p:spPr bwMode="auto">
          <a:xfrm flipH="1" flipV="1">
            <a:off x="8307307" y="5632309"/>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51" name="Text Box 37">
            <a:extLst>
              <a:ext uri="{FF2B5EF4-FFF2-40B4-BE49-F238E27FC236}">
                <a16:creationId xmlns:a16="http://schemas.microsoft.com/office/drawing/2014/main" id="{BA2ABE07-3779-3787-DA9B-AAEB5866351D}"/>
              </a:ext>
            </a:extLst>
          </p:cNvPr>
          <p:cNvSpPr txBox="1">
            <a:spLocks noChangeArrowheads="1"/>
          </p:cNvSpPr>
          <p:nvPr/>
        </p:nvSpPr>
        <p:spPr bwMode="auto">
          <a:xfrm rot="5400000">
            <a:off x="9142295" y="5799441"/>
            <a:ext cx="492443"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 . .</a:t>
            </a:r>
          </a:p>
        </p:txBody>
      </p:sp>
      <mc:AlternateContent xmlns:mc="http://schemas.openxmlformats.org/markup-compatibility/2006" xmlns:a14="http://schemas.microsoft.com/office/drawing/2010/main">
        <mc:Choice Requires="a14">
          <p:sp>
            <p:nvSpPr>
              <p:cNvPr id="152" name="Rectangle 3">
                <a:extLst>
                  <a:ext uri="{FF2B5EF4-FFF2-40B4-BE49-F238E27FC236}">
                    <a16:creationId xmlns:a16="http://schemas.microsoft.com/office/drawing/2014/main" id="{3B784C51-AE31-7BED-2048-0F55283976E1}"/>
                  </a:ext>
                </a:extLst>
              </p:cNvPr>
              <p:cNvSpPr txBox="1">
                <a:spLocks noChangeArrowheads="1"/>
              </p:cNvSpPr>
              <p:nvPr/>
            </p:nvSpPr>
            <p:spPr>
              <a:xfrm>
                <a:off x="501513" y="2591302"/>
                <a:ext cx="5988624" cy="24672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7" lvl="1" indent="0">
                  <a:buNone/>
                  <a:defRPr/>
                </a:pPr>
                <a:r>
                  <a:rPr lang="en-US" altLang="en-US" sz="2800" b="1" i="1" dirty="0">
                    <a:ea typeface="ＭＳ Ｐゴシック" panose="020B0600070205080204" pitchFamily="34" charset="-128"/>
                  </a:rPr>
                  <a:t>response time (N objects) </a:t>
                </a:r>
                <a:endParaRPr lang="en-CA" altLang="en-US" sz="2800" b="1" i="1" dirty="0">
                  <a:latin typeface="Cambria Math" panose="02040503050406030204" pitchFamily="18" charset="0"/>
                  <a:ea typeface="ＭＳ Ｐゴシック" panose="020B0600070205080204" pitchFamily="34" charset="-128"/>
                </a:endParaRPr>
              </a:p>
              <a:p>
                <a:pPr marL="471487" lvl="1" indent="0">
                  <a:buNone/>
                  <a:defRPr/>
                </a:pPr>
                <a14:m>
                  <m:oMathPara xmlns:m="http://schemas.openxmlformats.org/officeDocument/2006/math">
                    <m:oMathParaPr>
                      <m:jc m:val="centerGroup"/>
                    </m:oMathParaPr>
                    <m:oMath xmlns:m="http://schemas.openxmlformats.org/officeDocument/2006/math">
                      <m:r>
                        <a:rPr lang="en-CA" altLang="en-US" b="0" i="1" smtClean="0">
                          <a:latin typeface="Cambria Math" panose="02040503050406030204" pitchFamily="18" charset="0"/>
                          <a:ea typeface="ＭＳ Ｐゴシック" panose="020B0600070205080204" pitchFamily="34" charset="-128"/>
                        </a:rPr>
                        <m:t>=</m:t>
                      </m:r>
                      <m:r>
                        <a:rPr lang="en-CA" altLang="en-US" i="1">
                          <a:latin typeface="Cambria Math" panose="02040503050406030204" pitchFamily="18" charset="0"/>
                          <a:ea typeface="ＭＳ Ｐゴシック" panose="020B0600070205080204" pitchFamily="34" charset="-128"/>
                        </a:rPr>
                        <m:t>𝑅𝑇𝑇</m:t>
                      </m:r>
                      <m:r>
                        <a:rPr lang="en-CA" altLang="en-US" i="1">
                          <a:latin typeface="Cambria Math" panose="02040503050406030204" pitchFamily="18" charset="0"/>
                          <a:ea typeface="ＭＳ Ｐゴシック" panose="020B0600070205080204" pitchFamily="34" charset="-128"/>
                        </a:rPr>
                        <m:t>+</m:t>
                      </m:r>
                      <m:nary>
                        <m:naryPr>
                          <m:chr m:val="∑"/>
                          <m:ctrlPr>
                            <a:rPr lang="en-US" altLang="en-US" i="1" smtClean="0">
                              <a:latin typeface="Cambria Math" panose="02040503050406030204" pitchFamily="18" charset="0"/>
                              <a:ea typeface="ＭＳ Ｐゴシック" panose="020B0600070205080204" pitchFamily="34" charset="-128"/>
                            </a:rPr>
                          </m:ctrlPr>
                        </m:naryPr>
                        <m:sub>
                          <m:r>
                            <m:rPr>
                              <m:brk m:alnAt="23"/>
                            </m:rPr>
                            <a:rPr lang="en-CA" altLang="en-US" b="0" i="1" smtClean="0">
                              <a:latin typeface="Cambria Math" panose="02040503050406030204" pitchFamily="18" charset="0"/>
                              <a:ea typeface="ＭＳ Ｐゴシック" panose="020B0600070205080204" pitchFamily="34" charset="-128"/>
                            </a:rPr>
                            <m:t>𝑖</m:t>
                          </m:r>
                          <m:r>
                            <a:rPr lang="en-CA" altLang="en-US" b="0" i="1" smtClean="0">
                              <a:latin typeface="Cambria Math" panose="02040503050406030204" pitchFamily="18" charset="0"/>
                              <a:ea typeface="ＭＳ Ｐゴシック" panose="020B0600070205080204" pitchFamily="34" charset="-128"/>
                            </a:rPr>
                            <m:t>=1</m:t>
                          </m:r>
                        </m:sub>
                        <m:sup>
                          <m:r>
                            <a:rPr lang="en-CA" altLang="en-US" b="0" i="1" smtClean="0">
                              <a:latin typeface="Cambria Math" panose="02040503050406030204" pitchFamily="18" charset="0"/>
                              <a:ea typeface="ＭＳ Ｐゴシック" panose="020B0600070205080204" pitchFamily="34" charset="-128"/>
                            </a:rPr>
                            <m:t>𝑁</m:t>
                          </m:r>
                        </m:sup>
                        <m:e>
                          <m:d>
                            <m:dPr>
                              <m:ctrlPr>
                                <a:rPr lang="en-US" altLang="en-US" i="1" smtClean="0">
                                  <a:latin typeface="Cambria Math" panose="02040503050406030204" pitchFamily="18" charset="0"/>
                                  <a:ea typeface="ＭＳ Ｐゴシック" panose="020B0600070205080204" pitchFamily="34" charset="-128"/>
                                </a:rPr>
                              </m:ctrlPr>
                            </m:dPr>
                            <m:e>
                              <m:r>
                                <a:rPr lang="en-CA" altLang="en-US" b="0" i="1" smtClean="0">
                                  <a:latin typeface="Cambria Math" panose="02040503050406030204" pitchFamily="18" charset="0"/>
                                  <a:ea typeface="ＭＳ Ｐゴシック" panose="020B0600070205080204" pitchFamily="34" charset="-128"/>
                                </a:rPr>
                                <m:t>𝑅𝑇𝑇</m:t>
                              </m:r>
                              <m:r>
                                <a:rPr lang="en-CA" altLang="en-US" b="0" i="1" smtClean="0">
                                  <a:latin typeface="Cambria Math" panose="02040503050406030204" pitchFamily="18" charset="0"/>
                                  <a:ea typeface="ＭＳ Ｐゴシック" panose="020B0600070205080204" pitchFamily="34" charset="-128"/>
                                </a:rPr>
                                <m:t>+</m:t>
                              </m:r>
                              <m:sSub>
                                <m:sSubPr>
                                  <m:ctrlPr>
                                    <a:rPr lang="en-CA" altLang="en-US" b="0" i="1" smtClean="0">
                                      <a:latin typeface="Cambria Math" panose="02040503050406030204" pitchFamily="18" charset="0"/>
                                      <a:ea typeface="ＭＳ Ｐゴシック" panose="020B0600070205080204" pitchFamily="34" charset="-128"/>
                                    </a:rPr>
                                  </m:ctrlPr>
                                </m:sSubPr>
                                <m:e>
                                  <m:r>
                                    <a:rPr lang="en-CA" altLang="en-US" b="0" i="1" smtClean="0">
                                      <a:latin typeface="Cambria Math" panose="02040503050406030204" pitchFamily="18" charset="0"/>
                                      <a:ea typeface="ＭＳ Ｐゴシック" panose="020B0600070205080204" pitchFamily="34" charset="-128"/>
                                    </a:rPr>
                                    <m:t>𝐹𝑇𝑇</m:t>
                                  </m:r>
                                </m:e>
                                <m:sub>
                                  <m:r>
                                    <a:rPr lang="en-CA" altLang="en-US" b="0" i="1" smtClean="0">
                                      <a:latin typeface="Cambria Math" panose="02040503050406030204" pitchFamily="18" charset="0"/>
                                      <a:ea typeface="ＭＳ Ｐゴシック" panose="020B0600070205080204" pitchFamily="34" charset="-128"/>
                                    </a:rPr>
                                    <m:t>𝑖</m:t>
                                  </m:r>
                                </m:sub>
                              </m:sSub>
                            </m:e>
                          </m:d>
                        </m:e>
                      </m:nary>
                    </m:oMath>
                  </m:oMathPara>
                </a14:m>
                <a:endParaRPr lang="en-CA" altLang="en-US" b="0" i="1" dirty="0">
                  <a:latin typeface="Cambria Math" panose="02040503050406030204" pitchFamily="18" charset="0"/>
                  <a:ea typeface="ＭＳ Ｐゴシック" panose="020B0600070205080204" pitchFamily="34" charset="-128"/>
                </a:endParaRPr>
              </a:p>
              <a:p>
                <a:pPr marL="471487" lvl="1" indent="0">
                  <a:buNone/>
                  <a:defRPr/>
                </a:pPr>
                <a14:m>
                  <m:oMathPara xmlns:m="http://schemas.openxmlformats.org/officeDocument/2006/math">
                    <m:oMathParaPr>
                      <m:jc m:val="centerGroup"/>
                    </m:oMathParaPr>
                    <m:oMath xmlns:m="http://schemas.openxmlformats.org/officeDocument/2006/math">
                      <m:r>
                        <a:rPr lang="en-CA" altLang="en-US" b="0" i="1" smtClean="0">
                          <a:latin typeface="Cambria Math" panose="02040503050406030204" pitchFamily="18" charset="0"/>
                          <a:ea typeface="ＭＳ Ｐゴシック" panose="020B0600070205080204" pitchFamily="34" charset="-128"/>
                        </a:rPr>
                        <m:t>=</m:t>
                      </m:r>
                      <m:d>
                        <m:dPr>
                          <m:ctrlPr>
                            <a:rPr lang="en-CA" altLang="en-US" b="0" i="1" smtClean="0">
                              <a:latin typeface="Cambria Math" panose="02040503050406030204" pitchFamily="18" charset="0"/>
                              <a:ea typeface="ＭＳ Ｐゴシック" panose="020B0600070205080204" pitchFamily="34" charset="-128"/>
                            </a:rPr>
                          </m:ctrlPr>
                        </m:dPr>
                        <m:e>
                          <m:r>
                            <a:rPr lang="en-CA" altLang="en-US" b="0" i="1" smtClean="0">
                              <a:latin typeface="Cambria Math" panose="02040503050406030204" pitchFamily="18" charset="0"/>
                              <a:ea typeface="ＭＳ Ｐゴシック" panose="020B0600070205080204" pitchFamily="34" charset="-128"/>
                            </a:rPr>
                            <m:t>𝑁</m:t>
                          </m:r>
                          <m:r>
                            <a:rPr lang="en-CA" altLang="en-US" b="0" i="1" smtClean="0">
                              <a:latin typeface="Cambria Math" panose="02040503050406030204" pitchFamily="18" charset="0"/>
                              <a:ea typeface="ＭＳ Ｐゴシック" panose="020B0600070205080204" pitchFamily="34" charset="-128"/>
                            </a:rPr>
                            <m:t>+1</m:t>
                          </m:r>
                        </m:e>
                      </m:d>
                      <m:r>
                        <a:rPr lang="en-CA" altLang="en-US" b="0" i="1" smtClean="0">
                          <a:latin typeface="Cambria Math" panose="02040503050406030204" pitchFamily="18" charset="0"/>
                          <a:ea typeface="Cambria Math" panose="02040503050406030204" pitchFamily="18" charset="0"/>
                        </a:rPr>
                        <m:t>×</m:t>
                      </m:r>
                      <m:r>
                        <a:rPr lang="en-CA" altLang="en-US" b="0" i="1" smtClean="0">
                          <a:latin typeface="Cambria Math" panose="02040503050406030204" pitchFamily="18" charset="0"/>
                          <a:ea typeface="Cambria Math" panose="02040503050406030204" pitchFamily="18" charset="0"/>
                        </a:rPr>
                        <m:t>𝑅𝑇𝑇</m:t>
                      </m:r>
                      <m:r>
                        <a:rPr lang="en-CA" altLang="en-US" b="0" i="1" smtClean="0">
                          <a:latin typeface="Cambria Math" panose="02040503050406030204" pitchFamily="18" charset="0"/>
                          <a:ea typeface="Cambria Math" panose="02040503050406030204" pitchFamily="18" charset="0"/>
                        </a:rPr>
                        <m:t>+</m:t>
                      </m:r>
                      <m:nary>
                        <m:naryPr>
                          <m:chr m:val="∑"/>
                          <m:ctrlPr>
                            <a:rPr lang="en-US" altLang="en-US" i="1">
                              <a:latin typeface="Cambria Math" panose="02040503050406030204" pitchFamily="18" charset="0"/>
                              <a:ea typeface="ＭＳ Ｐゴシック" panose="020B0600070205080204" pitchFamily="34" charset="-128"/>
                            </a:rPr>
                          </m:ctrlPr>
                        </m:naryPr>
                        <m:sub>
                          <m:r>
                            <m:rPr>
                              <m:brk m:alnAt="23"/>
                            </m:rPr>
                            <a:rPr lang="en-CA" altLang="en-US" i="1">
                              <a:latin typeface="Cambria Math" panose="02040503050406030204" pitchFamily="18" charset="0"/>
                              <a:ea typeface="ＭＳ Ｐゴシック" panose="020B0600070205080204" pitchFamily="34" charset="-128"/>
                            </a:rPr>
                            <m:t>𝑖</m:t>
                          </m:r>
                          <m:r>
                            <a:rPr lang="en-CA" altLang="en-US" i="1">
                              <a:latin typeface="Cambria Math" panose="02040503050406030204" pitchFamily="18" charset="0"/>
                              <a:ea typeface="ＭＳ Ｐゴシック" panose="020B0600070205080204" pitchFamily="34" charset="-128"/>
                            </a:rPr>
                            <m:t>=1</m:t>
                          </m:r>
                        </m:sub>
                        <m:sup>
                          <m:r>
                            <a:rPr lang="en-CA" altLang="en-US" i="1">
                              <a:latin typeface="Cambria Math" panose="02040503050406030204" pitchFamily="18" charset="0"/>
                              <a:ea typeface="ＭＳ Ｐゴシック" panose="020B0600070205080204" pitchFamily="34" charset="-128"/>
                            </a:rPr>
                            <m:t>𝑁</m:t>
                          </m:r>
                        </m:sup>
                        <m:e>
                          <m:sSub>
                            <m:sSubPr>
                              <m:ctrlPr>
                                <a:rPr lang="en-CA" altLang="en-US" i="1">
                                  <a:latin typeface="Cambria Math" panose="02040503050406030204" pitchFamily="18" charset="0"/>
                                  <a:ea typeface="ＭＳ Ｐゴシック" panose="020B0600070205080204" pitchFamily="34" charset="-128"/>
                                </a:rPr>
                              </m:ctrlPr>
                            </m:sSubPr>
                            <m:e>
                              <m:r>
                                <a:rPr lang="en-CA" altLang="en-US" i="1">
                                  <a:latin typeface="Cambria Math" panose="02040503050406030204" pitchFamily="18" charset="0"/>
                                  <a:ea typeface="ＭＳ Ｐゴシック" panose="020B0600070205080204" pitchFamily="34" charset="-128"/>
                                </a:rPr>
                                <m:t>𝐹𝑇𝑇</m:t>
                              </m:r>
                            </m:e>
                            <m:sub>
                              <m:r>
                                <a:rPr lang="en-CA" altLang="en-US" i="1">
                                  <a:latin typeface="Cambria Math" panose="02040503050406030204" pitchFamily="18" charset="0"/>
                                  <a:ea typeface="ＭＳ Ｐゴシック" panose="020B0600070205080204" pitchFamily="34" charset="-128"/>
                                </a:rPr>
                                <m:t>𝑖</m:t>
                              </m:r>
                            </m:sub>
                          </m:sSub>
                        </m:e>
                      </m:nary>
                    </m:oMath>
                  </m:oMathPara>
                </a14:m>
                <a:endParaRPr lang="en-US" dirty="0"/>
              </a:p>
            </p:txBody>
          </p:sp>
        </mc:Choice>
        <mc:Fallback xmlns="">
          <p:sp>
            <p:nvSpPr>
              <p:cNvPr id="152" name="Rectangle 3">
                <a:extLst>
                  <a:ext uri="{FF2B5EF4-FFF2-40B4-BE49-F238E27FC236}">
                    <a16:creationId xmlns:a16="http://schemas.microsoft.com/office/drawing/2014/main" id="{3B784C51-AE31-7BED-2048-0F55283976E1}"/>
                  </a:ext>
                </a:extLst>
              </p:cNvPr>
              <p:cNvSpPr txBox="1">
                <a:spLocks noRot="1" noChangeAspect="1" noMove="1" noResize="1" noEditPoints="1" noAdjustHandles="1" noChangeArrowheads="1" noChangeShapeType="1" noTextEdit="1"/>
              </p:cNvSpPr>
              <p:nvPr/>
            </p:nvSpPr>
            <p:spPr>
              <a:xfrm>
                <a:off x="501513" y="2591302"/>
                <a:ext cx="5988624" cy="2467237"/>
              </a:xfrm>
              <a:prstGeom prst="rect">
                <a:avLst/>
              </a:prstGeom>
              <a:blipFill>
                <a:blip r:embed="rId4"/>
                <a:stretch>
                  <a:fillRect t="-3951"/>
                </a:stretch>
              </a:blipFill>
            </p:spPr>
            <p:txBody>
              <a:bodyPr/>
              <a:lstStyle/>
              <a:p>
                <a:r>
                  <a:rPr lang="en-US">
                    <a:noFill/>
                  </a:rPr>
                  <a:t> </a:t>
                </a:r>
              </a:p>
            </p:txBody>
          </p:sp>
        </mc:Fallback>
      </mc:AlternateContent>
    </p:spTree>
    <p:extLst>
      <p:ext uri="{BB962C8B-B14F-4D97-AF65-F5344CB8AC3E}">
        <p14:creationId xmlns:p14="http://schemas.microsoft.com/office/powerpoint/2010/main" val="113678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2">
                                            <p:txEl>
                                              <p:pRg st="1" end="1"/>
                                            </p:txEl>
                                          </p:spTgt>
                                        </p:tgtEl>
                                        <p:attrNameLst>
                                          <p:attrName>style.visibility</p:attrName>
                                        </p:attrNameLst>
                                      </p:cBhvr>
                                      <p:to>
                                        <p:strVal val="visible"/>
                                      </p:to>
                                    </p:set>
                                    <p:animEffect transition="in" filter="fade">
                                      <p:cBhvr>
                                        <p:cTn id="7" dur="500"/>
                                        <p:tgtEl>
                                          <p:spTgt spid="152">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52">
                                            <p:txEl>
                                              <p:pRg st="2" end="2"/>
                                            </p:txEl>
                                          </p:spTgt>
                                        </p:tgtEl>
                                        <p:attrNameLst>
                                          <p:attrName>style.visibility</p:attrName>
                                        </p:attrNameLst>
                                      </p:cBhvr>
                                      <p:to>
                                        <p:strVal val="visible"/>
                                      </p:to>
                                    </p:set>
                                    <p:animEffect transition="in" filter="fade">
                                      <p:cBhvr>
                                        <p:cTn id="10" dur="500"/>
                                        <p:tgtEl>
                                          <p:spTgt spid="15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Pipelined Persistent HTTP</a:t>
            </a:r>
            <a:endParaRPr lang="en-US"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33</a:t>
            </a:fld>
            <a:endParaRPr lang="en-US" dirty="0"/>
          </a:p>
        </p:txBody>
      </p:sp>
      <p:sp>
        <p:nvSpPr>
          <p:cNvPr id="6" name="Line 15">
            <a:extLst>
              <a:ext uri="{FF2B5EF4-FFF2-40B4-BE49-F238E27FC236}">
                <a16:creationId xmlns:a16="http://schemas.microsoft.com/office/drawing/2014/main" id="{37CF0A5E-042A-53C8-2A27-EFB9E1A81E46}"/>
              </a:ext>
            </a:extLst>
          </p:cNvPr>
          <p:cNvSpPr>
            <a:spLocks noChangeShapeType="1"/>
          </p:cNvSpPr>
          <p:nvPr/>
        </p:nvSpPr>
        <p:spPr bwMode="auto">
          <a:xfrm>
            <a:off x="7821628" y="1642548"/>
            <a:ext cx="0" cy="4683393"/>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3" name="Line 16">
            <a:extLst>
              <a:ext uri="{FF2B5EF4-FFF2-40B4-BE49-F238E27FC236}">
                <a16:creationId xmlns:a16="http://schemas.microsoft.com/office/drawing/2014/main" id="{4AFB79AD-13F3-AA49-F81C-FF159B42BCE8}"/>
              </a:ext>
            </a:extLst>
          </p:cNvPr>
          <p:cNvSpPr>
            <a:spLocks noChangeShapeType="1"/>
          </p:cNvSpPr>
          <p:nvPr/>
        </p:nvSpPr>
        <p:spPr bwMode="auto">
          <a:xfrm>
            <a:off x="9512315" y="1636198"/>
            <a:ext cx="0" cy="4711443"/>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4" name="Line 17">
            <a:extLst>
              <a:ext uri="{FF2B5EF4-FFF2-40B4-BE49-F238E27FC236}">
                <a16:creationId xmlns:a16="http://schemas.microsoft.com/office/drawing/2014/main" id="{0E963841-5714-3B84-B3A6-87607325A4BB}"/>
              </a:ext>
            </a:extLst>
          </p:cNvPr>
          <p:cNvSpPr>
            <a:spLocks noChangeShapeType="1"/>
          </p:cNvSpPr>
          <p:nvPr/>
        </p:nvSpPr>
        <p:spPr bwMode="auto">
          <a:xfrm>
            <a:off x="7835915" y="187432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5" name="Line 18">
            <a:extLst>
              <a:ext uri="{FF2B5EF4-FFF2-40B4-BE49-F238E27FC236}">
                <a16:creationId xmlns:a16="http://schemas.microsoft.com/office/drawing/2014/main" id="{376AF2F1-6F1E-197E-248F-7EB00C1CB43E}"/>
              </a:ext>
            </a:extLst>
          </p:cNvPr>
          <p:cNvSpPr>
            <a:spLocks noChangeShapeType="1"/>
          </p:cNvSpPr>
          <p:nvPr/>
        </p:nvSpPr>
        <p:spPr bwMode="auto">
          <a:xfrm flipH="1">
            <a:off x="7821628" y="231247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6" name="Line 19">
            <a:extLst>
              <a:ext uri="{FF2B5EF4-FFF2-40B4-BE49-F238E27FC236}">
                <a16:creationId xmlns:a16="http://schemas.microsoft.com/office/drawing/2014/main" id="{7990651A-F490-5FDC-C08E-A96EEE408854}"/>
              </a:ext>
            </a:extLst>
          </p:cNvPr>
          <p:cNvSpPr>
            <a:spLocks noChangeShapeType="1"/>
          </p:cNvSpPr>
          <p:nvPr/>
        </p:nvSpPr>
        <p:spPr bwMode="auto">
          <a:xfrm>
            <a:off x="7829565" y="282047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7" name="AutoShape 21">
            <a:extLst>
              <a:ext uri="{FF2B5EF4-FFF2-40B4-BE49-F238E27FC236}">
                <a16:creationId xmlns:a16="http://schemas.microsoft.com/office/drawing/2014/main" id="{E9FEF89B-CA23-EEEE-2176-59AB03E2B2D0}"/>
              </a:ext>
            </a:extLst>
          </p:cNvPr>
          <p:cNvSpPr>
            <a:spLocks/>
          </p:cNvSpPr>
          <p:nvPr/>
        </p:nvSpPr>
        <p:spPr bwMode="auto">
          <a:xfrm>
            <a:off x="9528341" y="3220408"/>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68" name="Text Box 22">
            <a:extLst>
              <a:ext uri="{FF2B5EF4-FFF2-40B4-BE49-F238E27FC236}">
                <a16:creationId xmlns:a16="http://schemas.microsoft.com/office/drawing/2014/main" id="{47DB96FA-D248-314E-3A15-AD45CF4A4FEA}"/>
              </a:ext>
            </a:extLst>
          </p:cNvPr>
          <p:cNvSpPr txBox="1">
            <a:spLocks noChangeArrowheads="1"/>
          </p:cNvSpPr>
          <p:nvPr/>
        </p:nvSpPr>
        <p:spPr bwMode="auto">
          <a:xfrm>
            <a:off x="9621853" y="2995626"/>
            <a:ext cx="193700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a:t>
            </a:r>
          </a:p>
          <a:p>
            <a:pPr>
              <a:lnSpc>
                <a:spcPct val="85000"/>
              </a:lnSpc>
              <a:spcBef>
                <a:spcPct val="0"/>
              </a:spcBef>
              <a:buClrTx/>
              <a:buSzTx/>
              <a:buFontTx/>
              <a:buNone/>
            </a:pPr>
            <a:r>
              <a:rPr lang="en-US" altLang="en-US" dirty="0">
                <a:solidFill>
                  <a:srgbClr val="CC0000"/>
                </a:solidFill>
                <a:latin typeface="+mn-lt"/>
              </a:rPr>
              <a:t>index.html file</a:t>
            </a:r>
          </a:p>
        </p:txBody>
      </p:sp>
      <p:sp>
        <p:nvSpPr>
          <p:cNvPr id="72" name="Line 23">
            <a:extLst>
              <a:ext uri="{FF2B5EF4-FFF2-40B4-BE49-F238E27FC236}">
                <a16:creationId xmlns:a16="http://schemas.microsoft.com/office/drawing/2014/main" id="{E45C821A-F5F3-B930-095C-E458587A3768}"/>
              </a:ext>
            </a:extLst>
          </p:cNvPr>
          <p:cNvSpPr>
            <a:spLocks noChangeShapeType="1"/>
          </p:cNvSpPr>
          <p:nvPr/>
        </p:nvSpPr>
        <p:spPr bwMode="auto">
          <a:xfrm>
            <a:off x="7431103" y="1848924"/>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0" name="Text Box 24">
            <a:extLst>
              <a:ext uri="{FF2B5EF4-FFF2-40B4-BE49-F238E27FC236}">
                <a16:creationId xmlns:a16="http://schemas.microsoft.com/office/drawing/2014/main" id="{5C7FF3BD-0866-24D4-B145-4A2C841F90D4}"/>
              </a:ext>
            </a:extLst>
          </p:cNvPr>
          <p:cNvSpPr txBox="1">
            <a:spLocks noChangeArrowheads="1"/>
          </p:cNvSpPr>
          <p:nvPr/>
        </p:nvSpPr>
        <p:spPr bwMode="auto">
          <a:xfrm>
            <a:off x="6141059" y="1534275"/>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81" name="AutoShape 25">
            <a:extLst>
              <a:ext uri="{FF2B5EF4-FFF2-40B4-BE49-F238E27FC236}">
                <a16:creationId xmlns:a16="http://schemas.microsoft.com/office/drawing/2014/main" id="{66066994-8C7F-7ABF-DD52-6563EFEFB121}"/>
              </a:ext>
            </a:extLst>
          </p:cNvPr>
          <p:cNvSpPr>
            <a:spLocks/>
          </p:cNvSpPr>
          <p:nvPr/>
        </p:nvSpPr>
        <p:spPr bwMode="auto">
          <a:xfrm>
            <a:off x="7566040" y="1899724"/>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2" name="Text Box 26">
            <a:extLst>
              <a:ext uri="{FF2B5EF4-FFF2-40B4-BE49-F238E27FC236}">
                <a16:creationId xmlns:a16="http://schemas.microsoft.com/office/drawing/2014/main" id="{F6EB9B49-374A-D057-9AB1-A09248756C30}"/>
              </a:ext>
            </a:extLst>
          </p:cNvPr>
          <p:cNvSpPr txBox="1">
            <a:spLocks noChangeArrowheads="1"/>
          </p:cNvSpPr>
          <p:nvPr/>
        </p:nvSpPr>
        <p:spPr bwMode="auto">
          <a:xfrm>
            <a:off x="7083440" y="211086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3" name="Line 27">
            <a:extLst>
              <a:ext uri="{FF2B5EF4-FFF2-40B4-BE49-F238E27FC236}">
                <a16:creationId xmlns:a16="http://schemas.microsoft.com/office/drawing/2014/main" id="{18B0D4AE-B054-AE0D-B864-EA76E8FD4D14}"/>
              </a:ext>
            </a:extLst>
          </p:cNvPr>
          <p:cNvSpPr>
            <a:spLocks noChangeShapeType="1"/>
          </p:cNvSpPr>
          <p:nvPr/>
        </p:nvSpPr>
        <p:spPr bwMode="auto">
          <a:xfrm>
            <a:off x="7480315" y="275379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 Box 28">
            <a:extLst>
              <a:ext uri="{FF2B5EF4-FFF2-40B4-BE49-F238E27FC236}">
                <a16:creationId xmlns:a16="http://schemas.microsoft.com/office/drawing/2014/main" id="{E00BB933-F2C8-7D30-F48A-9CF937D0A79D}"/>
              </a:ext>
            </a:extLst>
          </p:cNvPr>
          <p:cNvSpPr txBox="1">
            <a:spLocks noChangeArrowheads="1"/>
          </p:cNvSpPr>
          <p:nvPr/>
        </p:nvSpPr>
        <p:spPr bwMode="auto">
          <a:xfrm>
            <a:off x="6156341" y="2446212"/>
            <a:ext cx="140221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index.html</a:t>
            </a:r>
          </a:p>
        </p:txBody>
      </p:sp>
      <p:sp>
        <p:nvSpPr>
          <p:cNvPr id="85" name="AutoShape 29">
            <a:extLst>
              <a:ext uri="{FF2B5EF4-FFF2-40B4-BE49-F238E27FC236}">
                <a16:creationId xmlns:a16="http://schemas.microsoft.com/office/drawing/2014/main" id="{7BDCEA23-A65F-59B1-D0FC-7047D6418970}"/>
              </a:ext>
            </a:extLst>
          </p:cNvPr>
          <p:cNvSpPr>
            <a:spLocks/>
          </p:cNvSpPr>
          <p:nvPr/>
        </p:nvSpPr>
        <p:spPr bwMode="auto">
          <a:xfrm>
            <a:off x="7572390" y="2809361"/>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6" name="Text Box 30">
            <a:extLst>
              <a:ext uri="{FF2B5EF4-FFF2-40B4-BE49-F238E27FC236}">
                <a16:creationId xmlns:a16="http://schemas.microsoft.com/office/drawing/2014/main" id="{F34D6986-0875-E7BA-7958-02B21F501FA8}"/>
              </a:ext>
            </a:extLst>
          </p:cNvPr>
          <p:cNvSpPr txBox="1">
            <a:spLocks noChangeArrowheads="1"/>
          </p:cNvSpPr>
          <p:nvPr/>
        </p:nvSpPr>
        <p:spPr bwMode="auto">
          <a:xfrm>
            <a:off x="7102490" y="3033199"/>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7" name="Line 35">
            <a:extLst>
              <a:ext uri="{FF2B5EF4-FFF2-40B4-BE49-F238E27FC236}">
                <a16:creationId xmlns:a16="http://schemas.microsoft.com/office/drawing/2014/main" id="{6293FB09-2E2D-BFB6-A347-2AA55E31035E}"/>
              </a:ext>
            </a:extLst>
          </p:cNvPr>
          <p:cNvSpPr>
            <a:spLocks noChangeShapeType="1"/>
          </p:cNvSpPr>
          <p:nvPr/>
        </p:nvSpPr>
        <p:spPr bwMode="auto">
          <a:xfrm flipH="1">
            <a:off x="7443387" y="3785149"/>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8" name="Text Box 36">
            <a:extLst>
              <a:ext uri="{FF2B5EF4-FFF2-40B4-BE49-F238E27FC236}">
                <a16:creationId xmlns:a16="http://schemas.microsoft.com/office/drawing/2014/main" id="{C1B08785-8BB2-C1F2-F924-0AE67AC6995E}"/>
              </a:ext>
            </a:extLst>
          </p:cNvPr>
          <p:cNvSpPr txBox="1">
            <a:spLocks noChangeArrowheads="1"/>
          </p:cNvSpPr>
          <p:nvPr/>
        </p:nvSpPr>
        <p:spPr bwMode="auto">
          <a:xfrm>
            <a:off x="5322463" y="3431136"/>
            <a:ext cx="2421575"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index.html received</a:t>
            </a:r>
          </a:p>
        </p:txBody>
      </p:sp>
      <p:sp>
        <p:nvSpPr>
          <p:cNvPr id="89" name="Text Box 37">
            <a:extLst>
              <a:ext uri="{FF2B5EF4-FFF2-40B4-BE49-F238E27FC236}">
                <a16:creationId xmlns:a16="http://schemas.microsoft.com/office/drawing/2014/main" id="{52AD42A9-E594-514D-567E-05B82189D40F}"/>
              </a:ext>
            </a:extLst>
          </p:cNvPr>
          <p:cNvSpPr txBox="1">
            <a:spLocks noChangeArrowheads="1"/>
          </p:cNvSpPr>
          <p:nvPr/>
        </p:nvSpPr>
        <p:spPr bwMode="auto">
          <a:xfrm>
            <a:off x="7495888" y="6347642"/>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time</a:t>
            </a:r>
          </a:p>
        </p:txBody>
      </p:sp>
      <p:sp>
        <p:nvSpPr>
          <p:cNvPr id="90" name="Text Box 38">
            <a:extLst>
              <a:ext uri="{FF2B5EF4-FFF2-40B4-BE49-F238E27FC236}">
                <a16:creationId xmlns:a16="http://schemas.microsoft.com/office/drawing/2014/main" id="{42B4333F-4BB4-4818-3BD5-2F7A293554BD}"/>
              </a:ext>
            </a:extLst>
          </p:cNvPr>
          <p:cNvSpPr txBox="1">
            <a:spLocks noChangeArrowheads="1"/>
          </p:cNvSpPr>
          <p:nvPr/>
        </p:nvSpPr>
        <p:spPr bwMode="auto">
          <a:xfrm>
            <a:off x="9185410" y="6325942"/>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dirty="0">
                <a:latin typeface="+mn-lt"/>
              </a:rPr>
              <a:t>time</a:t>
            </a:r>
          </a:p>
        </p:txBody>
      </p:sp>
      <p:grpSp>
        <p:nvGrpSpPr>
          <p:cNvPr id="91" name="Group 43">
            <a:extLst>
              <a:ext uri="{FF2B5EF4-FFF2-40B4-BE49-F238E27FC236}">
                <a16:creationId xmlns:a16="http://schemas.microsoft.com/office/drawing/2014/main" id="{32B32529-4DFD-6EFC-6004-2B30A47058FA}"/>
              </a:ext>
            </a:extLst>
          </p:cNvPr>
          <p:cNvGrpSpPr>
            <a:grpSpLocks/>
          </p:cNvGrpSpPr>
          <p:nvPr/>
        </p:nvGrpSpPr>
        <p:grpSpPr bwMode="auto">
          <a:xfrm>
            <a:off x="9312290" y="869436"/>
            <a:ext cx="423863" cy="684213"/>
            <a:chOff x="4140" y="429"/>
            <a:chExt cx="1425" cy="2396"/>
          </a:xfrm>
        </p:grpSpPr>
        <p:sp>
          <p:nvSpPr>
            <p:cNvPr id="92" name="Freeform 44">
              <a:extLst>
                <a:ext uri="{FF2B5EF4-FFF2-40B4-BE49-F238E27FC236}">
                  <a16:creationId xmlns:a16="http://schemas.microsoft.com/office/drawing/2014/main" id="{FC73BBD9-18E1-4A05-B234-9ACFC794EC6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Rectangle 45">
              <a:extLst>
                <a:ext uri="{FF2B5EF4-FFF2-40B4-BE49-F238E27FC236}">
                  <a16:creationId xmlns:a16="http://schemas.microsoft.com/office/drawing/2014/main" id="{B85BD29B-464C-8C70-6E1A-4DF0F7A9C483}"/>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4" name="Freeform 46">
              <a:extLst>
                <a:ext uri="{FF2B5EF4-FFF2-40B4-BE49-F238E27FC236}">
                  <a16:creationId xmlns:a16="http://schemas.microsoft.com/office/drawing/2014/main" id="{1BD8BF4F-4723-390A-9706-03FD6656FC7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47">
              <a:extLst>
                <a:ext uri="{FF2B5EF4-FFF2-40B4-BE49-F238E27FC236}">
                  <a16:creationId xmlns:a16="http://schemas.microsoft.com/office/drawing/2014/main" id="{BF890FC4-3155-2F58-A921-3408A965DCB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Rectangle 48">
              <a:extLst>
                <a:ext uri="{FF2B5EF4-FFF2-40B4-BE49-F238E27FC236}">
                  <a16:creationId xmlns:a16="http://schemas.microsoft.com/office/drawing/2014/main" id="{3EB23875-A44E-E985-B02B-551B4261873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7" name="Group 49">
              <a:extLst>
                <a:ext uri="{FF2B5EF4-FFF2-40B4-BE49-F238E27FC236}">
                  <a16:creationId xmlns:a16="http://schemas.microsoft.com/office/drawing/2014/main" id="{998877D3-716B-2A21-4013-937FD972DB5F}"/>
                </a:ext>
              </a:extLst>
            </p:cNvPr>
            <p:cNvGrpSpPr>
              <a:grpSpLocks/>
            </p:cNvGrpSpPr>
            <p:nvPr/>
          </p:nvGrpSpPr>
          <p:grpSpPr bwMode="auto">
            <a:xfrm>
              <a:off x="4749" y="668"/>
              <a:ext cx="581" cy="145"/>
              <a:chOff x="614" y="2568"/>
              <a:chExt cx="725" cy="139"/>
            </a:xfrm>
          </p:grpSpPr>
          <p:sp>
            <p:nvSpPr>
              <p:cNvPr id="122" name="AutoShape 50">
                <a:extLst>
                  <a:ext uri="{FF2B5EF4-FFF2-40B4-BE49-F238E27FC236}">
                    <a16:creationId xmlns:a16="http://schemas.microsoft.com/office/drawing/2014/main" id="{90B1F948-3F49-5E44-34ED-AEBF037C71B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23" name="AutoShape 51">
                <a:extLst>
                  <a:ext uri="{FF2B5EF4-FFF2-40B4-BE49-F238E27FC236}">
                    <a16:creationId xmlns:a16="http://schemas.microsoft.com/office/drawing/2014/main" id="{7424C227-CF29-5970-5FB6-D3BAB24B16C1}"/>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8" name="Rectangle 52">
              <a:extLst>
                <a:ext uri="{FF2B5EF4-FFF2-40B4-BE49-F238E27FC236}">
                  <a16:creationId xmlns:a16="http://schemas.microsoft.com/office/drawing/2014/main" id="{21E8CD12-AE66-4090-17AA-DACB88E41E74}"/>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9" name="Group 53">
              <a:extLst>
                <a:ext uri="{FF2B5EF4-FFF2-40B4-BE49-F238E27FC236}">
                  <a16:creationId xmlns:a16="http://schemas.microsoft.com/office/drawing/2014/main" id="{69897662-BDEB-C076-DF46-5196B822D788}"/>
                </a:ext>
              </a:extLst>
            </p:cNvPr>
            <p:cNvGrpSpPr>
              <a:grpSpLocks/>
            </p:cNvGrpSpPr>
            <p:nvPr/>
          </p:nvGrpSpPr>
          <p:grpSpPr bwMode="auto">
            <a:xfrm>
              <a:off x="4747" y="994"/>
              <a:ext cx="581" cy="134"/>
              <a:chOff x="614" y="2568"/>
              <a:chExt cx="725" cy="139"/>
            </a:xfrm>
          </p:grpSpPr>
          <p:sp>
            <p:nvSpPr>
              <p:cNvPr id="120" name="AutoShape 54">
                <a:extLst>
                  <a:ext uri="{FF2B5EF4-FFF2-40B4-BE49-F238E27FC236}">
                    <a16:creationId xmlns:a16="http://schemas.microsoft.com/office/drawing/2014/main" id="{CE2D453E-1B5F-F146-33C0-CCF01DF3E273}"/>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21" name="AutoShape 55">
                <a:extLst>
                  <a:ext uri="{FF2B5EF4-FFF2-40B4-BE49-F238E27FC236}">
                    <a16:creationId xmlns:a16="http://schemas.microsoft.com/office/drawing/2014/main" id="{58AEE248-03AD-D68C-474D-69D46F2D95F9}"/>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0" name="Rectangle 56">
              <a:extLst>
                <a:ext uri="{FF2B5EF4-FFF2-40B4-BE49-F238E27FC236}">
                  <a16:creationId xmlns:a16="http://schemas.microsoft.com/office/drawing/2014/main" id="{D4799C2B-3C48-08B3-D13F-38F74C22193C}"/>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1" name="Rectangle 57">
              <a:extLst>
                <a:ext uri="{FF2B5EF4-FFF2-40B4-BE49-F238E27FC236}">
                  <a16:creationId xmlns:a16="http://schemas.microsoft.com/office/drawing/2014/main" id="{D5C72C59-134A-D452-94E9-BA20210A1BC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102" name="Group 58">
              <a:extLst>
                <a:ext uri="{FF2B5EF4-FFF2-40B4-BE49-F238E27FC236}">
                  <a16:creationId xmlns:a16="http://schemas.microsoft.com/office/drawing/2014/main" id="{DDD08342-F4C1-5E4C-52FB-BCFCD7DDB4CF}"/>
                </a:ext>
              </a:extLst>
            </p:cNvPr>
            <p:cNvGrpSpPr>
              <a:grpSpLocks/>
            </p:cNvGrpSpPr>
            <p:nvPr/>
          </p:nvGrpSpPr>
          <p:grpSpPr bwMode="auto">
            <a:xfrm>
              <a:off x="4735" y="1627"/>
              <a:ext cx="582" cy="151"/>
              <a:chOff x="614" y="2568"/>
              <a:chExt cx="725" cy="139"/>
            </a:xfrm>
          </p:grpSpPr>
          <p:sp>
            <p:nvSpPr>
              <p:cNvPr id="118" name="AutoShape 59">
                <a:extLst>
                  <a:ext uri="{FF2B5EF4-FFF2-40B4-BE49-F238E27FC236}">
                    <a16:creationId xmlns:a16="http://schemas.microsoft.com/office/drawing/2014/main" id="{69827E1E-390A-C8C4-EB82-31A6BF33CE0C}"/>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9" name="AutoShape 60">
                <a:extLst>
                  <a:ext uri="{FF2B5EF4-FFF2-40B4-BE49-F238E27FC236}">
                    <a16:creationId xmlns:a16="http://schemas.microsoft.com/office/drawing/2014/main" id="{2428A84D-3FDB-1CE4-A9C9-7E0FE1FB4BF0}"/>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3" name="Freeform 61">
              <a:extLst>
                <a:ext uri="{FF2B5EF4-FFF2-40B4-BE49-F238E27FC236}">
                  <a16:creationId xmlns:a16="http://schemas.microsoft.com/office/drawing/2014/main" id="{5AC50C3B-7A05-7C21-F1E3-3A7294134D5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04" name="Group 62">
              <a:extLst>
                <a:ext uri="{FF2B5EF4-FFF2-40B4-BE49-F238E27FC236}">
                  <a16:creationId xmlns:a16="http://schemas.microsoft.com/office/drawing/2014/main" id="{B42618B1-DBF5-3C9E-9B2C-93CDEF7E08E4}"/>
                </a:ext>
              </a:extLst>
            </p:cNvPr>
            <p:cNvGrpSpPr>
              <a:grpSpLocks/>
            </p:cNvGrpSpPr>
            <p:nvPr/>
          </p:nvGrpSpPr>
          <p:grpSpPr bwMode="auto">
            <a:xfrm>
              <a:off x="4739" y="1327"/>
              <a:ext cx="582" cy="139"/>
              <a:chOff x="614" y="2568"/>
              <a:chExt cx="725" cy="139"/>
            </a:xfrm>
          </p:grpSpPr>
          <p:sp>
            <p:nvSpPr>
              <p:cNvPr id="116" name="AutoShape 63">
                <a:extLst>
                  <a:ext uri="{FF2B5EF4-FFF2-40B4-BE49-F238E27FC236}">
                    <a16:creationId xmlns:a16="http://schemas.microsoft.com/office/drawing/2014/main" id="{03FAE0A5-4D56-197E-9E80-AC75F553217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7" name="AutoShape 64">
                <a:extLst>
                  <a:ext uri="{FF2B5EF4-FFF2-40B4-BE49-F238E27FC236}">
                    <a16:creationId xmlns:a16="http://schemas.microsoft.com/office/drawing/2014/main" id="{37386EC7-765F-F095-3D81-E2927ACC0BEE}"/>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5" name="Rectangle 65">
              <a:extLst>
                <a:ext uri="{FF2B5EF4-FFF2-40B4-BE49-F238E27FC236}">
                  <a16:creationId xmlns:a16="http://schemas.microsoft.com/office/drawing/2014/main" id="{18EB297A-460E-631A-79E9-808D9C6CDB1F}"/>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6" name="Freeform 66">
              <a:extLst>
                <a:ext uri="{FF2B5EF4-FFF2-40B4-BE49-F238E27FC236}">
                  <a16:creationId xmlns:a16="http://schemas.microsoft.com/office/drawing/2014/main" id="{97A86D49-91F9-872C-8708-C06D7930814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67">
              <a:extLst>
                <a:ext uri="{FF2B5EF4-FFF2-40B4-BE49-F238E27FC236}">
                  <a16:creationId xmlns:a16="http://schemas.microsoft.com/office/drawing/2014/main" id="{58D7D1CF-F25A-0F3B-BB34-49E6B66B3EA6}"/>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Oval 68">
              <a:extLst>
                <a:ext uri="{FF2B5EF4-FFF2-40B4-BE49-F238E27FC236}">
                  <a16:creationId xmlns:a16="http://schemas.microsoft.com/office/drawing/2014/main" id="{013BED1F-5706-8601-C485-11958B92D68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9" name="Freeform 69">
              <a:extLst>
                <a:ext uri="{FF2B5EF4-FFF2-40B4-BE49-F238E27FC236}">
                  <a16:creationId xmlns:a16="http://schemas.microsoft.com/office/drawing/2014/main" id="{4E4EA15D-EB39-3DCE-9978-6B7B0AF303D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AutoShape 70">
              <a:extLst>
                <a:ext uri="{FF2B5EF4-FFF2-40B4-BE49-F238E27FC236}">
                  <a16:creationId xmlns:a16="http://schemas.microsoft.com/office/drawing/2014/main" id="{59F6BFB5-A9EA-6705-0D9F-2B1AFC6740A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1" name="AutoShape 71">
              <a:extLst>
                <a:ext uri="{FF2B5EF4-FFF2-40B4-BE49-F238E27FC236}">
                  <a16:creationId xmlns:a16="http://schemas.microsoft.com/office/drawing/2014/main" id="{B8797800-D428-DE65-EE77-F286D18F981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2" name="Oval 72">
              <a:extLst>
                <a:ext uri="{FF2B5EF4-FFF2-40B4-BE49-F238E27FC236}">
                  <a16:creationId xmlns:a16="http://schemas.microsoft.com/office/drawing/2014/main" id="{B44A254C-4065-2A93-274B-7D9013EDD5CD}"/>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3" name="Oval 73">
              <a:extLst>
                <a:ext uri="{FF2B5EF4-FFF2-40B4-BE49-F238E27FC236}">
                  <a16:creationId xmlns:a16="http://schemas.microsoft.com/office/drawing/2014/main" id="{9B8427CF-2261-CD0A-80D9-814FC4B96364}"/>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114" name="Oval 74">
              <a:extLst>
                <a:ext uri="{FF2B5EF4-FFF2-40B4-BE49-F238E27FC236}">
                  <a16:creationId xmlns:a16="http://schemas.microsoft.com/office/drawing/2014/main" id="{2F7E9FC7-FB40-F4DE-5165-CD7D129379D0}"/>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5" name="Rectangle 75">
              <a:extLst>
                <a:ext uri="{FF2B5EF4-FFF2-40B4-BE49-F238E27FC236}">
                  <a16:creationId xmlns:a16="http://schemas.microsoft.com/office/drawing/2014/main" id="{07179D1B-5962-110E-7305-0EDE7D11675A}"/>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124" name="Group 76">
            <a:extLst>
              <a:ext uri="{FF2B5EF4-FFF2-40B4-BE49-F238E27FC236}">
                <a16:creationId xmlns:a16="http://schemas.microsoft.com/office/drawing/2014/main" id="{6C2FBDCD-9DAF-F5F3-FC4E-F9DC2CCC10FB}"/>
              </a:ext>
            </a:extLst>
          </p:cNvPr>
          <p:cNvGrpSpPr>
            <a:grpSpLocks/>
          </p:cNvGrpSpPr>
          <p:nvPr/>
        </p:nvGrpSpPr>
        <p:grpSpPr bwMode="auto">
          <a:xfrm>
            <a:off x="7310453" y="891661"/>
            <a:ext cx="698500" cy="709613"/>
            <a:chOff x="-44" y="1473"/>
            <a:chExt cx="981" cy="1105"/>
          </a:xfrm>
        </p:grpSpPr>
        <p:pic>
          <p:nvPicPr>
            <p:cNvPr id="125" name="Picture 77" descr="desktop_computer_stylized_medium">
              <a:extLst>
                <a:ext uri="{FF2B5EF4-FFF2-40B4-BE49-F238E27FC236}">
                  <a16:creationId xmlns:a16="http://schemas.microsoft.com/office/drawing/2014/main" id="{658A3E93-D986-4F32-06D4-55239F193B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Freeform 78">
              <a:extLst>
                <a:ext uri="{FF2B5EF4-FFF2-40B4-BE49-F238E27FC236}">
                  <a16:creationId xmlns:a16="http://schemas.microsoft.com/office/drawing/2014/main" id="{C0953DB8-EAE6-1186-87E3-DD16B474290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127" name="Freeform 1">
            <a:extLst>
              <a:ext uri="{FF2B5EF4-FFF2-40B4-BE49-F238E27FC236}">
                <a16:creationId xmlns:a16="http://schemas.microsoft.com/office/drawing/2014/main" id="{8DD5F76E-A341-5819-2AEE-2C3CA38205B9}"/>
              </a:ext>
            </a:extLst>
          </p:cNvPr>
          <p:cNvSpPr/>
          <p:nvPr/>
        </p:nvSpPr>
        <p:spPr>
          <a:xfrm>
            <a:off x="7813383" y="3218083"/>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AutoShape 21">
            <a:extLst>
              <a:ext uri="{FF2B5EF4-FFF2-40B4-BE49-F238E27FC236}">
                <a16:creationId xmlns:a16="http://schemas.microsoft.com/office/drawing/2014/main" id="{58F93A31-74D1-EE14-6B3A-368DE6BC55DF}"/>
              </a:ext>
            </a:extLst>
          </p:cNvPr>
          <p:cNvSpPr>
            <a:spLocks/>
          </p:cNvSpPr>
          <p:nvPr/>
        </p:nvSpPr>
        <p:spPr bwMode="auto">
          <a:xfrm flipH="1" flipV="1">
            <a:off x="7694110" y="3614532"/>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29" name="Line 19">
            <a:extLst>
              <a:ext uri="{FF2B5EF4-FFF2-40B4-BE49-F238E27FC236}">
                <a16:creationId xmlns:a16="http://schemas.microsoft.com/office/drawing/2014/main" id="{EE5D3E86-E7A7-BC3F-58E3-CA5D5C8B0AF8}"/>
              </a:ext>
            </a:extLst>
          </p:cNvPr>
          <p:cNvSpPr>
            <a:spLocks noChangeShapeType="1"/>
          </p:cNvSpPr>
          <p:nvPr/>
        </p:nvSpPr>
        <p:spPr bwMode="auto">
          <a:xfrm>
            <a:off x="7820892" y="3824921"/>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32" name="Text Box 28">
            <a:extLst>
              <a:ext uri="{FF2B5EF4-FFF2-40B4-BE49-F238E27FC236}">
                <a16:creationId xmlns:a16="http://schemas.microsoft.com/office/drawing/2014/main" id="{45E3F2A2-AFD1-E5F0-939F-507B034DC1E2}"/>
              </a:ext>
            </a:extLst>
          </p:cNvPr>
          <p:cNvSpPr txBox="1">
            <a:spLocks noChangeArrowheads="1"/>
          </p:cNvSpPr>
          <p:nvPr/>
        </p:nvSpPr>
        <p:spPr bwMode="auto">
          <a:xfrm>
            <a:off x="5018010" y="3752407"/>
            <a:ext cx="259285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img1, img2, ….</a:t>
            </a:r>
          </a:p>
        </p:txBody>
      </p:sp>
      <p:sp>
        <p:nvSpPr>
          <p:cNvPr id="133" name="AutoShape 29">
            <a:extLst>
              <a:ext uri="{FF2B5EF4-FFF2-40B4-BE49-F238E27FC236}">
                <a16:creationId xmlns:a16="http://schemas.microsoft.com/office/drawing/2014/main" id="{B5BEFF2A-5483-7DCE-F34D-8EC422BC035A}"/>
              </a:ext>
            </a:extLst>
          </p:cNvPr>
          <p:cNvSpPr>
            <a:spLocks/>
          </p:cNvSpPr>
          <p:nvPr/>
        </p:nvSpPr>
        <p:spPr bwMode="auto">
          <a:xfrm>
            <a:off x="7563717" y="3813808"/>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134" name="Text Box 30">
            <a:extLst>
              <a:ext uri="{FF2B5EF4-FFF2-40B4-BE49-F238E27FC236}">
                <a16:creationId xmlns:a16="http://schemas.microsoft.com/office/drawing/2014/main" id="{E5E0D0D7-9EB7-E247-7827-A1967AF84C96}"/>
              </a:ext>
            </a:extLst>
          </p:cNvPr>
          <p:cNvSpPr txBox="1">
            <a:spLocks noChangeArrowheads="1"/>
          </p:cNvSpPr>
          <p:nvPr/>
        </p:nvSpPr>
        <p:spPr bwMode="auto">
          <a:xfrm>
            <a:off x="7093817" y="403764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RTT</a:t>
            </a:r>
          </a:p>
        </p:txBody>
      </p:sp>
      <p:sp>
        <p:nvSpPr>
          <p:cNvPr id="151" name="Text Box 37">
            <a:extLst>
              <a:ext uri="{FF2B5EF4-FFF2-40B4-BE49-F238E27FC236}">
                <a16:creationId xmlns:a16="http://schemas.microsoft.com/office/drawing/2014/main" id="{BA2ABE07-3779-3787-DA9B-AAEB5866351D}"/>
              </a:ext>
            </a:extLst>
          </p:cNvPr>
          <p:cNvSpPr txBox="1">
            <a:spLocks noChangeArrowheads="1"/>
          </p:cNvSpPr>
          <p:nvPr/>
        </p:nvSpPr>
        <p:spPr bwMode="auto">
          <a:xfrm rot="5400000">
            <a:off x="8427100" y="5418836"/>
            <a:ext cx="492443"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latin typeface="+mn-lt"/>
              </a:rPr>
              <a:t>. . .</a:t>
            </a:r>
          </a:p>
        </p:txBody>
      </p:sp>
      <mc:AlternateContent xmlns:mc="http://schemas.openxmlformats.org/markup-compatibility/2006" xmlns:a14="http://schemas.microsoft.com/office/drawing/2010/main">
        <mc:Choice Requires="a14">
          <p:sp>
            <p:nvSpPr>
              <p:cNvPr id="152" name="Rectangle 3">
                <a:extLst>
                  <a:ext uri="{FF2B5EF4-FFF2-40B4-BE49-F238E27FC236}">
                    <a16:creationId xmlns:a16="http://schemas.microsoft.com/office/drawing/2014/main" id="{3B784C51-AE31-7BED-2048-0F55283976E1}"/>
                  </a:ext>
                </a:extLst>
              </p:cNvPr>
              <p:cNvSpPr txBox="1">
                <a:spLocks noChangeArrowheads="1"/>
              </p:cNvSpPr>
              <p:nvPr/>
            </p:nvSpPr>
            <p:spPr>
              <a:xfrm>
                <a:off x="509414" y="3166601"/>
                <a:ext cx="5988624" cy="24672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7" lvl="1" indent="0">
                  <a:buNone/>
                  <a:defRPr/>
                </a:pPr>
                <a:r>
                  <a:rPr lang="en-US" altLang="en-US" sz="2800" b="1" i="1" dirty="0">
                    <a:ea typeface="ＭＳ Ｐゴシック" panose="020B0600070205080204" pitchFamily="34" charset="-128"/>
                  </a:rPr>
                  <a:t>response time (N objects) </a:t>
                </a:r>
                <a:endParaRPr lang="en-CA" altLang="en-US" sz="2800" b="1" i="1" dirty="0">
                  <a:latin typeface="Cambria Math" panose="02040503050406030204" pitchFamily="18" charset="0"/>
                  <a:ea typeface="ＭＳ Ｐゴシック" panose="020B0600070205080204" pitchFamily="34" charset="-128"/>
                </a:endParaRPr>
              </a:p>
              <a:p>
                <a:pPr marL="471487" lvl="1" indent="0">
                  <a:buNone/>
                  <a:defRPr/>
                </a:pPr>
                <a14:m>
                  <m:oMathPara xmlns:m="http://schemas.openxmlformats.org/officeDocument/2006/math">
                    <m:oMathParaPr>
                      <m:jc m:val="centerGroup"/>
                    </m:oMathParaPr>
                    <m:oMath xmlns:m="http://schemas.openxmlformats.org/officeDocument/2006/math">
                      <m:r>
                        <a:rPr lang="en-CA" altLang="en-US" b="0" i="1" smtClean="0">
                          <a:latin typeface="Cambria Math" panose="02040503050406030204" pitchFamily="18" charset="0"/>
                          <a:ea typeface="ＭＳ Ｐゴシック" panose="020B0600070205080204" pitchFamily="34" charset="-128"/>
                        </a:rPr>
                        <m:t>=3</m:t>
                      </m:r>
                      <m:r>
                        <a:rPr lang="en-CA" altLang="en-US" b="0" i="1" smtClean="0">
                          <a:latin typeface="Cambria Math" panose="02040503050406030204" pitchFamily="18" charset="0"/>
                          <a:ea typeface="Cambria Math" panose="02040503050406030204" pitchFamily="18" charset="0"/>
                        </a:rPr>
                        <m:t>×</m:t>
                      </m:r>
                      <m:r>
                        <a:rPr lang="en-CA" altLang="en-US" b="0" i="1" smtClean="0">
                          <a:latin typeface="Cambria Math" panose="02040503050406030204" pitchFamily="18" charset="0"/>
                          <a:ea typeface="Cambria Math" panose="02040503050406030204" pitchFamily="18" charset="0"/>
                        </a:rPr>
                        <m:t>𝑅𝑇𝑇</m:t>
                      </m:r>
                      <m:r>
                        <a:rPr lang="en-CA" altLang="en-US" b="0" i="1" smtClean="0">
                          <a:latin typeface="Cambria Math" panose="02040503050406030204" pitchFamily="18" charset="0"/>
                          <a:ea typeface="Cambria Math" panose="02040503050406030204" pitchFamily="18" charset="0"/>
                        </a:rPr>
                        <m:t>+</m:t>
                      </m:r>
                      <m:nary>
                        <m:naryPr>
                          <m:chr m:val="∑"/>
                          <m:ctrlPr>
                            <a:rPr lang="en-US" altLang="en-US" i="1">
                              <a:latin typeface="Cambria Math" panose="02040503050406030204" pitchFamily="18" charset="0"/>
                              <a:ea typeface="ＭＳ Ｐゴシック" panose="020B0600070205080204" pitchFamily="34" charset="-128"/>
                            </a:rPr>
                          </m:ctrlPr>
                        </m:naryPr>
                        <m:sub>
                          <m:r>
                            <m:rPr>
                              <m:brk m:alnAt="23"/>
                            </m:rPr>
                            <a:rPr lang="en-CA" altLang="en-US" i="1">
                              <a:latin typeface="Cambria Math" panose="02040503050406030204" pitchFamily="18" charset="0"/>
                              <a:ea typeface="ＭＳ Ｐゴシック" panose="020B0600070205080204" pitchFamily="34" charset="-128"/>
                            </a:rPr>
                            <m:t>𝑖</m:t>
                          </m:r>
                          <m:r>
                            <a:rPr lang="en-CA" altLang="en-US" i="1">
                              <a:latin typeface="Cambria Math" panose="02040503050406030204" pitchFamily="18" charset="0"/>
                              <a:ea typeface="ＭＳ Ｐゴシック" panose="020B0600070205080204" pitchFamily="34" charset="-128"/>
                            </a:rPr>
                            <m:t>=1</m:t>
                          </m:r>
                        </m:sub>
                        <m:sup>
                          <m:r>
                            <a:rPr lang="en-CA" altLang="en-US" i="1">
                              <a:latin typeface="Cambria Math" panose="02040503050406030204" pitchFamily="18" charset="0"/>
                              <a:ea typeface="ＭＳ Ｐゴシック" panose="020B0600070205080204" pitchFamily="34" charset="-128"/>
                            </a:rPr>
                            <m:t>𝑁</m:t>
                          </m:r>
                        </m:sup>
                        <m:e>
                          <m:sSub>
                            <m:sSubPr>
                              <m:ctrlPr>
                                <a:rPr lang="en-CA" altLang="en-US" i="1">
                                  <a:latin typeface="Cambria Math" panose="02040503050406030204" pitchFamily="18" charset="0"/>
                                  <a:ea typeface="ＭＳ Ｐゴシック" panose="020B0600070205080204" pitchFamily="34" charset="-128"/>
                                </a:rPr>
                              </m:ctrlPr>
                            </m:sSubPr>
                            <m:e>
                              <m:r>
                                <a:rPr lang="en-CA" altLang="en-US" i="1">
                                  <a:latin typeface="Cambria Math" panose="02040503050406030204" pitchFamily="18" charset="0"/>
                                  <a:ea typeface="ＭＳ Ｐゴシック" panose="020B0600070205080204" pitchFamily="34" charset="-128"/>
                                </a:rPr>
                                <m:t>𝐹𝑇𝑇</m:t>
                              </m:r>
                            </m:e>
                            <m:sub>
                              <m:r>
                                <a:rPr lang="en-CA" altLang="en-US" i="1">
                                  <a:latin typeface="Cambria Math" panose="02040503050406030204" pitchFamily="18" charset="0"/>
                                  <a:ea typeface="ＭＳ Ｐゴシック" panose="020B0600070205080204" pitchFamily="34" charset="-128"/>
                                </a:rPr>
                                <m:t>𝑖</m:t>
                              </m:r>
                            </m:sub>
                          </m:sSub>
                        </m:e>
                      </m:nary>
                    </m:oMath>
                  </m:oMathPara>
                </a14:m>
                <a:endParaRPr lang="en-US" dirty="0"/>
              </a:p>
            </p:txBody>
          </p:sp>
        </mc:Choice>
        <mc:Fallback xmlns="">
          <p:sp>
            <p:nvSpPr>
              <p:cNvPr id="152" name="Rectangle 3">
                <a:extLst>
                  <a:ext uri="{FF2B5EF4-FFF2-40B4-BE49-F238E27FC236}">
                    <a16:creationId xmlns:a16="http://schemas.microsoft.com/office/drawing/2014/main" id="{3B784C51-AE31-7BED-2048-0F55283976E1}"/>
                  </a:ext>
                </a:extLst>
              </p:cNvPr>
              <p:cNvSpPr txBox="1">
                <a:spLocks noRot="1" noChangeAspect="1" noMove="1" noResize="1" noEditPoints="1" noAdjustHandles="1" noChangeArrowheads="1" noChangeShapeType="1" noTextEdit="1"/>
              </p:cNvSpPr>
              <p:nvPr/>
            </p:nvSpPr>
            <p:spPr>
              <a:xfrm>
                <a:off x="509414" y="3166601"/>
                <a:ext cx="5988624" cy="2467237"/>
              </a:xfrm>
              <a:prstGeom prst="rect">
                <a:avLst/>
              </a:prstGeom>
              <a:blipFill>
                <a:blip r:embed="rId4"/>
                <a:stretch>
                  <a:fillRect t="-3951"/>
                </a:stretch>
              </a:blipFill>
            </p:spPr>
            <p:txBody>
              <a:bodyPr/>
              <a:lstStyle/>
              <a:p>
                <a:r>
                  <a:rPr lang="en-US">
                    <a:noFill/>
                  </a:rPr>
                  <a:t> </a:t>
                </a:r>
              </a:p>
            </p:txBody>
          </p:sp>
        </mc:Fallback>
      </mc:AlternateContent>
      <p:grpSp>
        <p:nvGrpSpPr>
          <p:cNvPr id="23" name="Group 22">
            <a:extLst>
              <a:ext uri="{FF2B5EF4-FFF2-40B4-BE49-F238E27FC236}">
                <a16:creationId xmlns:a16="http://schemas.microsoft.com/office/drawing/2014/main" id="{0DE872C7-36B2-58AF-75E0-9A5A3D3B905B}"/>
              </a:ext>
            </a:extLst>
          </p:cNvPr>
          <p:cNvGrpSpPr/>
          <p:nvPr/>
        </p:nvGrpSpPr>
        <p:grpSpPr>
          <a:xfrm>
            <a:off x="5928249" y="4154225"/>
            <a:ext cx="6514322" cy="747745"/>
            <a:chOff x="6254149" y="4909514"/>
            <a:chExt cx="6514322" cy="747745"/>
          </a:xfrm>
        </p:grpSpPr>
        <p:sp>
          <p:nvSpPr>
            <p:cNvPr id="17" name="AutoShape 21">
              <a:extLst>
                <a:ext uri="{FF2B5EF4-FFF2-40B4-BE49-F238E27FC236}">
                  <a16:creationId xmlns:a16="http://schemas.microsoft.com/office/drawing/2014/main" id="{E21F9227-3E47-BD50-4430-57E3098FBFB5}"/>
                </a:ext>
              </a:extLst>
            </p:cNvPr>
            <p:cNvSpPr>
              <a:spLocks/>
            </p:cNvSpPr>
            <p:nvPr/>
          </p:nvSpPr>
          <p:spPr bwMode="auto">
            <a:xfrm>
              <a:off x="9850039" y="4993770"/>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18" name="Text Box 22">
              <a:extLst>
                <a:ext uri="{FF2B5EF4-FFF2-40B4-BE49-F238E27FC236}">
                  <a16:creationId xmlns:a16="http://schemas.microsoft.com/office/drawing/2014/main" id="{F3A968E9-20EA-E9EF-0B5F-DCE6ABD13B01}"/>
                </a:ext>
              </a:extLst>
            </p:cNvPr>
            <p:cNvSpPr txBox="1">
              <a:spLocks noChangeArrowheads="1"/>
            </p:cNvSpPr>
            <p:nvPr/>
          </p:nvSpPr>
          <p:spPr bwMode="auto">
            <a:xfrm>
              <a:off x="9953194" y="4909514"/>
              <a:ext cx="281527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img1</a:t>
              </a:r>
            </a:p>
          </p:txBody>
        </p:sp>
        <p:sp>
          <p:nvSpPr>
            <p:cNvPr id="19" name="Line 35">
              <a:extLst>
                <a:ext uri="{FF2B5EF4-FFF2-40B4-BE49-F238E27FC236}">
                  <a16:creationId xmlns:a16="http://schemas.microsoft.com/office/drawing/2014/main" id="{BA7AB409-F189-C21C-A5BF-9E73D3243A0C}"/>
                </a:ext>
              </a:extLst>
            </p:cNvPr>
            <p:cNvSpPr>
              <a:spLocks noChangeShapeType="1"/>
            </p:cNvSpPr>
            <p:nvPr/>
          </p:nvSpPr>
          <p:spPr bwMode="auto">
            <a:xfrm flipH="1">
              <a:off x="7765085" y="5572797"/>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20" name="Text Box 36">
              <a:extLst>
                <a:ext uri="{FF2B5EF4-FFF2-40B4-BE49-F238E27FC236}">
                  <a16:creationId xmlns:a16="http://schemas.microsoft.com/office/drawing/2014/main" id="{3436E9F6-4118-E305-46D4-8B757D87B9CB}"/>
                </a:ext>
              </a:extLst>
            </p:cNvPr>
            <p:cNvSpPr txBox="1">
              <a:spLocks noChangeArrowheads="1"/>
            </p:cNvSpPr>
            <p:nvPr/>
          </p:nvSpPr>
          <p:spPr bwMode="auto">
            <a:xfrm>
              <a:off x="6254149" y="5301008"/>
              <a:ext cx="1700270"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img1 received</a:t>
              </a:r>
            </a:p>
          </p:txBody>
        </p:sp>
        <p:sp>
          <p:nvSpPr>
            <p:cNvPr id="21" name="Freeform 1">
              <a:extLst>
                <a:ext uri="{FF2B5EF4-FFF2-40B4-BE49-F238E27FC236}">
                  <a16:creationId xmlns:a16="http://schemas.microsoft.com/office/drawing/2014/main" id="{922CFA9E-BC4D-1FC1-9B00-5666EFC92E6A}"/>
                </a:ext>
              </a:extLst>
            </p:cNvPr>
            <p:cNvSpPr/>
            <p:nvPr/>
          </p:nvSpPr>
          <p:spPr>
            <a:xfrm>
              <a:off x="8135081" y="4991445"/>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AutoShape 21">
              <a:extLst>
                <a:ext uri="{FF2B5EF4-FFF2-40B4-BE49-F238E27FC236}">
                  <a16:creationId xmlns:a16="http://schemas.microsoft.com/office/drawing/2014/main" id="{7C8808FC-6882-1143-DE5A-5005018E3BF5}"/>
                </a:ext>
              </a:extLst>
            </p:cNvPr>
            <p:cNvSpPr>
              <a:spLocks/>
            </p:cNvSpPr>
            <p:nvPr/>
          </p:nvSpPr>
          <p:spPr bwMode="auto">
            <a:xfrm flipH="1" flipV="1">
              <a:off x="8016036" y="539677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grpSp>
      <p:grpSp>
        <p:nvGrpSpPr>
          <p:cNvPr id="24" name="Group 23">
            <a:extLst>
              <a:ext uri="{FF2B5EF4-FFF2-40B4-BE49-F238E27FC236}">
                <a16:creationId xmlns:a16="http://schemas.microsoft.com/office/drawing/2014/main" id="{BD79D21E-C419-E581-08F2-F1FA84FCA581}"/>
              </a:ext>
            </a:extLst>
          </p:cNvPr>
          <p:cNvGrpSpPr/>
          <p:nvPr/>
        </p:nvGrpSpPr>
        <p:grpSpPr>
          <a:xfrm>
            <a:off x="5928249" y="4340425"/>
            <a:ext cx="6514322" cy="747745"/>
            <a:chOff x="6254149" y="4909514"/>
            <a:chExt cx="6514322" cy="747745"/>
          </a:xfrm>
        </p:grpSpPr>
        <p:sp>
          <p:nvSpPr>
            <p:cNvPr id="25" name="AutoShape 21">
              <a:extLst>
                <a:ext uri="{FF2B5EF4-FFF2-40B4-BE49-F238E27FC236}">
                  <a16:creationId xmlns:a16="http://schemas.microsoft.com/office/drawing/2014/main" id="{F1B30B3E-7755-F110-4F29-5585A84577F2}"/>
                </a:ext>
              </a:extLst>
            </p:cNvPr>
            <p:cNvSpPr>
              <a:spLocks/>
            </p:cNvSpPr>
            <p:nvPr/>
          </p:nvSpPr>
          <p:spPr bwMode="auto">
            <a:xfrm>
              <a:off x="9850039" y="4993770"/>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26" name="Text Box 22">
              <a:extLst>
                <a:ext uri="{FF2B5EF4-FFF2-40B4-BE49-F238E27FC236}">
                  <a16:creationId xmlns:a16="http://schemas.microsoft.com/office/drawing/2014/main" id="{AC622C47-A646-1419-EEAB-FDC3B579AD8A}"/>
                </a:ext>
              </a:extLst>
            </p:cNvPr>
            <p:cNvSpPr txBox="1">
              <a:spLocks noChangeArrowheads="1"/>
            </p:cNvSpPr>
            <p:nvPr/>
          </p:nvSpPr>
          <p:spPr bwMode="auto">
            <a:xfrm>
              <a:off x="9953194" y="4909514"/>
              <a:ext cx="281527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img2</a:t>
              </a:r>
            </a:p>
          </p:txBody>
        </p:sp>
        <p:sp>
          <p:nvSpPr>
            <p:cNvPr id="27" name="Line 35">
              <a:extLst>
                <a:ext uri="{FF2B5EF4-FFF2-40B4-BE49-F238E27FC236}">
                  <a16:creationId xmlns:a16="http://schemas.microsoft.com/office/drawing/2014/main" id="{D863484F-4DD0-ACD3-18AA-8FA8DC27D41D}"/>
                </a:ext>
              </a:extLst>
            </p:cNvPr>
            <p:cNvSpPr>
              <a:spLocks noChangeShapeType="1"/>
            </p:cNvSpPr>
            <p:nvPr/>
          </p:nvSpPr>
          <p:spPr bwMode="auto">
            <a:xfrm flipH="1">
              <a:off x="7765085" y="5572797"/>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28" name="Text Box 36">
              <a:extLst>
                <a:ext uri="{FF2B5EF4-FFF2-40B4-BE49-F238E27FC236}">
                  <a16:creationId xmlns:a16="http://schemas.microsoft.com/office/drawing/2014/main" id="{FDFB673B-7256-78A6-E751-83FF934EAA69}"/>
                </a:ext>
              </a:extLst>
            </p:cNvPr>
            <p:cNvSpPr txBox="1">
              <a:spLocks noChangeArrowheads="1"/>
            </p:cNvSpPr>
            <p:nvPr/>
          </p:nvSpPr>
          <p:spPr bwMode="auto">
            <a:xfrm>
              <a:off x="6254149" y="5301008"/>
              <a:ext cx="1700270"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img2 received</a:t>
              </a:r>
            </a:p>
          </p:txBody>
        </p:sp>
        <p:sp>
          <p:nvSpPr>
            <p:cNvPr id="29" name="Freeform 1">
              <a:extLst>
                <a:ext uri="{FF2B5EF4-FFF2-40B4-BE49-F238E27FC236}">
                  <a16:creationId xmlns:a16="http://schemas.microsoft.com/office/drawing/2014/main" id="{A5D5E66E-2E1C-7EFF-1B85-163D9979E665}"/>
                </a:ext>
              </a:extLst>
            </p:cNvPr>
            <p:cNvSpPr/>
            <p:nvPr/>
          </p:nvSpPr>
          <p:spPr>
            <a:xfrm>
              <a:off x="8135081" y="4991445"/>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utoShape 21">
              <a:extLst>
                <a:ext uri="{FF2B5EF4-FFF2-40B4-BE49-F238E27FC236}">
                  <a16:creationId xmlns:a16="http://schemas.microsoft.com/office/drawing/2014/main" id="{7E951626-CBBD-A39C-FDD9-5346915EB50B}"/>
                </a:ext>
              </a:extLst>
            </p:cNvPr>
            <p:cNvSpPr>
              <a:spLocks/>
            </p:cNvSpPr>
            <p:nvPr/>
          </p:nvSpPr>
          <p:spPr bwMode="auto">
            <a:xfrm flipH="1" flipV="1">
              <a:off x="8016036" y="539677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grpSp>
      <p:grpSp>
        <p:nvGrpSpPr>
          <p:cNvPr id="31" name="Group 30">
            <a:extLst>
              <a:ext uri="{FF2B5EF4-FFF2-40B4-BE49-F238E27FC236}">
                <a16:creationId xmlns:a16="http://schemas.microsoft.com/office/drawing/2014/main" id="{DAA102E4-2718-3774-34A7-BF85031A9C19}"/>
              </a:ext>
            </a:extLst>
          </p:cNvPr>
          <p:cNvGrpSpPr/>
          <p:nvPr/>
        </p:nvGrpSpPr>
        <p:grpSpPr>
          <a:xfrm>
            <a:off x="5928249" y="4526625"/>
            <a:ext cx="6514322" cy="747745"/>
            <a:chOff x="6254149" y="4909514"/>
            <a:chExt cx="6514322" cy="747745"/>
          </a:xfrm>
        </p:grpSpPr>
        <p:sp>
          <p:nvSpPr>
            <p:cNvPr id="32" name="AutoShape 21">
              <a:extLst>
                <a:ext uri="{FF2B5EF4-FFF2-40B4-BE49-F238E27FC236}">
                  <a16:creationId xmlns:a16="http://schemas.microsoft.com/office/drawing/2014/main" id="{4B205FDD-3F0D-3042-81D0-166622DF9991}"/>
                </a:ext>
              </a:extLst>
            </p:cNvPr>
            <p:cNvSpPr>
              <a:spLocks/>
            </p:cNvSpPr>
            <p:nvPr/>
          </p:nvSpPr>
          <p:spPr bwMode="auto">
            <a:xfrm>
              <a:off x="9850039" y="4993770"/>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33" name="Text Box 22">
              <a:extLst>
                <a:ext uri="{FF2B5EF4-FFF2-40B4-BE49-F238E27FC236}">
                  <a16:creationId xmlns:a16="http://schemas.microsoft.com/office/drawing/2014/main" id="{E92CFF11-40DC-F4CD-D2BB-F4A93EC51A6E}"/>
                </a:ext>
              </a:extLst>
            </p:cNvPr>
            <p:cNvSpPr txBox="1">
              <a:spLocks noChangeArrowheads="1"/>
            </p:cNvSpPr>
            <p:nvPr/>
          </p:nvSpPr>
          <p:spPr bwMode="auto">
            <a:xfrm>
              <a:off x="9953194" y="4909514"/>
              <a:ext cx="281527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time to transmit img3</a:t>
              </a:r>
            </a:p>
          </p:txBody>
        </p:sp>
        <p:sp>
          <p:nvSpPr>
            <p:cNvPr id="34" name="Line 35">
              <a:extLst>
                <a:ext uri="{FF2B5EF4-FFF2-40B4-BE49-F238E27FC236}">
                  <a16:creationId xmlns:a16="http://schemas.microsoft.com/office/drawing/2014/main" id="{4F6BE18A-89D1-70FD-0795-37EA76A89C1D}"/>
                </a:ext>
              </a:extLst>
            </p:cNvPr>
            <p:cNvSpPr>
              <a:spLocks noChangeShapeType="1"/>
            </p:cNvSpPr>
            <p:nvPr/>
          </p:nvSpPr>
          <p:spPr bwMode="auto">
            <a:xfrm flipH="1">
              <a:off x="7765085" y="5572797"/>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35" name="Text Box 36">
              <a:extLst>
                <a:ext uri="{FF2B5EF4-FFF2-40B4-BE49-F238E27FC236}">
                  <a16:creationId xmlns:a16="http://schemas.microsoft.com/office/drawing/2014/main" id="{17E0653F-F9F3-F13E-EA83-4EE26CCE41A7}"/>
                </a:ext>
              </a:extLst>
            </p:cNvPr>
            <p:cNvSpPr txBox="1">
              <a:spLocks noChangeArrowheads="1"/>
            </p:cNvSpPr>
            <p:nvPr/>
          </p:nvSpPr>
          <p:spPr bwMode="auto">
            <a:xfrm>
              <a:off x="6254149" y="5301008"/>
              <a:ext cx="1700270"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img3 received</a:t>
              </a:r>
            </a:p>
          </p:txBody>
        </p:sp>
        <p:sp>
          <p:nvSpPr>
            <p:cNvPr id="36" name="Freeform 1">
              <a:extLst>
                <a:ext uri="{FF2B5EF4-FFF2-40B4-BE49-F238E27FC236}">
                  <a16:creationId xmlns:a16="http://schemas.microsoft.com/office/drawing/2014/main" id="{A8308712-3A2D-0886-100E-033D2BABE346}"/>
                </a:ext>
              </a:extLst>
            </p:cNvPr>
            <p:cNvSpPr/>
            <p:nvPr/>
          </p:nvSpPr>
          <p:spPr>
            <a:xfrm>
              <a:off x="8135081" y="4991445"/>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AutoShape 21">
              <a:extLst>
                <a:ext uri="{FF2B5EF4-FFF2-40B4-BE49-F238E27FC236}">
                  <a16:creationId xmlns:a16="http://schemas.microsoft.com/office/drawing/2014/main" id="{6712C9EB-387F-2CB4-F0BB-4487E9542900}"/>
                </a:ext>
              </a:extLst>
            </p:cNvPr>
            <p:cNvSpPr>
              <a:spLocks/>
            </p:cNvSpPr>
            <p:nvPr/>
          </p:nvSpPr>
          <p:spPr bwMode="auto">
            <a:xfrm flipH="1" flipV="1">
              <a:off x="8016036" y="539677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grpSp>
    </p:spTree>
    <p:extLst>
      <p:ext uri="{BB962C8B-B14F-4D97-AF65-F5344CB8AC3E}">
        <p14:creationId xmlns:p14="http://schemas.microsoft.com/office/powerpoint/2010/main" val="3908323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2">
                                            <p:txEl>
                                              <p:pRg st="1" end="1"/>
                                            </p:txEl>
                                          </p:spTgt>
                                        </p:tgtEl>
                                        <p:attrNameLst>
                                          <p:attrName>style.visibility</p:attrName>
                                        </p:attrNameLst>
                                      </p:cBhvr>
                                      <p:to>
                                        <p:strVal val="visible"/>
                                      </p:to>
                                    </p:set>
                                    <p:animEffect transition="in" filter="fade">
                                      <p:cBhvr>
                                        <p:cTn id="7" dur="500"/>
                                        <p:tgtEl>
                                          <p:spTgt spid="15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34</a:t>
            </a:fld>
            <a:endParaRPr lang="en-US" dirty="0"/>
          </a:p>
        </p:txBody>
      </p:sp>
      <p:pic>
        <p:nvPicPr>
          <p:cNvPr id="63" name="Picture 62">
            <a:extLst>
              <a:ext uri="{FF2B5EF4-FFF2-40B4-BE49-F238E27FC236}">
                <a16:creationId xmlns:a16="http://schemas.microsoft.com/office/drawing/2014/main" id="{24805A9F-3F8D-576E-6BB4-C3B289DAE4AB}"/>
              </a:ext>
            </a:extLst>
          </p:cNvPr>
          <p:cNvPicPr>
            <a:picLocks noChangeAspect="1"/>
          </p:cNvPicPr>
          <p:nvPr/>
        </p:nvPicPr>
        <p:blipFill>
          <a:blip r:embed="rId3"/>
          <a:stretch>
            <a:fillRect/>
          </a:stretch>
        </p:blipFill>
        <p:spPr>
          <a:xfrm>
            <a:off x="372773" y="1416948"/>
            <a:ext cx="11446453" cy="4716000"/>
          </a:xfrm>
          <a:prstGeom prst="rect">
            <a:avLst/>
          </a:prstGeom>
        </p:spPr>
      </p:pic>
    </p:spTree>
    <p:extLst>
      <p:ext uri="{BB962C8B-B14F-4D97-AF65-F5344CB8AC3E}">
        <p14:creationId xmlns:p14="http://schemas.microsoft.com/office/powerpoint/2010/main" val="33100858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Example - Solution</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35</a:t>
            </a:fld>
            <a:endParaRPr lang="en-US" dirty="0"/>
          </a:p>
        </p:txBody>
      </p:sp>
      <p:pic>
        <p:nvPicPr>
          <p:cNvPr id="4" name="Picture 3">
            <a:extLst>
              <a:ext uri="{FF2B5EF4-FFF2-40B4-BE49-F238E27FC236}">
                <a16:creationId xmlns:a16="http://schemas.microsoft.com/office/drawing/2014/main" id="{236B8680-2C35-5713-076F-F072DB22BE9F}"/>
              </a:ext>
            </a:extLst>
          </p:cNvPr>
          <p:cNvPicPr>
            <a:picLocks noChangeAspect="1"/>
          </p:cNvPicPr>
          <p:nvPr/>
        </p:nvPicPr>
        <p:blipFill>
          <a:blip r:embed="rId3"/>
          <a:stretch>
            <a:fillRect/>
          </a:stretch>
        </p:blipFill>
        <p:spPr>
          <a:xfrm>
            <a:off x="877718" y="1231487"/>
            <a:ext cx="8341237" cy="5616000"/>
          </a:xfrm>
          <a:prstGeom prst="rect">
            <a:avLst/>
          </a:prstGeom>
        </p:spPr>
      </p:pic>
    </p:spTree>
    <p:extLst>
      <p:ext uri="{BB962C8B-B14F-4D97-AF65-F5344CB8AC3E}">
        <p14:creationId xmlns:p14="http://schemas.microsoft.com/office/powerpoint/2010/main" val="308072389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36</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159423"/>
            <a:ext cx="11229081"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dirty="0">
                <a:ea typeface="ＭＳ Ｐゴシック" panose="020B0600070205080204" pitchFamily="34" charset="-128"/>
              </a:rPr>
              <a:t>Suppose within your Web browser you click on a link to obtain a web page. Suppose that the Web page associated with the link contains exactly one object; the base HTML file. Moreover, suppose the base HTML file indexes four more objects. The first and the second indexed reside on the same server hosting the base HTML file. The remaining indexed objects reside on a different server than the server hosting the base HTML file. Assume that </a:t>
            </a:r>
            <a:r>
              <a:rPr lang="en-US" altLang="en-US" b="1" i="1" dirty="0">
                <a:ea typeface="ＭＳ Ｐゴシック" panose="020B0600070205080204" pitchFamily="34" charset="-128"/>
              </a:rPr>
              <a:t>RTT</a:t>
            </a:r>
            <a:r>
              <a:rPr lang="en-US" altLang="en-US" b="1" i="1" baseline="-25000" dirty="0">
                <a:ea typeface="ＭＳ Ｐゴシック" panose="020B0600070205080204" pitchFamily="34" charset="-128"/>
              </a:rPr>
              <a:t>0</a:t>
            </a:r>
            <a:r>
              <a:rPr lang="en-US" altLang="en-US" dirty="0">
                <a:ea typeface="ＭＳ Ｐゴシック" panose="020B0600070205080204" pitchFamily="34" charset="-128"/>
              </a:rPr>
              <a:t> denotes the RTT between the local host and each server containing an object. Assuming </a:t>
            </a:r>
            <a:r>
              <a:rPr lang="en-US" altLang="en-US" b="1" i="1" dirty="0" err="1">
                <a:ea typeface="ＭＳ Ｐゴシック" panose="020B0600070205080204" pitchFamily="34" charset="-128"/>
              </a:rPr>
              <a:t>t</a:t>
            </a:r>
            <a:r>
              <a:rPr lang="en-US" altLang="en-US" b="1" i="1" baseline="-25000" dirty="0" err="1">
                <a:ea typeface="ＭＳ Ｐゴシック" panose="020B0600070205080204" pitchFamily="34" charset="-128"/>
              </a:rPr>
              <a:t>trans</a:t>
            </a:r>
            <a:r>
              <a:rPr lang="en-US" altLang="en-US" dirty="0">
                <a:ea typeface="ＭＳ Ｐゴシック" panose="020B0600070205080204" pitchFamily="34" charset="-128"/>
              </a:rPr>
              <a:t> transmission time for each object, find the total amount of time that elapses from when the client clicks on the link until the client receives all 5 objects (i.e., base HTML and 4 indexed objects) with:</a:t>
            </a:r>
            <a:endParaRPr lang="en-US" altLang="en-US" i="1" dirty="0">
              <a:solidFill>
                <a:srgbClr val="0000A3"/>
              </a:solidFill>
              <a:ea typeface="ＭＳ Ｐゴシック" panose="020B0600070205080204" pitchFamily="34" charset="-128"/>
            </a:endParaRPr>
          </a:p>
          <a:p>
            <a:pPr marL="541338" lvl="1" indent="-541338">
              <a:buFont typeface="Wingdings" pitchFamily="2" charset="2"/>
              <a:buAutoNum type="arabicParenR"/>
              <a:tabLst>
                <a:tab pos="444500" algn="l"/>
              </a:tabLst>
            </a:pPr>
            <a:r>
              <a:rPr lang="en-US" altLang="en-US" sz="2800" dirty="0">
                <a:ea typeface="ＭＳ Ｐゴシック" panose="020B0600070205080204" pitchFamily="34" charset="-128"/>
              </a:rPr>
              <a:t>Persistent HTTP without pipelining.</a:t>
            </a:r>
          </a:p>
          <a:p>
            <a:pPr marL="977900" lvl="1" indent="-514350">
              <a:buFont typeface="Wingdings" pitchFamily="2" charset="2"/>
              <a:buAutoNum type="arabicParenR"/>
            </a:pPr>
            <a:endParaRPr lang="en-US" altLang="en-US" sz="2800" dirty="0">
              <a:ea typeface="ＭＳ Ｐゴシック" panose="020B0600070205080204" pitchFamily="34" charset="-128"/>
            </a:endParaRPr>
          </a:p>
          <a:p>
            <a:pPr marL="541338" lvl="1" indent="-541338">
              <a:buFont typeface="Wingdings" pitchFamily="2" charset="2"/>
              <a:buAutoNum type="arabicParenR"/>
            </a:pPr>
            <a:r>
              <a:rPr lang="en-US" altLang="en-US" sz="2800" dirty="0">
                <a:ea typeface="ＭＳ Ｐゴシック" panose="020B0600070205080204" pitchFamily="34" charset="-128"/>
              </a:rPr>
              <a:t>Persistent HTTP with pipelining.</a:t>
            </a:r>
          </a:p>
        </p:txBody>
      </p:sp>
      <p:sp>
        <p:nvSpPr>
          <p:cNvPr id="4" name="TextBox 3">
            <a:extLst>
              <a:ext uri="{FF2B5EF4-FFF2-40B4-BE49-F238E27FC236}">
                <a16:creationId xmlns:a16="http://schemas.microsoft.com/office/drawing/2014/main" id="{D2C3F088-1BBC-AA6D-D4CB-546F6792B175}"/>
              </a:ext>
            </a:extLst>
          </p:cNvPr>
          <p:cNvSpPr txBox="1"/>
          <p:nvPr/>
        </p:nvSpPr>
        <p:spPr>
          <a:xfrm>
            <a:off x="830216" y="5467744"/>
            <a:ext cx="10213603" cy="461665"/>
          </a:xfrm>
          <a:prstGeom prst="rect">
            <a:avLst/>
          </a:prstGeom>
          <a:noFill/>
        </p:spPr>
        <p:txBody>
          <a:bodyPr wrap="square">
            <a:spAutoFit/>
          </a:bodyPr>
          <a:lstStyle/>
          <a:p>
            <a:r>
              <a:rPr lang="en-US" altLang="en-US" sz="2400" b="1" dirty="0">
                <a:solidFill>
                  <a:srgbClr val="FF0000"/>
                </a:solidFill>
                <a:ea typeface="ＭＳ Ｐゴシック" panose="020B0600070205080204" pitchFamily="34" charset="-128"/>
              </a:rPr>
              <a:t>Total time </a:t>
            </a:r>
            <a:r>
              <a:rPr lang="en-US" altLang="en-US" sz="2400" b="1" i="1" dirty="0">
                <a:solidFill>
                  <a:srgbClr val="FF0000"/>
                </a:solidFill>
                <a:ea typeface="ＭＳ Ｐゴシック" panose="020B0600070205080204" pitchFamily="34" charset="-128"/>
              </a:rPr>
              <a:t>= 2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+ 2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+ 2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+ 3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+ 2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7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+ 5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endParaRPr lang="en-US" sz="2400" dirty="0">
              <a:solidFill>
                <a:srgbClr val="FF0000"/>
              </a:solidFill>
            </a:endParaRPr>
          </a:p>
        </p:txBody>
      </p:sp>
      <p:sp>
        <p:nvSpPr>
          <p:cNvPr id="5" name="TextBox 4">
            <a:extLst>
              <a:ext uri="{FF2B5EF4-FFF2-40B4-BE49-F238E27FC236}">
                <a16:creationId xmlns:a16="http://schemas.microsoft.com/office/drawing/2014/main" id="{F4BE486C-6E69-C1D1-3CDB-5ED96F99BAB8}"/>
              </a:ext>
            </a:extLst>
          </p:cNvPr>
          <p:cNvSpPr txBox="1"/>
          <p:nvPr/>
        </p:nvSpPr>
        <p:spPr>
          <a:xfrm>
            <a:off x="830216" y="6346549"/>
            <a:ext cx="10213603" cy="461665"/>
          </a:xfrm>
          <a:prstGeom prst="rect">
            <a:avLst/>
          </a:prstGeom>
          <a:noFill/>
        </p:spPr>
        <p:txBody>
          <a:bodyPr wrap="square">
            <a:spAutoFit/>
          </a:bodyPr>
          <a:lstStyle/>
          <a:p>
            <a:r>
              <a:rPr lang="en-US" altLang="en-US" sz="2400" b="1" dirty="0">
                <a:solidFill>
                  <a:srgbClr val="FF0000"/>
                </a:solidFill>
                <a:ea typeface="ＭＳ Ｐゴシック" panose="020B0600070205080204" pitchFamily="34" charset="-128"/>
              </a:rPr>
              <a:t>Total time </a:t>
            </a:r>
            <a:r>
              <a:rPr lang="en-US" altLang="en-US" sz="2400" b="1" i="1" dirty="0">
                <a:solidFill>
                  <a:srgbClr val="FF0000"/>
                </a:solidFill>
                <a:ea typeface="ＭＳ Ｐゴシック" panose="020B0600070205080204" pitchFamily="34" charset="-128"/>
              </a:rPr>
              <a:t>= 2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+ 2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+ 2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+ 2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r>
              <a:rPr lang="en-US" altLang="en-US" sz="2400" b="1" i="1" dirty="0">
                <a:solidFill>
                  <a:srgbClr val="FF0000"/>
                </a:solidFill>
                <a:ea typeface="ＭＳ Ｐゴシック" panose="020B0600070205080204" pitchFamily="34" charset="-128"/>
              </a:rPr>
              <a:t> = 5 RTT</a:t>
            </a:r>
            <a:r>
              <a:rPr lang="en-US" altLang="en-US" sz="2400" b="1" i="1" baseline="-25000" dirty="0">
                <a:solidFill>
                  <a:srgbClr val="FF0000"/>
                </a:solidFill>
                <a:ea typeface="ＭＳ Ｐゴシック" panose="020B0600070205080204" pitchFamily="34" charset="-128"/>
              </a:rPr>
              <a:t>0</a:t>
            </a:r>
            <a:r>
              <a:rPr lang="en-US" altLang="en-US" sz="2400" b="1" i="1" dirty="0">
                <a:solidFill>
                  <a:srgbClr val="FF0000"/>
                </a:solidFill>
                <a:ea typeface="ＭＳ Ｐゴシック" panose="020B0600070205080204" pitchFamily="34" charset="-128"/>
              </a:rPr>
              <a:t> + 5 </a:t>
            </a:r>
            <a:r>
              <a:rPr lang="en-US" altLang="en-US" sz="2400" b="1" i="1" dirty="0" err="1">
                <a:solidFill>
                  <a:srgbClr val="FF0000"/>
                </a:solidFill>
                <a:ea typeface="ＭＳ Ｐゴシック" panose="020B0600070205080204" pitchFamily="34" charset="-128"/>
              </a:rPr>
              <a:t>t</a:t>
            </a:r>
            <a:r>
              <a:rPr lang="en-US" altLang="en-US" sz="2400" b="1" i="1" baseline="-25000" dirty="0" err="1">
                <a:solidFill>
                  <a:srgbClr val="FF0000"/>
                </a:solidFill>
                <a:ea typeface="ＭＳ Ｐゴシック" panose="020B0600070205080204" pitchFamily="34" charset="-128"/>
              </a:rPr>
              <a:t>trans</a:t>
            </a:r>
            <a:endParaRPr lang="en-US" sz="2400" dirty="0">
              <a:solidFill>
                <a:srgbClr val="FF0000"/>
              </a:solidFill>
            </a:endParaRPr>
          </a:p>
        </p:txBody>
      </p:sp>
    </p:spTree>
    <p:extLst>
      <p:ext uri="{BB962C8B-B14F-4D97-AF65-F5344CB8AC3E}">
        <p14:creationId xmlns:p14="http://schemas.microsoft.com/office/powerpoint/2010/main" val="3780895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37</a:t>
            </a:fld>
            <a:endParaRPr lang="en-US"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r>
              <a:rPr lang="en-US" altLang="en-US" dirty="0">
                <a:ea typeface="ＭＳ Ｐゴシック" panose="020B0600070205080204" pitchFamily="34" charset="-128"/>
              </a:rPr>
              <a:t>two types of HTTP messages: </a:t>
            </a:r>
            <a:r>
              <a:rPr lang="en-US" altLang="en-US" i="1" dirty="0">
                <a:solidFill>
                  <a:srgbClr val="CC0000"/>
                </a:solidFill>
                <a:ea typeface="ＭＳ Ｐゴシック" panose="020B0600070205080204" pitchFamily="34" charset="-128"/>
              </a:rPr>
              <a:t>request</a:t>
            </a:r>
            <a:r>
              <a:rPr lang="en-US" altLang="en-US" dirty="0">
                <a:solidFill>
                  <a:srgbClr val="CC0000"/>
                </a:solidFill>
                <a:ea typeface="ＭＳ Ｐゴシック" panose="020B0600070205080204" pitchFamily="34" charset="-128"/>
              </a:rPr>
              <a:t>, </a:t>
            </a:r>
            <a:r>
              <a:rPr lang="en-US" altLang="en-US" i="1" dirty="0">
                <a:solidFill>
                  <a:srgbClr val="CC0000"/>
                </a:solidFill>
                <a:ea typeface="ＭＳ Ｐゴシック" panose="020B0600070205080204" pitchFamily="34" charset="-128"/>
              </a:rPr>
              <a:t>response</a:t>
            </a:r>
          </a:p>
          <a:p>
            <a:pPr marL="233363" indent="-233363"/>
            <a:r>
              <a:rPr lang="en-US" altLang="en-US" dirty="0">
                <a:solidFill>
                  <a:srgbClr val="CC0000"/>
                </a:solidFill>
                <a:ea typeface="ＭＳ Ｐゴシック" panose="020B0600070205080204" pitchFamily="34" charset="-128"/>
              </a:rPr>
              <a:t>HTTP request message:</a:t>
            </a:r>
          </a:p>
          <a:p>
            <a:pPr marL="685800" lvl="1" indent="-228600"/>
            <a:r>
              <a:rPr lang="en-US" altLang="en-US" dirty="0">
                <a:ea typeface="ＭＳ Ｐゴシック" panose="020B0600070205080204" pitchFamily="34" charset="-128"/>
              </a:rPr>
              <a:t>ASCII (human-readable format)</a:t>
            </a:r>
            <a:endParaRPr lang="en-US" altLang="en-US" dirty="0">
              <a:solidFill>
                <a:schemeClr val="accent2"/>
              </a:solidFill>
              <a:ea typeface="ＭＳ Ｐゴシック" panose="020B0600070205080204" pitchFamily="34" charset="-128"/>
            </a:endParaRPr>
          </a:p>
        </p:txBody>
      </p:sp>
      <p:grpSp>
        <p:nvGrpSpPr>
          <p:cNvPr id="2" name="Group 1">
            <a:extLst>
              <a:ext uri="{FF2B5EF4-FFF2-40B4-BE49-F238E27FC236}">
                <a16:creationId xmlns:a16="http://schemas.microsoft.com/office/drawing/2014/main" id="{4DD5DD9A-E127-8F43-9C99-9843ABB44763}"/>
              </a:ext>
            </a:extLst>
          </p:cNvPr>
          <p:cNvGrpSpPr/>
          <p:nvPr/>
        </p:nvGrpSpPr>
        <p:grpSpPr>
          <a:xfrm>
            <a:off x="304572" y="2554061"/>
            <a:ext cx="10054299" cy="4226732"/>
            <a:chOff x="304572" y="2554061"/>
            <a:chExt cx="10054299" cy="4226732"/>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99"/>
                  </a:solidFill>
                  <a:latin typeface="+mn-lt"/>
                </a:rPr>
                <a:t>request line (GET, POST, </a:t>
              </a:r>
            </a:p>
            <a:p>
              <a:pPr>
                <a:spcBef>
                  <a:spcPct val="0"/>
                </a:spcBef>
                <a:buClrTx/>
                <a:buSzTx/>
                <a:buFontTx/>
                <a:buNone/>
              </a:pPr>
              <a:r>
                <a:rPr lang="en-US" altLang="en-US" sz="2400" dirty="0">
                  <a:solidFill>
                    <a:srgbClr val="000099"/>
                  </a:solidFill>
                  <a:latin typeface="+mn-lt"/>
                </a:rPr>
                <a:t>HEAD commands)</a:t>
              </a:r>
              <a:endParaRPr lang="en-US" altLang="en-US" sz="2800" dirty="0">
                <a:solidFill>
                  <a:srgbClr val="000099"/>
                </a:solidFill>
                <a:latin typeface="+mn-lt"/>
              </a:endParaRPr>
            </a:p>
          </p:txBody>
        </p:sp>
        <p:sp>
          <p:nvSpPr>
            <p:cNvPr id="12" name="Freeform 7">
              <a:extLst>
                <a:ext uri="{FF2B5EF4-FFF2-40B4-BE49-F238E27FC236}">
                  <a16:creationId xmlns:a16="http://schemas.microsoft.com/office/drawing/2014/main" id="{F99FE866-6980-924B-874D-1A6DA4392CF9}"/>
                </a:ext>
              </a:extLst>
            </p:cNvPr>
            <p:cNvSpPr>
              <a:spLocks/>
            </p:cNvSpPr>
            <p:nvPr/>
          </p:nvSpPr>
          <p:spPr bwMode="auto">
            <a:xfrm>
              <a:off x="3966709" y="3625624"/>
              <a:ext cx="149225" cy="1957387"/>
            </a:xfrm>
            <a:custGeom>
              <a:avLst/>
              <a:gdLst>
                <a:gd name="T0" fmla="*/ 2147483647 w 150"/>
                <a:gd name="T1" fmla="*/ 2147483647 h 924"/>
                <a:gd name="T2" fmla="*/ 0 w 150"/>
                <a:gd name="T3" fmla="*/ 0 h 924"/>
                <a:gd name="T4" fmla="*/ 0 w 150"/>
                <a:gd name="T5" fmla="*/ 2147483647 h 924"/>
                <a:gd name="T6" fmla="*/ 2147483647 w 150"/>
                <a:gd name="T7" fmla="*/ 2147483647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833669" y="4143149"/>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400" dirty="0">
                  <a:solidFill>
                    <a:srgbClr val="000099"/>
                  </a:solidFill>
                  <a:latin typeface="+mn-lt"/>
                </a:rPr>
                <a:t>header</a:t>
              </a:r>
            </a:p>
            <a:p>
              <a:pPr algn="r">
                <a:spcBef>
                  <a:spcPct val="0"/>
                </a:spcBef>
                <a:buClrTx/>
                <a:buSzTx/>
                <a:buFontTx/>
                <a:buNone/>
              </a:pPr>
              <a:r>
                <a:rPr lang="en-US" altLang="en-US" sz="2400" dirty="0">
                  <a:solidFill>
                    <a:srgbClr val="000099"/>
                  </a:solidFill>
                  <a:latin typeface="+mn-lt"/>
                </a:rPr>
                <a:t> lines</a:t>
              </a:r>
              <a:endParaRPr lang="en-US" altLang="en-US" sz="2800" dirty="0">
                <a:solidFill>
                  <a:srgbClr val="000099"/>
                </a:solidFill>
                <a:latin typeface="+mn-lt"/>
              </a:endParaRPr>
            </a:p>
          </p:txBody>
        </p:sp>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dirty="0">
                  <a:solidFill>
                    <a:srgbClr val="000099"/>
                  </a:solidFill>
                  <a:latin typeface="+mn-lt"/>
                </a:rPr>
                <a:t>carriage return, line feed at start of line indicates end of header lines</a:t>
              </a:r>
              <a:endParaRPr lang="en-US" altLang="en-US" sz="2400" dirty="0">
                <a:solidFill>
                  <a:srgbClr val="000099"/>
                </a:solidFill>
                <a:latin typeface="+mn-lt"/>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6140450" cy="258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sz="1800" b="1" dirty="0">
                  <a:latin typeface="Courier New" panose="02070309020205020404" pitchFamily="49" charset="0"/>
                </a:rPr>
                <a:t>GET /</a:t>
              </a:r>
              <a:r>
                <a:rPr lang="en-US" altLang="en-US" sz="1800" b="1" dirty="0" err="1">
                  <a:latin typeface="Courier New" panose="02070309020205020404" pitchFamily="49" charset="0"/>
                </a:rPr>
                <a:t>index.html</a:t>
              </a:r>
              <a:r>
                <a:rPr lang="en-US" altLang="en-US" sz="1800" b="1" dirty="0">
                  <a:latin typeface="Courier New" panose="02070309020205020404" pitchFamily="49" charset="0"/>
                </a:rPr>
                <a:t> HTTP/1.1\r\n</a:t>
              </a:r>
            </a:p>
            <a:p>
              <a:pPr>
                <a:lnSpc>
                  <a:spcPct val="90000"/>
                </a:lnSpc>
                <a:spcBef>
                  <a:spcPct val="0"/>
                </a:spcBef>
              </a:pPr>
              <a:r>
                <a:rPr lang="en-US" altLang="en-US" sz="1800" b="1" dirty="0">
                  <a:latin typeface="Courier New" panose="02070309020205020404" pitchFamily="49" charset="0"/>
                </a:rPr>
                <a:t>Host: www-</a:t>
              </a:r>
              <a:r>
                <a:rPr lang="en-US" altLang="en-US" sz="1800" b="1" dirty="0" err="1">
                  <a:latin typeface="Courier New" panose="02070309020205020404" pitchFamily="49" charset="0"/>
                </a:rPr>
                <a:t>net.cs.umass.edu</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User-Agent: Firefox/3.6.10\r\n</a:t>
              </a:r>
            </a:p>
            <a:p>
              <a:pPr>
                <a:lnSpc>
                  <a:spcPct val="90000"/>
                </a:lnSpc>
                <a:spcBef>
                  <a:spcPct val="0"/>
                </a:spcBef>
              </a:pPr>
              <a:r>
                <a:rPr lang="en-US" altLang="en-US" sz="1800" b="1" dirty="0">
                  <a:latin typeface="Courier New" panose="02070309020205020404" pitchFamily="49" charset="0"/>
                </a:rPr>
                <a:t>Accept: text/</a:t>
              </a:r>
              <a:r>
                <a:rPr lang="en-US" altLang="en-US" sz="1800" b="1" dirty="0" err="1">
                  <a:latin typeface="Courier New" panose="02070309020205020404" pitchFamily="49" charset="0"/>
                </a:rPr>
                <a:t>html,application</a:t>
              </a:r>
              <a:r>
                <a:rPr lang="en-US" altLang="en-US" sz="1800" b="1" dirty="0">
                  <a:latin typeface="Courier New" panose="02070309020205020404" pitchFamily="49" charset="0"/>
                </a:rPr>
                <a:t>/</a:t>
              </a:r>
              <a:r>
                <a:rPr lang="en-US" altLang="en-US" sz="1800" b="1" dirty="0" err="1">
                  <a:latin typeface="Courier New" panose="02070309020205020404" pitchFamily="49" charset="0"/>
                </a:rPr>
                <a:t>xhtml+xml</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Accept-Language: </a:t>
              </a:r>
              <a:r>
                <a:rPr lang="en-US" altLang="en-US" sz="1800" b="1" dirty="0" err="1">
                  <a:latin typeface="Courier New" panose="02070309020205020404" pitchFamily="49" charset="0"/>
                </a:rPr>
                <a:t>en-us,en;q</a:t>
              </a:r>
              <a:r>
                <a:rPr lang="en-US" altLang="en-US" sz="1800" b="1" dirty="0">
                  <a:latin typeface="Courier New" panose="02070309020205020404" pitchFamily="49" charset="0"/>
                </a:rPr>
                <a:t>=0.5\r\n</a:t>
              </a:r>
            </a:p>
            <a:p>
              <a:pPr>
                <a:lnSpc>
                  <a:spcPct val="90000"/>
                </a:lnSpc>
                <a:spcBef>
                  <a:spcPct val="0"/>
                </a:spcBef>
              </a:pPr>
              <a:r>
                <a:rPr lang="en-US" altLang="en-US" sz="1800" b="1" dirty="0">
                  <a:latin typeface="Courier New" panose="02070309020205020404" pitchFamily="49" charset="0"/>
                </a:rPr>
                <a:t>Accept-Encoding: </a:t>
              </a:r>
              <a:r>
                <a:rPr lang="en-US" altLang="en-US" sz="1800" b="1" dirty="0" err="1">
                  <a:latin typeface="Courier New" panose="02070309020205020404" pitchFamily="49" charset="0"/>
                </a:rPr>
                <a:t>gzip,deflate</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Accept-Charset: ISO-8859-1,utf-8;q=0.7\r\n</a:t>
              </a:r>
            </a:p>
            <a:p>
              <a:pPr>
                <a:lnSpc>
                  <a:spcPct val="90000"/>
                </a:lnSpc>
                <a:spcBef>
                  <a:spcPct val="0"/>
                </a:spcBef>
              </a:pPr>
              <a:r>
                <a:rPr lang="en-US" altLang="en-US" sz="1800" b="1" dirty="0">
                  <a:latin typeface="Courier New" panose="02070309020205020404" pitchFamily="49" charset="0"/>
                </a:rPr>
                <a:t>Keep-Alive: 115\r\n</a:t>
              </a:r>
            </a:p>
            <a:p>
              <a:pPr>
                <a:lnSpc>
                  <a:spcPct val="90000"/>
                </a:lnSpc>
                <a:spcBef>
                  <a:spcPct val="0"/>
                </a:spcBef>
              </a:pPr>
              <a:r>
                <a:rPr lang="en-US" altLang="en-US" sz="1800" b="1" dirty="0">
                  <a:latin typeface="Courier New" panose="02070309020205020404" pitchFamily="49" charset="0"/>
                </a:rPr>
                <a:t>Connection: keep-alive\r\n</a:t>
              </a:r>
            </a:p>
            <a:p>
              <a:pPr>
                <a:lnSpc>
                  <a:spcPct val="90000"/>
                </a:lnSpc>
                <a:spcBef>
                  <a:spcPct val="0"/>
                </a:spcBef>
              </a:pPr>
              <a:r>
                <a:rPr lang="en-US" altLang="en-US" sz="1800" b="1" dirty="0">
                  <a:latin typeface="Courier New" panose="02070309020205020404" pitchFamily="49" charset="0"/>
                </a:rPr>
                <a:t>\r\n</a:t>
              </a:r>
            </a:p>
          </p:txBody>
        </p:sp>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mn-lt"/>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mn-lt"/>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1423609" y="6488405"/>
              <a:ext cx="871688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300" dirty="0"/>
                <a:t>Check out the online interactive exercises for more examples: </a:t>
              </a:r>
              <a:r>
                <a:rPr lang="en-US" altLang="en-US" sz="1300" dirty="0">
                  <a:hlinkClick r:id="rId3"/>
                </a:rPr>
                <a:t>http://gaia.cs.umass.edu/kurose_ross/interactive/</a:t>
              </a:r>
              <a:endParaRPr lang="en-US" altLang="en-US" sz="1300" dirty="0"/>
            </a:p>
          </p:txBody>
        </p:sp>
      </p:grpSp>
    </p:spTree>
    <p:extLst>
      <p:ext uri="{BB962C8B-B14F-4D97-AF65-F5344CB8AC3E}">
        <p14:creationId xmlns:p14="http://schemas.microsoft.com/office/powerpoint/2010/main" val="1974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38</a:t>
            </a:fld>
            <a:endParaRPr lang="en-US"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request</a:t>
            </a:r>
          </a:p>
          <a:p>
            <a:pPr>
              <a:lnSpc>
                <a:spcPct val="90000"/>
              </a:lnSpc>
              <a:spcBef>
                <a:spcPct val="0"/>
              </a:spcBef>
            </a:pPr>
            <a:r>
              <a:rPr lang="en-US" altLang="en-US">
                <a:solidFill>
                  <a:srgbClr val="CC0000"/>
                </a:solidFill>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header</a:t>
            </a:r>
          </a:p>
          <a:p>
            <a:pPr>
              <a:lnSpc>
                <a:spcPct val="90000"/>
              </a:lnSpc>
              <a:spcBef>
                <a:spcPct val="0"/>
              </a:spcBef>
            </a:pPr>
            <a:r>
              <a:rPr lang="en-US" altLang="en-US">
                <a:solidFill>
                  <a:srgbClr val="CC0000"/>
                </a:solidFill>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spTree>
    <p:extLst>
      <p:ext uri="{BB962C8B-B14F-4D97-AF65-F5344CB8AC3E}">
        <p14:creationId xmlns:p14="http://schemas.microsoft.com/office/powerpoint/2010/main" val="243008201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39</a:t>
            </a:fld>
            <a:endParaRPr lang="en-US"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POST method:</a:t>
            </a:r>
          </a:p>
          <a:p>
            <a:pPr marL="233363" indent="-233363">
              <a:spcBef>
                <a:spcPts val="400"/>
              </a:spcBef>
              <a:buFont typeface="Wingdings" charset="2"/>
              <a:buChar char="§"/>
              <a:defRPr/>
            </a:pPr>
            <a:r>
              <a:rPr lang="en-US" sz="2400" dirty="0"/>
              <a:t>web page often includes form input</a:t>
            </a:r>
          </a:p>
          <a:p>
            <a:pPr marL="233363" indent="-233363">
              <a:spcBef>
                <a:spcPts val="400"/>
              </a:spcBef>
              <a:buFont typeface="Wingdings" charset="2"/>
              <a:buChar char="§"/>
              <a:defRPr/>
            </a:pPr>
            <a:r>
              <a:rPr lang="en-US" sz="2400" dirty="0"/>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GET method </a:t>
            </a:r>
            <a:r>
              <a:rPr lang="en-US" sz="2400" dirty="0"/>
              <a:t>(for sending data to server):</a:t>
            </a:r>
            <a:endParaRPr lang="en-US" dirty="0"/>
          </a:p>
          <a:p>
            <a:pPr marL="233363" indent="-233363">
              <a:buFont typeface="Wingdings" charset="2"/>
              <a:buChar char="§"/>
              <a:defRPr/>
            </a:pPr>
            <a:r>
              <a:rPr lang="en-US" sz="2400" dirty="0"/>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b="1" dirty="0" err="1">
                <a:latin typeface="Courier New" panose="02070309020205020404" pitchFamily="49" charset="0"/>
              </a:rPr>
              <a:t>www.somesite.com</a:t>
            </a:r>
            <a:r>
              <a:rPr lang="en-US" altLang="en-US" sz="1800" b="1" dirty="0">
                <a:latin typeface="Courier New" panose="02070309020205020404" pitchFamily="49" charset="0"/>
              </a:rPr>
              <a:t>/</a:t>
            </a:r>
            <a:r>
              <a:rPr lang="en-US" altLang="en-US" sz="1800" b="1" dirty="0" err="1">
                <a:latin typeface="Courier New" panose="02070309020205020404" pitchFamily="49" charset="0"/>
              </a:rPr>
              <a:t>animalsearch?monkeys&amp;banana</a:t>
            </a:r>
            <a:endParaRPr lang="en-US" altLang="en-US" sz="1800" b="1" dirty="0">
              <a:latin typeface="Courier New" panose="02070309020205020404" pitchFamily="49" charset="0"/>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HEAD method:</a:t>
            </a:r>
          </a:p>
          <a:p>
            <a:pPr marL="233363" indent="-233363">
              <a:spcBef>
                <a:spcPts val="400"/>
              </a:spcBef>
              <a:buFont typeface="Wingdings" charset="2"/>
              <a:buChar char="§"/>
              <a:defRPr/>
            </a:pPr>
            <a:r>
              <a:rPr lang="en-US" sz="2400" dirty="0"/>
              <a:t>requests headers (only) that would be returned</a:t>
            </a:r>
            <a:r>
              <a:rPr lang="en-US" sz="2400" i="1" dirty="0"/>
              <a:t> if </a:t>
            </a:r>
            <a:r>
              <a:rPr lang="en-US" sz="2400" dirty="0"/>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PUT method:</a:t>
            </a:r>
          </a:p>
          <a:p>
            <a:pPr marL="233363" indent="-233363">
              <a:spcBef>
                <a:spcPts val="400"/>
              </a:spcBef>
              <a:buFont typeface="Wingdings" charset="2"/>
              <a:buChar char="§"/>
              <a:defRPr/>
            </a:pPr>
            <a:r>
              <a:rPr lang="en-US" sz="2400" dirty="0"/>
              <a:t>uploads new file (object) to server</a:t>
            </a:r>
          </a:p>
          <a:p>
            <a:pPr marL="233363" indent="-233363">
              <a:spcBef>
                <a:spcPts val="400"/>
              </a:spcBef>
              <a:buFont typeface="Wingdings" charset="2"/>
              <a:buChar char="§"/>
              <a:defRPr/>
            </a:pPr>
            <a:r>
              <a:rPr lang="en-US" sz="2400" dirty="0"/>
              <a:t>completely replaces file that exists at specified URL with content in entity body of POST HTTP request message</a:t>
            </a:r>
          </a:p>
        </p:txBody>
      </p:sp>
    </p:spTree>
    <p:extLst>
      <p:ext uri="{BB962C8B-B14F-4D97-AF65-F5344CB8AC3E}">
        <p14:creationId xmlns:p14="http://schemas.microsoft.com/office/powerpoint/2010/main" val="3554971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sz="3200" dirty="0">
                <a:solidFill>
                  <a:srgbClr val="CC0000"/>
                </a:solidFill>
                <a:ea typeface="ＭＳ Ｐゴシック" panose="020B0600070205080204" pitchFamily="34" charset="-128"/>
              </a:rPr>
              <a:t>Our goals: </a:t>
            </a:r>
          </a:p>
          <a:p>
            <a:pPr marL="460375" indent="-346075"/>
            <a:r>
              <a:rPr lang="en-US" altLang="en-US" sz="3200" dirty="0">
                <a:ea typeface="ＭＳ Ｐゴシック" panose="020B0600070205080204" pitchFamily="34" charset="-128"/>
              </a:rPr>
              <a:t>conceptual </a:t>
            </a:r>
            <a:r>
              <a:rPr lang="en-US" altLang="en-US" sz="3200" i="1" dirty="0">
                <a:ea typeface="ＭＳ Ｐゴシック" panose="020B0600070205080204" pitchFamily="34" charset="-128"/>
              </a:rPr>
              <a:t>and</a:t>
            </a:r>
            <a:r>
              <a:rPr lang="en-US" altLang="en-US" sz="3200" dirty="0">
                <a:ea typeface="ＭＳ Ｐゴシック" panose="020B0600070205080204" pitchFamily="34" charset="-128"/>
              </a:rPr>
              <a:t> implementation aspects of application-layer protocols</a:t>
            </a:r>
          </a:p>
          <a:p>
            <a:pPr lvl="1"/>
            <a:r>
              <a:rPr lang="en-US" altLang="en-US" sz="3200" dirty="0">
                <a:ea typeface="ＭＳ Ｐゴシック" panose="020B0600070205080204" pitchFamily="34" charset="-128"/>
              </a:rPr>
              <a:t>transport-layer service models</a:t>
            </a:r>
          </a:p>
          <a:p>
            <a:pPr lvl="1"/>
            <a:r>
              <a:rPr lang="en-US" altLang="en-US" sz="3200" dirty="0">
                <a:ea typeface="ＭＳ Ｐゴシック" panose="020B0600070205080204" pitchFamily="34" charset="-128"/>
              </a:rPr>
              <a:t>client-server paradigm</a:t>
            </a:r>
          </a:p>
          <a:p>
            <a:pPr lvl="1"/>
            <a:r>
              <a:rPr lang="en-US" altLang="en-US" sz="3200" dirty="0">
                <a:ea typeface="ＭＳ Ｐゴシック" panose="020B0600070205080204" pitchFamily="34" charset="-128"/>
              </a:rPr>
              <a:t>peer-to-peer paradigm</a:t>
            </a:r>
            <a:endParaRPr lang="en-US" altLang="en-US" sz="2800" dirty="0">
              <a:ea typeface="ＭＳ Ｐゴシック" panose="020B0600070205080204" pitchFamily="34" charset="-128"/>
            </a:endParaRPr>
          </a:p>
          <a:p>
            <a:endParaRPr lang="en-US" sz="3600"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learn about protocols by examining popular application-layer protocols</a:t>
            </a:r>
          </a:p>
          <a:p>
            <a:pPr marL="692150" lvl="1" indent="-349250"/>
            <a:r>
              <a:rPr lang="en-US" altLang="en-US" sz="2800" dirty="0">
                <a:ea typeface="ＭＳ Ｐゴシック" panose="020B0600070205080204" pitchFamily="34" charset="-128"/>
              </a:rPr>
              <a:t>HTTP</a:t>
            </a:r>
          </a:p>
          <a:p>
            <a:pPr marL="692150" lvl="1" indent="-349250"/>
            <a:r>
              <a:rPr lang="en-US" altLang="en-US" sz="2800" dirty="0">
                <a:ea typeface="ＭＳ Ｐゴシック" panose="020B0600070205080204" pitchFamily="34" charset="-128"/>
              </a:rPr>
              <a:t>SMTP, IMAP</a:t>
            </a:r>
          </a:p>
          <a:p>
            <a:pPr marL="692150" lvl="1" indent="-349250"/>
            <a:r>
              <a:rPr lang="en-US" altLang="en-US" sz="2800" dirty="0">
                <a:ea typeface="ＭＳ Ｐゴシック" panose="020B0600070205080204" pitchFamily="34" charset="-128"/>
              </a:rPr>
              <a:t>DNS</a:t>
            </a:r>
          </a:p>
          <a:p>
            <a:pPr marL="349250" indent="-349250"/>
            <a:r>
              <a:rPr lang="en-US" altLang="en-US" sz="3200" dirty="0">
                <a:ea typeface="ＭＳ Ｐゴシック" panose="020B0600070205080204" pitchFamily="34" charset="-128"/>
              </a:rPr>
              <a:t>programming network applications</a:t>
            </a:r>
          </a:p>
          <a:p>
            <a:pPr marL="692150" lvl="1" indent="-349250"/>
            <a:r>
              <a:rPr lang="en-US" altLang="en-US" sz="2800" dirty="0">
                <a:ea typeface="ＭＳ Ｐゴシック" panose="020B0600070205080204" pitchFamily="34" charset="-128"/>
              </a:rPr>
              <a:t>socket API</a:t>
            </a:r>
            <a:endParaRPr lang="en-US" altLang="en-US" sz="20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a:t>
            </a:fld>
            <a:endParaRPr lang="en-US" dirty="0"/>
          </a:p>
        </p:txBody>
      </p:sp>
    </p:spTree>
    <p:extLst>
      <p:ext uri="{BB962C8B-B14F-4D97-AF65-F5344CB8AC3E}">
        <p14:creationId xmlns:p14="http://schemas.microsoft.com/office/powerpoint/2010/main" val="324274647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C177CFE-761F-4BFD-860B-B95E42559851}"/>
              </a:ext>
            </a:extLst>
          </p:cNvPr>
          <p:cNvPicPr>
            <a:picLocks noChangeAspect="1"/>
          </p:cNvPicPr>
          <p:nvPr/>
        </p:nvPicPr>
        <p:blipFill>
          <a:blip r:embed="rId2"/>
          <a:srcRect r="19435"/>
          <a:stretch/>
        </p:blipFill>
        <p:spPr>
          <a:xfrm>
            <a:off x="4548986" y="701722"/>
            <a:ext cx="6906417" cy="2647950"/>
          </a:xfrm>
          <a:prstGeom prst="rect">
            <a:avLst/>
          </a:prstGeom>
          <a:ln w="19050">
            <a:solidFill>
              <a:schemeClr val="tx1"/>
            </a:solidFill>
          </a:ln>
        </p:spPr>
      </p:pic>
      <p:sp>
        <p:nvSpPr>
          <p:cNvPr id="2" name="Title 1">
            <a:extLst>
              <a:ext uri="{FF2B5EF4-FFF2-40B4-BE49-F238E27FC236}">
                <a16:creationId xmlns:a16="http://schemas.microsoft.com/office/drawing/2014/main" id="{735ADB17-9ABA-401A-A3AB-0CF4B0BF6E97}"/>
              </a:ext>
            </a:extLst>
          </p:cNvPr>
          <p:cNvSpPr>
            <a:spLocks noGrp="1"/>
          </p:cNvSpPr>
          <p:nvPr>
            <p:ph type="title"/>
          </p:nvPr>
        </p:nvSpPr>
        <p:spPr>
          <a:xfrm>
            <a:off x="585952" y="-84206"/>
            <a:ext cx="10515600" cy="894622"/>
          </a:xfrm>
        </p:spPr>
        <p:txBody>
          <a:bodyPr/>
          <a:lstStyle/>
          <a:p>
            <a:r>
              <a:rPr lang="en-US" dirty="0"/>
              <a:t>Form</a:t>
            </a:r>
          </a:p>
        </p:txBody>
      </p:sp>
      <p:sp>
        <p:nvSpPr>
          <p:cNvPr id="3" name="Slide Number Placeholder 2">
            <a:extLst>
              <a:ext uri="{FF2B5EF4-FFF2-40B4-BE49-F238E27FC236}">
                <a16:creationId xmlns:a16="http://schemas.microsoft.com/office/drawing/2014/main" id="{FB307B2D-4220-4854-B177-9D3566F6DF91}"/>
              </a:ext>
            </a:extLst>
          </p:cNvPr>
          <p:cNvSpPr>
            <a:spLocks noGrp="1"/>
          </p:cNvSpPr>
          <p:nvPr>
            <p:ph type="sldNum" sz="quarter" idx="4"/>
          </p:nvPr>
        </p:nvSpPr>
        <p:spPr/>
        <p:txBody>
          <a:bodyPr/>
          <a:lstStyle/>
          <a:p>
            <a:r>
              <a:rPr lang="en-US"/>
              <a:t>Application Layer: 2-</a:t>
            </a:r>
            <a:fld id="{C4204591-24BD-A542-B9D5-F8D8A88D2FEE}" type="slidenum">
              <a:rPr lang="en-US" smtClean="0"/>
              <a:pPr/>
              <a:t>40</a:t>
            </a:fld>
            <a:endParaRPr lang="en-US" dirty="0"/>
          </a:p>
        </p:txBody>
      </p:sp>
      <p:sp>
        <p:nvSpPr>
          <p:cNvPr id="5" name="Rectangle 4">
            <a:extLst>
              <a:ext uri="{FF2B5EF4-FFF2-40B4-BE49-F238E27FC236}">
                <a16:creationId xmlns:a16="http://schemas.microsoft.com/office/drawing/2014/main" id="{3CA0A7FF-8E77-43FB-A7E2-B10B8FEAA76E}"/>
              </a:ext>
            </a:extLst>
          </p:cNvPr>
          <p:cNvSpPr/>
          <p:nvPr/>
        </p:nvSpPr>
        <p:spPr>
          <a:xfrm>
            <a:off x="867991" y="3364497"/>
            <a:ext cx="6096000" cy="3139321"/>
          </a:xfrm>
          <a:prstGeom prst="rect">
            <a:avLst/>
          </a:prstGeom>
        </p:spPr>
        <p:txBody>
          <a:bodyPr>
            <a:spAutoFit/>
          </a:bodyPr>
          <a:lstStyle/>
          <a:p>
            <a:r>
              <a:rPr lang="en-US" dirty="0">
                <a:solidFill>
                  <a:srgbClr val="0000FF"/>
                </a:solidFill>
                <a:highlight>
                  <a:srgbClr val="FFFFFF"/>
                </a:highlight>
              </a:rPr>
              <a:t>&lt;html&gt;</a:t>
            </a:r>
            <a:endParaRPr lang="en-US" b="1" dirty="0">
              <a:solidFill>
                <a:srgbClr val="000000"/>
              </a:solidFill>
              <a:highlight>
                <a:srgbClr val="FFFFFF"/>
              </a:highlight>
            </a:endParaRPr>
          </a:p>
          <a:p>
            <a:r>
              <a:rPr lang="en-US" dirty="0">
                <a:solidFill>
                  <a:srgbClr val="0000FF"/>
                </a:solidFill>
                <a:highlight>
                  <a:srgbClr val="FFFFFF"/>
                </a:highlight>
              </a:rPr>
              <a:t>&lt;head&gt;&lt;title&gt;</a:t>
            </a:r>
            <a:r>
              <a:rPr lang="en-US" b="1" dirty="0">
                <a:solidFill>
                  <a:srgbClr val="000000"/>
                </a:solidFill>
                <a:highlight>
                  <a:srgbClr val="FFFFFF"/>
                </a:highlight>
              </a:rPr>
              <a:t>Simple Form</a:t>
            </a:r>
            <a:r>
              <a:rPr lang="en-US" dirty="0">
                <a:solidFill>
                  <a:srgbClr val="0000FF"/>
                </a:solidFill>
                <a:highlight>
                  <a:srgbClr val="FFFFFF"/>
                </a:highlight>
              </a:rPr>
              <a:t>&lt;/title&gt;&lt;/head&gt;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&lt;form</a:t>
            </a:r>
            <a:r>
              <a:rPr lang="en-US" dirty="0">
                <a:solidFill>
                  <a:srgbClr val="000000"/>
                </a:solidFill>
                <a:highlight>
                  <a:srgbClr val="FFFFFF"/>
                </a:highlight>
              </a:rPr>
              <a:t> </a:t>
            </a:r>
            <a:r>
              <a:rPr lang="en-US" dirty="0">
                <a:solidFill>
                  <a:srgbClr val="FF0000"/>
                </a:solidFill>
                <a:highlight>
                  <a:srgbClr val="FFFFFF"/>
                </a:highlight>
              </a:rPr>
              <a:t>method</a:t>
            </a:r>
            <a:r>
              <a:rPr lang="en-US" dirty="0">
                <a:solidFill>
                  <a:srgbClr val="000000"/>
                </a:solidFill>
                <a:highlight>
                  <a:srgbClr val="FFFFFF"/>
                </a:highlight>
              </a:rPr>
              <a:t>=</a:t>
            </a:r>
            <a:r>
              <a:rPr lang="en-US" b="1" dirty="0">
                <a:solidFill>
                  <a:srgbClr val="8000FF"/>
                </a:solidFill>
                <a:highlight>
                  <a:srgbClr val="FFFFFF"/>
                </a:highlight>
              </a:rPr>
              <a:t>"get"</a:t>
            </a:r>
            <a:r>
              <a:rPr lang="en-US" dirty="0">
                <a:solidFill>
                  <a:srgbClr val="000000"/>
                </a:solidFill>
                <a:highlight>
                  <a:srgbClr val="FFFFFF"/>
                </a:highlight>
              </a:rPr>
              <a:t> </a:t>
            </a:r>
            <a:r>
              <a:rPr lang="en-US" dirty="0">
                <a:solidFill>
                  <a:srgbClr val="FF0000"/>
                </a:solidFill>
                <a:highlight>
                  <a:srgbClr val="FFFFFF"/>
                </a:highlight>
              </a:rPr>
              <a:t>action</a:t>
            </a:r>
            <a:r>
              <a:rPr lang="en-US" dirty="0">
                <a:solidFill>
                  <a:srgbClr val="000000"/>
                </a:solidFill>
                <a:highlight>
                  <a:srgbClr val="FFFFFF"/>
                </a:highlight>
              </a:rPr>
              <a:t>=</a:t>
            </a:r>
            <a:r>
              <a:rPr lang="en-US" b="1" dirty="0">
                <a:solidFill>
                  <a:srgbClr val="8000FF"/>
                </a:solidFill>
                <a:highlight>
                  <a:srgbClr val="FFFFFF"/>
                </a:highlight>
              </a:rPr>
              <a:t>"</a:t>
            </a:r>
            <a:r>
              <a:rPr lang="en-US" b="1" dirty="0" err="1">
                <a:solidFill>
                  <a:srgbClr val="8000FF"/>
                </a:solidFill>
                <a:highlight>
                  <a:srgbClr val="FFFFFF"/>
                </a:highlight>
              </a:rPr>
              <a:t>getedata.php</a:t>
            </a:r>
            <a:r>
              <a:rPr lang="en-US" b="1" dirty="0">
                <a:solidFill>
                  <a:srgbClr val="8000FF"/>
                </a:solidFill>
                <a:highlight>
                  <a:srgbClr val="FFFFFF"/>
                </a:highlight>
              </a:rPr>
              <a:t>"</a:t>
            </a:r>
            <a:r>
              <a:rPr lang="en-US" dirty="0">
                <a:solidFill>
                  <a:srgbClr val="000000"/>
                </a:solidFill>
                <a:highlight>
                  <a:srgbClr val="FFFFFF"/>
                </a:highlight>
              </a:rPr>
              <a:t> </a:t>
            </a:r>
            <a:r>
              <a:rPr lang="en-US" dirty="0">
                <a:solidFill>
                  <a:srgbClr val="0000FF"/>
                </a:solidFill>
                <a:highlight>
                  <a:srgbClr val="FFFFFF"/>
                </a:highlight>
              </a:rPr>
              <a:t>&gt;</a:t>
            </a:r>
            <a:endParaRPr lang="en-US" b="1" dirty="0">
              <a:solidFill>
                <a:srgbClr val="000000"/>
              </a:solidFill>
              <a:highlight>
                <a:srgbClr val="FFFFFF"/>
              </a:highlight>
            </a:endParaRPr>
          </a:p>
          <a:p>
            <a:endParaRPr lang="en-US" b="1" dirty="0">
              <a:solidFill>
                <a:srgbClr val="000000"/>
              </a:solidFill>
              <a:highlight>
                <a:srgbClr val="FFFFFF"/>
              </a:highlight>
            </a:endParaRPr>
          </a:p>
          <a:p>
            <a:r>
              <a:rPr lang="en-US" b="1" dirty="0">
                <a:solidFill>
                  <a:srgbClr val="000000"/>
                </a:solidFill>
                <a:highlight>
                  <a:srgbClr val="FFFFFF"/>
                </a:highlight>
              </a:rPr>
              <a:t>Type Here </a:t>
            </a:r>
            <a:r>
              <a:rPr lang="en-US" dirty="0">
                <a:solidFill>
                  <a:srgbClr val="0000FF"/>
                </a:solidFill>
                <a:highlight>
                  <a:srgbClr val="FFFFFF"/>
                </a:highlight>
              </a:rPr>
              <a:t>&lt;input</a:t>
            </a:r>
            <a:r>
              <a:rPr lang="en-US" dirty="0">
                <a:solidFill>
                  <a:srgbClr val="000000"/>
                </a:solidFill>
                <a:highlight>
                  <a:srgbClr val="FFFFFF"/>
                </a:highlight>
              </a:rPr>
              <a:t> </a:t>
            </a:r>
            <a:r>
              <a:rPr lang="en-US" dirty="0">
                <a:solidFill>
                  <a:srgbClr val="FF0000"/>
                </a:solidFill>
                <a:highlight>
                  <a:srgbClr val="FFFFFF"/>
                </a:highlight>
              </a:rPr>
              <a:t>type</a:t>
            </a:r>
            <a:r>
              <a:rPr lang="en-US" dirty="0">
                <a:solidFill>
                  <a:srgbClr val="000000"/>
                </a:solidFill>
                <a:highlight>
                  <a:srgbClr val="FFFFFF"/>
                </a:highlight>
              </a:rPr>
              <a:t>=</a:t>
            </a:r>
            <a:r>
              <a:rPr lang="en-US" b="1" dirty="0">
                <a:solidFill>
                  <a:srgbClr val="8000FF"/>
                </a:solidFill>
                <a:highlight>
                  <a:srgbClr val="FFFFFF"/>
                </a:highlight>
              </a:rPr>
              <a:t>"text"</a:t>
            </a:r>
            <a:r>
              <a:rPr lang="en-US" dirty="0">
                <a:solidFill>
                  <a:srgbClr val="000000"/>
                </a:solidFill>
                <a:highlight>
                  <a:srgbClr val="FFFFFF"/>
                </a:highlight>
              </a:rPr>
              <a:t> </a:t>
            </a:r>
            <a:r>
              <a:rPr lang="en-US" dirty="0">
                <a:solidFill>
                  <a:srgbClr val="FF0000"/>
                </a:solidFill>
                <a:highlight>
                  <a:srgbClr val="FFFFFF"/>
                </a:highlight>
              </a:rPr>
              <a:t>name</a:t>
            </a:r>
            <a:r>
              <a:rPr lang="en-US" dirty="0">
                <a:solidFill>
                  <a:srgbClr val="000000"/>
                </a:solidFill>
                <a:highlight>
                  <a:srgbClr val="FFFFFF"/>
                </a:highlight>
              </a:rPr>
              <a:t>=</a:t>
            </a:r>
            <a:r>
              <a:rPr lang="en-US" b="1" dirty="0">
                <a:solidFill>
                  <a:srgbClr val="8000FF"/>
                </a:solidFill>
                <a:highlight>
                  <a:srgbClr val="FFFFFF"/>
                </a:highlight>
              </a:rPr>
              <a:t>"name"</a:t>
            </a:r>
            <a:r>
              <a:rPr lang="en-US" dirty="0">
                <a:solidFill>
                  <a:srgbClr val="000000"/>
                </a:solidFill>
                <a:highlight>
                  <a:srgbClr val="FFFFFF"/>
                </a:highlight>
              </a:rPr>
              <a:t>  </a:t>
            </a:r>
            <a:r>
              <a:rPr lang="en-US" dirty="0">
                <a:solidFill>
                  <a:srgbClr val="FF0000"/>
                </a:solidFill>
                <a:highlight>
                  <a:srgbClr val="FFFFFF"/>
                </a:highlight>
              </a:rPr>
              <a:t>size</a:t>
            </a:r>
            <a:r>
              <a:rPr lang="en-US" dirty="0">
                <a:solidFill>
                  <a:srgbClr val="000000"/>
                </a:solidFill>
                <a:highlight>
                  <a:srgbClr val="FFFFFF"/>
                </a:highlight>
              </a:rPr>
              <a:t>=</a:t>
            </a:r>
            <a:r>
              <a:rPr lang="en-US" b="1" dirty="0">
                <a:solidFill>
                  <a:srgbClr val="8000FF"/>
                </a:solidFill>
                <a:highlight>
                  <a:srgbClr val="FFFFFF"/>
                </a:highlight>
              </a:rPr>
              <a:t>"30"</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&lt;input</a:t>
            </a:r>
            <a:r>
              <a:rPr lang="en-US" dirty="0">
                <a:solidFill>
                  <a:srgbClr val="000000"/>
                </a:solidFill>
                <a:highlight>
                  <a:srgbClr val="FFFFFF"/>
                </a:highlight>
              </a:rPr>
              <a:t> </a:t>
            </a:r>
            <a:r>
              <a:rPr lang="en-US" dirty="0">
                <a:solidFill>
                  <a:srgbClr val="FF0000"/>
                </a:solidFill>
                <a:highlight>
                  <a:srgbClr val="FFFFFF"/>
                </a:highlight>
              </a:rPr>
              <a:t>type</a:t>
            </a:r>
            <a:r>
              <a:rPr lang="en-US" dirty="0">
                <a:solidFill>
                  <a:srgbClr val="000000"/>
                </a:solidFill>
                <a:highlight>
                  <a:srgbClr val="FFFFFF"/>
                </a:highlight>
              </a:rPr>
              <a:t>=</a:t>
            </a:r>
            <a:r>
              <a:rPr lang="en-US" b="1" dirty="0">
                <a:solidFill>
                  <a:srgbClr val="8000FF"/>
                </a:solidFill>
                <a:highlight>
                  <a:srgbClr val="FFFFFF"/>
                </a:highlight>
              </a:rPr>
              <a:t>"submit"</a:t>
            </a:r>
            <a:r>
              <a:rPr lang="en-US" dirty="0">
                <a:solidFill>
                  <a:srgbClr val="000000"/>
                </a:solidFill>
                <a:highlight>
                  <a:srgbClr val="FFFFFF"/>
                </a:highlight>
              </a:rPr>
              <a:t> </a:t>
            </a:r>
            <a:r>
              <a:rPr lang="en-US" dirty="0">
                <a:solidFill>
                  <a:srgbClr val="FF0000"/>
                </a:solidFill>
                <a:highlight>
                  <a:srgbClr val="FFFFFF"/>
                </a:highlight>
              </a:rPr>
              <a:t>value</a:t>
            </a:r>
            <a:r>
              <a:rPr lang="en-US" dirty="0">
                <a:solidFill>
                  <a:srgbClr val="000000"/>
                </a:solidFill>
                <a:highlight>
                  <a:srgbClr val="FFFFFF"/>
                </a:highlight>
              </a:rPr>
              <a:t> =</a:t>
            </a:r>
            <a:r>
              <a:rPr lang="en-US" b="1" dirty="0">
                <a:solidFill>
                  <a:srgbClr val="8000FF"/>
                </a:solidFill>
                <a:highlight>
                  <a:srgbClr val="FFFFFF"/>
                </a:highlight>
              </a:rPr>
              <a:t>"send"</a:t>
            </a:r>
            <a:r>
              <a:rPr lang="en-US" dirty="0">
                <a:solidFill>
                  <a:srgbClr val="000000"/>
                </a:solidFill>
                <a:highlight>
                  <a:srgbClr val="FFFFFF"/>
                </a:highlight>
              </a:rPr>
              <a:t> </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p>
          <a:p>
            <a:r>
              <a:rPr lang="en-US" b="1" dirty="0">
                <a:solidFill>
                  <a:srgbClr val="000000"/>
                </a:solidFill>
                <a:highlight>
                  <a:srgbClr val="FFFFFF"/>
                </a:highlight>
              </a:rPr>
              <a:t> </a:t>
            </a:r>
            <a:r>
              <a:rPr lang="en-US" dirty="0">
                <a:solidFill>
                  <a:srgbClr val="0000FF"/>
                </a:solidFill>
                <a:highlight>
                  <a:srgbClr val="FFFFFF"/>
                </a:highlight>
              </a:rPr>
              <a:t>&lt;/form&gt;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dirty="0">
                <a:solidFill>
                  <a:srgbClr val="0000FF"/>
                </a:solidFill>
                <a:highlight>
                  <a:srgbClr val="FFFFFF"/>
                </a:highlight>
              </a:rPr>
              <a:t>&lt;/html&gt;</a:t>
            </a:r>
            <a:endParaRPr lang="en-US" b="1" dirty="0">
              <a:solidFill>
                <a:srgbClr val="000000"/>
              </a:solidFill>
              <a:highlight>
                <a:srgbClr val="FFFFFF"/>
              </a:highlight>
            </a:endParaRPr>
          </a:p>
        </p:txBody>
      </p:sp>
    </p:spTree>
    <p:extLst>
      <p:ext uri="{BB962C8B-B14F-4D97-AF65-F5344CB8AC3E}">
        <p14:creationId xmlns:p14="http://schemas.microsoft.com/office/powerpoint/2010/main" val="260168236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B1E3FA0-9F95-4EDE-9501-978C6695361B}"/>
              </a:ext>
            </a:extLst>
          </p:cNvPr>
          <p:cNvSpPr>
            <a:spLocks noGrp="1"/>
          </p:cNvSpPr>
          <p:nvPr>
            <p:ph type="sldNum" sz="quarter" idx="4"/>
          </p:nvPr>
        </p:nvSpPr>
        <p:spPr/>
        <p:txBody>
          <a:bodyPr/>
          <a:lstStyle/>
          <a:p>
            <a:r>
              <a:rPr lang="en-US"/>
              <a:t>Application Layer: 2-</a:t>
            </a:r>
            <a:fld id="{C4204591-24BD-A542-B9D5-F8D8A88D2FEE}" type="slidenum">
              <a:rPr lang="en-US" smtClean="0"/>
              <a:pPr/>
              <a:t>41</a:t>
            </a:fld>
            <a:endParaRPr lang="en-US" dirty="0"/>
          </a:p>
        </p:txBody>
      </p:sp>
      <p:sp>
        <p:nvSpPr>
          <p:cNvPr id="4" name="Rectangle 3">
            <a:extLst>
              <a:ext uri="{FF2B5EF4-FFF2-40B4-BE49-F238E27FC236}">
                <a16:creationId xmlns:a16="http://schemas.microsoft.com/office/drawing/2014/main" id="{7CBB62A5-1533-46CE-85AA-658C1B8DA073}"/>
              </a:ext>
            </a:extLst>
          </p:cNvPr>
          <p:cNvSpPr/>
          <p:nvPr/>
        </p:nvSpPr>
        <p:spPr>
          <a:xfrm>
            <a:off x="378372" y="577200"/>
            <a:ext cx="6096000" cy="5909310"/>
          </a:xfrm>
          <a:prstGeom prst="rect">
            <a:avLst/>
          </a:prstGeom>
        </p:spPr>
        <p:txBody>
          <a:bodyPr>
            <a:spAutoFit/>
          </a:bodyPr>
          <a:lstStyle/>
          <a:p>
            <a:r>
              <a:rPr lang="en-US" dirty="0">
                <a:solidFill>
                  <a:srgbClr val="0000FF"/>
                </a:solidFill>
                <a:highlight>
                  <a:srgbClr val="FFFFFF"/>
                </a:highlight>
              </a:rPr>
              <a:t>&lt;html&gt;</a:t>
            </a:r>
            <a:endParaRPr lang="en-US" b="1" dirty="0">
              <a:solidFill>
                <a:srgbClr val="000000"/>
              </a:solidFill>
              <a:highlight>
                <a:srgbClr val="FFFFFF"/>
              </a:highlight>
            </a:endParaRPr>
          </a:p>
          <a:p>
            <a:r>
              <a:rPr lang="en-US" dirty="0">
                <a:solidFill>
                  <a:srgbClr val="0000FF"/>
                </a:solidFill>
                <a:highlight>
                  <a:srgbClr val="FFFFFF"/>
                </a:highlight>
              </a:rPr>
              <a:t>&lt;head&gt;&lt;title&gt;</a:t>
            </a:r>
            <a:r>
              <a:rPr lang="en-US" b="1" dirty="0">
                <a:solidFill>
                  <a:srgbClr val="000000"/>
                </a:solidFill>
                <a:highlight>
                  <a:srgbClr val="FFFFFF"/>
                </a:highlight>
              </a:rPr>
              <a:t>Registration Form</a:t>
            </a:r>
            <a:r>
              <a:rPr lang="en-US" dirty="0">
                <a:solidFill>
                  <a:srgbClr val="0000FF"/>
                </a:solidFill>
                <a:highlight>
                  <a:srgbClr val="FFFFFF"/>
                </a:highlight>
              </a:rPr>
              <a:t>&lt;/title&gt;&lt;/head&gt;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&lt;form</a:t>
            </a:r>
            <a:r>
              <a:rPr lang="en-US" dirty="0">
                <a:solidFill>
                  <a:srgbClr val="000000"/>
                </a:solidFill>
                <a:highlight>
                  <a:srgbClr val="FFFFFF"/>
                </a:highlight>
              </a:rPr>
              <a:t> </a:t>
            </a:r>
            <a:r>
              <a:rPr lang="en-US" dirty="0">
                <a:solidFill>
                  <a:srgbClr val="FF0000"/>
                </a:solidFill>
                <a:highlight>
                  <a:srgbClr val="FFFFFF"/>
                </a:highlight>
              </a:rPr>
              <a:t>method</a:t>
            </a:r>
            <a:r>
              <a:rPr lang="en-US" dirty="0">
                <a:solidFill>
                  <a:srgbClr val="000000"/>
                </a:solidFill>
                <a:highlight>
                  <a:srgbClr val="FFFFFF"/>
                </a:highlight>
              </a:rPr>
              <a:t>=</a:t>
            </a:r>
            <a:r>
              <a:rPr lang="en-US" b="1" dirty="0">
                <a:solidFill>
                  <a:srgbClr val="8000FF"/>
                </a:solidFill>
                <a:highlight>
                  <a:srgbClr val="FFFFFF"/>
                </a:highlight>
              </a:rPr>
              <a:t>“post"</a:t>
            </a:r>
            <a:r>
              <a:rPr lang="en-US" dirty="0">
                <a:solidFill>
                  <a:srgbClr val="000000"/>
                </a:solidFill>
                <a:highlight>
                  <a:srgbClr val="FFFFFF"/>
                </a:highlight>
              </a:rPr>
              <a:t> </a:t>
            </a:r>
            <a:r>
              <a:rPr lang="en-US" dirty="0">
                <a:solidFill>
                  <a:srgbClr val="FF0000"/>
                </a:solidFill>
                <a:highlight>
                  <a:srgbClr val="FFFFFF"/>
                </a:highlight>
              </a:rPr>
              <a:t>action</a:t>
            </a:r>
            <a:r>
              <a:rPr lang="en-US" dirty="0">
                <a:solidFill>
                  <a:srgbClr val="000000"/>
                </a:solidFill>
                <a:highlight>
                  <a:srgbClr val="FFFFFF"/>
                </a:highlight>
              </a:rPr>
              <a:t>=</a:t>
            </a:r>
            <a:r>
              <a:rPr lang="en-US" b="1" dirty="0">
                <a:solidFill>
                  <a:srgbClr val="8000FF"/>
                </a:solidFill>
                <a:highlight>
                  <a:srgbClr val="FFFFFF"/>
                </a:highlight>
              </a:rPr>
              <a:t>"</a:t>
            </a:r>
            <a:r>
              <a:rPr lang="en-US" b="1" dirty="0" err="1">
                <a:solidFill>
                  <a:srgbClr val="8000FF"/>
                </a:solidFill>
                <a:highlight>
                  <a:srgbClr val="FFFFFF"/>
                </a:highlight>
              </a:rPr>
              <a:t>test.php</a:t>
            </a:r>
            <a:r>
              <a:rPr lang="en-US" b="1" dirty="0">
                <a:solidFill>
                  <a:srgbClr val="8000FF"/>
                </a:solidFill>
                <a:highlight>
                  <a:srgbClr val="FFFFFF"/>
                </a:highlight>
              </a:rPr>
              <a:t>"</a:t>
            </a:r>
            <a:r>
              <a:rPr lang="en-US" dirty="0">
                <a:solidFill>
                  <a:srgbClr val="000000"/>
                </a:solidFill>
                <a:highlight>
                  <a:srgbClr val="FFFFFF"/>
                </a:highlight>
              </a:rPr>
              <a:t> </a:t>
            </a:r>
            <a:r>
              <a:rPr lang="en-US" dirty="0" err="1">
                <a:solidFill>
                  <a:srgbClr val="FF0000"/>
                </a:solidFill>
                <a:highlight>
                  <a:srgbClr val="FFFFFF"/>
                </a:highlight>
              </a:rPr>
              <a:t>enctype</a:t>
            </a:r>
            <a:r>
              <a:rPr lang="en-US" dirty="0">
                <a:solidFill>
                  <a:srgbClr val="000000"/>
                </a:solidFill>
                <a:highlight>
                  <a:srgbClr val="FFFFFF"/>
                </a:highlight>
              </a:rPr>
              <a:t>=</a:t>
            </a:r>
            <a:r>
              <a:rPr lang="en-US" b="1" dirty="0">
                <a:solidFill>
                  <a:srgbClr val="8000FF"/>
                </a:solidFill>
                <a:highlight>
                  <a:srgbClr val="FFFFFF"/>
                </a:highlight>
              </a:rPr>
              <a:t>"multipart/form-data"</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&lt;table</a:t>
            </a:r>
            <a:r>
              <a:rPr lang="en-US" dirty="0">
                <a:solidFill>
                  <a:srgbClr val="000000"/>
                </a:solidFill>
                <a:highlight>
                  <a:srgbClr val="FFFFFF"/>
                </a:highlight>
              </a:rPr>
              <a:t> </a:t>
            </a:r>
            <a:r>
              <a:rPr lang="en-US" dirty="0">
                <a:solidFill>
                  <a:srgbClr val="FF0000"/>
                </a:solidFill>
                <a:highlight>
                  <a:srgbClr val="FFFFFF"/>
                </a:highlight>
              </a:rPr>
              <a:t>border</a:t>
            </a:r>
            <a:r>
              <a:rPr lang="en-US" dirty="0">
                <a:solidFill>
                  <a:srgbClr val="000000"/>
                </a:solidFill>
                <a:highlight>
                  <a:srgbClr val="FFFFFF"/>
                </a:highlight>
              </a:rPr>
              <a:t>=</a:t>
            </a:r>
            <a:r>
              <a:rPr lang="en-US" dirty="0">
                <a:solidFill>
                  <a:srgbClr val="FF0000"/>
                </a:solidFill>
                <a:highlight>
                  <a:srgbClr val="FFFFFF"/>
                </a:highlight>
              </a:rPr>
              <a:t>0</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a:t>
            </a:r>
            <a:r>
              <a:rPr lang="en-US" dirty="0" err="1">
                <a:solidFill>
                  <a:srgbClr val="0000FF"/>
                </a:solidFill>
                <a:highlight>
                  <a:srgbClr val="FFFFFF"/>
                </a:highlight>
              </a:rPr>
              <a:t>tr</a:t>
            </a:r>
            <a:r>
              <a:rPr lang="en-US" dirty="0">
                <a:solidFill>
                  <a:srgbClr val="0000FF"/>
                </a:solidFill>
                <a:highlight>
                  <a:srgbClr val="FFFFFF"/>
                </a:highlight>
              </a:rPr>
              <a:t>&gt;&lt;td</a:t>
            </a:r>
            <a:r>
              <a:rPr lang="en-US" dirty="0">
                <a:solidFill>
                  <a:srgbClr val="000000"/>
                </a:solidFill>
                <a:highlight>
                  <a:srgbClr val="FFFFFF"/>
                </a:highlight>
              </a:rPr>
              <a:t> </a:t>
            </a:r>
            <a:r>
              <a:rPr lang="en-US" dirty="0">
                <a:solidFill>
                  <a:srgbClr val="FF0000"/>
                </a:solidFill>
                <a:highlight>
                  <a:srgbClr val="FFFFFF"/>
                </a:highlight>
              </a:rPr>
              <a:t>align</a:t>
            </a:r>
            <a:r>
              <a:rPr lang="en-US" dirty="0">
                <a:solidFill>
                  <a:srgbClr val="000000"/>
                </a:solidFill>
                <a:highlight>
                  <a:srgbClr val="FFFFFF"/>
                </a:highlight>
              </a:rPr>
              <a:t>=</a:t>
            </a:r>
            <a:r>
              <a:rPr lang="en-US" dirty="0">
                <a:solidFill>
                  <a:srgbClr val="FF8000"/>
                </a:solidFill>
                <a:highlight>
                  <a:srgbClr val="FEFDE0"/>
                </a:highlight>
              </a:rPr>
              <a:t>right</a:t>
            </a:r>
            <a:r>
              <a:rPr lang="en-US" dirty="0">
                <a:solidFill>
                  <a:srgbClr val="0000FF"/>
                </a:solidFill>
                <a:highlight>
                  <a:srgbClr val="FFFFFF"/>
                </a:highlight>
              </a:rPr>
              <a:t>&gt;</a:t>
            </a:r>
            <a:r>
              <a:rPr lang="en-US" b="1" dirty="0">
                <a:solidFill>
                  <a:srgbClr val="000000"/>
                </a:solidFill>
                <a:highlight>
                  <a:srgbClr val="FFFFFF"/>
                </a:highlight>
              </a:rPr>
              <a:t>Name:</a:t>
            </a:r>
            <a:r>
              <a:rPr lang="en-US" dirty="0">
                <a:solidFill>
                  <a:srgbClr val="0000FF"/>
                </a:solidFill>
                <a:highlight>
                  <a:srgbClr val="FFFFFF"/>
                </a:highlight>
              </a:rPr>
              <a:t>&lt;/td&gt;&lt;td&gt;&lt;input</a:t>
            </a:r>
            <a:r>
              <a:rPr lang="en-US" dirty="0">
                <a:solidFill>
                  <a:srgbClr val="000000"/>
                </a:solidFill>
                <a:highlight>
                  <a:srgbClr val="FFFFFF"/>
                </a:highlight>
              </a:rPr>
              <a:t> </a:t>
            </a:r>
            <a:r>
              <a:rPr lang="en-US" dirty="0">
                <a:solidFill>
                  <a:srgbClr val="FF0000"/>
                </a:solidFill>
                <a:highlight>
                  <a:srgbClr val="FFFFFF"/>
                </a:highlight>
              </a:rPr>
              <a:t>type</a:t>
            </a:r>
            <a:r>
              <a:rPr lang="en-US" dirty="0">
                <a:solidFill>
                  <a:srgbClr val="000000"/>
                </a:solidFill>
                <a:highlight>
                  <a:srgbClr val="FFFFFF"/>
                </a:highlight>
              </a:rPr>
              <a:t>=</a:t>
            </a:r>
            <a:r>
              <a:rPr lang="en-US" b="1" dirty="0">
                <a:solidFill>
                  <a:srgbClr val="8000FF"/>
                </a:solidFill>
                <a:highlight>
                  <a:srgbClr val="FFFFFF"/>
                </a:highlight>
              </a:rPr>
              <a:t>"text"</a:t>
            </a:r>
            <a:r>
              <a:rPr lang="en-US" dirty="0">
                <a:solidFill>
                  <a:srgbClr val="000000"/>
                </a:solidFill>
                <a:highlight>
                  <a:srgbClr val="FFFFFF"/>
                </a:highlight>
              </a:rPr>
              <a:t> </a:t>
            </a:r>
            <a:r>
              <a:rPr lang="en-US" dirty="0">
                <a:solidFill>
                  <a:srgbClr val="FF0000"/>
                </a:solidFill>
                <a:highlight>
                  <a:srgbClr val="FFFFFF"/>
                </a:highlight>
              </a:rPr>
              <a:t>name</a:t>
            </a:r>
            <a:r>
              <a:rPr lang="en-US" dirty="0">
                <a:solidFill>
                  <a:srgbClr val="000000"/>
                </a:solidFill>
                <a:highlight>
                  <a:srgbClr val="FFFFFF"/>
                </a:highlight>
              </a:rPr>
              <a:t>=</a:t>
            </a:r>
            <a:r>
              <a:rPr lang="en-US" b="1" dirty="0">
                <a:solidFill>
                  <a:srgbClr val="8000FF"/>
                </a:solidFill>
                <a:highlight>
                  <a:srgbClr val="FFFFFF"/>
                </a:highlight>
              </a:rPr>
              <a:t>"Name"</a:t>
            </a:r>
            <a:r>
              <a:rPr lang="en-US" dirty="0">
                <a:solidFill>
                  <a:srgbClr val="000000"/>
                </a:solidFill>
                <a:highlight>
                  <a:srgbClr val="FFFFFF"/>
                </a:highlight>
              </a:rPr>
              <a:t>  </a:t>
            </a:r>
            <a:r>
              <a:rPr lang="en-US" dirty="0">
                <a:solidFill>
                  <a:srgbClr val="FF0000"/>
                </a:solidFill>
                <a:highlight>
                  <a:srgbClr val="FFFFFF"/>
                </a:highlight>
              </a:rPr>
              <a:t>size</a:t>
            </a:r>
            <a:r>
              <a:rPr lang="en-US" dirty="0">
                <a:solidFill>
                  <a:srgbClr val="000000"/>
                </a:solidFill>
                <a:highlight>
                  <a:srgbClr val="FFFFFF"/>
                </a:highlight>
              </a:rPr>
              <a:t>=</a:t>
            </a:r>
            <a:r>
              <a:rPr lang="en-US" b="1" dirty="0">
                <a:solidFill>
                  <a:srgbClr val="8000FF"/>
                </a:solidFill>
                <a:highlight>
                  <a:srgbClr val="FFFFFF"/>
                </a:highlight>
              </a:rPr>
              <a:t>"30"</a:t>
            </a:r>
            <a:r>
              <a:rPr lang="en-US" dirty="0">
                <a:solidFill>
                  <a:srgbClr val="0000FF"/>
                </a:solidFill>
                <a:highlight>
                  <a:srgbClr val="FFFFFF"/>
                </a:highlight>
              </a:rPr>
              <a:t>/&gt;&lt;/td&gt;&lt;/</a:t>
            </a:r>
            <a:r>
              <a:rPr lang="en-US" dirty="0" err="1">
                <a:solidFill>
                  <a:srgbClr val="0000FF"/>
                </a:solidFill>
                <a:highlight>
                  <a:srgbClr val="FFFFFF"/>
                </a:highlight>
              </a:rPr>
              <a:t>tr</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a:t>
            </a:r>
            <a:r>
              <a:rPr lang="en-US" dirty="0" err="1">
                <a:solidFill>
                  <a:srgbClr val="0000FF"/>
                </a:solidFill>
                <a:highlight>
                  <a:srgbClr val="FFFFFF"/>
                </a:highlight>
              </a:rPr>
              <a:t>tr</a:t>
            </a:r>
            <a:r>
              <a:rPr lang="en-US" dirty="0">
                <a:solidFill>
                  <a:srgbClr val="0000FF"/>
                </a:solidFill>
                <a:highlight>
                  <a:srgbClr val="FFFFFF"/>
                </a:highlight>
              </a:rPr>
              <a:t>&gt;&lt;td</a:t>
            </a:r>
            <a:r>
              <a:rPr lang="en-US" dirty="0">
                <a:solidFill>
                  <a:srgbClr val="000000"/>
                </a:solidFill>
                <a:highlight>
                  <a:srgbClr val="FFFFFF"/>
                </a:highlight>
              </a:rPr>
              <a:t> </a:t>
            </a:r>
            <a:r>
              <a:rPr lang="en-US" dirty="0">
                <a:solidFill>
                  <a:srgbClr val="FF0000"/>
                </a:solidFill>
                <a:highlight>
                  <a:srgbClr val="FFFFFF"/>
                </a:highlight>
              </a:rPr>
              <a:t>align</a:t>
            </a:r>
            <a:r>
              <a:rPr lang="en-US" dirty="0">
                <a:solidFill>
                  <a:srgbClr val="000000"/>
                </a:solidFill>
                <a:highlight>
                  <a:srgbClr val="FFFFFF"/>
                </a:highlight>
              </a:rPr>
              <a:t>=</a:t>
            </a:r>
            <a:r>
              <a:rPr lang="en-US" dirty="0">
                <a:solidFill>
                  <a:srgbClr val="FF8000"/>
                </a:solidFill>
                <a:highlight>
                  <a:srgbClr val="FEFDE0"/>
                </a:highlight>
              </a:rPr>
              <a:t>right</a:t>
            </a:r>
            <a:r>
              <a:rPr lang="en-US" dirty="0">
                <a:solidFill>
                  <a:srgbClr val="0000FF"/>
                </a:solidFill>
                <a:highlight>
                  <a:srgbClr val="FFFFFF"/>
                </a:highlight>
              </a:rPr>
              <a:t>&gt;</a:t>
            </a:r>
            <a:r>
              <a:rPr lang="en-US" b="1" dirty="0">
                <a:solidFill>
                  <a:srgbClr val="000000"/>
                </a:solidFill>
                <a:highlight>
                  <a:srgbClr val="FFFFFF"/>
                </a:highlight>
              </a:rPr>
              <a:t>ID:</a:t>
            </a:r>
            <a:r>
              <a:rPr lang="en-US" dirty="0">
                <a:solidFill>
                  <a:srgbClr val="0000FF"/>
                </a:solidFill>
                <a:highlight>
                  <a:srgbClr val="FFFFFF"/>
                </a:highlight>
              </a:rPr>
              <a:t>&lt;/td&gt;&lt;td&gt;&lt;input</a:t>
            </a:r>
            <a:r>
              <a:rPr lang="en-US" dirty="0">
                <a:solidFill>
                  <a:srgbClr val="000000"/>
                </a:solidFill>
                <a:highlight>
                  <a:srgbClr val="FFFFFF"/>
                </a:highlight>
              </a:rPr>
              <a:t> </a:t>
            </a:r>
            <a:r>
              <a:rPr lang="en-US" dirty="0">
                <a:solidFill>
                  <a:srgbClr val="FF0000"/>
                </a:solidFill>
                <a:highlight>
                  <a:srgbClr val="FFFFFF"/>
                </a:highlight>
              </a:rPr>
              <a:t>type</a:t>
            </a:r>
            <a:r>
              <a:rPr lang="en-US" dirty="0">
                <a:solidFill>
                  <a:srgbClr val="000000"/>
                </a:solidFill>
                <a:highlight>
                  <a:srgbClr val="FFFFFF"/>
                </a:highlight>
              </a:rPr>
              <a:t>=</a:t>
            </a:r>
            <a:r>
              <a:rPr lang="en-US" b="1" dirty="0">
                <a:solidFill>
                  <a:srgbClr val="8000FF"/>
                </a:solidFill>
                <a:highlight>
                  <a:srgbClr val="FFFFFF"/>
                </a:highlight>
              </a:rPr>
              <a:t>"password"</a:t>
            </a:r>
            <a:r>
              <a:rPr lang="en-US" dirty="0">
                <a:solidFill>
                  <a:srgbClr val="000000"/>
                </a:solidFill>
                <a:highlight>
                  <a:srgbClr val="FFFFFF"/>
                </a:highlight>
              </a:rPr>
              <a:t> </a:t>
            </a:r>
            <a:r>
              <a:rPr lang="en-US" dirty="0">
                <a:solidFill>
                  <a:srgbClr val="FF0000"/>
                </a:solidFill>
                <a:highlight>
                  <a:srgbClr val="FFFFFF"/>
                </a:highlight>
              </a:rPr>
              <a:t>name</a:t>
            </a:r>
            <a:r>
              <a:rPr lang="en-US" dirty="0">
                <a:solidFill>
                  <a:srgbClr val="000000"/>
                </a:solidFill>
                <a:highlight>
                  <a:srgbClr val="FFFFFF"/>
                </a:highlight>
              </a:rPr>
              <a:t>=</a:t>
            </a:r>
            <a:r>
              <a:rPr lang="en-US" b="1" dirty="0">
                <a:solidFill>
                  <a:srgbClr val="8000FF"/>
                </a:solidFill>
                <a:highlight>
                  <a:srgbClr val="FFFFFF"/>
                </a:highlight>
              </a:rPr>
              <a:t>"SID"</a:t>
            </a:r>
            <a:r>
              <a:rPr lang="en-US" dirty="0">
                <a:solidFill>
                  <a:srgbClr val="000000"/>
                </a:solidFill>
                <a:highlight>
                  <a:srgbClr val="FFFFFF"/>
                </a:highlight>
              </a:rPr>
              <a:t>  </a:t>
            </a:r>
            <a:r>
              <a:rPr lang="en-US" dirty="0">
                <a:solidFill>
                  <a:srgbClr val="FF0000"/>
                </a:solidFill>
                <a:highlight>
                  <a:srgbClr val="FFFFFF"/>
                </a:highlight>
              </a:rPr>
              <a:t>size</a:t>
            </a:r>
            <a:r>
              <a:rPr lang="en-US" dirty="0">
                <a:solidFill>
                  <a:srgbClr val="000000"/>
                </a:solidFill>
                <a:highlight>
                  <a:srgbClr val="FFFFFF"/>
                </a:highlight>
              </a:rPr>
              <a:t>=</a:t>
            </a:r>
            <a:r>
              <a:rPr lang="en-US" b="1" dirty="0">
                <a:solidFill>
                  <a:srgbClr val="8000FF"/>
                </a:solidFill>
                <a:highlight>
                  <a:srgbClr val="FFFFFF"/>
                </a:highlight>
              </a:rPr>
              <a:t>"30"</a:t>
            </a:r>
            <a:r>
              <a:rPr lang="en-US" dirty="0">
                <a:solidFill>
                  <a:srgbClr val="0000FF"/>
                </a:solidFill>
                <a:highlight>
                  <a:srgbClr val="FFFFFF"/>
                </a:highlight>
              </a:rPr>
              <a:t>/&gt;&lt;/td&gt;&lt;/</a:t>
            </a:r>
            <a:r>
              <a:rPr lang="en-US" dirty="0" err="1">
                <a:solidFill>
                  <a:srgbClr val="0000FF"/>
                </a:solidFill>
                <a:highlight>
                  <a:srgbClr val="FFFFFF"/>
                </a:highlight>
              </a:rPr>
              <a:t>tr</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a:t>
            </a:r>
            <a:r>
              <a:rPr lang="en-US" dirty="0" err="1">
                <a:solidFill>
                  <a:srgbClr val="0000FF"/>
                </a:solidFill>
                <a:highlight>
                  <a:srgbClr val="FFFFFF"/>
                </a:highlight>
              </a:rPr>
              <a:t>tr</a:t>
            </a:r>
            <a:r>
              <a:rPr lang="en-US" dirty="0">
                <a:solidFill>
                  <a:srgbClr val="0000FF"/>
                </a:solidFill>
                <a:highlight>
                  <a:srgbClr val="FFFFFF"/>
                </a:highlight>
              </a:rPr>
              <a:t>&gt;&lt;td</a:t>
            </a:r>
            <a:r>
              <a:rPr lang="en-US" dirty="0">
                <a:solidFill>
                  <a:srgbClr val="000000"/>
                </a:solidFill>
                <a:highlight>
                  <a:srgbClr val="FFFFFF"/>
                </a:highlight>
              </a:rPr>
              <a:t> </a:t>
            </a:r>
            <a:r>
              <a:rPr lang="en-US" dirty="0">
                <a:solidFill>
                  <a:srgbClr val="FF0000"/>
                </a:solidFill>
                <a:highlight>
                  <a:srgbClr val="FFFFFF"/>
                </a:highlight>
              </a:rPr>
              <a:t>align</a:t>
            </a:r>
            <a:r>
              <a:rPr lang="en-US" dirty="0">
                <a:solidFill>
                  <a:srgbClr val="000000"/>
                </a:solidFill>
                <a:highlight>
                  <a:srgbClr val="FFFFFF"/>
                </a:highlight>
              </a:rPr>
              <a:t>=</a:t>
            </a:r>
            <a:r>
              <a:rPr lang="en-US" dirty="0">
                <a:solidFill>
                  <a:srgbClr val="FF8000"/>
                </a:solidFill>
                <a:highlight>
                  <a:srgbClr val="FEFDE0"/>
                </a:highlight>
              </a:rPr>
              <a:t>right</a:t>
            </a:r>
            <a:r>
              <a:rPr lang="en-US" dirty="0">
                <a:solidFill>
                  <a:srgbClr val="0000FF"/>
                </a:solidFill>
                <a:highlight>
                  <a:srgbClr val="FFFFFF"/>
                </a:highlight>
              </a:rPr>
              <a:t>&gt;</a:t>
            </a:r>
            <a:r>
              <a:rPr lang="en-US" b="1" dirty="0">
                <a:solidFill>
                  <a:srgbClr val="000000"/>
                </a:solidFill>
                <a:highlight>
                  <a:srgbClr val="FFFFFF"/>
                </a:highlight>
              </a:rPr>
              <a:t>Type:</a:t>
            </a:r>
            <a:r>
              <a:rPr lang="en-US" dirty="0">
                <a:solidFill>
                  <a:srgbClr val="0000FF"/>
                </a:solidFill>
                <a:highlight>
                  <a:srgbClr val="FFFFFF"/>
                </a:highlight>
              </a:rPr>
              <a:t>&lt;/td&gt;&lt;td&gt;&lt;select</a:t>
            </a:r>
            <a:r>
              <a:rPr lang="en-US" dirty="0">
                <a:solidFill>
                  <a:srgbClr val="000000"/>
                </a:solidFill>
                <a:highlight>
                  <a:srgbClr val="FFFFFF"/>
                </a:highlight>
              </a:rPr>
              <a:t> </a:t>
            </a:r>
            <a:r>
              <a:rPr lang="en-US" dirty="0">
                <a:solidFill>
                  <a:srgbClr val="FF0000"/>
                </a:solidFill>
                <a:highlight>
                  <a:srgbClr val="FFFFFF"/>
                </a:highlight>
              </a:rPr>
              <a:t>name</a:t>
            </a:r>
            <a:r>
              <a:rPr lang="en-US" dirty="0">
                <a:solidFill>
                  <a:srgbClr val="000000"/>
                </a:solidFill>
                <a:highlight>
                  <a:srgbClr val="FFFFFF"/>
                </a:highlight>
              </a:rPr>
              <a:t>=</a:t>
            </a:r>
            <a:r>
              <a:rPr lang="en-US" b="1" dirty="0">
                <a:solidFill>
                  <a:srgbClr val="8000FF"/>
                </a:solidFill>
                <a:highlight>
                  <a:srgbClr val="FFFFFF"/>
                </a:highlight>
              </a:rPr>
              <a:t>"type"</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&lt;option</a:t>
            </a:r>
            <a:r>
              <a:rPr lang="en-US" dirty="0">
                <a:solidFill>
                  <a:srgbClr val="000000"/>
                </a:solidFill>
                <a:highlight>
                  <a:srgbClr val="FFFFFF"/>
                </a:highlight>
              </a:rPr>
              <a:t> </a:t>
            </a:r>
            <a:r>
              <a:rPr lang="en-US" dirty="0">
                <a:solidFill>
                  <a:srgbClr val="FF0000"/>
                </a:solidFill>
                <a:highlight>
                  <a:srgbClr val="FFFFFF"/>
                </a:highlight>
              </a:rPr>
              <a:t>value</a:t>
            </a:r>
            <a:r>
              <a:rPr lang="en-US" dirty="0">
                <a:solidFill>
                  <a:srgbClr val="000000"/>
                </a:solidFill>
                <a:highlight>
                  <a:srgbClr val="FFFFFF"/>
                </a:highlight>
              </a:rPr>
              <a:t>=</a:t>
            </a:r>
            <a:r>
              <a:rPr lang="en-US" b="1" dirty="0">
                <a:solidFill>
                  <a:srgbClr val="8000FF"/>
                </a:solidFill>
                <a:highlight>
                  <a:srgbClr val="FFFFFF"/>
                </a:highlight>
              </a:rPr>
              <a:t>"type1"</a:t>
            </a:r>
            <a:r>
              <a:rPr lang="en-US" dirty="0">
                <a:solidFill>
                  <a:srgbClr val="0000FF"/>
                </a:solidFill>
                <a:highlight>
                  <a:srgbClr val="FFFFFF"/>
                </a:highlight>
              </a:rPr>
              <a:t>&gt;</a:t>
            </a:r>
            <a:r>
              <a:rPr lang="en-US" b="1" dirty="0">
                <a:solidFill>
                  <a:srgbClr val="000000"/>
                </a:solidFill>
                <a:highlight>
                  <a:srgbClr val="FFFFFF"/>
                </a:highlight>
              </a:rPr>
              <a:t>type1</a:t>
            </a:r>
            <a:r>
              <a:rPr lang="en-US" dirty="0">
                <a:solidFill>
                  <a:srgbClr val="0000FF"/>
                </a:solidFill>
                <a:highlight>
                  <a:srgbClr val="FFFFFF"/>
                </a:highlight>
              </a:rPr>
              <a:t>&lt;/option&gt;</a:t>
            </a:r>
            <a:r>
              <a:rPr lang="en-US" b="1" dirty="0">
                <a:solidFill>
                  <a:srgbClr val="000000"/>
                </a:solidFill>
                <a:highlight>
                  <a:srgbClr val="FFFFFF"/>
                </a:highlight>
              </a:rPr>
              <a:t> </a:t>
            </a:r>
          </a:p>
          <a:p>
            <a:r>
              <a:rPr lang="en-US" b="1" dirty="0">
                <a:solidFill>
                  <a:srgbClr val="000000"/>
                </a:solidFill>
                <a:highlight>
                  <a:srgbClr val="FFFFFF"/>
                </a:highlight>
              </a:rPr>
              <a:t>     </a:t>
            </a:r>
            <a:r>
              <a:rPr lang="en-US" dirty="0">
                <a:solidFill>
                  <a:srgbClr val="0000FF"/>
                </a:solidFill>
                <a:highlight>
                  <a:srgbClr val="FFFFFF"/>
                </a:highlight>
              </a:rPr>
              <a:t>&lt;option</a:t>
            </a:r>
            <a:r>
              <a:rPr lang="en-US" dirty="0">
                <a:solidFill>
                  <a:srgbClr val="000000"/>
                </a:solidFill>
                <a:highlight>
                  <a:srgbClr val="FFFFFF"/>
                </a:highlight>
              </a:rPr>
              <a:t> </a:t>
            </a:r>
            <a:r>
              <a:rPr lang="en-US" dirty="0">
                <a:solidFill>
                  <a:srgbClr val="FF0000"/>
                </a:solidFill>
                <a:highlight>
                  <a:srgbClr val="FFFFFF"/>
                </a:highlight>
              </a:rPr>
              <a:t>value</a:t>
            </a:r>
            <a:r>
              <a:rPr lang="en-US" dirty="0">
                <a:solidFill>
                  <a:srgbClr val="000000"/>
                </a:solidFill>
                <a:highlight>
                  <a:srgbClr val="FFFFFF"/>
                </a:highlight>
              </a:rPr>
              <a:t>=</a:t>
            </a:r>
            <a:r>
              <a:rPr lang="en-US" b="1" dirty="0">
                <a:solidFill>
                  <a:srgbClr val="8000FF"/>
                </a:solidFill>
                <a:highlight>
                  <a:srgbClr val="FFFFFF"/>
                </a:highlight>
              </a:rPr>
              <a:t>"type2"</a:t>
            </a:r>
            <a:r>
              <a:rPr lang="en-US" dirty="0">
                <a:solidFill>
                  <a:srgbClr val="0000FF"/>
                </a:solidFill>
                <a:highlight>
                  <a:srgbClr val="FFFFFF"/>
                </a:highlight>
              </a:rPr>
              <a:t>&gt;</a:t>
            </a:r>
            <a:r>
              <a:rPr lang="en-US" b="1" dirty="0">
                <a:solidFill>
                  <a:srgbClr val="000000"/>
                </a:solidFill>
                <a:highlight>
                  <a:srgbClr val="FFFFFF"/>
                </a:highlight>
              </a:rPr>
              <a:t>type2</a:t>
            </a:r>
            <a:r>
              <a:rPr lang="en-US" dirty="0">
                <a:solidFill>
                  <a:srgbClr val="0000FF"/>
                </a:solidFill>
                <a:highlight>
                  <a:srgbClr val="FFFFFF"/>
                </a:highlight>
              </a:rPr>
              <a:t>&lt;/option&gt;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&lt;option</a:t>
            </a:r>
            <a:r>
              <a:rPr lang="en-US" dirty="0">
                <a:solidFill>
                  <a:srgbClr val="000000"/>
                </a:solidFill>
                <a:highlight>
                  <a:srgbClr val="FFFFFF"/>
                </a:highlight>
              </a:rPr>
              <a:t> </a:t>
            </a:r>
            <a:r>
              <a:rPr lang="en-US" dirty="0">
                <a:solidFill>
                  <a:srgbClr val="FF0000"/>
                </a:solidFill>
                <a:highlight>
                  <a:srgbClr val="FFFFFF"/>
                </a:highlight>
              </a:rPr>
              <a:t>value</a:t>
            </a:r>
            <a:r>
              <a:rPr lang="en-US" dirty="0">
                <a:solidFill>
                  <a:srgbClr val="000000"/>
                </a:solidFill>
                <a:highlight>
                  <a:srgbClr val="FFFFFF"/>
                </a:highlight>
              </a:rPr>
              <a:t>=</a:t>
            </a:r>
            <a:r>
              <a:rPr lang="en-US" b="1" dirty="0">
                <a:solidFill>
                  <a:srgbClr val="8000FF"/>
                </a:solidFill>
                <a:highlight>
                  <a:srgbClr val="FFFFFF"/>
                </a:highlight>
              </a:rPr>
              <a:t>"type3"</a:t>
            </a:r>
            <a:r>
              <a:rPr lang="en-US" dirty="0">
                <a:solidFill>
                  <a:srgbClr val="0000FF"/>
                </a:solidFill>
                <a:highlight>
                  <a:srgbClr val="FFFFFF"/>
                </a:highlight>
              </a:rPr>
              <a:t>&gt;</a:t>
            </a:r>
            <a:r>
              <a:rPr lang="en-US" b="1" dirty="0">
                <a:solidFill>
                  <a:srgbClr val="000000"/>
                </a:solidFill>
                <a:highlight>
                  <a:srgbClr val="FFFFFF"/>
                </a:highlight>
              </a:rPr>
              <a:t>type2</a:t>
            </a:r>
            <a:r>
              <a:rPr lang="en-US" dirty="0">
                <a:solidFill>
                  <a:srgbClr val="0000FF"/>
                </a:solidFill>
                <a:highlight>
                  <a:srgbClr val="FFFFFF"/>
                </a:highlight>
              </a:rPr>
              <a:t>&lt;/option&gt;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&lt;/select&gt;&lt;/td&gt;&lt;/</a:t>
            </a:r>
            <a:r>
              <a:rPr lang="en-US" dirty="0" err="1">
                <a:solidFill>
                  <a:srgbClr val="0000FF"/>
                </a:solidFill>
                <a:highlight>
                  <a:srgbClr val="FFFFFF"/>
                </a:highlight>
              </a:rPr>
              <a:t>tr</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a:t>
            </a:r>
            <a:r>
              <a:rPr lang="en-US" dirty="0" err="1">
                <a:solidFill>
                  <a:srgbClr val="0000FF"/>
                </a:solidFill>
                <a:highlight>
                  <a:srgbClr val="FFFFFF"/>
                </a:highlight>
              </a:rPr>
              <a:t>tr</a:t>
            </a:r>
            <a:r>
              <a:rPr lang="en-US" dirty="0">
                <a:solidFill>
                  <a:srgbClr val="0000FF"/>
                </a:solidFill>
                <a:highlight>
                  <a:srgbClr val="FFFFFF"/>
                </a:highlight>
              </a:rPr>
              <a:t>&gt;&lt;td&gt;&lt;/td&gt;&lt;td&gt;&lt;input</a:t>
            </a:r>
            <a:r>
              <a:rPr lang="en-US" dirty="0">
                <a:solidFill>
                  <a:srgbClr val="000000"/>
                </a:solidFill>
                <a:highlight>
                  <a:srgbClr val="FFFFFF"/>
                </a:highlight>
              </a:rPr>
              <a:t> </a:t>
            </a:r>
            <a:r>
              <a:rPr lang="en-US" dirty="0">
                <a:solidFill>
                  <a:srgbClr val="FF0000"/>
                </a:solidFill>
                <a:highlight>
                  <a:srgbClr val="FFFFFF"/>
                </a:highlight>
              </a:rPr>
              <a:t>type</a:t>
            </a:r>
            <a:r>
              <a:rPr lang="en-US" dirty="0">
                <a:solidFill>
                  <a:srgbClr val="000000"/>
                </a:solidFill>
                <a:highlight>
                  <a:srgbClr val="FFFFFF"/>
                </a:highlight>
              </a:rPr>
              <a:t>=</a:t>
            </a:r>
            <a:r>
              <a:rPr lang="en-US" b="1" dirty="0">
                <a:solidFill>
                  <a:srgbClr val="8000FF"/>
                </a:solidFill>
                <a:highlight>
                  <a:srgbClr val="FFFFFF"/>
                </a:highlight>
              </a:rPr>
              <a:t>"submit"</a:t>
            </a:r>
            <a:r>
              <a:rPr lang="en-US" dirty="0">
                <a:solidFill>
                  <a:srgbClr val="000000"/>
                </a:solidFill>
                <a:highlight>
                  <a:srgbClr val="FFFFFF"/>
                </a:highlight>
              </a:rPr>
              <a:t> </a:t>
            </a:r>
            <a:r>
              <a:rPr lang="en-US" dirty="0">
                <a:solidFill>
                  <a:srgbClr val="FF0000"/>
                </a:solidFill>
                <a:highlight>
                  <a:srgbClr val="FFFFFF"/>
                </a:highlight>
              </a:rPr>
              <a:t>name</a:t>
            </a:r>
            <a:r>
              <a:rPr lang="en-US" dirty="0">
                <a:solidFill>
                  <a:srgbClr val="000000"/>
                </a:solidFill>
                <a:highlight>
                  <a:srgbClr val="FFFFFF"/>
                </a:highlight>
              </a:rPr>
              <a:t>=</a:t>
            </a:r>
            <a:r>
              <a:rPr lang="en-US" b="1" dirty="0">
                <a:solidFill>
                  <a:srgbClr val="8000FF"/>
                </a:solidFill>
                <a:highlight>
                  <a:srgbClr val="FFFFFF"/>
                </a:highlight>
              </a:rPr>
              <a:t>"Send"</a:t>
            </a:r>
            <a:r>
              <a:rPr lang="en-US" dirty="0">
                <a:solidFill>
                  <a:srgbClr val="000000"/>
                </a:solidFill>
                <a:highlight>
                  <a:srgbClr val="FFFFFF"/>
                </a:highlight>
              </a:rPr>
              <a:t> </a:t>
            </a:r>
            <a:r>
              <a:rPr lang="en-US" dirty="0">
                <a:solidFill>
                  <a:srgbClr val="FF0000"/>
                </a:solidFill>
                <a:highlight>
                  <a:srgbClr val="FFFFFF"/>
                </a:highlight>
              </a:rPr>
              <a:t>value</a:t>
            </a:r>
            <a:r>
              <a:rPr lang="en-US" dirty="0">
                <a:solidFill>
                  <a:srgbClr val="000000"/>
                </a:solidFill>
                <a:highlight>
                  <a:srgbClr val="FFFFFF"/>
                </a:highlight>
              </a:rPr>
              <a:t>=</a:t>
            </a:r>
            <a:r>
              <a:rPr lang="en-US" b="1" dirty="0">
                <a:solidFill>
                  <a:srgbClr val="8000FF"/>
                </a:solidFill>
                <a:highlight>
                  <a:srgbClr val="FFFFFF"/>
                </a:highlight>
              </a:rPr>
              <a:t>"Send"</a:t>
            </a:r>
            <a:r>
              <a:rPr lang="en-US" dirty="0">
                <a:solidFill>
                  <a:srgbClr val="000000"/>
                </a:solidFill>
                <a:highlight>
                  <a:srgbClr val="FFFFFF"/>
                </a:highlight>
              </a:rPr>
              <a:t> </a:t>
            </a:r>
            <a:r>
              <a:rPr lang="en-US" dirty="0">
                <a:solidFill>
                  <a:srgbClr val="0000FF"/>
                </a:solidFill>
                <a:highlight>
                  <a:srgbClr val="FFFFFF"/>
                </a:highlight>
              </a:rPr>
              <a:t>/&gt;&lt;/td&gt;&lt;/</a:t>
            </a:r>
            <a:r>
              <a:rPr lang="en-US" dirty="0" err="1">
                <a:solidFill>
                  <a:srgbClr val="0000FF"/>
                </a:solidFill>
                <a:highlight>
                  <a:srgbClr val="FFFFFF"/>
                </a:highlight>
              </a:rPr>
              <a:t>tr</a:t>
            </a:r>
            <a:r>
              <a:rPr lang="en-US" dirty="0">
                <a:solidFill>
                  <a:srgbClr val="0000FF"/>
                </a:solidFill>
                <a:highlight>
                  <a:srgbClr val="FFFFFF"/>
                </a:highlight>
              </a:rPr>
              <a:t>&gt;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&lt;/table&gt;</a:t>
            </a:r>
            <a:endParaRPr lang="en-US" b="1" dirty="0">
              <a:solidFill>
                <a:srgbClr val="000000"/>
              </a:solidFill>
              <a:highlight>
                <a:srgbClr val="FFFFFF"/>
              </a:highlight>
            </a:endParaRPr>
          </a:p>
          <a:p>
            <a:r>
              <a:rPr lang="en-US" b="1" dirty="0">
                <a:solidFill>
                  <a:srgbClr val="000000"/>
                </a:solidFill>
                <a:highlight>
                  <a:srgbClr val="FFFFFF"/>
                </a:highlight>
              </a:rPr>
              <a:t> </a:t>
            </a:r>
            <a:r>
              <a:rPr lang="en-US" dirty="0">
                <a:solidFill>
                  <a:srgbClr val="0000FF"/>
                </a:solidFill>
                <a:highlight>
                  <a:srgbClr val="FFFFFF"/>
                </a:highlight>
              </a:rPr>
              <a:t>&lt;/form&gt;</a:t>
            </a:r>
            <a:endParaRPr lang="en-US" b="1" dirty="0">
              <a:solidFill>
                <a:srgbClr val="000000"/>
              </a:solidFill>
              <a:highlight>
                <a:srgbClr val="FFFFFF"/>
              </a:highlight>
            </a:endParaRPr>
          </a:p>
          <a:p>
            <a:r>
              <a:rPr lang="en-US" dirty="0">
                <a:solidFill>
                  <a:srgbClr val="0000FF"/>
                </a:solidFill>
                <a:highlight>
                  <a:srgbClr val="FFFFFF"/>
                </a:highlight>
              </a:rPr>
              <a:t>&lt;/body&gt;</a:t>
            </a:r>
            <a:endParaRPr lang="en-US" b="1" dirty="0">
              <a:solidFill>
                <a:srgbClr val="000000"/>
              </a:solidFill>
              <a:highlight>
                <a:srgbClr val="FFFFFF"/>
              </a:highlight>
            </a:endParaRPr>
          </a:p>
          <a:p>
            <a:r>
              <a:rPr lang="en-US" dirty="0">
                <a:solidFill>
                  <a:srgbClr val="0000FF"/>
                </a:solidFill>
                <a:highlight>
                  <a:srgbClr val="FFFFFF"/>
                </a:highlight>
              </a:rPr>
              <a:t>&lt;/html&gt;</a:t>
            </a:r>
            <a:endParaRPr lang="en-US" b="1" dirty="0">
              <a:solidFill>
                <a:srgbClr val="000000"/>
              </a:solidFill>
              <a:highlight>
                <a:srgbClr val="FFFFFF"/>
              </a:highlight>
            </a:endParaRPr>
          </a:p>
        </p:txBody>
      </p:sp>
      <p:pic>
        <p:nvPicPr>
          <p:cNvPr id="5" name="Picture 4">
            <a:extLst>
              <a:ext uri="{FF2B5EF4-FFF2-40B4-BE49-F238E27FC236}">
                <a16:creationId xmlns:a16="http://schemas.microsoft.com/office/drawing/2014/main" id="{980E4D96-D0DC-4BA8-BB47-95354D0BA342}"/>
              </a:ext>
            </a:extLst>
          </p:cNvPr>
          <p:cNvPicPr>
            <a:picLocks noChangeAspect="1"/>
          </p:cNvPicPr>
          <p:nvPr/>
        </p:nvPicPr>
        <p:blipFill>
          <a:blip r:embed="rId2"/>
          <a:stretch>
            <a:fillRect/>
          </a:stretch>
        </p:blipFill>
        <p:spPr>
          <a:xfrm>
            <a:off x="6657919" y="1405102"/>
            <a:ext cx="5367600" cy="1944000"/>
          </a:xfrm>
          <a:prstGeom prst="rect">
            <a:avLst/>
          </a:prstGeom>
          <a:ln w="19050">
            <a:solidFill>
              <a:schemeClr val="tx1"/>
            </a:solidFill>
          </a:ln>
        </p:spPr>
      </p:pic>
    </p:spTree>
    <p:extLst>
      <p:ext uri="{BB962C8B-B14F-4D97-AF65-F5344CB8AC3E}">
        <p14:creationId xmlns:p14="http://schemas.microsoft.com/office/powerpoint/2010/main" val="32740659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42</a:t>
            </a:fld>
            <a:endParaRPr lang="en-US"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A3"/>
                </a:solidFill>
                <a:latin typeface="+mn-lt"/>
              </a:rPr>
              <a:t>status line (protocol</a:t>
            </a:r>
          </a:p>
          <a:p>
            <a:pPr>
              <a:spcBef>
                <a:spcPct val="0"/>
              </a:spcBef>
              <a:buClrTx/>
              <a:buSzTx/>
              <a:buFontTx/>
              <a:buNone/>
            </a:pPr>
            <a:r>
              <a:rPr lang="en-US" altLang="en-US" sz="2400" dirty="0">
                <a:solidFill>
                  <a:srgbClr val="0000A3"/>
                </a:solidFill>
                <a:latin typeface="+mn-lt"/>
              </a:rPr>
              <a:t>status code status phrase)</a:t>
            </a:r>
            <a:endParaRPr lang="en-US" altLang="en-US" sz="2800" dirty="0">
              <a:solidFill>
                <a:srgbClr val="0000A3"/>
              </a:solidFill>
              <a:latin typeface="+mn-lt"/>
            </a:endParaRPr>
          </a:p>
        </p:txBody>
      </p:sp>
      <p:sp>
        <p:nvSpPr>
          <p:cNvPr id="89" name="Freeform 7">
            <a:extLst>
              <a:ext uri="{FF2B5EF4-FFF2-40B4-BE49-F238E27FC236}">
                <a16:creationId xmlns:a16="http://schemas.microsoft.com/office/drawing/2014/main" id="{CE30C96D-6890-834E-943D-561719CDCAE9}"/>
              </a:ext>
            </a:extLst>
          </p:cNvPr>
          <p:cNvSpPr>
            <a:spLocks/>
          </p:cNvSpPr>
          <p:nvPr/>
        </p:nvSpPr>
        <p:spPr bwMode="auto">
          <a:xfrm>
            <a:off x="4945743" y="1971229"/>
            <a:ext cx="257175" cy="2941638"/>
          </a:xfrm>
          <a:custGeom>
            <a:avLst/>
            <a:gdLst>
              <a:gd name="T0" fmla="*/ 2147483647 w 162"/>
              <a:gd name="T1" fmla="*/ 2147483647 h 1428"/>
              <a:gd name="T2" fmla="*/ 0 w 162"/>
              <a:gd name="T3" fmla="*/ 0 h 1428"/>
              <a:gd name="T4" fmla="*/ 0 w 162"/>
              <a:gd name="T5" fmla="*/ 2147483647 h 1428"/>
              <a:gd name="T6" fmla="*/ 2147483647 w 162"/>
              <a:gd name="T7" fmla="*/ 2147483647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rgbClr val="0000A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685704" y="2952304"/>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400" dirty="0">
                <a:solidFill>
                  <a:srgbClr val="0000A3"/>
                </a:solidFill>
                <a:latin typeface="+mn-lt"/>
              </a:rPr>
              <a:t>header</a:t>
            </a:r>
          </a:p>
          <a:p>
            <a:pPr algn="r">
              <a:spcBef>
                <a:spcPct val="0"/>
              </a:spcBef>
              <a:buClrTx/>
              <a:buSzTx/>
              <a:buFontTx/>
              <a:buNone/>
            </a:pPr>
            <a:r>
              <a:rPr lang="en-US" altLang="en-US" sz="2400" dirty="0">
                <a:solidFill>
                  <a:srgbClr val="0000A3"/>
                </a:solidFill>
                <a:latin typeface="+mn-lt"/>
              </a:rPr>
              <a:t> lines</a:t>
            </a:r>
            <a:endParaRPr lang="en-US" altLang="en-US" sz="2800" dirty="0">
              <a:solidFill>
                <a:srgbClr val="0000A3"/>
              </a:solidFill>
              <a:latin typeface="+mn-lt"/>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779412" y="4803102"/>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A3"/>
                </a:solidFill>
                <a:latin typeface="+mn-lt"/>
              </a:rPr>
              <a:t>data, e.g.,  requested</a:t>
            </a:r>
          </a:p>
          <a:p>
            <a:pPr>
              <a:spcBef>
                <a:spcPct val="0"/>
              </a:spcBef>
              <a:buClrTx/>
              <a:buSzTx/>
              <a:buFontTx/>
              <a:buNone/>
            </a:pPr>
            <a:r>
              <a:rPr lang="en-US" altLang="en-US" sz="2400" dirty="0">
                <a:solidFill>
                  <a:srgbClr val="0000A3"/>
                </a:solidFill>
                <a:latin typeface="+mn-lt"/>
              </a:rPr>
              <a:t>HTML file</a:t>
            </a:r>
            <a:endParaRPr lang="en-US" altLang="en-US" sz="2800" dirty="0">
              <a:solidFill>
                <a:srgbClr val="0000A3"/>
              </a:solidFill>
              <a:latin typeface="+mn-lt"/>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sz="1800" b="1" dirty="0">
                <a:latin typeface="Courier New" panose="02070309020205020404" pitchFamily="49" charset="0"/>
              </a:rPr>
              <a:t>HTTP/1.1 200 OK\r\n</a:t>
            </a:r>
          </a:p>
          <a:p>
            <a:pPr>
              <a:lnSpc>
                <a:spcPct val="90000"/>
              </a:lnSpc>
              <a:spcBef>
                <a:spcPct val="0"/>
              </a:spcBef>
            </a:pPr>
            <a:r>
              <a:rPr lang="en-US" altLang="en-US" sz="1800" b="1" dirty="0">
                <a:latin typeface="Courier New" panose="02070309020205020404" pitchFamily="49" charset="0"/>
              </a:rPr>
              <a:t>Date: Sun, 26 Sep 2010 20:09:20 GMT\r\n</a:t>
            </a:r>
          </a:p>
          <a:p>
            <a:pPr>
              <a:lnSpc>
                <a:spcPct val="90000"/>
              </a:lnSpc>
              <a:spcBef>
                <a:spcPct val="0"/>
              </a:spcBef>
            </a:pPr>
            <a:r>
              <a:rPr lang="en-US" altLang="en-US" sz="1800" b="1" dirty="0">
                <a:latin typeface="Courier New" panose="02070309020205020404" pitchFamily="49" charset="0"/>
              </a:rPr>
              <a:t>Server: Apache/2.0.52 (CentOS)\r\n</a:t>
            </a:r>
          </a:p>
          <a:p>
            <a:pPr>
              <a:lnSpc>
                <a:spcPct val="90000"/>
              </a:lnSpc>
              <a:spcBef>
                <a:spcPct val="0"/>
              </a:spcBef>
            </a:pPr>
            <a:r>
              <a:rPr lang="en-US" altLang="en-US" sz="1800" b="1" dirty="0">
                <a:latin typeface="Courier New" panose="02070309020205020404" pitchFamily="49" charset="0"/>
              </a:rPr>
              <a:t>Last-Modified: Tue, 30 Oct 2007 17:00:02 GMT\r\n</a:t>
            </a:r>
          </a:p>
          <a:p>
            <a:pPr>
              <a:lnSpc>
                <a:spcPct val="90000"/>
              </a:lnSpc>
              <a:spcBef>
                <a:spcPct val="0"/>
              </a:spcBef>
            </a:pPr>
            <a:r>
              <a:rPr lang="en-US" altLang="en-US" sz="1800" b="1" dirty="0" err="1">
                <a:latin typeface="Courier New" panose="02070309020205020404" pitchFamily="49" charset="0"/>
              </a:rPr>
              <a:t>ETag</a:t>
            </a:r>
            <a:r>
              <a:rPr lang="en-US" altLang="en-US" sz="1800" b="1" dirty="0">
                <a:latin typeface="Courier New" panose="02070309020205020404" pitchFamily="49" charset="0"/>
              </a:rPr>
              <a:t>: "17dc6-a5c-bf716880"\r\n</a:t>
            </a:r>
          </a:p>
          <a:p>
            <a:pPr>
              <a:lnSpc>
                <a:spcPct val="90000"/>
              </a:lnSpc>
              <a:spcBef>
                <a:spcPct val="0"/>
              </a:spcBef>
            </a:pPr>
            <a:r>
              <a:rPr lang="en-US" altLang="en-US" sz="1800" b="1" dirty="0">
                <a:latin typeface="Courier New" panose="02070309020205020404" pitchFamily="49" charset="0"/>
              </a:rPr>
              <a:t>Accept-Ranges: bytes\r\n</a:t>
            </a:r>
          </a:p>
          <a:p>
            <a:pPr>
              <a:lnSpc>
                <a:spcPct val="90000"/>
              </a:lnSpc>
              <a:spcBef>
                <a:spcPct val="0"/>
              </a:spcBef>
            </a:pPr>
            <a:r>
              <a:rPr lang="en-US" altLang="en-US" sz="1800" b="1" dirty="0">
                <a:latin typeface="Courier New" panose="02070309020205020404" pitchFamily="49" charset="0"/>
              </a:rPr>
              <a:t>Content-Length: 2652\r\n</a:t>
            </a:r>
          </a:p>
          <a:p>
            <a:pPr>
              <a:lnSpc>
                <a:spcPct val="90000"/>
              </a:lnSpc>
              <a:spcBef>
                <a:spcPct val="0"/>
              </a:spcBef>
            </a:pPr>
            <a:r>
              <a:rPr lang="en-US" altLang="en-US" sz="1800" b="1" dirty="0">
                <a:latin typeface="Courier New" panose="02070309020205020404" pitchFamily="49" charset="0"/>
              </a:rPr>
              <a:t>Keep-Alive: timeout=10, max=100\r\n</a:t>
            </a:r>
          </a:p>
          <a:p>
            <a:pPr>
              <a:lnSpc>
                <a:spcPct val="90000"/>
              </a:lnSpc>
              <a:spcBef>
                <a:spcPct val="0"/>
              </a:spcBef>
            </a:pPr>
            <a:r>
              <a:rPr lang="en-US" altLang="en-US" sz="1800" b="1" dirty="0">
                <a:latin typeface="Courier New" panose="02070309020205020404" pitchFamily="49" charset="0"/>
              </a:rPr>
              <a:t>Connection: Keep-Alive\r\n</a:t>
            </a:r>
          </a:p>
          <a:p>
            <a:pPr>
              <a:lnSpc>
                <a:spcPct val="90000"/>
              </a:lnSpc>
              <a:spcBef>
                <a:spcPct val="0"/>
              </a:spcBef>
            </a:pPr>
            <a:r>
              <a:rPr lang="en-US" altLang="en-US" sz="1800" b="1" dirty="0">
                <a:latin typeface="Courier New" panose="02070309020205020404" pitchFamily="49" charset="0"/>
              </a:rPr>
              <a:t>Content-Type: text/html; charset=ISO-8859-1\r\n</a:t>
            </a:r>
          </a:p>
          <a:p>
            <a:pPr>
              <a:lnSpc>
                <a:spcPct val="90000"/>
              </a:lnSpc>
              <a:spcBef>
                <a:spcPct val="0"/>
              </a:spcBef>
            </a:pPr>
            <a:r>
              <a:rPr lang="en-US" altLang="en-US" sz="1800" b="1" dirty="0">
                <a:latin typeface="Courier New" panose="02070309020205020404" pitchFamily="49" charset="0"/>
              </a:rPr>
              <a:t>\r\n</a:t>
            </a:r>
          </a:p>
          <a:p>
            <a:pPr>
              <a:lnSpc>
                <a:spcPct val="90000"/>
              </a:lnSpc>
              <a:spcBef>
                <a:spcPct val="0"/>
              </a:spcBef>
            </a:pPr>
            <a:r>
              <a:rPr lang="it-IT" altLang="en-US" sz="1800" b="1" dirty="0">
                <a:latin typeface="Courier New" panose="02070309020205020404" pitchFamily="49" charset="0"/>
              </a:rPr>
              <a:t>data data data data data ... </a:t>
            </a:r>
            <a:endParaRPr lang="en-US" altLang="en-US" sz="1800" b="1" dirty="0">
              <a:latin typeface="Courier New" panose="02070309020205020404" pitchFamily="49" charset="0"/>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593872" y="50462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39503E45-81A2-EDDA-894C-A7B4E51A8706}"/>
              </a:ext>
            </a:extLst>
          </p:cNvPr>
          <p:cNvSpPr txBox="1">
            <a:spLocks noChangeArrowheads="1"/>
          </p:cNvSpPr>
          <p:nvPr/>
        </p:nvSpPr>
        <p:spPr bwMode="auto">
          <a:xfrm>
            <a:off x="1423609" y="6488405"/>
            <a:ext cx="871688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300" dirty="0"/>
              <a:t>Check out the online interactive exercises for more examples: </a:t>
            </a:r>
            <a:r>
              <a:rPr lang="en-US" altLang="en-US" sz="1300" dirty="0">
                <a:hlinkClick r:id="rId3"/>
              </a:rPr>
              <a:t>http://gaia.cs.umass.edu/kurose_ross/interactive/</a:t>
            </a:r>
            <a:endParaRPr lang="en-US" altLang="en-US" sz="1300" dirty="0"/>
          </a:p>
        </p:txBody>
      </p:sp>
    </p:spTree>
    <p:extLst>
      <p:ext uri="{BB962C8B-B14F-4D97-AF65-F5344CB8AC3E}">
        <p14:creationId xmlns:p14="http://schemas.microsoft.com/office/powerpoint/2010/main" val="198190577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43</a:t>
            </a:fld>
            <a:endParaRPr lang="en-US"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200 OK</a:t>
            </a:r>
          </a:p>
          <a:p>
            <a:pPr lvl="1">
              <a:lnSpc>
                <a:spcPct val="95000"/>
              </a:lnSpc>
              <a:spcBef>
                <a:spcPts val="400"/>
              </a:spcBef>
            </a:pPr>
            <a:r>
              <a:rPr lang="en-US" altLang="en-US" dirty="0">
                <a:ea typeface="ＭＳ Ｐゴシック" panose="020B0600070205080204" pitchFamily="34" charset="-128"/>
              </a:rPr>
              <a:t>request succeeded, requested object later in this message</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301 Moved Permanently</a:t>
            </a:r>
          </a:p>
          <a:p>
            <a:pPr lvl="1">
              <a:lnSpc>
                <a:spcPct val="95000"/>
              </a:lnSpc>
              <a:spcBef>
                <a:spcPts val="400"/>
              </a:spcBef>
            </a:pPr>
            <a:r>
              <a:rPr lang="en-US" altLang="en-US" dirty="0">
                <a:ea typeface="ＭＳ Ｐゴシック" panose="020B0600070205080204" pitchFamily="34" charset="-128"/>
              </a:rPr>
              <a:t>requested object moved, new location specified later in this message (in Location: field)</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400 Bad Request</a:t>
            </a:r>
          </a:p>
          <a:p>
            <a:pPr lvl="1">
              <a:lnSpc>
                <a:spcPct val="95000"/>
              </a:lnSpc>
              <a:spcBef>
                <a:spcPts val="400"/>
              </a:spcBef>
            </a:pPr>
            <a:r>
              <a:rPr lang="en-US" altLang="en-US" dirty="0">
                <a:ea typeface="ＭＳ Ｐゴシック" panose="020B0600070205080204" pitchFamily="34" charset="-128"/>
              </a:rPr>
              <a:t>request msg not understood by server</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404 Not Found</a:t>
            </a:r>
          </a:p>
          <a:p>
            <a:pPr lvl="1">
              <a:lnSpc>
                <a:spcPct val="95000"/>
              </a:lnSpc>
              <a:spcBef>
                <a:spcPts val="400"/>
              </a:spcBef>
            </a:pPr>
            <a:r>
              <a:rPr lang="en-US" altLang="en-US" dirty="0">
                <a:ea typeface="ＭＳ Ｐゴシック" panose="020B0600070205080204" pitchFamily="34" charset="-128"/>
              </a:rPr>
              <a:t>requested document not found on this server</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buClr>
                <a:srgbClr val="000099"/>
              </a:buClr>
              <a:buSzPct val="100000"/>
              <a:buFont typeface="Wingdings" pitchFamily="2" charset="2"/>
              <a:buChar char="§"/>
            </a:pPr>
            <a:r>
              <a:rPr lang="en-US" altLang="en-US" sz="2800" dirty="0">
                <a:latin typeface="+mn-lt"/>
              </a:rPr>
              <a:t>status code appears in 1st line in server-to-client response message.</a:t>
            </a:r>
          </a:p>
          <a:p>
            <a:pPr>
              <a:buClr>
                <a:srgbClr val="000099"/>
              </a:buClr>
              <a:buSzPct val="100000"/>
              <a:buFont typeface="Wingdings" pitchFamily="2" charset="2"/>
              <a:buChar char="§"/>
            </a:pPr>
            <a:r>
              <a:rPr lang="en-US" altLang="en-US" sz="2800" dirty="0">
                <a:latin typeface="+mn-lt"/>
              </a:rPr>
              <a:t>some sample codes</a:t>
            </a:r>
            <a:r>
              <a:rPr lang="en-US" altLang="en-US" sz="2400" dirty="0">
                <a:latin typeface="+mn-lt"/>
              </a:rPr>
              <a:t>:</a:t>
            </a:r>
          </a:p>
        </p:txBody>
      </p:sp>
    </p:spTree>
    <p:extLst>
      <p:ext uri="{BB962C8B-B14F-4D97-AF65-F5344CB8AC3E}">
        <p14:creationId xmlns:p14="http://schemas.microsoft.com/office/powerpoint/2010/main" val="42643011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44</a:t>
            </a:fld>
            <a:endParaRPr lang="en-US"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1. Telnet to your favorite Web server:</a:t>
            </a:r>
          </a:p>
          <a:p>
            <a:pPr lvl="2">
              <a:buFontTx/>
              <a:buNone/>
            </a:pPr>
            <a:endParaRPr lang="en-US" altLang="en-US" sz="1800" dirty="0">
              <a:ea typeface="ＭＳ Ｐゴシック" panose="020B0600070205080204" pitchFamily="34" charset="-128"/>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5718629" y="1884363"/>
            <a:ext cx="624418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indent="-285750">
              <a:spcBef>
                <a:spcPts val="600"/>
              </a:spcBef>
              <a:buClr>
                <a:srgbClr val="0000A3"/>
              </a:buClr>
              <a:buSzTx/>
              <a:buFont typeface="Wingdings" pitchFamily="2" charset="2"/>
              <a:buChar char="§"/>
            </a:pPr>
            <a:r>
              <a:rPr lang="en-US" altLang="en-US" dirty="0">
                <a:latin typeface="+mn-lt"/>
              </a:rPr>
              <a:t>opens TCP connection to port 80 (default HTTP server port) at gaia.cs.umass.edu.</a:t>
            </a:r>
          </a:p>
          <a:p>
            <a:pPr marL="285750" indent="-285750">
              <a:spcBef>
                <a:spcPts val="600"/>
              </a:spcBef>
              <a:buClr>
                <a:srgbClr val="0000A3"/>
              </a:buClr>
              <a:buSzTx/>
              <a:buFont typeface="Wingdings" pitchFamily="2" charset="2"/>
              <a:buChar char="§"/>
            </a:pPr>
            <a:r>
              <a:rPr lang="en-US" altLang="en-US" dirty="0">
                <a:latin typeface="+mn-lt"/>
              </a:rPr>
              <a:t>anything typed in will be sent to port 80 at gaia.cs.umass.edu</a:t>
            </a:r>
            <a:endParaRPr lang="en-US" altLang="en-US" sz="2800" dirty="0">
              <a:latin typeface="+mn-lt"/>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1124351" y="1998799"/>
            <a:ext cx="4339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b="1" dirty="0">
                <a:solidFill>
                  <a:srgbClr val="CC0000"/>
                </a:solidFill>
                <a:latin typeface="Courier New" panose="02070309020205020404" pitchFamily="49" charset="0"/>
              </a:rPr>
              <a:t>telnet </a:t>
            </a:r>
            <a:r>
              <a:rPr lang="en-US" altLang="en-US" b="1" dirty="0" err="1">
                <a:solidFill>
                  <a:srgbClr val="CC0000"/>
                </a:solidFill>
                <a:latin typeface="Courier New" panose="02070309020205020404" pitchFamily="49" charset="0"/>
              </a:rPr>
              <a:t>gaia.cs.umass.edu</a:t>
            </a:r>
            <a:r>
              <a:rPr lang="en-US" altLang="en-US" b="1" dirty="0">
                <a:solidFill>
                  <a:srgbClr val="CC0000"/>
                </a:solidFill>
                <a:latin typeface="Courier New" panose="02070309020205020404" pitchFamily="49" charset="0"/>
              </a:rPr>
              <a:t> 80</a:t>
            </a:r>
            <a:endParaRPr lang="en-US" altLang="en-US" sz="3200" dirty="0">
              <a:solidFill>
                <a:srgbClr val="CC0000"/>
              </a:solidFill>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dirty="0">
                  <a:latin typeface="+mn-lt"/>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1243449" cy="1737296"/>
            <a:chOff x="727530" y="3145663"/>
            <a:chExt cx="11243449" cy="1737296"/>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dirty="0">
                  <a:latin typeface="+mn-lt"/>
                </a:rPr>
                <a:t>2. type in a GET HTTP request:</a:t>
              </a:r>
            </a:p>
            <a:p>
              <a:pPr lvl="2">
                <a:buClrTx/>
                <a:buSzTx/>
                <a:buFontTx/>
                <a:buNone/>
              </a:pPr>
              <a:endParaRPr lang="en-US" altLang="en-US" sz="1800" dirty="0">
                <a:latin typeface="Comic Sans MS" panose="030F0902030302020204" pitchFamily="66" charset="0"/>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solidFill>
                    <a:srgbClr val="CC0000"/>
                  </a:solidFill>
                  <a:latin typeface="Courier New" panose="02070309020205020404" pitchFamily="49" charset="0"/>
                </a:rPr>
                <a:t>GET /</a:t>
              </a:r>
              <a:r>
                <a:rPr lang="en-US" altLang="en-US" b="1" dirty="0" err="1">
                  <a:solidFill>
                    <a:srgbClr val="CC0000"/>
                  </a:solidFill>
                  <a:latin typeface="Courier New" panose="02070309020205020404" pitchFamily="49" charset="0"/>
                </a:rPr>
                <a:t>kurose_ross</a:t>
              </a:r>
              <a:r>
                <a:rPr lang="en-US" altLang="en-US" b="1" dirty="0">
                  <a:solidFill>
                    <a:srgbClr val="CC0000"/>
                  </a:solidFill>
                  <a:latin typeface="Courier New" panose="02070309020205020404" pitchFamily="49" charset="0"/>
                </a:rPr>
                <a:t>/interactive/</a:t>
              </a:r>
              <a:r>
                <a:rPr lang="en-US" altLang="en-US" b="1" dirty="0" err="1">
                  <a:solidFill>
                    <a:srgbClr val="CC0000"/>
                  </a:solidFill>
                  <a:latin typeface="Courier New" panose="02070309020205020404" pitchFamily="49" charset="0"/>
                </a:rPr>
                <a:t>index.php</a:t>
              </a:r>
              <a:r>
                <a:rPr lang="en-US" altLang="en-US" b="1" dirty="0">
                  <a:solidFill>
                    <a:srgbClr val="CC0000"/>
                  </a:solidFill>
                  <a:latin typeface="Courier New" panose="02070309020205020404" pitchFamily="49" charset="0"/>
                </a:rPr>
                <a:t> HTTP/1.1</a:t>
              </a:r>
            </a:p>
            <a:p>
              <a:pPr>
                <a:spcBef>
                  <a:spcPct val="0"/>
                </a:spcBef>
                <a:buClrTx/>
                <a:buSzTx/>
                <a:buFontTx/>
                <a:buNone/>
              </a:pPr>
              <a:r>
                <a:rPr lang="en-US" altLang="en-US" b="1" dirty="0">
                  <a:solidFill>
                    <a:srgbClr val="CC0000"/>
                  </a:solidFill>
                  <a:latin typeface="Courier New" panose="02070309020205020404" pitchFamily="49" charset="0"/>
                </a:rPr>
                <a:t>Host: </a:t>
              </a:r>
              <a:r>
                <a:rPr lang="en-US" altLang="en-US" b="1" dirty="0" err="1">
                  <a:solidFill>
                    <a:srgbClr val="CC0000"/>
                  </a:solidFill>
                  <a:latin typeface="Courier New" panose="02070309020205020404" pitchFamily="49" charset="0"/>
                </a:rPr>
                <a:t>gaia.cs.umass.edu</a:t>
              </a:r>
              <a:endParaRPr lang="en-US" altLang="en-US" b="1" dirty="0">
                <a:solidFill>
                  <a:srgbClr val="CC0000"/>
                </a:solidFill>
                <a:latin typeface="Courier New" panose="02070309020205020404" pitchFamily="49" charset="0"/>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2" y="4175073"/>
              <a:ext cx="62441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indent="-285750">
                <a:spcBef>
                  <a:spcPct val="0"/>
                </a:spcBef>
                <a:buClr>
                  <a:srgbClr val="0000A3"/>
                </a:buClr>
                <a:buSzTx/>
                <a:buFont typeface="Wingdings" pitchFamily="2" charset="2"/>
                <a:buChar char="§"/>
              </a:pPr>
              <a:r>
                <a:rPr lang="en-US" altLang="en-US" dirty="0">
                  <a:latin typeface="+mn-lt"/>
                </a:rPr>
                <a:t>by typing this in (hit carriage return twice), you send this minimal (but complete) GET request to HTTP server</a:t>
              </a:r>
            </a:p>
          </p:txBody>
        </p:sp>
      </p:grpSp>
    </p:spTree>
    <p:extLst>
      <p:ext uri="{BB962C8B-B14F-4D97-AF65-F5344CB8AC3E}">
        <p14:creationId xmlns:p14="http://schemas.microsoft.com/office/powerpoint/2010/main" val="275422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45</a:t>
            </a:fld>
            <a:endParaRPr lang="en-US"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273412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ea typeface="ＭＳ Ｐゴシック" panose="020B0600070205080204" pitchFamily="34" charset="-128"/>
              </a:rPr>
              <a:t>Recall: HTTP request/response interaction is </a:t>
            </a:r>
            <a:r>
              <a:rPr lang="en-US" altLang="en-US" sz="3200" i="1" dirty="0">
                <a:solidFill>
                  <a:srgbClr val="C00000"/>
                </a:solidFill>
                <a:ea typeface="ＭＳ Ｐゴシック" panose="020B0600070205080204" pitchFamily="34" charset="-128"/>
              </a:rPr>
              <a:t>stateless</a:t>
            </a:r>
          </a:p>
          <a:p>
            <a:r>
              <a:rPr lang="en-US" altLang="en-US" dirty="0">
                <a:ea typeface="ＭＳ Ｐゴシック" panose="020B0600070205080204" pitchFamily="34" charset="-128"/>
              </a:rPr>
              <a:t>no notion of multi-step exchanges of HTTP messages to complete a Web “transaction” </a:t>
            </a:r>
          </a:p>
          <a:p>
            <a:pPr lvl="1"/>
            <a:r>
              <a:rPr lang="en-US" altLang="en-US" dirty="0">
                <a:ea typeface="ＭＳ Ｐゴシック" panose="020B0600070205080204" pitchFamily="34" charset="-128"/>
              </a:rPr>
              <a:t>no need for client/server to track “state” of multi-step exchange</a:t>
            </a:r>
          </a:p>
          <a:p>
            <a:pPr lvl="1"/>
            <a:r>
              <a:rPr lang="en-US" altLang="en-US" dirty="0">
                <a:ea typeface="ＭＳ Ｐゴシック" panose="020B0600070205080204" pitchFamily="34" charset="-128"/>
              </a:rPr>
              <a:t>all HTTP requests are independent of each other</a:t>
            </a:r>
          </a:p>
          <a:p>
            <a:pPr lvl="1"/>
            <a:r>
              <a:rPr lang="en-US" altLang="en-US" dirty="0">
                <a:ea typeface="ＭＳ Ｐゴシック" panose="020B0600070205080204" pitchFamily="34" charset="-128"/>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r>
              <a:rPr lang="en-US" dirty="0">
                <a:solidFill>
                  <a:srgbClr val="0000A3"/>
                </a:solidFill>
              </a:rPr>
              <a:t>a stateful protocol: </a:t>
            </a:r>
            <a:r>
              <a:rPr lang="en-US" dirty="0"/>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a:solidFill>
                  <a:schemeClr val="bg1">
                    <a:lumMod val="65000"/>
                  </a:schemeClr>
                </a:solidFill>
                <a:latin typeface="+mn-lt"/>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chemeClr val="bg1">
                    <a:lumMod val="65000"/>
                  </a:schemeClr>
                </a:solidFill>
                <a:latin typeface="+mn-lt"/>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r>
                <a:rPr lang="en-US" sz="1400" dirty="0"/>
                <a:t>OK</a:t>
              </a:r>
              <a:endParaRPr lang="en-US" sz="1400" i="1" dirty="0"/>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r>
                <a:rPr lang="en-US" sz="1400" dirty="0"/>
                <a:t>OK</a:t>
              </a:r>
              <a:endParaRPr lang="en-US" sz="1400" i="1" dirty="0"/>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r>
                <a:rPr lang="en-US" sz="1400" dirty="0"/>
                <a:t>unlock </a:t>
              </a:r>
              <a:r>
                <a:rPr lang="en-US" sz="1400" i="1" dirty="0"/>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r>
                <a:rPr lang="en-US" sz="1400" dirty="0"/>
                <a:t>OK</a:t>
              </a:r>
              <a:endParaRPr lang="en-US" sz="1400" i="1" dirty="0"/>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r>
                <a:rPr lang="en-US" sz="1400" dirty="0"/>
                <a:t>update </a:t>
              </a:r>
              <a:r>
                <a:rPr lang="en-US" sz="1400" i="1" dirty="0"/>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r>
                <a:rPr lang="en-US" sz="1400" dirty="0"/>
                <a:t>update </a:t>
              </a:r>
              <a:r>
                <a:rPr lang="en-US" sz="1400" i="1" dirty="0"/>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r>
                <a:rPr lang="en-US" sz="1400" dirty="0"/>
                <a:t>lock data record </a:t>
              </a:r>
              <a:r>
                <a:rPr lang="en-US" sz="1400" i="1" dirty="0"/>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r>
                <a:rPr lang="en-US" sz="1400" dirty="0"/>
                <a:t>OK</a:t>
              </a:r>
              <a:endParaRPr lang="en-US" sz="1400" i="1" dirty="0"/>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r>
                <a:rPr lang="en-US" sz="1400" i="1" dirty="0"/>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r>
              <a:rPr lang="en-US" sz="1400" i="1" dirty="0"/>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r>
                <a:rPr lang="en-US" sz="1400" i="1" dirty="0"/>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r>
                <a:rPr lang="en-US" sz="1400" i="1" dirty="0"/>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r>
                <a:rPr lang="en-US" sz="1400" i="1" dirty="0"/>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r>
              <a:rPr lang="en-US" sz="1600" i="1" dirty="0">
                <a:solidFill>
                  <a:srgbClr val="0000A3"/>
                </a:solidFill>
              </a:rPr>
              <a:t>t’</a:t>
            </a:r>
            <a:endParaRPr lang="en-US" sz="1600" i="1" dirty="0"/>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r>
              <a:rPr lang="en-US" sz="1600" i="1" dirty="0">
                <a:solidFill>
                  <a:srgbClr val="C00000"/>
                </a:solidFill>
              </a:rPr>
              <a:t>Q: </a:t>
            </a:r>
            <a:r>
              <a:rPr lang="en-US" sz="1600" dirty="0"/>
              <a:t>what happens if network connection or client crashes at </a:t>
            </a:r>
            <a:r>
              <a:rPr lang="en-US" sz="1600" i="1" dirty="0"/>
              <a:t>t’ </a:t>
            </a:r>
            <a:r>
              <a:rPr lang="en-US" sz="1600" dirty="0"/>
              <a:t>?</a:t>
            </a:r>
          </a:p>
        </p:txBody>
      </p:sp>
    </p:spTree>
    <p:extLst>
      <p:ext uri="{BB962C8B-B14F-4D97-AF65-F5344CB8AC3E}">
        <p14:creationId xmlns:p14="http://schemas.microsoft.com/office/powerpoint/2010/main" val="235908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46</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ea typeface="ＭＳ Ｐゴシック" panose="020B0600070205080204" pitchFamily="34" charset="-128"/>
              </a:rPr>
              <a:t>Web sites and client browser use </a:t>
            </a:r>
            <a:r>
              <a:rPr lang="en-US" altLang="en-US" sz="3200" i="1" dirty="0">
                <a:solidFill>
                  <a:srgbClr val="C00000"/>
                </a:solidFill>
                <a:ea typeface="ＭＳ Ｐゴシック" panose="020B0600070205080204" pitchFamily="34" charset="-128"/>
              </a:rPr>
              <a:t>cookies</a:t>
            </a:r>
            <a:r>
              <a:rPr lang="en-US" altLang="en-US" sz="3200" dirty="0">
                <a:ea typeface="ＭＳ Ｐゴシック" panose="020B0600070205080204" pitchFamily="34" charset="-128"/>
              </a:rPr>
              <a:t> to maintain some state between transactions</a:t>
            </a:r>
          </a:p>
          <a:p>
            <a:pPr>
              <a:buFont typeface="Wingdings" pitchFamily="2" charset="2"/>
              <a:buNone/>
            </a:pPr>
            <a:r>
              <a:rPr lang="en-US" altLang="en-US" sz="3200" i="1" dirty="0">
                <a:solidFill>
                  <a:srgbClr val="0000A3"/>
                </a:solidFill>
                <a:ea typeface="ＭＳ Ｐゴシック" panose="020B0600070205080204" pitchFamily="34" charset="-128"/>
              </a:rPr>
              <a:t>four components:</a:t>
            </a:r>
          </a:p>
          <a:p>
            <a:pPr lvl="1">
              <a:buFont typeface="Wingdings" pitchFamily="2" charset="2"/>
              <a:buNone/>
            </a:pPr>
            <a:r>
              <a:rPr lang="en-US" altLang="en-US" sz="2800" dirty="0">
                <a:ea typeface="ＭＳ Ｐゴシック" panose="020B0600070205080204" pitchFamily="34" charset="-128"/>
              </a:rPr>
              <a:t>1) cookie header line of HTTP </a:t>
            </a:r>
            <a:r>
              <a:rPr lang="en-US" altLang="en-US" sz="2800" i="1" dirty="0">
                <a:ea typeface="ＭＳ Ｐゴシック" panose="020B0600070205080204" pitchFamily="34" charset="-128"/>
              </a:rPr>
              <a:t>response</a:t>
            </a:r>
            <a:r>
              <a:rPr lang="en-US" altLang="en-US" sz="2800" dirty="0">
                <a:ea typeface="ＭＳ Ｐゴシック" panose="020B0600070205080204" pitchFamily="34" charset="-128"/>
              </a:rPr>
              <a:t> message</a:t>
            </a:r>
          </a:p>
          <a:p>
            <a:pPr lvl="1">
              <a:buFont typeface="Wingdings" pitchFamily="2" charset="2"/>
              <a:buNone/>
            </a:pPr>
            <a:r>
              <a:rPr lang="en-US" altLang="en-US" sz="2800" dirty="0">
                <a:ea typeface="ＭＳ Ｐゴシック" panose="020B0600070205080204" pitchFamily="34" charset="-128"/>
              </a:rPr>
              <a:t>2) cookie header line in next HTTP </a:t>
            </a:r>
            <a:r>
              <a:rPr lang="en-US" altLang="en-US" sz="2800" i="1" dirty="0">
                <a:ea typeface="ＭＳ Ｐゴシック" panose="020B0600070205080204" pitchFamily="34" charset="-128"/>
              </a:rPr>
              <a:t>request</a:t>
            </a:r>
            <a:r>
              <a:rPr lang="en-US" altLang="en-US" sz="2800" dirty="0">
                <a:ea typeface="ＭＳ Ｐゴシック" panose="020B0600070205080204" pitchFamily="34" charset="-128"/>
              </a:rPr>
              <a:t> message</a:t>
            </a:r>
          </a:p>
          <a:p>
            <a:pPr lvl="1">
              <a:buFont typeface="Wingdings" pitchFamily="2" charset="2"/>
              <a:buNone/>
            </a:pPr>
            <a:r>
              <a:rPr lang="en-US" altLang="en-US" sz="2800" dirty="0">
                <a:ea typeface="ＭＳ Ｐゴシック" panose="020B0600070205080204" pitchFamily="34" charset="-128"/>
              </a:rPr>
              <a:t>3) cookie file kept on user</a:t>
            </a:r>
            <a:r>
              <a:rPr lang="ja-JP" altLang="en-US" sz="2800" dirty="0">
                <a:ea typeface="ＭＳ Ｐゴシック" panose="020B0600070205080204" pitchFamily="34" charset="-128"/>
              </a:rPr>
              <a:t>’</a:t>
            </a:r>
            <a:r>
              <a:rPr lang="en-US" altLang="ja-JP" sz="2800" dirty="0">
                <a:ea typeface="ＭＳ Ｐゴシック" panose="020B0600070205080204" pitchFamily="34" charset="-128"/>
              </a:rPr>
              <a:t>s host, managed by user</a:t>
            </a:r>
            <a:r>
              <a:rPr lang="ja-JP" altLang="en-US" sz="2800" dirty="0">
                <a:ea typeface="ＭＳ Ｐゴシック" panose="020B0600070205080204" pitchFamily="34" charset="-128"/>
              </a:rPr>
              <a:t>’</a:t>
            </a:r>
            <a:r>
              <a:rPr lang="en-US" altLang="ja-JP" sz="2800" dirty="0">
                <a:ea typeface="ＭＳ Ｐゴシック" panose="020B0600070205080204" pitchFamily="34" charset="-128"/>
              </a:rPr>
              <a:t>s browser</a:t>
            </a:r>
          </a:p>
          <a:p>
            <a:pPr lvl="1">
              <a:buFont typeface="Wingdings" pitchFamily="2" charset="2"/>
              <a:buNone/>
            </a:pPr>
            <a:r>
              <a:rPr lang="en-US" altLang="en-US" sz="2800" dirty="0">
                <a:ea typeface="ＭＳ Ｐゴシック" panose="020B0600070205080204" pitchFamily="34" charset="-128"/>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11113">
              <a:buFont typeface="Wingdings" charset="0"/>
              <a:buNone/>
              <a:defRPr/>
            </a:pPr>
            <a:r>
              <a:rPr lang="en-US" dirty="0">
                <a:solidFill>
                  <a:srgbClr val="0000A3"/>
                </a:solidFill>
              </a:rPr>
              <a:t>Example:</a:t>
            </a:r>
          </a:p>
          <a:p>
            <a:pPr marL="233363" indent="-233363">
              <a:spcBef>
                <a:spcPts val="600"/>
              </a:spcBef>
              <a:buFont typeface="Wingdings" charset="2"/>
              <a:buChar char="§"/>
              <a:defRPr/>
            </a:pPr>
            <a:r>
              <a:rPr lang="en-US" sz="2400" dirty="0"/>
              <a:t>Susan uses browser on laptop, visits specific e-commerce site for first time</a:t>
            </a:r>
          </a:p>
          <a:p>
            <a:pPr marL="233363" indent="-233363">
              <a:spcBef>
                <a:spcPts val="600"/>
              </a:spcBef>
              <a:buFont typeface="Wingdings" charset="2"/>
              <a:buChar char="§"/>
              <a:defRPr/>
            </a:pPr>
            <a:r>
              <a:rPr lang="en-US" sz="2400" dirty="0"/>
              <a:t>when initial HTTP requests arrives at site, site creates: </a:t>
            </a:r>
          </a:p>
          <a:p>
            <a:pPr marL="685800" lvl="1" indent="-228600">
              <a:spcBef>
                <a:spcPts val="600"/>
              </a:spcBef>
              <a:buFont typeface="Arial"/>
              <a:buChar char="•"/>
              <a:defRPr/>
            </a:pPr>
            <a:r>
              <a:rPr lang="en-US" dirty="0"/>
              <a:t>unique ID (aka “cookie”)</a:t>
            </a:r>
          </a:p>
          <a:p>
            <a:pPr marL="685800" lvl="1" indent="-228600">
              <a:spcBef>
                <a:spcPts val="600"/>
              </a:spcBef>
              <a:buFont typeface="Arial"/>
              <a:buChar char="•"/>
              <a:defRPr/>
            </a:pPr>
            <a:r>
              <a:rPr lang="en-US" dirty="0"/>
              <a:t>entry in backend database for ID</a:t>
            </a:r>
          </a:p>
          <a:p>
            <a:pPr marL="342900" indent="-228600">
              <a:spcBef>
                <a:spcPts val="600"/>
              </a:spcBef>
              <a:buFont typeface="Arial"/>
              <a:buChar char="•"/>
              <a:defRPr/>
            </a:pPr>
            <a:r>
              <a:rPr lang="en-US" sz="2400" dirty="0"/>
              <a:t>subsequent HTTP requests from Susan to this site will contain cookie ID value, allowing site to “identify” Susan</a:t>
            </a:r>
          </a:p>
        </p:txBody>
      </p:sp>
    </p:spTree>
    <p:extLst>
      <p:ext uri="{BB962C8B-B14F-4D97-AF65-F5344CB8AC3E}">
        <p14:creationId xmlns:p14="http://schemas.microsoft.com/office/powerpoint/2010/main" val="2680888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dissolve">
                                      <p:cBhvr>
                                        <p:cTn id="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47</a:t>
            </a:fld>
            <a:endParaRPr lang="en-US"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72999" y="1555531"/>
            <a:ext cx="9669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ea typeface="ＭＳ Ｐゴシック" panose="020B0600070205080204" pitchFamily="34" charset="-128"/>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msg</a:t>
                </a:r>
                <a:endParaRPr kumimoji="0" lang="en-US" altLang="en-US" sz="28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msg</a:t>
              </a:r>
              <a:endParaRPr kumimoji="0" lang="en-US" altLang="en-US" sz="28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mn-lt"/>
                <a:ea typeface="ＭＳ Ｐゴシック" panose="020B0600070205080204" pitchFamily="34" charset="-128"/>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cookie-</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specific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Amazon server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creates ID</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1678 for user</a:t>
              </a:r>
              <a:endPar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75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create</a:t>
                </a:r>
              </a:p>
              <a:p>
                <a:pPr marL="0" marR="0" lvl="0" indent="0" defTabSz="914400" eaLnBrk="0" fontAlgn="base" latinLnBrk="0" hangingPunct="0">
                  <a:lnSpc>
                    <a:spcPct val="75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ea typeface="ＭＳ Ｐゴシック" panose="020B0600070205080204" pitchFamily="34" charset="-128"/>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cookie-</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specific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amazon 1678</a:t>
              </a:r>
              <a:endParaRPr kumimoji="0" lang="en-US" altLang="en-US" sz="1600" b="1" i="0" u="none" strike="noStrike" kern="0" cap="none" spc="0" normalizeH="0" baseline="0" noProof="0" dirty="0">
                <a:ln>
                  <a:noFill/>
                </a:ln>
                <a:solidFill>
                  <a:srgbClr val="FFFFFF"/>
                </a:solidFill>
                <a:effectLst/>
                <a:uLnTx/>
                <a:uFillTx/>
                <a:latin typeface="+mn-lt"/>
                <a:ea typeface="ＭＳ Ｐゴシック" panose="020B0600070205080204" pitchFamily="34" charset="-128"/>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backend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dirty="0">
                <a:solidFill>
                  <a:schemeClr val="bg1">
                    <a:lumMod val="65000"/>
                  </a:schemeClr>
                </a:solidFill>
                <a:latin typeface="+mn-lt"/>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dirty="0">
                <a:solidFill>
                  <a:schemeClr val="bg1">
                    <a:lumMod val="65000"/>
                  </a:schemeClr>
                </a:solidFill>
                <a:latin typeface="+mn-lt"/>
              </a:rPr>
              <a:t>time</a:t>
            </a:r>
          </a:p>
        </p:txBody>
      </p:sp>
    </p:spTree>
    <p:extLst>
      <p:ext uri="{BB962C8B-B14F-4D97-AF65-F5344CB8AC3E}">
        <p14:creationId xmlns:p14="http://schemas.microsoft.com/office/powerpoint/2010/main" val="4152592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48</a:t>
            </a:fld>
            <a:endParaRPr lang="en-US"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5000"/>
              </a:lnSpc>
              <a:buFont typeface="Wingdings" pitchFamily="2" charset="2"/>
              <a:buNone/>
            </a:pPr>
            <a:r>
              <a:rPr lang="en-US" altLang="en-US" i="1" dirty="0">
                <a:solidFill>
                  <a:srgbClr val="CC0000"/>
                </a:solidFill>
                <a:ea typeface="ＭＳ Ｐゴシック" panose="020B0600070205080204" pitchFamily="34" charset="-128"/>
              </a:rPr>
              <a:t>What cookies can be used for:</a:t>
            </a:r>
          </a:p>
          <a:p>
            <a:pPr>
              <a:lnSpc>
                <a:spcPct val="75000"/>
              </a:lnSpc>
            </a:pPr>
            <a:r>
              <a:rPr lang="en-US" altLang="en-US" sz="2400" dirty="0">
                <a:ea typeface="ＭＳ Ｐゴシック" panose="020B0600070205080204" pitchFamily="34" charset="-128"/>
              </a:rPr>
              <a:t>authorization</a:t>
            </a:r>
          </a:p>
          <a:p>
            <a:pPr>
              <a:lnSpc>
                <a:spcPct val="75000"/>
              </a:lnSpc>
            </a:pPr>
            <a:r>
              <a:rPr lang="en-US" altLang="en-US" sz="2400" dirty="0">
                <a:ea typeface="ＭＳ Ｐゴシック" panose="020B0600070205080204" pitchFamily="34" charset="-128"/>
              </a:rPr>
              <a:t>shopping carts</a:t>
            </a:r>
          </a:p>
          <a:p>
            <a:pPr>
              <a:lnSpc>
                <a:spcPct val="75000"/>
              </a:lnSpc>
            </a:pPr>
            <a:r>
              <a:rPr lang="en-US" altLang="en-US" sz="2400" dirty="0">
                <a:ea typeface="ＭＳ Ｐゴシック" panose="020B0600070205080204" pitchFamily="34" charset="-128"/>
              </a:rPr>
              <a:t>recommendations</a:t>
            </a:r>
          </a:p>
          <a:p>
            <a:pPr>
              <a:lnSpc>
                <a:spcPct val="75000"/>
              </a:lnSpc>
            </a:pPr>
            <a:r>
              <a:rPr lang="en-US" altLang="en-US" sz="2400" dirty="0">
                <a:ea typeface="ＭＳ Ｐゴシック" panose="020B0600070205080204" pitchFamily="34" charset="-128"/>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cookies and privacy:</a:t>
            </a:r>
          </a:p>
          <a:p>
            <a:pPr>
              <a:lnSpc>
                <a:spcPct val="90000"/>
              </a:lnSpc>
              <a:buClr>
                <a:srgbClr val="000099"/>
              </a:buClr>
              <a:buSzPct val="100000"/>
              <a:buFont typeface="Wingdings" pitchFamily="2" charset="2"/>
              <a:buChar char="§"/>
            </a:pPr>
            <a:r>
              <a:rPr lang="en-US" altLang="en-US" sz="2400" dirty="0">
                <a:latin typeface="+mn-lt"/>
              </a:rPr>
              <a:t>cookies permit sites to </a:t>
            </a:r>
            <a:r>
              <a:rPr lang="en-US" altLang="en-US" sz="2400" i="1" dirty="0">
                <a:latin typeface="+mn-lt"/>
              </a:rPr>
              <a:t>learn</a:t>
            </a:r>
            <a:r>
              <a:rPr lang="en-US" altLang="en-US" sz="2400" dirty="0">
                <a:latin typeface="+mn-lt"/>
              </a:rPr>
              <a:t> a lot about you on their site.</a:t>
            </a:r>
          </a:p>
          <a:p>
            <a:pPr>
              <a:lnSpc>
                <a:spcPct val="90000"/>
              </a:lnSpc>
              <a:buClr>
                <a:srgbClr val="000099"/>
              </a:buClr>
              <a:buSzPct val="100000"/>
              <a:buFont typeface="Wingdings" pitchFamily="2" charset="2"/>
              <a:buChar char="§"/>
            </a:pPr>
            <a:r>
              <a:rPr lang="en-US" altLang="en-US" sz="2400" dirty="0">
                <a:latin typeface="+mn-lt"/>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99"/>
                </a:solidFill>
                <a:latin typeface="+mn-lt"/>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689454"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i="1" dirty="0">
                <a:solidFill>
                  <a:srgbClr val="CC0000"/>
                </a:solidFill>
                <a:latin typeface="+mn-lt"/>
              </a:rPr>
              <a:t>Challenge: How to keep </a:t>
            </a:r>
            <a:r>
              <a:rPr lang="en-US" altLang="ja-JP" sz="2800" i="1" dirty="0">
                <a:solidFill>
                  <a:srgbClr val="CC0000"/>
                </a:solidFill>
                <a:latin typeface="+mn-lt"/>
              </a:rPr>
              <a:t>state:</a:t>
            </a:r>
          </a:p>
          <a:p>
            <a:pPr>
              <a:lnSpc>
                <a:spcPct val="90000"/>
              </a:lnSpc>
              <a:buClr>
                <a:srgbClr val="000099"/>
              </a:buClr>
              <a:buSzPct val="100000"/>
              <a:buFont typeface="Wingdings" pitchFamily="2" charset="2"/>
              <a:buChar char="§"/>
            </a:pPr>
            <a:r>
              <a:rPr lang="en-US" altLang="en-US" sz="2400" dirty="0">
                <a:latin typeface="+mn-lt"/>
              </a:rPr>
              <a:t>protocol endpoints: maintain state at sender/receiver over multiple transactions</a:t>
            </a:r>
          </a:p>
          <a:p>
            <a:pPr>
              <a:lnSpc>
                <a:spcPct val="90000"/>
              </a:lnSpc>
              <a:buClr>
                <a:srgbClr val="000099"/>
              </a:buClr>
              <a:buSzPct val="100000"/>
              <a:buFont typeface="Wingdings" pitchFamily="2" charset="2"/>
              <a:buChar char="§"/>
            </a:pPr>
            <a:r>
              <a:rPr lang="en-US" altLang="en-US" sz="2400" dirty="0">
                <a:latin typeface="+mn-lt"/>
              </a:rPr>
              <a:t>cookies: HTTP messages carry state</a:t>
            </a:r>
          </a:p>
        </p:txBody>
      </p:sp>
    </p:spTree>
    <p:extLst>
      <p:ext uri="{BB962C8B-B14F-4D97-AF65-F5344CB8AC3E}">
        <p14:creationId xmlns:p14="http://schemas.microsoft.com/office/powerpoint/2010/main" val="407772432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(proxy 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49</a:t>
            </a:fld>
            <a:endParaRPr lang="en-US"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817755" y="2025650"/>
            <a:ext cx="4394625"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r>
              <a:rPr lang="en-US" altLang="en-US" sz="2400" dirty="0">
                <a:ea typeface="ＭＳ Ｐゴシック" panose="020B0600070205080204" pitchFamily="34" charset="-128"/>
              </a:rPr>
              <a:t>user configures browser to point to a </a:t>
            </a:r>
            <a:r>
              <a:rPr lang="en-US" altLang="en-US" sz="2400" i="1" dirty="0">
                <a:solidFill>
                  <a:srgbClr val="C00000"/>
                </a:solidFill>
                <a:ea typeface="ＭＳ Ｐゴシック" panose="020B0600070205080204" pitchFamily="34" charset="-128"/>
              </a:rPr>
              <a:t>Web cache</a:t>
            </a:r>
          </a:p>
          <a:p>
            <a:pPr marL="233363" indent="-233363"/>
            <a:r>
              <a:rPr lang="en-US" altLang="en-US" sz="2400" dirty="0">
                <a:ea typeface="ＭＳ Ｐゴシック" panose="020B0600070205080204" pitchFamily="34" charset="-128"/>
              </a:rPr>
              <a:t>browser sends all HTTP requests to cache</a:t>
            </a:r>
          </a:p>
          <a:p>
            <a:pPr marL="685800" lvl="1" indent="-228600"/>
            <a:r>
              <a:rPr lang="en-US" altLang="en-US" i="1" dirty="0">
                <a:solidFill>
                  <a:srgbClr val="0000A3"/>
                </a:solidFill>
                <a:ea typeface="ＭＳ Ｐゴシック" panose="020B0600070205080204" pitchFamily="34" charset="-128"/>
              </a:rPr>
              <a:t>if</a:t>
            </a:r>
            <a:r>
              <a:rPr lang="en-US" altLang="en-US" dirty="0">
                <a:ea typeface="ＭＳ Ｐゴシック" panose="020B0600070205080204" pitchFamily="34" charset="-128"/>
              </a:rPr>
              <a:t> object in cache: cache returns object to client</a:t>
            </a:r>
          </a:p>
          <a:p>
            <a:pPr marL="685800" lvl="1" indent="-228600"/>
            <a:r>
              <a:rPr lang="en-US" altLang="en-US" i="1" dirty="0">
                <a:solidFill>
                  <a:srgbClr val="0000A3"/>
                </a:solidFill>
                <a:ea typeface="ＭＳ Ｐゴシック" panose="020B0600070205080204" pitchFamily="34" charset="-128"/>
              </a:rPr>
              <a:t>else</a:t>
            </a:r>
            <a:r>
              <a:rPr lang="en-US" altLang="en-US" dirty="0">
                <a:ea typeface="ＭＳ Ｐゴシック" panose="020B0600070205080204" pitchFamily="34" charset="-128"/>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1" y="1333500"/>
            <a:ext cx="87503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i="1" dirty="0">
                <a:solidFill>
                  <a:srgbClr val="CC0000"/>
                </a:solidFill>
                <a:latin typeface="+mn-lt"/>
              </a:rPr>
              <a:t>Goal:</a:t>
            </a:r>
            <a:r>
              <a:rPr lang="en-US" altLang="en-US" sz="2800" dirty="0">
                <a:latin typeface="+mn-lt"/>
              </a:rPr>
              <a:t> satisfy client request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latin typeface="+mn-lt"/>
              </a:rPr>
              <a:t>client</a:t>
            </a:r>
            <a:endParaRPr lang="en-US" altLang="en-US" sz="2400">
              <a:latin typeface="+mn-lt"/>
            </a:endParaRPr>
          </a:p>
        </p:txBody>
      </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28633" y="2524463"/>
            <a:ext cx="8369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dirty="0">
                <a:latin typeface="+mn-lt"/>
              </a:rPr>
              <a:t>proxy</a:t>
            </a:r>
          </a:p>
          <a:p>
            <a:pPr algn="ctr">
              <a:lnSpc>
                <a:spcPct val="90000"/>
              </a:lnSpc>
              <a:spcBef>
                <a:spcPct val="0"/>
              </a:spcBef>
              <a:buClrTx/>
              <a:buSzTx/>
              <a:buFontTx/>
              <a:buNone/>
            </a:pPr>
            <a:r>
              <a:rPr lang="en-US" altLang="en-US" dirty="0">
                <a:latin typeface="+mn-lt"/>
              </a:rPr>
              <a:t>server</a:t>
            </a:r>
            <a:endParaRPr lang="en-US" altLang="en-US" sz="2400" dirty="0">
              <a:latin typeface="+mn-lt"/>
            </a:endParaRPr>
          </a:p>
        </p:txBody>
      </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latin typeface="+mn-lt"/>
              </a:rPr>
              <a:t>client</a:t>
            </a:r>
            <a:endParaRPr lang="en-US" altLang="en-US" sz="2400">
              <a:latin typeface="+mn-lt"/>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grpSp>
      <p:sp>
        <p:nvSpPr>
          <p:cNvPr id="100" name="Text Box 47">
            <a:extLst>
              <a:ext uri="{FF2B5EF4-FFF2-40B4-BE49-F238E27FC236}">
                <a16:creationId xmlns:a16="http://schemas.microsoft.com/office/drawing/2014/main" id="{637E5EE1-9119-8E49-9490-A2EECF4B5584}"/>
              </a:ext>
            </a:extLst>
          </p:cNvPr>
          <p:cNvSpPr txBox="1">
            <a:spLocks noChangeArrowheads="1"/>
          </p:cNvSpPr>
          <p:nvPr/>
        </p:nvSpPr>
        <p:spPr bwMode="auto">
          <a:xfrm>
            <a:off x="10264364" y="522888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600" dirty="0">
                <a:latin typeface="+mn-lt"/>
              </a:rPr>
              <a:t>origin </a:t>
            </a:r>
          </a:p>
          <a:p>
            <a:pPr algn="ctr">
              <a:lnSpc>
                <a:spcPct val="90000"/>
              </a:lnSpc>
              <a:spcBef>
                <a:spcPct val="0"/>
              </a:spcBef>
              <a:buClrTx/>
              <a:buSzTx/>
              <a:buFontTx/>
              <a:buNone/>
            </a:pPr>
            <a:r>
              <a:rPr lang="en-US" altLang="en-US" sz="1600" dirty="0">
                <a:latin typeface="+mn-lt"/>
              </a:rPr>
              <a:t>server</a:t>
            </a:r>
            <a:endParaRPr lang="en-US" altLang="en-US" sz="2400" dirty="0">
              <a:latin typeface="+mn-lt"/>
            </a:endParaRPr>
          </a:p>
        </p:txBody>
      </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600" dirty="0">
                <a:latin typeface="+mn-lt"/>
              </a:rPr>
              <a:t>origin </a:t>
            </a:r>
          </a:p>
          <a:p>
            <a:pPr algn="ctr">
              <a:lnSpc>
                <a:spcPct val="80000"/>
              </a:lnSpc>
              <a:spcBef>
                <a:spcPct val="0"/>
              </a:spcBef>
              <a:buClrTx/>
              <a:buSzTx/>
              <a:buFontTx/>
              <a:buNone/>
            </a:pPr>
            <a:r>
              <a:rPr lang="en-US" altLang="en-US" sz="1600" dirty="0">
                <a:latin typeface="+mn-lt"/>
              </a:rPr>
              <a:t>server</a:t>
            </a:r>
            <a:endParaRPr lang="en-US" altLang="en-US" sz="2400" dirty="0">
              <a:latin typeface="+mn-lt"/>
            </a:endParaRPr>
          </a:p>
        </p:txBody>
      </p:sp>
      <p:sp>
        <p:nvSpPr>
          <p:cNvPr id="102" name="Rectangle 55">
            <a:extLst>
              <a:ext uri="{FF2B5EF4-FFF2-40B4-BE49-F238E27FC236}">
                <a16:creationId xmlns:a16="http://schemas.microsoft.com/office/drawing/2014/main" id="{34262177-3A90-E847-B2EC-55D3A7E8E1AB}"/>
              </a:ext>
            </a:extLst>
          </p:cNvPr>
          <p:cNvSpPr>
            <a:spLocks noChangeArrowheads="1"/>
          </p:cNvSpPr>
          <p:nvPr/>
        </p:nvSpPr>
        <p:spPr bwMode="auto">
          <a:xfrm>
            <a:off x="9191625" y="40992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 name="Group 69">
            <a:extLst>
              <a:ext uri="{FF2B5EF4-FFF2-40B4-BE49-F238E27FC236}">
                <a16:creationId xmlns:a16="http://schemas.microsoft.com/office/drawing/2014/main" id="{695335D9-4B5E-E746-93FF-954FC244FD37}"/>
              </a:ext>
            </a:extLst>
          </p:cNvPr>
          <p:cNvGrpSpPr>
            <a:grpSpLocks/>
          </p:cNvGrpSpPr>
          <p:nvPr/>
        </p:nvGrpSpPr>
        <p:grpSpPr bwMode="auto">
          <a:xfrm>
            <a:off x="10356850" y="4513601"/>
            <a:ext cx="433388" cy="715962"/>
            <a:chOff x="4140" y="429"/>
            <a:chExt cx="1425" cy="2396"/>
          </a:xfrm>
        </p:grpSpPr>
        <p:sp>
          <p:nvSpPr>
            <p:cNvPr id="112" name="Freeform 70">
              <a:extLst>
                <a:ext uri="{FF2B5EF4-FFF2-40B4-BE49-F238E27FC236}">
                  <a16:creationId xmlns:a16="http://schemas.microsoft.com/office/drawing/2014/main" id="{913873A1-A3E6-344E-AAF4-6A4E4B701360}"/>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Rectangle 71">
              <a:extLst>
                <a:ext uri="{FF2B5EF4-FFF2-40B4-BE49-F238E27FC236}">
                  <a16:creationId xmlns:a16="http://schemas.microsoft.com/office/drawing/2014/main" id="{F9479AFE-E174-9A43-9DF7-1B7F16C2E9F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14" name="Freeform 72">
              <a:extLst>
                <a:ext uri="{FF2B5EF4-FFF2-40B4-BE49-F238E27FC236}">
                  <a16:creationId xmlns:a16="http://schemas.microsoft.com/office/drawing/2014/main" id="{23E9FAF3-B381-7C4C-A7D3-7EB568DF13B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73">
              <a:extLst>
                <a:ext uri="{FF2B5EF4-FFF2-40B4-BE49-F238E27FC236}">
                  <a16:creationId xmlns:a16="http://schemas.microsoft.com/office/drawing/2014/main" id="{53F58983-234E-A246-9555-A7C2DEFF2BB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Rectangle 74">
              <a:extLst>
                <a:ext uri="{FF2B5EF4-FFF2-40B4-BE49-F238E27FC236}">
                  <a16:creationId xmlns:a16="http://schemas.microsoft.com/office/drawing/2014/main" id="{3E1E54F4-C6E4-444F-8A9A-F150210FABC4}"/>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17" name="Group 75">
              <a:extLst>
                <a:ext uri="{FF2B5EF4-FFF2-40B4-BE49-F238E27FC236}">
                  <a16:creationId xmlns:a16="http://schemas.microsoft.com/office/drawing/2014/main" id="{A4CBA219-D73A-F84C-9124-6F08F973F5CE}"/>
                </a:ext>
              </a:extLst>
            </p:cNvPr>
            <p:cNvGrpSpPr>
              <a:grpSpLocks/>
            </p:cNvGrpSpPr>
            <p:nvPr/>
          </p:nvGrpSpPr>
          <p:grpSpPr bwMode="auto">
            <a:xfrm>
              <a:off x="4749" y="668"/>
              <a:ext cx="581" cy="145"/>
              <a:chOff x="614" y="2568"/>
              <a:chExt cx="725" cy="139"/>
            </a:xfrm>
          </p:grpSpPr>
          <p:sp>
            <p:nvSpPr>
              <p:cNvPr id="142" name="AutoShape 76">
                <a:extLst>
                  <a:ext uri="{FF2B5EF4-FFF2-40B4-BE49-F238E27FC236}">
                    <a16:creationId xmlns:a16="http://schemas.microsoft.com/office/drawing/2014/main" id="{0FE32417-DCCC-5442-8FE3-CEC797686D2D}"/>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43" name="AutoShape 77">
                <a:extLst>
                  <a:ext uri="{FF2B5EF4-FFF2-40B4-BE49-F238E27FC236}">
                    <a16:creationId xmlns:a16="http://schemas.microsoft.com/office/drawing/2014/main" id="{B9BB341D-6B92-CC44-B3D2-27C02C906318}"/>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18" name="Rectangle 78">
              <a:extLst>
                <a:ext uri="{FF2B5EF4-FFF2-40B4-BE49-F238E27FC236}">
                  <a16:creationId xmlns:a16="http://schemas.microsoft.com/office/drawing/2014/main" id="{7B4093AD-CF24-BB4D-873D-B07BE93D74FF}"/>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19" name="Group 79">
              <a:extLst>
                <a:ext uri="{FF2B5EF4-FFF2-40B4-BE49-F238E27FC236}">
                  <a16:creationId xmlns:a16="http://schemas.microsoft.com/office/drawing/2014/main" id="{5DE31E60-75E5-0842-8115-088E7A846003}"/>
                </a:ext>
              </a:extLst>
            </p:cNvPr>
            <p:cNvGrpSpPr>
              <a:grpSpLocks/>
            </p:cNvGrpSpPr>
            <p:nvPr/>
          </p:nvGrpSpPr>
          <p:grpSpPr bwMode="auto">
            <a:xfrm>
              <a:off x="4747" y="994"/>
              <a:ext cx="581" cy="134"/>
              <a:chOff x="614" y="2568"/>
              <a:chExt cx="725" cy="139"/>
            </a:xfrm>
          </p:grpSpPr>
          <p:sp>
            <p:nvSpPr>
              <p:cNvPr id="140" name="AutoShape 80">
                <a:extLst>
                  <a:ext uri="{FF2B5EF4-FFF2-40B4-BE49-F238E27FC236}">
                    <a16:creationId xmlns:a16="http://schemas.microsoft.com/office/drawing/2014/main" id="{A7775AA5-23E4-804B-A04F-3193163E7290}"/>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41" name="AutoShape 81">
                <a:extLst>
                  <a:ext uri="{FF2B5EF4-FFF2-40B4-BE49-F238E27FC236}">
                    <a16:creationId xmlns:a16="http://schemas.microsoft.com/office/drawing/2014/main" id="{547F9DB6-DB83-AC42-B51A-070244A3D16D}"/>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0" name="Rectangle 82">
              <a:extLst>
                <a:ext uri="{FF2B5EF4-FFF2-40B4-BE49-F238E27FC236}">
                  <a16:creationId xmlns:a16="http://schemas.microsoft.com/office/drawing/2014/main" id="{49E7E0E3-CAD5-694A-B97C-46D96020F3C7}"/>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1" name="Rectangle 83">
              <a:extLst>
                <a:ext uri="{FF2B5EF4-FFF2-40B4-BE49-F238E27FC236}">
                  <a16:creationId xmlns:a16="http://schemas.microsoft.com/office/drawing/2014/main" id="{AF3E0759-38A3-914A-8FF9-3A7CD9DA8C4F}"/>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22" name="Group 84">
              <a:extLst>
                <a:ext uri="{FF2B5EF4-FFF2-40B4-BE49-F238E27FC236}">
                  <a16:creationId xmlns:a16="http://schemas.microsoft.com/office/drawing/2014/main" id="{EB79E284-FD62-3143-AA65-B127E9F6D9CB}"/>
                </a:ext>
              </a:extLst>
            </p:cNvPr>
            <p:cNvGrpSpPr>
              <a:grpSpLocks/>
            </p:cNvGrpSpPr>
            <p:nvPr/>
          </p:nvGrpSpPr>
          <p:grpSpPr bwMode="auto">
            <a:xfrm>
              <a:off x="4735" y="1627"/>
              <a:ext cx="582" cy="151"/>
              <a:chOff x="614" y="2568"/>
              <a:chExt cx="725" cy="139"/>
            </a:xfrm>
          </p:grpSpPr>
          <p:sp>
            <p:nvSpPr>
              <p:cNvPr id="138" name="AutoShape 85">
                <a:extLst>
                  <a:ext uri="{FF2B5EF4-FFF2-40B4-BE49-F238E27FC236}">
                    <a16:creationId xmlns:a16="http://schemas.microsoft.com/office/drawing/2014/main" id="{2C0C8BB4-8BF9-B741-AF20-9A03AB77BCEA}"/>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9" name="AutoShape 86">
                <a:extLst>
                  <a:ext uri="{FF2B5EF4-FFF2-40B4-BE49-F238E27FC236}">
                    <a16:creationId xmlns:a16="http://schemas.microsoft.com/office/drawing/2014/main" id="{F72720FC-B0AA-A84E-A686-35E8C4524E9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3" name="Freeform 87">
              <a:extLst>
                <a:ext uri="{FF2B5EF4-FFF2-40B4-BE49-F238E27FC236}">
                  <a16:creationId xmlns:a16="http://schemas.microsoft.com/office/drawing/2014/main" id="{D65F7AB8-77F0-D74F-8AE2-D73E317ABF7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4" name="Group 88">
              <a:extLst>
                <a:ext uri="{FF2B5EF4-FFF2-40B4-BE49-F238E27FC236}">
                  <a16:creationId xmlns:a16="http://schemas.microsoft.com/office/drawing/2014/main" id="{9C3676B6-DD2E-4C4C-8B2D-1DCDA62C8233}"/>
                </a:ext>
              </a:extLst>
            </p:cNvPr>
            <p:cNvGrpSpPr>
              <a:grpSpLocks/>
            </p:cNvGrpSpPr>
            <p:nvPr/>
          </p:nvGrpSpPr>
          <p:grpSpPr bwMode="auto">
            <a:xfrm>
              <a:off x="4739" y="1327"/>
              <a:ext cx="582" cy="139"/>
              <a:chOff x="614" y="2568"/>
              <a:chExt cx="725" cy="139"/>
            </a:xfrm>
          </p:grpSpPr>
          <p:sp>
            <p:nvSpPr>
              <p:cNvPr id="136" name="AutoShape 89">
                <a:extLst>
                  <a:ext uri="{FF2B5EF4-FFF2-40B4-BE49-F238E27FC236}">
                    <a16:creationId xmlns:a16="http://schemas.microsoft.com/office/drawing/2014/main" id="{0F2E9EB7-A170-774D-A4E2-360F52DBC55F}"/>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7" name="AutoShape 90">
                <a:extLst>
                  <a:ext uri="{FF2B5EF4-FFF2-40B4-BE49-F238E27FC236}">
                    <a16:creationId xmlns:a16="http://schemas.microsoft.com/office/drawing/2014/main" id="{273D0D93-64F6-E749-8F59-37402824310F}"/>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5" name="Rectangle 91">
              <a:extLst>
                <a:ext uri="{FF2B5EF4-FFF2-40B4-BE49-F238E27FC236}">
                  <a16:creationId xmlns:a16="http://schemas.microsoft.com/office/drawing/2014/main" id="{8086F60F-6926-E949-AF71-568526A130E7}"/>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6" name="Freeform 92">
              <a:extLst>
                <a:ext uri="{FF2B5EF4-FFF2-40B4-BE49-F238E27FC236}">
                  <a16:creationId xmlns:a16="http://schemas.microsoft.com/office/drawing/2014/main" id="{AA04C650-C3D7-6047-BC50-96F547A7985B}"/>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93">
              <a:extLst>
                <a:ext uri="{FF2B5EF4-FFF2-40B4-BE49-F238E27FC236}">
                  <a16:creationId xmlns:a16="http://schemas.microsoft.com/office/drawing/2014/main" id="{B620A447-F22A-1047-AB55-6D3FC6793F16}"/>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Oval 94">
              <a:extLst>
                <a:ext uri="{FF2B5EF4-FFF2-40B4-BE49-F238E27FC236}">
                  <a16:creationId xmlns:a16="http://schemas.microsoft.com/office/drawing/2014/main" id="{D18C1BAC-54EB-2C4D-96E0-DCBA8825DEF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9" name="Freeform 95">
              <a:extLst>
                <a:ext uri="{FF2B5EF4-FFF2-40B4-BE49-F238E27FC236}">
                  <a16:creationId xmlns:a16="http://schemas.microsoft.com/office/drawing/2014/main" id="{AE9B61EF-DC95-BD4B-8A95-97E504A2834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AutoShape 96">
              <a:extLst>
                <a:ext uri="{FF2B5EF4-FFF2-40B4-BE49-F238E27FC236}">
                  <a16:creationId xmlns:a16="http://schemas.microsoft.com/office/drawing/2014/main" id="{AEFFD9A1-A7DB-9741-8160-339984971864}"/>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1" name="AutoShape 97">
              <a:extLst>
                <a:ext uri="{FF2B5EF4-FFF2-40B4-BE49-F238E27FC236}">
                  <a16:creationId xmlns:a16="http://schemas.microsoft.com/office/drawing/2014/main" id="{4CF0FD3C-4FEA-C74E-B036-01248AA0D0CD}"/>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2" name="Oval 98">
              <a:extLst>
                <a:ext uri="{FF2B5EF4-FFF2-40B4-BE49-F238E27FC236}">
                  <a16:creationId xmlns:a16="http://schemas.microsoft.com/office/drawing/2014/main" id="{0CD0CEC4-6C5A-3848-912A-E20E61971AC4}"/>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3" name="Oval 99">
              <a:extLst>
                <a:ext uri="{FF2B5EF4-FFF2-40B4-BE49-F238E27FC236}">
                  <a16:creationId xmlns:a16="http://schemas.microsoft.com/office/drawing/2014/main" id="{E813B2FF-58DB-E94B-AA5D-719819E1A1E5}"/>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134" name="Oval 100">
              <a:extLst>
                <a:ext uri="{FF2B5EF4-FFF2-40B4-BE49-F238E27FC236}">
                  <a16:creationId xmlns:a16="http://schemas.microsoft.com/office/drawing/2014/main" id="{7FE7A801-184A-CA4F-8BDE-540520412CEA}"/>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5" name="Rectangle 101">
              <a:extLst>
                <a:ext uri="{FF2B5EF4-FFF2-40B4-BE49-F238E27FC236}">
                  <a16:creationId xmlns:a16="http://schemas.microsoft.com/office/drawing/2014/main" id="{601DD256-57BB-F948-8A59-299CE2830529}"/>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Tree>
    <p:extLst>
      <p:ext uri="{BB962C8B-B14F-4D97-AF65-F5344CB8AC3E}">
        <p14:creationId xmlns:p14="http://schemas.microsoft.com/office/powerpoint/2010/main" val="3974648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2000"/>
                                        <p:tgtEl>
                                          <p:spTgt spid="96"/>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Effect transition="in" filter="wipe(right)">
                                      <p:cBhvr>
                                        <p:cTn id="11" dur="2000"/>
                                        <p:tgtEl>
                                          <p:spTgt spid="10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2000"/>
                                        <p:tgtEl>
                                          <p:spTgt spid="86"/>
                                        </p:tgtEl>
                                      </p:cBhvr>
                                    </p:animEffect>
                                  </p:childTnLst>
                                </p:cTn>
                              </p:par>
                            </p:childTnLst>
                          </p:cTn>
                        </p:par>
                        <p:par>
                          <p:cTn id="17" fill="hold">
                            <p:stCondLst>
                              <p:cond delay="2000"/>
                            </p:stCondLst>
                            <p:childTnLst>
                              <p:par>
                                <p:cTn id="18" presetID="22" presetClass="entr" presetSubtype="2" fill="hold" nodeType="afterEffect">
                                  <p:stCondLst>
                                    <p:cond delay="0"/>
                                  </p:stCondLst>
                                  <p:childTnLst>
                                    <p:set>
                                      <p:cBhvr>
                                        <p:cTn id="19" dur="1" fill="hold">
                                          <p:stCondLst>
                                            <p:cond delay="0"/>
                                          </p:stCondLst>
                                        </p:cTn>
                                        <p:tgtEl>
                                          <p:spTgt spid="93"/>
                                        </p:tgtEl>
                                        <p:attrNameLst>
                                          <p:attrName>style.visibility</p:attrName>
                                        </p:attrNameLst>
                                      </p:cBhvr>
                                      <p:to>
                                        <p:strVal val="visible"/>
                                      </p:to>
                                    </p:set>
                                    <p:animEffect transition="in" filter="wipe(right)">
                                      <p:cBhvr>
                                        <p:cTn id="20" dur="2000"/>
                                        <p:tgtEl>
                                          <p:spTgt spid="93"/>
                                        </p:tgtEl>
                                      </p:cBhvr>
                                    </p:animEffect>
                                  </p:childTnLst>
                                </p:cTn>
                              </p:par>
                            </p:childTnLst>
                          </p:cTn>
                        </p:par>
                        <p:par>
                          <p:cTn id="21" fill="hold">
                            <p:stCondLst>
                              <p:cond delay="4000"/>
                            </p:stCondLst>
                            <p:childTnLst>
                              <p:par>
                                <p:cTn id="22" presetID="22" presetClass="entr" presetSubtype="2" fill="hold" nodeType="afterEffect">
                                  <p:stCondLst>
                                    <p:cond delay="0"/>
                                  </p:stCondLst>
                                  <p:childTnLst>
                                    <p:set>
                                      <p:cBhvr>
                                        <p:cTn id="23" dur="1" fill="hold">
                                          <p:stCondLst>
                                            <p:cond delay="0"/>
                                          </p:stCondLst>
                                        </p:cTn>
                                        <p:tgtEl>
                                          <p:spTgt spid="110"/>
                                        </p:tgtEl>
                                        <p:attrNameLst>
                                          <p:attrName>style.visibility</p:attrName>
                                        </p:attrNameLst>
                                      </p:cBhvr>
                                      <p:to>
                                        <p:strVal val="visible"/>
                                      </p:to>
                                    </p:set>
                                    <p:animEffect transition="in" filter="wipe(right)">
                                      <p:cBhvr>
                                        <p:cTn id="24"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indent="-331788">
              <a:buClr>
                <a:srgbClr val="0000A8"/>
              </a:buClr>
            </a:pPr>
            <a:r>
              <a:rPr lang="en-US" altLang="en-US" sz="3200" dirty="0">
                <a:ea typeface="ＭＳ Ｐゴシック" panose="020B0600070205080204" pitchFamily="34" charset="-128"/>
              </a:rPr>
              <a:t>social networking</a:t>
            </a:r>
          </a:p>
          <a:p>
            <a:pPr marL="346075" indent="-331788">
              <a:buClr>
                <a:srgbClr val="0000A8"/>
              </a:buClr>
            </a:pPr>
            <a:r>
              <a:rPr lang="en-US" altLang="en-US" sz="3200" dirty="0">
                <a:ea typeface="ＭＳ Ｐゴシック" panose="020B0600070205080204" pitchFamily="34" charset="-128"/>
              </a:rPr>
              <a:t>Web</a:t>
            </a:r>
          </a:p>
          <a:p>
            <a:pPr marL="346075" indent="-331788">
              <a:buClr>
                <a:srgbClr val="0000A8"/>
              </a:buClr>
            </a:pPr>
            <a:r>
              <a:rPr lang="en-US" altLang="en-US" sz="3200" dirty="0">
                <a:ea typeface="ＭＳ Ｐゴシック" panose="020B0600070205080204" pitchFamily="34" charset="-128"/>
              </a:rPr>
              <a:t>text messaging</a:t>
            </a:r>
          </a:p>
          <a:p>
            <a:pPr marL="346075" indent="-331788">
              <a:buClr>
                <a:srgbClr val="0000A8"/>
              </a:buClr>
            </a:pPr>
            <a:r>
              <a:rPr lang="en-US" altLang="en-US" sz="3200" dirty="0">
                <a:ea typeface="ＭＳ Ｐゴシック" panose="020B0600070205080204" pitchFamily="34" charset="-128"/>
              </a:rPr>
              <a:t>e-mail</a:t>
            </a:r>
          </a:p>
          <a:p>
            <a:pPr marL="346075" indent="-331788">
              <a:buClr>
                <a:srgbClr val="0000A8"/>
              </a:buClr>
            </a:pPr>
            <a:r>
              <a:rPr lang="en-US" altLang="en-US" sz="3200" dirty="0">
                <a:ea typeface="ＭＳ Ｐゴシック" panose="020B0600070205080204" pitchFamily="34" charset="-128"/>
              </a:rPr>
              <a:t>multi-user network games</a:t>
            </a:r>
          </a:p>
          <a:p>
            <a:pPr marL="346075" indent="-331788">
              <a:buClr>
                <a:srgbClr val="0000A8"/>
              </a:buClr>
            </a:pPr>
            <a:r>
              <a:rPr lang="en-US" altLang="en-US" sz="3200" dirty="0">
                <a:ea typeface="ＭＳ Ｐゴシック" panose="020B0600070205080204" pitchFamily="34" charset="-128"/>
              </a:rPr>
              <a:t>streaming stored video (YouTube, Hulu, Netflix) </a:t>
            </a:r>
          </a:p>
          <a:p>
            <a:pPr marL="346075" indent="-331788">
              <a:buClr>
                <a:srgbClr val="0000A8"/>
              </a:buClr>
            </a:pPr>
            <a:r>
              <a:rPr lang="en-US" altLang="en-US" sz="3200" dirty="0">
                <a:ea typeface="ＭＳ Ｐゴシック" panose="020B0600070205080204" pitchFamily="34" charset="-128"/>
              </a:rPr>
              <a:t>P2P file sharing</a:t>
            </a:r>
          </a:p>
          <a:p>
            <a:endParaRPr lang="en-US" sz="36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a:t>
            </a:fld>
            <a:endParaRPr lang="en-US" dirty="0"/>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indent="-331788">
              <a:buClr>
                <a:srgbClr val="0000A8"/>
              </a:buClr>
            </a:pPr>
            <a:r>
              <a:rPr lang="en-US" altLang="en-US" sz="3200" dirty="0">
                <a:ea typeface="ＭＳ Ｐゴシック" panose="020B0600070205080204" pitchFamily="34" charset="-128"/>
              </a:rPr>
              <a:t>voice over IP (e.g., Skype)</a:t>
            </a:r>
          </a:p>
          <a:p>
            <a:pPr marL="346075" indent="-331788">
              <a:buClr>
                <a:srgbClr val="0000A8"/>
              </a:buClr>
            </a:pPr>
            <a:r>
              <a:rPr lang="en-US" altLang="en-US" sz="3200" dirty="0">
                <a:ea typeface="ＭＳ Ｐゴシック" panose="020B0600070205080204" pitchFamily="34" charset="-128"/>
              </a:rPr>
              <a:t>real-time video conferencing</a:t>
            </a:r>
          </a:p>
          <a:p>
            <a:pPr marL="346075" indent="-331788">
              <a:buClr>
                <a:srgbClr val="0000A8"/>
              </a:buClr>
            </a:pPr>
            <a:r>
              <a:rPr lang="en-US" altLang="en-US" sz="3200" dirty="0">
                <a:ea typeface="ＭＳ Ｐゴシック" panose="020B0600070205080204" pitchFamily="34" charset="-128"/>
              </a:rPr>
              <a:t>Internet search</a:t>
            </a:r>
          </a:p>
          <a:p>
            <a:pPr marL="346075" indent="-331788">
              <a:buClr>
                <a:srgbClr val="0000A8"/>
              </a:buClr>
            </a:pPr>
            <a:r>
              <a:rPr lang="en-US" altLang="en-US" sz="3200" dirty="0">
                <a:ea typeface="ＭＳ Ｐゴシック" panose="020B0600070205080204" pitchFamily="34" charset="-128"/>
              </a:rPr>
              <a:t>remote login</a:t>
            </a:r>
          </a:p>
          <a:p>
            <a:pPr marL="346075" indent="-331788">
              <a:buClr>
                <a:srgbClr val="0000A8"/>
              </a:buClr>
            </a:pPr>
            <a:r>
              <a:rPr lang="en-US" altLang="en-US" sz="3200" dirty="0">
                <a:ea typeface="ＭＳ Ｐゴシック" panose="020B0600070205080204" pitchFamily="34" charset="-128"/>
              </a:rPr>
              <a:t>…</a:t>
            </a:r>
          </a:p>
          <a:p>
            <a:pPr marL="14287" indent="0">
              <a:buClr>
                <a:srgbClr val="0000A8"/>
              </a:buClr>
              <a:buNone/>
            </a:pPr>
            <a:endParaRPr lang="en-US" sz="3600" dirty="0"/>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r>
              <a:rPr lang="en-US" sz="3600" i="1" u="sng" dirty="0">
                <a:solidFill>
                  <a:srgbClr val="C00000"/>
                </a:solidFill>
              </a:rPr>
              <a:t>Q:</a:t>
            </a:r>
            <a:r>
              <a:rPr lang="en-US" sz="3600" i="1" dirty="0"/>
              <a:t> your</a:t>
            </a:r>
            <a:r>
              <a:rPr lang="en-US" sz="3600" dirty="0"/>
              <a:t> favorites?</a:t>
            </a:r>
          </a:p>
        </p:txBody>
      </p:sp>
    </p:spTree>
    <p:extLst>
      <p:ext uri="{BB962C8B-B14F-4D97-AF65-F5344CB8AC3E}">
        <p14:creationId xmlns:p14="http://schemas.microsoft.com/office/powerpoint/2010/main" val="319910155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(proxy 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50</a:t>
            </a:fld>
            <a:endParaRPr lang="en-US"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94370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rPr>
              <a:t>Web cache acts as both client and server</a:t>
            </a:r>
          </a:p>
          <a:p>
            <a:pPr lvl="1">
              <a:spcBef>
                <a:spcPts val="0"/>
              </a:spcBef>
            </a:pPr>
            <a:r>
              <a:rPr lang="en-US" altLang="en-US" sz="2800" dirty="0">
                <a:ea typeface="ＭＳ Ｐゴシック" panose="020B0600070205080204" pitchFamily="34" charset="-128"/>
              </a:rPr>
              <a:t>server for original requesting client</a:t>
            </a:r>
          </a:p>
          <a:p>
            <a:pPr lvl="1">
              <a:spcBef>
                <a:spcPts val="0"/>
              </a:spcBef>
            </a:pPr>
            <a:r>
              <a:rPr lang="en-US" altLang="en-US" sz="2800" dirty="0">
                <a:ea typeface="ＭＳ Ｐゴシック" panose="020B0600070205080204" pitchFamily="34" charset="-128"/>
              </a:rPr>
              <a:t>client to origin server</a:t>
            </a:r>
          </a:p>
          <a:p>
            <a:pPr marL="407988" indent="-277813"/>
            <a:r>
              <a:rPr lang="en-US" altLang="en-US" sz="3200" dirty="0">
                <a:ea typeface="ＭＳ Ｐゴシック" panose="020B0600070205080204" pitchFamily="34" charset="-128"/>
              </a:rPr>
              <a:t>server tells cache about object’s allowable caching in response header:</a:t>
            </a:r>
          </a:p>
          <a:p>
            <a:pPr marL="463550" lvl="1" indent="0">
              <a:buNone/>
            </a:pPr>
            <a:r>
              <a:rPr lang="en-US" altLang="en-US" sz="2200" dirty="0">
                <a:highlight>
                  <a:srgbClr val="9CDFF9"/>
                </a:highlight>
                <a:ea typeface="ＭＳ Ｐゴシック" panose="020B0600070205080204" pitchFamily="34" charset="-128"/>
              </a:rPr>
              <a:t>Cache-Control: max-age=&lt;seconds&gt;</a:t>
            </a:r>
          </a:p>
          <a:p>
            <a:pPr marL="463550" lvl="1" indent="0">
              <a:buNone/>
            </a:pPr>
            <a:r>
              <a:rPr lang="en-US" altLang="en-US" sz="2200" dirty="0">
                <a:highlight>
                  <a:srgbClr val="9CDFF9"/>
                </a:highlight>
                <a:ea typeface="ＭＳ Ｐゴシック" panose="020B0600070205080204" pitchFamily="34" charset="-128"/>
              </a:rPr>
              <a:t>Cache-Control: no-cache</a:t>
            </a:r>
            <a:r>
              <a:rPr lang="en-US" altLang="en-US" sz="2200" dirty="0">
                <a:solidFill>
                  <a:srgbClr val="9CDFF9"/>
                </a:solidFill>
                <a:highlight>
                  <a:srgbClr val="9CDFF9"/>
                </a:highlight>
                <a:ea typeface="ＭＳ Ｐゴシック" panose="020B0600070205080204" pitchFamily="34" charset="-128"/>
              </a:rPr>
              <a:t>_________ </a:t>
            </a:r>
            <a:r>
              <a:rPr lang="en-US" altLang="en-US" sz="2200" dirty="0">
                <a:ea typeface="ＭＳ Ｐゴシック" panose="020B0600070205080204" pitchFamily="34" charset="-128"/>
              </a:rPr>
              <a:t>          </a:t>
            </a:r>
            <a:r>
              <a:rPr lang="en-US" altLang="en-US" sz="2200" dirty="0">
                <a:highlight>
                  <a:srgbClr val="9CDFF9"/>
                </a:highlight>
                <a:ea typeface="ＭＳ Ｐゴシック" panose="020B0600070205080204" pitchFamily="34" charset="-128"/>
              </a:rPr>
              <a:t>        </a:t>
            </a:r>
          </a:p>
          <a:p>
            <a:pPr marL="407988" indent="-277813"/>
            <a:r>
              <a:rPr lang="en-US" altLang="en-US" dirty="0">
                <a:ea typeface="ＭＳ Ｐゴシック" panose="020B0600070205080204" pitchFamily="34" charset="-128"/>
              </a:rPr>
              <a:t>typically, cache is installed by ISP (university, company, …)</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Why </a:t>
            </a:r>
            <a:r>
              <a:rPr lang="en-US" altLang="en-US" sz="3200" dirty="0">
                <a:ea typeface="ＭＳ Ｐゴシック" panose="020B0600070205080204" pitchFamily="34" charset="-128"/>
              </a:rPr>
              <a:t>Web caching?</a:t>
            </a:r>
          </a:p>
          <a:p>
            <a:pPr marL="407988" indent="-287338"/>
            <a:r>
              <a:rPr lang="en-US" altLang="en-US" sz="3200" dirty="0">
                <a:ea typeface="ＭＳ Ｐゴシック" panose="020B0600070205080204" pitchFamily="34" charset="-128"/>
              </a:rPr>
              <a:t>reduce response time for client request </a:t>
            </a:r>
          </a:p>
          <a:p>
            <a:pPr marL="750888" lvl="1" indent="-287338"/>
            <a:r>
              <a:rPr lang="en-US" altLang="en-US" sz="2800" dirty="0">
                <a:ea typeface="ＭＳ Ｐゴシック" panose="020B0600070205080204" pitchFamily="34" charset="-128"/>
              </a:rPr>
              <a:t>cache is closer to client</a:t>
            </a:r>
          </a:p>
          <a:p>
            <a:pPr marL="407988" indent="-287338"/>
            <a:r>
              <a:rPr lang="en-US" altLang="en-US" sz="3200" dirty="0">
                <a:ea typeface="ＭＳ Ｐゴシック" panose="020B0600070205080204" pitchFamily="34" charset="-128"/>
              </a:rPr>
              <a:t>reduce traffic on an institution</a:t>
            </a:r>
            <a:r>
              <a:rPr lang="ja-JP" altLang="en-US" sz="3200" dirty="0">
                <a:ea typeface="ＭＳ Ｐゴシック" panose="020B0600070205080204" pitchFamily="34" charset="-128"/>
              </a:rPr>
              <a:t>’</a:t>
            </a:r>
            <a:r>
              <a:rPr lang="en-US" altLang="ja-JP" sz="3200" dirty="0">
                <a:ea typeface="ＭＳ Ｐゴシック" panose="020B0600070205080204" pitchFamily="34" charset="-128"/>
              </a:rPr>
              <a:t>s access link</a:t>
            </a:r>
          </a:p>
          <a:p>
            <a:pPr marL="407988" indent="-287338"/>
            <a:r>
              <a:rPr lang="en-US" altLang="en-US" sz="3200" dirty="0">
                <a:ea typeface="ＭＳ Ｐゴシック" panose="020B0600070205080204" pitchFamily="34" charset="-128"/>
              </a:rPr>
              <a:t>Internet is dense with caches </a:t>
            </a:r>
          </a:p>
          <a:p>
            <a:pPr marL="750888" lvl="1" indent="-287338"/>
            <a:r>
              <a:rPr lang="en-US" altLang="en-US" sz="2800" dirty="0">
                <a:ea typeface="ＭＳ Ｐゴシック" panose="020B0600070205080204" pitchFamily="34" charset="-128"/>
              </a:rPr>
              <a:t>enables “</a:t>
            </a:r>
            <a:r>
              <a:rPr lang="en-US" altLang="ja-JP" sz="2800" dirty="0">
                <a:ea typeface="ＭＳ Ｐゴシック" panose="020B0600070205080204" pitchFamily="34" charset="-128"/>
              </a:rPr>
              <a:t>poor” content providers to more effectively deliver content</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84526658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sz="2400" dirty="0">
                <a:solidFill>
                  <a:srgbClr val="3C6CDF"/>
                </a:solidFill>
                <a:latin typeface="Calibri" panose="020F0502020204030204" pitchFamily="34" charset="0"/>
                <a:ea typeface="ＭＳ Ｐゴシック" charset="0"/>
                <a:cs typeface="Calibri" panose="020F0502020204030204" pitchFamily="34" charset="0"/>
              </a:rPr>
              <a:t> </a:t>
            </a:r>
            <a:r>
              <a:rPr lang="en-US" sz="2400" dirty="0">
                <a:solidFill>
                  <a:srgbClr val="000000"/>
                </a:solidFill>
                <a:latin typeface="Calibri" panose="020F0502020204030204" pitchFamily="34" charset="0"/>
                <a:ea typeface="ＭＳ Ｐゴシック" charset="0"/>
                <a:cs typeface="Calibri" panose="020F0502020204030204" pitchFamily="34" charset="0"/>
              </a:rPr>
              <a:t>0.0015</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00000"/>
                </a:solidFill>
                <a:latin typeface="Calibri" panose="020F0502020204030204" pitchFamily="34" charset="0"/>
                <a:ea typeface="ＭＳ Ｐゴシック" charset="0"/>
                <a:cs typeface="Calibri" panose="020F0502020204030204" pitchFamily="34" charset="0"/>
              </a:rPr>
              <a:t>0.97</a:t>
            </a:r>
          </a:p>
          <a:p>
            <a:pPr marL="342900" indent="-342900" eaLnBrk="0" fontAlgn="base" hangingPunct="0">
              <a:lnSpc>
                <a:spcPct val="85000"/>
              </a:lnSpc>
              <a:spcBef>
                <a:spcPts val="6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eaLnBrk="0" fontAlgn="base" hangingPunct="0">
              <a:lnSpc>
                <a:spcPct val="85000"/>
              </a:lnSpc>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eaLnBrk="0" fontAlgn="base" hangingPunct="0">
              <a:lnSpc>
                <a:spcPct val="85000"/>
              </a:lnSpc>
              <a:spcBef>
                <a:spcPts val="600"/>
              </a:spcBef>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sz="2400"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a:p>
            <a:pPr marL="342900" indent="-342900" eaLnBrk="0" fontAlgn="base" hangingPunct="0">
              <a:lnSpc>
                <a:spcPct val="85000"/>
              </a:lnSpc>
              <a:spcBef>
                <a:spcPct val="20000"/>
              </a:spcBef>
              <a:spcAft>
                <a:spcPct val="0"/>
              </a:spcAft>
              <a:buClr>
                <a:srgbClr val="000099"/>
              </a:buClr>
              <a:buSzPct val="65000"/>
              <a:buFont typeface="Wingdings" charset="0"/>
              <a:buChar char="v"/>
              <a:defRPr/>
            </a:pP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Caching 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12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32702" y="4720326"/>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5748490" y="3913937"/>
            <a:ext cx="278403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defTabSz="914400" eaLnBrk="0" fontAlgn="base" latinLnBrk="0" hangingPunct="0">
              <a:lnSpc>
                <a:spcPct val="90000"/>
              </a:lnSpc>
              <a:spcBef>
                <a:spcPct val="20000"/>
              </a:spcBef>
              <a:spcAft>
                <a:spcPct val="0"/>
              </a:spcAft>
              <a:buClr>
                <a:srgbClr val="3333CC"/>
              </a:buClr>
              <a:buSzPct val="85000"/>
              <a:buFont typeface="ZapfDingbats" charset="2"/>
              <a:buNone/>
              <a:defRPr/>
            </a:pPr>
            <a:r>
              <a:rPr kumimoji="0" lang="en-US" altLang="en-US" sz="2000" b="0"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problem:</a:t>
            </a:r>
            <a:r>
              <a:rPr kumimoji="0" lang="en-US" altLang="en-US" sz="2000" b="0" i="1" u="none" strike="noStrike" kern="0" cap="none" spc="0" normalizeH="0" noProof="0" dirty="0">
                <a:ln>
                  <a:noFill/>
                </a:ln>
                <a:solidFill>
                  <a:srgbClr val="CC0000"/>
                </a:solidFill>
                <a:effectLst/>
                <a:uLnTx/>
                <a:uFillTx/>
                <a:latin typeface="+mn-lt"/>
                <a:ea typeface="ＭＳ Ｐゴシック" panose="020B0600070205080204" pitchFamily="34" charset="-128"/>
              </a:rPr>
              <a:t> </a:t>
            </a:r>
            <a:r>
              <a:rPr kumimoji="0" lang="en-US" altLang="en-US" sz="2000" b="0" u="none" strike="noStrike" kern="0" cap="none" spc="0" normalizeH="0" baseline="0" noProof="0" dirty="0">
                <a:ln>
                  <a:noFill/>
                </a:ln>
                <a:solidFill>
                  <a:srgbClr val="CC0000"/>
                </a:solidFill>
                <a:effectLst/>
                <a:uLnTx/>
                <a:uFillTx/>
                <a:latin typeface="+mn-lt"/>
                <a:ea typeface="ＭＳ Ｐゴシック" panose="020B0600070205080204" pitchFamily="34" charset="-128"/>
              </a:rPr>
              <a:t>large queueing delays at high utilization!</a:t>
            </a: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a:t>
            </a:r>
            <a:r>
              <a:rPr lang="en-US" sz="2400" dirty="0">
                <a:solidFill>
                  <a:srgbClr val="3C6CDF"/>
                </a:solidFill>
                <a:latin typeface="Calibri" panose="020F0502020204030204" pitchFamily="34" charset="0"/>
                <a:ea typeface="ＭＳ Ｐゴシック" charset="0"/>
                <a:cs typeface="Calibri" panose="020F0502020204030204" pitchFamily="34" charset="0"/>
              </a:rPr>
              <a:t>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a:t>
            </a:r>
            <a:r>
              <a:rPr lang="en-US" sz="2400" dirty="0">
                <a:solidFill>
                  <a:srgbClr val="3C6CDF"/>
                </a:solidFill>
                <a:latin typeface="Calibri" panose="020F0502020204030204" pitchFamily="34" charset="0"/>
                <a:ea typeface="ＭＳ Ｐゴシック" charset="0"/>
                <a:cs typeface="Calibri" panose="020F0502020204030204" pitchFamily="34" charset="0"/>
              </a:rPr>
              <a:t>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a:t>
            </a:r>
            <a:r>
              <a:rPr lang="en-US" sz="2400" dirty="0">
                <a:solidFill>
                  <a:srgbClr val="3C6CDF"/>
                </a:solidFill>
                <a:latin typeface="Calibri" panose="020F0502020204030204" pitchFamily="34" charset="0"/>
                <a:ea typeface="ＭＳ Ｐゴシック" charset="0"/>
                <a:cs typeface="Calibri" panose="020F0502020204030204" pitchFamily="34" charset="0"/>
              </a:rPr>
              <a:t>15 request/sec</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data rate to browsers: </a:t>
            </a:r>
            <a:r>
              <a:rPr lang="en-US" sz="2400" dirty="0">
                <a:solidFill>
                  <a:srgbClr val="3C6CDF"/>
                </a:solidFill>
                <a:latin typeface="Calibri" panose="020F0502020204030204" pitchFamily="34" charset="0"/>
                <a:ea typeface="ＭＳ Ｐゴシック" charset="0"/>
                <a:cs typeface="Calibri" panose="020F0502020204030204" pitchFamily="34" charset="0"/>
              </a:rPr>
              <a:t>1.50 Mbps</a:t>
            </a:r>
          </a:p>
        </p:txBody>
      </p:sp>
      <p:sp>
        <p:nvSpPr>
          <p:cNvPr id="4" name="Rectangle 3"/>
          <p:cNvSpPr/>
          <p:nvPr/>
        </p:nvSpPr>
        <p:spPr>
          <a:xfrm>
            <a:off x="5884245" y="122328"/>
            <a:ext cx="6096000" cy="1200329"/>
          </a:xfrm>
          <a:prstGeom prst="rect">
            <a:avLst/>
          </a:prstGeom>
        </p:spPr>
        <p:style>
          <a:lnRef idx="2">
            <a:schemeClr val="dk1"/>
          </a:lnRef>
          <a:fillRef idx="1">
            <a:schemeClr val="lt1"/>
          </a:fillRef>
          <a:effectRef idx="0">
            <a:schemeClr val="dk1"/>
          </a:effectRef>
          <a:fontRef idx="minor">
            <a:schemeClr val="dk1"/>
          </a:fontRef>
        </p:style>
        <p:txBody>
          <a:bodyPr>
            <a:spAutoFit/>
          </a:bodyPr>
          <a:lstStyle/>
          <a:p>
            <a:r>
              <a:rPr lang="en-GB" b="1" dirty="0"/>
              <a:t>The total response time </a:t>
            </a:r>
            <a:r>
              <a:rPr lang="en-GB" dirty="0"/>
              <a:t>—that is, the time from the browser’s request of an object until its receipt of the object— is the sum of the LAN delay, the access delay (that is, the delay between the two routers), and the Internet delay.</a:t>
            </a:r>
          </a:p>
        </p:txBody>
      </p:sp>
      <p:sp>
        <p:nvSpPr>
          <p:cNvPr id="2" name="Text Box 97">
            <a:extLst>
              <a:ext uri="{FF2B5EF4-FFF2-40B4-BE49-F238E27FC236}">
                <a16:creationId xmlns:a16="http://schemas.microsoft.com/office/drawing/2014/main" id="{759500EA-4FCB-66FE-EC55-2D16B9AB9E7B}"/>
              </a:ext>
            </a:extLst>
          </p:cNvPr>
          <p:cNvSpPr txBox="1">
            <a:spLocks noChangeArrowheads="1"/>
          </p:cNvSpPr>
          <p:nvPr/>
        </p:nvSpPr>
        <p:spPr bwMode="auto">
          <a:xfrm>
            <a:off x="9872640" y="5136891"/>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7049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9"/>
                                        </p:tgtEl>
                                        <p:attrNameLst>
                                          <p:attrName>style.visibility</p:attrName>
                                        </p:attrNameLst>
                                      </p:cBhvr>
                                      <p:to>
                                        <p:strVal val="visible"/>
                                      </p:to>
                                    </p:set>
                                    <p:animEffect transition="in" filter="dissolve">
                                      <p:cBhvr>
                                        <p:cTn id="7" dur="500"/>
                                        <p:tgtEl>
                                          <p:spTgt spid="5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91"/>
                                        </p:tgtEl>
                                        <p:attrNameLst>
                                          <p:attrName>style.visibility</p:attrName>
                                        </p:attrNameLst>
                                      </p:cBhvr>
                                      <p:to>
                                        <p:strVal val="visible"/>
                                      </p:to>
                                    </p:set>
                                    <p:animEffect transition="in" filter="dissolve">
                                      <p:cBhvr>
                                        <p:cTn id="15" dur="500"/>
                                        <p:tgtEl>
                                          <p:spTgt spid="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90" grpId="0" animBg="1"/>
      <p:bldP spid="29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12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0.0015</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C0000"/>
                </a:solidFill>
                <a:latin typeface="Calibri" panose="020F0502020204030204" pitchFamily="34" charset="0"/>
                <a:ea typeface="ＭＳ Ｐゴシック" charset="0"/>
                <a:cs typeface="Calibri" panose="020F0502020204030204" pitchFamily="34" charset="0"/>
              </a:rPr>
              <a:t>97</a:t>
            </a:r>
          </a:p>
          <a:p>
            <a:pPr marL="342900" indent="-342900" eaLnBrk="0" fontAlgn="base" hangingPunct="0">
              <a:lnSpc>
                <a:spcPct val="85000"/>
              </a:lnSpc>
              <a:spcBef>
                <a:spcPts val="6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eaLnBrk="0" fontAlgn="base" hangingPunct="0">
              <a:lnSpc>
                <a:spcPct val="85000"/>
              </a:lnSpc>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eaLnBrk="0" fontAlgn="base" hangingPunct="0">
              <a:lnSpc>
                <a:spcPct val="85000"/>
              </a:lnSpc>
              <a:spcBef>
                <a:spcPts val="600"/>
              </a:spcBef>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sz="2400"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a:p>
            <a:pPr marL="342900" indent="-342900" eaLnBrk="0" fontAlgn="base" hangingPunct="0">
              <a:lnSpc>
                <a:spcPct val="85000"/>
              </a:lnSpc>
              <a:spcBef>
                <a:spcPct val="20000"/>
              </a:spcBef>
              <a:spcAft>
                <a:spcPct val="0"/>
              </a:spcAft>
              <a:buClr>
                <a:srgbClr val="000099"/>
              </a:buClr>
              <a:buSzPct val="65000"/>
              <a:buFont typeface="Wingdings" charset="0"/>
              <a:buChar char="v"/>
              <a:defRPr/>
            </a:pP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a:t>
            </a:r>
            <a:r>
              <a:rPr lang="en-US" sz="2400" dirty="0">
                <a:solidFill>
                  <a:srgbClr val="3C6CDF"/>
                </a:solidFill>
                <a:latin typeface="Calibri" panose="020F0502020204030204" pitchFamily="34" charset="0"/>
                <a:ea typeface="ＭＳ Ｐゴシック" charset="0"/>
                <a:cs typeface="Calibri" panose="020F0502020204030204" pitchFamily="34" charset="0"/>
              </a:rPr>
              <a:t>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a:t>
            </a:r>
            <a:r>
              <a:rPr lang="en-US" sz="2400" dirty="0">
                <a:solidFill>
                  <a:srgbClr val="3C6CDF"/>
                </a:solidFill>
                <a:latin typeface="Calibri" panose="020F0502020204030204" pitchFamily="34" charset="0"/>
                <a:ea typeface="ＭＳ Ｐゴシック" charset="0"/>
                <a:cs typeface="Calibri" panose="020F0502020204030204" pitchFamily="34" charset="0"/>
              </a:rPr>
              <a:t>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request rate from browsers to origin servers: </a:t>
            </a:r>
            <a:r>
              <a:rPr lang="en-US" sz="2400" dirty="0">
                <a:solidFill>
                  <a:srgbClr val="3C6CDF"/>
                </a:solidFill>
                <a:latin typeface="Calibri" panose="020F0502020204030204" pitchFamily="34" charset="0"/>
                <a:ea typeface="ＭＳ Ｐゴシック" charset="0"/>
                <a:cs typeface="Calibri" panose="020F0502020204030204" pitchFamily="34" charset="0"/>
              </a:rPr>
              <a:t>15 request/sec</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data rate to browsers: </a:t>
            </a:r>
            <a:r>
              <a:rPr lang="en-US" sz="2400" dirty="0">
                <a:solidFill>
                  <a:srgbClr val="3C6CDF"/>
                </a:solidFill>
                <a:latin typeface="Calibri" panose="020F0502020204030204" pitchFamily="34" charset="0"/>
                <a:ea typeface="ＭＳ Ｐゴシック" charset="0"/>
                <a:cs typeface="Calibri" panose="020F0502020204030204" pitchFamily="34" charset="0"/>
              </a:rPr>
              <a:t>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3C6CDF"/>
                    </a:solidFill>
                    <a:latin typeface="+mn-lt"/>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118194" y="4759893"/>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413584" y="5927345"/>
            <a:ext cx="3023236" cy="698306"/>
            <a:chOff x="3635854" y="3415544"/>
            <a:chExt cx="3023236" cy="698306"/>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err="1">
                  <a:latin typeface="+mn-lt"/>
                </a:rPr>
                <a:t>msecs</a:t>
              </a:r>
              <a:endParaRPr lang="en-US" altLang="en-US" sz="2400" dirty="0">
                <a:latin typeface="+mn-lt"/>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635854" y="3415544"/>
              <a:ext cx="962683"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Cost:</a:t>
            </a:r>
            <a:r>
              <a:rPr lang="en-US" altLang="en-US" sz="2400" dirty="0">
                <a:latin typeface="+mn-lt"/>
              </a:rPr>
              <a:t> faster access link (expensive!)</a:t>
            </a:r>
          </a:p>
        </p:txBody>
      </p:sp>
      <p:sp>
        <p:nvSpPr>
          <p:cNvPr id="5" name="Text Box 97">
            <a:extLst>
              <a:ext uri="{FF2B5EF4-FFF2-40B4-BE49-F238E27FC236}">
                <a16:creationId xmlns:a16="http://schemas.microsoft.com/office/drawing/2014/main" id="{67B43DD0-6769-19BF-F9DC-7874504E260E}"/>
              </a:ext>
            </a:extLst>
          </p:cNvPr>
          <p:cNvSpPr txBox="1">
            <a:spLocks noChangeArrowheads="1"/>
          </p:cNvSpPr>
          <p:nvPr/>
        </p:nvSpPr>
        <p:spPr bwMode="auto">
          <a:xfrm>
            <a:off x="9872640" y="5136891"/>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44717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226"/>
                                        </p:tgtEl>
                                        <p:attrNameLst>
                                          <p:attrName>style.visibility</p:attrName>
                                        </p:attrNameLst>
                                      </p:cBhvr>
                                      <p:to>
                                        <p:strVal val="visible"/>
                                      </p:to>
                                    </p:set>
                                    <p:animEffect transition="in" filter="dissolve">
                                      <p:cBhvr>
                                        <p:cTn id="16" dur="500"/>
                                        <p:tgtEl>
                                          <p:spTgt spid="22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30"/>
                                        </p:tgtEl>
                                        <p:attrNameLst>
                                          <p:attrName>style.visibility</p:attrName>
                                        </p:attrNameLst>
                                      </p:cBhvr>
                                      <p:to>
                                        <p:strVal val="visible"/>
                                      </p:to>
                                    </p:set>
                                    <p:animEffect transition="in" filter="dissolve">
                                      <p:cBhvr>
                                        <p:cTn id="21"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end-end delay  =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r>
              <a:rPr lang="en-US" sz="2400" dirty="0">
                <a:solidFill>
                  <a:srgbClr val="000000"/>
                </a:solidFill>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34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a:t>
            </a:r>
            <a:r>
              <a:rPr lang="en-US" sz="2400" dirty="0">
                <a:solidFill>
                  <a:srgbClr val="3C6CDF"/>
                </a:solidFill>
                <a:latin typeface="Calibri" panose="020F0502020204030204" pitchFamily="34" charset="0"/>
                <a:ea typeface="ＭＳ Ｐゴシック" charset="0"/>
                <a:cs typeface="Calibri" panose="020F0502020204030204" pitchFamily="34" charset="0"/>
              </a:rPr>
              <a:t>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a:t>
            </a:r>
            <a:r>
              <a:rPr lang="en-US" sz="2400" dirty="0">
                <a:solidFill>
                  <a:srgbClr val="3C6CDF"/>
                </a:solidFill>
                <a:latin typeface="Calibri" panose="020F0502020204030204" pitchFamily="34" charset="0"/>
                <a:ea typeface="ＭＳ Ｐゴシック" charset="0"/>
                <a:cs typeface="Calibri" panose="020F0502020204030204" pitchFamily="34" charset="0"/>
              </a:rPr>
              <a:t>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a:t>
            </a:r>
            <a:r>
              <a:rPr lang="en-US" sz="2400" dirty="0">
                <a:solidFill>
                  <a:srgbClr val="3C6CDF"/>
                </a:solidFill>
                <a:latin typeface="Calibri" panose="020F0502020204030204" pitchFamily="34" charset="0"/>
                <a:ea typeface="ＭＳ Ｐゴシック" charset="0"/>
                <a:cs typeface="Calibri" panose="020F0502020204030204" pitchFamily="34" charset="0"/>
              </a:rPr>
              <a:t>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request rate from browsers to origin servers: </a:t>
            </a:r>
            <a:r>
              <a:rPr lang="en-US" sz="2400" dirty="0">
                <a:solidFill>
                  <a:srgbClr val="3C6CDF"/>
                </a:solidFill>
                <a:latin typeface="Calibri" panose="020F0502020204030204" pitchFamily="34" charset="0"/>
                <a:ea typeface="ＭＳ Ｐゴシック" charset="0"/>
                <a:cs typeface="Calibri" panose="020F0502020204030204" pitchFamily="34" charset="0"/>
              </a:rPr>
              <a:t>15</a:t>
            </a:r>
            <a:r>
              <a:rPr lang="en-US" sz="2400" dirty="0">
                <a:solidFill>
                  <a:srgbClr val="000000"/>
                </a:solidFill>
                <a:latin typeface="Calibri" panose="020F0502020204030204" pitchFamily="34" charset="0"/>
                <a:ea typeface="ＭＳ Ｐゴシック" charset="0"/>
                <a:cs typeface="Calibri" panose="020F0502020204030204" pitchFamily="34" charset="0"/>
              </a:rPr>
              <a:t> </a:t>
            </a:r>
            <a:r>
              <a:rPr lang="en-US" sz="2400" dirty="0">
                <a:solidFill>
                  <a:srgbClr val="3C6CDF"/>
                </a:solidFill>
                <a:latin typeface="Calibri" panose="020F0502020204030204" pitchFamily="34" charset="0"/>
                <a:ea typeface="ＭＳ Ｐゴシック" charset="0"/>
                <a:cs typeface="Calibri" panose="020F0502020204030204" pitchFamily="34" charset="0"/>
              </a:rPr>
              <a:t>request/sec</a:t>
            </a: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data rate to browsers: </a:t>
            </a:r>
            <a:r>
              <a:rPr lang="en-US" sz="2400" dirty="0">
                <a:solidFill>
                  <a:srgbClr val="3C6CDF"/>
                </a:solidFill>
                <a:latin typeface="Calibri" panose="020F0502020204030204" pitchFamily="34" charset="0"/>
                <a:ea typeface="ＭＳ Ｐゴシック" charset="0"/>
                <a:cs typeface="Calibri" panose="020F0502020204030204" pitchFamily="34" charset="0"/>
              </a:rPr>
              <a:t>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00130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15950" y="4554227"/>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80000"/>
              </a:lnSpc>
              <a:spcBef>
                <a:spcPct val="0"/>
              </a:spcBef>
            </a:pPr>
            <a:r>
              <a:rPr lang="en-US" altLang="en-US" sz="2400" i="1" dirty="0">
                <a:solidFill>
                  <a:srgbClr val="CC0000"/>
                </a:solidFill>
                <a:latin typeface="+mn-lt"/>
              </a:rPr>
              <a:t>How to compute link </a:t>
            </a:r>
          </a:p>
          <a:p>
            <a:pPr algn="ctr">
              <a:lnSpc>
                <a:spcPct val="80000"/>
              </a:lnSpc>
              <a:spcBef>
                <a:spcPct val="0"/>
              </a:spcBef>
            </a:pPr>
            <a:r>
              <a:rPr lang="en-US" altLang="en-US" sz="2400" i="1" dirty="0">
                <a:solidFill>
                  <a:srgbClr val="CC0000"/>
                </a:solidFill>
                <a:latin typeface="+mn-lt"/>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70724" y="5712506"/>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Cost:</a:t>
            </a:r>
            <a:r>
              <a:rPr lang="en-US" altLang="en-US" sz="2400" dirty="0">
                <a:latin typeface="+mn-lt"/>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8690791"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endParaRPr>
          </a:p>
        </p:txBody>
      </p:sp>
      <p:sp>
        <p:nvSpPr>
          <p:cNvPr id="2" name="Text Box 97">
            <a:extLst>
              <a:ext uri="{FF2B5EF4-FFF2-40B4-BE49-F238E27FC236}">
                <a16:creationId xmlns:a16="http://schemas.microsoft.com/office/drawing/2014/main" id="{CCECA485-E28B-A8D5-2A9A-B9A7A7982C17}"/>
              </a:ext>
            </a:extLst>
          </p:cNvPr>
          <p:cNvSpPr txBox="1">
            <a:spLocks noChangeArrowheads="1"/>
          </p:cNvSpPr>
          <p:nvPr/>
        </p:nvSpPr>
        <p:spPr bwMode="auto">
          <a:xfrm>
            <a:off x="9872640" y="5136891"/>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98665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81">
                                            <p:txEl>
                                              <p:pRg st="0" end="0"/>
                                            </p:txEl>
                                          </p:spTgt>
                                        </p:tgtEl>
                                        <p:attrNameLst>
                                          <p:attrName>style.visibility</p:attrName>
                                        </p:attrNameLst>
                                      </p:cBhvr>
                                      <p:to>
                                        <p:strVal val="visible"/>
                                      </p:to>
                                    </p:set>
                                    <p:animEffect transition="in" filter="dissolve">
                                      <p:cBhvr>
                                        <p:cTn id="20" dur="500"/>
                                        <p:tgtEl>
                                          <p:spTgt spid="281">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281">
                                            <p:txEl>
                                              <p:pRg st="1" end="1"/>
                                            </p:txEl>
                                          </p:spTgt>
                                        </p:tgtEl>
                                        <p:attrNameLst>
                                          <p:attrName>style.visibility</p:attrName>
                                        </p:attrNameLst>
                                      </p:cBhvr>
                                      <p:to>
                                        <p:strVal val="visible"/>
                                      </p:to>
                                    </p:set>
                                    <p:animEffect transition="in" filter="dissolve">
                                      <p:cBhvr>
                                        <p:cTn id="23"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p:bldP spid="25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Autofit/>
          </a:bodyPr>
          <a:lstStyle/>
          <a:p>
            <a:r>
              <a:rPr lang="en-US" dirty="0">
                <a:ea typeface="ＭＳ Ｐゴシック" panose="020B0600070205080204" pitchFamily="34" charset="-128"/>
              </a:rPr>
              <a:t>Calculating access link utilization, end-end delay with cache</a:t>
            </a:r>
            <a:endParaRPr lang="en-US"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54</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0983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00130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16624" y="1311713"/>
            <a:ext cx="6166171" cy="2276941"/>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indent="0">
              <a:lnSpc>
                <a:spcPct val="110000"/>
              </a:lnSpc>
              <a:spcBef>
                <a:spcPts val="400"/>
              </a:spcBef>
              <a:buNone/>
              <a:tabLst>
                <a:tab pos="53975" algn="l"/>
                <a:tab pos="576263" algn="l"/>
              </a:tabLst>
            </a:pPr>
            <a:r>
              <a:rPr lang="en-US" altLang="en-US" sz="3100" dirty="0">
                <a:ea typeface="ＭＳ Ｐゴシック" panose="020B0600070205080204" pitchFamily="34" charset="-128"/>
              </a:rPr>
              <a:t>suppose cache hit rate is 0.4:  </a:t>
            </a:r>
          </a:p>
          <a:p>
            <a:pPr indent="-231775">
              <a:lnSpc>
                <a:spcPct val="110000"/>
              </a:lnSpc>
              <a:spcBef>
                <a:spcPts val="400"/>
              </a:spcBef>
              <a:tabLst>
                <a:tab pos="53975" algn="l"/>
                <a:tab pos="576263" algn="l"/>
              </a:tabLst>
            </a:pPr>
            <a:r>
              <a:rPr lang="en-US" altLang="en-US" dirty="0">
                <a:ea typeface="ＭＳ Ｐゴシック" panose="020B0600070205080204" pitchFamily="34" charset="-128"/>
              </a:rPr>
              <a:t>40% requests served by cache, with low (msec) delay</a:t>
            </a:r>
          </a:p>
          <a:p>
            <a:pPr indent="-231775">
              <a:lnSpc>
                <a:spcPct val="110000"/>
              </a:lnSpc>
              <a:spcBef>
                <a:spcPts val="400"/>
              </a:spcBef>
              <a:tabLst>
                <a:tab pos="53975" algn="l"/>
                <a:tab pos="576263" algn="l"/>
              </a:tabLst>
            </a:pPr>
            <a:r>
              <a:rPr lang="en-US" altLang="en-US" dirty="0">
                <a:ea typeface="ＭＳ Ｐゴシック" panose="020B0600070205080204" pitchFamily="34" charset="-128"/>
              </a:rPr>
              <a:t>60% requests satisfied at origin </a:t>
            </a:r>
          </a:p>
          <a:p>
            <a:pPr marL="228600" indent="-228600">
              <a:lnSpc>
                <a:spcPct val="80000"/>
              </a:lnSpc>
              <a:buFont typeface="Wingdings" pitchFamily="2" charset="2"/>
              <a:buNone/>
              <a:tabLst>
                <a:tab pos="576263" algn="l"/>
              </a:tabLst>
            </a:pPr>
            <a:r>
              <a:rPr lang="en-US" altLang="en-US" sz="2400" dirty="0">
                <a:latin typeface="Gill Sans MT" panose="020B0502020104020203" pitchFamily="34" charset="77"/>
                <a:ea typeface="ＭＳ Ｐゴシック" panose="020B0600070205080204" pitchFamily="34" charset="-128"/>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196487" y="3108706"/>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ts val="400"/>
              </a:spcBef>
              <a:buClr>
                <a:srgbClr val="000099"/>
              </a:buClr>
              <a:buSzPct val="100000"/>
              <a:buFont typeface="Arial" panose="020B0604020202020204" pitchFamily="34" charset="0"/>
              <a:buChar char="•"/>
              <a:tabLst>
                <a:tab pos="576263" algn="l"/>
              </a:tabLst>
              <a:defRPr/>
            </a:pPr>
            <a:r>
              <a:rPr lang="en-US" sz="2400" dirty="0">
                <a:ea typeface="ＭＳ Ｐゴシック" charset="0"/>
                <a:cs typeface="ＭＳ Ｐゴシック" charset="0"/>
              </a:rPr>
              <a:t>data rate to browsers over access link </a:t>
            </a:r>
          </a:p>
          <a:p>
            <a:pPr>
              <a:lnSpc>
                <a:spcPct val="90000"/>
              </a:lnSpc>
              <a:spcBef>
                <a:spcPts val="400"/>
              </a:spcBef>
              <a:buClr>
                <a:srgbClr val="000099"/>
              </a:buClr>
              <a:buSzPct val="65000"/>
              <a:buFont typeface="ZapfDingbats" charset="0"/>
              <a:buNone/>
              <a:tabLst>
                <a:tab pos="576263" algn="l"/>
              </a:tabLst>
              <a:defRPr/>
            </a:pPr>
            <a:r>
              <a:rPr lang="en-US" sz="2400" dirty="0">
                <a:ea typeface="ＭＳ Ｐゴシック" charset="0"/>
                <a:cs typeface="ＭＳ Ｐゴシック" charset="0"/>
              </a:rPr>
              <a:t>       = 0.6 * 1.50 Mbps  =  0.9 Mbps </a:t>
            </a:r>
          </a:p>
          <a:p>
            <a:pPr marL="342900" indent="-342900">
              <a:lnSpc>
                <a:spcPct val="90000"/>
              </a:lnSpc>
              <a:spcBef>
                <a:spcPts val="400"/>
              </a:spcBef>
              <a:buClr>
                <a:srgbClr val="0000A3"/>
              </a:buClr>
              <a:buSzPct val="100000"/>
              <a:buFont typeface="Arial" panose="020B0604020202020204" pitchFamily="34" charset="0"/>
              <a:buChar char="•"/>
              <a:tabLst>
                <a:tab pos="576263" algn="l"/>
              </a:tabLst>
              <a:defRPr/>
            </a:pPr>
            <a:r>
              <a:rPr lang="en-US" sz="2400" dirty="0">
                <a:ea typeface="ＭＳ Ｐゴシック" charset="0"/>
                <a:cs typeface="ＭＳ Ｐゴシック" charset="0"/>
              </a:rPr>
              <a:t>utilization = 0.9/1.54 = 0.58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1118659" y="4715508"/>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07987" indent="-342900">
              <a:lnSpc>
                <a:spcPct val="85000"/>
              </a:lnSpc>
              <a:buClr>
                <a:srgbClr val="000099"/>
              </a:buClr>
              <a:buSzPct val="100000"/>
              <a:buFont typeface="Arial" panose="020B0604020202020204" pitchFamily="34" charset="0"/>
              <a:buChar char="•"/>
              <a:tabLst>
                <a:tab pos="576263" algn="l"/>
              </a:tabLst>
              <a:defRPr/>
            </a:pPr>
            <a:r>
              <a:rPr lang="en-US" sz="2400" dirty="0">
                <a:ea typeface="ＭＳ Ｐゴシック" charset="0"/>
                <a:cs typeface="ＭＳ Ｐゴシック" charset="0"/>
              </a:rPr>
              <a:t>average end-end delay</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a:t>
            </a:r>
            <a:r>
              <a:rPr lang="en-US" sz="2400" dirty="0">
                <a:solidFill>
                  <a:srgbClr val="FF0000"/>
                </a:solidFill>
                <a:ea typeface="ＭＳ Ｐゴシック" charset="0"/>
                <a:cs typeface="ＭＳ Ｐゴシック" charset="0"/>
              </a:rPr>
              <a:t>0.6</a:t>
            </a:r>
            <a:r>
              <a:rPr lang="en-US" sz="2400" dirty="0">
                <a:ea typeface="ＭＳ Ｐゴシック" charset="0"/>
                <a:cs typeface="ＭＳ Ｐゴシック" charset="0"/>
              </a:rPr>
              <a:t> * (delay from origin servers)</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 </a:t>
            </a:r>
            <a:r>
              <a:rPr lang="en-US" sz="2400" dirty="0">
                <a:solidFill>
                  <a:srgbClr val="FF0000"/>
                </a:solidFill>
                <a:ea typeface="ＭＳ Ｐゴシック" charset="0"/>
                <a:cs typeface="ＭＳ Ｐゴシック" charset="0"/>
              </a:rPr>
              <a:t>0.4</a:t>
            </a:r>
            <a:r>
              <a:rPr lang="en-US" sz="2400" dirty="0">
                <a:ea typeface="ＭＳ Ｐゴシック" charset="0"/>
                <a:cs typeface="ＭＳ Ｐゴシック" charset="0"/>
              </a:rPr>
              <a:t> * (delay when satisfied at cache)</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0.6 (2.01) + 0.4 (~msecs) = ~ 1.2 secs</a:t>
            </a:r>
          </a:p>
          <a:p>
            <a:pPr marL="228600" indent="-228600">
              <a:lnSpc>
                <a:spcPct val="80000"/>
              </a:lnSpc>
              <a:buClr>
                <a:srgbClr val="000099"/>
              </a:buClr>
              <a:buSzPct val="65000"/>
              <a:buFont typeface="Wingdings" charset="0"/>
              <a:buNone/>
              <a:tabLst>
                <a:tab pos="576263" algn="l"/>
              </a:tabLst>
              <a:defRPr/>
            </a:pPr>
            <a:r>
              <a:rPr lang="en-US" sz="2400" dirty="0">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898695" y="6241612"/>
            <a:ext cx="9274975" cy="738664"/>
          </a:xfrm>
          <a:prstGeom prst="rect">
            <a:avLst/>
          </a:prstGeom>
          <a:noFill/>
        </p:spPr>
        <p:txBody>
          <a:bodyPr wrap="none" rtlCol="0">
            <a:spAutoFit/>
          </a:bodyPr>
          <a:lstStyle/>
          <a:p>
            <a:r>
              <a:rPr lang="en-US" sz="2400" i="1" dirty="0">
                <a:solidFill>
                  <a:srgbClr val="C00000"/>
                </a:solidFill>
                <a:ea typeface="ＭＳ Ｐゴシック" charset="0"/>
                <a:cs typeface="ＭＳ Ｐゴシック" charset="0"/>
              </a:rPr>
              <a:t>lower average end-end delay than with 154 Mbps link (and cheaper too!)</a:t>
            </a:r>
          </a:p>
          <a:p>
            <a:endParaRPr lang="en-US" dirty="0"/>
          </a:p>
        </p:txBody>
      </p:sp>
      <p:sp>
        <p:nvSpPr>
          <p:cNvPr id="4" name="Text Box 97">
            <a:extLst>
              <a:ext uri="{FF2B5EF4-FFF2-40B4-BE49-F238E27FC236}">
                <a16:creationId xmlns:a16="http://schemas.microsoft.com/office/drawing/2014/main" id="{C5436130-3D92-D9C8-5859-BA5477340C39}"/>
              </a:ext>
            </a:extLst>
          </p:cNvPr>
          <p:cNvSpPr txBox="1">
            <a:spLocks noChangeArrowheads="1"/>
          </p:cNvSpPr>
          <p:nvPr/>
        </p:nvSpPr>
        <p:spPr bwMode="auto">
          <a:xfrm>
            <a:off x="9872640" y="5136891"/>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6" name="Text Box 98">
            <a:extLst>
              <a:ext uri="{FF2B5EF4-FFF2-40B4-BE49-F238E27FC236}">
                <a16:creationId xmlns:a16="http://schemas.microsoft.com/office/drawing/2014/main" id="{7E2C657D-CA82-723A-71C6-2901FB186DFF}"/>
              </a:ext>
            </a:extLst>
          </p:cNvPr>
          <p:cNvSpPr txBox="1">
            <a:spLocks noChangeArrowheads="1"/>
          </p:cNvSpPr>
          <p:nvPr/>
        </p:nvSpPr>
        <p:spPr bwMode="auto">
          <a:xfrm>
            <a:off x="8690791"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6399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Conditional GET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i="1" dirty="0">
                <a:solidFill>
                  <a:srgbClr val="CC0000"/>
                </a:solidFill>
                <a:ea typeface="ＭＳ Ｐゴシック" panose="020B0600070205080204" pitchFamily="34" charset="-128"/>
              </a:rPr>
              <a:t>Goal:</a:t>
            </a:r>
            <a:r>
              <a:rPr lang="en-US" altLang="en-US" dirty="0">
                <a:ea typeface="ＭＳ Ｐゴシック" panose="020B0600070205080204" pitchFamily="34" charset="-128"/>
              </a:rPr>
              <a:t> don</a:t>
            </a:r>
            <a:r>
              <a:rPr lang="ja-JP" altLang="en-US" dirty="0">
                <a:ea typeface="ＭＳ Ｐゴシック" panose="020B0600070205080204" pitchFamily="34" charset="-128"/>
              </a:rPr>
              <a:t>’</a:t>
            </a:r>
            <a:r>
              <a:rPr lang="en-US" altLang="ja-JP" dirty="0">
                <a:ea typeface="ＭＳ Ｐゴシック" panose="020B0600070205080204" pitchFamily="34" charset="-128"/>
              </a:rPr>
              <a:t>t send object if cache has up-to-date cached version</a:t>
            </a:r>
          </a:p>
          <a:p>
            <a:pPr lvl="1"/>
            <a:r>
              <a:rPr lang="en-US" altLang="en-US" dirty="0">
                <a:ea typeface="ＭＳ Ｐゴシック" panose="020B0600070205080204" pitchFamily="34" charset="-128"/>
              </a:rPr>
              <a:t>no object transmission delay</a:t>
            </a:r>
          </a:p>
          <a:p>
            <a:pPr lvl="1"/>
            <a:r>
              <a:rPr lang="en-US" altLang="en-US" dirty="0">
                <a:ea typeface="ＭＳ Ｐゴシック" panose="020B0600070205080204" pitchFamily="34" charset="-128"/>
              </a:rPr>
              <a:t>lower link utilization</a:t>
            </a:r>
          </a:p>
          <a:p>
            <a:r>
              <a:rPr lang="en-US" altLang="en-US" i="1" dirty="0">
                <a:solidFill>
                  <a:srgbClr val="000090"/>
                </a:solidFill>
                <a:ea typeface="ＭＳ Ｐゴシック" panose="020B0600070205080204" pitchFamily="34" charset="-128"/>
              </a:rPr>
              <a:t>cache:</a:t>
            </a:r>
            <a:r>
              <a:rPr lang="en-US" altLang="en-US" dirty="0">
                <a:solidFill>
                  <a:srgbClr val="000090"/>
                </a:solidFill>
                <a:ea typeface="ＭＳ Ｐゴシック" panose="020B0600070205080204" pitchFamily="34" charset="-128"/>
              </a:rPr>
              <a:t> </a:t>
            </a:r>
            <a:r>
              <a:rPr lang="en-US" altLang="en-US" dirty="0">
                <a:ea typeface="ＭＳ Ｐゴシック" panose="020B0600070205080204" pitchFamily="34" charset="-128"/>
              </a:rPr>
              <a:t>specify date of cached copy in HTTP request</a:t>
            </a:r>
          </a:p>
          <a:p>
            <a:pPr lvl="1">
              <a:buFont typeface="Wingdings" pitchFamily="2" charset="2"/>
              <a:buNone/>
            </a:pPr>
            <a:r>
              <a:rPr lang="en-US" altLang="en-US" b="1" dirty="0">
                <a:highlight>
                  <a:srgbClr val="9CDFF9"/>
                </a:highlight>
                <a:ea typeface="ＭＳ Ｐゴシック" panose="020B0600070205080204" pitchFamily="34" charset="-128"/>
              </a:rPr>
              <a:t>If-modified-since: &lt;date&gt;</a:t>
            </a:r>
          </a:p>
          <a:p>
            <a:r>
              <a:rPr lang="en-US" altLang="en-US" i="1" dirty="0">
                <a:solidFill>
                  <a:srgbClr val="000090"/>
                </a:solidFill>
                <a:ea typeface="ＭＳ Ｐゴシック" panose="020B0600070205080204" pitchFamily="34" charset="-128"/>
              </a:rPr>
              <a:t>server:</a:t>
            </a:r>
            <a:r>
              <a:rPr lang="en-US" altLang="en-US" dirty="0">
                <a:solidFill>
                  <a:srgbClr val="000090"/>
                </a:solidFill>
                <a:ea typeface="ＭＳ Ｐゴシック" panose="020B0600070205080204" pitchFamily="34" charset="-128"/>
              </a:rPr>
              <a:t> </a:t>
            </a:r>
            <a:r>
              <a:rPr lang="en-US" altLang="en-US" dirty="0">
                <a:ea typeface="ＭＳ Ｐゴシック" panose="020B0600070205080204" pitchFamily="34" charset="-128"/>
              </a:rPr>
              <a:t>response contains no object if cached copy is up-to-date: </a:t>
            </a:r>
          </a:p>
          <a:p>
            <a:pPr lvl="1">
              <a:buFont typeface="Wingdings" pitchFamily="2" charset="2"/>
              <a:buNone/>
            </a:pPr>
            <a:r>
              <a:rPr lang="en-US" altLang="en-US" b="1" dirty="0">
                <a:highlight>
                  <a:srgbClr val="9CDFF9"/>
                </a:highlight>
                <a:ea typeface="ＭＳ Ｐゴシック" panose="020B0600070205080204" pitchFamily="34" charset="-128"/>
              </a:rPr>
              <a:t>HTTP/1.0 304 Not Modified</a:t>
            </a:r>
            <a:endParaRPr lang="en-US" altLang="en-US" sz="2800" dirty="0">
              <a:highlight>
                <a:srgbClr val="9CDFF9"/>
              </a:highlight>
              <a:ea typeface="ＭＳ Ｐゴシック" panose="020B0600070205080204" pitchFamily="34" charset="-128"/>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request msg</a:t>
            </a:r>
          </a:p>
          <a:p>
            <a:pPr algn="ctr">
              <a:spcBef>
                <a:spcPct val="0"/>
              </a:spcBef>
              <a:buClrTx/>
              <a:buSzTx/>
              <a:buFontTx/>
              <a:buNone/>
            </a:pPr>
            <a:r>
              <a:rPr lang="en-US" altLang="en-US" sz="1600" b="1">
                <a:latin typeface="+mn-lt"/>
              </a:rPr>
              <a:t>If-modified-since: &lt;date&gt;</a:t>
            </a:r>
            <a:endParaRPr lang="en-US" altLang="en-US" b="1">
              <a:latin typeface="+mn-lt"/>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response</a:t>
              </a:r>
            </a:p>
            <a:p>
              <a:pPr algn="ctr">
                <a:spcBef>
                  <a:spcPct val="0"/>
                </a:spcBef>
                <a:buClrTx/>
                <a:buSzTx/>
                <a:buFontTx/>
                <a:buNone/>
              </a:pPr>
              <a:r>
                <a:rPr lang="en-US" altLang="en-US" sz="1600" b="1">
                  <a:latin typeface="+mn-lt"/>
                </a:rPr>
                <a:t>HTTP/1.0 </a:t>
              </a:r>
            </a:p>
            <a:p>
              <a:pPr algn="ctr">
                <a:spcBef>
                  <a:spcPct val="0"/>
                </a:spcBef>
                <a:buClrTx/>
                <a:buSzTx/>
                <a:buFontTx/>
                <a:buNone/>
              </a:pPr>
              <a:r>
                <a:rPr lang="en-US" altLang="en-US" sz="1600" b="1">
                  <a:latin typeface="+mn-lt"/>
                </a:rPr>
                <a:t>304 Not Modified</a:t>
              </a:r>
              <a:endParaRPr lang="en-US" altLang="en-US" b="1">
                <a:latin typeface="+mn-lt"/>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solidFill>
                  <a:srgbClr val="000099"/>
                </a:solidFill>
                <a:latin typeface="+mn-lt"/>
              </a:rPr>
              <a:t>object </a:t>
            </a:r>
          </a:p>
          <a:p>
            <a:pPr algn="ctr">
              <a:spcBef>
                <a:spcPct val="0"/>
              </a:spcBef>
              <a:buClrTx/>
              <a:buSzTx/>
              <a:buFontTx/>
              <a:buNone/>
            </a:pPr>
            <a:r>
              <a:rPr lang="en-US" altLang="en-US" sz="1800">
                <a:solidFill>
                  <a:srgbClr val="000099"/>
                </a:solidFill>
                <a:latin typeface="+mn-lt"/>
              </a:rPr>
              <a:t>not </a:t>
            </a:r>
          </a:p>
          <a:p>
            <a:pPr algn="ctr">
              <a:spcBef>
                <a:spcPct val="0"/>
              </a:spcBef>
              <a:buClrTx/>
              <a:buSzTx/>
              <a:buFontTx/>
              <a:buNone/>
            </a:pPr>
            <a:r>
              <a:rPr lang="en-US" altLang="en-US" sz="1800">
                <a:solidFill>
                  <a:srgbClr val="000099"/>
                </a:solidFill>
                <a:latin typeface="+mn-lt"/>
              </a:rPr>
              <a:t>modified</a:t>
            </a:r>
          </a:p>
          <a:p>
            <a:pPr algn="ctr">
              <a:spcBef>
                <a:spcPct val="0"/>
              </a:spcBef>
              <a:buClrTx/>
              <a:buSzTx/>
              <a:buFontTx/>
              <a:buNone/>
            </a:pPr>
            <a:r>
              <a:rPr lang="en-US" altLang="en-US" sz="1800">
                <a:solidFill>
                  <a:srgbClr val="000099"/>
                </a:solidFill>
                <a:latin typeface="+mn-lt"/>
              </a:rPr>
              <a:t>before</a:t>
            </a:r>
          </a:p>
          <a:p>
            <a:pPr algn="ctr">
              <a:spcBef>
                <a:spcPct val="0"/>
              </a:spcBef>
              <a:buClrTx/>
              <a:buSzTx/>
              <a:buFontTx/>
              <a:buNone/>
            </a:pPr>
            <a:r>
              <a:rPr lang="en-US" altLang="en-US" sz="1800">
                <a:solidFill>
                  <a:srgbClr val="000099"/>
                </a:solidFill>
                <a:latin typeface="+mn-lt"/>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request msg</a:t>
            </a:r>
          </a:p>
          <a:p>
            <a:pPr algn="ctr">
              <a:spcBef>
                <a:spcPct val="0"/>
              </a:spcBef>
              <a:buClrTx/>
              <a:buSzTx/>
              <a:buFontTx/>
              <a:buNone/>
            </a:pPr>
            <a:r>
              <a:rPr lang="en-US" altLang="en-US" sz="1600" b="1">
                <a:latin typeface="+mn-lt"/>
              </a:rPr>
              <a:t>If-modified-since: &lt;date&gt;</a:t>
            </a:r>
            <a:endParaRPr lang="en-US" altLang="en-US" b="1">
              <a:latin typeface="+mn-lt"/>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dirty="0">
                <a:latin typeface="+mn-lt"/>
              </a:rPr>
              <a:t>HTTP response</a:t>
            </a:r>
          </a:p>
          <a:p>
            <a:pPr algn="ctr">
              <a:spcBef>
                <a:spcPct val="0"/>
              </a:spcBef>
              <a:buClrTx/>
              <a:buSzTx/>
              <a:buFontTx/>
              <a:buNone/>
            </a:pPr>
            <a:r>
              <a:rPr lang="en-US" altLang="en-US" sz="1600" b="1" dirty="0">
                <a:latin typeface="+mn-lt"/>
              </a:rPr>
              <a:t>HTTP/1.0 200 OK</a:t>
            </a:r>
          </a:p>
          <a:p>
            <a:pPr algn="ctr">
              <a:spcBef>
                <a:spcPct val="0"/>
              </a:spcBef>
              <a:buClrTx/>
              <a:buSzTx/>
              <a:buFontTx/>
              <a:buNone/>
            </a:pPr>
            <a:r>
              <a:rPr lang="en-US" altLang="en-US" b="1" dirty="0">
                <a:latin typeface="+mn-lt"/>
              </a:rPr>
              <a:t>&lt;data&gt;</a:t>
            </a:r>
          </a:p>
          <a:p>
            <a:pPr algn="ctr">
              <a:spcBef>
                <a:spcPct val="0"/>
              </a:spcBef>
              <a:buClrTx/>
              <a:buSzTx/>
              <a:buFontTx/>
              <a:buNone/>
            </a:pPr>
            <a:endParaRPr lang="en-US" altLang="en-US" b="1" dirty="0">
              <a:latin typeface="+mn-lt"/>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solidFill>
                  <a:srgbClr val="000099"/>
                </a:solidFill>
                <a:latin typeface="+mn-lt"/>
              </a:rPr>
              <a:t>object </a:t>
            </a:r>
          </a:p>
          <a:p>
            <a:pPr algn="ctr">
              <a:spcBef>
                <a:spcPct val="0"/>
              </a:spcBef>
              <a:buClrTx/>
              <a:buSzTx/>
              <a:buFontTx/>
              <a:buNone/>
            </a:pPr>
            <a:r>
              <a:rPr lang="en-US" altLang="en-US" sz="1800">
                <a:solidFill>
                  <a:srgbClr val="000099"/>
                </a:solidFill>
                <a:latin typeface="+mn-lt"/>
              </a:rPr>
              <a:t>modified</a:t>
            </a:r>
          </a:p>
          <a:p>
            <a:pPr algn="ctr">
              <a:spcBef>
                <a:spcPct val="0"/>
              </a:spcBef>
              <a:buClrTx/>
              <a:buSzTx/>
              <a:buFontTx/>
              <a:buNone/>
            </a:pPr>
            <a:r>
              <a:rPr lang="en-US" altLang="en-US" sz="1800">
                <a:solidFill>
                  <a:srgbClr val="000099"/>
                </a:solidFill>
                <a:latin typeface="+mn-lt"/>
              </a:rPr>
              <a:t>after </a:t>
            </a:r>
          </a:p>
          <a:p>
            <a:pPr algn="ctr">
              <a:spcBef>
                <a:spcPct val="0"/>
              </a:spcBef>
              <a:buClrTx/>
              <a:buSzTx/>
              <a:buFontTx/>
              <a:buNone/>
            </a:pPr>
            <a:r>
              <a:rPr lang="en-US" altLang="en-US" sz="1800">
                <a:solidFill>
                  <a:srgbClr val="000099"/>
                </a:solidFill>
                <a:latin typeface="+mn-lt"/>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931601"/>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a:solidFill>
                    <a:srgbClr val="CC0000"/>
                  </a:solidFill>
                  <a:latin typeface="+mn-lt"/>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a:solidFill>
                    <a:srgbClr val="CC0000"/>
                  </a:solidFill>
                  <a:latin typeface="+mn-lt"/>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spTree>
    <p:extLst>
      <p:ext uri="{BB962C8B-B14F-4D97-AF65-F5344CB8AC3E}">
        <p14:creationId xmlns:p14="http://schemas.microsoft.com/office/powerpoint/2010/main" val="122762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3"/>
                                        </p:tgtEl>
                                        <p:attrNameLst>
                                          <p:attrName>style.visibility</p:attrName>
                                        </p:attrNameLst>
                                      </p:cBhvr>
                                      <p:to>
                                        <p:strVal val="visible"/>
                                      </p:to>
                                    </p:set>
                                    <p:animEffect transition="in" filter="wipe(left)">
                                      <p:cBhvr>
                                        <p:cTn id="11" dur="500"/>
                                        <p:tgtEl>
                                          <p:spTgt spid="273"/>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74"/>
                                        </p:tgtEl>
                                        <p:attrNameLst>
                                          <p:attrName>style.visibility</p:attrName>
                                        </p:attrNameLst>
                                      </p:cBhvr>
                                      <p:to>
                                        <p:strVal val="visible"/>
                                      </p:to>
                                    </p:set>
                                    <p:animEffect transition="in" filter="wipe(left)">
                                      <p:cBhvr>
                                        <p:cTn id="14" dur="500"/>
                                        <p:tgtEl>
                                          <p:spTgt spid="274"/>
                                        </p:tgtEl>
                                      </p:cBhvr>
                                    </p:animEffect>
                                  </p:childTnLst>
                                </p:cTn>
                              </p:par>
                            </p:childTnLst>
                          </p:cTn>
                        </p:par>
                        <p:par>
                          <p:cTn id="15" fill="hold">
                            <p:stCondLst>
                              <p:cond delay="1000"/>
                            </p:stCondLst>
                            <p:childTnLst>
                              <p:par>
                                <p:cTn id="16" presetID="9" presetClass="entr" presetSubtype="0" fill="hold" grpId="0" nodeType="afterEffect">
                                  <p:stCondLst>
                                    <p:cond delay="0"/>
                                  </p:stCondLst>
                                  <p:childTnLst>
                                    <p:set>
                                      <p:cBhvr>
                                        <p:cTn id="17" dur="1" fill="hold">
                                          <p:stCondLst>
                                            <p:cond delay="0"/>
                                          </p:stCondLst>
                                        </p:cTn>
                                        <p:tgtEl>
                                          <p:spTgt spid="279"/>
                                        </p:tgtEl>
                                        <p:attrNameLst>
                                          <p:attrName>style.visibility</p:attrName>
                                        </p:attrNameLst>
                                      </p:cBhvr>
                                      <p:to>
                                        <p:strVal val="visible"/>
                                      </p:to>
                                    </p:set>
                                    <p:animEffect transition="in" filter="dissolve">
                                      <p:cBhvr>
                                        <p:cTn id="18" dur="500"/>
                                        <p:tgtEl>
                                          <p:spTgt spid="27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275"/>
                                        </p:tgtEl>
                                        <p:attrNameLst>
                                          <p:attrName>style.visibility</p:attrName>
                                        </p:attrNameLst>
                                      </p:cBhvr>
                                      <p:to>
                                        <p:strVal val="visible"/>
                                      </p:to>
                                    </p:set>
                                    <p:animEffect transition="in" filter="wipe(right)">
                                      <p:cBhvr>
                                        <p:cTn id="23" dur="500"/>
                                        <p:tgtEl>
                                          <p:spTgt spid="275"/>
                                        </p:tgtEl>
                                      </p:cBhvr>
                                    </p:animEffect>
                                  </p:childTnLst>
                                </p:cTn>
                              </p:par>
                              <p:par>
                                <p:cTn id="24" presetID="22" presetClass="entr" presetSubtype="2" fill="hold" nodeType="withEffect">
                                  <p:stCondLst>
                                    <p:cond delay="0"/>
                                  </p:stCondLst>
                                  <p:childTnLst>
                                    <p:set>
                                      <p:cBhvr>
                                        <p:cTn id="25" dur="1" fill="hold">
                                          <p:stCondLst>
                                            <p:cond delay="0"/>
                                          </p:stCondLst>
                                        </p:cTn>
                                        <p:tgtEl>
                                          <p:spTgt spid="276"/>
                                        </p:tgtEl>
                                        <p:attrNameLst>
                                          <p:attrName>style.visibility</p:attrName>
                                        </p:attrNameLst>
                                      </p:cBhvr>
                                      <p:to>
                                        <p:strVal val="visible"/>
                                      </p:to>
                                    </p:set>
                                    <p:animEffect transition="in" filter="wipe(right)">
                                      <p:cBhvr>
                                        <p:cTn id="26" dur="500"/>
                                        <p:tgtEl>
                                          <p:spTgt spid="276"/>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80"/>
                                        </p:tgtEl>
                                        <p:attrNameLst>
                                          <p:attrName>style.visibility</p:attrName>
                                        </p:attrNameLst>
                                      </p:cBhvr>
                                      <p:to>
                                        <p:strVal val="visible"/>
                                      </p:to>
                                    </p:set>
                                  </p:childTnLst>
                                </p:cTn>
                              </p:par>
                            </p:childTnLst>
                          </p:cTn>
                        </p:par>
                        <p:par>
                          <p:cTn id="31" fill="hold">
                            <p:stCondLst>
                              <p:cond delay="0"/>
                            </p:stCondLst>
                            <p:childTnLst>
                              <p:par>
                                <p:cTn id="32" presetID="22" presetClass="entr" presetSubtype="8" fill="hold" nodeType="afterEffect">
                                  <p:stCondLst>
                                    <p:cond delay="0"/>
                                  </p:stCondLst>
                                  <p:childTnLst>
                                    <p:set>
                                      <p:cBhvr>
                                        <p:cTn id="33" dur="1" fill="hold">
                                          <p:stCondLst>
                                            <p:cond delay="0"/>
                                          </p:stCondLst>
                                        </p:cTn>
                                        <p:tgtEl>
                                          <p:spTgt spid="281"/>
                                        </p:tgtEl>
                                        <p:attrNameLst>
                                          <p:attrName>style.visibility</p:attrName>
                                        </p:attrNameLst>
                                      </p:cBhvr>
                                      <p:to>
                                        <p:strVal val="visible"/>
                                      </p:to>
                                    </p:set>
                                    <p:animEffect transition="in" filter="wipe(left)">
                                      <p:cBhvr>
                                        <p:cTn id="34" dur="500"/>
                                        <p:tgtEl>
                                          <p:spTgt spid="281"/>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82"/>
                                        </p:tgtEl>
                                        <p:attrNameLst>
                                          <p:attrName>style.visibility</p:attrName>
                                        </p:attrNameLst>
                                      </p:cBhvr>
                                      <p:to>
                                        <p:strVal val="visible"/>
                                      </p:to>
                                    </p:set>
                                    <p:animEffect transition="in" filter="wipe(left)">
                                      <p:cBhvr>
                                        <p:cTn id="37" dur="500"/>
                                        <p:tgtEl>
                                          <p:spTgt spid="282"/>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285"/>
                                        </p:tgtEl>
                                        <p:attrNameLst>
                                          <p:attrName>style.visibility</p:attrName>
                                        </p:attrNameLst>
                                      </p:cBhvr>
                                      <p:to>
                                        <p:strVal val="visible"/>
                                      </p:to>
                                    </p:set>
                                    <p:animEffect transition="in" filter="dissolve">
                                      <p:cBhvr>
                                        <p:cTn id="41" dur="500"/>
                                        <p:tgtEl>
                                          <p:spTgt spid="28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283"/>
                                        </p:tgtEl>
                                        <p:attrNameLst>
                                          <p:attrName>style.visibility</p:attrName>
                                        </p:attrNameLst>
                                      </p:cBhvr>
                                      <p:to>
                                        <p:strVal val="visible"/>
                                      </p:to>
                                    </p:set>
                                    <p:animEffect transition="in" filter="wipe(right)">
                                      <p:cBhvr>
                                        <p:cTn id="46" dur="500"/>
                                        <p:tgtEl>
                                          <p:spTgt spid="283"/>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284"/>
                                        </p:tgtEl>
                                        <p:attrNameLst>
                                          <p:attrName>style.visibility</p:attrName>
                                        </p:attrNameLst>
                                      </p:cBhvr>
                                      <p:to>
                                        <p:strVal val="visible"/>
                                      </p:to>
                                    </p:set>
                                    <p:animEffect transition="in" filter="wipe(right)">
                                      <p:cBhvr>
                                        <p:cTn id="49"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C967F21-FDDC-5FBC-C297-6A5BAFF69EB8}"/>
              </a:ext>
            </a:extLst>
          </p:cNvPr>
          <p:cNvSpPr/>
          <p:nvPr/>
        </p:nvSpPr>
        <p:spPr>
          <a:xfrm>
            <a:off x="508000" y="2006596"/>
            <a:ext cx="11229081" cy="192193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43090" y="379879"/>
            <a:ext cx="10515600" cy="894622"/>
          </a:xfrm>
        </p:spPr>
        <p:txBody>
          <a:bodyPr>
            <a:normAutofit/>
          </a:bodyPr>
          <a:lstStyle/>
          <a:p>
            <a:r>
              <a:rPr lang="en-US" altLang="en-US" sz="4400" dirty="0">
                <a:ea typeface="ＭＳ Ｐゴシック" panose="020B0600070205080204" pitchFamily="34" charset="-128"/>
              </a:rPr>
              <a:t>Example (</a:t>
            </a:r>
            <a:r>
              <a:rPr lang="en-US" altLang="en-US" dirty="0">
                <a:ea typeface="ＭＳ Ｐゴシック" panose="020B0600070205080204" pitchFamily="34" charset="-128"/>
              </a:rPr>
              <a:t>HTTP GET)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56</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159423"/>
            <a:ext cx="11229081"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dirty="0">
                <a:ea typeface="ＭＳ Ｐゴシック" panose="020B0600070205080204" pitchFamily="34" charset="-128"/>
              </a:rPr>
              <a:t>A client is sending an HTTP GET message to a web server. Suppose the client-to-server HTTP GET message is the following:</a:t>
            </a:r>
            <a:endParaRPr lang="en-US" altLang="en-US" sz="2000" b="1" dirty="0">
              <a:ea typeface="ＭＳ Ｐゴシック" panose="020B0600070205080204" pitchFamily="34" charset="-128"/>
            </a:endParaRPr>
          </a:p>
          <a:p>
            <a:pPr marL="0" indent="0">
              <a:lnSpc>
                <a:spcPct val="100000"/>
              </a:lnSpc>
              <a:spcBef>
                <a:spcPts val="600"/>
              </a:spcBef>
              <a:buFont typeface="Wingdings" pitchFamily="2" charset="2"/>
              <a:buNone/>
            </a:pPr>
            <a:r>
              <a:rPr lang="en-US" altLang="en-US" sz="2000" b="1" dirty="0">
                <a:ea typeface="ＭＳ Ｐゴシック" panose="020B0600070205080204" pitchFamily="34" charset="-128"/>
              </a:rPr>
              <a:t>GET /</a:t>
            </a:r>
            <a:r>
              <a:rPr lang="en-US" altLang="en-US" sz="2000" b="1" dirty="0" err="1">
                <a:ea typeface="ＭＳ Ｐゴシック" panose="020B0600070205080204" pitchFamily="34" charset="-128"/>
              </a:rPr>
              <a:t>kurose_ross_sandbox</a:t>
            </a:r>
            <a:r>
              <a:rPr lang="en-US" altLang="en-US" sz="2000" b="1" dirty="0">
                <a:ea typeface="ＭＳ Ｐゴシック" panose="020B0600070205080204" pitchFamily="34" charset="-128"/>
              </a:rPr>
              <a:t>/interactive/quotation1.htm HTTP/1.1</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Host: gaia.cs.umass.edu</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Accept: text/plain, text/html, image/jpeg, image/gif, audio/mp4, audio/mpeg, video/mp4, video/</a:t>
            </a:r>
            <a:r>
              <a:rPr lang="en-US" altLang="en-US" sz="2000" b="1" dirty="0" err="1">
                <a:ea typeface="ＭＳ Ｐゴシック" panose="020B0600070205080204" pitchFamily="34" charset="-128"/>
              </a:rPr>
              <a:t>wmv</a:t>
            </a:r>
            <a:r>
              <a:rPr lang="en-US" altLang="en-US" sz="2000" b="1" dirty="0">
                <a:ea typeface="ＭＳ Ｐゴシック" panose="020B0600070205080204" pitchFamily="34" charset="-128"/>
              </a:rPr>
              <a:t>,</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Accept-Language: </a:t>
            </a:r>
            <a:r>
              <a:rPr lang="en-US" altLang="en-US" sz="2000" b="1" dirty="0" err="1">
                <a:ea typeface="ＭＳ Ｐゴシック" panose="020B0600070205080204" pitchFamily="34" charset="-128"/>
              </a:rPr>
              <a:t>en</a:t>
            </a:r>
            <a:r>
              <a:rPr lang="en-US" altLang="en-US" sz="2000" b="1" dirty="0">
                <a:ea typeface="ＭＳ Ｐゴシック" panose="020B0600070205080204" pitchFamily="34" charset="-128"/>
              </a:rPr>
              <a:t>-us, </a:t>
            </a:r>
            <a:r>
              <a:rPr lang="en-US" altLang="en-US" sz="2000" b="1" dirty="0" err="1">
                <a:ea typeface="ＭＳ Ｐゴシック" panose="020B0600070205080204" pitchFamily="34" charset="-128"/>
              </a:rPr>
              <a:t>en-gb;q</a:t>
            </a:r>
            <a:r>
              <a:rPr lang="en-US" altLang="en-US" sz="2000" b="1" dirty="0">
                <a:ea typeface="ＭＳ Ｐゴシック" panose="020B0600070205080204" pitchFamily="34" charset="-128"/>
              </a:rPr>
              <a:t>=0.1, </a:t>
            </a:r>
            <a:r>
              <a:rPr lang="en-US" altLang="en-US" sz="2000" b="1" dirty="0" err="1">
                <a:ea typeface="ＭＳ Ｐゴシック" panose="020B0600070205080204" pitchFamily="34" charset="-128"/>
              </a:rPr>
              <a:t>en;q</a:t>
            </a:r>
            <a:r>
              <a:rPr lang="en-US" altLang="en-US" sz="2000" b="1" dirty="0">
                <a:ea typeface="ＭＳ Ｐゴシック" panose="020B0600070205080204" pitchFamily="34" charset="-128"/>
              </a:rPr>
              <a:t>=0.4, </a:t>
            </a:r>
            <a:r>
              <a:rPr lang="en-US" altLang="en-US" sz="2000" b="1" dirty="0" err="1">
                <a:ea typeface="ＭＳ Ｐゴシック" panose="020B0600070205080204" pitchFamily="34" charset="-128"/>
              </a:rPr>
              <a:t>fr</a:t>
            </a:r>
            <a:r>
              <a:rPr lang="en-US" altLang="en-US" sz="2000" b="1" dirty="0">
                <a:ea typeface="ＭＳ Ｐゴシック" panose="020B0600070205080204" pitchFamily="34" charset="-128"/>
              </a:rPr>
              <a:t>, </a:t>
            </a:r>
            <a:r>
              <a:rPr lang="en-US" altLang="en-US" sz="2000" b="1" dirty="0" err="1">
                <a:ea typeface="ＭＳ Ｐゴシック" panose="020B0600070205080204" pitchFamily="34" charset="-128"/>
              </a:rPr>
              <a:t>fr-ch</a:t>
            </a:r>
            <a:r>
              <a:rPr lang="en-US" altLang="en-US" sz="2000" b="1" dirty="0">
                <a:ea typeface="ＭＳ Ｐゴシック" panose="020B0600070205080204" pitchFamily="34" charset="-128"/>
              </a:rPr>
              <a:t>, </a:t>
            </a:r>
            <a:r>
              <a:rPr lang="en-US" altLang="en-US" sz="2000" b="1" dirty="0" err="1">
                <a:ea typeface="ＭＳ Ｐゴシック" panose="020B0600070205080204" pitchFamily="34" charset="-128"/>
              </a:rPr>
              <a:t>ar</a:t>
            </a:r>
            <a:r>
              <a:rPr lang="en-US" altLang="en-US" sz="2000" b="1" dirty="0">
                <a:ea typeface="ＭＳ Ｐゴシック" panose="020B0600070205080204" pitchFamily="34" charset="-128"/>
              </a:rPr>
              <a:t>, cs</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If-Modified-Since: Mon, 14 Oct 2024 11:43:20 -0700</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User Agent: Mozilla/5.0 (compatible; MSIE 9.0; Windows NT 6.1; WOW64; Trident/5.0)</a:t>
            </a:r>
          </a:p>
          <a:p>
            <a:pPr marL="541338" lvl="1" indent="-541338">
              <a:spcBef>
                <a:spcPts val="1200"/>
              </a:spcBef>
              <a:buFont typeface="Wingdings" pitchFamily="2" charset="2"/>
              <a:buAutoNum type="arabicParenR"/>
              <a:tabLst>
                <a:tab pos="444500" algn="l"/>
              </a:tabLst>
            </a:pPr>
            <a:r>
              <a:rPr lang="en-US" altLang="en-US" sz="2800" dirty="0">
                <a:ea typeface="ＭＳ Ｐゴシック" panose="020B0600070205080204" pitchFamily="34" charset="-128"/>
              </a:rPr>
              <a:t>What is the name of the file that is being retrieved in this GET message?</a:t>
            </a:r>
          </a:p>
          <a:p>
            <a:pPr marL="0" lvl="1" indent="0">
              <a:buNone/>
              <a:tabLst>
                <a:tab pos="444500" algn="l"/>
              </a:tabLst>
            </a:pPr>
            <a:r>
              <a:rPr lang="en-US" altLang="en-US" sz="2800" b="1" dirty="0">
                <a:solidFill>
                  <a:srgbClr val="FF0000"/>
                </a:solidFill>
                <a:ea typeface="ＭＳ Ｐゴシック" panose="020B0600070205080204" pitchFamily="34" charset="-128"/>
              </a:rPr>
              <a:t>		quotation1.htm</a:t>
            </a:r>
            <a:endParaRPr lang="en-US" altLang="en-US" sz="2800" dirty="0">
              <a:ea typeface="ＭＳ Ｐゴシック" panose="020B0600070205080204" pitchFamily="34" charset="-128"/>
            </a:endParaRPr>
          </a:p>
          <a:p>
            <a:pPr marL="541338" lvl="1" indent="-541338">
              <a:buFont typeface="+mj-lt"/>
              <a:buAutoNum type="arabicParenR" startAt="2"/>
              <a:tabLst>
                <a:tab pos="444500" algn="l"/>
              </a:tabLst>
            </a:pPr>
            <a:r>
              <a:rPr lang="en-US" altLang="en-US" sz="2800" dirty="0">
                <a:ea typeface="ＭＳ Ｐゴシック" panose="020B0600070205080204" pitchFamily="34" charset="-128"/>
              </a:rPr>
              <a:t>What version of HTTP is the client running?</a:t>
            </a:r>
          </a:p>
          <a:p>
            <a:pPr marL="0" lvl="1" indent="0">
              <a:buNone/>
              <a:tabLst>
                <a:tab pos="444500" algn="l"/>
              </a:tabLst>
            </a:pPr>
            <a:r>
              <a:rPr lang="en-US" altLang="en-US" sz="2800" b="1" dirty="0">
                <a:solidFill>
                  <a:srgbClr val="FF0000"/>
                </a:solidFill>
                <a:ea typeface="ＭＳ Ｐゴシック" panose="020B0600070205080204" pitchFamily="34" charset="-128"/>
              </a:rPr>
              <a:t>		HTTP/1.1</a:t>
            </a:r>
          </a:p>
          <a:p>
            <a:pPr marL="541338" lvl="1" indent="-541338">
              <a:buFont typeface="+mj-lt"/>
              <a:buAutoNum type="arabicParenR" startAt="3"/>
              <a:tabLst>
                <a:tab pos="444500" algn="l"/>
              </a:tabLst>
            </a:pPr>
            <a:r>
              <a:rPr lang="en-US" altLang="en-US" sz="2800" dirty="0">
                <a:ea typeface="ＭＳ Ｐゴシック" panose="020B0600070205080204" pitchFamily="34" charset="-128"/>
              </a:rPr>
              <a:t>True or False: The client will accept jpeg images.</a:t>
            </a:r>
          </a:p>
          <a:p>
            <a:pPr marL="0" lvl="1" indent="0">
              <a:buNone/>
              <a:tabLst>
                <a:tab pos="444500" algn="l"/>
              </a:tabLst>
            </a:pPr>
            <a:r>
              <a:rPr lang="en-US" altLang="en-US" sz="2800" b="1" dirty="0">
                <a:solidFill>
                  <a:srgbClr val="FF0000"/>
                </a:solidFill>
                <a:ea typeface="ＭＳ Ｐゴシック" panose="020B0600070205080204" pitchFamily="34" charset="-128"/>
              </a:rPr>
              <a:t>		True</a:t>
            </a:r>
          </a:p>
        </p:txBody>
      </p:sp>
    </p:spTree>
    <p:extLst>
      <p:ext uri="{BB962C8B-B14F-4D97-AF65-F5344CB8AC3E}">
        <p14:creationId xmlns:p14="http://schemas.microsoft.com/office/powerpoint/2010/main" val="750521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
                                            <p:txEl>
                                              <p:pRg st="8" end="8"/>
                                            </p:txEl>
                                          </p:spTgt>
                                        </p:tgtEl>
                                        <p:attrNameLst>
                                          <p:attrName>style.visibility</p:attrName>
                                        </p:attrNameLst>
                                      </p:cBhvr>
                                      <p:to>
                                        <p:strVal val="visible"/>
                                      </p:to>
                                    </p:set>
                                    <p:animEffect transition="in" filter="fade">
                                      <p:cBhvr>
                                        <p:cTn id="7" dur="500"/>
                                        <p:tgtEl>
                                          <p:spTgt spid="93">
                                            <p:txEl>
                                              <p:pRg st="8" end="8"/>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
                                            <p:txEl>
                                              <p:pRg st="10" end="10"/>
                                            </p:txEl>
                                          </p:spTgt>
                                        </p:tgtEl>
                                        <p:attrNameLst>
                                          <p:attrName>style.visibility</p:attrName>
                                        </p:attrNameLst>
                                      </p:cBhvr>
                                      <p:to>
                                        <p:strVal val="visible"/>
                                      </p:to>
                                    </p:set>
                                    <p:animEffect transition="in" filter="fade">
                                      <p:cBhvr>
                                        <p:cTn id="12" dur="500"/>
                                        <p:tgtEl>
                                          <p:spTgt spid="93">
                                            <p:txEl>
                                              <p:pRg st="10" end="1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
                                            <p:txEl>
                                              <p:pRg st="12" end="12"/>
                                            </p:txEl>
                                          </p:spTgt>
                                        </p:tgtEl>
                                        <p:attrNameLst>
                                          <p:attrName>style.visibility</p:attrName>
                                        </p:attrNameLst>
                                      </p:cBhvr>
                                      <p:to>
                                        <p:strVal val="visible"/>
                                      </p:to>
                                    </p:set>
                                    <p:animEffect transition="in" filter="fade">
                                      <p:cBhvr>
                                        <p:cTn id="17" dur="500"/>
                                        <p:tgtEl>
                                          <p:spTgt spid="9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C967F21-FDDC-5FBC-C297-6A5BAFF69EB8}"/>
              </a:ext>
            </a:extLst>
          </p:cNvPr>
          <p:cNvSpPr/>
          <p:nvPr/>
        </p:nvSpPr>
        <p:spPr>
          <a:xfrm>
            <a:off x="508000" y="2006596"/>
            <a:ext cx="11229081" cy="1921933"/>
          </a:xfrm>
          <a:prstGeom prst="rect">
            <a:avLst/>
          </a:prstGeom>
          <a:solidFill>
            <a:schemeClr val="bg1">
              <a:lumMod val="9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43090" y="379879"/>
            <a:ext cx="10515600" cy="894622"/>
          </a:xfrm>
        </p:spPr>
        <p:txBody>
          <a:bodyPr>
            <a:normAutofit/>
          </a:bodyPr>
          <a:lstStyle/>
          <a:p>
            <a:r>
              <a:rPr lang="en-US" altLang="en-US" sz="4400" dirty="0">
                <a:ea typeface="ＭＳ Ｐゴシック" panose="020B0600070205080204" pitchFamily="34" charset="-128"/>
              </a:rPr>
              <a:t>Example (</a:t>
            </a:r>
            <a:r>
              <a:rPr lang="en-US" altLang="en-US" dirty="0">
                <a:ea typeface="ＭＳ Ｐゴシック" panose="020B0600070205080204" pitchFamily="34" charset="-128"/>
              </a:rPr>
              <a:t>HTTP GET)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57</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159423"/>
            <a:ext cx="11229081"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dirty="0">
                <a:ea typeface="ＭＳ Ｐゴシック" panose="020B0600070205080204" pitchFamily="34" charset="-128"/>
              </a:rPr>
              <a:t>A client is sending an HTTP GET message to a web server. Suppose the client-to-server HTTP GET message is the following:</a:t>
            </a:r>
            <a:endParaRPr lang="en-US" altLang="en-US" sz="2000" b="1" dirty="0">
              <a:ea typeface="ＭＳ Ｐゴシック" panose="020B0600070205080204" pitchFamily="34" charset="-128"/>
            </a:endParaRPr>
          </a:p>
          <a:p>
            <a:pPr marL="0" indent="0">
              <a:lnSpc>
                <a:spcPct val="100000"/>
              </a:lnSpc>
              <a:spcBef>
                <a:spcPts val="600"/>
              </a:spcBef>
              <a:buFont typeface="Wingdings" pitchFamily="2" charset="2"/>
              <a:buNone/>
            </a:pPr>
            <a:r>
              <a:rPr lang="en-US" altLang="en-US" sz="2000" b="1" dirty="0">
                <a:ea typeface="ＭＳ Ｐゴシック" panose="020B0600070205080204" pitchFamily="34" charset="-128"/>
              </a:rPr>
              <a:t>GET /</a:t>
            </a:r>
            <a:r>
              <a:rPr lang="en-US" altLang="en-US" sz="2000" b="1" dirty="0" err="1">
                <a:ea typeface="ＭＳ Ｐゴシック" panose="020B0600070205080204" pitchFamily="34" charset="-128"/>
              </a:rPr>
              <a:t>kurose_ross_sandbox</a:t>
            </a:r>
            <a:r>
              <a:rPr lang="en-US" altLang="en-US" sz="2000" b="1" dirty="0">
                <a:ea typeface="ＭＳ Ｐゴシック" panose="020B0600070205080204" pitchFamily="34" charset="-128"/>
              </a:rPr>
              <a:t>/interactive/quotation1.htm HTTP/1.1</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Host: gaia.cs.umass.edu</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Accept: text/plain, text/html, image/jpeg, image/gif, audio/mp4, audio/mpeg, video/mp4, video/</a:t>
            </a:r>
            <a:r>
              <a:rPr lang="en-US" altLang="en-US" sz="2000" b="1" dirty="0" err="1">
                <a:ea typeface="ＭＳ Ｐゴシック" panose="020B0600070205080204" pitchFamily="34" charset="-128"/>
              </a:rPr>
              <a:t>wmv</a:t>
            </a:r>
            <a:r>
              <a:rPr lang="en-US" altLang="en-US" sz="2000" b="1" dirty="0">
                <a:ea typeface="ＭＳ Ｐゴシック" panose="020B0600070205080204" pitchFamily="34" charset="-128"/>
              </a:rPr>
              <a:t>,</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Accept-Language: </a:t>
            </a:r>
            <a:r>
              <a:rPr lang="en-US" altLang="en-US" sz="2000" b="1" dirty="0" err="1">
                <a:ea typeface="ＭＳ Ｐゴシック" panose="020B0600070205080204" pitchFamily="34" charset="-128"/>
              </a:rPr>
              <a:t>en</a:t>
            </a:r>
            <a:r>
              <a:rPr lang="en-US" altLang="en-US" sz="2000" b="1" dirty="0">
                <a:ea typeface="ＭＳ Ｐゴシック" panose="020B0600070205080204" pitchFamily="34" charset="-128"/>
              </a:rPr>
              <a:t>-us, </a:t>
            </a:r>
            <a:r>
              <a:rPr lang="en-US" altLang="en-US" sz="2000" b="1" dirty="0" err="1">
                <a:ea typeface="ＭＳ Ｐゴシック" panose="020B0600070205080204" pitchFamily="34" charset="-128"/>
              </a:rPr>
              <a:t>en-gb;q</a:t>
            </a:r>
            <a:r>
              <a:rPr lang="en-US" altLang="en-US" sz="2000" b="1" dirty="0">
                <a:ea typeface="ＭＳ Ｐゴシック" panose="020B0600070205080204" pitchFamily="34" charset="-128"/>
              </a:rPr>
              <a:t>=0.1, </a:t>
            </a:r>
            <a:r>
              <a:rPr lang="en-US" altLang="en-US" sz="2000" b="1" dirty="0" err="1">
                <a:ea typeface="ＭＳ Ｐゴシック" panose="020B0600070205080204" pitchFamily="34" charset="-128"/>
              </a:rPr>
              <a:t>en;q</a:t>
            </a:r>
            <a:r>
              <a:rPr lang="en-US" altLang="en-US" sz="2000" b="1" dirty="0">
                <a:ea typeface="ＭＳ Ｐゴシック" panose="020B0600070205080204" pitchFamily="34" charset="-128"/>
              </a:rPr>
              <a:t>=0.4, </a:t>
            </a:r>
            <a:r>
              <a:rPr lang="en-US" altLang="en-US" sz="2000" b="1" dirty="0" err="1">
                <a:ea typeface="ＭＳ Ｐゴシック" panose="020B0600070205080204" pitchFamily="34" charset="-128"/>
              </a:rPr>
              <a:t>fr</a:t>
            </a:r>
            <a:r>
              <a:rPr lang="en-US" altLang="en-US" sz="2000" b="1" dirty="0">
                <a:ea typeface="ＭＳ Ｐゴシック" panose="020B0600070205080204" pitchFamily="34" charset="-128"/>
              </a:rPr>
              <a:t>, </a:t>
            </a:r>
            <a:r>
              <a:rPr lang="en-US" altLang="en-US" sz="2000" b="1" dirty="0" err="1">
                <a:ea typeface="ＭＳ Ｐゴシック" panose="020B0600070205080204" pitchFamily="34" charset="-128"/>
              </a:rPr>
              <a:t>fr-ch</a:t>
            </a:r>
            <a:r>
              <a:rPr lang="en-US" altLang="en-US" sz="2000" b="1" dirty="0">
                <a:ea typeface="ＭＳ Ｐゴシック" panose="020B0600070205080204" pitchFamily="34" charset="-128"/>
              </a:rPr>
              <a:t>, </a:t>
            </a:r>
            <a:r>
              <a:rPr lang="en-US" altLang="en-US" sz="2000" b="1" dirty="0" err="1">
                <a:ea typeface="ＭＳ Ｐゴシック" panose="020B0600070205080204" pitchFamily="34" charset="-128"/>
              </a:rPr>
              <a:t>ar</a:t>
            </a:r>
            <a:r>
              <a:rPr lang="en-US" altLang="en-US" sz="2000" b="1" dirty="0">
                <a:ea typeface="ＭＳ Ｐゴシック" panose="020B0600070205080204" pitchFamily="34" charset="-128"/>
              </a:rPr>
              <a:t>, cs</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If-Modified-Since: Mon, 14 Oct 2024 11:43:20 -0700</a:t>
            </a:r>
          </a:p>
          <a:p>
            <a:pPr marL="0" indent="0">
              <a:lnSpc>
                <a:spcPct val="100000"/>
              </a:lnSpc>
              <a:spcBef>
                <a:spcPts val="0"/>
              </a:spcBef>
              <a:buFont typeface="Wingdings" pitchFamily="2" charset="2"/>
              <a:buNone/>
            </a:pPr>
            <a:r>
              <a:rPr lang="en-US" altLang="en-US" sz="2000" b="1" dirty="0">
                <a:ea typeface="ＭＳ Ｐゴシック" panose="020B0600070205080204" pitchFamily="34" charset="-128"/>
              </a:rPr>
              <a:t>User Agent: Mozilla/5.0 (compatible; MSIE 9.0; Windows NT 6.1; WOW64; Trident/5.0)</a:t>
            </a:r>
          </a:p>
          <a:p>
            <a:pPr marL="541338" lvl="1" indent="-541338">
              <a:spcBef>
                <a:spcPts val="1200"/>
              </a:spcBef>
              <a:buFont typeface="+mj-lt"/>
              <a:buAutoNum type="arabicParenR" startAt="4"/>
              <a:tabLst>
                <a:tab pos="444500" algn="l"/>
              </a:tabLst>
            </a:pPr>
            <a:r>
              <a:rPr lang="en-US" altLang="en-US" sz="2800" dirty="0">
                <a:ea typeface="ＭＳ Ｐゴシック" panose="020B0600070205080204" pitchFamily="34" charset="-128"/>
              </a:rPr>
              <a:t>What is the client's preferred version of English?</a:t>
            </a:r>
          </a:p>
          <a:p>
            <a:pPr marL="0" lvl="1" indent="0">
              <a:buNone/>
              <a:tabLst>
                <a:tab pos="444500" algn="l"/>
              </a:tabLst>
            </a:pPr>
            <a:r>
              <a:rPr lang="en-US" altLang="en-US" sz="2800" b="1" dirty="0">
                <a:solidFill>
                  <a:srgbClr val="FF0000"/>
                </a:solidFill>
                <a:ea typeface="ＭＳ Ｐゴシック" panose="020B0600070205080204" pitchFamily="34" charset="-128"/>
              </a:rPr>
              <a:t>		American English</a:t>
            </a:r>
            <a:endParaRPr lang="en-US" altLang="en-US" sz="2800" dirty="0">
              <a:ea typeface="ＭＳ Ｐゴシック" panose="020B0600070205080204" pitchFamily="34" charset="-128"/>
            </a:endParaRPr>
          </a:p>
          <a:p>
            <a:pPr marL="541338" lvl="1" indent="-541338">
              <a:buFont typeface="+mj-lt"/>
              <a:buAutoNum type="arabicParenR" startAt="5"/>
              <a:tabLst>
                <a:tab pos="444500" algn="l"/>
              </a:tabLst>
            </a:pPr>
            <a:r>
              <a:rPr lang="en-US" altLang="en-US" sz="2800" dirty="0">
                <a:ea typeface="ＭＳ Ｐゴシック" panose="020B0600070205080204" pitchFamily="34" charset="-128"/>
              </a:rPr>
              <a:t>True or False: The client will accept the German language.</a:t>
            </a:r>
          </a:p>
          <a:p>
            <a:pPr marL="0" lvl="1" indent="0">
              <a:buNone/>
              <a:tabLst>
                <a:tab pos="444500" algn="l"/>
              </a:tabLst>
            </a:pPr>
            <a:r>
              <a:rPr lang="en-US" altLang="en-US" sz="2800" b="1" dirty="0">
                <a:solidFill>
                  <a:srgbClr val="FF0000"/>
                </a:solidFill>
                <a:ea typeface="ＭＳ Ｐゴシック" panose="020B0600070205080204" pitchFamily="34" charset="-128"/>
              </a:rPr>
              <a:t>		False</a:t>
            </a:r>
          </a:p>
          <a:p>
            <a:pPr marL="541338" lvl="1" indent="-541338">
              <a:buFont typeface="+mj-lt"/>
              <a:buAutoNum type="arabicParenR" startAt="6"/>
              <a:tabLst>
                <a:tab pos="444500" algn="l"/>
              </a:tabLst>
            </a:pPr>
            <a:r>
              <a:rPr lang="en-US" altLang="en-US" sz="2800" dirty="0">
                <a:ea typeface="ＭＳ Ｐゴシック" panose="020B0600070205080204" pitchFamily="34" charset="-128"/>
              </a:rPr>
              <a:t>True or False: The client already has a cached copy of the file.</a:t>
            </a:r>
          </a:p>
          <a:p>
            <a:pPr marL="0" lvl="1" indent="0">
              <a:buNone/>
              <a:tabLst>
                <a:tab pos="444500" algn="l"/>
              </a:tabLst>
            </a:pPr>
            <a:r>
              <a:rPr lang="en-US" altLang="en-US" sz="2800" b="1" dirty="0">
                <a:solidFill>
                  <a:srgbClr val="FF0000"/>
                </a:solidFill>
                <a:ea typeface="ＭＳ Ｐゴシック" panose="020B0600070205080204" pitchFamily="34" charset="-128"/>
              </a:rPr>
              <a:t>		True</a:t>
            </a:r>
          </a:p>
        </p:txBody>
      </p:sp>
    </p:spTree>
    <p:extLst>
      <p:ext uri="{BB962C8B-B14F-4D97-AF65-F5344CB8AC3E}">
        <p14:creationId xmlns:p14="http://schemas.microsoft.com/office/powerpoint/2010/main" val="1826281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
                                            <p:txEl>
                                              <p:pRg st="8" end="8"/>
                                            </p:txEl>
                                          </p:spTgt>
                                        </p:tgtEl>
                                        <p:attrNameLst>
                                          <p:attrName>style.visibility</p:attrName>
                                        </p:attrNameLst>
                                      </p:cBhvr>
                                      <p:to>
                                        <p:strVal val="visible"/>
                                      </p:to>
                                    </p:set>
                                    <p:animEffect transition="in" filter="fade">
                                      <p:cBhvr>
                                        <p:cTn id="7" dur="500"/>
                                        <p:tgtEl>
                                          <p:spTgt spid="93">
                                            <p:txEl>
                                              <p:pRg st="8" end="8"/>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
                                            <p:txEl>
                                              <p:pRg st="10" end="10"/>
                                            </p:txEl>
                                          </p:spTgt>
                                        </p:tgtEl>
                                        <p:attrNameLst>
                                          <p:attrName>style.visibility</p:attrName>
                                        </p:attrNameLst>
                                      </p:cBhvr>
                                      <p:to>
                                        <p:strVal val="visible"/>
                                      </p:to>
                                    </p:set>
                                    <p:animEffect transition="in" filter="fade">
                                      <p:cBhvr>
                                        <p:cTn id="12" dur="500"/>
                                        <p:tgtEl>
                                          <p:spTgt spid="93">
                                            <p:txEl>
                                              <p:pRg st="10" end="1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
                                            <p:txEl>
                                              <p:pRg st="12" end="12"/>
                                            </p:txEl>
                                          </p:spTgt>
                                        </p:tgtEl>
                                        <p:attrNameLst>
                                          <p:attrName>style.visibility</p:attrName>
                                        </p:attrNameLst>
                                      </p:cBhvr>
                                      <p:to>
                                        <p:strVal val="visible"/>
                                      </p:to>
                                    </p:set>
                                    <p:animEffect transition="in" filter="fade">
                                      <p:cBhvr>
                                        <p:cTn id="17" dur="500"/>
                                        <p:tgtEl>
                                          <p:spTgt spid="9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443090" y="379879"/>
            <a:ext cx="10515600" cy="894622"/>
          </a:xfrm>
        </p:spPr>
        <p:txBody>
          <a:bodyPr>
            <a:normAutofit/>
          </a:bodyPr>
          <a:lstStyle/>
          <a:p>
            <a:r>
              <a:rPr lang="en-US" altLang="en-US" sz="4400" dirty="0">
                <a:ea typeface="ＭＳ Ｐゴシック" panose="020B0600070205080204" pitchFamily="34" charset="-128"/>
              </a:rPr>
              <a:t>Example (</a:t>
            </a:r>
            <a:r>
              <a:rPr lang="en-US" altLang="en-US" dirty="0">
                <a:ea typeface="ＭＳ Ｐゴシック" panose="020B0600070205080204" pitchFamily="34" charset="-128"/>
              </a:rPr>
              <a:t>Browser Caching)</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58</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159423"/>
            <a:ext cx="11467792"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altLang="en-US" sz="2500" dirty="0">
                <a:ea typeface="ＭＳ Ｐゴシック" panose="020B0600070205080204" pitchFamily="34" charset="-128"/>
              </a:rPr>
              <a:t>Consider an HTTP server and client as shown in the figure below. Suppose that the RTT delay between the client and server is 20 msecs; the time a server needs to transmit an object into its outgoing link is 0.25 msecs; and any other HTTP message not containing an object has a negligible (zero) transmission time. Suppose the client again makes 50 requests, one after the other, waiting for a reply to a request before sending the next request. Assume the client is using HTTP 1.1 and the IF-MODIFIED-SINCE header line. Assume 60% of the objects requested have NOT changed since the client downloaded them (before these 50 downloads are performed). How much time elapses (in milliseconds) between the client transmitting the first request, and the completion of the last request?</a:t>
            </a:r>
            <a:endParaRPr lang="en-US" altLang="en-US" dirty="0">
              <a:ea typeface="ＭＳ Ｐゴシック" panose="020B0600070205080204" pitchFamily="34" charset="-128"/>
            </a:endParaRPr>
          </a:p>
          <a:p>
            <a:pPr marL="0" indent="0">
              <a:buNone/>
            </a:pPr>
            <a:endParaRPr lang="en-US" altLang="en-US" dirty="0">
              <a:ea typeface="ＭＳ Ｐゴシック" panose="020B0600070205080204" pitchFamily="34" charset="-128"/>
            </a:endParaRPr>
          </a:p>
          <a:p>
            <a:pPr marL="0" indent="0">
              <a:buNone/>
            </a:pPr>
            <a:endParaRPr lang="en-US" altLang="en-US" dirty="0">
              <a:ea typeface="ＭＳ Ｐゴシック" panose="020B0600070205080204" pitchFamily="34" charset="-128"/>
            </a:endParaRPr>
          </a:p>
          <a:p>
            <a:pPr marL="0" indent="0">
              <a:lnSpc>
                <a:spcPct val="100000"/>
              </a:lnSpc>
              <a:buNone/>
            </a:pPr>
            <a:endParaRPr lang="en-US" altLang="en-US" dirty="0">
              <a:ea typeface="ＭＳ Ｐゴシック" panose="020B0600070205080204" pitchFamily="34" charset="-128"/>
            </a:endParaRPr>
          </a:p>
          <a:p>
            <a:pPr marL="0" lvl="1" indent="0">
              <a:buNone/>
              <a:tabLst>
                <a:tab pos="444500" algn="l"/>
              </a:tabLst>
            </a:pPr>
            <a:r>
              <a:rPr lang="en-US" altLang="en-US" sz="2500" b="1" dirty="0">
                <a:solidFill>
                  <a:srgbClr val="FF0000"/>
                </a:solidFill>
                <a:ea typeface="ＭＳ Ｐゴシック" panose="020B0600070205080204" pitchFamily="34" charset="-128"/>
              </a:rPr>
              <a:t>		50*0.60*(20)+50*0.40*(20+0.25) = 1005 msec</a:t>
            </a:r>
            <a:endParaRPr lang="en-US" altLang="en-US" sz="2500" dirty="0">
              <a:ea typeface="ＭＳ Ｐゴシック" panose="020B0600070205080204" pitchFamily="34" charset="-128"/>
            </a:endParaRPr>
          </a:p>
        </p:txBody>
      </p:sp>
      <p:pic>
        <p:nvPicPr>
          <p:cNvPr id="1026" name="Picture 2">
            <a:extLst>
              <a:ext uri="{FF2B5EF4-FFF2-40B4-BE49-F238E27FC236}">
                <a16:creationId xmlns:a16="http://schemas.microsoft.com/office/drawing/2014/main" id="{C40357F5-9090-98AB-95D2-1830605BFB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1093" y="3828412"/>
            <a:ext cx="9977059" cy="273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85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
                                            <p:txEl>
                                              <p:pRg st="4" end="4"/>
                                            </p:txEl>
                                          </p:spTgt>
                                        </p:tgtEl>
                                        <p:attrNameLst>
                                          <p:attrName>style.visibility</p:attrName>
                                        </p:attrNameLst>
                                      </p:cBhvr>
                                      <p:to>
                                        <p:strVal val="visible"/>
                                      </p:to>
                                    </p:set>
                                    <p:animEffect transition="in" filter="fade">
                                      <p:cBhvr>
                                        <p:cTn id="7" dur="500"/>
                                        <p:tgtEl>
                                          <p:spTgt spid="9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1752600"/>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0">
              <a:buNone/>
            </a:pPr>
            <a:r>
              <a:rPr lang="en-US" altLang="en-US" sz="3200" i="1" u="sng" dirty="0">
                <a:solidFill>
                  <a:srgbClr val="C00000"/>
                </a:solidFill>
                <a:ea typeface="ＭＳ Ｐゴシック" panose="020B0600070205080204" pitchFamily="34" charset="-128"/>
              </a:rPr>
              <a:t>HTTP1.1:</a:t>
            </a:r>
            <a:r>
              <a:rPr lang="en-US" altLang="en-US" sz="3200" u="sng" dirty="0">
                <a:solidFill>
                  <a:srgbClr val="C00000"/>
                </a:solidFill>
                <a:ea typeface="ＭＳ Ｐゴシック" panose="020B0600070205080204" pitchFamily="34" charset="-128"/>
              </a:rPr>
              <a:t> </a:t>
            </a:r>
            <a:r>
              <a:rPr lang="en-US" altLang="en-US" sz="3200" dirty="0">
                <a:ea typeface="ＭＳ Ｐゴシック" panose="020B0600070205080204" pitchFamily="34" charset="-128"/>
              </a:rPr>
              <a:t>introduced </a:t>
            </a:r>
            <a:r>
              <a:rPr lang="en-US" altLang="en-US" sz="3200" dirty="0">
                <a:solidFill>
                  <a:srgbClr val="0000A3"/>
                </a:solidFill>
                <a:ea typeface="ＭＳ Ｐゴシック" panose="020B0600070205080204" pitchFamily="34" charset="-128"/>
              </a:rPr>
              <a:t>multiple, pipelined GETs</a:t>
            </a:r>
            <a:r>
              <a:rPr lang="en-US" altLang="en-US" sz="3200" dirty="0">
                <a:ea typeface="ＭＳ Ｐゴシック" panose="020B0600070205080204" pitchFamily="34" charset="-128"/>
              </a:rPr>
              <a:t> over single TCP connection</a:t>
            </a:r>
            <a:endParaRPr lang="en-US" altLang="en-US" sz="3200" b="1" dirty="0">
              <a:ea typeface="ＭＳ Ｐゴシック" panose="020B0600070205080204" pitchFamily="34" charset="-128"/>
            </a:endParaRPr>
          </a:p>
          <a:p>
            <a:r>
              <a:rPr lang="en-US" altLang="en-US" dirty="0">
                <a:ea typeface="ＭＳ Ｐゴシック" panose="020B0600070205080204" pitchFamily="34" charset="-128"/>
              </a:rPr>
              <a:t>server responds </a:t>
            </a:r>
            <a:r>
              <a:rPr lang="en-US" altLang="en-US" i="1" dirty="0">
                <a:ea typeface="ＭＳ Ｐゴシック" panose="020B0600070205080204" pitchFamily="34" charset="-128"/>
              </a:rPr>
              <a:t>in-order</a:t>
            </a:r>
            <a:r>
              <a:rPr lang="en-US" altLang="en-US" dirty="0">
                <a:ea typeface="ＭＳ Ｐゴシック" panose="020B0600070205080204" pitchFamily="34" charset="-128"/>
              </a:rPr>
              <a:t> (FCFS: first-come-first-served scheduling) to GET requests</a:t>
            </a:r>
          </a:p>
          <a:p>
            <a:r>
              <a:rPr lang="en-US" altLang="en-US" dirty="0">
                <a:ea typeface="ＭＳ Ｐゴシック" panose="020B0600070205080204" pitchFamily="34" charset="-128"/>
              </a:rPr>
              <a:t>with FCFS, small object may have to wait for transmission (</a:t>
            </a:r>
            <a:r>
              <a:rPr lang="en-US" altLang="en-US" dirty="0">
                <a:solidFill>
                  <a:srgbClr val="C00000"/>
                </a:solidFill>
                <a:ea typeface="ＭＳ Ｐゴシック" panose="020B0600070205080204" pitchFamily="34" charset="-128"/>
              </a:rPr>
              <a:t>head-of-line (HOL) blocking</a:t>
            </a:r>
            <a:r>
              <a:rPr lang="en-US" altLang="en-US" dirty="0">
                <a:ea typeface="ＭＳ Ｐゴシック" panose="020B0600070205080204" pitchFamily="34" charset="-128"/>
              </a:rPr>
              <a:t>) behind large object(s)</a:t>
            </a:r>
          </a:p>
          <a:p>
            <a:r>
              <a:rPr lang="en-US" altLang="en-US" dirty="0">
                <a:ea typeface="ＭＳ Ｐゴシック" panose="020B0600070205080204" pitchFamily="34" charset="-128"/>
              </a:rPr>
              <a:t>loss recovery (retransmitting lost TCP segments) stalls object transmission</a:t>
            </a: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525AA11-641B-8146-AFF2-E882C587848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39244074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indent="0">
              <a:buClr>
                <a:srgbClr val="0000A8"/>
              </a:buClr>
              <a:buNone/>
            </a:pPr>
            <a:r>
              <a:rPr lang="en-US" altLang="en-US" dirty="0">
                <a:solidFill>
                  <a:srgbClr val="C00000"/>
                </a:solidFill>
                <a:ea typeface="ＭＳ Ｐゴシック" panose="020B0600070205080204" pitchFamily="34" charset="-128"/>
              </a:rPr>
              <a:t>write programs that:</a:t>
            </a:r>
          </a:p>
          <a:p>
            <a:pPr marL="346075" indent="-231775"/>
            <a:r>
              <a:rPr lang="en-US" altLang="en-US" sz="2400" dirty="0">
                <a:ea typeface="ＭＳ Ｐゴシック" panose="020B0600070205080204" pitchFamily="34" charset="-128"/>
              </a:rPr>
              <a:t>run on (different) end systems</a:t>
            </a:r>
          </a:p>
          <a:p>
            <a:pPr marL="346075" indent="-231775"/>
            <a:r>
              <a:rPr lang="en-US" altLang="en-US" sz="2400" dirty="0">
                <a:ea typeface="ＭＳ Ｐゴシック" panose="020B0600070205080204" pitchFamily="34" charset="-128"/>
              </a:rPr>
              <a:t>communicate over network</a:t>
            </a:r>
          </a:p>
          <a:p>
            <a:pPr marL="346075" indent="-231775"/>
            <a:r>
              <a:rPr lang="en-US" altLang="en-US" sz="2400" dirty="0">
                <a:ea typeface="ＭＳ Ｐゴシック" panose="020B0600070205080204" pitchFamily="34" charset="-128"/>
              </a:rPr>
              <a:t>e.g., web server software communicates with browser software</a:t>
            </a:r>
          </a:p>
          <a:p>
            <a:pPr marL="14287" indent="0">
              <a:buClr>
                <a:srgbClr val="0000A8"/>
              </a:buClr>
              <a:buNone/>
            </a:pPr>
            <a:r>
              <a:rPr lang="en-US" altLang="en-US" dirty="0">
                <a:solidFill>
                  <a:srgbClr val="C00000"/>
                </a:solidFill>
                <a:ea typeface="ＭＳ Ｐゴシック" panose="020B0600070205080204" pitchFamily="34" charset="-128"/>
              </a:rPr>
              <a:t>no need to write software for network-core devices</a:t>
            </a:r>
          </a:p>
          <a:p>
            <a:pPr marL="346075" indent="-231775"/>
            <a:r>
              <a:rPr lang="en-US" altLang="en-US" sz="2400" dirty="0">
                <a:ea typeface="ＭＳ Ｐゴシック" panose="020B0600070205080204" pitchFamily="34" charset="-128"/>
              </a:rPr>
              <a:t>network-core devices do not run user applications </a:t>
            </a:r>
          </a:p>
          <a:p>
            <a:pPr marL="346075" indent="-231775"/>
            <a:r>
              <a:rPr lang="en-US" altLang="en-US" sz="2400" dirty="0">
                <a:ea typeface="ＭＳ Ｐゴシック" panose="020B0600070205080204" pitchFamily="34" charset="-128"/>
              </a:rPr>
              <a:t>applications on end systems allows for rapid app development, propagation</a:t>
            </a:r>
          </a:p>
          <a:p>
            <a:endParaRPr lang="en-US" sz="3200"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59" name="Slide Number Placeholder 2">
            <a:extLst>
              <a:ext uri="{FF2B5EF4-FFF2-40B4-BE49-F238E27FC236}">
                <a16:creationId xmlns:a16="http://schemas.microsoft.com/office/drawing/2014/main" id="{C5E948AC-BBED-3740-B629-6749D81B46A5}"/>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a:t>
            </a:fld>
            <a:endParaRPr lang="en-US" dirty="0"/>
          </a:p>
        </p:txBody>
      </p:sp>
    </p:spTree>
    <p:extLst>
      <p:ext uri="{BB962C8B-B14F-4D97-AF65-F5344CB8AC3E}">
        <p14:creationId xmlns:p14="http://schemas.microsoft.com/office/powerpoint/2010/main" val="3225403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1003084" y="20489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0">
              <a:buNone/>
            </a:pPr>
            <a:r>
              <a:rPr lang="en-US" altLang="en-US" sz="3200" i="1" u="sng" dirty="0">
                <a:solidFill>
                  <a:srgbClr val="C00000"/>
                </a:solidFill>
                <a:ea typeface="ＭＳ Ｐゴシック" panose="020B0600070205080204" pitchFamily="34" charset="-128"/>
              </a:rPr>
              <a:t>HTTP/2:</a:t>
            </a:r>
            <a:r>
              <a:rPr lang="en-US" altLang="en-US" sz="3200" dirty="0">
                <a:ea typeface="ＭＳ Ｐゴシック" panose="020B0600070205080204" pitchFamily="34" charset="-128"/>
              </a:rPr>
              <a:t> </a:t>
            </a:r>
            <a:r>
              <a:rPr lang="en-US" altLang="en-US" sz="2000" dirty="0">
                <a:ea typeface="ＭＳ Ｐゴシック" panose="020B0600070205080204" pitchFamily="34" charset="-128"/>
              </a:rPr>
              <a:t>[RFC 7540, 2015] </a:t>
            </a:r>
            <a:r>
              <a:rPr lang="en-US" altLang="en-US" sz="3200" dirty="0">
                <a:ea typeface="ＭＳ Ｐゴシック" panose="020B0600070205080204" pitchFamily="34" charset="-128"/>
              </a:rPr>
              <a:t>increased flexibility at </a:t>
            </a:r>
            <a:r>
              <a:rPr lang="en-US" altLang="en-US" sz="3200" i="1" dirty="0">
                <a:ea typeface="ＭＳ Ｐゴシック" panose="020B0600070205080204" pitchFamily="34" charset="-128"/>
              </a:rPr>
              <a:t>server</a:t>
            </a:r>
            <a:r>
              <a:rPr lang="en-US" altLang="en-US" sz="3200" dirty="0">
                <a:ea typeface="ＭＳ Ｐゴシック" panose="020B0600070205080204" pitchFamily="34" charset="-128"/>
              </a:rPr>
              <a:t> in sending objects to client:</a:t>
            </a:r>
          </a:p>
          <a:p>
            <a:pPr marL="346075" indent="-280988"/>
            <a:r>
              <a:rPr lang="en-US" altLang="en-US" dirty="0">
                <a:ea typeface="ＭＳ Ｐゴシック" panose="020B0600070205080204" pitchFamily="34" charset="-128"/>
              </a:rPr>
              <a:t>methods, status codes, most header fields unchanged from HTTP 1.1</a:t>
            </a:r>
          </a:p>
          <a:p>
            <a:pPr marL="346075" indent="-280988"/>
            <a:r>
              <a:rPr lang="en-US" altLang="en-US" dirty="0">
                <a:ea typeface="ＭＳ Ｐゴシック" panose="020B0600070205080204" pitchFamily="34" charset="-128"/>
              </a:rPr>
              <a:t>transmission order of requested objects based on client-specified object priority </a:t>
            </a:r>
            <a:r>
              <a:rPr lang="en-US" altLang="en-US" sz="2400" dirty="0">
                <a:ea typeface="ＭＳ Ｐゴシック" panose="020B0600070205080204" pitchFamily="34" charset="-128"/>
              </a:rPr>
              <a:t>(not necessarily FCFS)</a:t>
            </a:r>
          </a:p>
          <a:p>
            <a:pPr marL="346075" indent="-280988"/>
            <a:r>
              <a:rPr lang="en-US" altLang="en-US" i="1" dirty="0">
                <a:ea typeface="ＭＳ Ｐゴシック" panose="020B0600070205080204" pitchFamily="34" charset="-128"/>
              </a:rPr>
              <a:t>push</a:t>
            </a:r>
            <a:r>
              <a:rPr lang="en-US" altLang="en-US" dirty="0">
                <a:ea typeface="ＭＳ Ｐゴシック" panose="020B0600070205080204" pitchFamily="34" charset="-128"/>
              </a:rPr>
              <a:t> unrequested objects to client</a:t>
            </a:r>
          </a:p>
          <a:p>
            <a:pPr marL="346075" indent="-280988"/>
            <a:r>
              <a:rPr lang="en-US" altLang="en-US" dirty="0">
                <a:ea typeface="ＭＳ Ｐゴシック" panose="020B0600070205080204" pitchFamily="34" charset="-128"/>
              </a:rPr>
              <a:t>divide objects into frames, schedule frames to mitigate HOL blocking</a:t>
            </a:r>
          </a:p>
          <a:p>
            <a:pPr lvl="1"/>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1978295-803F-FC46-BFCF-47BC5B65601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166217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ea typeface="ＭＳ Ｐゴシック" panose="020B0600070205080204" pitchFamily="34" charset="-128"/>
              </a:rPr>
              <a:t>HTTP 1.1: client requests 1 large object (e.g., video file) and 3 smaller objects</a:t>
            </a:r>
          </a:p>
          <a:p>
            <a:pPr lvl="1"/>
            <a:endParaRPr lang="en-US" altLang="en-US" dirty="0">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r>
              <a:rPr lang="en-US" sz="1600" dirty="0"/>
              <a:t>GET O</a:t>
            </a:r>
            <a:r>
              <a:rPr lang="en-US" sz="1600" baseline="-25000" dirty="0"/>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r>
              <a:rPr lang="en-US" sz="1600" dirty="0"/>
              <a:t>GET O</a:t>
            </a:r>
            <a:r>
              <a:rPr lang="en-US" sz="1600" baseline="-25000" dirty="0"/>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r>
              <a:rPr lang="en-US" sz="1600" dirty="0"/>
              <a:t>GET O</a:t>
            </a:r>
            <a:r>
              <a:rPr lang="en-US" sz="1600" baseline="-25000" dirty="0"/>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r>
              <a:rPr lang="en-US" sz="1600" dirty="0"/>
              <a:t>GET O</a:t>
            </a:r>
            <a:r>
              <a:rPr lang="en-US" sz="1600" baseline="-25000" dirty="0"/>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r>
                  <a:rPr lang="en-US" sz="1600" dirty="0"/>
                  <a:t>O</a:t>
                </a:r>
                <a:r>
                  <a:rPr lang="en-US" sz="1600" baseline="-25000" dirty="0"/>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r>
                <a:rPr lang="en-US" sz="1600" dirty="0"/>
                <a:t>O</a:t>
              </a:r>
              <a:r>
                <a:rPr lang="en-US" sz="1600" baseline="-25000" dirty="0"/>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r>
                <a:rPr lang="en-US" sz="1600" dirty="0"/>
                <a:t>O</a:t>
              </a:r>
              <a:r>
                <a:rPr lang="en-US" sz="1600" baseline="-25000" dirty="0"/>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r>
                <a:rPr lang="en-US" sz="1600" dirty="0"/>
                <a:t>O</a:t>
              </a:r>
              <a:r>
                <a:rPr lang="en-US" sz="1600" baseline="-25000" dirty="0"/>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r>
              <a:rPr lang="en-US" dirty="0"/>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r>
              <a:rPr lang="en-US" sz="2400" dirty="0"/>
              <a:t>O</a:t>
            </a:r>
            <a:r>
              <a:rPr lang="en-US" sz="2400" baseline="-25000" dirty="0"/>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r>
              <a:rPr lang="en-US" sz="2400" dirty="0"/>
              <a:t>O</a:t>
            </a:r>
            <a:r>
              <a:rPr lang="en-US" sz="2400" baseline="-25000" dirty="0"/>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r>
              <a:rPr lang="en-US" sz="2400" dirty="0"/>
              <a:t>O</a:t>
            </a:r>
            <a:r>
              <a:rPr lang="en-US" sz="2400" baseline="-25000" dirty="0"/>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r>
              <a:rPr lang="en-US" sz="2400" dirty="0"/>
              <a:t>O</a:t>
            </a:r>
            <a:r>
              <a:rPr lang="en-US" sz="2400" baseline="-25000" dirty="0"/>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2400" i="1" dirty="0">
                <a:ea typeface="ＭＳ Ｐゴシック" panose="020B0600070205080204" pitchFamily="34" charset="-128"/>
              </a:rPr>
              <a:t>objects delivered in order requested: O</a:t>
            </a:r>
            <a:r>
              <a:rPr lang="en-US" altLang="en-US" sz="2400" i="1" baseline="-25000" dirty="0">
                <a:ea typeface="ＭＳ Ｐゴシック" panose="020B0600070205080204" pitchFamily="34" charset="-128"/>
              </a:rPr>
              <a:t>2 </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3 </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4</a:t>
            </a:r>
            <a:r>
              <a:rPr lang="en-US" altLang="en-US" sz="2400" i="1" dirty="0">
                <a:ea typeface="ＭＳ Ｐゴシック" panose="020B0600070205080204" pitchFamily="34" charset="-128"/>
              </a:rPr>
              <a:t> wait behind O</a:t>
            </a:r>
            <a:r>
              <a:rPr lang="en-US" altLang="en-US" sz="2400" i="1" baseline="-25000" dirty="0">
                <a:ea typeface="ＭＳ Ｐゴシック" panose="020B0600070205080204" pitchFamily="34" charset="-128"/>
              </a:rPr>
              <a:t>1</a:t>
            </a:r>
          </a:p>
          <a:p>
            <a:pPr lvl="1"/>
            <a:endParaRPr lang="en-US" altLang="en-US" dirty="0">
              <a:ea typeface="ＭＳ Ｐゴシック" panose="020B0600070205080204" pitchFamily="34" charset="-128"/>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3" name="Slide Number Placeholder 2">
            <a:extLst>
              <a:ext uri="{FF2B5EF4-FFF2-40B4-BE49-F238E27FC236}">
                <a16:creationId xmlns:a16="http://schemas.microsoft.com/office/drawing/2014/main" id="{1C473D8A-E960-DD42-828E-5FAE526BE60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336380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ea typeface="ＭＳ Ｐゴシック" panose="020B0600070205080204" pitchFamily="34" charset="-128"/>
              </a:rPr>
              <a:t>HTTP/2: objects divided into frames, frame transmission interleaved</a:t>
            </a:r>
          </a:p>
          <a:p>
            <a:pPr lvl="1"/>
            <a:endParaRPr lang="en-US" altLang="en-US" dirty="0">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r>
              <a:rPr lang="en-US" sz="1600" dirty="0"/>
              <a:t>GET O</a:t>
            </a:r>
            <a:r>
              <a:rPr lang="en-US" sz="1600" baseline="-25000" dirty="0"/>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r>
              <a:rPr lang="en-US" sz="1600" dirty="0"/>
              <a:t>GET O</a:t>
            </a:r>
            <a:r>
              <a:rPr lang="en-US" sz="1600" baseline="-25000" dirty="0"/>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r>
              <a:rPr lang="en-US" sz="1600" dirty="0"/>
              <a:t>GET O</a:t>
            </a:r>
            <a:r>
              <a:rPr lang="en-US" sz="1600" baseline="-25000" dirty="0"/>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r>
              <a:rPr lang="en-US" sz="1600" dirty="0"/>
              <a:t>GET O</a:t>
            </a:r>
            <a:r>
              <a:rPr lang="en-US" sz="1600" baseline="-25000" dirty="0"/>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r>
                <a:rPr lang="en-US" sz="1600" dirty="0"/>
                <a:t>O</a:t>
              </a:r>
              <a:r>
                <a:rPr lang="en-US" sz="1600" baseline="-25000" dirty="0"/>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r>
                <a:rPr lang="en-US" sz="1600" dirty="0"/>
                <a:t>O</a:t>
              </a:r>
              <a:r>
                <a:rPr lang="en-US" sz="1600" baseline="-25000" dirty="0"/>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r>
              <a:rPr lang="en-US" dirty="0"/>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r>
              <a:rPr lang="en-US" sz="2400" dirty="0"/>
              <a:t>O</a:t>
            </a:r>
            <a:r>
              <a:rPr lang="en-US" sz="2400" baseline="-25000" dirty="0"/>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r>
              <a:rPr lang="en-US" sz="2400" dirty="0"/>
              <a:t>O</a:t>
            </a:r>
            <a:r>
              <a:rPr lang="en-US" sz="2400" baseline="-25000" dirty="0"/>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r>
              <a:rPr lang="en-US" sz="2400" dirty="0"/>
              <a:t>O</a:t>
            </a:r>
            <a:r>
              <a:rPr lang="en-US" sz="2400" baseline="-25000" dirty="0"/>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r>
              <a:rPr lang="en-US" sz="2400" dirty="0"/>
              <a:t>O</a:t>
            </a:r>
            <a:r>
              <a:rPr lang="en-US" sz="2400" baseline="-25000" dirty="0"/>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2400" i="1" dirty="0">
                <a:ea typeface="ＭＳ Ｐゴシック" panose="020B0600070205080204" pitchFamily="34" charset="-128"/>
              </a:rPr>
              <a:t>O</a:t>
            </a:r>
            <a:r>
              <a:rPr lang="en-US" altLang="en-US" sz="2400" i="1" baseline="-25000" dirty="0">
                <a:ea typeface="ＭＳ Ｐゴシック" panose="020B0600070205080204" pitchFamily="34" charset="-128"/>
              </a:rPr>
              <a:t>2</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3</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4</a:t>
            </a:r>
            <a:r>
              <a:rPr lang="en-US" altLang="en-US" sz="2400" i="1" dirty="0">
                <a:ea typeface="ＭＳ Ｐゴシック" panose="020B0600070205080204" pitchFamily="34" charset="-128"/>
              </a:rPr>
              <a:t> delivered quickly, O</a:t>
            </a:r>
            <a:r>
              <a:rPr lang="en-US" altLang="en-US" sz="2400" i="1" baseline="-25000" dirty="0">
                <a:ea typeface="ＭＳ Ｐゴシック" panose="020B0600070205080204" pitchFamily="34" charset="-128"/>
              </a:rPr>
              <a:t>1 </a:t>
            </a:r>
            <a:r>
              <a:rPr lang="en-US" altLang="en-US" sz="2400" i="1" dirty="0">
                <a:ea typeface="ＭＳ Ｐゴシック" panose="020B0600070205080204" pitchFamily="34" charset="-128"/>
              </a:rPr>
              <a:t>slightly delayed</a:t>
            </a:r>
          </a:p>
          <a:p>
            <a:pPr lvl="1"/>
            <a:endParaRPr lang="en-US" altLang="en-US" dirty="0">
              <a:ea typeface="ＭＳ Ｐゴシック" panose="020B0600070205080204" pitchFamily="34" charset="-128"/>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r>
                <a:rPr lang="en-US" sz="1600" dirty="0"/>
                <a:t>O</a:t>
              </a:r>
              <a:r>
                <a:rPr lang="en-US" sz="1600" baseline="-25000" dirty="0"/>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r>
                <a:rPr lang="en-US" sz="1600" dirty="0"/>
                <a:t>O</a:t>
              </a:r>
              <a:r>
                <a:rPr lang="en-US" sz="1600" baseline="-25000" dirty="0"/>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D8AE3159-6B20-AD4E-A105-8E32EE423C8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3588565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1003084" y="20489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indent="0">
              <a:buNone/>
            </a:pPr>
            <a:r>
              <a:rPr lang="en-US" altLang="en-US" sz="3200" dirty="0">
                <a:ea typeface="ＭＳ Ｐゴシック" panose="020B0600070205080204" pitchFamily="34" charset="-128"/>
              </a:rPr>
              <a:t>HTTP/2 over single TCP connection means:</a:t>
            </a:r>
          </a:p>
          <a:p>
            <a:pPr marL="346075" indent="-280988"/>
            <a:r>
              <a:rPr lang="en-US" altLang="en-US" sz="3200" dirty="0">
                <a:ea typeface="ＭＳ Ｐゴシック" panose="020B0600070205080204" pitchFamily="34" charset="-128"/>
              </a:rPr>
              <a:t>recovery from packet loss still stalls all object transmissions</a:t>
            </a:r>
          </a:p>
          <a:p>
            <a:pPr marL="688975" lvl="1" indent="-280988"/>
            <a:r>
              <a:rPr lang="en-US" altLang="en-US" sz="2800" dirty="0">
                <a:ea typeface="ＭＳ Ｐゴシック" panose="020B0600070205080204" pitchFamily="34" charset="-128"/>
              </a:rPr>
              <a:t>as in HTTP 1.1, browsers have incentive to open multiple parallel TCP connections to reduce stalling, increase overall throughput</a:t>
            </a:r>
          </a:p>
          <a:p>
            <a:pPr marL="346075" indent="-280988"/>
            <a:r>
              <a:rPr lang="en-US" altLang="en-US" sz="3200" dirty="0">
                <a:ea typeface="ＭＳ Ｐゴシック" panose="020B0600070205080204" pitchFamily="34" charset="-128"/>
              </a:rPr>
              <a:t>no security over vanilla TCP connection</a:t>
            </a:r>
          </a:p>
          <a:p>
            <a:pPr marL="346075" indent="-280988"/>
            <a:r>
              <a:rPr lang="en-US" altLang="en-US" sz="3200" dirty="0">
                <a:solidFill>
                  <a:srgbClr val="C00000"/>
                </a:solidFill>
                <a:ea typeface="ＭＳ Ｐゴシック" panose="020B0600070205080204" pitchFamily="34" charset="-128"/>
              </a:rPr>
              <a:t>HTTP/3: </a:t>
            </a:r>
            <a:r>
              <a:rPr lang="en-US" altLang="en-US" sz="3200" dirty="0">
                <a:ea typeface="ＭＳ Ｐゴシック" panose="020B0600070205080204" pitchFamily="34" charset="-128"/>
              </a:rPr>
              <a:t>adds security, per object error- and congestion-control (more pipelining) over UDP</a:t>
            </a:r>
          </a:p>
          <a:p>
            <a:pPr marL="688975" lvl="1" indent="-280988"/>
            <a:r>
              <a:rPr lang="en-US" altLang="en-US" sz="2800" dirty="0">
                <a:ea typeface="ＭＳ Ｐゴシック" panose="020B0600070205080204" pitchFamily="34" charset="-128"/>
              </a:rPr>
              <a:t>more on HTTP/3 in transport layer</a:t>
            </a:r>
          </a:p>
          <a:p>
            <a:pPr lvl="1"/>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1978295-803F-FC46-BFCF-47BC5B65601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291628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64</a:t>
            </a:fld>
            <a:endParaRPr lang="en-US" dirty="0"/>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65</a:t>
            </a:fld>
            <a:endParaRPr lang="en-US"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Three major components: </a:t>
            </a:r>
          </a:p>
          <a:p>
            <a:pPr marL="460375" indent="-215900">
              <a:spcBef>
                <a:spcPts val="400"/>
              </a:spcBef>
            </a:pPr>
            <a:r>
              <a:rPr lang="en-US" altLang="en-US" dirty="0">
                <a:ea typeface="ＭＳ Ｐゴシック" panose="020B0600070205080204" pitchFamily="34" charset="-128"/>
              </a:rPr>
              <a:t>user agents </a:t>
            </a:r>
          </a:p>
          <a:p>
            <a:pPr marL="460375" indent="-215900">
              <a:spcBef>
                <a:spcPts val="400"/>
              </a:spcBef>
            </a:pPr>
            <a:r>
              <a:rPr lang="en-US" altLang="en-US" dirty="0">
                <a:ea typeface="ＭＳ Ｐゴシック" panose="020B0600070205080204" pitchFamily="34" charset="-128"/>
              </a:rPr>
              <a:t>mail servers </a:t>
            </a:r>
          </a:p>
          <a:p>
            <a:pPr marL="460375" indent="-215900">
              <a:spcBef>
                <a:spcPts val="400"/>
              </a:spcBef>
              <a:spcAft>
                <a:spcPct val="75000"/>
              </a:spcAft>
            </a:pPr>
            <a:r>
              <a:rPr lang="en-US" altLang="en-US" dirty="0">
                <a:ea typeface="ＭＳ Ｐゴシック" panose="020B0600070205080204" pitchFamily="34" charset="-128"/>
              </a:rPr>
              <a:t>simple mail transfer protocol: SMTP</a:t>
            </a:r>
          </a:p>
          <a:p>
            <a:pPr>
              <a:buFont typeface="Wingdings" pitchFamily="2" charset="2"/>
              <a:buNone/>
            </a:pPr>
            <a:r>
              <a:rPr lang="en-US" altLang="en-US" sz="3600" dirty="0">
                <a:solidFill>
                  <a:srgbClr val="CC0000"/>
                </a:solidFill>
                <a:ea typeface="ＭＳ Ｐゴシック" panose="020B0600070205080204" pitchFamily="34" charset="-128"/>
              </a:rPr>
              <a:t>User Agent</a:t>
            </a:r>
          </a:p>
          <a:p>
            <a:pPr marL="460375" indent="-215900">
              <a:spcBef>
                <a:spcPts val="400"/>
              </a:spcBef>
            </a:pPr>
            <a:r>
              <a:rPr lang="en-US" altLang="en-US" dirty="0">
                <a:ea typeface="ＭＳ Ｐゴシック" panose="020B0600070205080204" pitchFamily="34" charset="-128"/>
              </a:rPr>
              <a:t>a.k.a. “</a:t>
            </a:r>
            <a:r>
              <a:rPr lang="en-US" altLang="ja-JP" dirty="0">
                <a:ea typeface="ＭＳ Ｐゴシック" panose="020B0600070205080204" pitchFamily="34" charset="-128"/>
              </a:rPr>
              <a:t>mail reader”</a:t>
            </a:r>
          </a:p>
          <a:p>
            <a:pPr marL="460375" indent="-215900">
              <a:spcBef>
                <a:spcPts val="400"/>
              </a:spcBef>
            </a:pPr>
            <a:r>
              <a:rPr lang="en-US" altLang="en-US" dirty="0">
                <a:ea typeface="ＭＳ Ｐゴシック" panose="020B0600070205080204" pitchFamily="34" charset="-128"/>
              </a:rPr>
              <a:t>composing, editing, reading mail messages</a:t>
            </a:r>
          </a:p>
          <a:p>
            <a:pPr marL="460375" indent="-215900">
              <a:spcBef>
                <a:spcPts val="400"/>
              </a:spcBef>
            </a:pPr>
            <a:r>
              <a:rPr lang="en-US" altLang="en-US" dirty="0">
                <a:ea typeface="ＭＳ Ｐゴシック" panose="020B0600070205080204" pitchFamily="34" charset="-128"/>
              </a:rPr>
              <a:t>e.g., Outlook, iPhone mail client</a:t>
            </a:r>
          </a:p>
          <a:p>
            <a:pPr marL="460375" indent="-215900">
              <a:spcBef>
                <a:spcPts val="400"/>
              </a:spcBef>
            </a:pPr>
            <a:r>
              <a:rPr lang="en-US" altLang="en-US" dirty="0">
                <a:ea typeface="ＭＳ Ｐゴシック" panose="020B0600070205080204" pitchFamily="34" charset="-128"/>
              </a:rPr>
              <a:t>outgoing, incoming messages stored on server</a:t>
            </a:r>
          </a:p>
        </p:txBody>
      </p:sp>
      <p:sp>
        <p:nvSpPr>
          <p:cNvPr id="223" name="Rectangle 280">
            <a:extLst>
              <a:ext uri="{FF2B5EF4-FFF2-40B4-BE49-F238E27FC236}">
                <a16:creationId xmlns:a16="http://schemas.microsoft.com/office/drawing/2014/main" id="{00D5BD5B-D26A-D34A-98C8-091AA10DD909}"/>
              </a:ext>
            </a:extLst>
          </p:cNvPr>
          <p:cNvSpPr>
            <a:spLocks noChangeArrowheads="1"/>
          </p:cNvSpPr>
          <p:nvPr/>
        </p:nvSpPr>
        <p:spPr bwMode="auto">
          <a:xfrm>
            <a:off x="9629775" y="406072"/>
            <a:ext cx="1828800" cy="981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726613" y="353688"/>
            <a:ext cx="1736725" cy="989013"/>
            <a:chOff x="4458" y="3335"/>
            <a:chExt cx="1094" cy="62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663" y="372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 mailbox</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outgoing </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message queue</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335838" y="1183947"/>
            <a:ext cx="4311650" cy="5118100"/>
            <a:chOff x="2941" y="886"/>
            <a:chExt cx="2716"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1" y="2193"/>
              <a:ext cx="641" cy="330"/>
              <a:chOff x="3749" y="2537"/>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spTree>
    <p:extLst>
      <p:ext uri="{BB962C8B-B14F-4D97-AF65-F5344CB8AC3E}">
        <p14:creationId xmlns:p14="http://schemas.microsoft.com/office/powerpoint/2010/main" val="207445698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66</a:t>
            </a:fld>
            <a:endParaRPr lang="en-US" dirty="0"/>
          </a:p>
        </p:txBody>
      </p:sp>
      <p:sp>
        <p:nvSpPr>
          <p:cNvPr id="223" name="Rectangle 280">
            <a:extLst>
              <a:ext uri="{FF2B5EF4-FFF2-40B4-BE49-F238E27FC236}">
                <a16:creationId xmlns:a16="http://schemas.microsoft.com/office/drawing/2014/main" id="{00D5BD5B-D26A-D34A-98C8-091AA10DD909}"/>
              </a:ext>
            </a:extLst>
          </p:cNvPr>
          <p:cNvSpPr>
            <a:spLocks noChangeArrowheads="1"/>
          </p:cNvSpPr>
          <p:nvPr/>
        </p:nvSpPr>
        <p:spPr bwMode="auto">
          <a:xfrm>
            <a:off x="9629775" y="406072"/>
            <a:ext cx="1828800" cy="981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726613" y="353688"/>
            <a:ext cx="1736725" cy="989013"/>
            <a:chOff x="4458" y="3335"/>
            <a:chExt cx="1094" cy="62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663" y="372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 mailbox</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outgoing </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message queue</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335838" y="1183947"/>
            <a:ext cx="4311650" cy="5118100"/>
            <a:chOff x="2941" y="886"/>
            <a:chExt cx="2716"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1" y="2193"/>
              <a:ext cx="641" cy="330"/>
              <a:chOff x="3749" y="2537"/>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56431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mail servers:</a:t>
            </a:r>
          </a:p>
          <a:p>
            <a:r>
              <a:rPr lang="en-US" altLang="en-US" i="1" dirty="0">
                <a:solidFill>
                  <a:srgbClr val="CC0000"/>
                </a:solidFill>
                <a:ea typeface="ＭＳ Ｐゴシック" panose="020B0600070205080204" pitchFamily="34" charset="-128"/>
              </a:rPr>
              <a:t>mailbox</a:t>
            </a:r>
            <a:r>
              <a:rPr lang="en-US" altLang="en-US" dirty="0">
                <a:ea typeface="ＭＳ Ｐゴシック" panose="020B0600070205080204" pitchFamily="34" charset="-128"/>
              </a:rPr>
              <a:t> contains incoming messages for user</a:t>
            </a:r>
          </a:p>
          <a:p>
            <a:r>
              <a:rPr lang="en-US" altLang="en-US" i="1" dirty="0">
                <a:solidFill>
                  <a:srgbClr val="CC0000"/>
                </a:solidFill>
                <a:ea typeface="ＭＳ Ｐゴシック" panose="020B0600070205080204" pitchFamily="34" charset="-128"/>
              </a:rPr>
              <a:t>message queue</a:t>
            </a:r>
            <a:r>
              <a:rPr lang="en-US" altLang="en-US" dirty="0">
                <a:ea typeface="ＭＳ Ｐゴシック" panose="020B0600070205080204" pitchFamily="34" charset="-128"/>
              </a:rPr>
              <a:t> of outgoing (to be sent) mail messages</a:t>
            </a:r>
          </a:p>
          <a:p>
            <a:pPr marL="130175" indent="0">
              <a:buNone/>
            </a:pPr>
            <a:endParaRPr lang="en-US" altLang="en-US" i="1" dirty="0">
              <a:solidFill>
                <a:srgbClr val="CC0000"/>
              </a:solidFill>
              <a:ea typeface="ＭＳ Ｐゴシック" panose="020B0600070205080204" pitchFamily="34" charset="-128"/>
            </a:endParaRPr>
          </a:p>
          <a:p>
            <a:pPr marL="130175" indent="0">
              <a:buNone/>
            </a:pPr>
            <a:r>
              <a:rPr lang="en-US" altLang="en-US" sz="3200" i="1" dirty="0">
                <a:solidFill>
                  <a:srgbClr val="CC0000"/>
                </a:solidFill>
                <a:ea typeface="ＭＳ Ｐゴシック" panose="020B0600070205080204" pitchFamily="34" charset="-128"/>
              </a:rPr>
              <a:t>SMTP protocol</a:t>
            </a:r>
            <a:r>
              <a:rPr lang="en-US" altLang="en-US" sz="3200" dirty="0">
                <a:ea typeface="ＭＳ Ｐゴシック" panose="020B0600070205080204" pitchFamily="34" charset="-128"/>
              </a:rPr>
              <a:t> between mail servers to send email messages</a:t>
            </a:r>
          </a:p>
          <a:p>
            <a:pPr lvl="1"/>
            <a:r>
              <a:rPr lang="en-US" altLang="en-US" sz="2800" dirty="0">
                <a:ea typeface="ＭＳ Ｐゴシック" panose="020B0600070205080204" pitchFamily="34" charset="-128"/>
              </a:rPr>
              <a:t>client: sending mail server</a:t>
            </a:r>
          </a:p>
          <a:p>
            <a:pPr lvl="1"/>
            <a:r>
              <a:rPr lang="en-US" altLang="ja-JP" sz="2800" dirty="0">
                <a:ea typeface="ＭＳ Ｐゴシック" panose="020B0600070205080204" pitchFamily="34" charset="-128"/>
              </a:rPr>
              <a:t>“server”: receiving mail server</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79162117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67</a:t>
            </a:fld>
            <a:endParaRPr lang="en-US"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1) Alice uses UA to compose e-mail message “</a:t>
            </a:r>
            <a:r>
              <a:rPr lang="en-US" altLang="ja-JP" sz="2400" dirty="0">
                <a:ea typeface="ＭＳ Ｐゴシック" panose="020B0600070205080204" pitchFamily="34" charset="-128"/>
              </a:rPr>
              <a:t>to” </a:t>
            </a:r>
            <a:r>
              <a:rPr lang="en-US" altLang="ja-JP" sz="2400" dirty="0" err="1">
                <a:ea typeface="ＭＳ Ｐゴシック" panose="020B0600070205080204" pitchFamily="34" charset="-128"/>
              </a:rPr>
              <a:t>bob@someschool.edu</a:t>
            </a:r>
            <a:endParaRPr lang="en-US" altLang="ja-JP" sz="2400" dirty="0">
              <a:ea typeface="ＭＳ Ｐゴシック" panose="020B0600070205080204" pitchFamily="34" charset="-128"/>
            </a:endParaRPr>
          </a:p>
          <a:p>
            <a:pPr>
              <a:buFont typeface="Wingdings" pitchFamily="2" charset="2"/>
              <a:buNone/>
            </a:pPr>
            <a:endParaRPr lang="en-US" altLang="en-US" sz="2200" dirty="0">
              <a:ea typeface="ＭＳ Ｐゴシック" panose="020B0600070205080204" pitchFamily="34" charset="-128"/>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4) SMTP client sends Alice’</a:t>
            </a:r>
            <a:r>
              <a:rPr lang="en-US" altLang="ja-JP" sz="2400" dirty="0">
                <a:ea typeface="ＭＳ Ｐゴシック" panose="020B0600070205080204" pitchFamily="34" charset="-128"/>
              </a:rPr>
              <a:t>s message over the TCP </a:t>
            </a:r>
            <a:r>
              <a:rPr lang="en-US" altLang="ja-JP" dirty="0">
                <a:ea typeface="ＭＳ Ｐゴシック" panose="020B0600070205080204" pitchFamily="34" charset="-128"/>
                <a:cs typeface="Calibri" panose="020F0502020204030204" pitchFamily="34" charset="0"/>
              </a:rPr>
              <a:t>connection</a:t>
            </a:r>
            <a:endParaRPr lang="en-US" altLang="en-US" sz="2400" dirty="0">
              <a:latin typeface="Gill Sans MT" panose="020B0502020104020203" pitchFamily="34" charset="77"/>
              <a:ea typeface="ＭＳ Ｐゴシック" panose="020B0600070205080204" pitchFamily="34" charset="-128"/>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Alice</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Bob</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2) Alice’</a:t>
            </a:r>
            <a:r>
              <a:rPr lang="en-US" altLang="ja-JP" sz="2400" dirty="0">
                <a:ea typeface="ＭＳ Ｐゴシック" panose="020B0600070205080204" pitchFamily="34" charset="-128"/>
              </a:rPr>
              <a:t>s UA sends message to her mail server;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3) client side of SMTP opens TCP connection with Bob’</a:t>
            </a:r>
            <a:r>
              <a:rPr lang="en-US" altLang="ja-JP" sz="2400" dirty="0">
                <a:ea typeface="ＭＳ Ｐゴシック" panose="020B0600070205080204" pitchFamily="34" charset="-128"/>
              </a:rPr>
              <a:t>s mail server</a:t>
            </a:r>
            <a:endParaRPr lang="en-US" altLang="en-US" sz="2400" dirty="0">
              <a:ea typeface="ＭＳ Ｐゴシック" panose="020B0600070205080204" pitchFamily="34" charset="-128"/>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5) Bob’</a:t>
            </a:r>
            <a:r>
              <a:rPr lang="en-US" altLang="ja-JP" sz="2400" dirty="0">
                <a:ea typeface="ＭＳ Ｐゴシック" panose="020B0600070205080204" pitchFamily="34" charset="-128"/>
              </a:rPr>
              <a:t>s mail server places the message in Bob’s mailbox</a:t>
            </a:r>
          </a:p>
          <a:p>
            <a:pPr>
              <a:buFont typeface="Wingdings" pitchFamily="2" charset="2"/>
              <a:buNone/>
            </a:pPr>
            <a:endParaRPr lang="en-US" altLang="en-US" sz="2400" dirty="0">
              <a:latin typeface="Gill Sans MT" panose="020B0502020104020203" pitchFamily="34" charset="77"/>
              <a:ea typeface="ＭＳ Ｐゴシック" panose="020B0600070205080204" pitchFamily="34" charset="-128"/>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6) Bob invokes his user agent to read message</a:t>
            </a:r>
          </a:p>
          <a:p>
            <a:pPr>
              <a:buFont typeface="Wingdings" pitchFamily="2" charset="2"/>
              <a:buNone/>
            </a:pPr>
            <a:endParaRPr lang="en-US" altLang="en-US" sz="2200" dirty="0">
              <a:latin typeface="Gill Sans MT" panose="020B0502020104020203" pitchFamily="34" charset="77"/>
              <a:ea typeface="ＭＳ Ｐゴシック" panose="020B0600070205080204" pitchFamily="34" charset="-128"/>
            </a:endParaRPr>
          </a:p>
        </p:txBody>
      </p:sp>
    </p:spTree>
    <p:extLst>
      <p:ext uri="{BB962C8B-B14F-4D97-AF65-F5344CB8AC3E}">
        <p14:creationId xmlns:p14="http://schemas.microsoft.com/office/powerpoint/2010/main" val="2695147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68</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69</a:t>
            </a:fld>
            <a:endParaRPr lang="en-US"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000" b="1" dirty="0">
                <a:latin typeface="Courier New" panose="02070309020205020404" pitchFamily="49" charset="0"/>
              </a:rPr>
              <a:t>     </a:t>
            </a:r>
            <a:r>
              <a:rPr lang="en-US" altLang="en-US" sz="2200" b="1" dirty="0">
                <a:latin typeface="Courier New" panose="02070309020205020404" pitchFamily="49" charset="0"/>
              </a:rPr>
              <a:t>S: </a:t>
            </a:r>
            <a:r>
              <a:rPr lang="en-US" altLang="en-US" sz="2200" b="1" dirty="0">
                <a:solidFill>
                  <a:srgbClr val="00B050"/>
                </a:solidFill>
                <a:latin typeface="Courier New" panose="02070309020205020404" pitchFamily="49" charset="0"/>
              </a:rPr>
              <a:t>220</a:t>
            </a:r>
            <a:r>
              <a:rPr lang="en-US" altLang="en-US" sz="2200" b="1" dirty="0">
                <a:latin typeface="Courier New" panose="02070309020205020404" pitchFamily="49" charset="0"/>
              </a:rPr>
              <a:t> hamburger.edu </a:t>
            </a:r>
          </a:p>
          <a:p>
            <a:pPr>
              <a:spcBef>
                <a:spcPct val="0"/>
              </a:spcBef>
              <a:buClrTx/>
              <a:buSzTx/>
              <a:buFontTx/>
              <a:buNone/>
            </a:pPr>
            <a:r>
              <a:rPr lang="en-US" altLang="en-US" sz="2200" b="1" dirty="0">
                <a:latin typeface="Courier New" panose="02070309020205020404" pitchFamily="49" charset="0"/>
              </a:rPr>
              <a:t>     C: </a:t>
            </a:r>
            <a:r>
              <a:rPr lang="en-US" altLang="en-US" sz="2200" b="1" dirty="0">
                <a:solidFill>
                  <a:srgbClr val="FF0000"/>
                </a:solidFill>
                <a:latin typeface="Courier New" panose="02070309020205020404" pitchFamily="49" charset="0"/>
              </a:rPr>
              <a:t>HELO</a:t>
            </a:r>
            <a:r>
              <a:rPr lang="en-US" altLang="en-US" sz="2200" b="1" dirty="0">
                <a:latin typeface="Courier New" panose="02070309020205020404" pitchFamily="49" charset="0"/>
              </a:rPr>
              <a:t> </a:t>
            </a:r>
            <a:r>
              <a:rPr lang="en-US" altLang="en-US" sz="2200" b="1" dirty="0" err="1">
                <a:latin typeface="Courier New" panose="02070309020205020404" pitchFamily="49" charset="0"/>
              </a:rPr>
              <a:t>crepes.fr</a:t>
            </a:r>
            <a:r>
              <a:rPr lang="en-US" altLang="en-US" sz="2200" b="1" dirty="0">
                <a:latin typeface="Courier New" panose="02070309020205020404" pitchFamily="49" charset="0"/>
              </a:rPr>
              <a:t>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250</a:t>
            </a:r>
            <a:r>
              <a:rPr lang="en-US" altLang="en-US" sz="2200" b="1" dirty="0">
                <a:latin typeface="Courier New" panose="02070309020205020404" pitchFamily="49" charset="0"/>
              </a:rPr>
              <a:t>  Hello </a:t>
            </a:r>
            <a:r>
              <a:rPr lang="en-US" altLang="en-US" sz="2200" b="1" dirty="0" err="1">
                <a:latin typeface="Courier New" panose="02070309020205020404" pitchFamily="49" charset="0"/>
              </a:rPr>
              <a:t>crepes.fr</a:t>
            </a:r>
            <a:r>
              <a:rPr lang="en-US" altLang="en-US" sz="2200" b="1" dirty="0">
                <a:latin typeface="Courier New" panose="02070309020205020404" pitchFamily="49" charset="0"/>
              </a:rPr>
              <a:t>, pleased to meet you </a:t>
            </a:r>
          </a:p>
          <a:p>
            <a:pPr>
              <a:spcBef>
                <a:spcPct val="0"/>
              </a:spcBef>
              <a:buClrTx/>
              <a:buSzTx/>
              <a:buFontTx/>
              <a:buNone/>
            </a:pPr>
            <a:r>
              <a:rPr lang="en-US" altLang="en-US" sz="2200" b="1" dirty="0">
                <a:latin typeface="Courier New" panose="02070309020205020404" pitchFamily="49" charset="0"/>
              </a:rPr>
              <a:t>     C: </a:t>
            </a:r>
            <a:r>
              <a:rPr lang="en-US" altLang="en-US" sz="2200" b="1" dirty="0">
                <a:solidFill>
                  <a:srgbClr val="FF0000"/>
                </a:solidFill>
                <a:latin typeface="Courier New" panose="02070309020205020404" pitchFamily="49" charset="0"/>
              </a:rPr>
              <a:t>MAIL FROM</a:t>
            </a:r>
            <a:r>
              <a:rPr lang="en-US" altLang="en-US" sz="2200" b="1" dirty="0">
                <a:latin typeface="Courier New" panose="02070309020205020404" pitchFamily="49" charset="0"/>
              </a:rPr>
              <a:t>: &lt;</a:t>
            </a:r>
            <a:r>
              <a:rPr lang="en-US" altLang="en-US" sz="2200" b="1" dirty="0" err="1">
                <a:latin typeface="Courier New" panose="02070309020205020404" pitchFamily="49" charset="0"/>
              </a:rPr>
              <a:t>alice@crepes.fr</a:t>
            </a:r>
            <a:r>
              <a:rPr lang="en-US" altLang="en-US" sz="2200" b="1" dirty="0">
                <a:latin typeface="Courier New" panose="02070309020205020404" pitchFamily="49" charset="0"/>
              </a:rPr>
              <a:t>&gt;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250</a:t>
            </a:r>
            <a:r>
              <a:rPr lang="en-US" altLang="en-US" sz="2200" b="1" dirty="0">
                <a:latin typeface="Courier New" panose="02070309020205020404" pitchFamily="49" charset="0"/>
              </a:rPr>
              <a:t> </a:t>
            </a:r>
            <a:r>
              <a:rPr lang="en-US" altLang="en-US" sz="2200" b="1" dirty="0" err="1">
                <a:latin typeface="Courier New" panose="02070309020205020404" pitchFamily="49" charset="0"/>
              </a:rPr>
              <a:t>alice@crepes.fr</a:t>
            </a:r>
            <a:r>
              <a:rPr lang="en-US" altLang="en-US" sz="2200" b="1" dirty="0">
                <a:latin typeface="Courier New" panose="02070309020205020404" pitchFamily="49" charset="0"/>
              </a:rPr>
              <a:t>... Sender ok </a:t>
            </a:r>
          </a:p>
          <a:p>
            <a:pPr>
              <a:spcBef>
                <a:spcPct val="0"/>
              </a:spcBef>
              <a:buClrTx/>
              <a:buSzTx/>
              <a:buFontTx/>
              <a:buNone/>
            </a:pPr>
            <a:r>
              <a:rPr lang="en-US" altLang="en-US" sz="2200" b="1" dirty="0">
                <a:latin typeface="Courier New" panose="02070309020205020404" pitchFamily="49" charset="0"/>
              </a:rPr>
              <a:t>     C: </a:t>
            </a:r>
            <a:r>
              <a:rPr lang="en-US" altLang="en-US" sz="2200" b="1" dirty="0">
                <a:solidFill>
                  <a:srgbClr val="FF0000"/>
                </a:solidFill>
                <a:latin typeface="Courier New" panose="02070309020205020404" pitchFamily="49" charset="0"/>
              </a:rPr>
              <a:t>RCPT TO</a:t>
            </a:r>
            <a:r>
              <a:rPr lang="en-US" altLang="en-US" sz="2200" b="1" dirty="0">
                <a:latin typeface="Courier New" panose="02070309020205020404" pitchFamily="49" charset="0"/>
              </a:rPr>
              <a:t>: &lt;</a:t>
            </a:r>
            <a:r>
              <a:rPr lang="en-US" altLang="en-US" sz="2200" b="1" dirty="0" err="1">
                <a:latin typeface="Courier New" panose="02070309020205020404" pitchFamily="49" charset="0"/>
              </a:rPr>
              <a:t>bob@hamburger.edu</a:t>
            </a:r>
            <a:r>
              <a:rPr lang="en-US" altLang="en-US" sz="2200" b="1" dirty="0">
                <a:latin typeface="Courier New" panose="02070309020205020404" pitchFamily="49" charset="0"/>
              </a:rPr>
              <a:t>&gt;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250</a:t>
            </a:r>
            <a:r>
              <a:rPr lang="en-US" altLang="en-US" sz="2200" b="1" dirty="0">
                <a:latin typeface="Courier New" panose="02070309020205020404" pitchFamily="49" charset="0"/>
              </a:rPr>
              <a:t> </a:t>
            </a:r>
            <a:r>
              <a:rPr lang="en-US" altLang="en-US" sz="2200" b="1" dirty="0" err="1">
                <a:latin typeface="Courier New" panose="02070309020205020404" pitchFamily="49" charset="0"/>
              </a:rPr>
              <a:t>bob@hamburger.edu</a:t>
            </a:r>
            <a:r>
              <a:rPr lang="en-US" altLang="en-US" sz="2200" b="1" dirty="0">
                <a:latin typeface="Courier New" panose="02070309020205020404" pitchFamily="49" charset="0"/>
              </a:rPr>
              <a:t> ... Recipient ok </a:t>
            </a:r>
          </a:p>
          <a:p>
            <a:pPr>
              <a:spcBef>
                <a:spcPct val="0"/>
              </a:spcBef>
              <a:buClrTx/>
              <a:buSzTx/>
              <a:buFontTx/>
              <a:buNone/>
            </a:pPr>
            <a:r>
              <a:rPr lang="en-US" altLang="en-US" sz="2200" b="1" dirty="0">
                <a:latin typeface="Courier New" panose="02070309020205020404" pitchFamily="49" charset="0"/>
              </a:rPr>
              <a:t>     C: </a:t>
            </a:r>
            <a:r>
              <a:rPr lang="en-US" altLang="en-US" sz="2200" b="1" dirty="0">
                <a:solidFill>
                  <a:srgbClr val="FF0000"/>
                </a:solidFill>
                <a:latin typeface="Courier New" panose="02070309020205020404" pitchFamily="49" charset="0"/>
              </a:rPr>
              <a:t>DATA</a:t>
            </a:r>
            <a:r>
              <a:rPr lang="en-US" altLang="en-US" sz="2200" b="1" dirty="0">
                <a:latin typeface="Courier New" panose="02070309020205020404" pitchFamily="49" charset="0"/>
              </a:rPr>
              <a:t>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354</a:t>
            </a:r>
            <a:r>
              <a:rPr lang="en-US" altLang="en-US" sz="2200" b="1" dirty="0">
                <a:latin typeface="Courier New" panose="02070309020205020404" pitchFamily="49" charset="0"/>
              </a:rPr>
              <a:t>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250</a:t>
            </a:r>
            <a:r>
              <a:rPr lang="en-US" altLang="en-US" sz="2200" b="1" dirty="0">
                <a:latin typeface="Courier New" panose="02070309020205020404" pitchFamily="49" charset="0"/>
              </a:rPr>
              <a:t> Message accepted for delivery </a:t>
            </a:r>
          </a:p>
          <a:p>
            <a:pPr>
              <a:spcBef>
                <a:spcPct val="0"/>
              </a:spcBef>
              <a:buClrTx/>
              <a:buSzTx/>
              <a:buFontTx/>
              <a:buNone/>
            </a:pPr>
            <a:r>
              <a:rPr lang="en-US" altLang="en-US" sz="2200" b="1" dirty="0">
                <a:latin typeface="Courier New" panose="02070309020205020404" pitchFamily="49" charset="0"/>
              </a:rPr>
              <a:t>     C: </a:t>
            </a:r>
            <a:r>
              <a:rPr lang="en-US" altLang="en-US" sz="2200" b="1" dirty="0">
                <a:solidFill>
                  <a:srgbClr val="FF0000"/>
                </a:solidFill>
                <a:latin typeface="Courier New" panose="02070309020205020404" pitchFamily="49" charset="0"/>
              </a:rPr>
              <a:t>QUIT</a:t>
            </a:r>
            <a:r>
              <a:rPr lang="en-US" altLang="en-US" sz="2200" b="1" dirty="0">
                <a:latin typeface="Courier New" panose="02070309020205020404" pitchFamily="49" charset="0"/>
              </a:rPr>
              <a:t> </a:t>
            </a:r>
          </a:p>
          <a:p>
            <a:pPr>
              <a:spcBef>
                <a:spcPct val="0"/>
              </a:spcBef>
              <a:buClrTx/>
              <a:buSzTx/>
              <a:buFontTx/>
              <a:buNone/>
            </a:pPr>
            <a:r>
              <a:rPr lang="en-US" altLang="en-US" sz="2200" b="1" dirty="0">
                <a:latin typeface="Courier New" panose="02070309020205020404" pitchFamily="49" charset="0"/>
              </a:rPr>
              <a:t>     S: </a:t>
            </a:r>
            <a:r>
              <a:rPr lang="en-US" altLang="en-US" sz="2200" b="1" dirty="0">
                <a:solidFill>
                  <a:srgbClr val="00B050"/>
                </a:solidFill>
                <a:latin typeface="Courier New" panose="02070309020205020404" pitchFamily="49" charset="0"/>
              </a:rPr>
              <a:t>221</a:t>
            </a:r>
            <a:r>
              <a:rPr lang="en-US" altLang="en-US" sz="2200" b="1" dirty="0">
                <a:latin typeface="Courier New" panose="02070309020205020404" pitchFamily="49" charset="0"/>
              </a:rPr>
              <a:t> </a:t>
            </a:r>
            <a:r>
              <a:rPr lang="en-US" altLang="en-US" sz="2200" b="1" dirty="0" err="1">
                <a:latin typeface="Courier New" panose="02070309020205020404" pitchFamily="49" charset="0"/>
              </a:rPr>
              <a:t>hamburger.edu</a:t>
            </a:r>
            <a:r>
              <a:rPr lang="en-US" altLang="en-US" sz="2200" b="1" dirty="0">
                <a:latin typeface="Courier New" panose="02070309020205020404" pitchFamily="49" charset="0"/>
              </a:rPr>
              <a:t> closing connection</a:t>
            </a:r>
            <a:endParaRPr lang="en-US" altLang="en-US" sz="2200" dirty="0">
              <a:latin typeface="Times New Roman" panose="02020603050405020304" pitchFamily="18" charset="0"/>
            </a:endParaRPr>
          </a:p>
        </p:txBody>
      </p:sp>
      <p:sp>
        <p:nvSpPr>
          <p:cNvPr id="2" name="Rectangle 1"/>
          <p:cNvSpPr/>
          <p:nvPr/>
        </p:nvSpPr>
        <p:spPr>
          <a:xfrm>
            <a:off x="8748027" y="136580"/>
            <a:ext cx="2692468" cy="369332"/>
          </a:xfrm>
          <a:prstGeom prst="rect">
            <a:avLst/>
          </a:prstGeom>
        </p:spPr>
        <p:style>
          <a:lnRef idx="2">
            <a:schemeClr val="dk1"/>
          </a:lnRef>
          <a:fillRef idx="1">
            <a:schemeClr val="lt1"/>
          </a:fillRef>
          <a:effectRef idx="0">
            <a:schemeClr val="dk1"/>
          </a:effectRef>
          <a:fontRef idx="minor">
            <a:schemeClr val="dk1"/>
          </a:fontRef>
        </p:style>
        <p:txBody>
          <a:bodyPr wrap="none">
            <a:spAutoFit/>
          </a:bodyPr>
          <a:lstStyle/>
          <a:p>
            <a:r>
              <a:rPr lang="en-GB"/>
              <a:t>220 — SMTP Service ready</a:t>
            </a:r>
          </a:p>
        </p:txBody>
      </p:sp>
      <p:sp>
        <p:nvSpPr>
          <p:cNvPr id="4" name="Rectangle 3"/>
          <p:cNvSpPr/>
          <p:nvPr/>
        </p:nvSpPr>
        <p:spPr>
          <a:xfrm>
            <a:off x="8982963" y="639147"/>
            <a:ext cx="2222596" cy="369332"/>
          </a:xfrm>
          <a:prstGeom prst="rect">
            <a:avLst/>
          </a:prstGeom>
        </p:spPr>
        <p:style>
          <a:lnRef idx="2">
            <a:schemeClr val="dk1"/>
          </a:lnRef>
          <a:fillRef idx="1">
            <a:schemeClr val="lt1"/>
          </a:fillRef>
          <a:effectRef idx="0">
            <a:schemeClr val="dk1"/>
          </a:effectRef>
          <a:fontRef idx="minor">
            <a:schemeClr val="dk1"/>
          </a:fontRef>
        </p:style>
        <p:txBody>
          <a:bodyPr wrap="none">
            <a:spAutoFit/>
          </a:bodyPr>
          <a:lstStyle/>
          <a:p>
            <a:r>
              <a:rPr lang="en-GB" dirty="0">
                <a:solidFill>
                  <a:schemeClr val="dk1"/>
                </a:solidFill>
              </a:rPr>
              <a:t>221 — Service closing</a:t>
            </a:r>
          </a:p>
        </p:txBody>
      </p:sp>
      <p:sp>
        <p:nvSpPr>
          <p:cNvPr id="5" name="Rectangle 4"/>
          <p:cNvSpPr/>
          <p:nvPr/>
        </p:nvSpPr>
        <p:spPr>
          <a:xfrm>
            <a:off x="7588940" y="1094302"/>
            <a:ext cx="4513415" cy="369332"/>
          </a:xfrm>
          <a:prstGeom prst="rect">
            <a:avLst/>
          </a:prstGeom>
        </p:spPr>
        <p:style>
          <a:lnRef idx="2">
            <a:schemeClr val="dk1"/>
          </a:lnRef>
          <a:fillRef idx="1">
            <a:schemeClr val="lt1"/>
          </a:fillRef>
          <a:effectRef idx="0">
            <a:schemeClr val="dk1"/>
          </a:effectRef>
          <a:fontRef idx="minor">
            <a:schemeClr val="dk1"/>
          </a:fontRef>
        </p:style>
        <p:txBody>
          <a:bodyPr wrap="none">
            <a:spAutoFit/>
          </a:bodyPr>
          <a:lstStyle/>
          <a:p>
            <a:r>
              <a:rPr lang="en-GB" dirty="0">
                <a:solidFill>
                  <a:schemeClr val="dk1"/>
                </a:solidFill>
              </a:rPr>
              <a:t>250 — Requested action taken and completed</a:t>
            </a:r>
          </a:p>
        </p:txBody>
      </p:sp>
      <p:sp>
        <p:nvSpPr>
          <p:cNvPr id="6" name="Rectangle 5"/>
          <p:cNvSpPr/>
          <p:nvPr/>
        </p:nvSpPr>
        <p:spPr>
          <a:xfrm>
            <a:off x="7962938" y="1530638"/>
            <a:ext cx="3999878" cy="369332"/>
          </a:xfrm>
          <a:prstGeom prst="rect">
            <a:avLst/>
          </a:prstGeom>
        </p:spPr>
        <p:style>
          <a:lnRef idx="2">
            <a:schemeClr val="dk1"/>
          </a:lnRef>
          <a:fillRef idx="1">
            <a:schemeClr val="lt1"/>
          </a:fillRef>
          <a:effectRef idx="0">
            <a:schemeClr val="dk1"/>
          </a:effectRef>
          <a:fontRef idx="minor">
            <a:schemeClr val="dk1"/>
          </a:fontRef>
        </p:style>
        <p:txBody>
          <a:bodyPr wrap="none">
            <a:spAutoFit/>
          </a:bodyPr>
          <a:lstStyle/>
          <a:p>
            <a:r>
              <a:rPr lang="en-GB" dirty="0">
                <a:solidFill>
                  <a:schemeClr val="dk1"/>
                </a:solidFill>
              </a:rPr>
              <a:t>354 — Start message input and end with</a:t>
            </a:r>
          </a:p>
        </p:txBody>
      </p:sp>
    </p:spTree>
    <p:extLst>
      <p:ext uri="{BB962C8B-B14F-4D97-AF65-F5344CB8AC3E}">
        <p14:creationId xmlns:p14="http://schemas.microsoft.com/office/powerpoint/2010/main" val="10809762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278669" y="5518529"/>
            <a:ext cx="1531160" cy="25257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196030" y="2251124"/>
            <a:ext cx="1791693" cy="3312099"/>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dirty="0">
                <a:solidFill>
                  <a:srgbClr val="CC0000"/>
                </a:solidFill>
                <a:ea typeface="ＭＳ Ｐゴシック" panose="020B0600070205080204" pitchFamily="34" charset="-128"/>
              </a:rPr>
              <a:t>server: </a:t>
            </a:r>
          </a:p>
          <a:p>
            <a:pPr marL="466725" indent="-233363">
              <a:spcBef>
                <a:spcPts val="400"/>
              </a:spcBef>
            </a:pPr>
            <a:r>
              <a:rPr lang="en-US" altLang="en-US" dirty="0">
                <a:ea typeface="ＭＳ Ｐゴシック" panose="020B0600070205080204" pitchFamily="34" charset="-128"/>
              </a:rPr>
              <a:t>always-on host</a:t>
            </a:r>
          </a:p>
          <a:p>
            <a:pPr marL="466725" indent="-233363">
              <a:spcBef>
                <a:spcPts val="400"/>
              </a:spcBef>
            </a:pPr>
            <a:r>
              <a:rPr lang="en-US" altLang="en-US" dirty="0">
                <a:ea typeface="ＭＳ Ｐゴシック" panose="020B0600070205080204" pitchFamily="34" charset="-128"/>
              </a:rPr>
              <a:t>permanent IP address</a:t>
            </a:r>
          </a:p>
          <a:p>
            <a:pPr marL="466725" indent="-233363">
              <a:spcBef>
                <a:spcPts val="400"/>
              </a:spcBef>
            </a:pPr>
            <a:r>
              <a:rPr lang="en-US" altLang="en-US" dirty="0">
                <a:ea typeface="ＭＳ Ｐゴシック" panose="020B0600070205080204" pitchFamily="34" charset="-128"/>
              </a:rPr>
              <a:t>often in data centers, for scaling</a:t>
            </a:r>
          </a:p>
          <a:p>
            <a:pPr>
              <a:spcBef>
                <a:spcPct val="75000"/>
              </a:spcBef>
              <a:buNone/>
            </a:pPr>
            <a:r>
              <a:rPr lang="en-US" altLang="en-US" dirty="0">
                <a:solidFill>
                  <a:srgbClr val="CC0000"/>
                </a:solidFill>
                <a:ea typeface="ＭＳ Ｐゴシック" panose="020B0600070205080204" pitchFamily="34" charset="-128"/>
              </a:rPr>
              <a:t>clients:</a:t>
            </a:r>
          </a:p>
          <a:p>
            <a:pPr marL="466725" indent="-233363">
              <a:spcBef>
                <a:spcPts val="400"/>
              </a:spcBef>
            </a:pPr>
            <a:r>
              <a:rPr lang="en-US" altLang="en-US" dirty="0">
                <a:ea typeface="ＭＳ Ｐゴシック" panose="020B0600070205080204" pitchFamily="34" charset="-128"/>
              </a:rPr>
              <a:t>contact, communicate with server</a:t>
            </a:r>
          </a:p>
          <a:p>
            <a:pPr marL="466725" indent="-233363">
              <a:spcBef>
                <a:spcPts val="400"/>
              </a:spcBef>
            </a:pPr>
            <a:r>
              <a:rPr lang="en-US" altLang="en-US" dirty="0">
                <a:ea typeface="ＭＳ Ｐゴシック" panose="020B0600070205080204" pitchFamily="34" charset="-128"/>
              </a:rPr>
              <a:t>may be intermittently connected</a:t>
            </a:r>
          </a:p>
          <a:p>
            <a:pPr marL="466725" indent="-233363">
              <a:spcBef>
                <a:spcPts val="400"/>
              </a:spcBef>
            </a:pPr>
            <a:r>
              <a:rPr lang="en-US" altLang="en-US" dirty="0">
                <a:ea typeface="ＭＳ Ｐゴシック" panose="020B0600070205080204" pitchFamily="34" charset="-128"/>
              </a:rPr>
              <a:t>may have dynamic IP addresses</a:t>
            </a:r>
          </a:p>
          <a:p>
            <a:pPr marL="466725" indent="-233363">
              <a:spcBef>
                <a:spcPts val="400"/>
              </a:spcBef>
            </a:pPr>
            <a:r>
              <a:rPr lang="en-US" altLang="en-US" dirty="0">
                <a:ea typeface="ＭＳ Ｐゴシック" panose="020B0600070205080204" pitchFamily="34" charset="-128"/>
              </a:rPr>
              <a:t>do </a:t>
            </a:r>
            <a:r>
              <a:rPr lang="en-US" altLang="en-US" i="1" dirty="0">
                <a:ea typeface="ＭＳ Ｐゴシック" panose="020B0600070205080204" pitchFamily="34" charset="-128"/>
              </a:rPr>
              <a:t>not</a:t>
            </a:r>
            <a:r>
              <a:rPr lang="en-US" altLang="en-US" dirty="0">
                <a:ea typeface="ＭＳ Ｐゴシック" panose="020B0600070205080204" pitchFamily="34" charset="-128"/>
              </a:rPr>
              <a:t> communicate directly with each other</a:t>
            </a:r>
          </a:p>
          <a:p>
            <a:r>
              <a:rPr lang="en-US" dirty="0"/>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1" name="Slide Number Placeholder 2">
            <a:extLst>
              <a:ext uri="{FF2B5EF4-FFF2-40B4-BE49-F238E27FC236}">
                <a16:creationId xmlns:a16="http://schemas.microsoft.com/office/drawing/2014/main" id="{11C947C3-A18E-7342-B385-B637BB8FD05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a:t>
            </a:fld>
            <a:endParaRPr lang="en-US" dirty="0"/>
          </a:p>
        </p:txBody>
      </p:sp>
    </p:spTree>
    <p:extLst>
      <p:ext uri="{BB962C8B-B14F-4D97-AF65-F5344CB8AC3E}">
        <p14:creationId xmlns:p14="http://schemas.microsoft.com/office/powerpoint/2010/main" val="245605322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Try SMTP interaction for yourself:</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70</a:t>
            </a:fld>
            <a:endParaRPr lang="en-US" dirty="0"/>
          </a:p>
        </p:txBody>
      </p:sp>
      <p:sp>
        <p:nvSpPr>
          <p:cNvPr id="5" name="Rectangle 3">
            <a:extLst>
              <a:ext uri="{FF2B5EF4-FFF2-40B4-BE49-F238E27FC236}">
                <a16:creationId xmlns:a16="http://schemas.microsoft.com/office/drawing/2014/main" id="{4C9E916C-86D8-5E4E-B470-87E29195D48D}"/>
              </a:ext>
            </a:extLst>
          </p:cNvPr>
          <p:cNvSpPr txBox="1">
            <a:spLocks noChangeArrowheads="1"/>
          </p:cNvSpPr>
          <p:nvPr/>
        </p:nvSpPr>
        <p:spPr>
          <a:xfrm>
            <a:off x="798691" y="1303792"/>
            <a:ext cx="1015659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C00000"/>
                </a:solidFill>
                <a:ea typeface="ＭＳ Ｐゴシック" panose="020B0600070205080204" pitchFamily="34" charset="-128"/>
              </a:rPr>
              <a:t>telnet &lt;</a:t>
            </a:r>
            <a:r>
              <a:rPr lang="en-US" altLang="en-US" dirty="0" err="1">
                <a:solidFill>
                  <a:srgbClr val="C00000"/>
                </a:solidFill>
                <a:ea typeface="ＭＳ Ｐゴシック" panose="020B0600070205080204" pitchFamily="34" charset="-128"/>
              </a:rPr>
              <a:t>servername</a:t>
            </a:r>
            <a:r>
              <a:rPr lang="en-US" altLang="en-US" dirty="0">
                <a:solidFill>
                  <a:srgbClr val="C00000"/>
                </a:solidFill>
                <a:ea typeface="ＭＳ Ｐゴシック" panose="020B0600070205080204" pitchFamily="34" charset="-128"/>
              </a:rPr>
              <a:t>&gt; 25</a:t>
            </a:r>
          </a:p>
          <a:p>
            <a:pPr marL="519113" indent="-288925"/>
            <a:r>
              <a:rPr lang="en-US" altLang="en-US" dirty="0">
                <a:ea typeface="ＭＳ Ｐゴシック" panose="020B0600070205080204" pitchFamily="34" charset="-128"/>
              </a:rPr>
              <a:t>see 220 reply from server</a:t>
            </a:r>
          </a:p>
          <a:p>
            <a:pPr marL="519113" indent="-288925"/>
            <a:r>
              <a:rPr lang="en-US" altLang="en-US" dirty="0">
                <a:ea typeface="ＭＳ Ｐゴシック" panose="020B0600070205080204" pitchFamily="34" charset="-128"/>
              </a:rPr>
              <a:t>enter HELO, MAIL FROM:, RCPT TO:, DATA, QUIT commands </a:t>
            </a:r>
          </a:p>
          <a:p>
            <a:pPr>
              <a:buFont typeface="Wingdings" pitchFamily="2" charset="2"/>
              <a:buNone/>
            </a:pPr>
            <a:r>
              <a:rPr lang="en-US" altLang="en-US" dirty="0">
                <a:ea typeface="ＭＳ Ｐゴシック" panose="020B0600070205080204" pitchFamily="34" charset="-128"/>
              </a:rPr>
              <a:t>above lets you send email without using e-mail client (reader)</a:t>
            </a:r>
          </a:p>
          <a:p>
            <a:pPr>
              <a:buFont typeface="Wingdings" pitchFamily="2" charset="2"/>
              <a:buNone/>
            </a:pPr>
            <a:endParaRPr lang="en-US" altLang="en-US" dirty="0">
              <a:ea typeface="ＭＳ Ｐゴシック" panose="020B0600070205080204" pitchFamily="34" charset="-128"/>
            </a:endParaRPr>
          </a:p>
          <a:p>
            <a:pPr>
              <a:buFont typeface="Wingdings" pitchFamily="2" charset="2"/>
              <a:buNone/>
            </a:pPr>
            <a:r>
              <a:rPr lang="en-US" altLang="en-US" sz="2000" i="1" dirty="0">
                <a:ea typeface="ＭＳ Ｐゴシック" panose="020B0600070205080204" pitchFamily="34" charset="-128"/>
              </a:rPr>
              <a:t>Note: this will only work if &lt;</a:t>
            </a:r>
            <a:r>
              <a:rPr lang="en-US" altLang="en-US" sz="2000" i="1" dirty="0" err="1">
                <a:ea typeface="ＭＳ Ｐゴシック" panose="020B0600070205080204" pitchFamily="34" charset="-128"/>
              </a:rPr>
              <a:t>servername</a:t>
            </a:r>
            <a:r>
              <a:rPr lang="en-US" altLang="en-US" sz="2000" i="1" dirty="0">
                <a:ea typeface="ＭＳ Ｐゴシック" panose="020B0600070205080204" pitchFamily="34" charset="-128"/>
              </a:rPr>
              <a:t>&gt; allows telnet connections to port 25 (this is becoming increasingly rare because of security concerns)</a:t>
            </a:r>
          </a:p>
        </p:txBody>
      </p:sp>
    </p:spTree>
    <p:extLst>
      <p:ext uri="{BB962C8B-B14F-4D97-AF65-F5344CB8AC3E}">
        <p14:creationId xmlns:p14="http://schemas.microsoft.com/office/powerpoint/2010/main" val="370723925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closing observations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71</a:t>
            </a:fld>
            <a:endParaRPr lang="en-US" dirty="0"/>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SMTP uses persistent connections</a:t>
            </a:r>
          </a:p>
          <a:p>
            <a:r>
              <a:rPr lang="en-US" altLang="en-US" dirty="0">
                <a:ea typeface="ＭＳ Ｐゴシック" panose="020B0600070205080204" pitchFamily="34" charset="-128"/>
              </a:rPr>
              <a:t>SMTP requires message (header &amp; body) to be in 7-bit ASCII</a:t>
            </a:r>
          </a:p>
          <a:p>
            <a:r>
              <a:rPr lang="en-US" altLang="en-US" dirty="0">
                <a:ea typeface="ＭＳ Ｐゴシック" panose="020B0600070205080204" pitchFamily="34" charset="-128"/>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comparison with HTTP:</a:t>
            </a:r>
          </a:p>
          <a:p>
            <a:pPr marL="576263" indent="-317500">
              <a:spcBef>
                <a:spcPct val="50000"/>
              </a:spcBef>
            </a:pPr>
            <a:r>
              <a:rPr lang="en-US" altLang="en-US" dirty="0">
                <a:ea typeface="ＭＳ Ｐゴシック" panose="020B0600070205080204" pitchFamily="34" charset="-128"/>
              </a:rPr>
              <a:t>HTTP: pull</a:t>
            </a:r>
          </a:p>
          <a:p>
            <a:pPr marL="576263" indent="-317500">
              <a:spcAft>
                <a:spcPct val="50000"/>
              </a:spcAft>
            </a:pPr>
            <a:r>
              <a:rPr lang="en-US" altLang="en-US" dirty="0">
                <a:ea typeface="ＭＳ Ｐゴシック" panose="020B0600070205080204" pitchFamily="34" charset="-128"/>
              </a:rPr>
              <a:t>SMTP: push</a:t>
            </a:r>
          </a:p>
          <a:p>
            <a:pPr marL="576263" indent="-317500">
              <a:spcAft>
                <a:spcPct val="50000"/>
              </a:spcAft>
            </a:pPr>
            <a:r>
              <a:rPr lang="en-US" altLang="en-US" dirty="0">
                <a:ea typeface="ＭＳ Ｐゴシック" panose="020B0600070205080204" pitchFamily="34" charset="-128"/>
              </a:rPr>
              <a:t>both have ASCII command/response interaction, status codes</a:t>
            </a:r>
          </a:p>
          <a:p>
            <a:pPr marL="576263" indent="-317500"/>
            <a:r>
              <a:rPr lang="en-US" altLang="en-US" dirty="0">
                <a:ea typeface="ＭＳ Ｐゴシック" panose="020B0600070205080204" pitchFamily="34" charset="-128"/>
              </a:rPr>
              <a:t>HTTP: each object encapsulated in its own response message</a:t>
            </a:r>
          </a:p>
          <a:p>
            <a:pPr marL="576263" indent="-317500"/>
            <a:r>
              <a:rPr lang="en-US" altLang="en-US" dirty="0">
                <a:ea typeface="ＭＳ Ｐゴシック" panose="020B0600070205080204" pitchFamily="34" charset="-128"/>
              </a:rPr>
              <a:t>SMTP: multiple objects sent in multipart message</a:t>
            </a:r>
          </a:p>
        </p:txBody>
      </p:sp>
    </p:spTree>
    <p:extLst>
      <p:ext uri="{BB962C8B-B14F-4D97-AF65-F5344CB8AC3E}">
        <p14:creationId xmlns:p14="http://schemas.microsoft.com/office/powerpoint/2010/main" val="231228586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72</a:t>
            </a:fld>
            <a:endParaRPr lang="en-US" dirty="0"/>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5" y="1518446"/>
            <a:ext cx="6379126"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endParaRPr lang="en-US" altLang="en-US" dirty="0">
              <a:ea typeface="ＭＳ Ｐゴシック" panose="020B0600070205080204" pitchFamily="34" charset="-128"/>
            </a:endParaRPr>
          </a:p>
          <a:p>
            <a:pPr marL="346075" indent="-217488"/>
            <a:endParaRPr lang="en-US" altLang="en-US" sz="2400" dirty="0">
              <a:ea typeface="ＭＳ Ｐゴシック" panose="020B0600070205080204" pitchFamily="34" charset="-128"/>
            </a:endParaRPr>
          </a:p>
          <a:p>
            <a:pPr marL="346075" indent="-217488"/>
            <a:endParaRPr lang="en-US" altLang="en-US" sz="2400" dirty="0">
              <a:ea typeface="ＭＳ Ｐゴシック" panose="020B0600070205080204" pitchFamily="34" charset="-128"/>
            </a:endParaRPr>
          </a:p>
          <a:p>
            <a:pPr marL="346075" indent="-217488"/>
            <a:endParaRPr lang="en-US" altLang="en-US" sz="2400" dirty="0">
              <a:ea typeface="ＭＳ Ｐゴシック" panose="020B0600070205080204" pitchFamily="34" charset="-128"/>
            </a:endParaRPr>
          </a:p>
          <a:p>
            <a:pPr marL="346075" indent="-217488"/>
            <a:r>
              <a:rPr lang="en-US" altLang="en-US" sz="2400" dirty="0">
                <a:ea typeface="ＭＳ Ｐゴシック" panose="020B0600070205080204" pitchFamily="34" charset="-128"/>
              </a:rPr>
              <a:t>header lines, e.g.,</a:t>
            </a:r>
          </a:p>
          <a:p>
            <a:pPr marL="635000" lvl="1" indent="-288925"/>
            <a:r>
              <a:rPr lang="en-US" altLang="en-US" sz="2000" dirty="0">
                <a:ea typeface="ＭＳ Ｐゴシック" panose="020B0600070205080204" pitchFamily="34" charset="-128"/>
              </a:rPr>
              <a:t>To:</a:t>
            </a:r>
          </a:p>
          <a:p>
            <a:pPr marL="635000" lvl="1" indent="-288925"/>
            <a:r>
              <a:rPr lang="en-US" altLang="en-US" sz="2000" dirty="0">
                <a:ea typeface="ＭＳ Ｐゴシック" panose="020B0600070205080204" pitchFamily="34" charset="-128"/>
              </a:rPr>
              <a:t>From:</a:t>
            </a:r>
          </a:p>
          <a:p>
            <a:pPr marL="635000" lvl="1" indent="-288925"/>
            <a:r>
              <a:rPr lang="en-US" altLang="en-US" sz="2000" dirty="0">
                <a:ea typeface="ＭＳ Ｐゴシック" panose="020B0600070205080204" pitchFamily="34" charset="-128"/>
              </a:rPr>
              <a:t>Subject:</a:t>
            </a:r>
          </a:p>
          <a:p>
            <a:pPr marL="403225" lvl="1" indent="0">
              <a:buFont typeface="Wingdings" pitchFamily="2" charset="2"/>
              <a:buNone/>
            </a:pPr>
            <a:r>
              <a:rPr lang="en-US" altLang="en-US" dirty="0">
                <a:ea typeface="ＭＳ Ｐゴシック" panose="020B0600070205080204" pitchFamily="34" charset="-128"/>
              </a:rPr>
              <a:t>these lines, within the body of the email message area different from </a:t>
            </a:r>
            <a:r>
              <a:rPr lang="en-US" altLang="en-US" sz="2200" dirty="0">
                <a:ea typeface="ＭＳ Ｐゴシック" panose="020B0600070205080204" pitchFamily="34" charset="-128"/>
              </a:rPr>
              <a:t>SMTP MAIL FROM:, RCPT TO:</a:t>
            </a:r>
            <a:r>
              <a:rPr lang="en-US" altLang="en-US" dirty="0">
                <a:ea typeface="ＭＳ Ｐゴシック" panose="020B0600070205080204" pitchFamily="34" charset="-128"/>
              </a:rPr>
              <a:t> commands!</a:t>
            </a:r>
          </a:p>
          <a:p>
            <a:r>
              <a:rPr lang="en-US" altLang="en-US" sz="2400" dirty="0">
                <a:ea typeface="ＭＳ Ｐゴシック" panose="020B0600070205080204" pitchFamily="34" charset="-128"/>
              </a:rPr>
              <a:t>Body: the “</a:t>
            </a:r>
            <a:r>
              <a:rPr lang="en-US" altLang="ja-JP" sz="2400" dirty="0">
                <a:ea typeface="ＭＳ Ｐゴシック" panose="020B0600070205080204" pitchFamily="34" charset="-128"/>
              </a:rPr>
              <a:t>message” , </a:t>
            </a:r>
            <a:r>
              <a:rPr lang="en-US" altLang="en-US" sz="2400" dirty="0">
                <a:ea typeface="ＭＳ Ｐゴシック" panose="020B0600070205080204" pitchFamily="34" charset="-128"/>
              </a:rPr>
              <a:t>ASCII characters only</a:t>
            </a:r>
            <a:endParaRPr lang="en-US" altLang="en-US" sz="2000" dirty="0">
              <a:ea typeface="ＭＳ Ｐゴシック" panose="020B0600070205080204" pitchFamily="34" charset="-128"/>
            </a:endParaRP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r>
              <a:rPr lang="en-US" sz="2000" dirty="0">
                <a:solidFill>
                  <a:srgbClr val="000000"/>
                </a:solidFill>
                <a:latin typeface="Arial" panose="020B0604020202020204" pitchFamily="34" charset="0"/>
                <a:ea typeface="ＭＳ Ｐゴシック" panose="020B0600070205080204" pitchFamily="34" charset="-128"/>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blank</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flipV="1">
            <a:off x="3614057" y="3531161"/>
            <a:ext cx="4424912" cy="151839"/>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E2B41525-8877-A788-1945-345A4716B6DF}"/>
              </a:ext>
            </a:extLst>
          </p:cNvPr>
          <p:cNvSpPr txBox="1">
            <a:spLocks noChangeArrowheads="1"/>
          </p:cNvSpPr>
          <p:nvPr/>
        </p:nvSpPr>
        <p:spPr>
          <a:xfrm>
            <a:off x="819955" y="1518446"/>
            <a:ext cx="10643912" cy="155725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dirty="0">
                <a:ea typeface="ＭＳ Ｐゴシック" panose="020B0600070205080204" pitchFamily="34" charset="-128"/>
              </a:rPr>
              <a:t>SMTP: protocol for exchanging e-mail messages, defined in RFC 5321 (like RFC 7231 defines HTTP)</a:t>
            </a:r>
          </a:p>
          <a:p>
            <a:pPr marL="14288" indent="0">
              <a:buFont typeface="Wingdings" pitchFamily="2" charset="2"/>
              <a:buNone/>
            </a:pPr>
            <a:r>
              <a:rPr lang="en-US" altLang="en-US" dirty="0">
                <a:ea typeface="ＭＳ Ｐゴシック" panose="020B0600070205080204" pitchFamily="34" charset="-128"/>
              </a:rPr>
              <a:t>RFC 2822 defines </a:t>
            </a:r>
            <a:r>
              <a:rPr lang="en-US" altLang="en-US" i="1" dirty="0">
                <a:ea typeface="ＭＳ Ｐゴシック" panose="020B0600070205080204" pitchFamily="34" charset="-128"/>
              </a:rPr>
              <a:t>syntax</a:t>
            </a:r>
            <a:r>
              <a:rPr lang="en-US" altLang="en-US" dirty="0">
                <a:ea typeface="ＭＳ Ｐゴシック" panose="020B0600070205080204" pitchFamily="34" charset="-128"/>
              </a:rPr>
              <a:t> for e-mail message itself (like HTML defines syntax for web documents)</a:t>
            </a:r>
          </a:p>
        </p:txBody>
      </p:sp>
    </p:spTree>
    <p:extLst>
      <p:ext uri="{BB962C8B-B14F-4D97-AF65-F5344CB8AC3E}">
        <p14:creationId xmlns:p14="http://schemas.microsoft.com/office/powerpoint/2010/main" val="198286579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access protocols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73</a:t>
            </a:fld>
            <a:endParaRPr lang="en-US" dirty="0"/>
          </a:p>
        </p:txBody>
      </p:sp>
      <p:grpSp>
        <p:nvGrpSpPr>
          <p:cNvPr id="261" name="Group 260">
            <a:extLst>
              <a:ext uri="{FF2B5EF4-FFF2-40B4-BE49-F238E27FC236}">
                <a16:creationId xmlns:a16="http://schemas.microsoft.com/office/drawing/2014/main" id="{E5CF0878-A5CD-8C42-B5CD-2EEF6065E344}"/>
              </a:ext>
            </a:extLst>
          </p:cNvPr>
          <p:cNvGrpSpPr/>
          <p:nvPr/>
        </p:nvGrpSpPr>
        <p:grpSpPr>
          <a:xfrm>
            <a:off x="1933753" y="1424214"/>
            <a:ext cx="8245475" cy="1826169"/>
            <a:chOff x="444500" y="1308100"/>
            <a:chExt cx="8245475" cy="1826169"/>
          </a:xfrm>
        </p:grpSpPr>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2962275" y="1577975"/>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4648200" y="1587500"/>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2670176" y="1987551"/>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 e-mail </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2020888" y="1466850"/>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3781425" y="1457325"/>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3622675" y="1477963"/>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SMTP</a:t>
              </a:r>
            </a:p>
          </p:txBody>
        </p:sp>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5209999" y="1308100"/>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e-mail access</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4244880" y="2598738"/>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 e-mail </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4800600" y="2000250"/>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500" y="1557338"/>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13700" y="15716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2003425" y="1905000"/>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3633788" y="1901825"/>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5253038" y="1898650"/>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5575478" y="1927225"/>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a:t>
              </a:r>
            </a:p>
          </p:txBody>
        </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1066800" y="1419225"/>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6967538" y="1422400"/>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altLang="en-US" dirty="0">
                <a:solidFill>
                  <a:srgbClr val="CC0000"/>
                </a:solidFill>
                <a:ea typeface="ＭＳ Ｐゴシック" panose="020B0600070205080204" pitchFamily="34" charset="-128"/>
              </a:rPr>
              <a:t>SMTP:</a:t>
            </a:r>
            <a:r>
              <a:rPr lang="en-US" altLang="en-US" dirty="0">
                <a:ea typeface="ＭＳ Ｐゴシック" panose="020B0600070205080204" pitchFamily="34" charset="-128"/>
              </a:rPr>
              <a:t> delivery/storage of e-mail messages to receiver’</a:t>
            </a:r>
            <a:r>
              <a:rPr lang="en-US" altLang="ja-JP" dirty="0">
                <a:ea typeface="ＭＳ Ｐゴシック" panose="020B0600070205080204" pitchFamily="34" charset="-128"/>
              </a:rPr>
              <a:t>s server</a:t>
            </a:r>
          </a:p>
          <a:p>
            <a:pPr>
              <a:lnSpc>
                <a:spcPct val="100000"/>
              </a:lnSpc>
            </a:pPr>
            <a:r>
              <a:rPr lang="en-US" altLang="en-US" dirty="0">
                <a:ea typeface="ＭＳ Ｐゴシック" panose="020B0600070205080204" pitchFamily="34" charset="-128"/>
              </a:rPr>
              <a:t>mail access protocol: retrieval from server</a:t>
            </a:r>
          </a:p>
          <a:p>
            <a:pPr lvl="1">
              <a:lnSpc>
                <a:spcPct val="100000"/>
              </a:lnSpc>
            </a:pPr>
            <a:r>
              <a:rPr lang="en-US" altLang="en-US" dirty="0">
                <a:solidFill>
                  <a:srgbClr val="CC0000"/>
                </a:solidFill>
                <a:ea typeface="ＭＳ Ｐゴシック" panose="020B0600070205080204" pitchFamily="34" charset="-128"/>
              </a:rPr>
              <a:t>IMAP:</a:t>
            </a:r>
            <a:r>
              <a:rPr lang="en-US" altLang="en-US" dirty="0">
                <a:ea typeface="ＭＳ Ｐゴシック" panose="020B0600070205080204" pitchFamily="34" charset="-128"/>
              </a:rPr>
              <a:t> Internet Mail Access Protocol [RFC 3501]: messages stored on server, IMAP provides retrieval, deletion, folders of stored messages on server</a:t>
            </a:r>
          </a:p>
          <a:p>
            <a:pPr marL="346075" indent="-288925">
              <a:lnSpc>
                <a:spcPct val="100000"/>
              </a:lnSpc>
            </a:pPr>
            <a:r>
              <a:rPr lang="en-US" altLang="en-US" dirty="0">
                <a:solidFill>
                  <a:srgbClr val="CC0000"/>
                </a:solidFill>
                <a:ea typeface="ＭＳ Ｐゴシック" panose="020B0600070205080204" pitchFamily="34" charset="-128"/>
              </a:rPr>
              <a:t>HTTP:</a:t>
            </a:r>
            <a:r>
              <a:rPr lang="en-US" altLang="en-US" dirty="0">
                <a:ea typeface="ＭＳ Ｐゴシック" panose="020B0600070205080204" pitchFamily="34" charset="-128"/>
              </a:rPr>
              <a:t> </a:t>
            </a:r>
            <a:r>
              <a:rPr lang="en-US" altLang="en-US" dirty="0" err="1">
                <a:ea typeface="ＭＳ Ｐゴシック" panose="020B0600070205080204" pitchFamily="34" charset="-128"/>
              </a:rPr>
              <a:t>gmail</a:t>
            </a:r>
            <a:r>
              <a:rPr lang="en-US" altLang="en-US" dirty="0">
                <a:ea typeface="ＭＳ Ｐゴシック" panose="020B0600070205080204" pitchFamily="34" charset="-128"/>
              </a:rPr>
              <a:t>, Hotmail, </a:t>
            </a:r>
            <a:r>
              <a:rPr lang="en-US" altLang="en-US" dirty="0" err="1">
                <a:ea typeface="ＭＳ Ｐゴシック" panose="020B0600070205080204" pitchFamily="34" charset="-128"/>
              </a:rPr>
              <a:t>Yahoo!Mail</a:t>
            </a:r>
            <a:r>
              <a:rPr lang="en-US" altLang="en-US" dirty="0">
                <a:ea typeface="ＭＳ Ｐゴシック" panose="020B0600070205080204" pitchFamily="34" charset="-128"/>
              </a:rPr>
              <a:t>, etc. provides web-based interface on top </a:t>
            </a:r>
            <a:r>
              <a:rPr lang="en-US" altLang="en-US">
                <a:ea typeface="ＭＳ Ｐゴシック" panose="020B0600070205080204" pitchFamily="34" charset="-128"/>
              </a:rPr>
              <a:t>of SMTP </a:t>
            </a:r>
            <a:r>
              <a:rPr lang="en-US" altLang="en-US" dirty="0">
                <a:ea typeface="ＭＳ Ｐゴシック" panose="020B0600070205080204" pitchFamily="34" charset="-128"/>
              </a:rPr>
              <a:t>(to send), IMAP (or POP) to retrieve e-mail messages</a:t>
            </a:r>
          </a:p>
          <a:p>
            <a:pPr lvl="1"/>
            <a:endParaRPr lang="en-US" altLang="en-US" sz="2200" dirty="0">
              <a:ea typeface="ＭＳ Ｐゴシック" panose="020B0600070205080204" pitchFamily="34" charset="-128"/>
            </a:endParaRPr>
          </a:p>
        </p:txBody>
      </p:sp>
    </p:spTree>
    <p:extLst>
      <p:ext uri="{BB962C8B-B14F-4D97-AF65-F5344CB8AC3E}">
        <p14:creationId xmlns:p14="http://schemas.microsoft.com/office/powerpoint/2010/main" val="3206954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74</a:t>
            </a:fld>
            <a:endParaRPr lang="en-US" dirty="0"/>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75</a:t>
            </a:fld>
            <a:endParaRPr lang="en-US" dirty="0"/>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i="1" dirty="0">
                <a:solidFill>
                  <a:srgbClr val="000099"/>
                </a:solidFill>
                <a:ea typeface="ＭＳ Ｐゴシック" panose="020B0600070205080204" pitchFamily="34" charset="-128"/>
              </a:rPr>
              <a:t>people:</a:t>
            </a:r>
            <a:r>
              <a:rPr lang="en-US" altLang="en-US" dirty="0">
                <a:ea typeface="ＭＳ Ｐゴシック" panose="020B0600070205080204" pitchFamily="34" charset="-128"/>
              </a:rPr>
              <a:t> many identifiers:</a:t>
            </a:r>
          </a:p>
          <a:p>
            <a:pPr lvl="1"/>
            <a:r>
              <a:rPr lang="en-US" altLang="en-US" sz="2800" dirty="0">
                <a:ea typeface="ＭＳ Ｐゴシック" panose="020B0600070205080204" pitchFamily="34" charset="-128"/>
              </a:rPr>
              <a:t>SSN, name, passport #</a:t>
            </a:r>
          </a:p>
          <a:p>
            <a:pPr>
              <a:buFont typeface="Wingdings" pitchFamily="2" charset="2"/>
              <a:buNone/>
            </a:pPr>
            <a:r>
              <a:rPr lang="en-US" altLang="en-US" i="1" dirty="0">
                <a:solidFill>
                  <a:srgbClr val="000099"/>
                </a:solidFill>
                <a:ea typeface="ＭＳ Ｐゴシック" panose="020B0600070205080204" pitchFamily="34" charset="-128"/>
              </a:rPr>
              <a:t>Internet hosts, routers:</a:t>
            </a:r>
          </a:p>
          <a:p>
            <a:pPr lvl="1"/>
            <a:r>
              <a:rPr lang="en-US" altLang="en-US" dirty="0">
                <a:ea typeface="ＭＳ Ｐゴシック" panose="020B0600070205080204" pitchFamily="34" charset="-128"/>
              </a:rPr>
              <a:t>IP address (32 bit) - used for addressing datagrams</a:t>
            </a:r>
          </a:p>
          <a:p>
            <a:pPr lvl="1"/>
            <a:r>
              <a:rPr lang="en-US" altLang="ja-JP" dirty="0">
                <a:ea typeface="ＭＳ Ｐゴシック" panose="020B0600070205080204" pitchFamily="34" charset="-128"/>
              </a:rPr>
              <a:t>“name”, e.g., </a:t>
            </a:r>
            <a:r>
              <a:rPr lang="en-US" altLang="ja-JP" dirty="0" err="1">
                <a:ea typeface="ＭＳ Ｐゴシック" panose="020B0600070205080204" pitchFamily="34" charset="-128"/>
              </a:rPr>
              <a:t>cs.umass.edu</a:t>
            </a:r>
            <a:r>
              <a:rPr lang="en-US" altLang="ja-JP" dirty="0">
                <a:ea typeface="ＭＳ Ｐゴシック" panose="020B0600070205080204" pitchFamily="34" charset="-128"/>
              </a:rPr>
              <a:t> - used by humans</a:t>
            </a:r>
          </a:p>
          <a:p>
            <a:pPr>
              <a:buFont typeface="Wingdings" pitchFamily="2" charset="2"/>
              <a:buNone/>
            </a:pPr>
            <a:r>
              <a:rPr lang="en-US" altLang="en-US" i="1" u="sng" dirty="0">
                <a:solidFill>
                  <a:srgbClr val="CC0000"/>
                </a:solidFill>
                <a:ea typeface="ＭＳ Ｐゴシック" panose="020B0600070205080204" pitchFamily="34" charset="-128"/>
              </a:rPr>
              <a:t>Q:</a:t>
            </a:r>
            <a:r>
              <a:rPr lang="en-US" altLang="en-US" dirty="0">
                <a:ea typeface="ＭＳ Ｐゴシック" panose="020B0600070205080204" pitchFamily="34" charset="-128"/>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Domain Name System:</a:t>
            </a:r>
          </a:p>
          <a:p>
            <a:r>
              <a:rPr lang="en-US" altLang="en-US" i="1" dirty="0">
                <a:solidFill>
                  <a:srgbClr val="000099"/>
                </a:solidFill>
                <a:ea typeface="ＭＳ Ｐゴシック" panose="020B0600070205080204" pitchFamily="34" charset="-128"/>
              </a:rPr>
              <a:t>distributed database</a:t>
            </a:r>
            <a:r>
              <a:rPr lang="en-US" altLang="en-US" dirty="0">
                <a:ea typeface="ＭＳ Ｐゴシック" panose="020B0600070205080204" pitchFamily="34" charset="-128"/>
              </a:rPr>
              <a:t> implemented in hierarchy of many </a:t>
            </a:r>
            <a:r>
              <a:rPr lang="en-US" altLang="en-US" i="1" dirty="0">
                <a:solidFill>
                  <a:srgbClr val="000099"/>
                </a:solidFill>
                <a:ea typeface="ＭＳ Ｐゴシック" panose="020B0600070205080204" pitchFamily="34" charset="-128"/>
              </a:rPr>
              <a:t>name servers</a:t>
            </a:r>
            <a:endParaRPr lang="en-US" altLang="en-US" dirty="0">
              <a:solidFill>
                <a:srgbClr val="000099"/>
              </a:solidFill>
              <a:ea typeface="ＭＳ Ｐゴシック" panose="020B0600070205080204" pitchFamily="34" charset="-128"/>
            </a:endParaRPr>
          </a:p>
          <a:p>
            <a:r>
              <a:rPr lang="en-US" altLang="en-US" i="1" dirty="0">
                <a:solidFill>
                  <a:srgbClr val="000099"/>
                </a:solidFill>
                <a:ea typeface="ＭＳ Ｐゴシック" panose="020B0600070205080204" pitchFamily="34" charset="-128"/>
              </a:rPr>
              <a:t>application-layer protocol:</a:t>
            </a:r>
            <a:r>
              <a:rPr lang="en-US" altLang="en-US" dirty="0">
                <a:ea typeface="ＭＳ Ｐゴシック" panose="020B0600070205080204" pitchFamily="34" charset="-128"/>
              </a:rPr>
              <a:t> hosts, name servers communicate to </a:t>
            </a:r>
            <a:r>
              <a:rPr lang="en-US" altLang="en-US" i="1" dirty="0">
                <a:solidFill>
                  <a:srgbClr val="000099"/>
                </a:solidFill>
                <a:ea typeface="ＭＳ Ｐゴシック" panose="020B0600070205080204" pitchFamily="34" charset="-128"/>
              </a:rPr>
              <a:t>resolve</a:t>
            </a:r>
            <a:r>
              <a:rPr lang="en-US" altLang="en-US" dirty="0">
                <a:solidFill>
                  <a:srgbClr val="FF0000"/>
                </a:solidFill>
                <a:ea typeface="ＭＳ Ｐゴシック" panose="020B0600070205080204" pitchFamily="34" charset="-128"/>
              </a:rPr>
              <a:t> </a:t>
            </a:r>
            <a:r>
              <a:rPr lang="en-US" altLang="en-US" dirty="0">
                <a:ea typeface="ＭＳ Ｐゴシック" panose="020B0600070205080204" pitchFamily="34" charset="-128"/>
              </a:rPr>
              <a:t>names (address/name translation)</a:t>
            </a:r>
          </a:p>
          <a:p>
            <a:pPr lvl="1">
              <a:spcBef>
                <a:spcPts val="1000"/>
              </a:spcBef>
            </a:pPr>
            <a:r>
              <a:rPr lang="en-US" altLang="en-US" sz="2800" dirty="0">
                <a:ea typeface="ＭＳ Ｐゴシック" panose="020B0600070205080204" pitchFamily="34" charset="-128"/>
              </a:rPr>
              <a:t>note: core Internet function, </a:t>
            </a:r>
            <a:r>
              <a:rPr lang="en-US" altLang="en-US" sz="2800" i="1" dirty="0">
                <a:solidFill>
                  <a:srgbClr val="C00000"/>
                </a:solidFill>
                <a:ea typeface="ＭＳ Ｐゴシック" panose="020B0600070205080204" pitchFamily="34" charset="-128"/>
              </a:rPr>
              <a:t>implemented as application-layer protocol</a:t>
            </a:r>
          </a:p>
          <a:p>
            <a:pPr lvl="1">
              <a:spcBef>
                <a:spcPts val="1000"/>
              </a:spcBef>
            </a:pPr>
            <a:r>
              <a:rPr lang="en-US" altLang="en-US" sz="2800" dirty="0">
                <a:ea typeface="ＭＳ Ｐゴシック" panose="020B0600070205080204" pitchFamily="34" charset="-128"/>
              </a:rPr>
              <a:t>complexity at network’</a:t>
            </a:r>
            <a:r>
              <a:rPr lang="en-US" altLang="ja-JP" sz="2800" dirty="0">
                <a:ea typeface="ＭＳ Ｐゴシック" panose="020B0600070205080204" pitchFamily="34" charset="-128"/>
              </a:rPr>
              <a:t>s “edge”</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343156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dissolve">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76</a:t>
            </a:fld>
            <a:endParaRPr lang="en-US" dirty="0"/>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maintenance</a:t>
            </a:r>
          </a:p>
          <a:p>
            <a:pPr>
              <a:buFont typeface="Wingdings" pitchFamily="2" charset="2"/>
              <a:buNone/>
            </a:pPr>
            <a:endParaRPr lang="en-US" altLang="en-US" dirty="0">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71359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DNS services</a:t>
            </a:r>
          </a:p>
          <a:p>
            <a:pPr marL="460375" indent="-215900"/>
            <a:r>
              <a:rPr lang="en-US" altLang="en-US" dirty="0">
                <a:ea typeface="ＭＳ Ｐゴシック" panose="020B0600070205080204" pitchFamily="34" charset="-128"/>
              </a:rPr>
              <a:t>hostname to IP address translation</a:t>
            </a:r>
          </a:p>
          <a:p>
            <a:pPr marL="460375" indent="-215900"/>
            <a:r>
              <a:rPr lang="en-US" altLang="en-US" dirty="0">
                <a:ea typeface="ＭＳ Ｐゴシック" panose="020B0600070205080204" pitchFamily="34" charset="-128"/>
              </a:rPr>
              <a:t>host aliasing</a:t>
            </a:r>
          </a:p>
          <a:p>
            <a:pPr lvl="1"/>
            <a:r>
              <a:rPr lang="en-US" altLang="en-US" sz="2800" dirty="0">
                <a:ea typeface="ＭＳ Ｐゴシック" panose="020B0600070205080204" pitchFamily="34" charset="-128"/>
              </a:rPr>
              <a:t>canonical, alias names</a:t>
            </a:r>
          </a:p>
          <a:p>
            <a:pPr marL="460375" indent="-287338"/>
            <a:r>
              <a:rPr lang="en-US" altLang="en-US" dirty="0">
                <a:ea typeface="ＭＳ Ｐゴシック" panose="020B0600070205080204" pitchFamily="34" charset="-128"/>
              </a:rPr>
              <a:t>mail server aliasing</a:t>
            </a:r>
          </a:p>
          <a:p>
            <a:pPr marL="460375" indent="-287338"/>
            <a:r>
              <a:rPr lang="en-US" altLang="en-US" dirty="0">
                <a:ea typeface="ＭＳ Ｐゴシック" panose="020B0600070205080204" pitchFamily="34" charset="-128"/>
              </a:rPr>
              <a:t>load distribution</a:t>
            </a:r>
          </a:p>
          <a:p>
            <a:pPr lvl="1"/>
            <a:r>
              <a:rPr lang="en-US" altLang="en-US" sz="2800" dirty="0">
                <a:ea typeface="ＭＳ Ｐゴシック" panose="020B0600070205080204" pitchFamily="34" charset="-128"/>
              </a:rPr>
              <a:t>replicated Web servers: many IP addresses correspond to one name</a:t>
            </a:r>
          </a:p>
          <a:p>
            <a:endParaRPr lang="en-US" altLang="en-US" sz="2400" dirty="0">
              <a:latin typeface="Gill Sans MT" panose="020B0502020104020203" pitchFamily="34" charset="77"/>
              <a:ea typeface="ＭＳ Ｐゴシック" panose="020B0600070205080204" pitchFamily="34" charset="-128"/>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3" y="3709428"/>
            <a:ext cx="4491458"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indent="-331788"/>
            <a:r>
              <a:rPr lang="en-US" altLang="en-US" sz="3200" i="1" dirty="0">
                <a:solidFill>
                  <a:srgbClr val="C00000"/>
                </a:solidFill>
                <a:latin typeface="Calibri" panose="020F0502020204030204" pitchFamily="34" charset="0"/>
                <a:cs typeface="Calibri" panose="020F0502020204030204" pitchFamily="34" charset="0"/>
              </a:rPr>
              <a:t>A: </a:t>
            </a:r>
            <a:r>
              <a:rPr lang="en-US" altLang="en-US" sz="3200" i="1" dirty="0">
                <a:solidFill>
                  <a:srgbClr val="CC0000"/>
                </a:solidFill>
                <a:latin typeface="Calibri" panose="020F0502020204030204" pitchFamily="34" charset="0"/>
                <a:cs typeface="Calibri" panose="020F0502020204030204" pitchFamily="34" charset="0"/>
              </a:rPr>
              <a:t>doesn‘t</a:t>
            </a:r>
            <a:r>
              <a:rPr lang="en-US" altLang="ja-JP" sz="3200" i="1" dirty="0">
                <a:solidFill>
                  <a:srgbClr val="CC0000"/>
                </a:solidFill>
                <a:latin typeface="Calibri" panose="020F0502020204030204" pitchFamily="34" charset="0"/>
                <a:cs typeface="Calibri" panose="020F0502020204030204" pitchFamily="34" charset="0"/>
              </a:rPr>
              <a:t> scale!</a:t>
            </a:r>
          </a:p>
          <a:p>
            <a:pPr marL="466725" indent="-292100">
              <a:buClr>
                <a:srgbClr val="0000A3"/>
              </a:buClr>
              <a:buFont typeface="Wingdings" pitchFamily="2" charset="2"/>
              <a:buChar char="§"/>
            </a:pPr>
            <a:r>
              <a:rPr lang="en-US" altLang="en-US" sz="2800" dirty="0">
                <a:latin typeface="Calibri" panose="020F0502020204030204" pitchFamily="34" charset="0"/>
                <a:cs typeface="Calibri" panose="020F0502020204030204" pitchFamily="34" charset="0"/>
              </a:rPr>
              <a:t>Comcast DNS servers alone: 600B DNS queries per day</a:t>
            </a:r>
          </a:p>
        </p:txBody>
      </p:sp>
    </p:spTree>
    <p:extLst>
      <p:ext uri="{BB962C8B-B14F-4D97-AF65-F5344CB8AC3E}">
        <p14:creationId xmlns:p14="http://schemas.microsoft.com/office/powerpoint/2010/main" val="1056083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77</a:t>
            </a:fld>
            <a:endParaRPr lang="en-US" dirty="0"/>
          </a:p>
        </p:txBody>
      </p:sp>
      <p:grpSp>
        <p:nvGrpSpPr>
          <p:cNvPr id="10" name="Group 23">
            <a:extLst>
              <a:ext uri="{FF2B5EF4-FFF2-40B4-BE49-F238E27FC236}">
                <a16:creationId xmlns:a16="http://schemas.microsoft.com/office/drawing/2014/main" id="{E15C6EA6-6AE7-4049-974F-38B4C9051885}"/>
              </a:ext>
            </a:extLst>
          </p:cNvPr>
          <p:cNvGrpSpPr>
            <a:grpSpLocks/>
          </p:cNvGrpSpPr>
          <p:nvPr/>
        </p:nvGrpSpPr>
        <p:grpSpPr bwMode="auto">
          <a:xfrm>
            <a:off x="877709" y="1432519"/>
            <a:ext cx="8414514" cy="2387703"/>
            <a:chOff x="230" y="577"/>
            <a:chExt cx="5644" cy="1716"/>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2240" y="577"/>
              <a:ext cx="1385"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800" dirty="0"/>
                <a:t>Root DNS Servers</a:t>
              </a:r>
            </a:p>
          </p:txBody>
        </p:sp>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528" y="1295"/>
              <a:ext cx="13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2304" y="1296"/>
              <a:ext cx="1311"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4032" y="1296"/>
              <a:ext cx="134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a:t>
              </a:r>
              <a:r>
                <a:rPr lang="en-US" altLang="en-US" sz="1800" dirty="0" err="1"/>
                <a:t>edu</a:t>
              </a:r>
              <a:r>
                <a:rPr lang="en-US" altLang="en-US" sz="1800" dirty="0"/>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1344" y="864"/>
              <a:ext cx="1392" cy="432"/>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2929" y="852"/>
              <a:ext cx="0" cy="4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3168" y="864"/>
              <a:ext cx="1440" cy="43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3828" y="181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nyu.edu</a:t>
              </a:r>
              <a:endParaRPr lang="en-US" altLang="en-US" sz="1800" dirty="0"/>
            </a:p>
            <a:p>
              <a:pPr eaLnBrk="1" hangingPunct="1">
                <a:spcBef>
                  <a:spcPct val="0"/>
                </a:spcBef>
                <a:buClrTx/>
                <a:buSzTx/>
                <a:buFontTx/>
                <a:buNone/>
              </a:pPr>
              <a:r>
                <a:rPr lang="en-US" altLang="en-US" sz="1800" dirty="0"/>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4882" y="181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t>umass.edu</a:t>
              </a:r>
            </a:p>
            <a:p>
              <a:pPr eaLnBrk="1" hangingPunct="1">
                <a:spcBef>
                  <a:spcPct val="0"/>
                </a:spcBef>
                <a:buClrTx/>
                <a:buSzTx/>
                <a:buFontTx/>
                <a:buNone/>
              </a:pPr>
              <a:r>
                <a:rPr lang="en-US" altLang="en-US" sz="1800"/>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4185" y="1536"/>
              <a:ext cx="375" cy="30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4848" y="1536"/>
              <a:ext cx="336" cy="30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230" y="1828"/>
              <a:ext cx="101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yahoo.com</a:t>
              </a:r>
              <a:endParaRPr lang="en-US" altLang="en-US" sz="1800" dirty="0"/>
            </a:p>
            <a:p>
              <a:pPr eaLnBrk="1" hangingPunct="1">
                <a:spcBef>
                  <a:spcPct val="0"/>
                </a:spcBef>
                <a:buClrTx/>
                <a:buSzTx/>
                <a:buFontTx/>
                <a:buNone/>
              </a:pPr>
              <a:r>
                <a:rPr lang="en-US" altLang="en-US" sz="1800" dirty="0"/>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1308" y="1812"/>
              <a:ext cx="1001"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amazon.com</a:t>
              </a:r>
              <a:endParaRPr lang="en-US" altLang="en-US" sz="1800" dirty="0"/>
            </a:p>
            <a:p>
              <a:pPr eaLnBrk="1" hangingPunct="1">
                <a:spcBef>
                  <a:spcPct val="0"/>
                </a:spcBef>
                <a:buClrTx/>
                <a:buSzTx/>
                <a:buFontTx/>
                <a:buNone/>
              </a:pPr>
              <a:r>
                <a:rPr lang="en-US" altLang="en-US" sz="1800" dirty="0"/>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759" y="1541"/>
              <a:ext cx="248" cy="29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1344" y="1541"/>
              <a:ext cx="288" cy="3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2534" y="1799"/>
              <a:ext cx="993"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t>pbs.org</a:t>
              </a:r>
            </a:p>
            <a:p>
              <a:pPr eaLnBrk="1" hangingPunct="1">
                <a:spcBef>
                  <a:spcPct val="0"/>
                </a:spcBef>
                <a:buClrTx/>
                <a:buSzTx/>
                <a:buFontTx/>
                <a:buNone/>
              </a:pPr>
              <a:r>
                <a:rPr lang="en-US" altLang="en-US" sz="1800"/>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2931" y="1536"/>
              <a:ext cx="0" cy="3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indent="0">
              <a:buFont typeface="Wingdings" pitchFamily="2" charset="2"/>
              <a:buNone/>
            </a:pPr>
            <a:r>
              <a:rPr lang="en-US" altLang="en-US" dirty="0">
                <a:solidFill>
                  <a:srgbClr val="000099"/>
                </a:solidFill>
                <a:ea typeface="ＭＳ Ｐゴシック" panose="020B0600070205080204" pitchFamily="34" charset="-128"/>
              </a:rPr>
              <a:t>Client wants IP address for </a:t>
            </a:r>
            <a:r>
              <a:rPr lang="en-US" altLang="en-US" sz="2400" dirty="0" err="1">
                <a:solidFill>
                  <a:srgbClr val="000099"/>
                </a:solidFill>
                <a:ea typeface="ＭＳ Ｐゴシック" panose="020B0600070205080204" pitchFamily="34" charset="-128"/>
              </a:rPr>
              <a:t>www.amazon.com</a:t>
            </a:r>
            <a:r>
              <a:rPr lang="en-US" altLang="en-US" dirty="0">
                <a:solidFill>
                  <a:srgbClr val="000099"/>
                </a:solidFill>
                <a:ea typeface="ＭＳ Ｐゴシック" panose="020B0600070205080204" pitchFamily="34" charset="-128"/>
              </a:rPr>
              <a:t>; 1</a:t>
            </a:r>
            <a:r>
              <a:rPr lang="en-US" altLang="en-US" baseline="30000" dirty="0">
                <a:solidFill>
                  <a:srgbClr val="000099"/>
                </a:solidFill>
                <a:ea typeface="ＭＳ Ｐゴシック" panose="020B0600070205080204" pitchFamily="34" charset="-128"/>
              </a:rPr>
              <a:t>st</a:t>
            </a:r>
            <a:r>
              <a:rPr lang="en-US" altLang="en-US" dirty="0">
                <a:solidFill>
                  <a:srgbClr val="000099"/>
                </a:solidFill>
                <a:ea typeface="ＭＳ Ｐゴシック" panose="020B0600070205080204" pitchFamily="34" charset="-128"/>
              </a:rPr>
              <a:t> approximation:</a:t>
            </a:r>
          </a:p>
          <a:p>
            <a:pPr marL="460375" indent="-215900"/>
            <a:r>
              <a:rPr lang="en-US" altLang="en-US" dirty="0">
                <a:ea typeface="ＭＳ Ｐゴシック" panose="020B0600070205080204" pitchFamily="34" charset="-128"/>
              </a:rPr>
              <a:t>client queries root server to find .com DNS server</a:t>
            </a:r>
          </a:p>
          <a:p>
            <a:pPr marL="460375" indent="-215900"/>
            <a:r>
              <a:rPr lang="en-US" altLang="en-US" dirty="0">
                <a:ea typeface="ＭＳ Ｐゴシック" panose="020B0600070205080204" pitchFamily="34" charset="-128"/>
              </a:rPr>
              <a:t>client queries .com DNS server to get </a:t>
            </a:r>
            <a:r>
              <a:rPr lang="en-US" altLang="en-US" sz="2400" dirty="0" err="1">
                <a:ea typeface="ＭＳ Ｐゴシック" panose="020B0600070205080204" pitchFamily="34" charset="-128"/>
              </a:rPr>
              <a:t>amazon.com</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DNS server</a:t>
            </a:r>
          </a:p>
          <a:p>
            <a:pPr marL="460375" indent="-215900"/>
            <a:r>
              <a:rPr lang="en-US" altLang="en-US" dirty="0">
                <a:ea typeface="ＭＳ Ｐゴシック" panose="020B0600070205080204" pitchFamily="34" charset="-128"/>
              </a:rPr>
              <a:t>client queries </a:t>
            </a:r>
            <a:r>
              <a:rPr lang="en-US" altLang="en-US" sz="2400" dirty="0">
                <a:ea typeface="ＭＳ Ｐゴシック" panose="020B0600070205080204" pitchFamily="34" charset="-128"/>
              </a:rPr>
              <a:t>amazon.com </a:t>
            </a:r>
            <a:r>
              <a:rPr lang="en-US" altLang="en-US" dirty="0">
                <a:ea typeface="ＭＳ Ｐゴシック" panose="020B0600070205080204" pitchFamily="34" charset="-128"/>
              </a:rPr>
              <a:t>DNS server to get IP address for </a:t>
            </a:r>
            <a:r>
              <a:rPr lang="en-US" altLang="en-US" sz="2400" dirty="0">
                <a:ea typeface="ＭＳ Ｐゴシック" panose="020B0600070205080204" pitchFamily="34" charset="-128"/>
              </a:rPr>
              <a:t>www.amazon.com</a:t>
            </a:r>
            <a:endParaRPr lang="en-US" altLang="en-US" dirty="0">
              <a:ea typeface="ＭＳ Ｐゴシック" panose="020B0600070205080204" pitchFamily="34" charset="-128"/>
            </a:endParaRP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r>
              <a:rPr lang="en-US" sz="2400" i="1" dirty="0">
                <a:solidFill>
                  <a:srgbClr val="C00000"/>
                </a:solidFill>
              </a:rPr>
              <a:t>Top Level Domain</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r>
              <a:rPr lang="en-US" sz="2400" i="1" dirty="0">
                <a:solidFill>
                  <a:srgbClr val="C00000"/>
                </a:solidFill>
              </a:rPr>
              <a:t>Root</a:t>
            </a: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r>
              <a:rPr lang="en-US" sz="2400" i="1" dirty="0">
                <a:solidFill>
                  <a:srgbClr val="C00000"/>
                </a:solidFill>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Tree>
    <p:extLst>
      <p:ext uri="{BB962C8B-B14F-4D97-AF65-F5344CB8AC3E}">
        <p14:creationId xmlns:p14="http://schemas.microsoft.com/office/powerpoint/2010/main" val="227443474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78</a:t>
            </a:fld>
            <a:endParaRPr lang="en-US" dirty="0"/>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88925"/>
            <a:r>
              <a:rPr lang="en-US" altLang="en-US" dirty="0">
                <a:ea typeface="ＭＳ Ｐゴシック" panose="020B0600070205080204" pitchFamily="34" charset="-128"/>
              </a:rPr>
              <a:t>official, contact-of-last-resort by name servers that can not resolve name</a:t>
            </a:r>
          </a:p>
          <a:p>
            <a:pPr marL="403225" indent="-288925"/>
            <a:r>
              <a:rPr lang="en-US" altLang="en-US" i="1" dirty="0">
                <a:solidFill>
                  <a:srgbClr val="C00000"/>
                </a:solidFill>
                <a:ea typeface="ＭＳ Ｐゴシック" panose="020B0600070205080204" pitchFamily="34" charset="-128"/>
              </a:rPr>
              <a:t>incredibly important </a:t>
            </a:r>
            <a:r>
              <a:rPr lang="en-US" altLang="en-US" dirty="0">
                <a:ea typeface="ＭＳ Ｐゴシック" panose="020B0600070205080204" pitchFamily="34" charset="-128"/>
              </a:rPr>
              <a:t>Internet function</a:t>
            </a:r>
          </a:p>
          <a:p>
            <a:pPr marL="635000" lvl="1" indent="-317500"/>
            <a:r>
              <a:rPr lang="en-US" altLang="en-US" dirty="0">
                <a:ea typeface="ＭＳ Ｐゴシック" panose="020B0600070205080204" pitchFamily="34" charset="-128"/>
              </a:rPr>
              <a:t>Internet couldn’t function without it!</a:t>
            </a:r>
          </a:p>
          <a:p>
            <a:pPr marL="635000" lvl="1" indent="-317500"/>
            <a:r>
              <a:rPr lang="en-US" altLang="en-US" dirty="0">
                <a:ea typeface="ＭＳ Ｐゴシック" panose="020B0600070205080204" pitchFamily="34" charset="-128"/>
              </a:rPr>
              <a:t>DNSSEC – provides security (authentication and message integrity)</a:t>
            </a:r>
          </a:p>
          <a:p>
            <a:pPr marL="403225" indent="-288925"/>
            <a:r>
              <a:rPr lang="en-US" dirty="0"/>
              <a:t>ICANN </a:t>
            </a:r>
            <a:r>
              <a:rPr lang="en-US" sz="2400" dirty="0"/>
              <a:t>(Internet Corporation for Assigned Names and Numbers)</a:t>
            </a:r>
            <a:r>
              <a:rPr lang="en-US" sz="2400" dirty="0">
                <a:ea typeface="ＭＳ Ｐゴシック" panose="020B0600070205080204" pitchFamily="34" charset="-128"/>
              </a:rPr>
              <a:t> </a:t>
            </a:r>
            <a:r>
              <a:rPr lang="en-US" dirty="0">
                <a:ea typeface="ＭＳ Ｐゴシック" panose="020B0600070205080204" pitchFamily="34" charset="-128"/>
              </a:rPr>
              <a:t>manages root DNS domain</a:t>
            </a:r>
            <a:endParaRPr lang="en-US" dirty="0"/>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pPr>
            <a:r>
              <a:rPr lang="en-US" altLang="en-US" sz="2400" dirty="0">
                <a:solidFill>
                  <a:srgbClr val="0000A3"/>
                </a:solidFill>
                <a:latin typeface="+mn-lt"/>
              </a:rPr>
              <a:t>13 logical root name “</a:t>
            </a:r>
            <a:r>
              <a:rPr lang="en-US" altLang="ja-JP" sz="2400" dirty="0">
                <a:solidFill>
                  <a:srgbClr val="0000A3"/>
                </a:solidFill>
                <a:latin typeface="+mn-lt"/>
              </a:rPr>
              <a:t>servers” worldwide each “server” replicated many times (~200 servers in US)</a:t>
            </a:r>
            <a:endParaRPr lang="en-US" altLang="ja-JP" dirty="0">
              <a:solidFill>
                <a:srgbClr val="0000A3"/>
              </a:solidFill>
              <a:latin typeface="+mn-lt"/>
            </a:endParaRPr>
          </a:p>
        </p:txBody>
      </p:sp>
    </p:spTree>
    <p:extLst>
      <p:ext uri="{BB962C8B-B14F-4D97-AF65-F5344CB8AC3E}">
        <p14:creationId xmlns:p14="http://schemas.microsoft.com/office/powerpoint/2010/main" val="133134966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TLD: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79</a:t>
            </a:fld>
            <a:endParaRPr lang="en-US" dirty="0"/>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798692" y="1489418"/>
            <a:ext cx="1051560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C00000"/>
                </a:solidFill>
                <a:ea typeface="ＭＳ Ｐゴシック" panose="020B0600070205080204" pitchFamily="34" charset="-128"/>
              </a:rPr>
              <a:t>Top-Level Domain (TLD) servers:</a:t>
            </a:r>
          </a:p>
          <a:p>
            <a:pPr marL="460375" lvl="1" indent="-287338">
              <a:buFont typeface="Wingdings" pitchFamily="2" charset="2"/>
              <a:buChar char="§"/>
            </a:pPr>
            <a:r>
              <a:rPr lang="en-US" altLang="en-US" sz="2800" dirty="0">
                <a:ea typeface="ＭＳ Ｐゴシック" panose="020B0600070205080204" pitchFamily="34" charset="-128"/>
              </a:rPr>
              <a:t>responsible for .com, .org, </a:t>
            </a:r>
            <a:r>
              <a:rPr lang="en-US" altLang="en-US" sz="2800" dirty="0" err="1">
                <a:ea typeface="ＭＳ Ｐゴシック" panose="020B0600070205080204" pitchFamily="34" charset="-128"/>
              </a:rPr>
              <a:t>.net</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edu</a:t>
            </a:r>
            <a:r>
              <a:rPr lang="en-US" altLang="en-US" sz="2800" dirty="0">
                <a:ea typeface="ＭＳ Ｐゴシック" panose="020B0600070205080204" pitchFamily="34" charset="-128"/>
              </a:rPr>
              <a:t>, .aero, .jobs, .museums, and all top-level country domains, e.g.: .</a:t>
            </a:r>
            <a:r>
              <a:rPr lang="en-US" altLang="en-US" sz="2800" dirty="0" err="1">
                <a:ea typeface="ＭＳ Ｐゴシック" panose="020B0600070205080204" pitchFamily="34" charset="-128"/>
              </a:rPr>
              <a:t>cn</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uk</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fr</a:t>
            </a:r>
            <a:r>
              <a:rPr lang="en-US" altLang="en-US" sz="2800" dirty="0">
                <a:ea typeface="ＭＳ Ｐゴシック" panose="020B0600070205080204" pitchFamily="34" charset="-128"/>
              </a:rPr>
              <a:t>, .ca, .</a:t>
            </a:r>
            <a:r>
              <a:rPr lang="en-US" altLang="en-US" sz="2800" dirty="0" err="1">
                <a:ea typeface="ＭＳ Ｐゴシック" panose="020B0600070205080204" pitchFamily="34" charset="-128"/>
              </a:rPr>
              <a:t>jp</a:t>
            </a:r>
            <a:endParaRPr lang="en-US" altLang="en-US" sz="2800" dirty="0">
              <a:ea typeface="ＭＳ Ｐゴシック" panose="020B0600070205080204" pitchFamily="34" charset="-128"/>
            </a:endParaRPr>
          </a:p>
          <a:p>
            <a:pPr marL="460375" lvl="1" indent="-287338">
              <a:buFont typeface="Wingdings" pitchFamily="2" charset="2"/>
              <a:buChar char="§"/>
            </a:pPr>
            <a:r>
              <a:rPr lang="en-US" altLang="en-US" sz="2800" dirty="0">
                <a:ea typeface="ＭＳ Ｐゴシック" panose="020B0600070205080204" pitchFamily="34" charset="-128"/>
              </a:rPr>
              <a:t>Network Solutions: authoritative registry for .com, </a:t>
            </a:r>
            <a:r>
              <a:rPr lang="en-US" altLang="en-US" sz="2800" dirty="0" err="1">
                <a:ea typeface="ＭＳ Ｐゴシック" panose="020B0600070205080204" pitchFamily="34" charset="-128"/>
              </a:rPr>
              <a:t>.net</a:t>
            </a:r>
            <a:r>
              <a:rPr lang="en-US" altLang="en-US" sz="2800" dirty="0">
                <a:ea typeface="ＭＳ Ｐゴシック" panose="020B0600070205080204" pitchFamily="34" charset="-128"/>
              </a:rPr>
              <a:t> TLD</a:t>
            </a:r>
          </a:p>
          <a:p>
            <a:pPr marL="460375" lvl="1" indent="-287338">
              <a:buFont typeface="Wingdings" pitchFamily="2" charset="2"/>
              <a:buChar char="§"/>
            </a:pPr>
            <a:r>
              <a:rPr lang="en-US" altLang="en-US" sz="2800" dirty="0">
                <a:ea typeface="ＭＳ Ｐゴシック" panose="020B0600070205080204" pitchFamily="34" charset="-128"/>
              </a:rPr>
              <a:t>Educause: .</a:t>
            </a:r>
            <a:r>
              <a:rPr lang="en-US" altLang="en-US" sz="2800" dirty="0" err="1">
                <a:ea typeface="ＭＳ Ｐゴシック" panose="020B0600070205080204" pitchFamily="34" charset="-128"/>
              </a:rPr>
              <a:t>edu</a:t>
            </a:r>
            <a:r>
              <a:rPr lang="en-US" altLang="en-US" sz="2800" dirty="0">
                <a:ea typeface="ＭＳ Ｐゴシック" panose="020B0600070205080204" pitchFamily="34" charset="-128"/>
              </a:rPr>
              <a:t> TLD</a:t>
            </a:r>
          </a:p>
          <a:p>
            <a:pPr>
              <a:spcBef>
                <a:spcPts val="2200"/>
              </a:spcBef>
              <a:buFont typeface="Wingdings" pitchFamily="2" charset="2"/>
              <a:buNone/>
            </a:pPr>
            <a:r>
              <a:rPr lang="en-US" altLang="en-US" sz="3200" dirty="0">
                <a:solidFill>
                  <a:srgbClr val="C00000"/>
                </a:solidFill>
                <a:ea typeface="ＭＳ Ｐゴシック" panose="020B0600070205080204" pitchFamily="34" charset="-128"/>
              </a:rPr>
              <a:t>Authoritative DNS servers: </a:t>
            </a:r>
          </a:p>
          <a:p>
            <a:pPr marL="460375" lvl="1" indent="-287338">
              <a:buFont typeface="Wingdings" pitchFamily="2" charset="2"/>
              <a:buChar char="§"/>
            </a:pPr>
            <a:r>
              <a:rPr lang="en-US" altLang="en-US" sz="2800" dirty="0">
                <a:latin typeface="Calibri" panose="020F0502020204030204" pitchFamily="34" charset="0"/>
                <a:ea typeface="ＭＳ Ｐゴシック" panose="020B0600070205080204" pitchFamily="34" charset="-128"/>
                <a:cs typeface="Calibri" panose="020F0502020204030204" pitchFamily="34" charset="0"/>
              </a:rPr>
              <a:t>organization’</a:t>
            </a:r>
            <a:r>
              <a:rPr lang="en-US" altLang="ja-JP" sz="2800" dirty="0">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lvl="1" indent="-287338">
              <a:buFont typeface="Wingdings" pitchFamily="2" charset="2"/>
              <a:buChar char="§"/>
            </a:pPr>
            <a:r>
              <a:rPr lang="en-US" altLang="en-US" sz="2800" dirty="0">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lvl="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513878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lvl="1"/>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as well as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98428" y="2438325"/>
              <a:ext cx="453794" cy="1009593"/>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flipH="1">
              <a:off x="7948367" y="2321758"/>
              <a:ext cx="22809" cy="282591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082785" y="2455658"/>
              <a:ext cx="289861" cy="330630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692297" cy="187960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1" name="Slide Number Placeholder 2">
            <a:extLst>
              <a:ext uri="{FF2B5EF4-FFF2-40B4-BE49-F238E27FC236}">
                <a16:creationId xmlns:a16="http://schemas.microsoft.com/office/drawing/2014/main" id="{00EDE609-C7B4-964D-B6B8-B5D4F81BD88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a:t>
            </a:fld>
            <a:endParaRPr lang="en-US" dirty="0"/>
          </a:p>
        </p:txBody>
      </p:sp>
    </p:spTree>
    <p:extLst>
      <p:ext uri="{BB962C8B-B14F-4D97-AF65-F5344CB8AC3E}">
        <p14:creationId xmlns:p14="http://schemas.microsoft.com/office/powerpoint/2010/main" val="79060261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80</a:t>
            </a:fld>
            <a:endParaRPr lang="en-US" dirty="0"/>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r>
              <a:rPr lang="en-US" altLang="en-US" sz="3200" dirty="0">
                <a:ea typeface="ＭＳ Ｐゴシック" panose="020B0600070205080204" pitchFamily="34" charset="-128"/>
              </a:rPr>
              <a:t>does not strictly belong to hierarchy</a:t>
            </a:r>
          </a:p>
          <a:p>
            <a:pPr indent="-293688"/>
            <a:r>
              <a:rPr lang="en-US" altLang="en-US" sz="3200" dirty="0">
                <a:ea typeface="ＭＳ Ｐゴシック" panose="020B0600070205080204" pitchFamily="34" charset="-128"/>
              </a:rPr>
              <a:t>each ISP (residential ISP, company, university) has one</a:t>
            </a:r>
          </a:p>
          <a:p>
            <a:pPr lvl="1"/>
            <a:r>
              <a:rPr lang="en-US" altLang="en-US" sz="2800" dirty="0">
                <a:ea typeface="ＭＳ Ｐゴシック" panose="020B0600070205080204" pitchFamily="34" charset="-128"/>
              </a:rPr>
              <a:t>also called “</a:t>
            </a:r>
            <a:r>
              <a:rPr lang="en-US" altLang="ja-JP" sz="2800" dirty="0">
                <a:ea typeface="ＭＳ Ｐゴシック" panose="020B0600070205080204" pitchFamily="34" charset="-128"/>
              </a:rPr>
              <a:t>default name server”</a:t>
            </a:r>
          </a:p>
          <a:p>
            <a:pPr indent="-293688"/>
            <a:r>
              <a:rPr lang="en-US" altLang="en-US" sz="3200" dirty="0">
                <a:ea typeface="ＭＳ Ｐゴシック" panose="020B0600070205080204" pitchFamily="34" charset="-128"/>
              </a:rPr>
              <a:t>when host makes DNS query, query is sent to its local DNS server</a:t>
            </a:r>
          </a:p>
          <a:p>
            <a:pPr lvl="1"/>
            <a:r>
              <a:rPr lang="en-US" altLang="en-US" sz="2800" dirty="0">
                <a:ea typeface="ＭＳ Ｐゴシック" panose="020B0600070205080204" pitchFamily="34" charset="-128"/>
              </a:rPr>
              <a:t>has local cache of recent name-to-address translation pairs (but may be out of date!)</a:t>
            </a:r>
          </a:p>
          <a:p>
            <a:pPr lvl="1"/>
            <a:r>
              <a:rPr lang="en-US" altLang="en-US" sz="2800" dirty="0">
                <a:ea typeface="ＭＳ Ｐゴシック" panose="020B0600070205080204" pitchFamily="34" charset="-128"/>
              </a:rPr>
              <a:t>acts as proxy, forwards query into hierarchy</a:t>
            </a:r>
          </a:p>
          <a:p>
            <a:pPr lvl="1"/>
            <a:endParaRPr lang="en-US" altLang="en-US" dirty="0">
              <a:latin typeface="Gill Sans MT" panose="020B0502020104020203" pitchFamily="34" charset="77"/>
              <a:ea typeface="ＭＳ Ｐゴシック" panose="020B0600070205080204" pitchFamily="34" charset="-128"/>
            </a:endParaRPr>
          </a:p>
        </p:txBody>
      </p:sp>
    </p:spTree>
    <p:extLst>
      <p:ext uri="{BB962C8B-B14F-4D97-AF65-F5344CB8AC3E}">
        <p14:creationId xmlns:p14="http://schemas.microsoft.com/office/powerpoint/2010/main" val="31117806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81</a:t>
            </a:fld>
            <a:endParaRPr lang="en-US" dirty="0"/>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0000A3"/>
                </a:solidFill>
                <a:ea typeface="ＭＳ Ｐゴシック" panose="020B0600070205080204" pitchFamily="34" charset="-128"/>
              </a:rPr>
              <a:t>Example: </a:t>
            </a:r>
            <a:r>
              <a:rPr lang="en-US" altLang="en-US" dirty="0">
                <a:ea typeface="ＭＳ Ｐゴシック" panose="020B0600070205080204" pitchFamily="34" charset="-128"/>
              </a:rPr>
              <a:t>host at </a:t>
            </a:r>
            <a:r>
              <a:rPr lang="en-US" altLang="en-US" sz="2400" dirty="0" err="1">
                <a:ea typeface="ＭＳ Ｐゴシック" panose="020B0600070205080204" pitchFamily="34" charset="-128"/>
              </a:rPr>
              <a:t>engineering.nyu.edu</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wants IP address for </a:t>
            </a:r>
            <a:r>
              <a:rPr lang="en-US" altLang="en-US" sz="2400" dirty="0" err="1">
                <a:ea typeface="ＭＳ Ｐゴシック" panose="020B0600070205080204" pitchFamily="34" charset="-128"/>
              </a:rPr>
              <a:t>gaia.cs.umass.edu</a:t>
            </a:r>
            <a:endParaRPr lang="en-US" altLang="en-US" dirty="0">
              <a:ea typeface="ＭＳ Ｐゴシック" panose="020B0600070205080204" pitchFamily="34" charset="-128"/>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Iterated query:</a:t>
            </a:r>
          </a:p>
          <a:p>
            <a:pPr indent="-285750">
              <a:lnSpc>
                <a:spcPct val="85000"/>
              </a:lnSpc>
              <a:buClr>
                <a:srgbClr val="000099"/>
              </a:buClr>
              <a:buSzPct val="100000"/>
              <a:buFont typeface="Wingdings" pitchFamily="2" charset="2"/>
              <a:buChar char="§"/>
            </a:pPr>
            <a:r>
              <a:rPr lang="en-US" altLang="en-US" sz="2800" dirty="0">
                <a:latin typeface="+mn-lt"/>
              </a:rPr>
              <a:t>contacted server replies with name of server to contact</a:t>
            </a:r>
          </a:p>
          <a:p>
            <a:pPr indent="-285750">
              <a:lnSpc>
                <a:spcPct val="85000"/>
              </a:lnSpc>
              <a:buClr>
                <a:srgbClr val="000099"/>
              </a:buClr>
              <a:buSzPct val="100000"/>
              <a:buFont typeface="Wingdings" pitchFamily="2" charset="2"/>
              <a:buChar char="§"/>
            </a:pPr>
            <a:r>
              <a:rPr lang="en-US" altLang="ja-JP" sz="2800" dirty="0">
                <a:latin typeface="+mn-lt"/>
              </a:rPr>
              <a:t>“I don’t know this name, but ask this server”</a:t>
            </a:r>
            <a:endParaRPr lang="en-US" altLang="en-US" sz="2800" dirty="0">
              <a:latin typeface="+mn-lt"/>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requesting host at</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lang="en-US" altLang="en-US" sz="1400" i="1" kern="0" dirty="0" err="1">
                <a:solidFill>
                  <a:srgbClr val="000099"/>
                </a:solidFill>
              </a:rPr>
              <a:t>engineering.nyu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local DNS server</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dns.nyu.edu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dns.umass.edu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807724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9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8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17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82</a:t>
            </a:fld>
            <a:endParaRPr lang="en-US" dirty="0"/>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requesting host at</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engineering.nyu.edu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local DNS server</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dns</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lang="en-US" altLang="en-US" sz="1400" i="1" kern="0" dirty="0" err="1">
                  <a:solidFill>
                    <a:srgbClr val="000099"/>
                  </a:solidFill>
                </a:rPr>
                <a:t>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dns.umass.edu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Recursive query:</a:t>
            </a:r>
          </a:p>
          <a:p>
            <a:pPr marL="403225" indent="-288925">
              <a:buClr>
                <a:srgbClr val="000099"/>
              </a:buClr>
              <a:buSzPct val="100000"/>
              <a:buFont typeface="Wingdings" pitchFamily="2" charset="2"/>
              <a:buChar char="§"/>
            </a:pPr>
            <a:r>
              <a:rPr lang="en-US" altLang="en-US" sz="2800" dirty="0">
                <a:latin typeface="+mn-lt"/>
              </a:rPr>
              <a:t>puts burden of name resolution on contacted name server</a:t>
            </a:r>
          </a:p>
          <a:p>
            <a:pPr marL="403225" indent="-288925">
              <a:buClr>
                <a:srgbClr val="000099"/>
              </a:buClr>
              <a:buSzPct val="100000"/>
              <a:buFont typeface="Wingdings" pitchFamily="2" charset="2"/>
              <a:buChar char="§"/>
            </a:pPr>
            <a:r>
              <a:rPr lang="en-US" altLang="en-US" sz="2800" dirty="0">
                <a:latin typeface="+mn-lt"/>
              </a:rPr>
              <a:t>heavy load at upper levels of hierarchy</a:t>
            </a:r>
            <a:r>
              <a:rPr lang="en-US" altLang="en-US" sz="2400" dirty="0">
                <a:latin typeface="+mn-lt"/>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0000A3"/>
                </a:solidFill>
                <a:ea typeface="ＭＳ Ｐゴシック" panose="020B0600070205080204" pitchFamily="34" charset="-128"/>
              </a:rPr>
              <a:t>Example: </a:t>
            </a:r>
            <a:r>
              <a:rPr lang="en-US" altLang="en-US" dirty="0">
                <a:ea typeface="ＭＳ Ｐゴシック" panose="020B0600070205080204" pitchFamily="34" charset="-128"/>
              </a:rPr>
              <a:t>host at </a:t>
            </a:r>
            <a:r>
              <a:rPr lang="en-US" altLang="en-US" sz="2400" dirty="0" err="1">
                <a:ea typeface="ＭＳ Ｐゴシック" panose="020B0600070205080204" pitchFamily="34" charset="-128"/>
              </a:rPr>
              <a:t>engineering.nyu.edu</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wants IP address for </a:t>
            </a:r>
            <a:r>
              <a:rPr lang="en-US" altLang="en-US" sz="2400" dirty="0" err="1">
                <a:ea typeface="ＭＳ Ｐゴシック" panose="020B0600070205080204" pitchFamily="34" charset="-128"/>
              </a:rPr>
              <a:t>gaia.cs.umass.edu</a:t>
            </a: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2845649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9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8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17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Updating DNS Records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83</a:t>
            </a:fld>
            <a:endParaRPr lang="en-US" dirty="0"/>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5275"/>
            <a:r>
              <a:rPr lang="en-US" altLang="en-US" sz="3200" dirty="0">
                <a:ea typeface="ＭＳ Ｐゴシック" panose="020B0600070205080204" pitchFamily="34" charset="-128"/>
              </a:rPr>
              <a:t>once (any) name server learns mapping, it </a:t>
            </a:r>
            <a:r>
              <a:rPr lang="en-US" altLang="en-US" sz="3200" i="1" dirty="0">
                <a:solidFill>
                  <a:srgbClr val="000099"/>
                </a:solidFill>
                <a:ea typeface="ＭＳ Ｐゴシック" panose="020B0600070205080204" pitchFamily="34" charset="-128"/>
              </a:rPr>
              <a:t>caches</a:t>
            </a:r>
            <a:r>
              <a:rPr lang="en-US" altLang="en-US" sz="3200" dirty="0">
                <a:ea typeface="ＭＳ Ｐゴシック" panose="020B0600070205080204" pitchFamily="34" charset="-128"/>
              </a:rPr>
              <a:t> mapping</a:t>
            </a:r>
          </a:p>
          <a:p>
            <a:pPr lvl="1"/>
            <a:r>
              <a:rPr lang="en-US" altLang="en-US" sz="2800" dirty="0">
                <a:ea typeface="ＭＳ Ｐゴシック" panose="020B0600070205080204" pitchFamily="34" charset="-128"/>
              </a:rPr>
              <a:t>cache entries timeout (disappear) after some time (TTL)</a:t>
            </a:r>
          </a:p>
          <a:p>
            <a:pPr lvl="1"/>
            <a:r>
              <a:rPr lang="en-US" altLang="en-US" sz="2800" dirty="0">
                <a:ea typeface="ＭＳ Ｐゴシック" panose="020B0600070205080204" pitchFamily="34" charset="-128"/>
              </a:rPr>
              <a:t>TLD servers typically cached in local name servers</a:t>
            </a:r>
          </a:p>
          <a:p>
            <a:pPr lvl="2"/>
            <a:r>
              <a:rPr lang="en-US" altLang="en-US" sz="2400" dirty="0">
                <a:ea typeface="ＭＳ Ｐゴシック" panose="020B0600070205080204" pitchFamily="34" charset="-128"/>
              </a:rPr>
              <a:t>Thus, root name servers not often visited</a:t>
            </a:r>
          </a:p>
          <a:p>
            <a:pPr indent="-295275"/>
            <a:r>
              <a:rPr lang="en-US" altLang="en-US" sz="3200" dirty="0">
                <a:ea typeface="ＭＳ Ｐゴシック" panose="020B0600070205080204" pitchFamily="34" charset="-128"/>
              </a:rPr>
              <a:t>cached entries may be </a:t>
            </a:r>
            <a:r>
              <a:rPr lang="en-US" altLang="en-US" sz="3200" i="1" dirty="0">
                <a:solidFill>
                  <a:srgbClr val="CC0000"/>
                </a:solidFill>
                <a:ea typeface="ＭＳ Ｐゴシック" panose="020B0600070205080204" pitchFamily="34" charset="-128"/>
              </a:rPr>
              <a:t>out-of-date</a:t>
            </a:r>
            <a:r>
              <a:rPr lang="en-US" altLang="en-US" sz="3200" dirty="0">
                <a:ea typeface="ＭＳ Ｐゴシック" panose="020B0600070205080204" pitchFamily="34" charset="-128"/>
              </a:rPr>
              <a:t> (</a:t>
            </a:r>
            <a:r>
              <a:rPr lang="en-US" altLang="en-US" sz="3200" dirty="0">
                <a:solidFill>
                  <a:srgbClr val="0000A3"/>
                </a:solidFill>
                <a:ea typeface="ＭＳ Ｐゴシック" panose="020B0600070205080204" pitchFamily="34" charset="-128"/>
              </a:rPr>
              <a:t>best-effort name-to-address translation!</a:t>
            </a:r>
            <a:r>
              <a:rPr lang="en-US" altLang="en-US" sz="3200" dirty="0">
                <a:ea typeface="ＭＳ Ｐゴシック" panose="020B0600070205080204" pitchFamily="34" charset="-128"/>
              </a:rPr>
              <a:t>)</a:t>
            </a:r>
          </a:p>
          <a:p>
            <a:pPr lvl="1"/>
            <a:r>
              <a:rPr lang="en-US" altLang="en-US" sz="2800" dirty="0">
                <a:ea typeface="ＭＳ Ｐゴシック" panose="020B0600070205080204" pitchFamily="34" charset="-128"/>
              </a:rPr>
              <a:t>if name host changes IP address, may not be known Internet-wide until all TTLs expire!</a:t>
            </a:r>
          </a:p>
          <a:p>
            <a:pPr indent="-295275"/>
            <a:r>
              <a:rPr lang="en-US" altLang="en-US" sz="3200" dirty="0">
                <a:ea typeface="ＭＳ Ｐゴシック" panose="020B0600070205080204" pitchFamily="34" charset="-128"/>
              </a:rPr>
              <a:t>update/notify mechanisms proposed IETF standard</a:t>
            </a:r>
          </a:p>
          <a:p>
            <a:pPr lvl="1"/>
            <a:r>
              <a:rPr lang="en-US" altLang="en-US" sz="2800" dirty="0">
                <a:ea typeface="ＭＳ Ｐゴシック" panose="020B0600070205080204" pitchFamily="34" charset="-128"/>
              </a:rPr>
              <a:t>RFC 2136</a:t>
            </a:r>
          </a:p>
        </p:txBody>
      </p:sp>
    </p:spTree>
    <p:extLst>
      <p:ext uri="{BB962C8B-B14F-4D97-AF65-F5344CB8AC3E}">
        <p14:creationId xmlns:p14="http://schemas.microsoft.com/office/powerpoint/2010/main" val="213556168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84</a:t>
            </a:fld>
            <a:endParaRPr lang="en-US" dirty="0"/>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738187" y="1270000"/>
            <a:ext cx="1016204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DNS:</a:t>
            </a:r>
            <a:r>
              <a:rPr lang="en-US" altLang="en-US" dirty="0">
                <a:ea typeface="ＭＳ Ｐゴシック" panose="020B0600070205080204" pitchFamily="34" charset="-128"/>
              </a:rPr>
              <a:t> distributed database storing resource records </a:t>
            </a:r>
            <a:r>
              <a:rPr lang="en-US" altLang="en-US" sz="3200" dirty="0">
                <a:solidFill>
                  <a:srgbClr val="CC0000"/>
                </a:solidFill>
                <a:ea typeface="ＭＳ Ｐゴシック" panose="020B0600070205080204" pitchFamily="34" charset="-128"/>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57089"/>
            <a:ext cx="4735050"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CC0000"/>
                </a:solidFill>
                <a:ea typeface="ＭＳ Ｐゴシック" panose="020B0600070205080204" pitchFamily="34" charset="-128"/>
              </a:rPr>
              <a:t>type = NS</a:t>
            </a:r>
          </a:p>
          <a:p>
            <a:pPr marL="346075" lvl="1" indent="-288925">
              <a:buFont typeface="Wingdings" pitchFamily="2" charset="2"/>
              <a:buChar char="§"/>
            </a:pPr>
            <a:r>
              <a:rPr lang="en-US" altLang="en-US" dirty="0">
                <a:latin typeface="Courier" pitchFamily="2" charset="0"/>
                <a:ea typeface="ＭＳ Ｐゴシック" panose="020B0600070205080204" pitchFamily="34" charset="-128"/>
              </a:rPr>
              <a:t>name</a:t>
            </a:r>
            <a:r>
              <a:rPr lang="en-US" altLang="en-US" dirty="0">
                <a:ea typeface="ＭＳ Ｐゴシック" panose="020B0600070205080204" pitchFamily="34" charset="-128"/>
              </a:rPr>
              <a:t> is domain (e.g., </a:t>
            </a:r>
            <a:r>
              <a:rPr lang="en-US" altLang="en-US" dirty="0" err="1">
                <a:ea typeface="ＭＳ Ｐゴシック" panose="020B0600070205080204" pitchFamily="34" charset="-128"/>
              </a:rPr>
              <a:t>foo.com</a:t>
            </a:r>
            <a:r>
              <a:rPr lang="en-US" altLang="en-US" dirty="0">
                <a:ea typeface="ＭＳ Ｐゴシック" panose="020B0600070205080204" pitchFamily="34" charset="-128"/>
              </a:rPr>
              <a:t>)</a:t>
            </a:r>
          </a:p>
          <a:p>
            <a:pPr marL="346075" lvl="1" indent="-288925">
              <a:buFont typeface="Wingdings" pitchFamily="2" charset="2"/>
              <a:buChar char="§"/>
            </a:pPr>
            <a:r>
              <a:rPr lang="en-US" altLang="en-US" dirty="0">
                <a:latin typeface="Courier" pitchFamily="2" charset="0"/>
                <a:ea typeface="ＭＳ Ｐゴシック" panose="020B0600070205080204" pitchFamily="34" charset="-128"/>
              </a:rPr>
              <a:t>value </a:t>
            </a:r>
            <a:r>
              <a:rPr lang="en-US" altLang="en-US" dirty="0">
                <a:ea typeface="ＭＳ Ｐゴシック" panose="020B0600070205080204" pitchFamily="34" charset="-128"/>
              </a:rPr>
              <a:t>is hostname of authoritative name server for this domain</a:t>
            </a:r>
          </a:p>
          <a:p>
            <a:pPr marL="630238" lvl="2" indent="-342900">
              <a:buClr>
                <a:srgbClr val="000099"/>
              </a:buClr>
              <a:buFont typeface="Wingdings" panose="05000000000000000000" pitchFamily="2" charset="2"/>
              <a:buChar char="Ø"/>
            </a:pPr>
            <a:r>
              <a:rPr lang="en-US" altLang="en-US" dirty="0">
                <a:ea typeface="ＭＳ Ｐゴシック" panose="020B0600070205080204" pitchFamily="34" charset="-128"/>
              </a:rPr>
              <a:t>Example: (foo.com, dns.foo.com, NS)</a:t>
            </a:r>
          </a:p>
          <a:p>
            <a:pPr marL="346075" lvl="1" indent="-288925">
              <a:buFont typeface="Wingdings" pitchFamily="2" charset="2"/>
              <a:buChar char="§"/>
            </a:pPr>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1693864" y="1727751"/>
            <a:ext cx="63325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3200" dirty="0">
                <a:latin typeface="+mn-lt"/>
              </a:rPr>
              <a:t>RR format: </a:t>
            </a:r>
            <a:r>
              <a:rPr lang="en-US" altLang="en-US" sz="2400" dirty="0">
                <a:latin typeface="+mn-lt"/>
              </a:rPr>
              <a:t>(</a:t>
            </a:r>
            <a:r>
              <a:rPr lang="en-US" altLang="en-US" sz="2400" dirty="0">
                <a:latin typeface="Courier" pitchFamily="2" charset="0"/>
              </a:rPr>
              <a:t>name, value, type, </a:t>
            </a:r>
            <a:r>
              <a:rPr lang="en-US" altLang="en-US" sz="2400" dirty="0" err="1">
                <a:latin typeface="Courier" pitchFamily="2" charset="0"/>
              </a:rPr>
              <a:t>ttl</a:t>
            </a:r>
            <a:r>
              <a:rPr lang="en-US" altLang="en-US" sz="2400" dirty="0">
                <a:latin typeface="+mn-lt"/>
              </a:rPr>
              <a:t>)</a:t>
            </a:r>
            <a:endParaRPr lang="en-US" altLang="en-US" sz="3200" dirty="0">
              <a:latin typeface="+mn-lt"/>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369058"/>
            <a:ext cx="5028616"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75000"/>
              <a:buFont typeface="Wingdings" pitchFamily="2" charset="2"/>
              <a:buNone/>
            </a:pPr>
            <a:r>
              <a:rPr lang="en-US" altLang="en-US" sz="3200" dirty="0">
                <a:solidFill>
                  <a:srgbClr val="CC0000"/>
                </a:solidFill>
                <a:latin typeface="+mn-lt"/>
              </a:rPr>
              <a:t>type = A</a:t>
            </a:r>
          </a:p>
          <a:p>
            <a:pPr marL="403225" lvl="1" indent="-317500">
              <a:buClr>
                <a:srgbClr val="000099"/>
              </a:buClr>
              <a:buSzTx/>
              <a:buFont typeface="Wingdings" pitchFamily="2" charset="2"/>
              <a:buChar char="§"/>
            </a:pPr>
            <a:r>
              <a:rPr lang="en-US" altLang="en-US" sz="2400" dirty="0">
                <a:latin typeface="Courier" pitchFamily="2" charset="0"/>
              </a:rPr>
              <a:t>name</a:t>
            </a:r>
            <a:r>
              <a:rPr lang="en-US" altLang="en-US" sz="2400" dirty="0">
                <a:latin typeface="+mn-lt"/>
              </a:rPr>
              <a:t> is hostname</a:t>
            </a:r>
          </a:p>
          <a:p>
            <a:pPr marL="403225" lvl="1" indent="-317500">
              <a:buClr>
                <a:srgbClr val="000099"/>
              </a:buClr>
              <a:buSzTx/>
              <a:buFont typeface="Wingdings" pitchFamily="2" charset="2"/>
              <a:buChar char="§"/>
            </a:pPr>
            <a:r>
              <a:rPr lang="en-US" altLang="en-US" sz="2400" dirty="0">
                <a:latin typeface="Courier" pitchFamily="2" charset="0"/>
              </a:rPr>
              <a:t>value</a:t>
            </a:r>
            <a:r>
              <a:rPr lang="en-US" altLang="en-US" sz="2400" dirty="0">
                <a:latin typeface="+mn-lt"/>
              </a:rPr>
              <a:t> is IP address</a:t>
            </a:r>
          </a:p>
          <a:p>
            <a:pPr marL="630238" lvl="2" indent="-342900">
              <a:buClr>
                <a:srgbClr val="000099"/>
              </a:buClr>
              <a:buFont typeface="Wingdings" panose="05000000000000000000" pitchFamily="2" charset="2"/>
              <a:buChar char="Ø"/>
            </a:pPr>
            <a:r>
              <a:rPr lang="en-US" altLang="en-US" dirty="0">
                <a:latin typeface="+mn-lt"/>
              </a:rPr>
              <a:t>Example:                      (relay1.bar.foo.com, 145.37.93.126, A)</a:t>
            </a:r>
          </a:p>
          <a:p>
            <a:pPr>
              <a:buFont typeface="ZapfDingbats" charset="2"/>
              <a:buChar char="r"/>
            </a:pPr>
            <a:endParaRPr lang="en-US" altLang="en-US" sz="2800" dirty="0">
              <a:latin typeface="+mn-lt"/>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369058"/>
            <a:ext cx="6246386" cy="2404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type = CNAME</a:t>
            </a:r>
          </a:p>
          <a:p>
            <a:pPr marL="403225" lvl="1" indent="-317500">
              <a:buClr>
                <a:srgbClr val="000099"/>
              </a:buClr>
              <a:buSzTx/>
              <a:buFont typeface="Wingdings" pitchFamily="2" charset="2"/>
              <a:buChar char="§"/>
            </a:pPr>
            <a:r>
              <a:rPr lang="en-US" altLang="en-US" sz="2400" dirty="0">
                <a:latin typeface="Courier" pitchFamily="2" charset="0"/>
              </a:rPr>
              <a:t>name </a:t>
            </a:r>
            <a:r>
              <a:rPr lang="en-US" altLang="en-US" sz="2400" dirty="0">
                <a:latin typeface="+mn-lt"/>
              </a:rPr>
              <a:t>is alias hostname for some “</a:t>
            </a:r>
            <a:r>
              <a:rPr lang="en-US" altLang="ja-JP" sz="2400" dirty="0">
                <a:latin typeface="+mn-lt"/>
              </a:rPr>
              <a:t>canonical” (the real) hostname</a:t>
            </a:r>
          </a:p>
          <a:p>
            <a:pPr marL="403225" lvl="1" indent="-317500">
              <a:buClr>
                <a:srgbClr val="000099"/>
              </a:buClr>
              <a:buSzTx/>
              <a:buFont typeface="Wingdings" pitchFamily="2" charset="2"/>
              <a:buChar char="§"/>
            </a:pPr>
            <a:r>
              <a:rPr lang="en-US" altLang="en-US" sz="2400" dirty="0">
                <a:latin typeface="Courier" pitchFamily="2" charset="0"/>
              </a:rPr>
              <a:t>value </a:t>
            </a:r>
            <a:r>
              <a:rPr lang="en-US" altLang="en-US" sz="2400" dirty="0">
                <a:latin typeface="+mn-lt"/>
              </a:rPr>
              <a:t>is canonical hostname</a:t>
            </a:r>
          </a:p>
          <a:p>
            <a:pPr marL="630238" lvl="2" indent="-342900">
              <a:buClr>
                <a:srgbClr val="000099"/>
              </a:buClr>
              <a:buFont typeface="Wingdings" panose="05000000000000000000" pitchFamily="2" charset="2"/>
              <a:buChar char="Ø"/>
            </a:pPr>
            <a:r>
              <a:rPr lang="en-US" altLang="en-US" i="1" dirty="0">
                <a:latin typeface="+mn-lt"/>
              </a:rPr>
              <a:t>www.ibm.com </a:t>
            </a:r>
            <a:r>
              <a:rPr lang="en-US" altLang="en-US" dirty="0">
                <a:latin typeface="+mn-lt"/>
              </a:rPr>
              <a:t>is really </a:t>
            </a:r>
            <a:r>
              <a:rPr lang="en-US" altLang="en-US" i="1" dirty="0">
                <a:latin typeface="+mn-lt"/>
              </a:rPr>
              <a:t>servereast.backup2.ibm.com</a:t>
            </a:r>
          </a:p>
          <a:p>
            <a:pPr marL="630238" lvl="2" indent="-342900">
              <a:buClr>
                <a:srgbClr val="000099"/>
              </a:buClr>
              <a:buFont typeface="Wingdings" panose="05000000000000000000" pitchFamily="2" charset="2"/>
              <a:buChar char="Ø"/>
            </a:pPr>
            <a:r>
              <a:rPr lang="en-US" altLang="en-US" dirty="0">
                <a:latin typeface="+mn-lt"/>
              </a:rPr>
              <a:t>Example: (foo.com, relay1.bar.foo.com, CNAME)</a:t>
            </a:r>
          </a:p>
          <a:p>
            <a:pPr marL="0" indent="0"/>
            <a:endParaRPr lang="en-US" altLang="en-US" sz="2800" dirty="0">
              <a:latin typeface="+mn-lt"/>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773294"/>
            <a:ext cx="5947098" cy="190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type = MX</a:t>
            </a:r>
          </a:p>
          <a:p>
            <a:pPr marL="403225" lvl="1" indent="-317500">
              <a:buClr>
                <a:srgbClr val="000099"/>
              </a:buClr>
              <a:buFont typeface="Wingdings" pitchFamily="2" charset="2"/>
              <a:buChar char="§"/>
            </a:pPr>
            <a:r>
              <a:rPr lang="en-US" altLang="en-US" sz="2400" dirty="0">
                <a:latin typeface="Courier" pitchFamily="2" charset="0"/>
              </a:rPr>
              <a:t>value </a:t>
            </a:r>
            <a:r>
              <a:rPr lang="en-US" altLang="en-US" sz="2400" dirty="0">
                <a:latin typeface="+mn-lt"/>
              </a:rPr>
              <a:t>is the canonical name of a mail server that has an alias hostname </a:t>
            </a:r>
            <a:r>
              <a:rPr lang="en-US" altLang="en-US" sz="2400" dirty="0">
                <a:latin typeface="Courier" pitchFamily="2" charset="0"/>
              </a:rPr>
              <a:t>name</a:t>
            </a:r>
          </a:p>
          <a:p>
            <a:pPr marL="630238" lvl="2" indent="-342900">
              <a:buClr>
                <a:srgbClr val="000099"/>
              </a:buClr>
              <a:buFont typeface="Wingdings" panose="05000000000000000000" pitchFamily="2" charset="2"/>
              <a:buChar char="Ø"/>
            </a:pPr>
            <a:r>
              <a:rPr lang="en-US" altLang="en-US" dirty="0">
                <a:latin typeface="+mn-lt"/>
              </a:rPr>
              <a:t>Example: (foo.com, mail.bar.foo.com, MX)</a:t>
            </a:r>
          </a:p>
          <a:p>
            <a:pPr>
              <a:buFont typeface="ZapfDingbats" charset="2"/>
              <a:buChar char="r"/>
            </a:pPr>
            <a:endParaRPr lang="en-US" altLang="en-US" sz="2800" dirty="0">
              <a:latin typeface="+mn-lt"/>
            </a:endParaRPr>
          </a:p>
        </p:txBody>
      </p:sp>
    </p:spTree>
    <p:extLst>
      <p:ext uri="{BB962C8B-B14F-4D97-AF65-F5344CB8AC3E}">
        <p14:creationId xmlns:p14="http://schemas.microsoft.com/office/powerpoint/2010/main" val="178195293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Inserting records into DNS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85</a:t>
            </a:fld>
            <a:endParaRPr lang="en-US" dirty="0"/>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None/>
            </a:pPr>
            <a:r>
              <a:rPr lang="en-US" altLang="en-US" dirty="0">
                <a:ea typeface="ＭＳ Ｐゴシック" panose="020B0600070205080204" pitchFamily="34" charset="-128"/>
              </a:rPr>
              <a:t>Example: new startup “</a:t>
            </a:r>
            <a:r>
              <a:rPr lang="en-US" altLang="ja-JP" dirty="0">
                <a:ea typeface="ＭＳ Ｐゴシック" panose="020B0600070205080204" pitchFamily="34" charset="-128"/>
              </a:rPr>
              <a:t>Network Utopia”</a:t>
            </a:r>
          </a:p>
          <a:p>
            <a:pPr indent="-295275"/>
            <a:r>
              <a:rPr lang="en-US" altLang="en-US" dirty="0">
                <a:ea typeface="ＭＳ Ｐゴシック" panose="020B0600070205080204" pitchFamily="34" charset="-128"/>
              </a:rPr>
              <a:t>register name </a:t>
            </a:r>
            <a:r>
              <a:rPr lang="en-US" altLang="en-US" dirty="0" err="1">
                <a:ea typeface="ＭＳ Ｐゴシック" panose="020B0600070205080204" pitchFamily="34" charset="-128"/>
              </a:rPr>
              <a:t>networkuptopia.com</a:t>
            </a:r>
            <a:r>
              <a:rPr lang="en-US" altLang="en-US" dirty="0">
                <a:ea typeface="ＭＳ Ｐゴシック" panose="020B0600070205080204" pitchFamily="34" charset="-128"/>
              </a:rPr>
              <a:t> at </a:t>
            </a:r>
            <a:r>
              <a:rPr lang="en-US" altLang="en-US" i="1" dirty="0">
                <a:solidFill>
                  <a:srgbClr val="CC0000"/>
                </a:solidFill>
                <a:ea typeface="ＭＳ Ｐゴシック" panose="020B0600070205080204" pitchFamily="34" charset="-128"/>
              </a:rPr>
              <a:t>DNS registrar</a:t>
            </a:r>
            <a:r>
              <a:rPr lang="en-US" altLang="en-US" dirty="0">
                <a:ea typeface="ＭＳ Ｐゴシック" panose="020B0600070205080204" pitchFamily="34" charset="-128"/>
              </a:rPr>
              <a:t> (e.g., Network Solutions)</a:t>
            </a:r>
          </a:p>
          <a:p>
            <a:pPr lvl="1"/>
            <a:r>
              <a:rPr lang="en-US" altLang="en-US" dirty="0">
                <a:ea typeface="ＭＳ Ｐゴシック" panose="020B0600070205080204" pitchFamily="34" charset="-128"/>
              </a:rPr>
              <a:t>provide names, IP addresses of authoritative name server (primary and secondary)</a:t>
            </a:r>
          </a:p>
          <a:p>
            <a:pPr lvl="1"/>
            <a:r>
              <a:rPr lang="en-US" altLang="en-US" dirty="0">
                <a:ea typeface="ＭＳ Ｐゴシック" panose="020B0600070205080204" pitchFamily="34" charset="-128"/>
              </a:rPr>
              <a:t>registrar inserts </a:t>
            </a:r>
            <a:r>
              <a:rPr lang="en-US" altLang="en-US" dirty="0">
                <a:latin typeface="Courier"/>
                <a:ea typeface="ＭＳ Ｐゴシック" panose="020B0600070205080204" pitchFamily="34" charset="-128"/>
              </a:rPr>
              <a:t>NS</a:t>
            </a:r>
            <a:r>
              <a:rPr lang="en-US" altLang="en-US" dirty="0">
                <a:ea typeface="ＭＳ Ｐゴシック" panose="020B0600070205080204" pitchFamily="34" charset="-128"/>
              </a:rPr>
              <a:t>, </a:t>
            </a:r>
            <a:r>
              <a:rPr lang="en-US" altLang="en-US" dirty="0">
                <a:latin typeface="Courier"/>
                <a:ea typeface="ＭＳ Ｐゴシック" panose="020B0600070205080204" pitchFamily="34" charset="-128"/>
              </a:rPr>
              <a:t>A</a:t>
            </a:r>
            <a:r>
              <a:rPr lang="en-US" altLang="en-US" dirty="0">
                <a:ea typeface="ＭＳ Ｐゴシック" panose="020B0600070205080204" pitchFamily="34" charset="-128"/>
              </a:rPr>
              <a:t> RRs into </a:t>
            </a:r>
            <a:r>
              <a:rPr lang="en-US" altLang="en-US" dirty="0">
                <a:latin typeface="Courier"/>
                <a:ea typeface="ＭＳ Ｐゴシック" panose="020B0600070205080204" pitchFamily="34" charset="-128"/>
              </a:rPr>
              <a:t>.com </a:t>
            </a:r>
            <a:r>
              <a:rPr lang="en-US" altLang="en-US" dirty="0">
                <a:ea typeface="ＭＳ Ｐゴシック" panose="020B0600070205080204" pitchFamily="34" charset="-128"/>
              </a:rPr>
              <a:t>TLD server:</a:t>
            </a:r>
            <a:endParaRPr lang="en-US" altLang="en-US" sz="2800" dirty="0">
              <a:ea typeface="ＭＳ Ｐゴシック" panose="020B0600070205080204" pitchFamily="34" charset="-128"/>
            </a:endParaRPr>
          </a:p>
          <a:p>
            <a:pPr marL="463550" lvl="1" indent="0">
              <a:buNone/>
            </a:pPr>
            <a:r>
              <a:rPr lang="en-US" altLang="en-US" sz="2200" dirty="0">
                <a:latin typeface="Courier" pitchFamily="2" charset="0"/>
                <a:ea typeface="ＭＳ Ｐゴシック" panose="020B0600070205080204" pitchFamily="34" charset="-128"/>
              </a:rPr>
              <a:t> (</a:t>
            </a:r>
            <a:r>
              <a:rPr lang="en-US" altLang="en-US" sz="2200" dirty="0" err="1">
                <a:latin typeface="Courier" pitchFamily="2" charset="0"/>
                <a:ea typeface="ＭＳ Ｐゴシック" panose="020B0600070205080204" pitchFamily="34" charset="-128"/>
              </a:rPr>
              <a:t>networkutopia.com</a:t>
            </a:r>
            <a:r>
              <a:rPr lang="en-US" altLang="en-US" sz="2200" dirty="0">
                <a:latin typeface="Courier" pitchFamily="2" charset="0"/>
                <a:ea typeface="ＭＳ Ｐゴシック" panose="020B0600070205080204" pitchFamily="34" charset="-128"/>
              </a:rPr>
              <a:t>, dns1.networkutopia.com, NS)</a:t>
            </a:r>
          </a:p>
          <a:p>
            <a:pPr lvl="1">
              <a:buFont typeface="Wingdings" pitchFamily="2" charset="2"/>
              <a:buNone/>
            </a:pPr>
            <a:r>
              <a:rPr lang="en-US" altLang="en-US" sz="2200" dirty="0">
                <a:latin typeface="Courier" pitchFamily="2" charset="0"/>
                <a:ea typeface="ＭＳ Ｐゴシック" panose="020B0600070205080204" pitchFamily="34" charset="-128"/>
              </a:rPr>
              <a:t> (dns1.networkutopia.com, 212.212.212.1, A)</a:t>
            </a:r>
            <a:endParaRPr lang="en-US" altLang="en-US" sz="2200" dirty="0">
              <a:solidFill>
                <a:schemeClr val="accent2"/>
              </a:solidFill>
              <a:latin typeface="Courier" pitchFamily="2" charset="0"/>
              <a:ea typeface="ＭＳ Ｐゴシック" panose="020B0600070205080204" pitchFamily="34" charset="-128"/>
            </a:endParaRPr>
          </a:p>
          <a:p>
            <a:pPr indent="-295275"/>
            <a:r>
              <a:rPr lang="en-US" altLang="en-US" dirty="0">
                <a:ea typeface="ＭＳ Ｐゴシック" panose="020B0600070205080204" pitchFamily="34" charset="-128"/>
              </a:rPr>
              <a:t>create authoritative server locally with IP address </a:t>
            </a:r>
            <a:r>
              <a:rPr lang="en-US" altLang="en-US" sz="2200" dirty="0">
                <a:latin typeface="Courier" pitchFamily="2" charset="0"/>
                <a:ea typeface="ＭＳ Ｐゴシック" panose="020B0600070205080204" pitchFamily="34" charset="-128"/>
              </a:rPr>
              <a:t>212.212.212.1</a:t>
            </a:r>
            <a:endParaRPr lang="en-US" altLang="en-US" sz="2200" dirty="0">
              <a:ea typeface="ＭＳ Ｐゴシック" panose="020B0600070205080204" pitchFamily="34" charset="-128"/>
            </a:endParaRPr>
          </a:p>
          <a:p>
            <a:pPr lvl="1" indent="-295275"/>
            <a:r>
              <a:rPr lang="en-US" altLang="en-US" dirty="0">
                <a:ea typeface="ＭＳ Ｐゴシック" panose="020B0600070205080204" pitchFamily="34" charset="-128"/>
              </a:rPr>
              <a:t>type </a:t>
            </a:r>
            <a:r>
              <a:rPr lang="en-US" altLang="en-US" sz="2400" dirty="0">
                <a:latin typeface="Courier" pitchFamily="2" charset="0"/>
                <a:ea typeface="ＭＳ Ｐゴシック" panose="020B0600070205080204" pitchFamily="34" charset="-128"/>
              </a:rPr>
              <a:t>A</a:t>
            </a:r>
            <a:r>
              <a:rPr lang="en-US" altLang="en-US" dirty="0">
                <a:ea typeface="ＭＳ Ｐゴシック" panose="020B0600070205080204" pitchFamily="34" charset="-128"/>
              </a:rPr>
              <a:t> record for </a:t>
            </a:r>
            <a:r>
              <a:rPr lang="en-US" altLang="en-US" dirty="0">
                <a:latin typeface="Courier" pitchFamily="2" charset="0"/>
                <a:ea typeface="ＭＳ Ｐゴシック" panose="020B0600070205080204" pitchFamily="34" charset="-128"/>
              </a:rPr>
              <a:t>www.networkuptopia.com</a:t>
            </a:r>
          </a:p>
          <a:p>
            <a:pPr lvl="1" indent="-295275"/>
            <a:r>
              <a:rPr lang="en-US" altLang="en-US" dirty="0">
                <a:ea typeface="ＭＳ Ｐゴシック" panose="020B0600070205080204" pitchFamily="34" charset="-128"/>
              </a:rPr>
              <a:t>type </a:t>
            </a:r>
            <a:r>
              <a:rPr lang="en-US" altLang="en-US" sz="2400" dirty="0">
                <a:latin typeface="Courier" pitchFamily="2" charset="0"/>
                <a:ea typeface="ＭＳ Ｐゴシック" panose="020B0600070205080204" pitchFamily="34" charset="-128"/>
              </a:rPr>
              <a:t>MX</a:t>
            </a:r>
            <a:r>
              <a:rPr lang="en-US" altLang="en-US" dirty="0">
                <a:ea typeface="ＭＳ Ｐゴシック" panose="020B0600070205080204" pitchFamily="34" charset="-128"/>
              </a:rPr>
              <a:t> record for </a:t>
            </a:r>
            <a:r>
              <a:rPr lang="en-US" altLang="en-US" dirty="0">
                <a:latin typeface="Courier" pitchFamily="2" charset="0"/>
                <a:ea typeface="ＭＳ Ｐゴシック" panose="020B0600070205080204" pitchFamily="34" charset="-128"/>
              </a:rPr>
              <a:t>mail.networkutopia.com</a:t>
            </a:r>
          </a:p>
          <a:p>
            <a:pPr>
              <a:lnSpc>
                <a:spcPct val="80000"/>
              </a:lnSpc>
              <a:buFont typeface="Wingdings" pitchFamily="2" charset="2"/>
              <a:buNone/>
            </a:pP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225247711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1"/>
          </p:nvPr>
        </p:nvSpPr>
        <p:spPr/>
        <p:txBody>
          <a:bodyPr>
            <a:normAutofit fontScale="92500" lnSpcReduction="10000"/>
          </a:bodyPr>
          <a:lstStyle/>
          <a:p>
            <a:pPr marL="130175" indent="0">
              <a:buNone/>
            </a:pPr>
            <a:r>
              <a:rPr lang="en-GB" dirty="0"/>
              <a:t>Assume a company “</a:t>
            </a:r>
            <a:r>
              <a:rPr lang="en-GB" dirty="0" err="1"/>
              <a:t>birzeit</a:t>
            </a:r>
            <a:r>
              <a:rPr lang="en-GB" dirty="0"/>
              <a:t>” has two DNS servers: dns1.birzeit.com with IP address 77.167.21.7 and dns2.birzeit.com with IP address 77.167.21.40, </a:t>
            </a:r>
          </a:p>
          <a:p>
            <a:pPr marL="130175" indent="0">
              <a:buNone/>
            </a:pPr>
            <a:r>
              <a:rPr lang="en-GB" u="sng" dirty="0"/>
              <a:t>What resource records (RRs) do you need to provide to the upper-level “.com” Registrar?</a:t>
            </a:r>
          </a:p>
          <a:p>
            <a:endParaRPr lang="en-GB" dirty="0"/>
          </a:p>
          <a:p>
            <a:pPr marL="130175" indent="0">
              <a:buNone/>
            </a:pPr>
            <a:r>
              <a:rPr lang="en-GB" dirty="0">
                <a:solidFill>
                  <a:srgbClr val="FF0000"/>
                </a:solidFill>
              </a:rPr>
              <a:t>	(birzeit.com, dns1.birzeit.com, NS)</a:t>
            </a:r>
          </a:p>
          <a:p>
            <a:pPr marL="130175" indent="0">
              <a:buNone/>
            </a:pPr>
            <a:r>
              <a:rPr lang="en-GB" dirty="0">
                <a:solidFill>
                  <a:srgbClr val="FF0000"/>
                </a:solidFill>
              </a:rPr>
              <a:t>	(dns1.birzeit.com, 77.167.21.7, A)</a:t>
            </a:r>
          </a:p>
          <a:p>
            <a:endParaRPr lang="en-GB" dirty="0">
              <a:solidFill>
                <a:srgbClr val="FF0000"/>
              </a:solidFill>
            </a:endParaRPr>
          </a:p>
          <a:p>
            <a:pPr marL="130175" indent="0">
              <a:buNone/>
            </a:pPr>
            <a:r>
              <a:rPr lang="en-GB" dirty="0">
                <a:solidFill>
                  <a:srgbClr val="FF0000"/>
                </a:solidFill>
              </a:rPr>
              <a:t>	(birzeit.com, dns2.birzeit.com, NS)</a:t>
            </a:r>
          </a:p>
          <a:p>
            <a:pPr marL="130175" indent="0">
              <a:buNone/>
            </a:pPr>
            <a:r>
              <a:rPr lang="en-GB" dirty="0">
                <a:solidFill>
                  <a:srgbClr val="FF0000"/>
                </a:solidFill>
              </a:rPr>
              <a:t>	(</a:t>
            </a:r>
            <a:r>
              <a:rPr lang="en-GB" dirty="0" err="1">
                <a:solidFill>
                  <a:srgbClr val="FF0000"/>
                </a:solidFill>
              </a:rPr>
              <a:t>dns</a:t>
            </a:r>
            <a:r>
              <a:rPr lang="ar-SA">
                <a:solidFill>
                  <a:srgbClr val="FF0000"/>
                </a:solidFill>
              </a:rPr>
              <a:t>2</a:t>
            </a:r>
            <a:r>
              <a:rPr lang="en-GB">
                <a:solidFill>
                  <a:srgbClr val="FF0000"/>
                </a:solidFill>
              </a:rPr>
              <a:t>.</a:t>
            </a:r>
            <a:r>
              <a:rPr lang="en-GB" dirty="0">
                <a:solidFill>
                  <a:srgbClr val="FF0000"/>
                </a:solidFill>
              </a:rPr>
              <a:t>birzeit.com, 77.167.21.40, A)</a:t>
            </a:r>
          </a:p>
          <a:p>
            <a:endParaRPr lang="en-GB" dirty="0"/>
          </a:p>
        </p:txBody>
      </p:sp>
      <p:sp>
        <p:nvSpPr>
          <p:cNvPr id="2" name="Title 1"/>
          <p:cNvSpPr>
            <a:spLocks noGrp="1"/>
          </p:cNvSpPr>
          <p:nvPr>
            <p:ph type="title"/>
          </p:nvPr>
        </p:nvSpPr>
        <p:spPr/>
        <p:txBody>
          <a:bodyPr/>
          <a:lstStyle/>
          <a:p>
            <a:r>
              <a:rPr lang="en-US" dirty="0"/>
              <a:t>Example:</a:t>
            </a:r>
            <a:endParaRPr lang="en-GB" dirty="0"/>
          </a:p>
        </p:txBody>
      </p:sp>
      <p:sp>
        <p:nvSpPr>
          <p:cNvPr id="3" name="Slide Number Placeholder 2"/>
          <p:cNvSpPr>
            <a:spLocks noGrp="1"/>
          </p:cNvSpPr>
          <p:nvPr>
            <p:ph type="sldNum" sz="quarter" idx="4"/>
          </p:nvPr>
        </p:nvSpPr>
        <p:spPr/>
        <p:txBody>
          <a:bodyPr/>
          <a:lstStyle/>
          <a:p>
            <a:r>
              <a:rPr lang="en-US" dirty="0"/>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149591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fade">
                                      <p:cBhvr>
                                        <p:cTn id="7" dur="500"/>
                                        <p:tgtEl>
                                          <p:spTgt spid="4">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4" end="4"/>
                                            </p:txEl>
                                          </p:spTgt>
                                        </p:tgtEl>
                                        <p:attrNameLst>
                                          <p:attrName>style.visibility</p:attrName>
                                        </p:attrNameLst>
                                      </p:cBhvr>
                                      <p:to>
                                        <p:strVal val="visible"/>
                                      </p:to>
                                    </p:set>
                                    <p:animEffect transition="in" filter="fade">
                                      <p:cBhvr>
                                        <p:cTn id="10" dur="500"/>
                                        <p:tgtEl>
                                          <p:spTgt spid="4">
                                            <p:txEl>
                                              <p:pRg st="4" end="4"/>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4">
                                            <p:txEl>
                                              <p:pRg st="6" end="6"/>
                                            </p:txEl>
                                          </p:spTgt>
                                        </p:tgtEl>
                                        <p:attrNameLst>
                                          <p:attrName>style.visibility</p:attrName>
                                        </p:attrNameLst>
                                      </p:cBhvr>
                                      <p:to>
                                        <p:strVal val="visible"/>
                                      </p:to>
                                    </p:set>
                                    <p:animEffect transition="in" filter="fade">
                                      <p:cBhvr>
                                        <p:cTn id="13" dur="500"/>
                                        <p:tgtEl>
                                          <p:spTgt spid="4">
                                            <p:txEl>
                                              <p:pRg st="6" end="6"/>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4">
                                            <p:txEl>
                                              <p:pRg st="7" end="7"/>
                                            </p:txEl>
                                          </p:spTgt>
                                        </p:tgtEl>
                                        <p:attrNameLst>
                                          <p:attrName>style.visibility</p:attrName>
                                        </p:attrNameLst>
                                      </p:cBhvr>
                                      <p:to>
                                        <p:strVal val="visible"/>
                                      </p:to>
                                    </p:set>
                                    <p:animEffect transition="in" filter="fade">
                                      <p:cBhvr>
                                        <p:cTn id="16"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Titel 1">
            <a:extLst>
              <a:ext uri="{FF2B5EF4-FFF2-40B4-BE49-F238E27FC236}">
                <a16:creationId xmlns:a16="http://schemas.microsoft.com/office/drawing/2014/main" id="{F8A03800-24C8-47B8-BFFA-D7C871831A2E}"/>
              </a:ext>
            </a:extLst>
          </p:cNvPr>
          <p:cNvSpPr>
            <a:spLocks noGrp="1" noChangeArrowheads="1"/>
          </p:cNvSpPr>
          <p:nvPr>
            <p:ph type="title"/>
          </p:nvPr>
        </p:nvSpPr>
        <p:spPr/>
        <p:txBody>
          <a:bodyPr/>
          <a:lstStyle/>
          <a:p>
            <a:r>
              <a:rPr lang="de-DE" altLang="de-DE" dirty="0"/>
              <a:t>Example:</a:t>
            </a:r>
          </a:p>
        </p:txBody>
      </p:sp>
      <p:sp>
        <p:nvSpPr>
          <p:cNvPr id="157699" name="Inhaltsplatzhalter 2">
            <a:extLst>
              <a:ext uri="{FF2B5EF4-FFF2-40B4-BE49-F238E27FC236}">
                <a16:creationId xmlns:a16="http://schemas.microsoft.com/office/drawing/2014/main" id="{32DE1B4F-49E7-42A2-A7FF-DC0212492204}"/>
              </a:ext>
            </a:extLst>
          </p:cNvPr>
          <p:cNvSpPr>
            <a:spLocks noGrp="1" noChangeArrowheads="1"/>
          </p:cNvSpPr>
          <p:nvPr>
            <p:ph idx="1"/>
          </p:nvPr>
        </p:nvSpPr>
        <p:spPr>
          <a:xfrm>
            <a:off x="838200" y="1151467"/>
            <a:ext cx="11353800" cy="5435600"/>
          </a:xfrm>
        </p:spPr>
        <p:txBody>
          <a:bodyPr>
            <a:noAutofit/>
          </a:bodyPr>
          <a:lstStyle/>
          <a:p>
            <a:pPr marL="130175" indent="0">
              <a:buNone/>
            </a:pPr>
            <a:r>
              <a:rPr lang="en-US" altLang="de-DE" sz="2200" dirty="0"/>
              <a:t>Suppose you open a startup company “encs3320” and want to set up your company network. Your network has the following servers:</a:t>
            </a:r>
            <a:endParaRPr lang="de-DE" altLang="de-DE" sz="2200" dirty="0"/>
          </a:p>
          <a:p>
            <a:pPr marL="630238">
              <a:lnSpc>
                <a:spcPct val="100000"/>
              </a:lnSpc>
              <a:spcBef>
                <a:spcPts val="600"/>
              </a:spcBef>
            </a:pPr>
            <a:r>
              <a:rPr lang="en-US" altLang="de-DE" sz="2200" dirty="0"/>
              <a:t>DNS server: “dns1.encs3320.com” with IP as “128.119.12.40”</a:t>
            </a:r>
            <a:endParaRPr lang="de-DE" altLang="de-DE" sz="2200" dirty="0"/>
          </a:p>
          <a:p>
            <a:pPr marL="630238">
              <a:lnSpc>
                <a:spcPct val="100000"/>
              </a:lnSpc>
              <a:spcBef>
                <a:spcPts val="300"/>
              </a:spcBef>
            </a:pPr>
            <a:r>
              <a:rPr lang="en-US" altLang="de-DE" sz="2200" dirty="0"/>
              <a:t>Web server:  “encs3320.com” with two IP as “128.119.12.55” and “128.119.12.56”. The web server also has a name as www.encs3320.com</a:t>
            </a:r>
          </a:p>
          <a:p>
            <a:pPr marL="630238">
              <a:lnSpc>
                <a:spcPct val="100000"/>
              </a:lnSpc>
              <a:spcBef>
                <a:spcPts val="300"/>
              </a:spcBef>
            </a:pPr>
            <a:r>
              <a:rPr lang="en-US" altLang="de-DE" sz="2200" dirty="0"/>
              <a:t>Email server: “mail.encs3320.com” with IP as “128.119.12.60”. Your company’s email address is “username@encs3320.com”</a:t>
            </a:r>
            <a:endParaRPr lang="de-DE" altLang="de-DE" sz="2200" dirty="0"/>
          </a:p>
          <a:p>
            <a:pPr marL="130175" indent="0">
              <a:lnSpc>
                <a:spcPct val="100000"/>
              </a:lnSpc>
              <a:spcBef>
                <a:spcPts val="400"/>
              </a:spcBef>
              <a:buNone/>
            </a:pPr>
            <a:r>
              <a:rPr lang="en-US" altLang="de-DE" sz="2200" dirty="0"/>
              <a:t>a) What resource records (RRs) do you need to provide to the upper-level “.com” Registrar?</a:t>
            </a:r>
            <a:endParaRPr lang="de-DE" altLang="de-DE" sz="2200" dirty="0"/>
          </a:p>
          <a:p>
            <a:pPr marL="130175" indent="0">
              <a:lnSpc>
                <a:spcPct val="100000"/>
              </a:lnSpc>
              <a:spcBef>
                <a:spcPts val="0"/>
              </a:spcBef>
              <a:buNone/>
            </a:pPr>
            <a:r>
              <a:rPr lang="en-US" altLang="de-DE" sz="2200" dirty="0"/>
              <a:t>	</a:t>
            </a:r>
            <a:r>
              <a:rPr lang="en-US" altLang="de-DE" sz="2200" i="1" dirty="0">
                <a:solidFill>
                  <a:srgbClr val="FF0000"/>
                </a:solidFill>
              </a:rPr>
              <a:t>(encs3320.com, dns1.encs3320.com, NS)</a:t>
            </a:r>
            <a:endParaRPr lang="de-DE" altLang="de-DE" sz="2200" dirty="0">
              <a:solidFill>
                <a:srgbClr val="FF0000"/>
              </a:solidFill>
            </a:endParaRPr>
          </a:p>
          <a:p>
            <a:pPr marL="130175" indent="0">
              <a:lnSpc>
                <a:spcPct val="100000"/>
              </a:lnSpc>
              <a:spcBef>
                <a:spcPts val="0"/>
              </a:spcBef>
              <a:buNone/>
            </a:pPr>
            <a:r>
              <a:rPr lang="en-US" altLang="de-DE" sz="2200" i="1" dirty="0">
                <a:solidFill>
                  <a:srgbClr val="FF0000"/>
                </a:solidFill>
              </a:rPr>
              <a:t>	(dns1.encs3320.com, 128.119.12.40, A)</a:t>
            </a:r>
            <a:endParaRPr lang="de-DE" altLang="de-DE" sz="2200" dirty="0">
              <a:solidFill>
                <a:srgbClr val="FF0000"/>
              </a:solidFill>
            </a:endParaRPr>
          </a:p>
          <a:p>
            <a:pPr marL="130175" indent="0">
              <a:lnSpc>
                <a:spcPct val="100000"/>
              </a:lnSpc>
              <a:spcBef>
                <a:spcPts val="400"/>
              </a:spcBef>
              <a:buNone/>
            </a:pPr>
            <a:r>
              <a:rPr lang="en-US" altLang="de-DE" sz="2200" dirty="0"/>
              <a:t>b) What RRs do you need to put in your company’s DNS server?</a:t>
            </a:r>
            <a:endParaRPr lang="de-DE" altLang="de-DE" sz="2200" dirty="0"/>
          </a:p>
          <a:p>
            <a:pPr marL="130175" indent="0">
              <a:lnSpc>
                <a:spcPct val="100000"/>
              </a:lnSpc>
              <a:spcBef>
                <a:spcPts val="0"/>
              </a:spcBef>
              <a:buNone/>
            </a:pPr>
            <a:r>
              <a:rPr lang="en-US" altLang="de-DE" sz="2200" i="1" dirty="0">
                <a:solidFill>
                  <a:srgbClr val="FF0000"/>
                </a:solidFill>
              </a:rPr>
              <a:t>	(encs3320.com, 128.119.12.55, A)</a:t>
            </a:r>
            <a:endParaRPr lang="de-DE" altLang="de-DE" sz="2200" dirty="0">
              <a:solidFill>
                <a:srgbClr val="FF0000"/>
              </a:solidFill>
            </a:endParaRPr>
          </a:p>
          <a:p>
            <a:pPr marL="130175" indent="0">
              <a:lnSpc>
                <a:spcPct val="100000"/>
              </a:lnSpc>
              <a:spcBef>
                <a:spcPts val="0"/>
              </a:spcBef>
              <a:buNone/>
            </a:pPr>
            <a:r>
              <a:rPr lang="en-US" altLang="de-DE" sz="2200" i="1" dirty="0">
                <a:solidFill>
                  <a:srgbClr val="FF0000"/>
                </a:solidFill>
              </a:rPr>
              <a:t>	(encs3320.com, 128.119.12.56, A)</a:t>
            </a:r>
          </a:p>
          <a:p>
            <a:pPr marL="130175" indent="0">
              <a:lnSpc>
                <a:spcPct val="100000"/>
              </a:lnSpc>
              <a:spcBef>
                <a:spcPts val="0"/>
              </a:spcBef>
              <a:buNone/>
            </a:pPr>
            <a:r>
              <a:rPr lang="en-US" altLang="de-DE" sz="2200" i="1" dirty="0">
                <a:solidFill>
                  <a:srgbClr val="FF0000"/>
                </a:solidFill>
              </a:rPr>
              <a:t>	(www.encs3320.com, encs3320.com, CNAME)</a:t>
            </a:r>
          </a:p>
          <a:p>
            <a:pPr marL="130175" indent="0">
              <a:lnSpc>
                <a:spcPct val="100000"/>
              </a:lnSpc>
              <a:spcBef>
                <a:spcPts val="0"/>
              </a:spcBef>
              <a:buNone/>
            </a:pPr>
            <a:r>
              <a:rPr lang="en-US" altLang="de-DE" sz="2200" i="1" dirty="0">
                <a:solidFill>
                  <a:srgbClr val="FF0000"/>
                </a:solidFill>
              </a:rPr>
              <a:t>	(encs3320.com, mail.encs3320.com, MX)</a:t>
            </a:r>
            <a:endParaRPr lang="de-DE" altLang="de-DE" sz="2200" dirty="0">
              <a:solidFill>
                <a:srgbClr val="FF0000"/>
              </a:solidFill>
            </a:endParaRPr>
          </a:p>
          <a:p>
            <a:pPr marL="130175" indent="0">
              <a:lnSpc>
                <a:spcPct val="100000"/>
              </a:lnSpc>
              <a:spcBef>
                <a:spcPts val="0"/>
              </a:spcBef>
              <a:buNone/>
            </a:pPr>
            <a:r>
              <a:rPr lang="en-US" altLang="de-DE" sz="2200" i="1" dirty="0">
                <a:solidFill>
                  <a:srgbClr val="FF0000"/>
                </a:solidFill>
              </a:rPr>
              <a:t>	(mail.encs3320.com, 128.119.12.60, A)</a:t>
            </a:r>
            <a:endParaRPr lang="de-DE" altLang="de-DE" sz="2200" dirty="0">
              <a:solidFill>
                <a:srgbClr val="FF0000"/>
              </a:solidFill>
            </a:endParaRPr>
          </a:p>
        </p:txBody>
      </p:sp>
      <p:sp>
        <p:nvSpPr>
          <p:cNvPr id="2" name="Slide Number Placeholder 2">
            <a:extLst>
              <a:ext uri="{FF2B5EF4-FFF2-40B4-BE49-F238E27FC236}">
                <a16:creationId xmlns:a16="http://schemas.microsoft.com/office/drawing/2014/main" id="{C8202368-8893-F096-A2F0-F36FAD94659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7699">
                                            <p:txEl>
                                              <p:pRg st="5" end="5"/>
                                            </p:txEl>
                                          </p:spTgt>
                                        </p:tgtEl>
                                        <p:attrNameLst>
                                          <p:attrName>style.visibility</p:attrName>
                                        </p:attrNameLst>
                                      </p:cBhvr>
                                      <p:to>
                                        <p:strVal val="visible"/>
                                      </p:to>
                                    </p:set>
                                    <p:animEffect transition="in" filter="fade">
                                      <p:cBhvr>
                                        <p:cTn id="7" dur="500"/>
                                        <p:tgtEl>
                                          <p:spTgt spid="157699">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57699">
                                            <p:txEl>
                                              <p:pRg st="6" end="6"/>
                                            </p:txEl>
                                          </p:spTgt>
                                        </p:tgtEl>
                                        <p:attrNameLst>
                                          <p:attrName>style.visibility</p:attrName>
                                        </p:attrNameLst>
                                      </p:cBhvr>
                                      <p:to>
                                        <p:strVal val="visible"/>
                                      </p:to>
                                    </p:set>
                                    <p:animEffect transition="in" filter="fade">
                                      <p:cBhvr>
                                        <p:cTn id="10" dur="500"/>
                                        <p:tgtEl>
                                          <p:spTgt spid="157699">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57699">
                                            <p:txEl>
                                              <p:pRg st="8" end="8"/>
                                            </p:txEl>
                                          </p:spTgt>
                                        </p:tgtEl>
                                        <p:attrNameLst>
                                          <p:attrName>style.visibility</p:attrName>
                                        </p:attrNameLst>
                                      </p:cBhvr>
                                      <p:to>
                                        <p:strVal val="visible"/>
                                      </p:to>
                                    </p:set>
                                    <p:animEffect transition="in" filter="fade">
                                      <p:cBhvr>
                                        <p:cTn id="15" dur="500"/>
                                        <p:tgtEl>
                                          <p:spTgt spid="157699">
                                            <p:txEl>
                                              <p:pRg st="8" end="8"/>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57699">
                                            <p:txEl>
                                              <p:pRg st="9" end="9"/>
                                            </p:txEl>
                                          </p:spTgt>
                                        </p:tgtEl>
                                        <p:attrNameLst>
                                          <p:attrName>style.visibility</p:attrName>
                                        </p:attrNameLst>
                                      </p:cBhvr>
                                      <p:to>
                                        <p:strVal val="visible"/>
                                      </p:to>
                                    </p:set>
                                    <p:animEffect transition="in" filter="fade">
                                      <p:cBhvr>
                                        <p:cTn id="18" dur="500"/>
                                        <p:tgtEl>
                                          <p:spTgt spid="157699">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57699">
                                            <p:txEl>
                                              <p:pRg st="10" end="10"/>
                                            </p:txEl>
                                          </p:spTgt>
                                        </p:tgtEl>
                                        <p:attrNameLst>
                                          <p:attrName>style.visibility</p:attrName>
                                        </p:attrNameLst>
                                      </p:cBhvr>
                                      <p:to>
                                        <p:strVal val="visible"/>
                                      </p:to>
                                    </p:set>
                                    <p:animEffect transition="in" filter="fade">
                                      <p:cBhvr>
                                        <p:cTn id="21" dur="500"/>
                                        <p:tgtEl>
                                          <p:spTgt spid="157699">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157699">
                                            <p:txEl>
                                              <p:pRg st="11" end="11"/>
                                            </p:txEl>
                                          </p:spTgt>
                                        </p:tgtEl>
                                        <p:attrNameLst>
                                          <p:attrName>style.visibility</p:attrName>
                                        </p:attrNameLst>
                                      </p:cBhvr>
                                      <p:to>
                                        <p:strVal val="visible"/>
                                      </p:to>
                                    </p:set>
                                    <p:animEffect transition="in" filter="fade">
                                      <p:cBhvr>
                                        <p:cTn id="24" dur="500"/>
                                        <p:tgtEl>
                                          <p:spTgt spid="157699">
                                            <p:txEl>
                                              <p:pRg st="11" end="11"/>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157699">
                                            <p:txEl>
                                              <p:pRg st="12" end="12"/>
                                            </p:txEl>
                                          </p:spTgt>
                                        </p:tgtEl>
                                        <p:attrNameLst>
                                          <p:attrName>style.visibility</p:attrName>
                                        </p:attrNameLst>
                                      </p:cBhvr>
                                      <p:to>
                                        <p:strVal val="visible"/>
                                      </p:to>
                                    </p:set>
                                    <p:animEffect transition="in" filter="fade">
                                      <p:cBhvr>
                                        <p:cTn id="27" dur="500"/>
                                        <p:tgtEl>
                                          <p:spTgt spid="157699">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88</a:t>
            </a:fld>
            <a:endParaRPr lang="en-US" dirty="0"/>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3200" dirty="0">
                <a:ea typeface="ＭＳ Ｐゴシック" panose="020B0600070205080204" pitchFamily="34" charset="-128"/>
              </a:rPr>
              <a:t>DNS</a:t>
            </a:r>
            <a:r>
              <a:rPr lang="en-US" altLang="en-US" sz="3200" i="1" dirty="0">
                <a:ea typeface="ＭＳ Ｐゴシック" panose="020B0600070205080204" pitchFamily="34" charset="-128"/>
              </a:rPr>
              <a:t> </a:t>
            </a:r>
            <a:r>
              <a:rPr lang="en-US" altLang="en-US" sz="3200" i="1" dirty="0">
                <a:solidFill>
                  <a:srgbClr val="CC0000"/>
                </a:solidFill>
                <a:ea typeface="ＭＳ Ｐゴシック" panose="020B0600070205080204" pitchFamily="34" charset="-128"/>
              </a:rPr>
              <a:t>query</a:t>
            </a:r>
            <a:r>
              <a:rPr lang="en-US" altLang="en-US" sz="3200" dirty="0">
                <a:solidFill>
                  <a:srgbClr val="FF0000"/>
                </a:solidFill>
                <a:ea typeface="ＭＳ Ｐゴシック" panose="020B0600070205080204" pitchFamily="34" charset="-128"/>
              </a:rPr>
              <a:t> </a:t>
            </a:r>
            <a:r>
              <a:rPr lang="en-US" altLang="en-US" sz="3200" dirty="0">
                <a:ea typeface="ＭＳ Ｐゴシック" panose="020B0600070205080204" pitchFamily="34" charset="-128"/>
              </a:rPr>
              <a:t>and </a:t>
            </a:r>
            <a:r>
              <a:rPr lang="en-US" altLang="en-US" sz="3200" i="1" dirty="0">
                <a:solidFill>
                  <a:srgbClr val="CC0000"/>
                </a:solidFill>
                <a:ea typeface="ＭＳ Ｐゴシック" panose="020B0600070205080204" pitchFamily="34" charset="-128"/>
              </a:rPr>
              <a:t>reply</a:t>
            </a:r>
            <a:r>
              <a:rPr lang="en-US" altLang="en-US" sz="3200" dirty="0">
                <a:ea typeface="ＭＳ Ｐゴシック" panose="020B0600070205080204" pitchFamily="34" charset="-128"/>
              </a:rPr>
              <a:t> messages, both have same  </a:t>
            </a:r>
            <a:r>
              <a:rPr lang="en-US" altLang="en-US" sz="3200" i="1" dirty="0">
                <a:solidFill>
                  <a:srgbClr val="CC0000"/>
                </a:solidFill>
                <a:ea typeface="ＭＳ Ｐゴシック" panose="020B0600070205080204" pitchFamily="34" charset="-128"/>
              </a:rPr>
              <a:t>format:</a:t>
            </a:r>
            <a:endParaRPr lang="en-US" altLang="en-US" sz="3200" dirty="0">
              <a:solidFill>
                <a:srgbClr val="CC0000"/>
              </a:solidFill>
              <a:ea typeface="ＭＳ Ｐゴシック" panose="020B0600070205080204" pitchFamily="34" charset="-128"/>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612584" y="2257804"/>
            <a:ext cx="5483417"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buFont typeface="ZapfDingbats" charset="0"/>
              <a:buNone/>
              <a:defRPr/>
            </a:pPr>
            <a:r>
              <a:rPr lang="en-US" sz="2800" dirty="0">
                <a:ea typeface="ＭＳ Ｐゴシック" charset="0"/>
                <a:cs typeface="ＭＳ Ｐゴシック" charset="0"/>
              </a:rPr>
              <a:t>message header:</a:t>
            </a:r>
          </a:p>
          <a:p>
            <a:pPr marL="227013" indent="-227013">
              <a:buClr>
                <a:srgbClr val="000099"/>
              </a:buClr>
              <a:buSzPct val="100000"/>
              <a:buFont typeface="Wingdings" charset="2"/>
              <a:buChar char="§"/>
              <a:defRPr/>
            </a:pPr>
            <a:r>
              <a:rPr lang="en-US" sz="2400" dirty="0">
                <a:solidFill>
                  <a:srgbClr val="000099"/>
                </a:solidFill>
                <a:ea typeface="ＭＳ Ｐゴシック" charset="0"/>
                <a:cs typeface="ＭＳ Ｐゴシック" charset="0"/>
              </a:rPr>
              <a:t>identification:</a:t>
            </a:r>
            <a:r>
              <a:rPr lang="en-US" sz="2400" dirty="0">
                <a:ea typeface="ＭＳ Ｐゴシック" charset="0"/>
                <a:cs typeface="ＭＳ Ｐゴシック" charset="0"/>
              </a:rPr>
              <a:t> 16 bit # for query, reply to query uses same #</a:t>
            </a:r>
          </a:p>
          <a:p>
            <a:pPr marL="227013" indent="-227013">
              <a:buClr>
                <a:srgbClr val="000099"/>
              </a:buClr>
              <a:buSzPct val="100000"/>
              <a:buFont typeface="Wingdings" charset="2"/>
              <a:buChar char="§"/>
              <a:defRPr/>
            </a:pPr>
            <a:r>
              <a:rPr lang="en-US" sz="2400" dirty="0">
                <a:solidFill>
                  <a:srgbClr val="000099"/>
                </a:solidFill>
                <a:ea typeface="ＭＳ Ｐゴシック" charset="0"/>
                <a:cs typeface="ＭＳ Ｐゴシック" charset="0"/>
              </a:rPr>
              <a:t>flags:</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query (0) or reply (1)</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recursion desired </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recursion available</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reply is authoritative</a:t>
            </a:r>
          </a:p>
          <a:p>
            <a:pPr marL="227013" lvl="1" indent="-227013">
              <a:buClr>
                <a:srgbClr val="000099"/>
              </a:buClr>
              <a:buSzPct val="100000"/>
              <a:buFont typeface="Wingdings" charset="2"/>
              <a:buChar char="§"/>
              <a:defRPr/>
            </a:pPr>
            <a:r>
              <a:rPr lang="en-US" sz="2400" dirty="0">
                <a:ea typeface="ＭＳ Ｐゴシック" charset="0"/>
              </a:rPr>
              <a:t>four</a:t>
            </a:r>
            <a:r>
              <a:rPr lang="en-US" sz="2400" dirty="0">
                <a:solidFill>
                  <a:srgbClr val="000099"/>
                </a:solidFill>
                <a:ea typeface="ＭＳ Ｐゴシック" charset="0"/>
              </a:rPr>
              <a:t> number-of </a:t>
            </a:r>
            <a:r>
              <a:rPr lang="en-US" sz="2400" dirty="0">
                <a:ea typeface="ＭＳ Ｐゴシック" charset="0"/>
              </a:rPr>
              <a:t>fields</a:t>
            </a:r>
            <a:r>
              <a:rPr lang="en-US" sz="2400" dirty="0">
                <a:solidFill>
                  <a:srgbClr val="000099"/>
                </a:solidFill>
                <a:ea typeface="ＭＳ Ｐゴシック" charset="0"/>
              </a:rPr>
              <a:t>: </a:t>
            </a:r>
            <a:r>
              <a:rPr lang="en-US" sz="2400" dirty="0">
                <a:ea typeface="ＭＳ Ｐゴシック" charset="0"/>
                <a:cs typeface="ＭＳ Ｐゴシック" charset="0"/>
              </a:rPr>
              <a:t>indicate the number of occurrences of the four types of data sections that follow the header</a:t>
            </a:r>
          </a:p>
        </p:txBody>
      </p:sp>
      <p:grpSp>
        <p:nvGrpSpPr>
          <p:cNvPr id="12" name="Group 36">
            <a:extLst>
              <a:ext uri="{FF2B5EF4-FFF2-40B4-BE49-F238E27FC236}">
                <a16:creationId xmlns:a16="http://schemas.microsoft.com/office/drawing/2014/main" id="{365C3E27-18EF-8C44-9010-3FE85E4A33B9}"/>
              </a:ext>
            </a:extLst>
          </p:cNvPr>
          <p:cNvGrpSpPr>
            <a:grpSpLocks/>
          </p:cNvGrpSpPr>
          <p:nvPr/>
        </p:nvGrpSpPr>
        <p:grpSpPr bwMode="auto">
          <a:xfrm>
            <a:off x="6272212" y="2258439"/>
            <a:ext cx="3725863" cy="4184650"/>
            <a:chOff x="2672" y="1396"/>
            <a:chExt cx="2347" cy="2636"/>
          </a:xfrm>
        </p:grpSpPr>
        <p:sp>
          <p:nvSpPr>
            <p:cNvPr id="16" name="Rectangle 33">
              <a:extLst>
                <a:ext uri="{FF2B5EF4-FFF2-40B4-BE49-F238E27FC236}">
                  <a16:creationId xmlns:a16="http://schemas.microsoft.com/office/drawing/2014/main" id="{7DC553FD-5FAB-8C43-BF84-21B2DD8D7513}"/>
                </a:ext>
              </a:extLst>
            </p:cNvPr>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additional info (variable # of RRs)</a:t>
              </a:r>
            </a:p>
          </p:txBody>
        </p:sp>
      </p:gr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2" name="Right Brace 1">
            <a:extLst>
              <a:ext uri="{FF2B5EF4-FFF2-40B4-BE49-F238E27FC236}">
                <a16:creationId xmlns:a16="http://schemas.microsoft.com/office/drawing/2014/main" id="{7B8EA279-7311-A2EE-165C-29B9BBA52A94}"/>
              </a:ext>
            </a:extLst>
          </p:cNvPr>
          <p:cNvSpPr/>
          <p:nvPr/>
        </p:nvSpPr>
        <p:spPr>
          <a:xfrm>
            <a:off x="10113264" y="2339402"/>
            <a:ext cx="376936" cy="1381125"/>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 name="TextBox 4">
            <a:extLst>
              <a:ext uri="{FF2B5EF4-FFF2-40B4-BE49-F238E27FC236}">
                <a16:creationId xmlns:a16="http://schemas.microsoft.com/office/drawing/2014/main" id="{BB84B64C-BBEE-FF05-CC7C-5D59A3A02495}"/>
              </a:ext>
            </a:extLst>
          </p:cNvPr>
          <p:cNvSpPr txBox="1"/>
          <p:nvPr/>
        </p:nvSpPr>
        <p:spPr>
          <a:xfrm>
            <a:off x="10605389" y="2676021"/>
            <a:ext cx="974027" cy="707886"/>
          </a:xfrm>
          <a:prstGeom prst="rect">
            <a:avLst/>
          </a:prstGeom>
          <a:noFill/>
        </p:spPr>
        <p:txBody>
          <a:bodyPr wrap="square">
            <a:spAutoFit/>
          </a:bodyPr>
          <a:lstStyle/>
          <a:p>
            <a:r>
              <a:rPr lang="en-US" sz="2000" b="0" i="1" dirty="0">
                <a:solidFill>
                  <a:srgbClr val="242021"/>
                </a:solidFill>
                <a:effectLst/>
                <a:latin typeface="TimesLTPro-Italic"/>
              </a:rPr>
              <a:t>header section</a:t>
            </a:r>
            <a:r>
              <a:rPr lang="en-US" sz="2000" dirty="0"/>
              <a:t> </a:t>
            </a:r>
          </a:p>
        </p:txBody>
      </p:sp>
    </p:spTree>
    <p:extLst>
      <p:ext uri="{BB962C8B-B14F-4D97-AF65-F5344CB8AC3E}">
        <p14:creationId xmlns:p14="http://schemas.microsoft.com/office/powerpoint/2010/main" val="69563214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89</a:t>
            </a:fld>
            <a:endParaRPr lang="en-US" dirty="0"/>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3200" dirty="0">
                <a:ea typeface="ＭＳ Ｐゴシック" panose="020B0600070205080204" pitchFamily="34" charset="-128"/>
              </a:rPr>
              <a:t>DNS</a:t>
            </a:r>
            <a:r>
              <a:rPr lang="en-US" altLang="en-US" sz="3200" i="1" dirty="0">
                <a:ea typeface="ＭＳ Ｐゴシック" panose="020B0600070205080204" pitchFamily="34" charset="-128"/>
              </a:rPr>
              <a:t> </a:t>
            </a:r>
            <a:r>
              <a:rPr lang="en-US" altLang="en-US" sz="3200" i="1" dirty="0">
                <a:solidFill>
                  <a:srgbClr val="CC0000"/>
                </a:solidFill>
                <a:ea typeface="ＭＳ Ｐゴシック" panose="020B0600070205080204" pitchFamily="34" charset="-128"/>
              </a:rPr>
              <a:t>query</a:t>
            </a:r>
            <a:r>
              <a:rPr lang="en-US" altLang="en-US" sz="3200" dirty="0">
                <a:solidFill>
                  <a:srgbClr val="FF0000"/>
                </a:solidFill>
                <a:ea typeface="ＭＳ Ｐゴシック" panose="020B0600070205080204" pitchFamily="34" charset="-128"/>
              </a:rPr>
              <a:t> </a:t>
            </a:r>
            <a:r>
              <a:rPr lang="en-US" altLang="en-US" sz="3200" dirty="0">
                <a:ea typeface="ＭＳ Ｐゴシック" panose="020B0600070205080204" pitchFamily="34" charset="-128"/>
              </a:rPr>
              <a:t>and </a:t>
            </a:r>
            <a:r>
              <a:rPr lang="en-US" altLang="en-US" sz="3200" i="1" dirty="0">
                <a:solidFill>
                  <a:srgbClr val="CC0000"/>
                </a:solidFill>
                <a:ea typeface="ＭＳ Ｐゴシック" panose="020B0600070205080204" pitchFamily="34" charset="-128"/>
              </a:rPr>
              <a:t>reply</a:t>
            </a:r>
            <a:r>
              <a:rPr lang="en-US" altLang="en-US" sz="3200" dirty="0">
                <a:ea typeface="ＭＳ Ｐゴシック" panose="020B0600070205080204" pitchFamily="34" charset="-128"/>
              </a:rPr>
              <a:t> messages, both have same  </a:t>
            </a:r>
            <a:r>
              <a:rPr lang="en-US" altLang="en-US" sz="3200" i="1" dirty="0">
                <a:solidFill>
                  <a:srgbClr val="CC0000"/>
                </a:solidFill>
                <a:ea typeface="ＭＳ Ｐゴシック" panose="020B0600070205080204" pitchFamily="34" charset="-128"/>
              </a:rPr>
              <a:t>format:</a:t>
            </a:r>
            <a:endParaRPr lang="en-US" altLang="en-US" sz="3200" dirty="0">
              <a:solidFill>
                <a:srgbClr val="CC0000"/>
              </a:solidFill>
              <a:ea typeface="ＭＳ Ｐゴシック" panose="020B0600070205080204" pitchFamily="34" charset="-128"/>
            </a:endParaRPr>
          </a:p>
        </p:txBody>
      </p:sp>
      <p:grpSp>
        <p:nvGrpSpPr>
          <p:cNvPr id="12" name="Group 36">
            <a:extLst>
              <a:ext uri="{FF2B5EF4-FFF2-40B4-BE49-F238E27FC236}">
                <a16:creationId xmlns:a16="http://schemas.microsoft.com/office/drawing/2014/main" id="{365C3E27-18EF-8C44-9010-3FE85E4A33B9}"/>
              </a:ext>
            </a:extLst>
          </p:cNvPr>
          <p:cNvGrpSpPr>
            <a:grpSpLocks/>
          </p:cNvGrpSpPr>
          <p:nvPr/>
        </p:nvGrpSpPr>
        <p:grpSpPr bwMode="auto">
          <a:xfrm>
            <a:off x="6272212" y="2258439"/>
            <a:ext cx="3725863" cy="4184650"/>
            <a:chOff x="2672" y="1396"/>
            <a:chExt cx="2347" cy="2636"/>
          </a:xfrm>
        </p:grpSpPr>
        <p:sp>
          <p:nvSpPr>
            <p:cNvPr id="16" name="Rectangle 33">
              <a:extLst>
                <a:ext uri="{FF2B5EF4-FFF2-40B4-BE49-F238E27FC236}">
                  <a16:creationId xmlns:a16="http://schemas.microsoft.com/office/drawing/2014/main" id="{7DC553FD-5FAB-8C43-BF84-21B2DD8D7513}"/>
                </a:ext>
              </a:extLst>
            </p:cNvPr>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additional info (variable # of RRs)</a:t>
              </a:r>
            </a:p>
          </p:txBody>
        </p:sp>
      </p:gr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dirty="0"/>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name, type fields for a query</a:t>
            </a:r>
            <a:endParaRPr lang="en-US" altLang="en-US" sz="2800" dirty="0">
              <a:latin typeface="+mn-lt"/>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RRs in response to query</a:t>
            </a:r>
            <a:endParaRPr lang="en-US" altLang="en-US" sz="2800" dirty="0">
              <a:latin typeface="+mn-lt"/>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records for authoritative servers</a:t>
            </a:r>
            <a:endParaRPr lang="en-US" altLang="en-US" sz="2800" dirty="0">
              <a:latin typeface="+mn-lt"/>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1" y="5947367"/>
            <a:ext cx="501378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 other “</a:t>
            </a:r>
            <a:r>
              <a:rPr lang="en-US" altLang="ja-JP" sz="2400" dirty="0">
                <a:latin typeface="+mn-lt"/>
              </a:rPr>
              <a:t>helpful” </a:t>
            </a:r>
            <a:r>
              <a:rPr lang="en-US" altLang="en-US" sz="2400" dirty="0">
                <a:latin typeface="+mn-lt"/>
              </a:rPr>
              <a:t>info that may be used</a:t>
            </a:r>
            <a:endParaRPr lang="en-US" altLang="en-US" sz="2800" dirty="0">
              <a:latin typeface="+mn-lt"/>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6" name="Title 1">
            <a:extLst>
              <a:ext uri="{FF2B5EF4-FFF2-40B4-BE49-F238E27FC236}">
                <a16:creationId xmlns:a16="http://schemas.microsoft.com/office/drawing/2014/main" id="{D2B1E3BD-D737-BC41-BDF7-AEE43093A0BA}"/>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Tree>
    <p:extLst>
      <p:ext uri="{BB962C8B-B14F-4D97-AF65-F5344CB8AC3E}">
        <p14:creationId xmlns:p14="http://schemas.microsoft.com/office/powerpoint/2010/main" val="40250217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sz="3200" i="1" dirty="0">
                <a:solidFill>
                  <a:srgbClr val="CC0000"/>
                </a:solidFill>
                <a:ea typeface="ＭＳ Ｐゴシック" panose="020B0600070205080204" pitchFamily="34" charset="-128"/>
              </a:rPr>
              <a:t>process:</a:t>
            </a:r>
            <a:r>
              <a:rPr lang="en-US" altLang="en-US" sz="3200" dirty="0">
                <a:ea typeface="ＭＳ Ｐゴシック" panose="020B0600070205080204" pitchFamily="34" charset="-128"/>
              </a:rPr>
              <a:t> program running within a host</a:t>
            </a:r>
          </a:p>
          <a:p>
            <a:r>
              <a:rPr lang="en-US" altLang="en-US" sz="3200" dirty="0">
                <a:ea typeface="ＭＳ Ｐゴシック" panose="020B0600070205080204" pitchFamily="34" charset="-128"/>
              </a:rPr>
              <a:t>within same host, two processes communicate using  </a:t>
            </a:r>
            <a:r>
              <a:rPr lang="en-US" altLang="en-US" sz="3200" dirty="0">
                <a:solidFill>
                  <a:srgbClr val="CC0000"/>
                </a:solidFill>
                <a:ea typeface="ＭＳ Ｐゴシック" panose="020B0600070205080204" pitchFamily="34" charset="-128"/>
              </a:rPr>
              <a:t>inter-process communication</a:t>
            </a:r>
            <a:r>
              <a:rPr lang="en-US" altLang="en-US" sz="3200" dirty="0">
                <a:ea typeface="ＭＳ Ｐゴシック" panose="020B0600070205080204" pitchFamily="34" charset="-128"/>
              </a:rPr>
              <a:t> (defined by OS)</a:t>
            </a:r>
          </a:p>
          <a:p>
            <a:r>
              <a:rPr lang="en-US" altLang="en-US" sz="3200" dirty="0">
                <a:ea typeface="ＭＳ Ｐゴシック" panose="020B0600070205080204" pitchFamily="34" charset="-128"/>
              </a:rPr>
              <a:t>processes in different hosts communicate by exchanging </a:t>
            </a:r>
            <a:r>
              <a:rPr lang="en-US" altLang="en-US" sz="3200" dirty="0">
                <a:solidFill>
                  <a:srgbClr val="CC0000"/>
                </a:solidFill>
                <a:ea typeface="ＭＳ Ｐゴシック" panose="020B0600070205080204" pitchFamily="34" charset="-128"/>
              </a:rPr>
              <a:t>messages</a:t>
            </a:r>
          </a:p>
          <a:p>
            <a:endParaRPr lang="en-US" sz="36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a:t>
            </a:fld>
            <a:endParaRPr lang="en-US" dirty="0"/>
          </a:p>
        </p:txBody>
      </p:sp>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buFont typeface="Wingdings" pitchFamily="2" charset="2"/>
              <a:buNone/>
            </a:pPr>
            <a:r>
              <a:rPr lang="en-US" altLang="en-US" i="1" dirty="0">
                <a:solidFill>
                  <a:srgbClr val="CC0000"/>
                </a:solidFill>
                <a:ea typeface="ＭＳ Ｐゴシック" panose="020B0600070205080204" pitchFamily="34" charset="-128"/>
              </a:rPr>
              <a:t>client process:</a:t>
            </a:r>
            <a:r>
              <a:rPr lang="en-US" altLang="en-US" dirty="0">
                <a:ea typeface="ＭＳ Ｐゴシック" panose="020B0600070205080204" pitchFamily="34" charset="-128"/>
              </a:rPr>
              <a:t> </a:t>
            </a:r>
            <a:r>
              <a:rPr lang="en-US" altLang="en-US" sz="2400" dirty="0">
                <a:ea typeface="ＭＳ Ｐゴシック" panose="020B0600070205080204" pitchFamily="34" charset="-128"/>
              </a:rPr>
              <a:t>process that initiates communication</a:t>
            </a:r>
          </a:p>
          <a:p>
            <a:pPr>
              <a:spcBef>
                <a:spcPts val="400"/>
              </a:spcBef>
              <a:buFont typeface="Wingdings" pitchFamily="2" charset="2"/>
              <a:buNone/>
            </a:pPr>
            <a:r>
              <a:rPr lang="en-US" altLang="en-US" i="1" dirty="0">
                <a:solidFill>
                  <a:srgbClr val="CC0000"/>
                </a:solidFill>
                <a:ea typeface="ＭＳ Ｐゴシック" panose="020B0600070205080204" pitchFamily="34" charset="-128"/>
              </a:rPr>
              <a:t>server process:</a:t>
            </a:r>
            <a:r>
              <a:rPr lang="en-US" altLang="en-US" dirty="0">
                <a:ea typeface="ＭＳ Ｐゴシック" panose="020B0600070205080204" pitchFamily="34" charset="-128"/>
              </a:rPr>
              <a:t> </a:t>
            </a:r>
            <a:r>
              <a:rPr lang="en-US" altLang="en-US" sz="2400" dirty="0">
                <a:ea typeface="ＭＳ Ｐゴシック" panose="020B0600070205080204" pitchFamily="34" charset="-128"/>
              </a:rPr>
              <a:t>process that waits to be contacted</a:t>
            </a:r>
            <a:endParaRPr lang="en-US" altLang="en-US" dirty="0">
              <a:ea typeface="ＭＳ Ｐゴシック" panose="020B0600070205080204" pitchFamily="34" charset="-128"/>
            </a:endParaRPr>
          </a:p>
          <a:p>
            <a:pPr>
              <a:buFont typeface="Wingdings" pitchFamily="2" charset="2"/>
              <a:buNone/>
            </a:pPr>
            <a:endParaRPr lang="en-US" altLang="en-US" dirty="0">
              <a:ea typeface="ＭＳ Ｐゴシック" panose="020B0600070205080204" pitchFamily="34" charset="-128"/>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buClr>
                <a:srgbClr val="000099"/>
              </a:buClr>
              <a:buSzPct val="100000"/>
              <a:buFont typeface="Wingdings" pitchFamily="2" charset="2"/>
              <a:buChar char="§"/>
            </a:pPr>
            <a:r>
              <a:rPr lang="en-US" altLang="en-US" sz="2800" dirty="0">
                <a:latin typeface="+mn-lt"/>
              </a:rPr>
              <a:t>note: applications with P2P architectures have client processes &amp; server processes</a:t>
            </a: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a:latin typeface="+mn-lt"/>
              </a:rPr>
              <a:t>clients, servers</a:t>
            </a:r>
          </a:p>
        </p:txBody>
      </p:sp>
    </p:spTree>
    <p:extLst>
      <p:ext uri="{BB962C8B-B14F-4D97-AF65-F5344CB8AC3E}">
        <p14:creationId xmlns:p14="http://schemas.microsoft.com/office/powerpoint/2010/main" val="243883439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90</a:t>
            </a:fld>
            <a:endParaRPr lang="en-US" dirty="0"/>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22228B"/>
                </a:solidFill>
                <a:ea typeface="ＭＳ Ｐゴシック" panose="020B0600070205080204" pitchFamily="34" charset="-128"/>
              </a:rPr>
              <a:t>DDoS attacks</a:t>
            </a:r>
          </a:p>
          <a:p>
            <a:r>
              <a:rPr lang="en-US" altLang="en-US" dirty="0">
                <a:ea typeface="ＭＳ Ｐゴシック" panose="020B0600070205080204" pitchFamily="34" charset="-128"/>
              </a:rPr>
              <a:t>bombard root servers with traffic</a:t>
            </a:r>
          </a:p>
          <a:p>
            <a:pPr marL="574675" lvl="1" indent="-227013"/>
            <a:r>
              <a:rPr lang="en-US" altLang="en-US" dirty="0">
                <a:ea typeface="ＭＳ Ｐゴシック" panose="020B0600070205080204" pitchFamily="34" charset="-128"/>
              </a:rPr>
              <a:t>not successful to date</a:t>
            </a:r>
          </a:p>
          <a:p>
            <a:pPr marL="574675" lvl="1" indent="-227013"/>
            <a:r>
              <a:rPr lang="en-US" altLang="en-US" dirty="0">
                <a:ea typeface="ＭＳ Ｐゴシック" panose="020B0600070205080204" pitchFamily="34" charset="-128"/>
              </a:rPr>
              <a:t>traffic filtering</a:t>
            </a:r>
          </a:p>
          <a:p>
            <a:pPr marL="574675" lvl="1" indent="-227013"/>
            <a:r>
              <a:rPr lang="en-US" altLang="en-US" dirty="0">
                <a:ea typeface="ＭＳ Ｐゴシック" panose="020B0600070205080204" pitchFamily="34" charset="-128"/>
              </a:rPr>
              <a:t>local DNS servers cache IPs of TLD servers, allowing root server bypass</a:t>
            </a:r>
          </a:p>
          <a:p>
            <a:r>
              <a:rPr lang="en-US" altLang="en-US" dirty="0">
                <a:ea typeface="ＭＳ Ｐゴシック" panose="020B0600070205080204" pitchFamily="34" charset="-128"/>
              </a:rPr>
              <a:t>bombard TLD servers</a:t>
            </a:r>
          </a:p>
          <a:p>
            <a:pPr marL="574675" lvl="1" indent="-227013"/>
            <a:r>
              <a:rPr lang="en-US" altLang="en-US" dirty="0">
                <a:ea typeface="ＭＳ Ｐゴシック" panose="020B0600070205080204" pitchFamily="34" charset="-128"/>
              </a:rPr>
              <a:t>potentially more dangerous</a:t>
            </a:r>
          </a:p>
          <a:p>
            <a:pPr marL="574675" lvl="1" indent="-227013"/>
            <a:r>
              <a:rPr lang="en-US" altLang="en-US" dirty="0">
                <a:ea typeface="ＭＳ Ｐゴシック" panose="020B0600070205080204" pitchFamily="34" charset="-128"/>
              </a:rPr>
              <a:t>Mirai malware: for almost a full day, Amazon, Twitter, Netflix, </a:t>
            </a:r>
            <a:r>
              <a:rPr lang="en-US" altLang="en-US" dirty="0" err="1">
                <a:ea typeface="ＭＳ Ｐゴシック" panose="020B0600070205080204" pitchFamily="34" charset="-128"/>
              </a:rPr>
              <a:t>Github</a:t>
            </a:r>
            <a:r>
              <a:rPr lang="en-US" altLang="en-US" dirty="0">
                <a:ea typeface="ＭＳ Ｐゴシック" panose="020B0600070205080204" pitchFamily="34" charset="-128"/>
              </a:rPr>
              <a:t> and Spotify were disturbed</a:t>
            </a: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defRPr/>
            </a:pPr>
            <a:r>
              <a:rPr lang="en-US" sz="3200" kern="0" dirty="0">
                <a:solidFill>
                  <a:srgbClr val="2D2DB9">
                    <a:lumMod val="75000"/>
                  </a:srgbClr>
                </a:solidFill>
                <a:latin typeface="+mn-lt"/>
              </a:rPr>
              <a:t>R</a:t>
            </a:r>
            <a:r>
              <a:rPr kumimoji="0" lang="en-US" sz="3200" b="0" i="0" u="none" strike="noStrike" kern="0" cap="none" spc="0" normalizeH="0" baseline="0" noProof="0" dirty="0" err="1">
                <a:ln>
                  <a:noFill/>
                </a:ln>
                <a:solidFill>
                  <a:srgbClr val="2D2DB9">
                    <a:lumMod val="75000"/>
                  </a:srgbClr>
                </a:solidFill>
                <a:effectLst/>
                <a:uLnTx/>
                <a:uFillTx/>
                <a:latin typeface="+mn-lt"/>
                <a:ea typeface="ＭＳ Ｐゴシック" charset="0"/>
              </a:rPr>
              <a:t>edirect</a:t>
            </a:r>
            <a:r>
              <a:rPr kumimoji="0" lang="en-US" sz="3200" b="0" i="0" u="none" strike="noStrike" kern="0" cap="none" spc="0" normalizeH="0" baseline="0" noProof="0" dirty="0">
                <a:ln>
                  <a:noFill/>
                </a:ln>
                <a:solidFill>
                  <a:srgbClr val="2D2DB9">
                    <a:lumMod val="75000"/>
                  </a:srgbClr>
                </a:solidFill>
                <a:effectLst/>
                <a:uLnTx/>
                <a:uFillTx/>
                <a:latin typeface="+mn-lt"/>
                <a:ea typeface="ＭＳ Ｐゴシック" charset="0"/>
              </a:rPr>
              <a:t> attacks</a:t>
            </a:r>
          </a:p>
          <a:p>
            <a:pPr lvl="0" indent="-285750">
              <a:buFont typeface="Wingdings" charset="2"/>
              <a:buChar char="§"/>
              <a:defRPr/>
            </a:pPr>
            <a:r>
              <a:rPr lang="en-US" kern="0" dirty="0">
                <a:solidFill>
                  <a:srgbClr val="000000"/>
                </a:solidFill>
                <a:latin typeface="+mn-lt"/>
              </a:rPr>
              <a:t>man-in-the-middle</a:t>
            </a:r>
            <a:endParaRPr kumimoji="0" lang="en-US" sz="2800" b="0" i="0" u="none" strike="noStrike" kern="0" cap="none" spc="0" normalizeH="0" baseline="0" noProof="0" dirty="0">
              <a:ln>
                <a:noFill/>
              </a:ln>
              <a:solidFill>
                <a:srgbClr val="000000"/>
              </a:solidFill>
              <a:effectLst/>
              <a:uLnTx/>
              <a:uFillTx/>
              <a:latin typeface="+mn-lt"/>
              <a:ea typeface="ＭＳ Ｐゴシック" charset="0"/>
            </a:endParaRPr>
          </a:p>
          <a:p>
            <a:pPr marL="692150" lvl="1" indent="-234950">
              <a:buFont typeface="Arial"/>
              <a:buChar char="•"/>
              <a:defRPr/>
            </a:pPr>
            <a:r>
              <a:rPr lang="en-US" kern="0" dirty="0">
                <a:solidFill>
                  <a:srgbClr val="000000"/>
                </a:solidFill>
                <a:latin typeface="+mn-lt"/>
              </a:rPr>
              <a:t>i</a:t>
            </a:r>
            <a:r>
              <a:rPr kumimoji="0" lang="en-US" sz="2400" b="0" i="0" u="none" strike="noStrike" kern="0" cap="none" spc="0" normalizeH="0" baseline="0" noProof="0" dirty="0" err="1">
                <a:ln>
                  <a:noFill/>
                </a:ln>
                <a:solidFill>
                  <a:srgbClr val="000000"/>
                </a:solidFill>
                <a:effectLst/>
                <a:uLnTx/>
                <a:uFillTx/>
                <a:latin typeface="+mn-lt"/>
                <a:ea typeface="ＭＳ Ｐゴシック" charset="0"/>
              </a:rPr>
              <a:t>ntercept</a:t>
            </a:r>
            <a:r>
              <a:rPr kumimoji="0" lang="en-US" sz="2400" b="0" i="0" u="none" strike="noStrike" kern="0" cap="none" spc="0" normalizeH="0" baseline="0" noProof="0" dirty="0">
                <a:ln>
                  <a:noFill/>
                </a:ln>
                <a:solidFill>
                  <a:srgbClr val="000000"/>
                </a:solidFill>
                <a:effectLst/>
                <a:uLnTx/>
                <a:uFillTx/>
                <a:latin typeface="+mn-lt"/>
                <a:ea typeface="ＭＳ Ｐゴシック" charset="0"/>
              </a:rPr>
              <a:t> DNS queries </a:t>
            </a:r>
            <a:r>
              <a:rPr lang="en-US" kern="0" dirty="0">
                <a:solidFill>
                  <a:srgbClr val="000000"/>
                </a:solidFill>
                <a:latin typeface="+mn-lt"/>
              </a:rPr>
              <a:t>from hosts and returns bogus replies</a:t>
            </a:r>
            <a:endParaRPr kumimoji="0" lang="en-US" sz="2400" b="0" i="0" u="none" strike="noStrike" kern="0" cap="none" spc="0" normalizeH="0" baseline="0" noProof="0" dirty="0">
              <a:ln>
                <a:noFill/>
              </a:ln>
              <a:solidFill>
                <a:srgbClr val="000000"/>
              </a:solidFill>
              <a:effectLst/>
              <a:uLnTx/>
              <a:uFillTx/>
              <a:latin typeface="+mn-lt"/>
              <a:ea typeface="ＭＳ Ｐゴシック" charset="0"/>
            </a:endParaRP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DNS poisoning</a:t>
            </a:r>
          </a:p>
          <a:p>
            <a:pPr marL="692150" marR="0" lvl="1" indent="-234950" algn="l" defTabSz="914400" rtl="0" eaLnBrk="0" fontAlgn="base" latinLnBrk="0" hangingPunct="0">
              <a:lnSpc>
                <a:spcPct val="85000"/>
              </a:lnSpc>
              <a:spcBef>
                <a:spcPct val="20000"/>
              </a:spcBef>
              <a:spcAft>
                <a:spcPct val="0"/>
              </a:spcAft>
              <a:buClr>
                <a:srgbClr val="000099"/>
              </a:buClr>
              <a:buSzTx/>
              <a:defRPr/>
            </a:pPr>
            <a:r>
              <a:rPr lang="en-US" kern="0" dirty="0">
                <a:solidFill>
                  <a:srgbClr val="000000"/>
                </a:solidFill>
                <a:latin typeface="+mn-lt"/>
              </a:rPr>
              <a:t>s</a:t>
            </a:r>
            <a:r>
              <a:rPr kumimoji="0" lang="en-US" sz="2400" b="0" i="0" u="none" strike="noStrike" kern="0" cap="none" spc="0" normalizeH="0" baseline="0" noProof="0" dirty="0">
                <a:ln>
                  <a:noFill/>
                </a:ln>
                <a:solidFill>
                  <a:srgbClr val="000000"/>
                </a:solidFill>
                <a:effectLst/>
                <a:uLnTx/>
                <a:uFillTx/>
                <a:latin typeface="+mn-lt"/>
                <a:ea typeface="ＭＳ Ｐゴシック" charset="0"/>
              </a:rPr>
              <a:t>end bogus relies to DNS server, which caches</a:t>
            </a:r>
          </a:p>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defRPr/>
            </a:pPr>
            <a:r>
              <a:rPr lang="en-US" sz="3200" kern="0" dirty="0">
                <a:solidFill>
                  <a:srgbClr val="2D2DB9">
                    <a:lumMod val="75000"/>
                  </a:srgbClr>
                </a:solidFill>
                <a:latin typeface="+mn-lt"/>
              </a:rPr>
              <a:t>E</a:t>
            </a:r>
            <a:r>
              <a:rPr kumimoji="0" lang="en-US" sz="3200" b="0" i="0" u="none" strike="noStrike" kern="0" cap="none" spc="0" normalizeH="0" baseline="0" noProof="0" dirty="0" err="1">
                <a:ln>
                  <a:noFill/>
                </a:ln>
                <a:solidFill>
                  <a:srgbClr val="2D2DB9">
                    <a:lumMod val="75000"/>
                  </a:srgbClr>
                </a:solidFill>
                <a:effectLst/>
                <a:uLnTx/>
                <a:uFillTx/>
                <a:latin typeface="+mn-lt"/>
                <a:ea typeface="ＭＳ Ｐゴシック" charset="0"/>
              </a:rPr>
              <a:t>xploit</a:t>
            </a:r>
            <a:r>
              <a:rPr kumimoji="0" lang="en-US" sz="3200" b="0" i="0" u="none" strike="noStrike" kern="0" cap="none" spc="0" normalizeH="0" baseline="0" noProof="0" dirty="0">
                <a:ln>
                  <a:noFill/>
                </a:ln>
                <a:solidFill>
                  <a:srgbClr val="2D2DB9">
                    <a:lumMod val="75000"/>
                  </a:srgbClr>
                </a:solidFill>
                <a:effectLst/>
                <a:uLnTx/>
                <a:uFillTx/>
                <a:latin typeface="+mn-lt"/>
                <a:ea typeface="ＭＳ Ｐゴシック" charset="0"/>
              </a:rPr>
              <a:t> DNS for DDoS</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send queries with spoofed source address: target IP</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requires amplification</a:t>
            </a:r>
          </a:p>
        </p:txBody>
      </p:sp>
      <p:grpSp>
        <p:nvGrpSpPr>
          <p:cNvPr id="8" name="Group 7">
            <a:extLst>
              <a:ext uri="{FF2B5EF4-FFF2-40B4-BE49-F238E27FC236}">
                <a16:creationId xmlns:a16="http://schemas.microsoft.com/office/drawing/2014/main" id="{98F59A9F-F530-1645-B169-B3D9E513F9FC}"/>
              </a:ext>
            </a:extLst>
          </p:cNvPr>
          <p:cNvGrpSpPr/>
          <p:nvPr/>
        </p:nvGrpSpPr>
        <p:grpSpPr>
          <a:xfrm>
            <a:off x="10838688" y="1741717"/>
            <a:ext cx="1451715" cy="4265891"/>
            <a:chOff x="10482072" y="1886857"/>
            <a:chExt cx="1451715" cy="4265891"/>
          </a:xfrm>
        </p:grpSpPr>
        <p:sp>
          <p:nvSpPr>
            <p:cNvPr id="2" name="Right Brace 1">
              <a:extLst>
                <a:ext uri="{FF2B5EF4-FFF2-40B4-BE49-F238E27FC236}">
                  <a16:creationId xmlns:a16="http://schemas.microsoft.com/office/drawing/2014/main" id="{2BC9AD6B-3D33-6342-9673-D2DA680922B5}"/>
                </a:ext>
              </a:extLst>
            </p:cNvPr>
            <p:cNvSpPr/>
            <p:nvPr/>
          </p:nvSpPr>
          <p:spPr>
            <a:xfrm>
              <a:off x="10482072" y="1886857"/>
              <a:ext cx="257045" cy="4265891"/>
            </a:xfrm>
            <a:prstGeom prst="righ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a:extLst>
                <a:ext uri="{FF2B5EF4-FFF2-40B4-BE49-F238E27FC236}">
                  <a16:creationId xmlns:a16="http://schemas.microsoft.com/office/drawing/2014/main" id="{A8B31ECB-6F1A-E14E-998E-A0CCC67B7AAD}"/>
                </a:ext>
              </a:extLst>
            </p:cNvPr>
            <p:cNvSpPr txBox="1"/>
            <p:nvPr/>
          </p:nvSpPr>
          <p:spPr>
            <a:xfrm flipH="1">
              <a:off x="10591216" y="3645454"/>
              <a:ext cx="1342571" cy="738664"/>
            </a:xfrm>
            <a:prstGeom prst="rect">
              <a:avLst/>
            </a:prstGeom>
            <a:noFill/>
          </p:spPr>
          <p:txBody>
            <a:bodyPr wrap="square" rtlCol="0">
              <a:spAutoFit/>
            </a:bodyPr>
            <a:lstStyle/>
            <a:p>
              <a:pPr algn="ctr"/>
              <a:r>
                <a:rPr lang="en-US" sz="2400" dirty="0"/>
                <a:t>DNSSEC</a:t>
              </a:r>
            </a:p>
            <a:p>
              <a:pPr algn="ctr"/>
              <a:r>
                <a:rPr lang="en-US" dirty="0"/>
                <a:t>[RFC 4033]</a:t>
              </a:r>
            </a:p>
          </p:txBody>
        </p:sp>
      </p:grpSp>
    </p:spTree>
    <p:extLst>
      <p:ext uri="{BB962C8B-B14F-4D97-AF65-F5344CB8AC3E}">
        <p14:creationId xmlns:p14="http://schemas.microsoft.com/office/powerpoint/2010/main" val="192610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Example:</a:t>
            </a:r>
          </a:p>
        </p:txBody>
      </p:sp>
      <p:sp>
        <p:nvSpPr>
          <p:cNvPr id="3" name="Content Placeholder 2"/>
          <p:cNvSpPr>
            <a:spLocks noGrp="1"/>
          </p:cNvSpPr>
          <p:nvPr>
            <p:ph idx="1"/>
          </p:nvPr>
        </p:nvSpPr>
        <p:spPr>
          <a:xfrm>
            <a:off x="838199" y="1219200"/>
            <a:ext cx="5207416" cy="4800600"/>
          </a:xfrm>
        </p:spPr>
        <p:style>
          <a:lnRef idx="2">
            <a:schemeClr val="accent1"/>
          </a:lnRef>
          <a:fillRef idx="1">
            <a:schemeClr val="lt1"/>
          </a:fillRef>
          <a:effectRef idx="0">
            <a:schemeClr val="accent1"/>
          </a:effectRef>
          <a:fontRef idx="minor">
            <a:schemeClr val="dk1"/>
          </a:fontRef>
        </p:style>
        <p:txBody>
          <a:bodyPr>
            <a:noAutofit/>
          </a:bodyPr>
          <a:lstStyle/>
          <a:p>
            <a:pPr marL="0" indent="0" algn="just">
              <a:buNone/>
            </a:pPr>
            <a:r>
              <a:rPr lang="en-GB" sz="1800" dirty="0"/>
              <a:t>Suppose within your Web browser you submit a URL to obtain a web page. Assume the following:</a:t>
            </a:r>
          </a:p>
          <a:p>
            <a:pPr marL="273050" indent="-273050" algn="just">
              <a:buFont typeface="+mj-lt"/>
              <a:buAutoNum type="alphaLcParenR"/>
            </a:pPr>
            <a:r>
              <a:rPr lang="en-GB" sz="1800" dirty="0"/>
              <a:t>The base HTML file indexes two </a:t>
            </a:r>
            <a:r>
              <a:rPr lang="en-GB" sz="1800" b="1" dirty="0"/>
              <a:t>(2) objects</a:t>
            </a:r>
            <a:r>
              <a:rPr lang="en-GB" sz="1800" dirty="0"/>
              <a:t>. Both objects reside on the </a:t>
            </a:r>
            <a:r>
              <a:rPr lang="en-GB" sz="1800" b="1" dirty="0"/>
              <a:t>same server </a:t>
            </a:r>
            <a:r>
              <a:rPr lang="en-GB" sz="1800" dirty="0"/>
              <a:t>hosting the base HTML file (Origin Server 1).</a:t>
            </a:r>
          </a:p>
          <a:p>
            <a:pPr marL="273050" indent="-273050" algn="just">
              <a:buFont typeface="+mj-lt"/>
              <a:buAutoNum type="alphaLcParenR"/>
            </a:pPr>
            <a:r>
              <a:rPr lang="en-GB" sz="1800" dirty="0"/>
              <a:t>The </a:t>
            </a:r>
            <a:r>
              <a:rPr lang="en-GB" sz="1800" b="1" dirty="0"/>
              <a:t>local proxy server is used</a:t>
            </a:r>
            <a:r>
              <a:rPr lang="en-GB" sz="1800" dirty="0"/>
              <a:t>, and has </a:t>
            </a:r>
            <a:r>
              <a:rPr lang="en-GB" sz="1800" b="1" dirty="0"/>
              <a:t>no existing TCP </a:t>
            </a:r>
            <a:r>
              <a:rPr lang="en-GB" sz="1800" dirty="0"/>
              <a:t>connections established.</a:t>
            </a:r>
          </a:p>
          <a:p>
            <a:pPr marL="273050" indent="-273050" algn="just">
              <a:buFont typeface="+mj-lt"/>
              <a:buAutoNum type="alphaLcParenR"/>
            </a:pPr>
            <a:r>
              <a:rPr lang="en-GB" sz="1800" dirty="0"/>
              <a:t>The base HTML file </a:t>
            </a:r>
            <a:r>
              <a:rPr lang="en-GB" sz="1800" b="1" dirty="0"/>
              <a:t>is cached and is up-to-date</a:t>
            </a:r>
            <a:r>
              <a:rPr lang="en-GB" sz="1800" dirty="0"/>
              <a:t>. On the other hand, the </a:t>
            </a:r>
            <a:r>
              <a:rPr lang="en-GB" sz="1800" b="1" dirty="0"/>
              <a:t>two objects are not cached</a:t>
            </a:r>
            <a:r>
              <a:rPr lang="en-GB" sz="1800" dirty="0"/>
              <a:t>.</a:t>
            </a:r>
          </a:p>
          <a:p>
            <a:pPr marL="273050" indent="-273050" algn="just">
              <a:buFont typeface="+mj-lt"/>
              <a:buAutoNum type="alphaLcParenR"/>
            </a:pPr>
            <a:r>
              <a:rPr lang="en-GB" sz="1800" dirty="0"/>
              <a:t>The IP address of the server hosting the base HTML file is not known to the local proxy server.</a:t>
            </a:r>
          </a:p>
          <a:p>
            <a:pPr marL="273050" indent="-273050" algn="just">
              <a:buFont typeface="+mj-lt"/>
              <a:buAutoNum type="alphaLcParenR"/>
            </a:pPr>
            <a:r>
              <a:rPr lang="en-GB" sz="1800" dirty="0"/>
              <a:t>If needed, an </a:t>
            </a:r>
            <a:r>
              <a:rPr lang="en-GB" sz="1800" b="1" dirty="0"/>
              <a:t>iterative DNS query </a:t>
            </a:r>
            <a:r>
              <a:rPr lang="en-GB" sz="1800" dirty="0"/>
              <a:t>is used, and the IP address of only the </a:t>
            </a:r>
            <a:r>
              <a:rPr lang="en-GB" sz="1800" b="1" dirty="0"/>
              <a:t>TLD DNS </a:t>
            </a:r>
            <a:r>
              <a:rPr lang="en-GB" sz="1800" dirty="0"/>
              <a:t>is known to the Local DNS. In addition, the requested IP address is only cached by the authoritative DNS server.</a:t>
            </a:r>
          </a:p>
          <a:p>
            <a:pPr marL="273050" indent="-273050" algn="just">
              <a:buFont typeface="+mj-lt"/>
              <a:buAutoNum type="alphaLcParenR"/>
            </a:pPr>
            <a:r>
              <a:rPr lang="en-GB" sz="1800" b="1" dirty="0"/>
              <a:t>Persistent HTTP without pipelining </a:t>
            </a:r>
            <a:r>
              <a:rPr lang="en-GB" sz="1800" dirty="0"/>
              <a:t>is used.</a:t>
            </a:r>
          </a:p>
        </p:txBody>
      </p:sp>
      <p:pic>
        <p:nvPicPr>
          <p:cNvPr id="5" name="Picture 4"/>
          <p:cNvPicPr>
            <a:picLocks noChangeAspect="1"/>
          </p:cNvPicPr>
          <p:nvPr/>
        </p:nvPicPr>
        <p:blipFill>
          <a:blip r:embed="rId3"/>
          <a:srcRect r="11179"/>
          <a:stretch/>
        </p:blipFill>
        <p:spPr>
          <a:xfrm>
            <a:off x="6139328" y="1409945"/>
            <a:ext cx="6052672" cy="4248000"/>
          </a:xfrm>
          <a:prstGeom prst="rect">
            <a:avLst/>
          </a:prstGeom>
        </p:spPr>
      </p:pic>
      <p:sp>
        <p:nvSpPr>
          <p:cNvPr id="6" name="Slide Number Placeholder 2">
            <a:extLst>
              <a:ext uri="{FF2B5EF4-FFF2-40B4-BE49-F238E27FC236}">
                <a16:creationId xmlns:a16="http://schemas.microsoft.com/office/drawing/2014/main" id="{CB79E97F-F1DE-1485-C494-6294C67B2E9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91</a:t>
            </a:fld>
            <a:endParaRPr lang="en-US" dirty="0"/>
          </a:p>
        </p:txBody>
      </p:sp>
    </p:spTree>
    <p:extLst>
      <p:ext uri="{BB962C8B-B14F-4D97-AF65-F5344CB8AC3E}">
        <p14:creationId xmlns:p14="http://schemas.microsoft.com/office/powerpoint/2010/main" val="287466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dirty="0">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92</a:t>
            </a:fld>
            <a:endParaRPr lang="en-US" dirty="0"/>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Peer-to-peer </a:t>
            </a:r>
            <a:r>
              <a:rPr lang="en-US" altLang="en-US" sz="36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marL="582613" lvl="1" indent="-225425"/>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examples: </a:t>
            </a:r>
            <a:r>
              <a:rPr lang="en-US" sz="2400" dirty="0"/>
              <a:t>P2P file sharing (BitTorrent), streaming (</a:t>
            </a:r>
            <a:r>
              <a:rPr lang="en-US" sz="2400" dirty="0" err="1"/>
              <a:t>KanKan</a:t>
            </a:r>
            <a:r>
              <a:rPr lang="en-US" sz="2400" dirty="0"/>
              <a:t>), VoIP (Skype)</a:t>
            </a:r>
            <a:endParaRPr lang="en-US"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93</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client-server vs P2P</a:t>
            </a:r>
            <a:endParaRPr lang="en-US" sz="44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dirty="0">
                <a:solidFill>
                  <a:srgbClr val="CC0000"/>
                </a:solidFill>
                <a:ea typeface="ＭＳ Ｐゴシック" panose="020B0600070205080204" pitchFamily="34" charset="-128"/>
              </a:rPr>
              <a:t>Q</a:t>
            </a:r>
            <a:r>
              <a:rPr lang="en-US" altLang="en-US" sz="3200" i="1" dirty="0">
                <a:solidFill>
                  <a:srgbClr val="CC0000"/>
                </a:solidFill>
                <a:ea typeface="ＭＳ Ｐゴシック" panose="020B0600070205080204" pitchFamily="34" charset="-128"/>
              </a:rPr>
              <a:t>:</a:t>
            </a:r>
            <a:r>
              <a:rPr lang="en-US" altLang="en-US" sz="3200" dirty="0">
                <a:ea typeface="ＭＳ Ｐゴシック" panose="020B0600070205080204" pitchFamily="34" charset="-128"/>
              </a:rPr>
              <a:t> how much time to distribute file (size </a:t>
            </a:r>
            <a:r>
              <a:rPr lang="en-US" altLang="en-US" sz="3200" i="1" dirty="0">
                <a:ea typeface="ＭＳ Ｐゴシック" panose="020B0600070205080204" pitchFamily="34" charset="-128"/>
              </a:rPr>
              <a:t>F</a:t>
            </a:r>
            <a:r>
              <a:rPr lang="en-US" altLang="en-US" sz="3200" dirty="0">
                <a:ea typeface="ＭＳ Ｐゴシック" panose="020B0600070205080204" pitchFamily="34" charset="-128"/>
              </a:rPr>
              <a:t>) from one server to  </a:t>
            </a:r>
            <a:r>
              <a:rPr lang="en-US" altLang="en-US" sz="3200" i="1" dirty="0">
                <a:ea typeface="ＭＳ Ｐゴシック" panose="020B0600070205080204" pitchFamily="34" charset="-128"/>
              </a:rPr>
              <a:t>N  peers</a:t>
            </a:r>
            <a:r>
              <a:rPr lang="en-US" altLang="en-US" sz="3200" dirty="0">
                <a:ea typeface="ＭＳ Ｐゴシック" panose="020B0600070205080204" pitchFamily="34" charset="-128"/>
              </a:rPr>
              <a:t>?</a:t>
            </a:r>
          </a:p>
          <a:p>
            <a:pPr marL="858838" lvl="1" indent="-238125"/>
            <a:r>
              <a:rPr lang="en-US" altLang="en-US"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err="1">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err="1">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dirty="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dirty="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download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 name="Slide Number Placeholder 2">
            <a:extLst>
              <a:ext uri="{FF2B5EF4-FFF2-40B4-BE49-F238E27FC236}">
                <a16:creationId xmlns:a16="http://schemas.microsoft.com/office/drawing/2014/main" id="{69DA7DB7-9FCE-F37B-A370-9C3E7D1925E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94</a:t>
            </a:fld>
            <a:endParaRPr lang="en-US" dirty="0"/>
          </a:p>
        </p:txBody>
      </p:sp>
    </p:spTree>
    <p:extLst>
      <p:ext uri="{BB962C8B-B14F-4D97-AF65-F5344CB8AC3E}">
        <p14:creationId xmlns:p14="http://schemas.microsoft.com/office/powerpoint/2010/main" val="333181797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client-server</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send (upload) </a:t>
            </a:r>
            <a:r>
              <a:rPr lang="en-US" altLang="en-US" i="1" dirty="0">
                <a:ea typeface="ＭＳ Ｐゴシック" panose="020B0600070205080204" pitchFamily="34" charset="-128"/>
              </a:rPr>
              <a:t>N </a:t>
            </a:r>
            <a:r>
              <a:rPr lang="en-US" altLang="en-US" dirty="0">
                <a:ea typeface="ＭＳ Ｐゴシック" panose="020B0600070205080204" pitchFamily="34" charset="-128"/>
              </a:rPr>
              <a:t>file</a:t>
            </a:r>
            <a:r>
              <a:rPr lang="en-US" altLang="en-US" i="1" dirty="0">
                <a:ea typeface="ＭＳ Ｐゴシック" panose="020B0600070205080204" pitchFamily="34" charset="-128"/>
              </a:rPr>
              <a:t> </a:t>
            </a:r>
            <a:r>
              <a:rPr lang="en-US" altLang="en-US" dirty="0">
                <a:ea typeface="ＭＳ Ｐゴシック" panose="020B0600070205080204" pitchFamily="34" charset="-128"/>
              </a:rPr>
              <a:t>copies</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a:p>
            <a:pPr lvl="1">
              <a:lnSpc>
                <a:spcPct val="100000"/>
              </a:lnSpc>
            </a:pPr>
            <a:r>
              <a:rPr lang="en-US" altLang="en-US" dirty="0">
                <a:ea typeface="ＭＳ Ｐゴシック" panose="020B0600070205080204" pitchFamily="34" charset="-128"/>
              </a:rPr>
              <a:t>time to send </a:t>
            </a:r>
            <a:r>
              <a:rPr lang="en-US" altLang="en-US" i="1" dirty="0">
                <a:ea typeface="ＭＳ Ｐゴシック" panose="020B0600070205080204" pitchFamily="34" charset="-128"/>
              </a:rPr>
              <a:t>N</a:t>
            </a:r>
            <a:r>
              <a:rPr lang="en-US" altLang="en-US" dirty="0">
                <a:ea typeface="ＭＳ Ｐゴシック" panose="020B0600070205080204" pitchFamily="34" charset="-128"/>
              </a:rPr>
              <a:t> copies: </a:t>
            </a:r>
            <a:r>
              <a:rPr lang="en-US" altLang="en-US" i="1" dirty="0">
                <a:ea typeface="ＭＳ Ｐゴシック" panose="020B0600070205080204" pitchFamily="34" charset="-128"/>
              </a:rPr>
              <a:t>NF/u</a:t>
            </a:r>
            <a:r>
              <a:rPr lang="en-US" altLang="en-US" i="1" baseline="-25000" dirty="0">
                <a:ea typeface="ＭＳ Ｐゴシック" panose="020B0600070205080204" pitchFamily="34" charset="-128"/>
              </a:rPr>
              <a:t>s</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dirty="0" err="1">
                <a:latin typeface="+mn-lt"/>
              </a:rPr>
              <a:t>d</a:t>
            </a:r>
            <a:r>
              <a:rPr lang="en-US" altLang="en-US" sz="2400" i="1" baseline="-25000" dirty="0" err="1">
                <a:latin typeface="+mn-lt"/>
              </a:rPr>
              <a:t>mi</a:t>
            </a:r>
            <a:r>
              <a:rPr lang="en-US" altLang="en-US" sz="2400" baseline="-25000" dirty="0" err="1">
                <a:latin typeface="+mn-lt"/>
              </a:rPr>
              <a:t>n</a:t>
            </a:r>
            <a:r>
              <a:rPr lang="en-US" altLang="en-US" sz="2400" dirty="0">
                <a:latin typeface="+mn-lt"/>
              </a:rPr>
              <a:t> = min client download rate</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a:t>
            </a:r>
            <a:r>
              <a:rPr lang="en-US" altLang="en-US" sz="2400" i="1" dirty="0" err="1">
                <a:latin typeface="+mn-lt"/>
              </a:rPr>
              <a:t>d</a:t>
            </a:r>
            <a:r>
              <a:rPr lang="en-US" altLang="en-US" sz="2400" i="1" baseline="-25000" dirty="0" err="1">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20972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35662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59906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dirty="0">
                <a:latin typeface="+mn-lt"/>
              </a:rPr>
              <a:t>time to distribute F </a:t>
            </a:r>
          </a:p>
          <a:p>
            <a:pPr algn="r">
              <a:lnSpc>
                <a:spcPct val="80000"/>
              </a:lnSpc>
            </a:pPr>
            <a:r>
              <a:rPr lang="en-US" altLang="en-US" sz="2400" i="1" dirty="0">
                <a:latin typeface="+mn-lt"/>
              </a:rPr>
              <a:t>to N clients using </a:t>
            </a:r>
          </a:p>
          <a:p>
            <a:pPr algn="r">
              <a:lnSpc>
                <a:spcPct val="80000"/>
              </a:lnSpc>
            </a:pPr>
            <a:r>
              <a:rPr lang="en-US" altLang="en-US" sz="2400" i="1" dirty="0">
                <a:latin typeface="+mn-lt"/>
              </a:rPr>
              <a:t>client-server approach</a:t>
            </a:r>
            <a:r>
              <a:rPr lang="en-US" altLang="en-US" sz="2800" dirty="0">
                <a:latin typeface="+mn-lt"/>
              </a:rPr>
              <a:t> </a:t>
            </a:r>
            <a:endParaRPr lang="en-US" altLang="en-US" sz="3200" dirty="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559399" y="5279281"/>
            <a:ext cx="45633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c-s</a:t>
            </a:r>
            <a:r>
              <a:rPr lang="en-US" altLang="en-US" sz="3200" i="1" dirty="0">
                <a:latin typeface="+mn-lt"/>
              </a:rPr>
              <a:t> &gt; max{NF/u</a:t>
            </a:r>
            <a:r>
              <a:rPr lang="en-US" altLang="en-US" sz="3200" i="1" baseline="-25000" dirty="0">
                <a:latin typeface="+mn-lt"/>
              </a:rPr>
              <a:t>s</a:t>
            </a:r>
            <a:r>
              <a:rPr lang="en-US" altLang="en-US" sz="3200" i="1" dirty="0">
                <a:latin typeface="+mn-lt"/>
              </a:rPr>
              <a:t> , F/</a:t>
            </a:r>
            <a:r>
              <a:rPr lang="en-US" altLang="en-US" sz="3200" i="1" dirty="0" err="1">
                <a:latin typeface="+mn-lt"/>
              </a:rPr>
              <a:t>d</a:t>
            </a:r>
            <a:r>
              <a:rPr lang="en-US" altLang="en-US" sz="3200" i="1" baseline="-25000" dirty="0" err="1">
                <a:latin typeface="+mn-lt"/>
              </a:rPr>
              <a:t>min</a:t>
            </a:r>
            <a:r>
              <a:rPr lang="en-US" altLang="en-US" sz="3200" i="1" dirty="0">
                <a:latin typeface="+mn-lt"/>
              </a:rPr>
              <a:t>}</a:t>
            </a:r>
            <a:r>
              <a:rPr lang="en-US" altLang="en-US" sz="3200" i="1" dirty="0">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392329"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2" name="Slide Number Placeholder 2">
            <a:extLst>
              <a:ext uri="{FF2B5EF4-FFF2-40B4-BE49-F238E27FC236}">
                <a16:creationId xmlns:a16="http://schemas.microsoft.com/office/drawing/2014/main" id="{D6EE20DD-537A-7568-46A0-D23C532ED9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95</a:t>
            </a:fld>
            <a:endParaRPr lang="en-US" dirty="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3967130" y="5202837"/>
            <a:ext cx="672536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P2P</a:t>
            </a:r>
            <a:r>
              <a:rPr lang="en-US" altLang="en-US" sz="3200" i="1" dirty="0">
                <a:latin typeface="+mn-lt"/>
              </a:rPr>
              <a:t> &gt; max{F/u</a:t>
            </a:r>
            <a:r>
              <a:rPr lang="en-US" altLang="en-US" sz="3200" i="1" baseline="-25000" dirty="0">
                <a:latin typeface="+mn-lt"/>
              </a:rPr>
              <a:t>s</a:t>
            </a:r>
            <a:r>
              <a:rPr lang="en-US" altLang="en-US" sz="3200" i="1" dirty="0">
                <a:latin typeface="+mn-lt"/>
              </a:rPr>
              <a:t> , F/</a:t>
            </a:r>
            <a:r>
              <a:rPr lang="en-US" altLang="en-US" sz="3200" i="1" dirty="0" err="1">
                <a:latin typeface="+mn-lt"/>
              </a:rPr>
              <a:t>d</a:t>
            </a:r>
            <a:r>
              <a:rPr lang="en-US" altLang="en-US" sz="3200" i="1" baseline="-25000" dirty="0" err="1">
                <a:latin typeface="+mn-lt"/>
              </a:rPr>
              <a:t>min</a:t>
            </a:r>
            <a:r>
              <a:rPr lang="en-US" altLang="en-US" sz="3200" i="1" dirty="0">
                <a:latin typeface="+mn-lt"/>
              </a:rPr>
              <a:t> , NF/(</a:t>
            </a:r>
            <a:r>
              <a:rPr lang="en-US" altLang="en-US" sz="2800" i="1" dirty="0">
                <a:latin typeface="+mn-lt"/>
              </a:rPr>
              <a:t>u</a:t>
            </a:r>
            <a:r>
              <a:rPr lang="en-US" altLang="en-US" sz="2800" i="1" baseline="-25000" dirty="0">
                <a:latin typeface="+mn-lt"/>
              </a:rPr>
              <a:t>s</a:t>
            </a:r>
            <a:r>
              <a:rPr lang="en-US" altLang="en-US" sz="2800" i="1" dirty="0">
                <a:latin typeface="+mn-lt"/>
              </a:rPr>
              <a:t> + </a:t>
            </a:r>
            <a:r>
              <a:rPr lang="en-US" altLang="en-US" sz="3200" i="1" dirty="0">
                <a:latin typeface="Symbol" pitchFamily="2" charset="2"/>
              </a:rPr>
              <a:t>S</a:t>
            </a:r>
            <a:r>
              <a:rPr lang="en-US" altLang="en-US" sz="2800" i="1" dirty="0">
                <a:latin typeface="+mn-lt"/>
              </a:rPr>
              <a:t>u</a:t>
            </a:r>
            <a:r>
              <a:rPr lang="en-US" altLang="en-US" sz="2800" i="1" baseline="-25000" dirty="0">
                <a:latin typeface="+mn-lt"/>
              </a:rPr>
              <a:t>i</a:t>
            </a:r>
            <a:r>
              <a:rPr lang="en-US" altLang="en-US" sz="3200" dirty="0">
                <a:latin typeface="+mn-lt"/>
              </a:rPr>
              <a:t>)</a:t>
            </a:r>
            <a:r>
              <a:rPr lang="en-US" altLang="en-US" sz="3200" i="1" dirty="0">
                <a:latin typeface="+mn-lt"/>
              </a:rPr>
              <a:t>}</a:t>
            </a:r>
            <a:r>
              <a:rPr lang="en-US" altLang="en-US" sz="32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3027135"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4909153" y="5642130"/>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a:t>
              </a:r>
              <a:r>
                <a:rPr lang="en-US" altLang="en-US" sz="2400" i="1" dirty="0">
                  <a:latin typeface="+mn-lt"/>
                </a:rPr>
                <a:t>N</a:t>
              </a:r>
              <a:r>
                <a:rPr lang="en-US" altLang="en-US" sz="2400" dirty="0">
                  <a:latin typeface="+mn-lt"/>
                </a:rPr>
                <a:t> …</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P2P</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upload at least one copy</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a:t>
            </a:r>
            <a:r>
              <a:rPr lang="en-US" altLang="en-US" sz="2400" i="1" dirty="0" err="1">
                <a:latin typeface="+mn-lt"/>
              </a:rPr>
              <a:t>d</a:t>
            </a:r>
            <a:r>
              <a:rPr lang="en-US" altLang="en-US" sz="2400" i="1" baseline="-25000" dirty="0" err="1">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clients: </a:t>
            </a:r>
            <a:r>
              <a:rPr lang="en-US" altLang="en-US" sz="2800" dirty="0">
                <a:latin typeface="+mn-lt"/>
              </a:rPr>
              <a:t>as aggregate must download </a:t>
            </a:r>
            <a:r>
              <a:rPr lang="en-US" altLang="en-US" sz="2800" i="1" dirty="0">
                <a:latin typeface="+mn-lt"/>
              </a:rPr>
              <a:t>NF</a:t>
            </a:r>
            <a:r>
              <a:rPr lang="en-US" altLang="en-US" sz="2800" dirty="0">
                <a:latin typeface="+mn-lt"/>
              </a:rPr>
              <a:t> bits</a:t>
            </a:r>
          </a:p>
          <a:p>
            <a:pPr lvl="1">
              <a:lnSpc>
                <a:spcPct val="85000"/>
              </a:lnSpc>
              <a:buClr>
                <a:srgbClr val="000099"/>
              </a:buClr>
              <a:buSzTx/>
              <a:buFont typeface="Arial" panose="020B0604020202020204" pitchFamily="34" charset="0"/>
              <a:buChar char="•"/>
            </a:pPr>
            <a:r>
              <a:rPr lang="en-US" altLang="en-US" sz="2400" dirty="0">
                <a:latin typeface="+mn-lt"/>
              </a:rPr>
              <a:t>max upload rate (limiting max download rate) is </a:t>
            </a:r>
            <a:r>
              <a:rPr lang="en-US" altLang="en-US" sz="2400" i="1" dirty="0">
                <a:latin typeface="+mn-lt"/>
              </a:rPr>
              <a:t>u</a:t>
            </a:r>
            <a:r>
              <a:rPr lang="en-US" altLang="en-US" sz="2400" i="1" baseline="-25000" dirty="0">
                <a:latin typeface="+mn-lt"/>
              </a:rPr>
              <a:t>s</a:t>
            </a:r>
            <a:r>
              <a:rPr lang="en-US" altLang="en-US" sz="2400" i="1" dirty="0">
                <a:latin typeface="+mn-lt"/>
              </a:rPr>
              <a:t> + </a:t>
            </a:r>
            <a:r>
              <a:rPr lang="en-US" altLang="en-US" sz="2800" i="1" dirty="0">
                <a:latin typeface="Symbol" pitchFamily="2" charset="2"/>
              </a:rPr>
              <a:t>S</a:t>
            </a:r>
            <a:r>
              <a:rPr lang="en-US" altLang="en-US" sz="2400" i="1" dirty="0">
                <a:latin typeface="+mn-lt"/>
              </a:rPr>
              <a:t>u</a:t>
            </a:r>
            <a:r>
              <a:rPr lang="en-US" altLang="en-US" sz="24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dirty="0">
                <a:latin typeface="+mn-lt"/>
              </a:rPr>
              <a:t>time to distribute F </a:t>
            </a:r>
          </a:p>
          <a:p>
            <a:pPr algn="r">
              <a:lnSpc>
                <a:spcPct val="80000"/>
              </a:lnSpc>
            </a:pPr>
            <a:r>
              <a:rPr lang="en-US" altLang="en-US" i="1" dirty="0">
                <a:latin typeface="+mn-lt"/>
              </a:rPr>
              <a:t>to N clients using </a:t>
            </a:r>
          </a:p>
          <a:p>
            <a:pPr algn="r">
              <a:lnSpc>
                <a:spcPct val="80000"/>
              </a:lnSpc>
            </a:pPr>
            <a:r>
              <a:rPr lang="en-US" altLang="en-US" i="1" dirty="0">
                <a:latin typeface="+mn-lt"/>
              </a:rPr>
              <a:t>P2P approach</a:t>
            </a:r>
            <a:r>
              <a:rPr lang="en-US" altLang="en-US" sz="2400" dirty="0">
                <a:latin typeface="+mn-lt"/>
              </a:rPr>
              <a:t> </a:t>
            </a:r>
            <a:endParaRPr lang="en-US" altLang="en-US" sz="28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96</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client upload rate =</a:t>
            </a:r>
            <a:r>
              <a:rPr lang="en-US" altLang="en-US" sz="2400" i="1" dirty="0">
                <a:latin typeface="+mn-lt"/>
              </a:rPr>
              <a:t> u</a:t>
            </a:r>
            <a:r>
              <a:rPr lang="en-US" altLang="en-US" sz="2400" dirty="0">
                <a:latin typeface="+mn-lt"/>
              </a:rPr>
              <a:t>,  </a:t>
            </a:r>
            <a:r>
              <a:rPr lang="en-US" altLang="en-US" sz="2400" i="1" dirty="0">
                <a:latin typeface="+mn-lt"/>
              </a:rPr>
              <a:t>F/u </a:t>
            </a:r>
            <a:r>
              <a:rPr lang="en-US" altLang="en-US" sz="2400" dirty="0">
                <a:latin typeface="+mn-lt"/>
              </a:rPr>
              <a:t>= 1 hour,  </a:t>
            </a:r>
            <a:r>
              <a:rPr lang="en-US" altLang="en-US" sz="2400" i="1" dirty="0">
                <a:latin typeface="+mn-lt"/>
              </a:rPr>
              <a:t>u</a:t>
            </a:r>
            <a:r>
              <a:rPr lang="en-US" altLang="en-US" sz="2400" i="1" baseline="-25000" dirty="0">
                <a:latin typeface="+mn-lt"/>
              </a:rPr>
              <a:t>s</a:t>
            </a:r>
            <a:r>
              <a:rPr lang="en-US" altLang="en-US" sz="2400" i="1" dirty="0">
                <a:latin typeface="+mn-lt"/>
              </a:rPr>
              <a:t> = 10u,  </a:t>
            </a:r>
            <a:r>
              <a:rPr lang="en-US" altLang="en-US" sz="2400" i="1" dirty="0" err="1">
                <a:latin typeface="+mn-lt"/>
              </a:rPr>
              <a:t>d</a:t>
            </a:r>
            <a:r>
              <a:rPr lang="en-US" altLang="en-US" sz="2400" i="1" baseline="-25000" dirty="0" err="1">
                <a:latin typeface="+mn-lt"/>
              </a:rPr>
              <a:t>min</a:t>
            </a:r>
            <a:r>
              <a:rPr lang="en-US" altLang="en-US" sz="2400" i="1" dirty="0">
                <a:latin typeface="+mn-lt"/>
              </a:rPr>
              <a:t> ≥ u</a:t>
            </a:r>
            <a:r>
              <a:rPr lang="en-US" altLang="en-US" sz="24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97</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dirty="0">
                <a:latin typeface="+mn-lt"/>
              </a:rPr>
              <a:t>file divided into 256 </a:t>
            </a:r>
            <a:r>
              <a:rPr lang="en-US" altLang="en-US" sz="2800" dirty="0" err="1">
                <a:latin typeface="+mn-lt"/>
              </a:rPr>
              <a:t>KBytes</a:t>
            </a:r>
            <a:r>
              <a:rPr lang="en-US" altLang="en-US" sz="2800" dirty="0">
                <a:latin typeface="+mn-lt"/>
              </a:rPr>
              <a:t> chunks</a:t>
            </a:r>
          </a:p>
          <a:p>
            <a:pPr>
              <a:buClr>
                <a:srgbClr val="000099"/>
              </a:buClr>
              <a:buSzPct val="100000"/>
              <a:buFont typeface="Wingdings" pitchFamily="2" charset="2"/>
              <a:buChar char="§"/>
            </a:pPr>
            <a:r>
              <a:rPr lang="en-US" altLang="en-US" sz="2800" dirty="0">
                <a:latin typeface="+mn-lt"/>
              </a:rPr>
              <a:t>peers in torrent send/receive file chunks</a:t>
            </a:r>
            <a:endParaRPr lang="en-US" altLang="en-US" sz="32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dirty="0">
                <a:solidFill>
                  <a:srgbClr val="CC0000"/>
                </a:solidFill>
                <a:latin typeface="+mn-lt"/>
              </a:rPr>
              <a:t>tracker:</a:t>
            </a:r>
            <a:r>
              <a:rPr lang="en-US" altLang="en-US" sz="2800" dirty="0">
                <a:latin typeface="+mn-lt"/>
              </a:rPr>
              <a:t> </a:t>
            </a:r>
            <a:r>
              <a:rPr lang="en-US" altLang="en-US" sz="2400" dirty="0">
                <a:latin typeface="+mn-lt"/>
              </a:rPr>
              <a:t>tracks peers </a:t>
            </a:r>
          </a:p>
          <a:p>
            <a:pPr eaLnBrk="1" hangingPunct="1">
              <a:lnSpc>
                <a:spcPct val="85000"/>
              </a:lnSpc>
              <a:spcBef>
                <a:spcPct val="0"/>
              </a:spcBef>
              <a:buClrTx/>
              <a:buSzTx/>
              <a:buFontTx/>
              <a:buNone/>
            </a:pPr>
            <a:r>
              <a:rPr lang="en-US" altLang="en-US" sz="24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812985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dirty="0">
                <a:solidFill>
                  <a:srgbClr val="CC0000"/>
                </a:solidFill>
                <a:latin typeface="+mn-lt"/>
              </a:rPr>
              <a:t>torrent:</a:t>
            </a:r>
            <a:r>
              <a:rPr lang="en-US" altLang="en-US" sz="2800" dirty="0">
                <a:latin typeface="+mn-lt"/>
              </a:rPr>
              <a:t> </a:t>
            </a:r>
            <a:r>
              <a:rPr lang="en-US" altLang="en-US" sz="24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obtains list</a:t>
            </a:r>
          </a:p>
          <a:p>
            <a:pPr eaLnBrk="1" hangingPunct="1">
              <a:spcBef>
                <a:spcPct val="0"/>
              </a:spcBef>
              <a:buClrTx/>
              <a:buSzTx/>
              <a:buFontTx/>
              <a:buNone/>
            </a:pPr>
            <a:r>
              <a:rPr lang="en-US" altLang="en-US" sz="180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and begins exchanging </a:t>
            </a:r>
          </a:p>
          <a:p>
            <a:pPr eaLnBrk="1" hangingPunct="1">
              <a:spcBef>
                <a:spcPct val="0"/>
              </a:spcBef>
              <a:buClrTx/>
              <a:buSzTx/>
              <a:buFontTx/>
              <a:buNone/>
            </a:pPr>
            <a:r>
              <a:rPr lang="en-US" altLang="en-US" sz="180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98</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6" y="1548887"/>
            <a:ext cx="6625751"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dirty="0">
                <a:latin typeface="+mn-lt"/>
                <a:ea typeface="ＭＳ Ｐゴシック" panose="020B0600070205080204" pitchFamily="34" charset="-128"/>
              </a:rPr>
              <a:t>peer joining torrent: </a:t>
            </a:r>
          </a:p>
          <a:p>
            <a:pPr marL="681038" lvl="1" indent="-223838"/>
            <a:r>
              <a:rPr lang="en-US" altLang="en-US" kern="0" dirty="0">
                <a:latin typeface="+mn-lt"/>
                <a:ea typeface="ＭＳ Ｐゴシック" panose="020B0600070205080204" pitchFamily="34" charset="-128"/>
              </a:rPr>
              <a:t>has no chunks, but will accumulate them over time from other peers</a:t>
            </a:r>
          </a:p>
          <a:p>
            <a:pPr marL="681038" lvl="1" indent="-223838"/>
            <a:r>
              <a:rPr lang="en-US" altLang="en-US" kern="0" dirty="0">
                <a:latin typeface="+mn-lt"/>
                <a:ea typeface="ＭＳ Ｐゴシック" panose="020B0600070205080204" pitchFamily="34" charset="-128"/>
              </a:rPr>
              <a:t>registers with tracker to get list of peers (say 50), connects to subset of peers (</a:t>
            </a:r>
            <a:r>
              <a:rPr lang="ja-JP" altLang="en-US" kern="0" dirty="0">
                <a:latin typeface="+mn-lt"/>
                <a:ea typeface="ＭＳ Ｐゴシック" panose="020B0600070205080204" pitchFamily="34" charset="-128"/>
              </a:rPr>
              <a:t>“</a:t>
            </a:r>
            <a:r>
              <a:rPr lang="en-US" altLang="ja-JP" kern="0" dirty="0">
                <a:latin typeface="+mn-lt"/>
                <a:ea typeface="ＭＳ Ｐゴシック" panose="020B0600070205080204" pitchFamily="34" charset="-128"/>
              </a:rPr>
              <a:t>neighbors</a:t>
            </a:r>
            <a:r>
              <a:rPr lang="ja-JP" altLang="en-US" kern="0" dirty="0">
                <a:latin typeface="+mn-lt"/>
                <a:ea typeface="ＭＳ Ｐゴシック" panose="020B0600070205080204" pitchFamily="34" charset="-128"/>
              </a:rPr>
              <a:t>”</a:t>
            </a:r>
            <a:r>
              <a:rPr lang="en-US" altLang="ja-JP" kern="0" dirty="0">
                <a:latin typeface="+mn-lt"/>
                <a:ea typeface="ＭＳ Ｐゴシック" panose="020B0600070205080204" pitchFamily="34" charset="-128"/>
              </a:rPr>
              <a:t>)</a:t>
            </a:r>
            <a:endParaRPr lang="en-US" altLang="en-US"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dirty="0">
                <a:solidFill>
                  <a:srgbClr val="CC0000"/>
                </a:solidFill>
                <a:latin typeface="+mn-lt"/>
              </a:rPr>
              <a:t>churn:</a:t>
            </a:r>
            <a:r>
              <a:rPr lang="en-US" altLang="en-US" sz="28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99</a:t>
            </a:fld>
            <a:endParaRPr lang="en-US" dirty="0"/>
          </a:p>
        </p:txBody>
      </p:sp>
    </p:spTree>
    <p:extLst>
      <p:ext uri="{BB962C8B-B14F-4D97-AF65-F5344CB8AC3E}">
        <p14:creationId xmlns:p14="http://schemas.microsoft.com/office/powerpoint/2010/main" val="15061413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29062</TotalTime>
  <Words>14698</Words>
  <Application>Microsoft Office PowerPoint</Application>
  <PresentationFormat>Widescreen</PresentationFormat>
  <Paragraphs>2598</Paragraphs>
  <Slides>134</Slides>
  <Notes>125</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1</vt:i4>
      </vt:variant>
      <vt:variant>
        <vt:lpstr>Slide Titles</vt:lpstr>
      </vt:variant>
      <vt:variant>
        <vt:i4>134</vt:i4>
      </vt:variant>
    </vt:vector>
  </HeadingPairs>
  <TitlesOfParts>
    <vt:vector size="152" baseType="lpstr">
      <vt:lpstr>ＭＳ Ｐゴシック</vt:lpstr>
      <vt:lpstr>Arial</vt:lpstr>
      <vt:lpstr>Arial Narrow</vt:lpstr>
      <vt:lpstr>Calibri</vt:lpstr>
      <vt:lpstr>Calibri Light</vt:lpstr>
      <vt:lpstr>Cambria Math</vt:lpstr>
      <vt:lpstr>Comic Sans MS</vt:lpstr>
      <vt:lpstr>Courier</vt:lpstr>
      <vt:lpstr>Courier New</vt:lpstr>
      <vt:lpstr>Gill Sans MT</vt:lpstr>
      <vt:lpstr>Symbol</vt:lpstr>
      <vt:lpstr>Tahoma</vt:lpstr>
      <vt:lpstr>Times New Roman</vt:lpstr>
      <vt:lpstr>TimesLTPro-Italic</vt:lpstr>
      <vt:lpstr>Wingdings</vt:lpstr>
      <vt:lpstr>ZapfDingbats</vt:lpstr>
      <vt:lpstr>Office Theme</vt:lpstr>
      <vt:lpstr>Chart</vt:lpstr>
      <vt:lpstr>PowerPoint Presentation</vt:lpstr>
      <vt:lpstr>Internet protocol stack</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transport protocols services</vt:lpstr>
      <vt:lpstr>Securing TCP</vt:lpstr>
      <vt:lpstr>Application layer: overview</vt:lpstr>
      <vt:lpstr>Web and HTTP</vt:lpstr>
      <vt:lpstr>PowerPoint Presentation</vt:lpstr>
      <vt:lpstr>Some HTML Tags</vt:lpstr>
      <vt:lpstr>HTTP overview</vt:lpstr>
      <vt:lpstr>HTTP overview (continued)</vt:lpstr>
      <vt:lpstr>HTTP connections: two types</vt:lpstr>
      <vt:lpstr>Non-persistent HTTP: example</vt:lpstr>
      <vt:lpstr>Non-persistent HTTP: example (cont.)</vt:lpstr>
      <vt:lpstr>Non-persistent HTTP: response time</vt:lpstr>
      <vt:lpstr>Non-persistent HTTP: issues</vt:lpstr>
      <vt:lpstr>Non-persistent HTTP: types</vt:lpstr>
      <vt:lpstr>Non-persistent HTTP - With Parallel TCP Connections</vt:lpstr>
      <vt:lpstr>Persistent HTTP (HTTP 1.1)</vt:lpstr>
      <vt:lpstr>Non-Pipelined Persistent HTTP</vt:lpstr>
      <vt:lpstr>Pipelined Persistent HTTP</vt:lpstr>
      <vt:lpstr>Example</vt:lpstr>
      <vt:lpstr>Example - Solution</vt:lpstr>
      <vt:lpstr>Example</vt:lpstr>
      <vt:lpstr>HTTP request message</vt:lpstr>
      <vt:lpstr>HTTP request message: general format</vt:lpstr>
      <vt:lpstr>Other HTTP request messages</vt:lpstr>
      <vt:lpstr>Form</vt:lpstr>
      <vt:lpstr>PowerPoint Presentation</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Web caches (proxy servers)</vt:lpstr>
      <vt:lpstr>Web caches (proxy servers)</vt:lpstr>
      <vt:lpstr>Caching example</vt:lpstr>
      <vt:lpstr>Option 1: buy a faster access link</vt:lpstr>
      <vt:lpstr>Option 2: install a web cache</vt:lpstr>
      <vt:lpstr>Calculating access link utilization, end-end delay with cache</vt:lpstr>
      <vt:lpstr>Conditional GET</vt:lpstr>
      <vt:lpstr>Example (HTTP GET)</vt:lpstr>
      <vt:lpstr>Example (HTTP GET)</vt:lpstr>
      <vt:lpstr>Example (Browser Caching)</vt:lpstr>
      <vt:lpstr>HTTP/2</vt:lpstr>
      <vt:lpstr>HTTP/2</vt:lpstr>
      <vt:lpstr>HTTP/2: mitigating HOL blocking</vt:lpstr>
      <vt:lpstr>HTTP/2: mitigating HOL blocking</vt:lpstr>
      <vt:lpstr>HTTP/2 to HTTP/3</vt:lpstr>
      <vt:lpstr>Application layer: overview</vt:lpstr>
      <vt:lpstr>E-mail</vt:lpstr>
      <vt:lpstr>E-mail: mail servers</vt:lpstr>
      <vt:lpstr>Scenario: Alice sends e-mail to Bob</vt:lpstr>
      <vt:lpstr>SMTP RFC (5321)</vt:lpstr>
      <vt:lpstr>Sample SMTP interaction</vt:lpstr>
      <vt:lpstr>Try SMTP interaction for yourself:</vt:lpstr>
      <vt:lpstr>SMTP: closing observations</vt:lpstr>
      <vt:lpstr>Mail message format</vt:lpstr>
      <vt:lpstr>Mail access protocols</vt:lpstr>
      <vt:lpstr>Application Layer: Overview</vt:lpstr>
      <vt:lpstr>DNS: Domain Name System</vt:lpstr>
      <vt:lpstr>DNS: services, structure</vt:lpstr>
      <vt:lpstr>DNS: a distributed, hierarchical database</vt:lpstr>
      <vt:lpstr>DNS: root name servers</vt:lpstr>
      <vt:lpstr>TLD: authoritative servers</vt:lpstr>
      <vt:lpstr>Local DNS name servers</vt:lpstr>
      <vt:lpstr>DNS name resolution: iterated query</vt:lpstr>
      <vt:lpstr>DNS name resolution: recursive query</vt:lpstr>
      <vt:lpstr>Caching, Updating DNS Records</vt:lpstr>
      <vt:lpstr>DNS records</vt:lpstr>
      <vt:lpstr>Inserting records into DNS</vt:lpstr>
      <vt:lpstr>Example:</vt:lpstr>
      <vt:lpstr>Example:</vt:lpstr>
      <vt:lpstr>DNS protocol messages</vt:lpstr>
      <vt:lpstr>DNS protocol messages</vt:lpstr>
      <vt:lpstr>DNS security</vt:lpstr>
      <vt:lpstr>Example:</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CDN content access: a closer look</vt:lpstr>
      <vt:lpstr>Case study: Netflix</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The TCPServer process has two sockets</vt:lpstr>
      <vt:lpstr>Example app: TCP client</vt:lpstr>
      <vt:lpstr>Example app: TCP server</vt:lpstr>
      <vt:lpstr>Chapter 2: Summary</vt:lpstr>
      <vt:lpstr>Chapter 2: Summary</vt:lpstr>
      <vt:lpstr>Additional Chapter 2 slides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Ahmed I Shawahna</cp:lastModifiedBy>
  <cp:revision>406</cp:revision>
  <dcterms:created xsi:type="dcterms:W3CDTF">2020-01-18T07:24:59Z</dcterms:created>
  <dcterms:modified xsi:type="dcterms:W3CDTF">2024-10-29T05:47:56Z</dcterms:modified>
</cp:coreProperties>
</file>