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J Rappocciolo" userId="879f8e48-bda6-4e77-b76f-bf556f28e237" providerId="ADAL" clId="{0D37AEC1-C656-419D-9A90-654CB4616CE1}"/>
    <pc:docChg chg="undo custSel addSld delSld modSld">
      <pc:chgData name="Emilia J Rappocciolo" userId="879f8e48-bda6-4e77-b76f-bf556f28e237" providerId="ADAL" clId="{0D37AEC1-C656-419D-9A90-654CB4616CE1}" dt="2024-11-02T10:40:47.572" v="1943" actId="15"/>
      <pc:docMkLst>
        <pc:docMk/>
      </pc:docMkLst>
      <pc:sldChg chg="modSp mod">
        <pc:chgData name="Emilia J Rappocciolo" userId="879f8e48-bda6-4e77-b76f-bf556f28e237" providerId="ADAL" clId="{0D37AEC1-C656-419D-9A90-654CB4616CE1}" dt="2024-11-02T08:01:14.452" v="81" actId="20577"/>
        <pc:sldMkLst>
          <pc:docMk/>
          <pc:sldMk cId="1965873470" sldId="257"/>
        </pc:sldMkLst>
        <pc:spChg chg="mod">
          <ac:chgData name="Emilia J Rappocciolo" userId="879f8e48-bda6-4e77-b76f-bf556f28e237" providerId="ADAL" clId="{0D37AEC1-C656-419D-9A90-654CB4616CE1}" dt="2024-11-02T08:01:14.452" v="81" actId="20577"/>
          <ac:spMkLst>
            <pc:docMk/>
            <pc:sldMk cId="1965873470" sldId="257"/>
            <ac:spMk id="2" creationId="{BD206F4B-C307-D264-68B5-13E55DFA2519}"/>
          </ac:spMkLst>
        </pc:spChg>
        <pc:spChg chg="mod">
          <ac:chgData name="Emilia J Rappocciolo" userId="879f8e48-bda6-4e77-b76f-bf556f28e237" providerId="ADAL" clId="{0D37AEC1-C656-419D-9A90-654CB4616CE1}" dt="2024-11-02T07:56:43.923" v="11" actId="27636"/>
          <ac:spMkLst>
            <pc:docMk/>
            <pc:sldMk cId="1965873470" sldId="257"/>
            <ac:spMk id="3" creationId="{DEAF05A5-4943-E3A4-7369-CB6A257A5613}"/>
          </ac:spMkLst>
        </pc:spChg>
      </pc:sldChg>
      <pc:sldChg chg="addSp delSp modSp new mod modClrScheme chgLayout">
        <pc:chgData name="Emilia J Rappocciolo" userId="879f8e48-bda6-4e77-b76f-bf556f28e237" providerId="ADAL" clId="{0D37AEC1-C656-419D-9A90-654CB4616CE1}" dt="2024-11-02T07:58:35.160" v="74" actId="1036"/>
        <pc:sldMkLst>
          <pc:docMk/>
          <pc:sldMk cId="747659" sldId="258"/>
        </pc:sldMkLst>
        <pc:spChg chg="del">
          <ac:chgData name="Emilia J Rappocciolo" userId="879f8e48-bda6-4e77-b76f-bf556f28e237" providerId="ADAL" clId="{0D37AEC1-C656-419D-9A90-654CB4616CE1}" dt="2024-11-02T07:57:44.662" v="13" actId="700"/>
          <ac:spMkLst>
            <pc:docMk/>
            <pc:sldMk cId="747659" sldId="258"/>
            <ac:spMk id="2" creationId="{687F77CA-D3D3-2FB2-6F31-65E6A38C9CB2}"/>
          </ac:spMkLst>
        </pc:spChg>
        <pc:spChg chg="del">
          <ac:chgData name="Emilia J Rappocciolo" userId="879f8e48-bda6-4e77-b76f-bf556f28e237" providerId="ADAL" clId="{0D37AEC1-C656-419D-9A90-654CB4616CE1}" dt="2024-11-02T07:57:44.662" v="13" actId="700"/>
          <ac:spMkLst>
            <pc:docMk/>
            <pc:sldMk cId="747659" sldId="258"/>
            <ac:spMk id="3" creationId="{55CE7142-FDD6-3181-F005-D428E432FC01}"/>
          </ac:spMkLst>
        </pc:spChg>
        <pc:spChg chg="add mod ord">
          <ac:chgData name="Emilia J Rappocciolo" userId="879f8e48-bda6-4e77-b76f-bf556f28e237" providerId="ADAL" clId="{0D37AEC1-C656-419D-9A90-654CB4616CE1}" dt="2024-11-02T07:58:35.160" v="74" actId="1036"/>
          <ac:spMkLst>
            <pc:docMk/>
            <pc:sldMk cId="747659" sldId="258"/>
            <ac:spMk id="6" creationId="{ECB7866A-1F9C-1B9C-B46E-5B745A7CFA75}"/>
          </ac:spMkLst>
        </pc:spChg>
        <pc:picChg chg="add mod">
          <ac:chgData name="Emilia J Rappocciolo" userId="879f8e48-bda6-4e77-b76f-bf556f28e237" providerId="ADAL" clId="{0D37AEC1-C656-419D-9A90-654CB4616CE1}" dt="2024-11-02T07:58:01.553" v="16" actId="14100"/>
          <ac:picMkLst>
            <pc:docMk/>
            <pc:sldMk cId="747659" sldId="258"/>
            <ac:picMk id="5" creationId="{8356527C-02B2-5F9B-D6A5-6FD53B43E67C}"/>
          </ac:picMkLst>
        </pc:picChg>
      </pc:sldChg>
      <pc:sldChg chg="addSp delSp modSp new mod modClrScheme chgLayout">
        <pc:chgData name="Emilia J Rappocciolo" userId="879f8e48-bda6-4e77-b76f-bf556f28e237" providerId="ADAL" clId="{0D37AEC1-C656-419D-9A90-654CB4616CE1}" dt="2024-11-02T08:10:37.967" v="335" actId="20577"/>
        <pc:sldMkLst>
          <pc:docMk/>
          <pc:sldMk cId="1624381179" sldId="259"/>
        </pc:sldMkLst>
        <pc:spChg chg="del mod ord">
          <ac:chgData name="Emilia J Rappocciolo" userId="879f8e48-bda6-4e77-b76f-bf556f28e237" providerId="ADAL" clId="{0D37AEC1-C656-419D-9A90-654CB4616CE1}" dt="2024-11-02T08:01:26.249" v="83" actId="700"/>
          <ac:spMkLst>
            <pc:docMk/>
            <pc:sldMk cId="1624381179" sldId="259"/>
            <ac:spMk id="2" creationId="{4298F9B6-A18F-280A-DABE-8AF78C96D77E}"/>
          </ac:spMkLst>
        </pc:spChg>
        <pc:spChg chg="add mod ord">
          <ac:chgData name="Emilia J Rappocciolo" userId="879f8e48-bda6-4e77-b76f-bf556f28e237" providerId="ADAL" clId="{0D37AEC1-C656-419D-9A90-654CB4616CE1}" dt="2024-11-02T08:01:38.245" v="120" actId="1035"/>
          <ac:spMkLst>
            <pc:docMk/>
            <pc:sldMk cId="1624381179" sldId="259"/>
            <ac:spMk id="3" creationId="{F41CE3F3-5906-27F5-A093-13521100FE05}"/>
          </ac:spMkLst>
        </pc:spChg>
        <pc:spChg chg="add mod ord">
          <ac:chgData name="Emilia J Rappocciolo" userId="879f8e48-bda6-4e77-b76f-bf556f28e237" providerId="ADAL" clId="{0D37AEC1-C656-419D-9A90-654CB4616CE1}" dt="2024-11-02T08:10:37.967" v="335" actId="20577"/>
          <ac:spMkLst>
            <pc:docMk/>
            <pc:sldMk cId="1624381179" sldId="259"/>
            <ac:spMk id="4" creationId="{B3646543-C632-9D6E-4243-255B9ED55BDC}"/>
          </ac:spMkLst>
        </pc:spChg>
      </pc:sldChg>
      <pc:sldChg chg="modSp new mod">
        <pc:chgData name="Emilia J Rappocciolo" userId="879f8e48-bda6-4e77-b76f-bf556f28e237" providerId="ADAL" clId="{0D37AEC1-C656-419D-9A90-654CB4616CE1}" dt="2024-11-02T08:19:24.247" v="587" actId="27636"/>
        <pc:sldMkLst>
          <pc:docMk/>
          <pc:sldMk cId="2363919248" sldId="260"/>
        </pc:sldMkLst>
        <pc:spChg chg="mod">
          <ac:chgData name="Emilia J Rappocciolo" userId="879f8e48-bda6-4e77-b76f-bf556f28e237" providerId="ADAL" clId="{0D37AEC1-C656-419D-9A90-654CB4616CE1}" dt="2024-11-02T08:12:56.278" v="396" actId="1036"/>
          <ac:spMkLst>
            <pc:docMk/>
            <pc:sldMk cId="2363919248" sldId="260"/>
            <ac:spMk id="2" creationId="{28C3D8FF-F82A-9F91-5DC3-5FFDD45DAA8E}"/>
          </ac:spMkLst>
        </pc:spChg>
        <pc:spChg chg="mod">
          <ac:chgData name="Emilia J Rappocciolo" userId="879f8e48-bda6-4e77-b76f-bf556f28e237" providerId="ADAL" clId="{0D37AEC1-C656-419D-9A90-654CB4616CE1}" dt="2024-11-02T08:19:24.247" v="587" actId="27636"/>
          <ac:spMkLst>
            <pc:docMk/>
            <pc:sldMk cId="2363919248" sldId="260"/>
            <ac:spMk id="3" creationId="{73E15358-1E6D-212A-B2A4-CF1BE945FEC2}"/>
          </ac:spMkLst>
        </pc:spChg>
      </pc:sldChg>
      <pc:sldChg chg="modSp add mod">
        <pc:chgData name="Emilia J Rappocciolo" userId="879f8e48-bda6-4e77-b76f-bf556f28e237" providerId="ADAL" clId="{0D37AEC1-C656-419D-9A90-654CB4616CE1}" dt="2024-11-02T08:19:29.742" v="588"/>
        <pc:sldMkLst>
          <pc:docMk/>
          <pc:sldMk cId="4107755336" sldId="261"/>
        </pc:sldMkLst>
        <pc:spChg chg="mod">
          <ac:chgData name="Emilia J Rappocciolo" userId="879f8e48-bda6-4e77-b76f-bf556f28e237" providerId="ADAL" clId="{0D37AEC1-C656-419D-9A90-654CB4616CE1}" dt="2024-11-02T08:19:29.742" v="588"/>
          <ac:spMkLst>
            <pc:docMk/>
            <pc:sldMk cId="4107755336" sldId="261"/>
            <ac:spMk id="3" creationId="{73E15358-1E6D-212A-B2A4-CF1BE945FEC2}"/>
          </ac:spMkLst>
        </pc:spChg>
      </pc:sldChg>
      <pc:sldChg chg="modSp new mod">
        <pc:chgData name="Emilia J Rappocciolo" userId="879f8e48-bda6-4e77-b76f-bf556f28e237" providerId="ADAL" clId="{0D37AEC1-C656-419D-9A90-654CB4616CE1}" dt="2024-11-02T08:39:42.495" v="705" actId="20577"/>
        <pc:sldMkLst>
          <pc:docMk/>
          <pc:sldMk cId="554368855" sldId="262"/>
        </pc:sldMkLst>
        <pc:spChg chg="mod">
          <ac:chgData name="Emilia J Rappocciolo" userId="879f8e48-bda6-4e77-b76f-bf556f28e237" providerId="ADAL" clId="{0D37AEC1-C656-419D-9A90-654CB4616CE1}" dt="2024-11-02T08:21:16.381" v="641" actId="1035"/>
          <ac:spMkLst>
            <pc:docMk/>
            <pc:sldMk cId="554368855" sldId="262"/>
            <ac:spMk id="2" creationId="{0A4B8D3A-6B55-E318-0CC8-9B63AF6CB607}"/>
          </ac:spMkLst>
        </pc:spChg>
        <pc:spChg chg="mod">
          <ac:chgData name="Emilia J Rappocciolo" userId="879f8e48-bda6-4e77-b76f-bf556f28e237" providerId="ADAL" clId="{0D37AEC1-C656-419D-9A90-654CB4616CE1}" dt="2024-11-02T08:39:42.495" v="705" actId="20577"/>
          <ac:spMkLst>
            <pc:docMk/>
            <pc:sldMk cId="554368855" sldId="262"/>
            <ac:spMk id="3" creationId="{2B5D1027-86EC-E03F-7F34-FEA5F730BA4B}"/>
          </ac:spMkLst>
        </pc:spChg>
      </pc:sldChg>
      <pc:sldChg chg="modSp new mod">
        <pc:chgData name="Emilia J Rappocciolo" userId="879f8e48-bda6-4e77-b76f-bf556f28e237" providerId="ADAL" clId="{0D37AEC1-C656-419D-9A90-654CB4616CE1}" dt="2024-11-02T09:20:28.189" v="1043" actId="20577"/>
        <pc:sldMkLst>
          <pc:docMk/>
          <pc:sldMk cId="3140618506" sldId="263"/>
        </pc:sldMkLst>
        <pc:spChg chg="mod">
          <ac:chgData name="Emilia J Rappocciolo" userId="879f8e48-bda6-4e77-b76f-bf556f28e237" providerId="ADAL" clId="{0D37AEC1-C656-419D-9A90-654CB4616CE1}" dt="2024-11-02T09:00:03.682" v="752" actId="1035"/>
          <ac:spMkLst>
            <pc:docMk/>
            <pc:sldMk cId="3140618506" sldId="263"/>
            <ac:spMk id="2" creationId="{8E76DCAD-8122-C022-E6A5-5823061F9436}"/>
          </ac:spMkLst>
        </pc:spChg>
        <pc:spChg chg="mod">
          <ac:chgData name="Emilia J Rappocciolo" userId="879f8e48-bda6-4e77-b76f-bf556f28e237" providerId="ADAL" clId="{0D37AEC1-C656-419D-9A90-654CB4616CE1}" dt="2024-11-02T09:20:28.189" v="1043" actId="20577"/>
          <ac:spMkLst>
            <pc:docMk/>
            <pc:sldMk cId="3140618506" sldId="263"/>
            <ac:spMk id="3" creationId="{677743E6-D0BC-D8FF-C2EB-7619A081F854}"/>
          </ac:spMkLst>
        </pc:spChg>
      </pc:sldChg>
      <pc:sldChg chg="modSp new mod">
        <pc:chgData name="Emilia J Rappocciolo" userId="879f8e48-bda6-4e77-b76f-bf556f28e237" providerId="ADAL" clId="{0D37AEC1-C656-419D-9A90-654CB4616CE1}" dt="2024-11-02T09:10:41.563" v="896" actId="20577"/>
        <pc:sldMkLst>
          <pc:docMk/>
          <pc:sldMk cId="176215755" sldId="264"/>
        </pc:sldMkLst>
        <pc:spChg chg="mod">
          <ac:chgData name="Emilia J Rappocciolo" userId="879f8e48-bda6-4e77-b76f-bf556f28e237" providerId="ADAL" clId="{0D37AEC1-C656-419D-9A90-654CB4616CE1}" dt="2024-11-02T09:04:37.691" v="879" actId="1035"/>
          <ac:spMkLst>
            <pc:docMk/>
            <pc:sldMk cId="176215755" sldId="264"/>
            <ac:spMk id="2" creationId="{8C980458-E939-91F4-AEDE-5A5D1869D210}"/>
          </ac:spMkLst>
        </pc:spChg>
        <pc:spChg chg="mod">
          <ac:chgData name="Emilia J Rappocciolo" userId="879f8e48-bda6-4e77-b76f-bf556f28e237" providerId="ADAL" clId="{0D37AEC1-C656-419D-9A90-654CB4616CE1}" dt="2024-11-02T09:10:41.563" v="896" actId="20577"/>
          <ac:spMkLst>
            <pc:docMk/>
            <pc:sldMk cId="176215755" sldId="264"/>
            <ac:spMk id="3" creationId="{A2E5920A-66B5-3DE4-BB22-2AB65DB3A5B2}"/>
          </ac:spMkLst>
        </pc:spChg>
      </pc:sldChg>
      <pc:sldChg chg="modSp new mod">
        <pc:chgData name="Emilia J Rappocciolo" userId="879f8e48-bda6-4e77-b76f-bf556f28e237" providerId="ADAL" clId="{0D37AEC1-C656-419D-9A90-654CB4616CE1}" dt="2024-11-02T09:12:30.962" v="1001" actId="15"/>
        <pc:sldMkLst>
          <pc:docMk/>
          <pc:sldMk cId="1078421866" sldId="265"/>
        </pc:sldMkLst>
        <pc:spChg chg="mod">
          <ac:chgData name="Emilia J Rappocciolo" userId="879f8e48-bda6-4e77-b76f-bf556f28e237" providerId="ADAL" clId="{0D37AEC1-C656-419D-9A90-654CB4616CE1}" dt="2024-11-02T09:11:14.709" v="937" actId="1035"/>
          <ac:spMkLst>
            <pc:docMk/>
            <pc:sldMk cId="1078421866" sldId="265"/>
            <ac:spMk id="2" creationId="{15F5933D-5072-F3CD-132C-3CC87E69DA43}"/>
          </ac:spMkLst>
        </pc:spChg>
        <pc:spChg chg="mod">
          <ac:chgData name="Emilia J Rappocciolo" userId="879f8e48-bda6-4e77-b76f-bf556f28e237" providerId="ADAL" clId="{0D37AEC1-C656-419D-9A90-654CB4616CE1}" dt="2024-11-02T09:12:30.962" v="1001" actId="15"/>
          <ac:spMkLst>
            <pc:docMk/>
            <pc:sldMk cId="1078421866" sldId="265"/>
            <ac:spMk id="3" creationId="{D650354F-933E-9301-EC6A-8437509D6A05}"/>
          </ac:spMkLst>
        </pc:spChg>
      </pc:sldChg>
      <pc:sldChg chg="modSp new mod">
        <pc:chgData name="Emilia J Rappocciolo" userId="879f8e48-bda6-4e77-b76f-bf556f28e237" providerId="ADAL" clId="{0D37AEC1-C656-419D-9A90-654CB4616CE1}" dt="2024-11-02T09:14:08.512" v="1040" actId="255"/>
        <pc:sldMkLst>
          <pc:docMk/>
          <pc:sldMk cId="3528872815" sldId="266"/>
        </pc:sldMkLst>
        <pc:spChg chg="mod">
          <ac:chgData name="Emilia J Rappocciolo" userId="879f8e48-bda6-4e77-b76f-bf556f28e237" providerId="ADAL" clId="{0D37AEC1-C656-419D-9A90-654CB4616CE1}" dt="2024-11-02T09:13:47.638" v="1036" actId="1035"/>
          <ac:spMkLst>
            <pc:docMk/>
            <pc:sldMk cId="3528872815" sldId="266"/>
            <ac:spMk id="2" creationId="{FD802A6A-9664-D1A2-2FB5-0D3A064D4AE7}"/>
          </ac:spMkLst>
        </pc:spChg>
        <pc:spChg chg="mod">
          <ac:chgData name="Emilia J Rappocciolo" userId="879f8e48-bda6-4e77-b76f-bf556f28e237" providerId="ADAL" clId="{0D37AEC1-C656-419D-9A90-654CB4616CE1}" dt="2024-11-02T09:14:08.512" v="1040" actId="255"/>
          <ac:spMkLst>
            <pc:docMk/>
            <pc:sldMk cId="3528872815" sldId="266"/>
            <ac:spMk id="3" creationId="{68CDAD4C-4B70-2A58-53B3-989E54B405A1}"/>
          </ac:spMkLst>
        </pc:spChg>
      </pc:sldChg>
      <pc:sldChg chg="modSp new mod">
        <pc:chgData name="Emilia J Rappocciolo" userId="879f8e48-bda6-4e77-b76f-bf556f28e237" providerId="ADAL" clId="{0D37AEC1-C656-419D-9A90-654CB4616CE1}" dt="2024-11-02T09:34:07.829" v="1125" actId="20577"/>
        <pc:sldMkLst>
          <pc:docMk/>
          <pc:sldMk cId="3237552120" sldId="267"/>
        </pc:sldMkLst>
        <pc:spChg chg="mod">
          <ac:chgData name="Emilia J Rappocciolo" userId="879f8e48-bda6-4e77-b76f-bf556f28e237" providerId="ADAL" clId="{0D37AEC1-C656-419D-9A90-654CB4616CE1}" dt="2024-11-02T09:21:11.422" v="1080" actId="1035"/>
          <ac:spMkLst>
            <pc:docMk/>
            <pc:sldMk cId="3237552120" sldId="267"/>
            <ac:spMk id="2" creationId="{99ACF059-2836-C4E6-4489-448E0885298C}"/>
          </ac:spMkLst>
        </pc:spChg>
        <pc:spChg chg="mod">
          <ac:chgData name="Emilia J Rappocciolo" userId="879f8e48-bda6-4e77-b76f-bf556f28e237" providerId="ADAL" clId="{0D37AEC1-C656-419D-9A90-654CB4616CE1}" dt="2024-11-02T09:34:07.829" v="1125" actId="20577"/>
          <ac:spMkLst>
            <pc:docMk/>
            <pc:sldMk cId="3237552120" sldId="267"/>
            <ac:spMk id="3" creationId="{1D713916-4B29-BE97-FC5C-0D81657D46CE}"/>
          </ac:spMkLst>
        </pc:spChg>
      </pc:sldChg>
      <pc:sldChg chg="modSp new del mod">
        <pc:chgData name="Emilia J Rappocciolo" userId="879f8e48-bda6-4e77-b76f-bf556f28e237" providerId="ADAL" clId="{0D37AEC1-C656-419D-9A90-654CB4616CE1}" dt="2024-11-02T09:35:32.771" v="1172" actId="47"/>
        <pc:sldMkLst>
          <pc:docMk/>
          <pc:sldMk cId="2108227570" sldId="268"/>
        </pc:sldMkLst>
        <pc:spChg chg="mod">
          <ac:chgData name="Emilia J Rappocciolo" userId="879f8e48-bda6-4e77-b76f-bf556f28e237" providerId="ADAL" clId="{0D37AEC1-C656-419D-9A90-654CB4616CE1}" dt="2024-11-02T09:34:55.228" v="1169" actId="1076"/>
          <ac:spMkLst>
            <pc:docMk/>
            <pc:sldMk cId="2108227570" sldId="268"/>
            <ac:spMk id="2" creationId="{3FEB26D0-F780-32BE-1E28-738929EFCE25}"/>
          </ac:spMkLst>
        </pc:spChg>
        <pc:spChg chg="mod">
          <ac:chgData name="Emilia J Rappocciolo" userId="879f8e48-bda6-4e77-b76f-bf556f28e237" providerId="ADAL" clId="{0D37AEC1-C656-419D-9A90-654CB4616CE1}" dt="2024-11-02T09:35:28.997" v="1171" actId="5793"/>
          <ac:spMkLst>
            <pc:docMk/>
            <pc:sldMk cId="2108227570" sldId="268"/>
            <ac:spMk id="3" creationId="{7F719386-FCD3-7FC5-E20C-344A65A7DDBF}"/>
          </ac:spMkLst>
        </pc:spChg>
      </pc:sldChg>
      <pc:sldChg chg="modSp new mod">
        <pc:chgData name="Emilia J Rappocciolo" userId="879f8e48-bda6-4e77-b76f-bf556f28e237" providerId="ADAL" clId="{0D37AEC1-C656-419D-9A90-654CB4616CE1}" dt="2024-11-02T09:41:32.701" v="1586"/>
        <pc:sldMkLst>
          <pc:docMk/>
          <pc:sldMk cId="2767849989" sldId="268"/>
        </pc:sldMkLst>
        <pc:spChg chg="mod">
          <ac:chgData name="Emilia J Rappocciolo" userId="879f8e48-bda6-4e77-b76f-bf556f28e237" providerId="ADAL" clId="{0D37AEC1-C656-419D-9A90-654CB4616CE1}" dt="2024-11-02T09:35:52.204" v="1209" actId="1035"/>
          <ac:spMkLst>
            <pc:docMk/>
            <pc:sldMk cId="2767849989" sldId="268"/>
            <ac:spMk id="2" creationId="{197A82C6-8AE6-7E8E-F296-741649DFA59A}"/>
          </ac:spMkLst>
        </pc:spChg>
        <pc:spChg chg="mod">
          <ac:chgData name="Emilia J Rappocciolo" userId="879f8e48-bda6-4e77-b76f-bf556f28e237" providerId="ADAL" clId="{0D37AEC1-C656-419D-9A90-654CB4616CE1}" dt="2024-11-02T09:41:32.701" v="1586"/>
          <ac:spMkLst>
            <pc:docMk/>
            <pc:sldMk cId="2767849989" sldId="268"/>
            <ac:spMk id="3" creationId="{521225B4-E3CE-D2D7-BECA-2D806898FB9B}"/>
          </ac:spMkLst>
        </pc:spChg>
      </pc:sldChg>
      <pc:sldChg chg="modSp new mod">
        <pc:chgData name="Emilia J Rappocciolo" userId="879f8e48-bda6-4e77-b76f-bf556f28e237" providerId="ADAL" clId="{0D37AEC1-C656-419D-9A90-654CB4616CE1}" dt="2024-11-02T10:11:23.297" v="1679" actId="313"/>
        <pc:sldMkLst>
          <pc:docMk/>
          <pc:sldMk cId="1516078751" sldId="269"/>
        </pc:sldMkLst>
        <pc:spChg chg="mod">
          <ac:chgData name="Emilia J Rappocciolo" userId="879f8e48-bda6-4e77-b76f-bf556f28e237" providerId="ADAL" clId="{0D37AEC1-C656-419D-9A90-654CB4616CE1}" dt="2024-11-02T10:11:23.297" v="1679" actId="313"/>
          <ac:spMkLst>
            <pc:docMk/>
            <pc:sldMk cId="1516078751" sldId="269"/>
            <ac:spMk id="2" creationId="{DE070347-5672-7CC6-7840-000BE9FB02BD}"/>
          </ac:spMkLst>
        </pc:spChg>
        <pc:spChg chg="mod">
          <ac:chgData name="Emilia J Rappocciolo" userId="879f8e48-bda6-4e77-b76f-bf556f28e237" providerId="ADAL" clId="{0D37AEC1-C656-419D-9A90-654CB4616CE1}" dt="2024-11-02T10:10:30.714" v="1672" actId="15"/>
          <ac:spMkLst>
            <pc:docMk/>
            <pc:sldMk cId="1516078751" sldId="269"/>
            <ac:spMk id="3" creationId="{CD09D540-A3B0-C01A-1E40-8B0221D649D5}"/>
          </ac:spMkLst>
        </pc:spChg>
      </pc:sldChg>
      <pc:sldChg chg="modSp add mod">
        <pc:chgData name="Emilia J Rappocciolo" userId="879f8e48-bda6-4e77-b76f-bf556f28e237" providerId="ADAL" clId="{0D37AEC1-C656-419D-9A90-654CB4616CE1}" dt="2024-11-02T10:13:05.040" v="1705" actId="313"/>
        <pc:sldMkLst>
          <pc:docMk/>
          <pc:sldMk cId="1154419979" sldId="270"/>
        </pc:sldMkLst>
        <pc:spChg chg="mod">
          <ac:chgData name="Emilia J Rappocciolo" userId="879f8e48-bda6-4e77-b76f-bf556f28e237" providerId="ADAL" clId="{0D37AEC1-C656-419D-9A90-654CB4616CE1}" dt="2024-11-02T10:11:16.992" v="1678" actId="313"/>
          <ac:spMkLst>
            <pc:docMk/>
            <pc:sldMk cId="1154419979" sldId="270"/>
            <ac:spMk id="2" creationId="{DE070347-5672-7CC6-7840-000BE9FB02BD}"/>
          </ac:spMkLst>
        </pc:spChg>
        <pc:spChg chg="mod">
          <ac:chgData name="Emilia J Rappocciolo" userId="879f8e48-bda6-4e77-b76f-bf556f28e237" providerId="ADAL" clId="{0D37AEC1-C656-419D-9A90-654CB4616CE1}" dt="2024-11-02T10:13:05.040" v="1705" actId="313"/>
          <ac:spMkLst>
            <pc:docMk/>
            <pc:sldMk cId="1154419979" sldId="270"/>
            <ac:spMk id="3" creationId="{CD09D540-A3B0-C01A-1E40-8B0221D649D5}"/>
          </ac:spMkLst>
        </pc:spChg>
      </pc:sldChg>
      <pc:sldChg chg="modSp new mod">
        <pc:chgData name="Emilia J Rappocciolo" userId="879f8e48-bda6-4e77-b76f-bf556f28e237" providerId="ADAL" clId="{0D37AEC1-C656-419D-9A90-654CB4616CE1}" dt="2024-11-02T10:15:03.663" v="1767" actId="255"/>
        <pc:sldMkLst>
          <pc:docMk/>
          <pc:sldMk cId="3078973952" sldId="271"/>
        </pc:sldMkLst>
        <pc:spChg chg="mod">
          <ac:chgData name="Emilia J Rappocciolo" userId="879f8e48-bda6-4e77-b76f-bf556f28e237" providerId="ADAL" clId="{0D37AEC1-C656-419D-9A90-654CB4616CE1}" dt="2024-11-02T10:14:50.858" v="1764" actId="1035"/>
          <ac:spMkLst>
            <pc:docMk/>
            <pc:sldMk cId="3078973952" sldId="271"/>
            <ac:spMk id="2" creationId="{4FB4C0DE-D34D-6EB4-C943-BB9F5B5B462E}"/>
          </ac:spMkLst>
        </pc:spChg>
        <pc:spChg chg="mod">
          <ac:chgData name="Emilia J Rappocciolo" userId="879f8e48-bda6-4e77-b76f-bf556f28e237" providerId="ADAL" clId="{0D37AEC1-C656-419D-9A90-654CB4616CE1}" dt="2024-11-02T10:15:03.663" v="1767" actId="255"/>
          <ac:spMkLst>
            <pc:docMk/>
            <pc:sldMk cId="3078973952" sldId="271"/>
            <ac:spMk id="3" creationId="{2337A137-0C6B-5EE6-532B-97FA121CBB51}"/>
          </ac:spMkLst>
        </pc:spChg>
      </pc:sldChg>
      <pc:sldChg chg="modSp new mod">
        <pc:chgData name="Emilia J Rappocciolo" userId="879f8e48-bda6-4e77-b76f-bf556f28e237" providerId="ADAL" clId="{0D37AEC1-C656-419D-9A90-654CB4616CE1}" dt="2024-11-02T10:33:17.006" v="1855" actId="5793"/>
        <pc:sldMkLst>
          <pc:docMk/>
          <pc:sldMk cId="4292814865" sldId="272"/>
        </pc:sldMkLst>
        <pc:spChg chg="mod">
          <ac:chgData name="Emilia J Rappocciolo" userId="879f8e48-bda6-4e77-b76f-bf556f28e237" providerId="ADAL" clId="{0D37AEC1-C656-419D-9A90-654CB4616CE1}" dt="2024-11-02T10:16:28.232" v="1810" actId="1035"/>
          <ac:spMkLst>
            <pc:docMk/>
            <pc:sldMk cId="4292814865" sldId="272"/>
            <ac:spMk id="2" creationId="{BDD54CE3-47FF-6FDE-CAB0-62A15BEAE05D}"/>
          </ac:spMkLst>
        </pc:spChg>
        <pc:spChg chg="mod">
          <ac:chgData name="Emilia J Rappocciolo" userId="879f8e48-bda6-4e77-b76f-bf556f28e237" providerId="ADAL" clId="{0D37AEC1-C656-419D-9A90-654CB4616CE1}" dt="2024-11-02T10:33:17.006" v="1855" actId="5793"/>
          <ac:spMkLst>
            <pc:docMk/>
            <pc:sldMk cId="4292814865" sldId="272"/>
            <ac:spMk id="3" creationId="{10EB9847-3290-A10B-5A2C-C2674A078EAD}"/>
          </ac:spMkLst>
        </pc:spChg>
      </pc:sldChg>
      <pc:sldChg chg="addSp delSp modSp add mod">
        <pc:chgData name="Emilia J Rappocciolo" userId="879f8e48-bda6-4e77-b76f-bf556f28e237" providerId="ADAL" clId="{0D37AEC1-C656-419D-9A90-654CB4616CE1}" dt="2024-11-02T10:34:56.117" v="1863" actId="947"/>
        <pc:sldMkLst>
          <pc:docMk/>
          <pc:sldMk cId="4149557800" sldId="273"/>
        </pc:sldMkLst>
        <pc:spChg chg="mod">
          <ac:chgData name="Emilia J Rappocciolo" userId="879f8e48-bda6-4e77-b76f-bf556f28e237" providerId="ADAL" clId="{0D37AEC1-C656-419D-9A90-654CB4616CE1}" dt="2024-11-02T10:34:56.117" v="1863" actId="947"/>
          <ac:spMkLst>
            <pc:docMk/>
            <pc:sldMk cId="4149557800" sldId="273"/>
            <ac:spMk id="3" creationId="{10EB9847-3290-A10B-5A2C-C2674A078EAD}"/>
          </ac:spMkLst>
        </pc:spChg>
        <pc:spChg chg="add del">
          <ac:chgData name="Emilia J Rappocciolo" userId="879f8e48-bda6-4e77-b76f-bf556f28e237" providerId="ADAL" clId="{0D37AEC1-C656-419D-9A90-654CB4616CE1}" dt="2024-11-02T10:33:34.766" v="1857" actId="478"/>
          <ac:spMkLst>
            <pc:docMk/>
            <pc:sldMk cId="4149557800" sldId="273"/>
            <ac:spMk id="5" creationId="{2C06247F-1ADB-174D-D672-065AB164902F}"/>
          </ac:spMkLst>
        </pc:spChg>
      </pc:sldChg>
      <pc:sldChg chg="addSp delSp modSp new mod">
        <pc:chgData name="Emilia J Rappocciolo" userId="879f8e48-bda6-4e77-b76f-bf556f28e237" providerId="ADAL" clId="{0D37AEC1-C656-419D-9A90-654CB4616CE1}" dt="2024-11-02T10:37:23.784" v="1895"/>
        <pc:sldMkLst>
          <pc:docMk/>
          <pc:sldMk cId="3453936176" sldId="274"/>
        </pc:sldMkLst>
        <pc:spChg chg="mod">
          <ac:chgData name="Emilia J Rappocciolo" userId="879f8e48-bda6-4e77-b76f-bf556f28e237" providerId="ADAL" clId="{0D37AEC1-C656-419D-9A90-654CB4616CE1}" dt="2024-11-02T10:37:13.219" v="1893" actId="1035"/>
          <ac:spMkLst>
            <pc:docMk/>
            <pc:sldMk cId="3453936176" sldId="274"/>
            <ac:spMk id="2" creationId="{A631E3FD-2AFC-E3B0-0C7B-FDD8FDC2AE50}"/>
          </ac:spMkLst>
        </pc:spChg>
        <pc:spChg chg="del">
          <ac:chgData name="Emilia J Rappocciolo" userId="879f8e48-bda6-4e77-b76f-bf556f28e237" providerId="ADAL" clId="{0D37AEC1-C656-419D-9A90-654CB4616CE1}" dt="2024-11-02T10:37:18.711" v="1894" actId="478"/>
          <ac:spMkLst>
            <pc:docMk/>
            <pc:sldMk cId="3453936176" sldId="274"/>
            <ac:spMk id="3" creationId="{866EABD8-C3C2-1585-3D34-0F85302A4FE9}"/>
          </ac:spMkLst>
        </pc:spChg>
        <pc:picChg chg="add">
          <ac:chgData name="Emilia J Rappocciolo" userId="879f8e48-bda6-4e77-b76f-bf556f28e237" providerId="ADAL" clId="{0D37AEC1-C656-419D-9A90-654CB4616CE1}" dt="2024-11-02T10:37:23.784" v="1895"/>
          <ac:picMkLst>
            <pc:docMk/>
            <pc:sldMk cId="3453936176" sldId="274"/>
            <ac:picMk id="4" creationId="{31B95FE9-8FF9-D511-06EB-C72564A2ACEA}"/>
          </ac:picMkLst>
        </pc:picChg>
      </pc:sldChg>
      <pc:sldChg chg="modSp new mod">
        <pc:chgData name="Emilia J Rappocciolo" userId="879f8e48-bda6-4e77-b76f-bf556f28e237" providerId="ADAL" clId="{0D37AEC1-C656-419D-9A90-654CB4616CE1}" dt="2024-11-02T10:40:47.572" v="1943" actId="15"/>
        <pc:sldMkLst>
          <pc:docMk/>
          <pc:sldMk cId="110386265" sldId="275"/>
        </pc:sldMkLst>
        <pc:spChg chg="mod">
          <ac:chgData name="Emilia J Rappocciolo" userId="879f8e48-bda6-4e77-b76f-bf556f28e237" providerId="ADAL" clId="{0D37AEC1-C656-419D-9A90-654CB4616CE1}" dt="2024-11-02T10:39:48.717" v="1929" actId="1035"/>
          <ac:spMkLst>
            <pc:docMk/>
            <pc:sldMk cId="110386265" sldId="275"/>
            <ac:spMk id="2" creationId="{2750C955-D61F-1302-FDFE-092CDE208BE8}"/>
          </ac:spMkLst>
        </pc:spChg>
        <pc:spChg chg="mod">
          <ac:chgData name="Emilia J Rappocciolo" userId="879f8e48-bda6-4e77-b76f-bf556f28e237" providerId="ADAL" clId="{0D37AEC1-C656-419D-9A90-654CB4616CE1}" dt="2024-11-02T10:40:47.572" v="1943" actId="15"/>
          <ac:spMkLst>
            <pc:docMk/>
            <pc:sldMk cId="110386265" sldId="275"/>
            <ac:spMk id="3" creationId="{4E3654C2-997E-E538-7592-894EA68E46A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11/2/2024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6F9B3-14A6-6B23-513C-3CA85060ECD4}"/>
              </a:ext>
            </a:extLst>
          </p:cNvPr>
          <p:cNvSpPr>
            <a:spLocks noGrp="1"/>
          </p:cNvSpPr>
          <p:nvPr>
            <p:ph type="ctrTitle"/>
          </p:nvPr>
        </p:nvSpPr>
        <p:spPr/>
        <p:txBody>
          <a:bodyPr/>
          <a:lstStyle/>
          <a:p>
            <a:r>
              <a:rPr lang="en-GB" dirty="0"/>
              <a:t>Lecture 8</a:t>
            </a:r>
          </a:p>
        </p:txBody>
      </p:sp>
      <p:sp>
        <p:nvSpPr>
          <p:cNvPr id="3" name="Subtitle 2">
            <a:extLst>
              <a:ext uri="{FF2B5EF4-FFF2-40B4-BE49-F238E27FC236}">
                <a16:creationId xmlns:a16="http://schemas.microsoft.com/office/drawing/2014/main" id="{643194C0-FE3D-C878-E8EF-37B5A179966E}"/>
              </a:ext>
            </a:extLst>
          </p:cNvPr>
          <p:cNvSpPr>
            <a:spLocks noGrp="1"/>
          </p:cNvSpPr>
          <p:nvPr>
            <p:ph type="subTitle" idx="1"/>
          </p:nvPr>
        </p:nvSpPr>
        <p:spPr/>
        <p:txBody>
          <a:bodyPr/>
          <a:lstStyle/>
          <a:p>
            <a:r>
              <a:rPr lang="en-GB" dirty="0"/>
              <a:t>NUTD 343</a:t>
            </a:r>
          </a:p>
          <a:p>
            <a:r>
              <a:rPr lang="en-GB" dirty="0" err="1"/>
              <a:t>Dr.</a:t>
            </a:r>
            <a:r>
              <a:rPr lang="en-GB" dirty="0"/>
              <a:t> Emilia Rappocciolo</a:t>
            </a:r>
          </a:p>
        </p:txBody>
      </p:sp>
    </p:spTree>
    <p:extLst>
      <p:ext uri="{BB962C8B-B14F-4D97-AF65-F5344CB8AC3E}">
        <p14:creationId xmlns:p14="http://schemas.microsoft.com/office/powerpoint/2010/main" val="612559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5933D-5072-F3CD-132C-3CC87E69DA43}"/>
              </a:ext>
            </a:extLst>
          </p:cNvPr>
          <p:cNvSpPr>
            <a:spLocks noGrp="1"/>
          </p:cNvSpPr>
          <p:nvPr>
            <p:ph type="title"/>
          </p:nvPr>
        </p:nvSpPr>
        <p:spPr>
          <a:xfrm>
            <a:off x="2231136" y="221742"/>
            <a:ext cx="7729728" cy="578358"/>
          </a:xfrm>
        </p:spPr>
        <p:txBody>
          <a:bodyPr>
            <a:normAutofit fontScale="90000"/>
          </a:bodyPr>
          <a:lstStyle/>
          <a:p>
            <a:r>
              <a:rPr lang="en-GB" dirty="0"/>
              <a:t>Food association</a:t>
            </a:r>
          </a:p>
        </p:txBody>
      </p:sp>
      <p:sp>
        <p:nvSpPr>
          <p:cNvPr id="3" name="Content Placeholder 2">
            <a:extLst>
              <a:ext uri="{FF2B5EF4-FFF2-40B4-BE49-F238E27FC236}">
                <a16:creationId xmlns:a16="http://schemas.microsoft.com/office/drawing/2014/main" id="{D650354F-933E-9301-EC6A-8437509D6A05}"/>
              </a:ext>
            </a:extLst>
          </p:cNvPr>
          <p:cNvSpPr>
            <a:spLocks noGrp="1"/>
          </p:cNvSpPr>
          <p:nvPr>
            <p:ph idx="1"/>
          </p:nvPr>
        </p:nvSpPr>
        <p:spPr>
          <a:xfrm>
            <a:off x="1181100" y="1285875"/>
            <a:ext cx="9648825" cy="5238749"/>
          </a:xfrm>
        </p:spPr>
        <p:txBody>
          <a:bodyPr>
            <a:normAutofit lnSpcReduction="10000"/>
          </a:bodyPr>
          <a:lstStyle/>
          <a:p>
            <a:r>
              <a:rPr lang="en-GB" sz="2400" dirty="0"/>
              <a:t>Many foods can </a:t>
            </a:r>
            <a:r>
              <a:rPr lang="en-GB" sz="2400" dirty="0" err="1"/>
              <a:t>harbor</a:t>
            </a:r>
            <a:r>
              <a:rPr lang="en-GB" sz="2400" dirty="0"/>
              <a:t> the organism</a:t>
            </a:r>
          </a:p>
          <a:p>
            <a:pPr lvl="1"/>
            <a:r>
              <a:rPr lang="en-GB" sz="2200" dirty="0"/>
              <a:t>raw milk</a:t>
            </a:r>
          </a:p>
          <a:p>
            <a:pPr lvl="1"/>
            <a:r>
              <a:rPr lang="en-GB" sz="2200" dirty="0"/>
              <a:t>processed dairy products</a:t>
            </a:r>
          </a:p>
          <a:p>
            <a:pPr lvl="1"/>
            <a:r>
              <a:rPr lang="en-GB" sz="2200" dirty="0"/>
              <a:t>raw and improperly cooked meats</a:t>
            </a:r>
          </a:p>
          <a:p>
            <a:pPr lvl="1"/>
            <a:r>
              <a:rPr lang="en-GB" sz="2200" dirty="0"/>
              <a:t>fresh vegetables</a:t>
            </a:r>
          </a:p>
          <a:p>
            <a:pPr lvl="1"/>
            <a:r>
              <a:rPr lang="en-GB" sz="2200" dirty="0"/>
              <a:t>improperly chlorinated water</a:t>
            </a:r>
          </a:p>
          <a:p>
            <a:r>
              <a:rPr lang="en-GB" sz="2400" dirty="0"/>
              <a:t>Foods implicated in yersiniosis:</a:t>
            </a:r>
          </a:p>
          <a:p>
            <a:pPr lvl="1"/>
            <a:r>
              <a:rPr lang="en-GB" sz="2200" dirty="0"/>
              <a:t>raw and pasteurized milk, ice cream</a:t>
            </a:r>
          </a:p>
          <a:p>
            <a:pPr lvl="1"/>
            <a:r>
              <a:rPr lang="en-GB" sz="2200" dirty="0"/>
              <a:t>improperly cooked meats</a:t>
            </a:r>
          </a:p>
          <a:p>
            <a:r>
              <a:rPr lang="en-GB" sz="2400" dirty="0"/>
              <a:t>A food can be contaminated from a human carrier or a pet</a:t>
            </a:r>
          </a:p>
          <a:p>
            <a:r>
              <a:rPr lang="en-GB" sz="2400" dirty="0"/>
              <a:t>Cells can grow at refrigerated temperature, a low initial load can reach a high level during extended storage of refrigerated foods</a:t>
            </a:r>
          </a:p>
          <a:p>
            <a:endParaRPr lang="en-GB" sz="2400" dirty="0"/>
          </a:p>
        </p:txBody>
      </p:sp>
    </p:spTree>
    <p:extLst>
      <p:ext uri="{BB962C8B-B14F-4D97-AF65-F5344CB8AC3E}">
        <p14:creationId xmlns:p14="http://schemas.microsoft.com/office/powerpoint/2010/main" val="1078421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02A6A-9664-D1A2-2FB5-0D3A064D4AE7}"/>
              </a:ext>
            </a:extLst>
          </p:cNvPr>
          <p:cNvSpPr>
            <a:spLocks noGrp="1"/>
          </p:cNvSpPr>
          <p:nvPr>
            <p:ph type="title"/>
          </p:nvPr>
        </p:nvSpPr>
        <p:spPr>
          <a:xfrm>
            <a:off x="2231136" y="155067"/>
            <a:ext cx="7729728" cy="540258"/>
          </a:xfrm>
        </p:spPr>
        <p:txBody>
          <a:bodyPr>
            <a:normAutofit fontScale="90000"/>
          </a:bodyPr>
          <a:lstStyle/>
          <a:p>
            <a:r>
              <a:rPr lang="en-GB" dirty="0"/>
              <a:t>prevention</a:t>
            </a:r>
          </a:p>
        </p:txBody>
      </p:sp>
      <p:sp>
        <p:nvSpPr>
          <p:cNvPr id="3" name="Content Placeholder 2">
            <a:extLst>
              <a:ext uri="{FF2B5EF4-FFF2-40B4-BE49-F238E27FC236}">
                <a16:creationId xmlns:a16="http://schemas.microsoft.com/office/drawing/2014/main" id="{68CDAD4C-4B70-2A58-53B3-989E54B405A1}"/>
              </a:ext>
            </a:extLst>
          </p:cNvPr>
          <p:cNvSpPr>
            <a:spLocks noGrp="1"/>
          </p:cNvSpPr>
          <p:nvPr>
            <p:ph idx="1"/>
          </p:nvPr>
        </p:nvSpPr>
        <p:spPr>
          <a:xfrm>
            <a:off x="1285875" y="1028700"/>
            <a:ext cx="9848850" cy="5419725"/>
          </a:xfrm>
        </p:spPr>
        <p:txBody>
          <a:bodyPr>
            <a:normAutofit/>
          </a:bodyPr>
          <a:lstStyle/>
          <a:p>
            <a:r>
              <a:rPr lang="en-GB" sz="2400" dirty="0"/>
              <a:t>The strains are </a:t>
            </a:r>
            <a:r>
              <a:rPr lang="en-GB" sz="2400" dirty="0" err="1"/>
              <a:t>psychrotrophs</a:t>
            </a:r>
            <a:endParaRPr lang="en-GB" sz="2400" dirty="0"/>
          </a:p>
          <a:p>
            <a:r>
              <a:rPr lang="en-GB" sz="2400" dirty="0"/>
              <a:t>refrigeration cannot be used to control growth</a:t>
            </a:r>
          </a:p>
          <a:p>
            <a:r>
              <a:rPr lang="en-GB" sz="2400" dirty="0"/>
              <a:t>Good sanitation during handling and processing of food</a:t>
            </a:r>
          </a:p>
          <a:p>
            <a:r>
              <a:rPr lang="en-GB" sz="2400" dirty="0"/>
              <a:t> Proper heat treatment are important to control the occurrence of yersiniosis</a:t>
            </a:r>
          </a:p>
          <a:p>
            <a:r>
              <a:rPr lang="en-GB" sz="2400" dirty="0"/>
              <a:t>Consumption of raw milk or meat cooked at low temperatures should be avoided </a:t>
            </a:r>
          </a:p>
        </p:txBody>
      </p:sp>
    </p:spTree>
    <p:extLst>
      <p:ext uri="{BB962C8B-B14F-4D97-AF65-F5344CB8AC3E}">
        <p14:creationId xmlns:p14="http://schemas.microsoft.com/office/powerpoint/2010/main" val="3528872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CF059-2836-C4E6-4489-448E0885298C}"/>
              </a:ext>
            </a:extLst>
          </p:cNvPr>
          <p:cNvSpPr>
            <a:spLocks noGrp="1"/>
          </p:cNvSpPr>
          <p:nvPr>
            <p:ph type="title"/>
          </p:nvPr>
        </p:nvSpPr>
        <p:spPr>
          <a:xfrm>
            <a:off x="2231136" y="231267"/>
            <a:ext cx="7729728" cy="454533"/>
          </a:xfrm>
        </p:spPr>
        <p:txBody>
          <a:bodyPr>
            <a:normAutofit fontScale="90000"/>
          </a:bodyPr>
          <a:lstStyle/>
          <a:p>
            <a:r>
              <a:rPr lang="en-GB" dirty="0"/>
              <a:t>vibrio</a:t>
            </a:r>
          </a:p>
        </p:txBody>
      </p:sp>
      <p:sp>
        <p:nvSpPr>
          <p:cNvPr id="3" name="Content Placeholder 2">
            <a:extLst>
              <a:ext uri="{FF2B5EF4-FFF2-40B4-BE49-F238E27FC236}">
                <a16:creationId xmlns:a16="http://schemas.microsoft.com/office/drawing/2014/main" id="{1D713916-4B29-BE97-FC5C-0D81657D46CE}"/>
              </a:ext>
            </a:extLst>
          </p:cNvPr>
          <p:cNvSpPr>
            <a:spLocks noGrp="1"/>
          </p:cNvSpPr>
          <p:nvPr>
            <p:ph idx="1"/>
          </p:nvPr>
        </p:nvSpPr>
        <p:spPr>
          <a:xfrm>
            <a:off x="904875" y="981075"/>
            <a:ext cx="10220325" cy="5543549"/>
          </a:xfrm>
        </p:spPr>
        <p:txBody>
          <a:bodyPr>
            <a:normAutofit/>
          </a:bodyPr>
          <a:lstStyle/>
          <a:p>
            <a:r>
              <a:rPr lang="en-GB" sz="2400" dirty="0"/>
              <a:t>The genus Vibrio consists of at least 28 species, and 3 that are often associated with </a:t>
            </a:r>
            <a:r>
              <a:rPr lang="en-GB" sz="2400" i="1" dirty="0"/>
              <a:t>V. parahaemolyticus</a:t>
            </a:r>
            <a:r>
              <a:rPr lang="en-GB" sz="2400" dirty="0"/>
              <a:t> in aquatic environments and seafood are </a:t>
            </a:r>
            <a:r>
              <a:rPr lang="en-GB" sz="2400" i="1" dirty="0"/>
              <a:t>V. vulnificus</a:t>
            </a:r>
            <a:r>
              <a:rPr lang="en-GB" sz="2400" dirty="0"/>
              <a:t>, </a:t>
            </a:r>
            <a:r>
              <a:rPr lang="en-GB" sz="2400" i="1" dirty="0"/>
              <a:t>V. </a:t>
            </a:r>
            <a:r>
              <a:rPr lang="en-GB" sz="2400" i="1" dirty="0" err="1"/>
              <a:t>alginolyticus</a:t>
            </a:r>
            <a:r>
              <a:rPr lang="en-GB" sz="2400" dirty="0"/>
              <a:t>, and </a:t>
            </a:r>
            <a:r>
              <a:rPr lang="en-GB" sz="2400" i="1" dirty="0"/>
              <a:t>V. cholerae.</a:t>
            </a:r>
          </a:p>
          <a:p>
            <a:r>
              <a:rPr lang="en-GB" sz="2400" i="1" dirty="0"/>
              <a:t>V. parahaemolyticus </a:t>
            </a:r>
            <a:r>
              <a:rPr lang="en-GB" sz="2400" dirty="0"/>
              <a:t>as a foodborne gastroenteritis agent was made first by </a:t>
            </a:r>
            <a:r>
              <a:rPr lang="en-GB" sz="2400" dirty="0" err="1"/>
              <a:t>Fujino</a:t>
            </a:r>
            <a:r>
              <a:rPr lang="en-GB" sz="2400" dirty="0"/>
              <a:t> in1951. Whereas the incidence of this illness is low in the United States and some European countries, it is high in Japan.</a:t>
            </a:r>
          </a:p>
          <a:p>
            <a:r>
              <a:rPr lang="en-GB" sz="2400" i="1" dirty="0"/>
              <a:t>V. cholerae</a:t>
            </a:r>
            <a:r>
              <a:rPr lang="en-GB" sz="2400" dirty="0"/>
              <a:t> is best known as the cause of human cholera contracted from polluted water, and seven pandemics have been recorded. Prior to 1992, the strains that cause epidemic/pandemic  cholera belonged to serovar O group 1. Although generally non pathogenic, non-01 strains are known to cause gastroenteritis, soft-tissue infections, and </a:t>
            </a:r>
            <a:r>
              <a:rPr lang="en-GB" sz="2400" dirty="0" err="1"/>
              <a:t>septicemia</a:t>
            </a:r>
            <a:r>
              <a:rPr lang="en-GB" sz="2400" dirty="0"/>
              <a:t> in humans.</a:t>
            </a:r>
          </a:p>
        </p:txBody>
      </p:sp>
    </p:spTree>
    <p:extLst>
      <p:ext uri="{BB962C8B-B14F-4D97-AF65-F5344CB8AC3E}">
        <p14:creationId xmlns:p14="http://schemas.microsoft.com/office/powerpoint/2010/main" val="3237552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82C6-8AE6-7E8E-F296-741649DFA59A}"/>
              </a:ext>
            </a:extLst>
          </p:cNvPr>
          <p:cNvSpPr>
            <a:spLocks noGrp="1"/>
          </p:cNvSpPr>
          <p:nvPr>
            <p:ph type="title"/>
          </p:nvPr>
        </p:nvSpPr>
        <p:spPr>
          <a:xfrm>
            <a:off x="2231136" y="295275"/>
            <a:ext cx="7729728" cy="648462"/>
          </a:xfrm>
        </p:spPr>
        <p:txBody>
          <a:bodyPr>
            <a:normAutofit fontScale="90000"/>
          </a:bodyPr>
          <a:lstStyle/>
          <a:p>
            <a:r>
              <a:rPr lang="en-GB" dirty="0"/>
              <a:t>disease</a:t>
            </a:r>
          </a:p>
        </p:txBody>
      </p:sp>
      <p:sp>
        <p:nvSpPr>
          <p:cNvPr id="3" name="Content Placeholder 2">
            <a:extLst>
              <a:ext uri="{FF2B5EF4-FFF2-40B4-BE49-F238E27FC236}">
                <a16:creationId xmlns:a16="http://schemas.microsoft.com/office/drawing/2014/main" id="{521225B4-E3CE-D2D7-BECA-2D806898FB9B}"/>
              </a:ext>
            </a:extLst>
          </p:cNvPr>
          <p:cNvSpPr>
            <a:spLocks noGrp="1"/>
          </p:cNvSpPr>
          <p:nvPr>
            <p:ph idx="1"/>
          </p:nvPr>
        </p:nvSpPr>
        <p:spPr>
          <a:xfrm>
            <a:off x="1876425" y="1323976"/>
            <a:ext cx="8522589" cy="4416052"/>
          </a:xfrm>
        </p:spPr>
        <p:txBody>
          <a:bodyPr>
            <a:normAutofit/>
          </a:bodyPr>
          <a:lstStyle/>
          <a:p>
            <a:r>
              <a:rPr lang="en-GB" sz="2400" dirty="0"/>
              <a:t>Extremely virulent, can cause severe watery diarrhoea that if not treated can kill within hours.</a:t>
            </a:r>
          </a:p>
          <a:p>
            <a:r>
              <a:rPr lang="en-GB" sz="2400" dirty="0"/>
              <a:t>Most infected people do not show symptoms, but can shed the bacteria for up to 10 days and infect others.</a:t>
            </a:r>
          </a:p>
          <a:p>
            <a:r>
              <a:rPr lang="en-GB" sz="2400" dirty="0"/>
              <a:t>Transmission closely linked to limited access to sanitation, clean water, and adequate sewage systems.</a:t>
            </a:r>
          </a:p>
          <a:p>
            <a:r>
              <a:rPr lang="en-GB" sz="2400" dirty="0"/>
              <a:t>A vaccine is available. Cholera is an easily treatable disease. The majority of people can be treated successfully through prompt administration of oral rehydration solution (ORS). </a:t>
            </a:r>
          </a:p>
        </p:txBody>
      </p:sp>
    </p:spTree>
    <p:extLst>
      <p:ext uri="{BB962C8B-B14F-4D97-AF65-F5344CB8AC3E}">
        <p14:creationId xmlns:p14="http://schemas.microsoft.com/office/powerpoint/2010/main" val="2767849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70347-5672-7CC6-7840-000BE9FB02BD}"/>
              </a:ext>
            </a:extLst>
          </p:cNvPr>
          <p:cNvSpPr>
            <a:spLocks noGrp="1"/>
          </p:cNvSpPr>
          <p:nvPr>
            <p:ph type="title"/>
          </p:nvPr>
        </p:nvSpPr>
        <p:spPr>
          <a:xfrm>
            <a:off x="2231136" y="183642"/>
            <a:ext cx="7729728" cy="597408"/>
          </a:xfrm>
        </p:spPr>
        <p:txBody>
          <a:bodyPr>
            <a:normAutofit fontScale="90000"/>
          </a:bodyPr>
          <a:lstStyle/>
          <a:p>
            <a:r>
              <a:rPr lang="en-GB" dirty="0"/>
              <a:t>Enterohemorrhagic </a:t>
            </a:r>
            <a:r>
              <a:rPr lang="en-GB" i="1" dirty="0"/>
              <a:t>Escherichia coli</a:t>
            </a:r>
            <a:endParaRPr lang="en-GB" dirty="0"/>
          </a:p>
        </p:txBody>
      </p:sp>
      <p:sp>
        <p:nvSpPr>
          <p:cNvPr id="3" name="Content Placeholder 2">
            <a:extLst>
              <a:ext uri="{FF2B5EF4-FFF2-40B4-BE49-F238E27FC236}">
                <a16:creationId xmlns:a16="http://schemas.microsoft.com/office/drawing/2014/main" id="{CD09D540-A3B0-C01A-1E40-8B0221D649D5}"/>
              </a:ext>
            </a:extLst>
          </p:cNvPr>
          <p:cNvSpPr>
            <a:spLocks noGrp="1"/>
          </p:cNvSpPr>
          <p:nvPr>
            <p:ph idx="1"/>
          </p:nvPr>
        </p:nvSpPr>
        <p:spPr>
          <a:xfrm>
            <a:off x="1304925" y="1028700"/>
            <a:ext cx="9582150" cy="5524500"/>
          </a:xfrm>
        </p:spPr>
        <p:txBody>
          <a:bodyPr>
            <a:normAutofit lnSpcReduction="10000"/>
          </a:bodyPr>
          <a:lstStyle/>
          <a:p>
            <a:r>
              <a:rPr lang="en-GB" sz="2400" dirty="0"/>
              <a:t>E. coli -  facultative anaerobic gram-negative bacterium</a:t>
            </a:r>
          </a:p>
          <a:p>
            <a:r>
              <a:rPr lang="en-GB" sz="2400" dirty="0"/>
              <a:t>Present  mainly in the GI of humans animals</a:t>
            </a:r>
          </a:p>
          <a:p>
            <a:r>
              <a:rPr lang="en-GB" sz="2400" dirty="0"/>
              <a:t>Most commensal  strains are harmless</a:t>
            </a:r>
          </a:p>
          <a:p>
            <a:r>
              <a:rPr lang="en-GB" sz="2400" dirty="0"/>
              <a:t>Many are pathogenic and cause diseases/infections: </a:t>
            </a:r>
          </a:p>
          <a:p>
            <a:pPr lvl="1"/>
            <a:r>
              <a:rPr lang="en-GB" sz="2200" dirty="0"/>
              <a:t>intestinal gastroenteritis</a:t>
            </a:r>
          </a:p>
          <a:p>
            <a:pPr lvl="1"/>
            <a:r>
              <a:rPr lang="en-GB" sz="2200" dirty="0"/>
              <a:t>urinary tract infections</a:t>
            </a:r>
          </a:p>
          <a:p>
            <a:r>
              <a:rPr lang="en-GB" sz="2400" dirty="0"/>
              <a:t>Differentiated by serology/genetic by surface antigens or their encoding genes:</a:t>
            </a:r>
          </a:p>
          <a:p>
            <a:pPr lvl="1"/>
            <a:r>
              <a:rPr lang="en-GB" sz="2200" dirty="0"/>
              <a:t>“O” (somatic), identifies the serogroup (0157, 055, ...) </a:t>
            </a:r>
          </a:p>
          <a:p>
            <a:pPr lvl="1"/>
            <a:r>
              <a:rPr lang="en-GB" sz="2200" dirty="0"/>
              <a:t>“H” (flagella), identifies the serotype (H7,..)</a:t>
            </a:r>
          </a:p>
          <a:p>
            <a:pPr lvl="1"/>
            <a:r>
              <a:rPr lang="en-GB" sz="2200" dirty="0"/>
              <a:t>“K” (capsule) antigens  (not used for E.coli diarrheal disease)</a:t>
            </a:r>
          </a:p>
          <a:p>
            <a:r>
              <a:rPr lang="en-GB" sz="2400" dirty="0"/>
              <a:t>Based on O, H antigens, &gt; 700 serotypes of E. coli are identified</a:t>
            </a:r>
          </a:p>
          <a:p>
            <a:endParaRPr lang="en-GB" sz="2400" dirty="0"/>
          </a:p>
        </p:txBody>
      </p:sp>
    </p:spTree>
    <p:extLst>
      <p:ext uri="{BB962C8B-B14F-4D97-AF65-F5344CB8AC3E}">
        <p14:creationId xmlns:p14="http://schemas.microsoft.com/office/powerpoint/2010/main" val="1516078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70347-5672-7CC6-7840-000BE9FB02BD}"/>
              </a:ext>
            </a:extLst>
          </p:cNvPr>
          <p:cNvSpPr>
            <a:spLocks noGrp="1"/>
          </p:cNvSpPr>
          <p:nvPr>
            <p:ph type="title"/>
          </p:nvPr>
        </p:nvSpPr>
        <p:spPr>
          <a:xfrm>
            <a:off x="2231136" y="183642"/>
            <a:ext cx="7729728" cy="597408"/>
          </a:xfrm>
        </p:spPr>
        <p:txBody>
          <a:bodyPr>
            <a:normAutofit fontScale="90000"/>
          </a:bodyPr>
          <a:lstStyle/>
          <a:p>
            <a:r>
              <a:rPr lang="en-GB" dirty="0"/>
              <a:t>Enterohemorrhagic </a:t>
            </a:r>
            <a:r>
              <a:rPr lang="en-GB" i="1" dirty="0"/>
              <a:t>Escherichia coli</a:t>
            </a:r>
            <a:endParaRPr lang="en-GB" dirty="0"/>
          </a:p>
        </p:txBody>
      </p:sp>
      <p:sp>
        <p:nvSpPr>
          <p:cNvPr id="3" name="Content Placeholder 2">
            <a:extLst>
              <a:ext uri="{FF2B5EF4-FFF2-40B4-BE49-F238E27FC236}">
                <a16:creationId xmlns:a16="http://schemas.microsoft.com/office/drawing/2014/main" id="{CD09D540-A3B0-C01A-1E40-8B0221D649D5}"/>
              </a:ext>
            </a:extLst>
          </p:cNvPr>
          <p:cNvSpPr>
            <a:spLocks noGrp="1"/>
          </p:cNvSpPr>
          <p:nvPr>
            <p:ph idx="1"/>
          </p:nvPr>
        </p:nvSpPr>
        <p:spPr>
          <a:xfrm>
            <a:off x="1304925" y="1028700"/>
            <a:ext cx="9582150" cy="5524500"/>
          </a:xfrm>
        </p:spPr>
        <p:txBody>
          <a:bodyPr>
            <a:normAutofit/>
          </a:bodyPr>
          <a:lstStyle/>
          <a:p>
            <a:r>
              <a:rPr lang="en-GB" sz="2400" dirty="0"/>
              <a:t>Pathogenicity/virulence is based on:</a:t>
            </a:r>
          </a:p>
          <a:p>
            <a:pPr lvl="1"/>
            <a:r>
              <a:rPr lang="en-GB" sz="2200" dirty="0"/>
              <a:t>adhesions (fimbriae, intimin)</a:t>
            </a:r>
          </a:p>
          <a:p>
            <a:pPr lvl="1"/>
            <a:r>
              <a:rPr lang="en-GB" sz="2200" dirty="0"/>
              <a:t>invasions (</a:t>
            </a:r>
            <a:r>
              <a:rPr lang="en-GB" sz="2200" dirty="0" err="1"/>
              <a:t>hemolysins</a:t>
            </a:r>
            <a:r>
              <a:rPr lang="en-GB" sz="2200" dirty="0"/>
              <a:t>)</a:t>
            </a:r>
          </a:p>
          <a:p>
            <a:pPr lvl="1"/>
            <a:r>
              <a:rPr lang="en-GB" sz="2200" dirty="0"/>
              <a:t>motility (flagella)</a:t>
            </a:r>
          </a:p>
          <a:p>
            <a:pPr lvl="1"/>
            <a:r>
              <a:rPr lang="en-GB" sz="2200" dirty="0"/>
              <a:t>toxins (enterotoxins, Shiga toxins [</a:t>
            </a:r>
            <a:r>
              <a:rPr lang="en-GB" sz="2200" dirty="0" err="1"/>
              <a:t>Stxs</a:t>
            </a:r>
            <a:r>
              <a:rPr lang="en-GB" sz="2200" dirty="0"/>
              <a:t>], cytotoxins, endotoxins), </a:t>
            </a:r>
          </a:p>
          <a:p>
            <a:pPr lvl="1"/>
            <a:r>
              <a:rPr lang="en-GB" sz="2200" dirty="0"/>
              <a:t>Antiphagocytic (capsules, K antigens, LPS)</a:t>
            </a:r>
          </a:p>
          <a:p>
            <a:r>
              <a:rPr lang="en-GB" sz="2400" dirty="0"/>
              <a:t>genetic characteristics (plasmids, </a:t>
            </a:r>
            <a:r>
              <a:rPr lang="en-GB" sz="2400" dirty="0" err="1"/>
              <a:t>pathogenecity</a:t>
            </a:r>
            <a:r>
              <a:rPr lang="en-GB" sz="2400" dirty="0"/>
              <a:t> islands)</a:t>
            </a:r>
          </a:p>
          <a:p>
            <a:r>
              <a:rPr lang="en-GB" sz="2400" dirty="0"/>
              <a:t>Dose levels vary- E.coli 0157:H7 as low as 10 cells</a:t>
            </a:r>
          </a:p>
          <a:p>
            <a:r>
              <a:rPr lang="en-GB" sz="2400" dirty="0"/>
              <a:t>Symptoms occur  after 24 hrs.</a:t>
            </a:r>
          </a:p>
          <a:p>
            <a:r>
              <a:rPr lang="en-GB" sz="2400" dirty="0"/>
              <a:t>Symptoms: abdominal pain, diarrhoea, nausea,  vomiting, fever </a:t>
            </a:r>
          </a:p>
          <a:p>
            <a:endParaRPr lang="en-GB" sz="2400" dirty="0"/>
          </a:p>
          <a:p>
            <a:endParaRPr lang="en-GB" sz="2400" dirty="0"/>
          </a:p>
        </p:txBody>
      </p:sp>
    </p:spTree>
    <p:extLst>
      <p:ext uri="{BB962C8B-B14F-4D97-AF65-F5344CB8AC3E}">
        <p14:creationId xmlns:p14="http://schemas.microsoft.com/office/powerpoint/2010/main" val="1154419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4C0DE-D34D-6EB4-C943-BB9F5B5B462E}"/>
              </a:ext>
            </a:extLst>
          </p:cNvPr>
          <p:cNvSpPr>
            <a:spLocks noGrp="1"/>
          </p:cNvSpPr>
          <p:nvPr>
            <p:ph type="title"/>
          </p:nvPr>
        </p:nvSpPr>
        <p:spPr>
          <a:xfrm>
            <a:off x="2231136" y="383667"/>
            <a:ext cx="7729728" cy="464058"/>
          </a:xfrm>
        </p:spPr>
        <p:txBody>
          <a:bodyPr>
            <a:normAutofit fontScale="90000"/>
          </a:bodyPr>
          <a:lstStyle/>
          <a:p>
            <a:r>
              <a:rPr lang="en-GB" dirty="0"/>
              <a:t>Shiga-toxigenic Escherichia coli</a:t>
            </a:r>
          </a:p>
        </p:txBody>
      </p:sp>
      <p:sp>
        <p:nvSpPr>
          <p:cNvPr id="3" name="Content Placeholder 2">
            <a:extLst>
              <a:ext uri="{FF2B5EF4-FFF2-40B4-BE49-F238E27FC236}">
                <a16:creationId xmlns:a16="http://schemas.microsoft.com/office/drawing/2014/main" id="{2337A137-0C6B-5EE6-532B-97FA121CBB51}"/>
              </a:ext>
            </a:extLst>
          </p:cNvPr>
          <p:cNvSpPr>
            <a:spLocks noGrp="1"/>
          </p:cNvSpPr>
          <p:nvPr>
            <p:ph idx="1"/>
          </p:nvPr>
        </p:nvSpPr>
        <p:spPr>
          <a:xfrm>
            <a:off x="1819275" y="1304926"/>
            <a:ext cx="9372600" cy="5553074"/>
          </a:xfrm>
        </p:spPr>
        <p:txBody>
          <a:bodyPr/>
          <a:lstStyle/>
          <a:p>
            <a:r>
              <a:rPr lang="en-GB" sz="2400" dirty="0"/>
              <a:t>Strains in this group (O157:H7) and some others, recognized in (1982) cause: </a:t>
            </a:r>
          </a:p>
          <a:p>
            <a:r>
              <a:rPr lang="en-GB" sz="2400" dirty="0"/>
              <a:t>severe bloody </a:t>
            </a:r>
            <a:r>
              <a:rPr lang="en-GB" sz="2400" dirty="0" err="1"/>
              <a:t>diarrhea</a:t>
            </a:r>
            <a:r>
              <a:rPr lang="en-GB" sz="2400" dirty="0"/>
              <a:t> (</a:t>
            </a:r>
            <a:r>
              <a:rPr lang="en-GB" sz="2400" dirty="0" err="1"/>
              <a:t>hemorrhagic</a:t>
            </a:r>
            <a:r>
              <a:rPr lang="en-GB" sz="2400" dirty="0"/>
              <a:t> colitis)</a:t>
            </a:r>
          </a:p>
          <a:p>
            <a:r>
              <a:rPr lang="en-GB" sz="2400" dirty="0" err="1"/>
              <a:t>hemorrhagic</a:t>
            </a:r>
            <a:r>
              <a:rPr lang="en-GB" sz="2400" dirty="0"/>
              <a:t> uremic syndrome (HUS) in humans.</a:t>
            </a:r>
          </a:p>
          <a:p>
            <a:r>
              <a:rPr lang="en-GB" sz="2400" dirty="0"/>
              <a:t>The main characteristics of these pathotypes is </a:t>
            </a:r>
          </a:p>
          <a:p>
            <a:r>
              <a:rPr lang="en-GB" sz="2400" dirty="0"/>
              <a:t>the production of Shiga-toxin (</a:t>
            </a:r>
            <a:r>
              <a:rPr lang="en-GB" sz="2400" dirty="0" err="1"/>
              <a:t>Stx</a:t>
            </a:r>
            <a:r>
              <a:rPr lang="en-GB" sz="2400" dirty="0"/>
              <a:t>), Stx1 and Stx2 -important virulence factors, responsible for HUS. </a:t>
            </a:r>
          </a:p>
          <a:p>
            <a:r>
              <a:rPr lang="en-GB" sz="2400" dirty="0" err="1"/>
              <a:t>Stx</a:t>
            </a:r>
            <a:r>
              <a:rPr lang="en-GB" sz="2400" dirty="0"/>
              <a:t> binds to receptor in intestinal, kidney cells and leukocytes, blocks protein synthesis, cause cell death.</a:t>
            </a:r>
          </a:p>
          <a:p>
            <a:endParaRPr lang="en-GB" dirty="0"/>
          </a:p>
        </p:txBody>
      </p:sp>
    </p:spTree>
    <p:extLst>
      <p:ext uri="{BB962C8B-B14F-4D97-AF65-F5344CB8AC3E}">
        <p14:creationId xmlns:p14="http://schemas.microsoft.com/office/powerpoint/2010/main" val="3078973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54CE3-47FF-6FDE-CAB0-62A15BEAE05D}"/>
              </a:ext>
            </a:extLst>
          </p:cNvPr>
          <p:cNvSpPr>
            <a:spLocks noGrp="1"/>
          </p:cNvSpPr>
          <p:nvPr>
            <p:ph type="title"/>
          </p:nvPr>
        </p:nvSpPr>
        <p:spPr>
          <a:xfrm>
            <a:off x="2231136" y="238244"/>
            <a:ext cx="7729728" cy="561856"/>
          </a:xfrm>
        </p:spPr>
        <p:txBody>
          <a:bodyPr>
            <a:normAutofit fontScale="90000"/>
          </a:bodyPr>
          <a:lstStyle/>
          <a:p>
            <a:r>
              <a:rPr lang="en-GB" dirty="0"/>
              <a:t>e. Coli o157:h7</a:t>
            </a:r>
          </a:p>
        </p:txBody>
      </p:sp>
      <p:sp>
        <p:nvSpPr>
          <p:cNvPr id="3" name="Content Placeholder 2">
            <a:extLst>
              <a:ext uri="{FF2B5EF4-FFF2-40B4-BE49-F238E27FC236}">
                <a16:creationId xmlns:a16="http://schemas.microsoft.com/office/drawing/2014/main" id="{10EB9847-3290-A10B-5A2C-C2674A078EAD}"/>
              </a:ext>
            </a:extLst>
          </p:cNvPr>
          <p:cNvSpPr>
            <a:spLocks noGrp="1"/>
          </p:cNvSpPr>
          <p:nvPr>
            <p:ph idx="1"/>
          </p:nvPr>
        </p:nvSpPr>
        <p:spPr>
          <a:xfrm>
            <a:off x="1333501" y="1266825"/>
            <a:ext cx="9620250" cy="5219699"/>
          </a:xfrm>
        </p:spPr>
        <p:txBody>
          <a:bodyPr>
            <a:normAutofit/>
          </a:bodyPr>
          <a:lstStyle/>
          <a:p>
            <a:r>
              <a:rPr lang="en-GB" sz="2400" dirty="0"/>
              <a:t>O157:H7 produce </a:t>
            </a:r>
            <a:r>
              <a:rPr lang="en-GB" sz="2400" dirty="0" err="1"/>
              <a:t>Stx</a:t>
            </a:r>
            <a:r>
              <a:rPr lang="en-GB" sz="2400" dirty="0"/>
              <a:t>(s)</a:t>
            </a:r>
          </a:p>
          <a:p>
            <a:r>
              <a:rPr lang="en-GB" sz="2400" dirty="0"/>
              <a:t>grows rapidly at 30–42ºC but poorly at 44–45 ºC, NG at &lt;10ºC</a:t>
            </a:r>
          </a:p>
          <a:p>
            <a:r>
              <a:rPr lang="en-GB" sz="2400" dirty="0"/>
              <a:t>Strains resistant to pH &lt; 4.5 have been identified</a:t>
            </a:r>
          </a:p>
          <a:p>
            <a:r>
              <a:rPr lang="en-GB" sz="2400" dirty="0"/>
              <a:t>destroyed by pasteurization 64.3ºC in 9.6 s </a:t>
            </a:r>
          </a:p>
          <a:p>
            <a:r>
              <a:rPr lang="en-GB" sz="2400" dirty="0"/>
              <a:t>The cells survive well in food at –20ºC. </a:t>
            </a:r>
          </a:p>
          <a:p>
            <a:r>
              <a:rPr lang="en-GB" sz="2400" dirty="0"/>
              <a:t>Inability to ferment sorbitol within 24 hours </a:t>
            </a:r>
          </a:p>
          <a:p>
            <a:r>
              <a:rPr lang="en-GB" sz="2400" dirty="0"/>
              <a:t>EHEC produce </a:t>
            </a:r>
            <a:r>
              <a:rPr lang="en-GB" sz="2400" dirty="0" err="1"/>
              <a:t>pediatric</a:t>
            </a:r>
            <a:r>
              <a:rPr lang="en-GB" sz="2400" dirty="0"/>
              <a:t> bloody </a:t>
            </a:r>
            <a:r>
              <a:rPr lang="en-GB" sz="2400" dirty="0" err="1"/>
              <a:t>diarrhea</a:t>
            </a:r>
            <a:r>
              <a:rPr lang="en-GB" sz="2400" dirty="0"/>
              <a:t> (80%) and hospitalization (34%)</a:t>
            </a:r>
          </a:p>
          <a:p>
            <a:r>
              <a:rPr lang="en-GB" sz="2400" dirty="0"/>
              <a:t>Copious bloody discharge (haemorrhagic colitis), intense inflammation, haemolytic uremic HUS.</a:t>
            </a:r>
          </a:p>
          <a:p>
            <a:pPr marL="0" indent="0">
              <a:buNone/>
            </a:pPr>
            <a:endParaRPr lang="en-GB" sz="2400" dirty="0"/>
          </a:p>
          <a:p>
            <a:endParaRPr lang="en-GB" sz="2400" dirty="0"/>
          </a:p>
        </p:txBody>
      </p:sp>
    </p:spTree>
    <p:extLst>
      <p:ext uri="{BB962C8B-B14F-4D97-AF65-F5344CB8AC3E}">
        <p14:creationId xmlns:p14="http://schemas.microsoft.com/office/powerpoint/2010/main" val="4292814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54CE3-47FF-6FDE-CAB0-62A15BEAE05D}"/>
              </a:ext>
            </a:extLst>
          </p:cNvPr>
          <p:cNvSpPr>
            <a:spLocks noGrp="1"/>
          </p:cNvSpPr>
          <p:nvPr>
            <p:ph type="title"/>
          </p:nvPr>
        </p:nvSpPr>
        <p:spPr>
          <a:xfrm>
            <a:off x="2231136" y="238244"/>
            <a:ext cx="7729728" cy="561856"/>
          </a:xfrm>
        </p:spPr>
        <p:txBody>
          <a:bodyPr>
            <a:normAutofit fontScale="90000"/>
          </a:bodyPr>
          <a:lstStyle/>
          <a:p>
            <a:r>
              <a:rPr lang="en-GB" dirty="0"/>
              <a:t>e. Coli o157:h7</a:t>
            </a:r>
          </a:p>
        </p:txBody>
      </p:sp>
      <p:sp>
        <p:nvSpPr>
          <p:cNvPr id="3" name="Content Placeholder 2">
            <a:extLst>
              <a:ext uri="{FF2B5EF4-FFF2-40B4-BE49-F238E27FC236}">
                <a16:creationId xmlns:a16="http://schemas.microsoft.com/office/drawing/2014/main" id="{10EB9847-3290-A10B-5A2C-C2674A078EAD}"/>
              </a:ext>
            </a:extLst>
          </p:cNvPr>
          <p:cNvSpPr>
            <a:spLocks noGrp="1"/>
          </p:cNvSpPr>
          <p:nvPr>
            <p:ph idx="1"/>
          </p:nvPr>
        </p:nvSpPr>
        <p:spPr>
          <a:xfrm>
            <a:off x="1333501" y="1266825"/>
            <a:ext cx="9620250" cy="5219699"/>
          </a:xfrm>
        </p:spPr>
        <p:txBody>
          <a:bodyPr>
            <a:normAutofit/>
          </a:bodyPr>
          <a:lstStyle/>
          <a:p>
            <a:r>
              <a:rPr lang="en-GB" sz="2400" dirty="0"/>
              <a:t>Survival of enteric </a:t>
            </a:r>
            <a:r>
              <a:rPr lang="en-GB" sz="2400" i="1" dirty="0"/>
              <a:t>E. coli</a:t>
            </a:r>
            <a:r>
              <a:rPr lang="en-GB" sz="2400" dirty="0"/>
              <a:t> strains in the highly acidic environment of human digestive tract. </a:t>
            </a:r>
          </a:p>
          <a:p>
            <a:r>
              <a:rPr lang="en-GB" sz="2400" dirty="0"/>
              <a:t>E. coli is known to be tolerant to acid</a:t>
            </a:r>
          </a:p>
          <a:p>
            <a:r>
              <a:rPr lang="en-GB" sz="2400" dirty="0"/>
              <a:t>This tolerance contribute to low dose (~102 cells) required for infection </a:t>
            </a:r>
          </a:p>
          <a:p>
            <a:r>
              <a:rPr lang="en-GB" sz="2400" dirty="0"/>
              <a:t>Four of the five primary systems utilize an amino acid dependent amino acid decarboxylase to generate an alkaline product and CO</a:t>
            </a:r>
            <a:r>
              <a:rPr lang="en-GB" sz="2400" baseline="-25000" dirty="0"/>
              <a:t>2</a:t>
            </a:r>
            <a:r>
              <a:rPr lang="en-GB" sz="2400" dirty="0"/>
              <a:t> which will raise the </a:t>
            </a:r>
            <a:r>
              <a:rPr lang="en-GB" sz="2400" dirty="0" err="1"/>
              <a:t>pHi</a:t>
            </a:r>
            <a:r>
              <a:rPr lang="en-GB" sz="2400" dirty="0"/>
              <a:t> from 2.5-4</a:t>
            </a:r>
          </a:p>
          <a:p>
            <a:r>
              <a:rPr lang="en-GB" sz="2400" dirty="0"/>
              <a:t>AR2: glutamate decarboxylase</a:t>
            </a:r>
          </a:p>
          <a:p>
            <a:r>
              <a:rPr lang="en-GB" sz="2400" dirty="0"/>
              <a:t>AR3: arginine-dependent</a:t>
            </a:r>
          </a:p>
          <a:p>
            <a:r>
              <a:rPr lang="en-GB" sz="2400" dirty="0"/>
              <a:t>AR4: lysine dependent- lysine decarboxylase</a:t>
            </a:r>
          </a:p>
          <a:p>
            <a:endParaRPr lang="en-GB" sz="2400" dirty="0"/>
          </a:p>
        </p:txBody>
      </p:sp>
    </p:spTree>
    <p:extLst>
      <p:ext uri="{BB962C8B-B14F-4D97-AF65-F5344CB8AC3E}">
        <p14:creationId xmlns:p14="http://schemas.microsoft.com/office/powerpoint/2010/main" val="4149557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1E3FD-2AFC-E3B0-0C7B-FDD8FDC2AE50}"/>
              </a:ext>
            </a:extLst>
          </p:cNvPr>
          <p:cNvSpPr>
            <a:spLocks noGrp="1"/>
          </p:cNvSpPr>
          <p:nvPr>
            <p:ph type="title"/>
          </p:nvPr>
        </p:nvSpPr>
        <p:spPr>
          <a:xfrm>
            <a:off x="2231136" y="412242"/>
            <a:ext cx="7729728" cy="673608"/>
          </a:xfrm>
        </p:spPr>
        <p:txBody>
          <a:bodyPr>
            <a:normAutofit fontScale="90000"/>
          </a:bodyPr>
          <a:lstStyle/>
          <a:p>
            <a:r>
              <a:rPr lang="en-GB" dirty="0"/>
              <a:t>outbreaks</a:t>
            </a:r>
          </a:p>
        </p:txBody>
      </p:sp>
      <p:pic>
        <p:nvPicPr>
          <p:cNvPr id="4" name="Picture 3">
            <a:extLst>
              <a:ext uri="{FF2B5EF4-FFF2-40B4-BE49-F238E27FC236}">
                <a16:creationId xmlns:a16="http://schemas.microsoft.com/office/drawing/2014/main" id="{31B95FE9-8FF9-D511-06EB-C72564A2ACEA}"/>
              </a:ext>
            </a:extLst>
          </p:cNvPr>
          <p:cNvPicPr>
            <a:picLocks noChangeAspect="1"/>
          </p:cNvPicPr>
          <p:nvPr/>
        </p:nvPicPr>
        <p:blipFill>
          <a:blip r:embed="rId2"/>
          <a:stretch>
            <a:fillRect/>
          </a:stretch>
        </p:blipFill>
        <p:spPr>
          <a:xfrm>
            <a:off x="1980843" y="1627476"/>
            <a:ext cx="8230313" cy="3603048"/>
          </a:xfrm>
          <a:prstGeom prst="rect">
            <a:avLst/>
          </a:prstGeom>
        </p:spPr>
      </p:pic>
    </p:spTree>
    <p:extLst>
      <p:ext uri="{BB962C8B-B14F-4D97-AF65-F5344CB8AC3E}">
        <p14:creationId xmlns:p14="http://schemas.microsoft.com/office/powerpoint/2010/main" val="345393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06F4B-C307-D264-68B5-13E55DFA2519}"/>
              </a:ext>
            </a:extLst>
          </p:cNvPr>
          <p:cNvSpPr>
            <a:spLocks noGrp="1"/>
          </p:cNvSpPr>
          <p:nvPr>
            <p:ph type="title"/>
          </p:nvPr>
        </p:nvSpPr>
        <p:spPr>
          <a:xfrm>
            <a:off x="2231136" y="328731"/>
            <a:ext cx="7729728" cy="702183"/>
          </a:xfrm>
        </p:spPr>
        <p:txBody>
          <a:bodyPr>
            <a:normAutofit fontScale="90000"/>
          </a:bodyPr>
          <a:lstStyle/>
          <a:p>
            <a:r>
              <a:rPr lang="en-GB" dirty="0"/>
              <a:t>Campylobacter</a:t>
            </a:r>
          </a:p>
        </p:txBody>
      </p:sp>
      <p:sp>
        <p:nvSpPr>
          <p:cNvPr id="3" name="Content Placeholder 2">
            <a:extLst>
              <a:ext uri="{FF2B5EF4-FFF2-40B4-BE49-F238E27FC236}">
                <a16:creationId xmlns:a16="http://schemas.microsoft.com/office/drawing/2014/main" id="{DEAF05A5-4943-E3A4-7369-CB6A257A5613}"/>
              </a:ext>
            </a:extLst>
          </p:cNvPr>
          <p:cNvSpPr>
            <a:spLocks noGrp="1"/>
          </p:cNvSpPr>
          <p:nvPr>
            <p:ph idx="1"/>
          </p:nvPr>
        </p:nvSpPr>
        <p:spPr>
          <a:xfrm>
            <a:off x="933450" y="1469063"/>
            <a:ext cx="10620375" cy="5074611"/>
          </a:xfrm>
        </p:spPr>
        <p:txBody>
          <a:bodyPr>
            <a:normAutofit/>
          </a:bodyPr>
          <a:lstStyle/>
          <a:p>
            <a:r>
              <a:rPr lang="en-GB" sz="2400" dirty="0"/>
              <a:t>Curved, S-shaped, or spiral rods that are 0.2 to 0.9 </a:t>
            </a:r>
            <a:r>
              <a:rPr lang="en-GB" sz="2400" dirty="0" err="1"/>
              <a:t>μm</a:t>
            </a:r>
            <a:r>
              <a:rPr lang="en-GB" sz="2400" dirty="0"/>
              <a:t>  wide and 0.5 to 5 </a:t>
            </a:r>
            <a:r>
              <a:rPr lang="en-GB" sz="2400" dirty="0" err="1"/>
              <a:t>μm</a:t>
            </a:r>
            <a:r>
              <a:rPr lang="en-GB" sz="2400" dirty="0"/>
              <a:t> long. Gram-negative, non-spore-forming rods that may form spherical or coccoid bodies in old cultures or cultures exposed to air for prolonged periods. The organisms are motile, microaerophilic (can be killed by oxygen and susceptible to freezing).</a:t>
            </a:r>
          </a:p>
          <a:p>
            <a:pPr lvl="1"/>
            <a:r>
              <a:rPr lang="en-GB" sz="2200" dirty="0"/>
              <a:t>Susceptible to low pH and are killed at pH 2.3. </a:t>
            </a:r>
          </a:p>
          <a:p>
            <a:pPr lvl="1"/>
            <a:r>
              <a:rPr lang="en-GB" sz="2200" dirty="0"/>
              <a:t>Viable and grow in bile at 37°C and survive better in </a:t>
            </a:r>
            <a:r>
              <a:rPr lang="en-GB" sz="2200" dirty="0" err="1"/>
              <a:t>feces</a:t>
            </a:r>
            <a:r>
              <a:rPr lang="en-GB" sz="2200" dirty="0"/>
              <a:t>, milk, water, and urine held at 4°C than in material held at 25°C. </a:t>
            </a:r>
          </a:p>
          <a:p>
            <a:pPr lvl="1"/>
            <a:r>
              <a:rPr lang="en-GB" sz="2200" dirty="0"/>
              <a:t>Freezing reduces the number of Campylobacter organisms in contaminated poultry, but even after being frozen to −20°C, small numbers of Campylobacter organisms can be recovered. </a:t>
            </a:r>
          </a:p>
          <a:p>
            <a:pPr lvl="1"/>
            <a:r>
              <a:rPr lang="en-GB" sz="2200" dirty="0"/>
              <a:t>In  spite of its fragility, Campylobacter still ranks close to Salmonella in the number of laboratory confirmed cases of foodborne illness.</a:t>
            </a:r>
          </a:p>
        </p:txBody>
      </p:sp>
    </p:spTree>
    <p:extLst>
      <p:ext uri="{BB962C8B-B14F-4D97-AF65-F5344CB8AC3E}">
        <p14:creationId xmlns:p14="http://schemas.microsoft.com/office/powerpoint/2010/main" val="1965873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0C955-D61F-1302-FDFE-092CDE208BE8}"/>
              </a:ext>
            </a:extLst>
          </p:cNvPr>
          <p:cNvSpPr>
            <a:spLocks noGrp="1"/>
          </p:cNvSpPr>
          <p:nvPr>
            <p:ph type="title"/>
          </p:nvPr>
        </p:nvSpPr>
        <p:spPr>
          <a:xfrm>
            <a:off x="2231136" y="221742"/>
            <a:ext cx="7729728" cy="587883"/>
          </a:xfrm>
        </p:spPr>
        <p:txBody>
          <a:bodyPr>
            <a:normAutofit fontScale="90000"/>
          </a:bodyPr>
          <a:lstStyle/>
          <a:p>
            <a:r>
              <a:rPr lang="en-GB" dirty="0"/>
              <a:t>prevention</a:t>
            </a:r>
          </a:p>
        </p:txBody>
      </p:sp>
      <p:sp>
        <p:nvSpPr>
          <p:cNvPr id="3" name="Content Placeholder 2">
            <a:extLst>
              <a:ext uri="{FF2B5EF4-FFF2-40B4-BE49-F238E27FC236}">
                <a16:creationId xmlns:a16="http://schemas.microsoft.com/office/drawing/2014/main" id="{4E3654C2-997E-E538-7592-894EA68E46A0}"/>
              </a:ext>
            </a:extLst>
          </p:cNvPr>
          <p:cNvSpPr>
            <a:spLocks noGrp="1"/>
          </p:cNvSpPr>
          <p:nvPr>
            <p:ph idx="1"/>
          </p:nvPr>
        </p:nvSpPr>
        <p:spPr>
          <a:xfrm>
            <a:off x="1428750" y="1114426"/>
            <a:ext cx="9372600" cy="5419724"/>
          </a:xfrm>
        </p:spPr>
        <p:txBody>
          <a:bodyPr>
            <a:normAutofit fontScale="92500" lnSpcReduction="20000"/>
          </a:bodyPr>
          <a:lstStyle/>
          <a:p>
            <a:r>
              <a:rPr lang="en-GB" sz="2400" dirty="0"/>
              <a:t>Proper sanitation</a:t>
            </a:r>
          </a:p>
          <a:p>
            <a:r>
              <a:rPr lang="en-GB" sz="2400" dirty="0"/>
              <a:t>Cook at appropriate temperatures, refrigerate, and prevent cross-contamination</a:t>
            </a:r>
          </a:p>
          <a:p>
            <a:r>
              <a:rPr lang="en-GB" sz="2400" dirty="0"/>
              <a:t>The Food Safety Inspection Service in the US has provided guidelines to control foodborne illness from this pathogen: </a:t>
            </a:r>
          </a:p>
          <a:p>
            <a:pPr lvl="1"/>
            <a:r>
              <a:rPr lang="en-GB" sz="2200" dirty="0"/>
              <a:t>Use only pasteurized milk</a:t>
            </a:r>
          </a:p>
          <a:p>
            <a:pPr lvl="1"/>
            <a:r>
              <a:rPr lang="en-GB" sz="2200" dirty="0"/>
              <a:t>quickly refrigerate or freeze perishable foods</a:t>
            </a:r>
          </a:p>
          <a:p>
            <a:pPr lvl="1"/>
            <a:r>
              <a:rPr lang="en-GB" sz="2200" dirty="0"/>
              <a:t>never thaw a food at room temperature or keep a refrigerated food at room temperature over two hours</a:t>
            </a:r>
          </a:p>
          <a:p>
            <a:pPr lvl="1"/>
            <a:r>
              <a:rPr lang="en-GB" sz="2200" dirty="0"/>
              <a:t>wash hands, utensils, and work areas with hot soapy water after contact with raw meat</a:t>
            </a:r>
          </a:p>
          <a:p>
            <a:pPr lvl="1"/>
            <a:r>
              <a:rPr lang="en-GB" sz="2200" dirty="0"/>
              <a:t>cook meat until the </a:t>
            </a:r>
            <a:r>
              <a:rPr lang="en-GB" sz="2200" dirty="0" err="1"/>
              <a:t>center</a:t>
            </a:r>
            <a:r>
              <a:rPr lang="en-GB" sz="2200" dirty="0"/>
              <a:t> is </a:t>
            </a:r>
            <a:r>
              <a:rPr lang="en-GB" sz="2200" dirty="0" err="1"/>
              <a:t>gray</a:t>
            </a:r>
            <a:r>
              <a:rPr lang="en-GB" sz="2200" dirty="0"/>
              <a:t> or brown</a:t>
            </a:r>
          </a:p>
          <a:p>
            <a:pPr lvl="1"/>
            <a:r>
              <a:rPr lang="en-GB" sz="2200" dirty="0"/>
              <a:t>prevent </a:t>
            </a:r>
            <a:r>
              <a:rPr lang="en-GB" sz="2200" dirty="0" err="1"/>
              <a:t>fecal</a:t>
            </a:r>
            <a:r>
              <a:rPr lang="en-GB" sz="2200" dirty="0"/>
              <a:t>-oral contamination through proper personal hygiene</a:t>
            </a:r>
          </a:p>
          <a:p>
            <a:pPr lvl="1"/>
            <a:r>
              <a:rPr lang="en-GB" sz="2200" dirty="0"/>
              <a:t>decontaminate produce surfaces using liquid (hypochlorite solution, hydrogen peroxide) or gaseous (ozone, chlorine dioxide)</a:t>
            </a:r>
          </a:p>
          <a:p>
            <a:endParaRPr lang="en-GB" sz="2400" dirty="0"/>
          </a:p>
        </p:txBody>
      </p:sp>
    </p:spTree>
    <p:extLst>
      <p:ext uri="{BB962C8B-B14F-4D97-AF65-F5344CB8AC3E}">
        <p14:creationId xmlns:p14="http://schemas.microsoft.com/office/powerpoint/2010/main" val="110386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56527C-02B2-5F9B-D6A5-6FD53B43E67C}"/>
              </a:ext>
            </a:extLst>
          </p:cNvPr>
          <p:cNvPicPr>
            <a:picLocks noChangeAspect="1"/>
          </p:cNvPicPr>
          <p:nvPr/>
        </p:nvPicPr>
        <p:blipFill>
          <a:blip r:embed="rId2"/>
          <a:stretch>
            <a:fillRect/>
          </a:stretch>
        </p:blipFill>
        <p:spPr>
          <a:xfrm>
            <a:off x="378246" y="781050"/>
            <a:ext cx="11435508" cy="5638800"/>
          </a:xfrm>
          <a:prstGeom prst="rect">
            <a:avLst/>
          </a:prstGeom>
        </p:spPr>
      </p:pic>
      <p:sp>
        <p:nvSpPr>
          <p:cNvPr id="6" name="Title 5">
            <a:extLst>
              <a:ext uri="{FF2B5EF4-FFF2-40B4-BE49-F238E27FC236}">
                <a16:creationId xmlns:a16="http://schemas.microsoft.com/office/drawing/2014/main" id="{ECB7866A-1F9C-1B9C-B46E-5B745A7CFA75}"/>
              </a:ext>
            </a:extLst>
          </p:cNvPr>
          <p:cNvSpPr>
            <a:spLocks noGrp="1"/>
          </p:cNvSpPr>
          <p:nvPr>
            <p:ph type="title"/>
          </p:nvPr>
        </p:nvSpPr>
        <p:spPr>
          <a:xfrm>
            <a:off x="2231136" y="126492"/>
            <a:ext cx="7729728" cy="425958"/>
          </a:xfrm>
        </p:spPr>
        <p:txBody>
          <a:bodyPr>
            <a:normAutofit fontScale="90000"/>
          </a:bodyPr>
          <a:lstStyle/>
          <a:p>
            <a:r>
              <a:rPr lang="en-GB" dirty="0" err="1"/>
              <a:t>aNimal</a:t>
            </a:r>
            <a:r>
              <a:rPr lang="en-GB" dirty="0"/>
              <a:t> reservoirs</a:t>
            </a:r>
          </a:p>
        </p:txBody>
      </p:sp>
    </p:spTree>
    <p:extLst>
      <p:ext uri="{BB962C8B-B14F-4D97-AF65-F5344CB8AC3E}">
        <p14:creationId xmlns:p14="http://schemas.microsoft.com/office/powerpoint/2010/main" val="747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1CE3F3-5906-27F5-A093-13521100FE05}"/>
              </a:ext>
            </a:extLst>
          </p:cNvPr>
          <p:cNvSpPr>
            <a:spLocks noGrp="1"/>
          </p:cNvSpPr>
          <p:nvPr>
            <p:ph type="title"/>
          </p:nvPr>
        </p:nvSpPr>
        <p:spPr>
          <a:xfrm>
            <a:off x="2231136" y="250317"/>
            <a:ext cx="7729728" cy="597408"/>
          </a:xfrm>
        </p:spPr>
        <p:txBody>
          <a:bodyPr>
            <a:normAutofit fontScale="90000"/>
          </a:bodyPr>
          <a:lstStyle/>
          <a:p>
            <a:r>
              <a:rPr lang="en-GB" dirty="0"/>
              <a:t>disease</a:t>
            </a:r>
          </a:p>
        </p:txBody>
      </p:sp>
      <p:sp>
        <p:nvSpPr>
          <p:cNvPr id="4" name="Content Placeholder 3">
            <a:extLst>
              <a:ext uri="{FF2B5EF4-FFF2-40B4-BE49-F238E27FC236}">
                <a16:creationId xmlns:a16="http://schemas.microsoft.com/office/drawing/2014/main" id="{B3646543-C632-9D6E-4243-255B9ED55BDC}"/>
              </a:ext>
            </a:extLst>
          </p:cNvPr>
          <p:cNvSpPr>
            <a:spLocks noGrp="1"/>
          </p:cNvSpPr>
          <p:nvPr>
            <p:ph idx="1"/>
          </p:nvPr>
        </p:nvSpPr>
        <p:spPr>
          <a:xfrm>
            <a:off x="1114425" y="1276350"/>
            <a:ext cx="10125075" cy="5331333"/>
          </a:xfrm>
        </p:spPr>
        <p:txBody>
          <a:bodyPr>
            <a:normAutofit/>
          </a:bodyPr>
          <a:lstStyle/>
          <a:p>
            <a:r>
              <a:rPr lang="en-GB" sz="2400" dirty="0"/>
              <a:t>Gastrointestinal disease mostly caused by </a:t>
            </a:r>
            <a:r>
              <a:rPr lang="en-GB" sz="2400" i="1" dirty="0"/>
              <a:t>C. </a:t>
            </a:r>
            <a:r>
              <a:rPr lang="en-GB" sz="2400" i="1" dirty="0" err="1"/>
              <a:t>jejuni</a:t>
            </a:r>
            <a:r>
              <a:rPr lang="en-GB" sz="2400" dirty="0"/>
              <a:t> and </a:t>
            </a:r>
            <a:r>
              <a:rPr lang="en-GB" sz="2400" i="1" dirty="0"/>
              <a:t>C. coli</a:t>
            </a:r>
            <a:r>
              <a:rPr lang="en-GB" sz="2400" dirty="0"/>
              <a:t>.</a:t>
            </a:r>
          </a:p>
          <a:p>
            <a:r>
              <a:rPr lang="en-GB" sz="2400" dirty="0"/>
              <a:t>Patients may be asymptomatic (show no sign of illness) to severely ill. Symptoms and signs: fever, abdominal cramping, and </a:t>
            </a:r>
            <a:r>
              <a:rPr lang="en-GB" sz="2400" dirty="0" err="1"/>
              <a:t>diarrhea</a:t>
            </a:r>
            <a:r>
              <a:rPr lang="en-GB" sz="2400" dirty="0"/>
              <a:t> (with or without blood) that lasts several days to &gt;1 week. Symptomatic infections are usually self-limiting Other infections and diseases include </a:t>
            </a:r>
            <a:r>
              <a:rPr lang="en-GB" sz="2400" dirty="0" err="1"/>
              <a:t>bacteremia</a:t>
            </a:r>
            <a:r>
              <a:rPr lang="en-GB" sz="2400" dirty="0"/>
              <a:t>, bursitis, urinary tract infection, meningitis, endocarditis, peritonitis, erythema nodosum, pancreatitis, abortion and neonatal sepsis, reactive arthritis, and Guillain-Barré syndrome (GBS). </a:t>
            </a:r>
          </a:p>
          <a:p>
            <a:r>
              <a:rPr lang="en-GB" sz="2400" dirty="0"/>
              <a:t>Deaths directly attributable to </a:t>
            </a:r>
            <a:r>
              <a:rPr lang="en-GB" sz="2400" i="1" dirty="0"/>
              <a:t>C. </a:t>
            </a:r>
            <a:r>
              <a:rPr lang="en-GB" sz="2400" i="1" dirty="0" err="1"/>
              <a:t>jejuni</a:t>
            </a:r>
            <a:r>
              <a:rPr lang="en-GB" sz="2400" dirty="0"/>
              <a:t> infection are rarely reported</a:t>
            </a:r>
          </a:p>
          <a:p>
            <a:r>
              <a:rPr lang="en-GB" sz="2400" dirty="0"/>
              <a:t>Easily treated with antibiotics. </a:t>
            </a:r>
            <a:r>
              <a:rPr lang="en-GB" sz="2400" dirty="0" err="1"/>
              <a:t>Erythromicin</a:t>
            </a:r>
            <a:r>
              <a:rPr lang="en-GB" sz="2400" dirty="0"/>
              <a:t>, </a:t>
            </a:r>
            <a:r>
              <a:rPr lang="en-GB" sz="2400" dirty="0" err="1"/>
              <a:t>ciproflaxicin</a:t>
            </a:r>
            <a:r>
              <a:rPr lang="en-GB" sz="2400" dirty="0"/>
              <a:t>. Little known resistance.</a:t>
            </a:r>
          </a:p>
        </p:txBody>
      </p:sp>
    </p:spTree>
    <p:extLst>
      <p:ext uri="{BB962C8B-B14F-4D97-AF65-F5344CB8AC3E}">
        <p14:creationId xmlns:p14="http://schemas.microsoft.com/office/powerpoint/2010/main" val="162438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3D8FF-F82A-9F91-5DC3-5FFDD45DAA8E}"/>
              </a:ext>
            </a:extLst>
          </p:cNvPr>
          <p:cNvSpPr>
            <a:spLocks noGrp="1"/>
          </p:cNvSpPr>
          <p:nvPr>
            <p:ph type="title"/>
          </p:nvPr>
        </p:nvSpPr>
        <p:spPr>
          <a:xfrm>
            <a:off x="2231136" y="183642"/>
            <a:ext cx="7729728" cy="530733"/>
          </a:xfrm>
        </p:spPr>
        <p:txBody>
          <a:bodyPr>
            <a:normAutofit fontScale="90000"/>
          </a:bodyPr>
          <a:lstStyle/>
          <a:p>
            <a:r>
              <a:rPr lang="en-GB" dirty="0"/>
              <a:t>Virulence factors</a:t>
            </a:r>
          </a:p>
        </p:txBody>
      </p:sp>
      <p:sp>
        <p:nvSpPr>
          <p:cNvPr id="3" name="Content Placeholder 2">
            <a:extLst>
              <a:ext uri="{FF2B5EF4-FFF2-40B4-BE49-F238E27FC236}">
                <a16:creationId xmlns:a16="http://schemas.microsoft.com/office/drawing/2014/main" id="{73E15358-1E6D-212A-B2A4-CF1BE945FEC2}"/>
              </a:ext>
            </a:extLst>
          </p:cNvPr>
          <p:cNvSpPr>
            <a:spLocks noGrp="1"/>
          </p:cNvSpPr>
          <p:nvPr>
            <p:ph idx="1"/>
          </p:nvPr>
        </p:nvSpPr>
        <p:spPr>
          <a:xfrm>
            <a:off x="1104899" y="1019176"/>
            <a:ext cx="10010776" cy="5400674"/>
          </a:xfrm>
        </p:spPr>
        <p:txBody>
          <a:bodyPr>
            <a:normAutofit/>
          </a:bodyPr>
          <a:lstStyle/>
          <a:p>
            <a:r>
              <a:rPr lang="en-GB" sz="2400" dirty="0"/>
              <a:t>Attachment: intimate binding of the bacterium with the host cell surface by using many types of adhesins. Following contact, C. </a:t>
            </a:r>
            <a:r>
              <a:rPr lang="en-GB" sz="2400" dirty="0" err="1"/>
              <a:t>jejuni</a:t>
            </a:r>
            <a:r>
              <a:rPr lang="en-GB" sz="2400" dirty="0"/>
              <a:t> produces at least 14 new proteins. Production corresponds to a rapid increase in uptake and changes in the host cell membrane. Following attachment and internalization, Campylobacter-infected cells release molecules that promote the recruitment of white blood cells to the site of the infection. Induction of host cell death by C. </a:t>
            </a:r>
            <a:r>
              <a:rPr lang="en-GB" sz="2400" dirty="0" err="1"/>
              <a:t>jejuni</a:t>
            </a:r>
            <a:r>
              <a:rPr lang="en-GB" sz="2400" dirty="0"/>
              <a:t> may enhance the survival and spread of the pathogen.</a:t>
            </a:r>
          </a:p>
          <a:p>
            <a:r>
              <a:rPr lang="en-GB" sz="2400" dirty="0"/>
              <a:t>Flagella and Motility: Motility and flagella are important determinants for the entry process. </a:t>
            </a:r>
          </a:p>
          <a:p>
            <a:r>
              <a:rPr lang="en-GB" sz="2400" dirty="0"/>
              <a:t>Toxins: </a:t>
            </a:r>
            <a:r>
              <a:rPr lang="en-GB" sz="2400" i="1" dirty="0"/>
              <a:t>C. </a:t>
            </a:r>
            <a:r>
              <a:rPr lang="en-GB" sz="2400" i="1" dirty="0" err="1"/>
              <a:t>jejuni</a:t>
            </a:r>
            <a:r>
              <a:rPr lang="en-GB" sz="2400" dirty="0"/>
              <a:t> may produce an enterotoxin similar to cholera toxin. Other Factors</a:t>
            </a:r>
          </a:p>
        </p:txBody>
      </p:sp>
    </p:spTree>
    <p:extLst>
      <p:ext uri="{BB962C8B-B14F-4D97-AF65-F5344CB8AC3E}">
        <p14:creationId xmlns:p14="http://schemas.microsoft.com/office/powerpoint/2010/main" val="2363919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3D8FF-F82A-9F91-5DC3-5FFDD45DAA8E}"/>
              </a:ext>
            </a:extLst>
          </p:cNvPr>
          <p:cNvSpPr>
            <a:spLocks noGrp="1"/>
          </p:cNvSpPr>
          <p:nvPr>
            <p:ph type="title"/>
          </p:nvPr>
        </p:nvSpPr>
        <p:spPr>
          <a:xfrm>
            <a:off x="2231136" y="183642"/>
            <a:ext cx="7729728" cy="530733"/>
          </a:xfrm>
        </p:spPr>
        <p:txBody>
          <a:bodyPr>
            <a:normAutofit fontScale="90000"/>
          </a:bodyPr>
          <a:lstStyle/>
          <a:p>
            <a:r>
              <a:rPr lang="en-GB" dirty="0"/>
              <a:t>Virulence factors</a:t>
            </a:r>
          </a:p>
        </p:txBody>
      </p:sp>
      <p:sp>
        <p:nvSpPr>
          <p:cNvPr id="3" name="Content Placeholder 2">
            <a:extLst>
              <a:ext uri="{FF2B5EF4-FFF2-40B4-BE49-F238E27FC236}">
                <a16:creationId xmlns:a16="http://schemas.microsoft.com/office/drawing/2014/main" id="{73E15358-1E6D-212A-B2A4-CF1BE945FEC2}"/>
              </a:ext>
            </a:extLst>
          </p:cNvPr>
          <p:cNvSpPr>
            <a:spLocks noGrp="1"/>
          </p:cNvSpPr>
          <p:nvPr>
            <p:ph idx="1"/>
          </p:nvPr>
        </p:nvSpPr>
        <p:spPr>
          <a:xfrm>
            <a:off x="1104899" y="1019176"/>
            <a:ext cx="10010776" cy="5400674"/>
          </a:xfrm>
        </p:spPr>
        <p:txBody>
          <a:bodyPr>
            <a:normAutofit/>
          </a:bodyPr>
          <a:lstStyle/>
          <a:p>
            <a:r>
              <a:rPr lang="en-GB" sz="2400" dirty="0"/>
              <a:t>Campylobacters are microaerobic, and </a:t>
            </a:r>
            <a:r>
              <a:rPr lang="en-GB" sz="2400" i="1" dirty="0"/>
              <a:t>C. </a:t>
            </a:r>
            <a:r>
              <a:rPr lang="en-GB" sz="2400" i="1" dirty="0" err="1"/>
              <a:t>jejuni</a:t>
            </a:r>
            <a:r>
              <a:rPr lang="en-GB" sz="2400" dirty="0"/>
              <a:t> has a higher temperature for optimal growth, 42°C, than other intestinal bacterial pathogens. Understanding the effects of environmental signals on the growth, metabolism, and pathogenicity of Campylobacter strains will have a major impact on the ability to control campylobacters in the environment and food chain. Such pathways include response to iron; oxidative stress; temperature regulation, including cold and heat shock responses; and starvation</a:t>
            </a:r>
          </a:p>
          <a:p>
            <a:endParaRPr lang="en-GB" sz="2400" dirty="0"/>
          </a:p>
        </p:txBody>
      </p:sp>
    </p:spTree>
    <p:extLst>
      <p:ext uri="{BB962C8B-B14F-4D97-AF65-F5344CB8AC3E}">
        <p14:creationId xmlns:p14="http://schemas.microsoft.com/office/powerpoint/2010/main" val="410775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B8D3A-6B55-E318-0CC8-9B63AF6CB607}"/>
              </a:ext>
            </a:extLst>
          </p:cNvPr>
          <p:cNvSpPr>
            <a:spLocks noGrp="1"/>
          </p:cNvSpPr>
          <p:nvPr>
            <p:ph type="title"/>
          </p:nvPr>
        </p:nvSpPr>
        <p:spPr>
          <a:xfrm>
            <a:off x="2231136" y="221743"/>
            <a:ext cx="7729728" cy="768858"/>
          </a:xfrm>
        </p:spPr>
        <p:txBody>
          <a:bodyPr/>
          <a:lstStyle/>
          <a:p>
            <a:r>
              <a:rPr lang="en-GB" dirty="0"/>
              <a:t>Yersinia enterocolitica</a:t>
            </a:r>
          </a:p>
        </p:txBody>
      </p:sp>
      <p:sp>
        <p:nvSpPr>
          <p:cNvPr id="3" name="Content Placeholder 2">
            <a:extLst>
              <a:ext uri="{FF2B5EF4-FFF2-40B4-BE49-F238E27FC236}">
                <a16:creationId xmlns:a16="http://schemas.microsoft.com/office/drawing/2014/main" id="{2B5D1027-86EC-E03F-7F34-FEA5F730BA4B}"/>
              </a:ext>
            </a:extLst>
          </p:cNvPr>
          <p:cNvSpPr>
            <a:spLocks noGrp="1"/>
          </p:cNvSpPr>
          <p:nvPr>
            <p:ph idx="1"/>
          </p:nvPr>
        </p:nvSpPr>
        <p:spPr>
          <a:xfrm>
            <a:off x="1171575" y="1362076"/>
            <a:ext cx="9820275" cy="5191124"/>
          </a:xfrm>
        </p:spPr>
        <p:txBody>
          <a:bodyPr>
            <a:normAutofit/>
          </a:bodyPr>
          <a:lstStyle/>
          <a:p>
            <a:r>
              <a:rPr lang="en-GB" sz="2400" dirty="0"/>
              <a:t>11 species and is classified within the family Enterobacteriaceae. Gram-negative, oxidase-negative, rod-shaped, facultative anaerobes that ferment  glucose. </a:t>
            </a:r>
          </a:p>
          <a:p>
            <a:r>
              <a:rPr lang="en-GB" sz="2400" dirty="0"/>
              <a:t>The genus includes three well-characterized pathogens of mammals, one pathogen of fish, and several other species whose etiologic role in disease is uncertain. The four known pathogenic species are </a:t>
            </a:r>
            <a:r>
              <a:rPr lang="en-GB" sz="2400" i="1" dirty="0"/>
              <a:t>Y. pestis</a:t>
            </a:r>
            <a:r>
              <a:rPr lang="en-GB" sz="2400" dirty="0"/>
              <a:t>, the causative agent of bubonic and pneumonic plague (the Black Death);  </a:t>
            </a:r>
            <a:r>
              <a:rPr lang="en-GB" sz="2400" i="1" dirty="0"/>
              <a:t>Y. pseudotuberculosis</a:t>
            </a:r>
            <a:r>
              <a:rPr lang="en-GB" sz="2400" dirty="0"/>
              <a:t>, a rodent pathogen that occasionally causes disease in humans; </a:t>
            </a:r>
            <a:r>
              <a:rPr lang="en-GB" sz="2400" i="1" dirty="0"/>
              <a:t>Yersinia </a:t>
            </a:r>
            <a:r>
              <a:rPr lang="en-GB" sz="2400" i="1" dirty="0" err="1"/>
              <a:t>ruckeri</a:t>
            </a:r>
            <a:r>
              <a:rPr lang="en-GB" sz="2400" dirty="0"/>
              <a:t>, a cause of enteric disease in salmonids and other freshwater fish; and </a:t>
            </a:r>
            <a:r>
              <a:rPr lang="en-GB" sz="2400" i="1" dirty="0"/>
              <a:t>Y. enterocolitica</a:t>
            </a:r>
            <a:r>
              <a:rPr lang="en-GB" sz="2400" dirty="0"/>
              <a:t>, a versatile intestinal pathogen and the most prevalent Yersinia species among human</a:t>
            </a:r>
          </a:p>
        </p:txBody>
      </p:sp>
    </p:spTree>
    <p:extLst>
      <p:ext uri="{BB962C8B-B14F-4D97-AF65-F5344CB8AC3E}">
        <p14:creationId xmlns:p14="http://schemas.microsoft.com/office/powerpoint/2010/main" val="554368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6DCAD-8122-C022-E6A5-5823061F9436}"/>
              </a:ext>
            </a:extLst>
          </p:cNvPr>
          <p:cNvSpPr>
            <a:spLocks noGrp="1"/>
          </p:cNvSpPr>
          <p:nvPr>
            <p:ph type="title"/>
          </p:nvPr>
        </p:nvSpPr>
        <p:spPr>
          <a:xfrm>
            <a:off x="2231136" y="231267"/>
            <a:ext cx="7729728" cy="511683"/>
          </a:xfrm>
        </p:spPr>
        <p:txBody>
          <a:bodyPr>
            <a:normAutofit fontScale="90000"/>
          </a:bodyPr>
          <a:lstStyle/>
          <a:p>
            <a:r>
              <a:rPr lang="en-GB" dirty="0"/>
              <a:t>Virulence factors</a:t>
            </a:r>
          </a:p>
        </p:txBody>
      </p:sp>
      <p:sp>
        <p:nvSpPr>
          <p:cNvPr id="3" name="Content Placeholder 2">
            <a:extLst>
              <a:ext uri="{FF2B5EF4-FFF2-40B4-BE49-F238E27FC236}">
                <a16:creationId xmlns:a16="http://schemas.microsoft.com/office/drawing/2014/main" id="{677743E6-D0BC-D8FF-C2EB-7619A081F854}"/>
              </a:ext>
            </a:extLst>
          </p:cNvPr>
          <p:cNvSpPr>
            <a:spLocks noGrp="1"/>
          </p:cNvSpPr>
          <p:nvPr>
            <p:ph idx="1"/>
          </p:nvPr>
        </p:nvSpPr>
        <p:spPr>
          <a:xfrm>
            <a:off x="1143000" y="1114426"/>
            <a:ext cx="10039350" cy="5286374"/>
          </a:xfrm>
        </p:spPr>
        <p:txBody>
          <a:bodyPr>
            <a:normAutofit/>
          </a:bodyPr>
          <a:lstStyle/>
          <a:p>
            <a:r>
              <a:rPr lang="en-GB" sz="2400" dirty="0"/>
              <a:t>Most environmental strains are </a:t>
            </a:r>
            <a:r>
              <a:rPr lang="en-GB" sz="2400" dirty="0" err="1"/>
              <a:t>nonpathogenic</a:t>
            </a:r>
            <a:r>
              <a:rPr lang="en-GB" sz="2400" dirty="0"/>
              <a:t> </a:t>
            </a:r>
          </a:p>
          <a:p>
            <a:r>
              <a:rPr lang="en-GB" sz="2400" dirty="0"/>
              <a:t>Pathogenic strains are predominant in pigs. </a:t>
            </a:r>
          </a:p>
          <a:p>
            <a:r>
              <a:rPr lang="en-GB" sz="2400" dirty="0"/>
              <a:t>Both the pathogenic and non pathogenic strains produce enterotoxin. (</a:t>
            </a:r>
            <a:r>
              <a:rPr lang="en-GB" sz="2400" dirty="0" err="1"/>
              <a:t>Yst</a:t>
            </a:r>
            <a:r>
              <a:rPr lang="en-GB" sz="2400" dirty="0"/>
              <a:t>) toxin production alone is not enough to cause yersiniosis.</a:t>
            </a:r>
          </a:p>
          <a:p>
            <a:r>
              <a:rPr lang="en-GB" sz="2400" dirty="0"/>
              <a:t>Pathogenic strains carry several virulence factors encoded in chromosome. Adhesion, invasion, and colonization in intestinal epithelial cells and lymph nodes.</a:t>
            </a:r>
          </a:p>
          <a:p>
            <a:r>
              <a:rPr lang="en-GB" sz="2400" dirty="0"/>
              <a:t>After colonization, </a:t>
            </a:r>
            <a:r>
              <a:rPr lang="en-GB" sz="2400" dirty="0" err="1"/>
              <a:t>Yst</a:t>
            </a:r>
            <a:r>
              <a:rPr lang="en-GB" sz="2400" dirty="0"/>
              <a:t> enterotoxin cause fluid secretion in intestine. </a:t>
            </a:r>
          </a:p>
          <a:p>
            <a:r>
              <a:rPr lang="en-GB" sz="2400" dirty="0"/>
              <a:t>The pathogenic strains vary in serological characteristics.</a:t>
            </a:r>
          </a:p>
          <a:p>
            <a:endParaRPr lang="en-GB" sz="2400" dirty="0"/>
          </a:p>
        </p:txBody>
      </p:sp>
    </p:spTree>
    <p:extLst>
      <p:ext uri="{BB962C8B-B14F-4D97-AF65-F5344CB8AC3E}">
        <p14:creationId xmlns:p14="http://schemas.microsoft.com/office/powerpoint/2010/main" val="3140618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80458-E939-91F4-AEDE-5A5D1869D210}"/>
              </a:ext>
            </a:extLst>
          </p:cNvPr>
          <p:cNvSpPr>
            <a:spLocks noGrp="1"/>
          </p:cNvSpPr>
          <p:nvPr>
            <p:ph type="title"/>
          </p:nvPr>
        </p:nvSpPr>
        <p:spPr>
          <a:xfrm>
            <a:off x="2231136" y="221742"/>
            <a:ext cx="7729728" cy="654558"/>
          </a:xfrm>
        </p:spPr>
        <p:txBody>
          <a:bodyPr>
            <a:normAutofit fontScale="90000"/>
          </a:bodyPr>
          <a:lstStyle/>
          <a:p>
            <a:r>
              <a:rPr lang="en-GB" dirty="0"/>
              <a:t>Disease and symptoms</a:t>
            </a:r>
          </a:p>
        </p:txBody>
      </p:sp>
      <p:sp>
        <p:nvSpPr>
          <p:cNvPr id="3" name="Content Placeholder 2">
            <a:extLst>
              <a:ext uri="{FF2B5EF4-FFF2-40B4-BE49-F238E27FC236}">
                <a16:creationId xmlns:a16="http://schemas.microsoft.com/office/drawing/2014/main" id="{A2E5920A-66B5-3DE4-BB22-2AB65DB3A5B2}"/>
              </a:ext>
            </a:extLst>
          </p:cNvPr>
          <p:cNvSpPr>
            <a:spLocks noGrp="1"/>
          </p:cNvSpPr>
          <p:nvPr>
            <p:ph idx="1"/>
          </p:nvPr>
        </p:nvSpPr>
        <p:spPr>
          <a:xfrm>
            <a:off x="1352549" y="1295400"/>
            <a:ext cx="9744075" cy="5124450"/>
          </a:xfrm>
        </p:spPr>
        <p:txBody>
          <a:bodyPr>
            <a:normAutofit fontScale="92500" lnSpcReduction="10000"/>
          </a:bodyPr>
          <a:lstStyle/>
          <a:p>
            <a:r>
              <a:rPr lang="en-GB" sz="2400" dirty="0"/>
              <a:t>Foods incriminated for yersiniosis are refrigerated foods</a:t>
            </a:r>
          </a:p>
          <a:p>
            <a:r>
              <a:rPr lang="en-GB" sz="2400" dirty="0"/>
              <a:t> A high dose 10</a:t>
            </a:r>
            <a:r>
              <a:rPr lang="en-GB" sz="2400" baseline="30000" dirty="0"/>
              <a:t>7</a:t>
            </a:r>
            <a:r>
              <a:rPr lang="en-GB" sz="2400" dirty="0"/>
              <a:t> cells is required for the disease</a:t>
            </a:r>
          </a:p>
          <a:p>
            <a:r>
              <a:rPr lang="en-GB" sz="2400" dirty="0"/>
              <a:t>Once ingested, the bacteria binds/adheres to M cells in the terminal ilium and is taken up by M cells</a:t>
            </a:r>
          </a:p>
          <a:p>
            <a:r>
              <a:rPr lang="en-GB" sz="2400" dirty="0"/>
              <a:t>Engulfed bacteria are released and invade epithelial cells </a:t>
            </a:r>
          </a:p>
          <a:p>
            <a:r>
              <a:rPr lang="en-GB" sz="2400" dirty="0"/>
              <a:t>Bacteria can spread to regional lymph nodes, liver, and spleen. </a:t>
            </a:r>
          </a:p>
          <a:p>
            <a:r>
              <a:rPr lang="en-GB" sz="2400" dirty="0"/>
              <a:t>In the intestine, the enterotoxin, promotes fluid secretion resulting in </a:t>
            </a:r>
            <a:r>
              <a:rPr lang="en-GB" sz="2400" dirty="0" err="1"/>
              <a:t>diarrhea</a:t>
            </a:r>
            <a:r>
              <a:rPr lang="en-GB" sz="2400" dirty="0"/>
              <a:t>. </a:t>
            </a:r>
          </a:p>
          <a:p>
            <a:r>
              <a:rPr lang="en-GB" sz="2400" dirty="0"/>
              <a:t>Young children are more susceptible to foodborne yersiniosis. </a:t>
            </a:r>
          </a:p>
          <a:p>
            <a:r>
              <a:rPr lang="en-GB" sz="2400" dirty="0"/>
              <a:t>Symptoms</a:t>
            </a:r>
          </a:p>
          <a:p>
            <a:pPr lvl="1"/>
            <a:r>
              <a:rPr lang="en-GB" sz="2200" dirty="0"/>
              <a:t> severe abdominal pain at the lower quadrant of the abdomen mimicking appendicitis, </a:t>
            </a:r>
            <a:r>
              <a:rPr lang="en-GB" sz="2200" dirty="0" err="1"/>
              <a:t>diarrhea</a:t>
            </a:r>
            <a:r>
              <a:rPr lang="en-GB" sz="2200" dirty="0"/>
              <a:t>, nausea, vomiting, and fever.</a:t>
            </a:r>
          </a:p>
          <a:p>
            <a:r>
              <a:rPr lang="en-GB" sz="2400" dirty="0"/>
              <a:t>The disease can be fatal in rare cases</a:t>
            </a:r>
          </a:p>
          <a:p>
            <a:endParaRPr lang="en-GB" sz="2400" dirty="0"/>
          </a:p>
        </p:txBody>
      </p:sp>
    </p:spTree>
    <p:extLst>
      <p:ext uri="{BB962C8B-B14F-4D97-AF65-F5344CB8AC3E}">
        <p14:creationId xmlns:p14="http://schemas.microsoft.com/office/powerpoint/2010/main" val="17621575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235</TotalTime>
  <Words>1738</Words>
  <Application>Microsoft Office PowerPoint</Application>
  <PresentationFormat>Widescreen</PresentationFormat>
  <Paragraphs>128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Gill Sans MT</vt:lpstr>
      <vt:lpstr>Parcel</vt:lpstr>
      <vt:lpstr>Lecture 8</vt:lpstr>
      <vt:lpstr>Campylobacter</vt:lpstr>
      <vt:lpstr>aNimal reservoirs</vt:lpstr>
      <vt:lpstr>disease</vt:lpstr>
      <vt:lpstr>Virulence factors</vt:lpstr>
      <vt:lpstr>Virulence factors</vt:lpstr>
      <vt:lpstr>Yersinia enterocolitica</vt:lpstr>
      <vt:lpstr>Virulence factors</vt:lpstr>
      <vt:lpstr>Disease and symptoms</vt:lpstr>
      <vt:lpstr>Food association</vt:lpstr>
      <vt:lpstr>prevention</vt:lpstr>
      <vt:lpstr>vibrio</vt:lpstr>
      <vt:lpstr>disease</vt:lpstr>
      <vt:lpstr>Enterohemorrhagic Escherichia coli</vt:lpstr>
      <vt:lpstr>Enterohemorrhagic Escherichia coli</vt:lpstr>
      <vt:lpstr>Shiga-toxigenic Escherichia coli</vt:lpstr>
      <vt:lpstr>e. Coli o157:h7</vt:lpstr>
      <vt:lpstr>e. Coli o157:h7</vt:lpstr>
      <vt:lpstr>outbreaks</vt:lpstr>
      <vt:lpstr>prevention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8</dc:title>
  <dc:creator>Emilia J Rappocciolo</dc:creator>
  <cp:lastModifiedBy>Emilia J Rappocciolo</cp:lastModifiedBy>
  <cp:revision>1</cp:revision>
  <dcterms:created xsi:type="dcterms:W3CDTF">2024-11-02T06:45:47Z</dcterms:created>
  <dcterms:modified xsi:type="dcterms:W3CDTF">2024-11-02T10:41:22Z</dcterms:modified>
</cp:coreProperties>
</file>