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71" r:id="rId1"/>
  </p:sldMasterIdLst>
  <p:notesMasterIdLst>
    <p:notesMasterId r:id="rId39"/>
  </p:notesMasterIdLst>
  <p:handoutMasterIdLst>
    <p:handoutMasterId r:id="rId40"/>
  </p:handoutMasterIdLst>
  <p:sldIdLst>
    <p:sldId id="257" r:id="rId2"/>
    <p:sldId id="256" r:id="rId3"/>
    <p:sldId id="260" r:id="rId4"/>
    <p:sldId id="291" r:id="rId5"/>
    <p:sldId id="340" r:id="rId6"/>
    <p:sldId id="341" r:id="rId7"/>
    <p:sldId id="342" r:id="rId8"/>
    <p:sldId id="339" r:id="rId9"/>
    <p:sldId id="263" r:id="rId10"/>
    <p:sldId id="344" r:id="rId11"/>
    <p:sldId id="345" r:id="rId12"/>
    <p:sldId id="382" r:id="rId13"/>
    <p:sldId id="346" r:id="rId14"/>
    <p:sldId id="347" r:id="rId15"/>
    <p:sldId id="265" r:id="rId16"/>
    <p:sldId id="292" r:id="rId17"/>
    <p:sldId id="348" r:id="rId18"/>
    <p:sldId id="349" r:id="rId19"/>
    <p:sldId id="350" r:id="rId20"/>
    <p:sldId id="293" r:id="rId21"/>
    <p:sldId id="352" r:id="rId22"/>
    <p:sldId id="294" r:id="rId23"/>
    <p:sldId id="353" r:id="rId24"/>
    <p:sldId id="359" r:id="rId25"/>
    <p:sldId id="360" r:id="rId26"/>
    <p:sldId id="381" r:id="rId27"/>
    <p:sldId id="351" r:id="rId28"/>
    <p:sldId id="383" r:id="rId29"/>
    <p:sldId id="354" r:id="rId30"/>
    <p:sldId id="384" r:id="rId31"/>
    <p:sldId id="361" r:id="rId32"/>
    <p:sldId id="385" r:id="rId33"/>
    <p:sldId id="295" r:id="rId34"/>
    <p:sldId id="296" r:id="rId35"/>
    <p:sldId id="355" r:id="rId36"/>
    <p:sldId id="356" r:id="rId37"/>
    <p:sldId id="357" r:id="rId38"/>
  </p:sldIdLst>
  <p:sldSz cx="9144000" cy="6858000" type="screen4x3"/>
  <p:notesSz cx="6772275" cy="9902825"/>
  <p:defaultTextStyle>
    <a:defPPr>
      <a:defRPr lang="ko-KR"/>
    </a:defPPr>
    <a:lvl1pPr algn="l" rtl="0" fontAlgn="base">
      <a:spcBef>
        <a:spcPct val="0"/>
      </a:spcBef>
      <a:spcAft>
        <a:spcPct val="0"/>
      </a:spcAft>
      <a:defRPr kern="1200">
        <a:solidFill>
          <a:schemeClr val="tx1"/>
        </a:solidFill>
        <a:latin typeface="Arial" charset="0"/>
        <a:ea typeface="굴림" pitchFamily="50" charset="-127"/>
        <a:cs typeface="+mn-cs"/>
      </a:defRPr>
    </a:lvl1pPr>
    <a:lvl2pPr marL="457200" algn="l" rtl="0" fontAlgn="base">
      <a:spcBef>
        <a:spcPct val="0"/>
      </a:spcBef>
      <a:spcAft>
        <a:spcPct val="0"/>
      </a:spcAft>
      <a:defRPr kern="1200">
        <a:solidFill>
          <a:schemeClr val="tx1"/>
        </a:solidFill>
        <a:latin typeface="Arial" charset="0"/>
        <a:ea typeface="굴림" pitchFamily="50" charset="-127"/>
        <a:cs typeface="+mn-cs"/>
      </a:defRPr>
    </a:lvl2pPr>
    <a:lvl3pPr marL="914400" algn="l" rtl="0" fontAlgn="base">
      <a:spcBef>
        <a:spcPct val="0"/>
      </a:spcBef>
      <a:spcAft>
        <a:spcPct val="0"/>
      </a:spcAft>
      <a:defRPr kern="1200">
        <a:solidFill>
          <a:schemeClr val="tx1"/>
        </a:solidFill>
        <a:latin typeface="Arial" charset="0"/>
        <a:ea typeface="굴림" pitchFamily="50" charset="-127"/>
        <a:cs typeface="+mn-cs"/>
      </a:defRPr>
    </a:lvl3pPr>
    <a:lvl4pPr marL="1371600" algn="l" rtl="0" fontAlgn="base">
      <a:spcBef>
        <a:spcPct val="0"/>
      </a:spcBef>
      <a:spcAft>
        <a:spcPct val="0"/>
      </a:spcAft>
      <a:defRPr kern="1200">
        <a:solidFill>
          <a:schemeClr val="tx1"/>
        </a:solidFill>
        <a:latin typeface="Arial" charset="0"/>
        <a:ea typeface="굴림" pitchFamily="50" charset="-127"/>
        <a:cs typeface="+mn-cs"/>
      </a:defRPr>
    </a:lvl4pPr>
    <a:lvl5pPr marL="1828800" algn="l" rtl="0" fontAlgn="base">
      <a:spcBef>
        <a:spcPct val="0"/>
      </a:spcBef>
      <a:spcAft>
        <a:spcPct val="0"/>
      </a:spcAft>
      <a:defRPr kern="1200">
        <a:solidFill>
          <a:schemeClr val="tx1"/>
        </a:solidFill>
        <a:latin typeface="Arial" charset="0"/>
        <a:ea typeface="굴림" pitchFamily="50" charset="-127"/>
        <a:cs typeface="+mn-cs"/>
      </a:defRPr>
    </a:lvl5pPr>
    <a:lvl6pPr marL="2286000" algn="l" defTabSz="914400" rtl="0" eaLnBrk="1" latinLnBrk="0" hangingPunct="1">
      <a:defRPr kern="1200">
        <a:solidFill>
          <a:schemeClr val="tx1"/>
        </a:solidFill>
        <a:latin typeface="Arial" charset="0"/>
        <a:ea typeface="굴림" pitchFamily="50" charset="-127"/>
        <a:cs typeface="+mn-cs"/>
      </a:defRPr>
    </a:lvl6pPr>
    <a:lvl7pPr marL="2743200" algn="l" defTabSz="914400" rtl="0" eaLnBrk="1" latinLnBrk="0" hangingPunct="1">
      <a:defRPr kern="1200">
        <a:solidFill>
          <a:schemeClr val="tx1"/>
        </a:solidFill>
        <a:latin typeface="Arial" charset="0"/>
        <a:ea typeface="굴림" pitchFamily="50" charset="-127"/>
        <a:cs typeface="+mn-cs"/>
      </a:defRPr>
    </a:lvl7pPr>
    <a:lvl8pPr marL="3200400" algn="l" defTabSz="914400" rtl="0" eaLnBrk="1" latinLnBrk="0" hangingPunct="1">
      <a:defRPr kern="1200">
        <a:solidFill>
          <a:schemeClr val="tx1"/>
        </a:solidFill>
        <a:latin typeface="Arial" charset="0"/>
        <a:ea typeface="굴림" pitchFamily="50" charset="-127"/>
        <a:cs typeface="+mn-cs"/>
      </a:defRPr>
    </a:lvl8pPr>
    <a:lvl9pPr marL="3657600" algn="l" defTabSz="914400" rtl="0" eaLnBrk="1" latinLnBrk="0" hangingPunct="1">
      <a:defRPr kern="1200">
        <a:solidFill>
          <a:schemeClr val="tx1"/>
        </a:solidFill>
        <a:latin typeface="Arial" charset="0"/>
        <a:ea typeface="굴림" pitchFamily="50" charset="-127"/>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CC6600"/>
    <a:srgbClr val="CCFF33"/>
    <a:srgbClr val="CC3300"/>
    <a:srgbClr val="000066"/>
    <a:srgbClr val="000099"/>
    <a:srgbClr val="0033CC"/>
    <a:srgbClr val="33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17" autoAdjust="0"/>
  </p:normalViewPr>
  <p:slideViewPr>
    <p:cSldViewPr>
      <p:cViewPr>
        <p:scale>
          <a:sx n="81" d="100"/>
          <a:sy n="81" d="100"/>
        </p:scale>
        <p:origin x="-1044"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8" d="100"/>
          <a:sy n="78" d="100"/>
        </p:scale>
        <p:origin x="-2172" y="-84"/>
      </p:cViewPr>
      <p:guideLst>
        <p:guide orient="horz" pos="3119"/>
        <p:guide pos="213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6306" name="Rectangle 2"/>
          <p:cNvSpPr>
            <a:spLocks noGrp="1" noChangeArrowheads="1"/>
          </p:cNvSpPr>
          <p:nvPr>
            <p:ph type="hdr" sz="quarter"/>
          </p:nvPr>
        </p:nvSpPr>
        <p:spPr bwMode="auto">
          <a:xfrm>
            <a:off x="0" y="0"/>
            <a:ext cx="2935288"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latinLnBrk="1">
              <a:defRPr kumimoji="1" sz="1200" smtClean="0">
                <a:latin typeface="굴림" pitchFamily="50" charset="-127"/>
              </a:defRPr>
            </a:lvl1pPr>
          </a:lstStyle>
          <a:p>
            <a:pPr>
              <a:defRPr/>
            </a:pPr>
            <a:endParaRPr lang="es-ES"/>
          </a:p>
        </p:txBody>
      </p:sp>
      <p:sp>
        <p:nvSpPr>
          <p:cNvPr id="226307" name="Rectangle 3"/>
          <p:cNvSpPr>
            <a:spLocks noGrp="1" noChangeArrowheads="1"/>
          </p:cNvSpPr>
          <p:nvPr>
            <p:ph type="dt" sz="quarter" idx="1"/>
          </p:nvPr>
        </p:nvSpPr>
        <p:spPr bwMode="auto">
          <a:xfrm>
            <a:off x="3835400" y="0"/>
            <a:ext cx="2935288"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latinLnBrk="1">
              <a:defRPr kumimoji="1" sz="1200" smtClean="0">
                <a:latin typeface="굴림" pitchFamily="50" charset="-127"/>
              </a:defRPr>
            </a:lvl1pPr>
          </a:lstStyle>
          <a:p>
            <a:pPr>
              <a:defRPr/>
            </a:pPr>
            <a:endParaRPr lang="es-ES"/>
          </a:p>
        </p:txBody>
      </p:sp>
      <p:sp>
        <p:nvSpPr>
          <p:cNvPr id="226308" name="Rectangle 4"/>
          <p:cNvSpPr>
            <a:spLocks noGrp="1" noChangeArrowheads="1"/>
          </p:cNvSpPr>
          <p:nvPr>
            <p:ph type="ftr" sz="quarter" idx="2"/>
          </p:nvPr>
        </p:nvSpPr>
        <p:spPr bwMode="auto">
          <a:xfrm>
            <a:off x="0" y="9405938"/>
            <a:ext cx="2935288"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latinLnBrk="1">
              <a:defRPr kumimoji="1" sz="1200" smtClean="0">
                <a:latin typeface="굴림" pitchFamily="50" charset="-127"/>
              </a:defRPr>
            </a:lvl1pPr>
          </a:lstStyle>
          <a:p>
            <a:pPr>
              <a:defRPr/>
            </a:pPr>
            <a:endParaRPr lang="es-ES"/>
          </a:p>
        </p:txBody>
      </p:sp>
      <p:sp>
        <p:nvSpPr>
          <p:cNvPr id="226309" name="Rectangle 5"/>
          <p:cNvSpPr>
            <a:spLocks noGrp="1" noChangeArrowheads="1"/>
          </p:cNvSpPr>
          <p:nvPr>
            <p:ph type="sldNum" sz="quarter" idx="3"/>
          </p:nvPr>
        </p:nvSpPr>
        <p:spPr bwMode="auto">
          <a:xfrm>
            <a:off x="3835400" y="9405938"/>
            <a:ext cx="2935288"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latinLnBrk="1">
              <a:defRPr kumimoji="1" sz="1200" smtClean="0">
                <a:latin typeface="굴림" pitchFamily="50" charset="-127"/>
              </a:defRPr>
            </a:lvl1pPr>
          </a:lstStyle>
          <a:p>
            <a:pPr>
              <a:defRPr/>
            </a:pPr>
            <a:fld id="{88215E5A-2935-4351-B869-F404E34E923E}" type="slidenum">
              <a:rPr lang="es-ES"/>
              <a:pPr>
                <a:defRPr/>
              </a:pPr>
              <a:t>‹#›</a:t>
            </a:fld>
            <a:endParaRPr lang="es-ES"/>
          </a:p>
        </p:txBody>
      </p:sp>
    </p:spTree>
    <p:extLst>
      <p:ext uri="{BB962C8B-B14F-4D97-AF65-F5344CB8AC3E}">
        <p14:creationId xmlns:p14="http://schemas.microsoft.com/office/powerpoint/2010/main" val="32415265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2935288"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latinLnBrk="1">
              <a:defRPr kumimoji="1" sz="1200" smtClean="0">
                <a:latin typeface="굴림" pitchFamily="50" charset="-127"/>
              </a:defRPr>
            </a:lvl1pPr>
          </a:lstStyle>
          <a:p>
            <a:pPr>
              <a:defRPr/>
            </a:pPr>
            <a:endParaRPr lang="en-US" altLang="ko-KR"/>
          </a:p>
        </p:txBody>
      </p:sp>
      <p:sp>
        <p:nvSpPr>
          <p:cNvPr id="34819" name="Rectangle 3"/>
          <p:cNvSpPr>
            <a:spLocks noGrp="1" noChangeArrowheads="1"/>
          </p:cNvSpPr>
          <p:nvPr>
            <p:ph type="dt" idx="1"/>
          </p:nvPr>
        </p:nvSpPr>
        <p:spPr bwMode="auto">
          <a:xfrm>
            <a:off x="3835400" y="0"/>
            <a:ext cx="2935288"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latinLnBrk="1">
              <a:defRPr kumimoji="1" sz="1200" smtClean="0">
                <a:latin typeface="굴림" pitchFamily="50" charset="-127"/>
              </a:defRPr>
            </a:lvl1pPr>
          </a:lstStyle>
          <a:p>
            <a:pPr>
              <a:defRPr/>
            </a:pPr>
            <a:endParaRPr lang="en-US" altLang="ko-KR"/>
          </a:p>
        </p:txBody>
      </p:sp>
      <p:sp>
        <p:nvSpPr>
          <p:cNvPr id="60420" name="Rectangle 4"/>
          <p:cNvSpPr>
            <a:spLocks noGrp="1" noRot="1" noChangeAspect="1" noChangeArrowheads="1" noTextEdit="1"/>
          </p:cNvSpPr>
          <p:nvPr>
            <p:ph type="sldImg" idx="2"/>
          </p:nvPr>
        </p:nvSpPr>
        <p:spPr bwMode="auto">
          <a:xfrm>
            <a:off x="911225" y="742950"/>
            <a:ext cx="4951413" cy="3713163"/>
          </a:xfrm>
          <a:prstGeom prst="rect">
            <a:avLst/>
          </a:prstGeom>
          <a:noFill/>
          <a:ln w="9525">
            <a:solidFill>
              <a:srgbClr val="000000"/>
            </a:solidFill>
            <a:miter lim="800000"/>
            <a:headEnd/>
            <a:tailEnd/>
          </a:ln>
        </p:spPr>
      </p:sp>
      <p:sp>
        <p:nvSpPr>
          <p:cNvPr id="34821" name="Rectangle 5"/>
          <p:cNvSpPr>
            <a:spLocks noGrp="1" noChangeArrowheads="1"/>
          </p:cNvSpPr>
          <p:nvPr>
            <p:ph type="body" sz="quarter" idx="3"/>
          </p:nvPr>
        </p:nvSpPr>
        <p:spPr bwMode="auto">
          <a:xfrm>
            <a:off x="677863" y="4703763"/>
            <a:ext cx="5416550" cy="44561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ko-KR" altLang="en-US" noProof="0" smtClean="0"/>
              <a:t>마스터 텍스트 스타일을 편집합니다</a:t>
            </a:r>
          </a:p>
          <a:p>
            <a:pPr lvl="1"/>
            <a:r>
              <a:rPr lang="ko-KR" altLang="en-US" noProof="0" smtClean="0"/>
              <a:t>둘째 수준</a:t>
            </a:r>
          </a:p>
          <a:p>
            <a:pPr lvl="2"/>
            <a:r>
              <a:rPr lang="ko-KR" altLang="en-US" noProof="0" smtClean="0"/>
              <a:t>셋째 수준</a:t>
            </a:r>
          </a:p>
          <a:p>
            <a:pPr lvl="3"/>
            <a:r>
              <a:rPr lang="ko-KR" altLang="en-US" noProof="0" smtClean="0"/>
              <a:t>넷째 수준</a:t>
            </a:r>
          </a:p>
          <a:p>
            <a:pPr lvl="4"/>
            <a:r>
              <a:rPr lang="ko-KR" altLang="en-US" noProof="0" smtClean="0"/>
              <a:t>다섯째 수준</a:t>
            </a:r>
          </a:p>
        </p:txBody>
      </p:sp>
      <p:sp>
        <p:nvSpPr>
          <p:cNvPr id="34822" name="Rectangle 6"/>
          <p:cNvSpPr>
            <a:spLocks noGrp="1" noChangeArrowheads="1"/>
          </p:cNvSpPr>
          <p:nvPr>
            <p:ph type="ftr" sz="quarter" idx="4"/>
          </p:nvPr>
        </p:nvSpPr>
        <p:spPr bwMode="auto">
          <a:xfrm>
            <a:off x="0" y="9405938"/>
            <a:ext cx="2935288"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latinLnBrk="1">
              <a:defRPr kumimoji="1" sz="1200" smtClean="0">
                <a:latin typeface="굴림" pitchFamily="50" charset="-127"/>
              </a:defRPr>
            </a:lvl1pPr>
          </a:lstStyle>
          <a:p>
            <a:pPr>
              <a:defRPr/>
            </a:pPr>
            <a:endParaRPr lang="en-US" altLang="ko-KR"/>
          </a:p>
        </p:txBody>
      </p:sp>
      <p:sp>
        <p:nvSpPr>
          <p:cNvPr id="34823" name="Rectangle 7"/>
          <p:cNvSpPr>
            <a:spLocks noGrp="1" noChangeArrowheads="1"/>
          </p:cNvSpPr>
          <p:nvPr>
            <p:ph type="sldNum" sz="quarter" idx="5"/>
          </p:nvPr>
        </p:nvSpPr>
        <p:spPr bwMode="auto">
          <a:xfrm>
            <a:off x="3835400" y="9405938"/>
            <a:ext cx="2935288"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latinLnBrk="1">
              <a:defRPr kumimoji="1" sz="1200" smtClean="0">
                <a:latin typeface="굴림" pitchFamily="50" charset="-127"/>
              </a:defRPr>
            </a:lvl1pPr>
          </a:lstStyle>
          <a:p>
            <a:pPr>
              <a:defRPr/>
            </a:pPr>
            <a:fld id="{5D407DEE-131B-4611-84C1-4F328C9EB0B7}" type="slidenum">
              <a:rPr lang="en-US" altLang="ko-KR"/>
              <a:pPr>
                <a:defRPr/>
              </a:pPr>
              <a:t>‹#›</a:t>
            </a:fld>
            <a:endParaRPr lang="en-US" altLang="ko-KR"/>
          </a:p>
        </p:txBody>
      </p:sp>
    </p:spTree>
    <p:extLst>
      <p:ext uri="{BB962C8B-B14F-4D97-AF65-F5344CB8AC3E}">
        <p14:creationId xmlns:p14="http://schemas.microsoft.com/office/powerpoint/2010/main" val="3368517458"/>
      </p:ext>
    </p:extLst>
  </p:cSld>
  <p:clrMap bg1="lt1" tx1="dk1" bg2="lt2" tx2="dk2" accent1="accent1" accent2="accent2" accent3="accent3" accent4="accent4" accent5="accent5" accent6="accent6" hlink="hlink" folHlink="folHlink"/>
  <p:notesStyle>
    <a:lvl1pPr algn="l" rtl="0" eaLnBrk="0" fontAlgn="base" latinLnBrk="1" hangingPunct="0">
      <a:spcBef>
        <a:spcPct val="30000"/>
      </a:spcBef>
      <a:spcAft>
        <a:spcPct val="0"/>
      </a:spcAft>
      <a:defRPr kumimoji="1" sz="1200" kern="1200">
        <a:solidFill>
          <a:schemeClr val="tx1"/>
        </a:solidFill>
        <a:latin typeface="굴림" pitchFamily="50" charset="-127"/>
        <a:ea typeface="굴림" pitchFamily="50" charset="-127"/>
        <a:cs typeface="+mn-cs"/>
      </a:defRPr>
    </a:lvl1pPr>
    <a:lvl2pPr marL="457200" algn="l" rtl="0" eaLnBrk="0" fontAlgn="base" latinLnBrk="1" hangingPunct="0">
      <a:spcBef>
        <a:spcPct val="30000"/>
      </a:spcBef>
      <a:spcAft>
        <a:spcPct val="0"/>
      </a:spcAft>
      <a:defRPr kumimoji="1" sz="1200" kern="1200">
        <a:solidFill>
          <a:schemeClr val="tx1"/>
        </a:solidFill>
        <a:latin typeface="굴림" pitchFamily="50" charset="-127"/>
        <a:ea typeface="굴림" pitchFamily="50" charset="-127"/>
        <a:cs typeface="+mn-cs"/>
      </a:defRPr>
    </a:lvl2pPr>
    <a:lvl3pPr marL="914400" algn="l" rtl="0" eaLnBrk="0" fontAlgn="base" latinLnBrk="1" hangingPunct="0">
      <a:spcBef>
        <a:spcPct val="30000"/>
      </a:spcBef>
      <a:spcAft>
        <a:spcPct val="0"/>
      </a:spcAft>
      <a:defRPr kumimoji="1" sz="1200" kern="1200">
        <a:solidFill>
          <a:schemeClr val="tx1"/>
        </a:solidFill>
        <a:latin typeface="굴림" pitchFamily="50" charset="-127"/>
        <a:ea typeface="굴림" pitchFamily="50" charset="-127"/>
        <a:cs typeface="+mn-cs"/>
      </a:defRPr>
    </a:lvl3pPr>
    <a:lvl4pPr marL="1371600" algn="l" rtl="0" eaLnBrk="0" fontAlgn="base" latinLnBrk="1" hangingPunct="0">
      <a:spcBef>
        <a:spcPct val="30000"/>
      </a:spcBef>
      <a:spcAft>
        <a:spcPct val="0"/>
      </a:spcAft>
      <a:defRPr kumimoji="1" sz="1200" kern="1200">
        <a:solidFill>
          <a:schemeClr val="tx1"/>
        </a:solidFill>
        <a:latin typeface="굴림" pitchFamily="50" charset="-127"/>
        <a:ea typeface="굴림" pitchFamily="50" charset="-127"/>
        <a:cs typeface="+mn-cs"/>
      </a:defRPr>
    </a:lvl4pPr>
    <a:lvl5pPr marL="1828800" algn="l" rtl="0" eaLnBrk="0" fontAlgn="base" latinLnBrk="1" hangingPunct="0">
      <a:spcBef>
        <a:spcPct val="30000"/>
      </a:spcBef>
      <a:spcAft>
        <a:spcPct val="0"/>
      </a:spcAft>
      <a:defRPr kumimoji="1" sz="1200" kern="1200">
        <a:solidFill>
          <a:schemeClr val="tx1"/>
        </a:solidFill>
        <a:latin typeface="굴림" pitchFamily="50" charset="-127"/>
        <a:ea typeface="굴림" pitchFamily="50" charset="-127"/>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F7881B2C-C641-4284-9A88-99196BD192BC}" type="slidenum">
              <a:rPr lang="en-US"/>
              <a:pPr>
                <a:defRPr/>
              </a:pPr>
              <a:t>‹#›</a:t>
            </a:fld>
            <a:r>
              <a:rPr lang="en-US"/>
              <a:t>/57</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9CB68629-C9CC-4D8A-8C70-3BADE67C2804}" type="slidenum">
              <a:rPr lang="en-US"/>
              <a:pPr>
                <a:defRPr/>
              </a:pPr>
              <a:t>‹#›</a:t>
            </a:fld>
            <a:r>
              <a:rPr lang="en-US"/>
              <a:t>/57</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73DDA2F1-81E2-4611-BBFA-3A473084CA1D}" type="slidenum">
              <a:rPr lang="en-US"/>
              <a:pPr>
                <a:defRPr/>
              </a:pPr>
              <a:t>‹#›</a:t>
            </a:fld>
            <a:r>
              <a:rPr lang="en-US"/>
              <a:t>/57</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E268F1B6-51CB-41F0-A5F7-F54716398407}" type="slidenum">
              <a:rPr lang="en-US"/>
              <a:pPr>
                <a:defRPr/>
              </a:pPr>
              <a:t>‹#›</a:t>
            </a:fld>
            <a:r>
              <a:rPr lang="en-US"/>
              <a:t>/57</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0FFA4203-EA54-49D8-84FF-C399A8DE85FF}" type="slidenum">
              <a:rPr lang="en-US"/>
              <a:pPr>
                <a:defRPr/>
              </a:pPr>
              <a:t>‹#›</a:t>
            </a:fld>
            <a:r>
              <a:rPr lang="en-US"/>
              <a:t>/57</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E70AFA1F-D1D0-47D1-B3FB-6457C3E9CAA3}" type="slidenum">
              <a:rPr lang="en-US"/>
              <a:pPr>
                <a:defRPr/>
              </a:pPr>
              <a:t>‹#›</a:t>
            </a:fld>
            <a:r>
              <a:rPr lang="en-US"/>
              <a:t>/57</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A3656A0F-D17D-4BAD-AD19-BCE48B3917D3}" type="slidenum">
              <a:rPr lang="en-US"/>
              <a:pPr>
                <a:defRPr/>
              </a:pPr>
              <a:t>‹#›</a:t>
            </a:fld>
            <a:r>
              <a:rPr lang="en-US"/>
              <a:t>/57</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fld id="{3EA6A29B-C242-4B2E-8DCC-CCFD5AEEC238}" type="slidenum">
              <a:rPr lang="en-US"/>
              <a:pPr>
                <a:defRPr/>
              </a:pPr>
              <a:t>‹#›</a:t>
            </a:fld>
            <a:r>
              <a:rPr lang="en-US"/>
              <a:t>/57</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fld id="{ABEFED6C-3606-4F88-B8A7-FAC195404DE1}" type="slidenum">
              <a:rPr lang="en-US"/>
              <a:pPr>
                <a:defRPr/>
              </a:pPr>
              <a:t>‹#›</a:t>
            </a:fld>
            <a:r>
              <a:rPr lang="en-US"/>
              <a:t>/57</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fld id="{20D2F837-0E76-4208-9B76-9EEA69395BE2}" type="slidenum">
              <a:rPr lang="en-US"/>
              <a:pPr>
                <a:defRPr/>
              </a:pPr>
              <a:t>‹#›</a:t>
            </a:fld>
            <a:r>
              <a:rPr lang="en-US"/>
              <a:t>/57</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ECAAC2BF-75CF-4D4F-951E-D5BEB386E046}" type="slidenum">
              <a:rPr lang="en-US"/>
              <a:pPr>
                <a:defRPr/>
              </a:pPr>
              <a:t>‹#›</a:t>
            </a:fld>
            <a:r>
              <a:rPr lang="en-US"/>
              <a:t>/57</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43EBA8F5-9E3A-4D7C-B5BE-316756308E5B}" type="slidenum">
              <a:rPr lang="en-US"/>
              <a:pPr>
                <a:defRPr/>
              </a:pPr>
              <a:t>‹#›</a:t>
            </a:fld>
            <a:r>
              <a:rPr lang="en-US"/>
              <a:t>/57</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4304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34304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DEF37084-8073-4AE8-8167-08BC2DD4DF66}" type="slidenum">
              <a:rPr lang="en-US"/>
              <a:pPr>
                <a:defRPr/>
              </a:pPr>
              <a:t>‹#›</a:t>
            </a:fld>
            <a:r>
              <a:rPr lang="en-US"/>
              <a:t>/57</a:t>
            </a:r>
          </a:p>
        </p:txBody>
      </p:sp>
    </p:spTree>
  </p:cSld>
  <p:clrMap bg1="lt1" tx1="dk1" bg2="lt2" tx2="dk2" accent1="accent1" accent2="accent2" accent3="accent3" accent4="accent4" accent5="accent5" accent6="accent6" hlink="hlink" folHlink="folHlink"/>
  <p:sldLayoutIdLst>
    <p:sldLayoutId id="2147483772" r:id="rId1"/>
    <p:sldLayoutId id="2147483773" r:id="rId2"/>
    <p:sldLayoutId id="2147483774" r:id="rId3"/>
    <p:sldLayoutId id="2147483775" r:id="rId4"/>
    <p:sldLayoutId id="2147483776" r:id="rId5"/>
    <p:sldLayoutId id="2147483777" r:id="rId6"/>
    <p:sldLayoutId id="2147483778" r:id="rId7"/>
    <p:sldLayoutId id="2147483779" r:id="rId8"/>
    <p:sldLayoutId id="2147483780" r:id="rId9"/>
    <p:sldLayoutId id="2147483781" r:id="rId10"/>
    <p:sldLayoutId id="2147483782" r:id="rId11"/>
    <p:sldLayoutId id="2147483783"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539750" y="1628775"/>
            <a:ext cx="7921625" cy="1897063"/>
          </a:xfrm>
        </p:spPr>
        <p:txBody>
          <a:bodyPr/>
          <a:lstStyle/>
          <a:p>
            <a:pPr eaLnBrk="1" hangingPunct="1"/>
            <a:r>
              <a:rPr lang="en-GB" altLang="ko-KR" smtClean="0">
                <a:ea typeface="굴림" pitchFamily="50" charset="-127"/>
              </a:rPr>
              <a:t>IDS/IPS Definition and Classification</a:t>
            </a:r>
            <a:endParaRPr lang="en-GB" altLang="ko-KR" sz="5000" smtClean="0">
              <a:latin typeface="Times New Roman" pitchFamily="18" charset="0"/>
              <a:ea typeface="굴림" pitchFamily="50" charset="-127"/>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pPr eaLnBrk="1" hangingPunct="1"/>
            <a:r>
              <a:rPr lang="en-GB" smtClean="0"/>
              <a:t>Components of an IDS/IPS</a:t>
            </a:r>
          </a:p>
        </p:txBody>
      </p:sp>
      <p:sp>
        <p:nvSpPr>
          <p:cNvPr id="11268" name="Rectangle 3"/>
          <p:cNvSpPr>
            <a:spLocks noGrp="1" noChangeArrowheads="1"/>
          </p:cNvSpPr>
          <p:nvPr>
            <p:ph type="body" idx="1"/>
          </p:nvPr>
        </p:nvSpPr>
        <p:spPr>
          <a:xfrm>
            <a:off x="468313" y="1600200"/>
            <a:ext cx="8218487" cy="4997450"/>
          </a:xfrm>
        </p:spPr>
        <p:txBody>
          <a:bodyPr/>
          <a:lstStyle/>
          <a:p>
            <a:pPr eaLnBrk="1" hangingPunct="1"/>
            <a:r>
              <a:rPr lang="en-GB" sz="2800" smtClean="0"/>
              <a:t>Data pre-processor</a:t>
            </a:r>
          </a:p>
          <a:p>
            <a:pPr lvl="1" eaLnBrk="1" hangingPunct="1"/>
            <a:r>
              <a:rPr lang="en-GB" sz="2400" smtClean="0"/>
              <a:t>Collects and formats the data to be analyzed by the detection algorithm.</a:t>
            </a:r>
          </a:p>
          <a:p>
            <a:pPr eaLnBrk="1" hangingPunct="1"/>
            <a:r>
              <a:rPr lang="en-GB" sz="2800" smtClean="0"/>
              <a:t>Detection algorithm</a:t>
            </a:r>
          </a:p>
          <a:p>
            <a:pPr lvl="1" eaLnBrk="1" hangingPunct="1"/>
            <a:r>
              <a:rPr lang="en-GB" sz="2400" smtClean="0"/>
              <a:t>Based on the detection model, detects the difference between ”normal” and intrusive audit records.</a:t>
            </a:r>
          </a:p>
          <a:p>
            <a:pPr eaLnBrk="1" hangingPunct="1"/>
            <a:r>
              <a:rPr lang="en-GB" sz="2800" smtClean="0"/>
              <a:t>Alert filter</a:t>
            </a:r>
          </a:p>
          <a:p>
            <a:pPr lvl="1" eaLnBrk="1" hangingPunct="1"/>
            <a:r>
              <a:rPr lang="en-GB" sz="2400" smtClean="0"/>
              <a:t>Based on the decision criteria and the detected intrusive activities, estimates their severity and alerts the operator/manages responsive activities (usually blocking).</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lstStyle/>
          <a:p>
            <a:pPr eaLnBrk="1" hangingPunct="1"/>
            <a:r>
              <a:rPr lang="en-GB" smtClean="0"/>
              <a:t>Components of an IDS/IPS</a:t>
            </a:r>
          </a:p>
        </p:txBody>
      </p:sp>
      <p:sp>
        <p:nvSpPr>
          <p:cNvPr id="12292" name="Rectangle 3"/>
          <p:cNvSpPr>
            <a:spLocks noGrp="1" noChangeArrowheads="1"/>
          </p:cNvSpPr>
          <p:nvPr>
            <p:ph type="body" idx="1"/>
          </p:nvPr>
        </p:nvSpPr>
        <p:spPr>
          <a:xfrm>
            <a:off x="457200" y="1268413"/>
            <a:ext cx="8435975" cy="5329237"/>
          </a:xfrm>
        </p:spPr>
        <p:txBody>
          <a:bodyPr/>
          <a:lstStyle/>
          <a:p>
            <a:pPr eaLnBrk="1" hangingPunct="1"/>
            <a:r>
              <a:rPr lang="en-GB" smtClean="0"/>
              <a:t>Incoming traffic/log data</a:t>
            </a:r>
          </a:p>
          <a:p>
            <a:pPr lvl="1" eaLnBrk="1" hangingPunct="1"/>
            <a:r>
              <a:rPr lang="en-GB" smtClean="0"/>
              <a:t>Packets – headers contain routing information, content may (and is more and more) also be important for detecting intrusions.</a:t>
            </a:r>
          </a:p>
          <a:p>
            <a:pPr lvl="1" eaLnBrk="1" hangingPunct="1"/>
            <a:r>
              <a:rPr lang="en-GB" smtClean="0"/>
              <a:t>Logs – a chronological set of records of system activity.</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p:txBody>
          <a:bodyPr/>
          <a:lstStyle/>
          <a:p>
            <a:pPr eaLnBrk="1" hangingPunct="1"/>
            <a:r>
              <a:rPr lang="en-GB" smtClean="0"/>
              <a:t>Components of an IDS/IPS</a:t>
            </a:r>
          </a:p>
        </p:txBody>
      </p:sp>
      <p:sp>
        <p:nvSpPr>
          <p:cNvPr id="13316" name="Rectangle 3"/>
          <p:cNvSpPr>
            <a:spLocks noGrp="1" noChangeArrowheads="1"/>
          </p:cNvSpPr>
          <p:nvPr>
            <p:ph type="body" idx="1"/>
          </p:nvPr>
        </p:nvSpPr>
        <p:spPr>
          <a:xfrm>
            <a:off x="457200" y="1268413"/>
            <a:ext cx="8435975" cy="5329237"/>
          </a:xfrm>
        </p:spPr>
        <p:txBody>
          <a:bodyPr/>
          <a:lstStyle/>
          <a:p>
            <a:pPr eaLnBrk="1" hangingPunct="1"/>
            <a:r>
              <a:rPr lang="en-GB" smtClean="0"/>
              <a:t>Incoming traffic/log data (cont.)</a:t>
            </a:r>
          </a:p>
          <a:p>
            <a:pPr lvl="1" eaLnBrk="1" hangingPunct="1"/>
            <a:r>
              <a:rPr lang="en-GB" smtClean="0"/>
              <a:t>Problems related to data</a:t>
            </a:r>
          </a:p>
          <a:p>
            <a:pPr lvl="2" eaLnBrk="1" hangingPunct="1"/>
            <a:r>
              <a:rPr lang="en-GB" smtClean="0"/>
              <a:t>Inadequate format for intrusion detection</a:t>
            </a:r>
          </a:p>
          <a:p>
            <a:pPr lvl="2" eaLnBrk="1" hangingPunct="1"/>
            <a:r>
              <a:rPr lang="en-GB" smtClean="0"/>
              <a:t>Information important for intrusion detection is often missing (e.g. in log files).</a:t>
            </a:r>
          </a:p>
          <a:p>
            <a:pPr lvl="1" eaLnBrk="1" hangingPunct="1"/>
            <a:r>
              <a:rPr lang="en-GB" smtClean="0"/>
              <a:t>Thus we need some data pre-processing</a:t>
            </a:r>
          </a:p>
          <a:p>
            <a:pPr lvl="2" eaLnBrk="1" hangingPunct="1"/>
            <a:r>
              <a:rPr lang="en-GB" smtClean="0"/>
              <a:t>Adjust data format (relatively easy)</a:t>
            </a:r>
          </a:p>
          <a:p>
            <a:pPr lvl="2" eaLnBrk="1" hangingPunct="1"/>
            <a:r>
              <a:rPr lang="en-GB" smtClean="0"/>
              <a:t>Resolve for missing data (not so easy)</a:t>
            </a:r>
          </a:p>
          <a:p>
            <a:pPr lvl="3" eaLnBrk="1" hangingPunct="1"/>
            <a:r>
              <a:rPr lang="en-GB" smtClean="0"/>
              <a:t>Insertion of reconstructed values</a:t>
            </a:r>
          </a:p>
          <a:p>
            <a:pPr lvl="3" eaLnBrk="1" hangingPunct="1"/>
            <a:r>
              <a:rPr lang="en-GB" smtClean="0"/>
              <a:t>Special distances (for unequal-length data patterns).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pPr eaLnBrk="1" hangingPunct="1"/>
            <a:r>
              <a:rPr lang="en-GB" smtClean="0"/>
              <a:t>Components of an IDS/IPS</a:t>
            </a:r>
          </a:p>
        </p:txBody>
      </p:sp>
      <p:sp>
        <p:nvSpPr>
          <p:cNvPr id="14340" name="Rectangle 3"/>
          <p:cNvSpPr>
            <a:spLocks noGrp="1" noChangeArrowheads="1"/>
          </p:cNvSpPr>
          <p:nvPr>
            <p:ph type="body" idx="1"/>
          </p:nvPr>
        </p:nvSpPr>
        <p:spPr>
          <a:xfrm>
            <a:off x="457200" y="1600200"/>
            <a:ext cx="8435975" cy="4997450"/>
          </a:xfrm>
        </p:spPr>
        <p:txBody>
          <a:bodyPr/>
          <a:lstStyle/>
          <a:p>
            <a:pPr eaLnBrk="1" hangingPunct="1"/>
            <a:r>
              <a:rPr lang="en-GB" smtClean="0"/>
              <a:t>Detection algorithm</a:t>
            </a:r>
          </a:p>
          <a:p>
            <a:pPr lvl="1" eaLnBrk="1" hangingPunct="1"/>
            <a:r>
              <a:rPr lang="en-GB" smtClean="0"/>
              <a:t>Checks the incoming data for presence of anomalous content.</a:t>
            </a:r>
          </a:p>
          <a:p>
            <a:pPr lvl="1" eaLnBrk="1" hangingPunct="1"/>
            <a:r>
              <a:rPr lang="en-GB" smtClean="0"/>
              <a:t>A major detection problem</a:t>
            </a:r>
          </a:p>
          <a:p>
            <a:pPr lvl="2" eaLnBrk="1" hangingPunct="1"/>
            <a:r>
              <a:rPr lang="en-GB" smtClean="0"/>
              <a:t>There is no sharp limit between “normal” and “intrusive” – it often depends on the context – hence statistical analysis of the input data may be useful.</a:t>
            </a:r>
          </a:p>
          <a:p>
            <a:pPr lvl="2" eaLnBrk="1" hangingPunct="1"/>
            <a:r>
              <a:rPr lang="en-GB" smtClean="0"/>
              <a:t>To determine the context, a lot of memory is needed.</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p:txBody>
          <a:bodyPr/>
          <a:lstStyle/>
          <a:p>
            <a:pPr eaLnBrk="1" hangingPunct="1"/>
            <a:r>
              <a:rPr lang="en-GB" smtClean="0"/>
              <a:t>Components of an IDS/IPS</a:t>
            </a:r>
          </a:p>
        </p:txBody>
      </p:sp>
      <p:sp>
        <p:nvSpPr>
          <p:cNvPr id="15364" name="Rectangle 3"/>
          <p:cNvSpPr>
            <a:spLocks noGrp="1" noChangeArrowheads="1"/>
          </p:cNvSpPr>
          <p:nvPr>
            <p:ph type="body" idx="1"/>
          </p:nvPr>
        </p:nvSpPr>
        <p:spPr>
          <a:xfrm>
            <a:off x="457200" y="1341439"/>
            <a:ext cx="7758138" cy="5087958"/>
          </a:xfrm>
        </p:spPr>
        <p:txBody>
          <a:bodyPr/>
          <a:lstStyle/>
          <a:p>
            <a:pPr eaLnBrk="1" hangingPunct="1"/>
            <a:r>
              <a:rPr lang="en-GB" smtClean="0"/>
              <a:t>Alert filter</a:t>
            </a:r>
          </a:p>
          <a:p>
            <a:pPr lvl="1" eaLnBrk="1" hangingPunct="1"/>
            <a:r>
              <a:rPr lang="en-GB" smtClean="0"/>
              <a:t>Determines the severity of the detected intrusive activity.</a:t>
            </a:r>
          </a:p>
          <a:p>
            <a:pPr lvl="1" eaLnBrk="1" hangingPunct="1"/>
            <a:r>
              <a:rPr lang="en-GB" smtClean="0"/>
              <a:t>A major decision problem</a:t>
            </a:r>
          </a:p>
          <a:p>
            <a:pPr lvl="2" eaLnBrk="1" hangingPunct="1"/>
            <a:r>
              <a:rPr lang="en-GB" smtClean="0"/>
              <a:t>It is difficult to estimate the severity of threat in real time.</a:t>
            </a:r>
          </a:p>
          <a:p>
            <a:pPr lvl="2" eaLnBrk="1" hangingPunct="1"/>
            <a:r>
              <a:rPr lang="en-GB" smtClean="0"/>
              <a:t>Filtering is normally carried out by means of a set of thresholds (decision criteria). Thresholds should be carefully set in order to maintain a high level of security and a high level of system performance at the same time.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5"/>
          <p:cNvSpPr>
            <a:spLocks noGrp="1" noChangeArrowheads="1"/>
          </p:cNvSpPr>
          <p:nvPr>
            <p:ph type="title"/>
          </p:nvPr>
        </p:nvSpPr>
        <p:spPr/>
        <p:txBody>
          <a:bodyPr/>
          <a:lstStyle/>
          <a:p>
            <a:pPr eaLnBrk="1" hangingPunct="1"/>
            <a:r>
              <a:rPr lang="en-GB" altLang="ko-KR" smtClean="0">
                <a:ea typeface="굴림" pitchFamily="50" charset="-127"/>
              </a:rPr>
              <a:t>IDS/IPS classification</a:t>
            </a:r>
          </a:p>
        </p:txBody>
      </p:sp>
      <p:sp>
        <p:nvSpPr>
          <p:cNvPr id="16388" name="Rectangle 21"/>
          <p:cNvSpPr>
            <a:spLocks noGrp="1" noChangeArrowheads="1"/>
          </p:cNvSpPr>
          <p:nvPr>
            <p:ph type="body" idx="1"/>
          </p:nvPr>
        </p:nvSpPr>
        <p:spPr/>
        <p:txBody>
          <a:bodyPr/>
          <a:lstStyle/>
          <a:p>
            <a:pPr eaLnBrk="1" hangingPunct="1"/>
            <a:r>
              <a:rPr lang="en-GB" smtClean="0"/>
              <a:t>By scope of protection (or by location)</a:t>
            </a:r>
          </a:p>
          <a:p>
            <a:pPr lvl="1" eaLnBrk="1" hangingPunct="1"/>
            <a:r>
              <a:rPr lang="en-GB" smtClean="0">
                <a:solidFill>
                  <a:srgbClr val="0033CC"/>
                </a:solidFill>
              </a:rPr>
              <a:t>Host-based IDS</a:t>
            </a:r>
          </a:p>
          <a:p>
            <a:pPr lvl="1" eaLnBrk="1" hangingPunct="1"/>
            <a:r>
              <a:rPr lang="en-GB" smtClean="0">
                <a:solidFill>
                  <a:srgbClr val="0033CC"/>
                </a:solidFill>
              </a:rPr>
              <a:t>Network-based IDS</a:t>
            </a:r>
          </a:p>
          <a:p>
            <a:pPr lvl="1" eaLnBrk="1" hangingPunct="1"/>
            <a:r>
              <a:rPr lang="en-GB" smtClean="0"/>
              <a:t>Application-based IDS</a:t>
            </a:r>
          </a:p>
          <a:p>
            <a:pPr lvl="1" eaLnBrk="1" hangingPunct="1"/>
            <a:r>
              <a:rPr lang="en-GB" smtClean="0"/>
              <a:t>Target-based IDS </a:t>
            </a:r>
          </a:p>
          <a:p>
            <a:pPr eaLnBrk="1" hangingPunct="1"/>
            <a:r>
              <a:rPr lang="en-GB" smtClean="0"/>
              <a:t>By detection model</a:t>
            </a:r>
          </a:p>
          <a:p>
            <a:pPr lvl="1" eaLnBrk="1" hangingPunct="1"/>
            <a:r>
              <a:rPr lang="en-GB" smtClean="0"/>
              <a:t>Misuse detection</a:t>
            </a:r>
          </a:p>
          <a:p>
            <a:pPr lvl="1" eaLnBrk="1" hangingPunct="1"/>
            <a:r>
              <a:rPr lang="en-GB" smtClean="0"/>
              <a:t>Anomaly detection</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p:txBody>
          <a:bodyPr/>
          <a:lstStyle/>
          <a:p>
            <a:pPr eaLnBrk="1" hangingPunct="1"/>
            <a:r>
              <a:rPr lang="en-GB" altLang="ko-KR" smtClean="0">
                <a:ea typeface="굴림" pitchFamily="50" charset="-127"/>
              </a:rPr>
              <a:t>IDS classification</a:t>
            </a:r>
          </a:p>
        </p:txBody>
      </p:sp>
      <p:sp>
        <p:nvSpPr>
          <p:cNvPr id="17412" name="Rectangle 3"/>
          <p:cNvSpPr>
            <a:spLocks noGrp="1" noChangeArrowheads="1"/>
          </p:cNvSpPr>
          <p:nvPr>
            <p:ph type="body" idx="1"/>
          </p:nvPr>
        </p:nvSpPr>
        <p:spPr>
          <a:xfrm>
            <a:off x="457200" y="1557338"/>
            <a:ext cx="8229600" cy="4967287"/>
          </a:xfrm>
        </p:spPr>
        <p:txBody>
          <a:bodyPr/>
          <a:lstStyle/>
          <a:p>
            <a:pPr eaLnBrk="1" hangingPunct="1"/>
            <a:r>
              <a:rPr lang="en-GB" smtClean="0"/>
              <a:t>Host-based</a:t>
            </a:r>
          </a:p>
          <a:p>
            <a:pPr lvl="1" eaLnBrk="1" hangingPunct="1"/>
            <a:r>
              <a:rPr lang="en-US" smtClean="0"/>
              <a:t>Collect data from sources internal to a computer, usually at the operating system level (various logs etc.)</a:t>
            </a:r>
          </a:p>
          <a:p>
            <a:pPr lvl="1" eaLnBrk="1" hangingPunct="1"/>
            <a:r>
              <a:rPr lang="en-US" smtClean="0"/>
              <a:t>Monitor user activities.</a:t>
            </a:r>
          </a:p>
          <a:p>
            <a:pPr lvl="1" eaLnBrk="1" hangingPunct="1"/>
            <a:r>
              <a:rPr lang="en-US" smtClean="0"/>
              <a:t>Monitor executions of system programs.</a:t>
            </a:r>
            <a:endParaRPr lang="en-GB" smtClean="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p:txBody>
          <a:bodyPr/>
          <a:lstStyle/>
          <a:p>
            <a:pPr eaLnBrk="1" hangingPunct="1"/>
            <a:r>
              <a:rPr lang="en-GB" altLang="ko-KR" smtClean="0">
                <a:ea typeface="굴림" pitchFamily="50" charset="-127"/>
              </a:rPr>
              <a:t>IDS classification</a:t>
            </a:r>
          </a:p>
        </p:txBody>
      </p:sp>
      <p:sp>
        <p:nvSpPr>
          <p:cNvPr id="18436" name="Rectangle 3"/>
          <p:cNvSpPr>
            <a:spLocks noGrp="1" noChangeArrowheads="1"/>
          </p:cNvSpPr>
          <p:nvPr>
            <p:ph type="body" idx="1"/>
          </p:nvPr>
        </p:nvSpPr>
        <p:spPr>
          <a:xfrm>
            <a:off x="457200" y="1557338"/>
            <a:ext cx="8229600" cy="4967287"/>
          </a:xfrm>
        </p:spPr>
        <p:txBody>
          <a:bodyPr/>
          <a:lstStyle/>
          <a:p>
            <a:pPr eaLnBrk="1" hangingPunct="1"/>
            <a:r>
              <a:rPr lang="en-GB" smtClean="0"/>
              <a:t>Network-based</a:t>
            </a:r>
          </a:p>
          <a:p>
            <a:pPr lvl="1" eaLnBrk="1" hangingPunct="1"/>
            <a:r>
              <a:rPr lang="en-US" smtClean="0"/>
              <a:t>Collect network packets. This is usually done by using network devices that are set to the promiscuous mode. (A network device operating in the promiscuous mode captures all network traffic accessible to it, not just that addressed to it.)</a:t>
            </a:r>
          </a:p>
          <a:p>
            <a:pPr lvl="1" eaLnBrk="1" hangingPunct="1"/>
            <a:r>
              <a:rPr lang="en-US" smtClean="0"/>
              <a:t>Have sensors deployed at strategic locations</a:t>
            </a:r>
            <a:endParaRPr lang="en-GB" smtClean="0"/>
          </a:p>
          <a:p>
            <a:pPr lvl="1" eaLnBrk="1" hangingPunct="1"/>
            <a:r>
              <a:rPr lang="en-US" smtClean="0"/>
              <a:t>Inspect network traffic</a:t>
            </a:r>
          </a:p>
          <a:p>
            <a:pPr lvl="1" eaLnBrk="1" hangingPunct="1"/>
            <a:r>
              <a:rPr lang="en-US" smtClean="0"/>
              <a:t>Monitor user activities on the network.</a:t>
            </a:r>
            <a:endParaRPr lang="en-GB" smtClean="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p:txBody>
          <a:bodyPr/>
          <a:lstStyle/>
          <a:p>
            <a:pPr eaLnBrk="1" hangingPunct="1"/>
            <a:r>
              <a:rPr lang="en-GB" altLang="ko-KR" smtClean="0">
                <a:ea typeface="굴림" pitchFamily="50" charset="-127"/>
              </a:rPr>
              <a:t>IDS classification</a:t>
            </a:r>
          </a:p>
        </p:txBody>
      </p:sp>
      <p:sp>
        <p:nvSpPr>
          <p:cNvPr id="19460" name="Rectangle 3"/>
          <p:cNvSpPr>
            <a:spLocks noGrp="1" noChangeArrowheads="1"/>
          </p:cNvSpPr>
          <p:nvPr>
            <p:ph type="body" idx="1"/>
          </p:nvPr>
        </p:nvSpPr>
        <p:spPr>
          <a:xfrm>
            <a:off x="457200" y="1557338"/>
            <a:ext cx="8229600" cy="4967287"/>
          </a:xfrm>
        </p:spPr>
        <p:txBody>
          <a:bodyPr/>
          <a:lstStyle/>
          <a:p>
            <a:pPr eaLnBrk="1" hangingPunct="1"/>
            <a:r>
              <a:rPr lang="en-GB" smtClean="0"/>
              <a:t>Application-based</a:t>
            </a:r>
          </a:p>
          <a:p>
            <a:pPr lvl="1" eaLnBrk="1" hangingPunct="1"/>
            <a:r>
              <a:rPr lang="en-US" smtClean="0"/>
              <a:t>Collect data from running applications. </a:t>
            </a:r>
          </a:p>
          <a:p>
            <a:pPr lvl="1" eaLnBrk="1" hangingPunct="1"/>
            <a:r>
              <a:rPr lang="en-US" smtClean="0"/>
              <a:t>The data sources include application event logs and other data stores internal to the application.</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p:txBody>
          <a:bodyPr/>
          <a:lstStyle/>
          <a:p>
            <a:pPr eaLnBrk="1" hangingPunct="1"/>
            <a:r>
              <a:rPr lang="en-GB" altLang="ko-KR" smtClean="0">
                <a:ea typeface="굴림" pitchFamily="50" charset="-127"/>
              </a:rPr>
              <a:t>IDS classification</a:t>
            </a:r>
          </a:p>
        </p:txBody>
      </p:sp>
      <p:sp>
        <p:nvSpPr>
          <p:cNvPr id="20484" name="Rectangle 3"/>
          <p:cNvSpPr>
            <a:spLocks noGrp="1" noChangeArrowheads="1"/>
          </p:cNvSpPr>
          <p:nvPr>
            <p:ph type="body" idx="1"/>
          </p:nvPr>
        </p:nvSpPr>
        <p:spPr>
          <a:xfrm>
            <a:off x="457200" y="1268413"/>
            <a:ext cx="7686700" cy="4946669"/>
          </a:xfrm>
        </p:spPr>
        <p:txBody>
          <a:bodyPr/>
          <a:lstStyle/>
          <a:p>
            <a:pPr eaLnBrk="1" hangingPunct="1"/>
            <a:r>
              <a:rPr lang="en-GB" dirty="0" smtClean="0"/>
              <a:t>Target-based (integrity verification)</a:t>
            </a:r>
          </a:p>
          <a:p>
            <a:pPr lvl="1" eaLnBrk="1" hangingPunct="1"/>
            <a:r>
              <a:rPr lang="en-US" dirty="0" smtClean="0"/>
              <a:t>Generate their own data (by adding code to the executable, for example). </a:t>
            </a:r>
          </a:p>
          <a:p>
            <a:pPr lvl="1" eaLnBrk="1" hangingPunct="1"/>
            <a:r>
              <a:rPr lang="en-US" dirty="0" smtClean="0"/>
              <a:t>Use checksums or cryptographic hash functions to detect alterations to system objects and then compare these alterations to a policy. </a:t>
            </a:r>
          </a:p>
          <a:p>
            <a:pPr lvl="1" eaLnBrk="1" hangingPunct="1"/>
            <a:r>
              <a:rPr lang="en-US" dirty="0" smtClean="0"/>
              <a:t>Trace calls to other programs from within the monitored application. </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p:txBody>
          <a:bodyPr/>
          <a:lstStyle/>
          <a:p>
            <a:pPr eaLnBrk="1" hangingPunct="1"/>
            <a:r>
              <a:rPr lang="en-GB" altLang="ko-KR" smtClean="0">
                <a:ea typeface="굴림" pitchFamily="50" charset="-127"/>
              </a:rPr>
              <a:t>Contents</a:t>
            </a:r>
          </a:p>
        </p:txBody>
      </p:sp>
      <p:sp>
        <p:nvSpPr>
          <p:cNvPr id="3076" name="Rectangle 3"/>
          <p:cNvSpPr>
            <a:spLocks noGrp="1" noChangeArrowheads="1"/>
          </p:cNvSpPr>
          <p:nvPr>
            <p:ph type="body" idx="1"/>
          </p:nvPr>
        </p:nvSpPr>
        <p:spPr>
          <a:xfrm>
            <a:off x="395289" y="1557338"/>
            <a:ext cx="7820049" cy="4800620"/>
          </a:xfrm>
        </p:spPr>
        <p:txBody>
          <a:bodyPr/>
          <a:lstStyle/>
          <a:p>
            <a:pPr eaLnBrk="1" hangingPunct="1"/>
            <a:r>
              <a:rPr lang="en-GB" altLang="ko-KR" smtClean="0">
                <a:ea typeface="굴림" pitchFamily="50" charset="-127"/>
              </a:rPr>
              <a:t>Overview of IDS/IPS</a:t>
            </a:r>
          </a:p>
          <a:p>
            <a:pPr eaLnBrk="1" hangingPunct="1"/>
            <a:r>
              <a:rPr lang="en-GB" altLang="ko-KR" smtClean="0">
                <a:ea typeface="굴림" pitchFamily="50" charset="-127"/>
              </a:rPr>
              <a:t>Components of an IDS/IPS</a:t>
            </a:r>
          </a:p>
          <a:p>
            <a:pPr eaLnBrk="1" hangingPunct="1"/>
            <a:r>
              <a:rPr lang="en-GB" altLang="ko-KR" smtClean="0">
                <a:ea typeface="굴림" pitchFamily="50" charset="-127"/>
              </a:rPr>
              <a:t>IDS/IPS classification</a:t>
            </a:r>
          </a:p>
          <a:p>
            <a:pPr lvl="1" eaLnBrk="1" hangingPunct="1"/>
            <a:r>
              <a:rPr lang="en-GB" altLang="ko-KR" i="1" smtClean="0">
                <a:ea typeface="굴림" pitchFamily="50" charset="-127"/>
              </a:rPr>
              <a:t>By scope of protection</a:t>
            </a:r>
          </a:p>
          <a:p>
            <a:pPr lvl="1" eaLnBrk="1" hangingPunct="1"/>
            <a:r>
              <a:rPr lang="en-GB" altLang="ko-KR" i="1" smtClean="0">
                <a:ea typeface="굴림" pitchFamily="50" charset="-127"/>
              </a:rPr>
              <a:t>By detection model</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p:txBody>
          <a:bodyPr/>
          <a:lstStyle/>
          <a:p>
            <a:pPr eaLnBrk="1" hangingPunct="1"/>
            <a:r>
              <a:rPr lang="en-GB" altLang="ko-KR" smtClean="0">
                <a:ea typeface="굴림" pitchFamily="50" charset="-127"/>
              </a:rPr>
              <a:t>IDS classification</a:t>
            </a:r>
          </a:p>
        </p:txBody>
      </p:sp>
      <p:sp>
        <p:nvSpPr>
          <p:cNvPr id="21508" name="Rectangle 3"/>
          <p:cNvSpPr>
            <a:spLocks noGrp="1" noChangeArrowheads="1"/>
          </p:cNvSpPr>
          <p:nvPr>
            <p:ph type="body" idx="1"/>
          </p:nvPr>
        </p:nvSpPr>
        <p:spPr>
          <a:xfrm>
            <a:off x="395288" y="1773238"/>
            <a:ext cx="8229600" cy="4248150"/>
          </a:xfrm>
        </p:spPr>
        <p:txBody>
          <a:bodyPr/>
          <a:lstStyle/>
          <a:p>
            <a:pPr eaLnBrk="1" hangingPunct="1"/>
            <a:r>
              <a:rPr lang="en-GB" smtClean="0"/>
              <a:t>Misuse detection</a:t>
            </a:r>
          </a:p>
          <a:p>
            <a:pPr lvl="1" eaLnBrk="1" hangingPunct="1"/>
            <a:r>
              <a:rPr lang="en-GB" smtClean="0"/>
              <a:t>Asks the following question about system events: Is this particular activity bad?</a:t>
            </a:r>
          </a:p>
          <a:p>
            <a:pPr lvl="1" eaLnBrk="1" hangingPunct="1"/>
            <a:r>
              <a:rPr lang="en-GB" smtClean="0"/>
              <a:t>Misuse detection involves gathering information about indicators of intrusion in a database and then determining whether such indicators can be found in incoming data.</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a:xfrm>
            <a:off x="468313" y="260350"/>
            <a:ext cx="8229600" cy="1143000"/>
          </a:xfrm>
        </p:spPr>
        <p:txBody>
          <a:bodyPr/>
          <a:lstStyle/>
          <a:p>
            <a:pPr eaLnBrk="1" hangingPunct="1"/>
            <a:r>
              <a:rPr lang="en-GB" altLang="ko-KR" smtClean="0">
                <a:ea typeface="굴림" pitchFamily="50" charset="-127"/>
              </a:rPr>
              <a:t>IDS classification</a:t>
            </a:r>
          </a:p>
        </p:txBody>
      </p:sp>
      <p:sp>
        <p:nvSpPr>
          <p:cNvPr id="22532" name="Rectangle 3"/>
          <p:cNvSpPr>
            <a:spLocks noGrp="1" noChangeArrowheads="1"/>
          </p:cNvSpPr>
          <p:nvPr>
            <p:ph type="body" idx="1"/>
          </p:nvPr>
        </p:nvSpPr>
        <p:spPr>
          <a:xfrm>
            <a:off x="395288" y="1268413"/>
            <a:ext cx="8569325" cy="5400675"/>
          </a:xfrm>
        </p:spPr>
        <p:txBody>
          <a:bodyPr/>
          <a:lstStyle/>
          <a:p>
            <a:pPr eaLnBrk="1" hangingPunct="1"/>
            <a:r>
              <a:rPr lang="en-GB" smtClean="0"/>
              <a:t>Misuse detection (cont.)</a:t>
            </a:r>
          </a:p>
          <a:p>
            <a:pPr lvl="1" eaLnBrk="1" hangingPunct="1"/>
            <a:r>
              <a:rPr lang="en-GB" smtClean="0"/>
              <a:t>To perform misuse detection, the following is needed:</a:t>
            </a:r>
          </a:p>
          <a:p>
            <a:pPr lvl="2" eaLnBrk="1" hangingPunct="1"/>
            <a:r>
              <a:rPr lang="en-GB" sz="2800" smtClean="0"/>
              <a:t>A good understanding of what constitutes a misuse behaviour (intrusion patterns, or signatures).</a:t>
            </a:r>
          </a:p>
          <a:p>
            <a:pPr lvl="2" eaLnBrk="1" hangingPunct="1"/>
            <a:r>
              <a:rPr lang="en-GB" sz="2800" smtClean="0"/>
              <a:t>A reliable record of user activity.</a:t>
            </a:r>
          </a:p>
          <a:p>
            <a:pPr lvl="2" eaLnBrk="1" hangingPunct="1"/>
            <a:r>
              <a:rPr lang="en-GB" sz="2800" smtClean="0"/>
              <a:t>A reliable technique for analyzing that record of activity (very often – pattern matching).</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4"/>
          <p:cNvSpPr>
            <a:spLocks noGrp="1" noChangeArrowheads="1"/>
          </p:cNvSpPr>
          <p:nvPr>
            <p:ph type="title"/>
          </p:nvPr>
        </p:nvSpPr>
        <p:spPr>
          <a:xfrm>
            <a:off x="684213" y="188913"/>
            <a:ext cx="7772400" cy="1143000"/>
          </a:xfrm>
          <a:noFill/>
        </p:spPr>
        <p:txBody>
          <a:bodyPr lIns="92075" tIns="46038" rIns="92075" bIns="46038"/>
          <a:lstStyle/>
          <a:p>
            <a:pPr eaLnBrk="1" hangingPunct="1"/>
            <a:r>
              <a:rPr lang="en-US" smtClean="0"/>
              <a:t>Misuse Detection</a:t>
            </a:r>
          </a:p>
        </p:txBody>
      </p:sp>
      <p:sp>
        <p:nvSpPr>
          <p:cNvPr id="23556" name="Text Box 7"/>
          <p:cNvSpPr txBox="1">
            <a:spLocks noChangeArrowheads="1"/>
          </p:cNvSpPr>
          <p:nvPr/>
        </p:nvSpPr>
        <p:spPr bwMode="auto">
          <a:xfrm>
            <a:off x="1247775" y="2276475"/>
            <a:ext cx="2171700" cy="1187450"/>
          </a:xfrm>
          <a:prstGeom prst="rect">
            <a:avLst/>
          </a:prstGeom>
          <a:noFill/>
          <a:ln w="9525">
            <a:noFill/>
            <a:miter lim="800000"/>
            <a:headEnd/>
            <a:tailEnd/>
          </a:ln>
        </p:spPr>
        <p:txBody>
          <a:bodyPr>
            <a:spAutoFit/>
          </a:bodyPr>
          <a:lstStyle/>
          <a:p>
            <a:pPr eaLnBrk="0" hangingPunct="0">
              <a:spcBef>
                <a:spcPct val="50000"/>
              </a:spcBef>
            </a:pPr>
            <a:r>
              <a:rPr lang="en-US" sz="2400">
                <a:latin typeface="Tahoma" pitchFamily="34" charset="0"/>
              </a:rPr>
              <a:t>Intrusion patterns (signatures)</a:t>
            </a:r>
          </a:p>
        </p:txBody>
      </p:sp>
      <p:sp>
        <p:nvSpPr>
          <p:cNvPr id="23557" name="AutoShape 50"/>
          <p:cNvSpPr>
            <a:spLocks noChangeArrowheads="1"/>
          </p:cNvSpPr>
          <p:nvPr/>
        </p:nvSpPr>
        <p:spPr bwMode="auto">
          <a:xfrm>
            <a:off x="5173663" y="3573463"/>
            <a:ext cx="228600" cy="819150"/>
          </a:xfrm>
          <a:prstGeom prst="upArrow">
            <a:avLst>
              <a:gd name="adj1" fmla="val 50000"/>
              <a:gd name="adj2" fmla="val 89583"/>
            </a:avLst>
          </a:prstGeom>
          <a:noFill/>
          <a:ln w="9525">
            <a:solidFill>
              <a:schemeClr val="tx1"/>
            </a:solidFill>
            <a:miter lim="800000"/>
            <a:headEnd/>
            <a:tailEnd/>
          </a:ln>
        </p:spPr>
        <p:txBody>
          <a:bodyPr wrap="none" anchor="ctr"/>
          <a:lstStyle/>
          <a:p>
            <a:endParaRPr lang="en-US"/>
          </a:p>
        </p:txBody>
      </p:sp>
      <p:sp>
        <p:nvSpPr>
          <p:cNvPr id="23558" name="Text Box 51"/>
          <p:cNvSpPr txBox="1">
            <a:spLocks noChangeArrowheads="1"/>
          </p:cNvSpPr>
          <p:nvPr/>
        </p:nvSpPr>
        <p:spPr bwMode="auto">
          <a:xfrm>
            <a:off x="4665663" y="4437063"/>
            <a:ext cx="1371600" cy="457200"/>
          </a:xfrm>
          <a:prstGeom prst="rect">
            <a:avLst/>
          </a:prstGeom>
          <a:noFill/>
          <a:ln w="9525">
            <a:noFill/>
            <a:miter lim="800000"/>
            <a:headEnd/>
            <a:tailEnd/>
          </a:ln>
        </p:spPr>
        <p:txBody>
          <a:bodyPr>
            <a:spAutoFit/>
          </a:bodyPr>
          <a:lstStyle/>
          <a:p>
            <a:pPr eaLnBrk="0" hangingPunct="0">
              <a:spcBef>
                <a:spcPct val="50000"/>
              </a:spcBef>
            </a:pPr>
            <a:r>
              <a:rPr lang="en-US" sz="2400">
                <a:latin typeface="Tahoma" pitchFamily="34" charset="0"/>
              </a:rPr>
              <a:t>Activities</a:t>
            </a:r>
          </a:p>
        </p:txBody>
      </p:sp>
      <p:sp>
        <p:nvSpPr>
          <p:cNvPr id="23559" name="Text Box 61"/>
          <p:cNvSpPr txBox="1">
            <a:spLocks noChangeArrowheads="1"/>
          </p:cNvSpPr>
          <p:nvPr/>
        </p:nvSpPr>
        <p:spPr bwMode="auto">
          <a:xfrm>
            <a:off x="4284663" y="2312988"/>
            <a:ext cx="2530475" cy="1187450"/>
          </a:xfrm>
          <a:prstGeom prst="rect">
            <a:avLst/>
          </a:prstGeom>
          <a:noFill/>
          <a:ln w="9525">
            <a:noFill/>
            <a:miter lim="800000"/>
            <a:headEnd/>
            <a:tailEnd/>
          </a:ln>
        </p:spPr>
        <p:txBody>
          <a:bodyPr>
            <a:spAutoFit/>
          </a:bodyPr>
          <a:lstStyle/>
          <a:p>
            <a:pPr eaLnBrk="0" hangingPunct="0">
              <a:spcBef>
                <a:spcPct val="50000"/>
              </a:spcBef>
            </a:pPr>
            <a:r>
              <a:rPr lang="en-US" sz="2400">
                <a:latin typeface="Tahoma" pitchFamily="34" charset="0"/>
              </a:rPr>
              <a:t>Analysis       (e.g. pattern matching)</a:t>
            </a:r>
          </a:p>
        </p:txBody>
      </p:sp>
      <p:sp>
        <p:nvSpPr>
          <p:cNvPr id="23560" name="AutoShape 62"/>
          <p:cNvSpPr>
            <a:spLocks noChangeArrowheads="1"/>
          </p:cNvSpPr>
          <p:nvPr/>
        </p:nvSpPr>
        <p:spPr bwMode="auto">
          <a:xfrm>
            <a:off x="3076575" y="2820988"/>
            <a:ext cx="1219200" cy="149225"/>
          </a:xfrm>
          <a:prstGeom prst="rightArrow">
            <a:avLst>
              <a:gd name="adj1" fmla="val 50000"/>
              <a:gd name="adj2" fmla="val 204255"/>
            </a:avLst>
          </a:prstGeom>
          <a:noFill/>
          <a:ln w="9525">
            <a:solidFill>
              <a:schemeClr val="tx1"/>
            </a:solidFill>
            <a:miter lim="800000"/>
            <a:headEnd/>
            <a:tailEnd/>
          </a:ln>
        </p:spPr>
        <p:txBody>
          <a:bodyPr wrap="none" anchor="ctr"/>
          <a:lstStyle/>
          <a:p>
            <a:endParaRPr lang="en-US"/>
          </a:p>
        </p:txBody>
      </p:sp>
      <p:sp>
        <p:nvSpPr>
          <p:cNvPr id="23561" name="AutoShape 74"/>
          <p:cNvSpPr>
            <a:spLocks noChangeArrowheads="1"/>
          </p:cNvSpPr>
          <p:nvPr/>
        </p:nvSpPr>
        <p:spPr bwMode="auto">
          <a:xfrm>
            <a:off x="6237288" y="2819400"/>
            <a:ext cx="1143000" cy="149225"/>
          </a:xfrm>
          <a:prstGeom prst="rightArrow">
            <a:avLst>
              <a:gd name="adj1" fmla="val 50000"/>
              <a:gd name="adj2" fmla="val 191489"/>
            </a:avLst>
          </a:prstGeom>
          <a:noFill/>
          <a:ln w="9525">
            <a:solidFill>
              <a:schemeClr val="tx1"/>
            </a:solidFill>
            <a:miter lim="800000"/>
            <a:headEnd/>
            <a:tailEnd/>
          </a:ln>
        </p:spPr>
        <p:txBody>
          <a:bodyPr wrap="none" anchor="ctr"/>
          <a:lstStyle/>
          <a:p>
            <a:endParaRPr lang="en-US"/>
          </a:p>
        </p:txBody>
      </p:sp>
      <p:sp>
        <p:nvSpPr>
          <p:cNvPr id="23562" name="Text Box 75"/>
          <p:cNvSpPr txBox="1">
            <a:spLocks noChangeArrowheads="1"/>
          </p:cNvSpPr>
          <p:nvPr/>
        </p:nvSpPr>
        <p:spPr bwMode="auto">
          <a:xfrm>
            <a:off x="6364288" y="2387600"/>
            <a:ext cx="1447800" cy="457200"/>
          </a:xfrm>
          <a:prstGeom prst="rect">
            <a:avLst/>
          </a:prstGeom>
          <a:noFill/>
          <a:ln w="9525">
            <a:noFill/>
            <a:miter lim="800000"/>
            <a:headEnd/>
            <a:tailEnd/>
          </a:ln>
        </p:spPr>
        <p:txBody>
          <a:bodyPr>
            <a:spAutoFit/>
          </a:bodyPr>
          <a:lstStyle/>
          <a:p>
            <a:pPr eaLnBrk="0" hangingPunct="0">
              <a:spcBef>
                <a:spcPct val="50000"/>
              </a:spcBef>
            </a:pPr>
            <a:r>
              <a:rPr lang="en-US" sz="2400">
                <a:latin typeface="Tahoma" pitchFamily="34" charset="0"/>
              </a:rPr>
              <a:t>Intrusion</a:t>
            </a:r>
          </a:p>
        </p:txBody>
      </p:sp>
      <p:sp>
        <p:nvSpPr>
          <p:cNvPr id="23563" name="Text Box 76"/>
          <p:cNvSpPr txBox="1">
            <a:spLocks noChangeArrowheads="1"/>
          </p:cNvSpPr>
          <p:nvPr/>
        </p:nvSpPr>
        <p:spPr bwMode="auto">
          <a:xfrm>
            <a:off x="611188" y="5516563"/>
            <a:ext cx="7815262" cy="457200"/>
          </a:xfrm>
          <a:prstGeom prst="rect">
            <a:avLst/>
          </a:prstGeom>
          <a:noFill/>
          <a:ln w="9525">
            <a:noFill/>
            <a:miter lim="800000"/>
            <a:headEnd/>
            <a:tailEnd/>
          </a:ln>
        </p:spPr>
        <p:txBody>
          <a:bodyPr wrap="none">
            <a:spAutoFit/>
          </a:bodyPr>
          <a:lstStyle/>
          <a:p>
            <a:pPr eaLnBrk="0" hangingPunct="0"/>
            <a:r>
              <a:rPr lang="en-US" sz="2400">
                <a:latin typeface="Tahoma" pitchFamily="34" charset="0"/>
              </a:rPr>
              <a:t>Signature example: </a:t>
            </a:r>
            <a:r>
              <a:rPr lang="en-US" sz="2400" b="1">
                <a:solidFill>
                  <a:srgbClr val="0033CC"/>
                </a:solidFill>
                <a:latin typeface="Tahoma" pitchFamily="34" charset="0"/>
              </a:rPr>
              <a:t>if</a:t>
            </a:r>
            <a:r>
              <a:rPr lang="en-US" sz="2400">
                <a:solidFill>
                  <a:srgbClr val="0033CC"/>
                </a:solidFill>
                <a:latin typeface="Tahoma" pitchFamily="34" charset="0"/>
              </a:rPr>
              <a:t> src_ip = dst_ip </a:t>
            </a:r>
            <a:r>
              <a:rPr lang="en-US" sz="2400" b="1">
                <a:solidFill>
                  <a:srgbClr val="0033CC"/>
                </a:solidFill>
                <a:latin typeface="Tahoma" pitchFamily="34" charset="0"/>
              </a:rPr>
              <a:t>then </a:t>
            </a:r>
            <a:r>
              <a:rPr lang="en-US" sz="2400">
                <a:solidFill>
                  <a:srgbClr val="0033CC"/>
                </a:solidFill>
                <a:latin typeface="Tahoma" pitchFamily="34" charset="0"/>
              </a:rPr>
              <a:t>“land attack”</a:t>
            </a:r>
          </a:p>
        </p:txBody>
      </p:sp>
      <p:sp>
        <p:nvSpPr>
          <p:cNvPr id="23564" name="Rectangle 79"/>
          <p:cNvSpPr>
            <a:spLocks noChangeArrowheads="1"/>
          </p:cNvSpPr>
          <p:nvPr/>
        </p:nvSpPr>
        <p:spPr bwMode="auto">
          <a:xfrm>
            <a:off x="1125538" y="2276475"/>
            <a:ext cx="1944687" cy="1296988"/>
          </a:xfrm>
          <a:prstGeom prst="rect">
            <a:avLst/>
          </a:prstGeom>
          <a:noFill/>
          <a:ln w="19050" algn="ctr">
            <a:solidFill>
              <a:schemeClr val="tx1"/>
            </a:solidFill>
            <a:miter lim="800000"/>
            <a:headEnd/>
            <a:tailEnd/>
          </a:ln>
        </p:spPr>
        <p:txBody>
          <a:bodyPr wrap="none" anchor="ctr">
            <a:spAutoFit/>
          </a:bodyPr>
          <a:lstStyle/>
          <a:p>
            <a:endParaRPr lang="en-US"/>
          </a:p>
        </p:txBody>
      </p:sp>
      <p:sp>
        <p:nvSpPr>
          <p:cNvPr id="23565" name="Rectangle 80"/>
          <p:cNvSpPr>
            <a:spLocks noChangeArrowheads="1"/>
          </p:cNvSpPr>
          <p:nvPr/>
        </p:nvSpPr>
        <p:spPr bwMode="auto">
          <a:xfrm>
            <a:off x="4284663" y="2276475"/>
            <a:ext cx="1944687" cy="1296988"/>
          </a:xfrm>
          <a:prstGeom prst="rect">
            <a:avLst/>
          </a:prstGeom>
          <a:noFill/>
          <a:ln w="19050" algn="ctr">
            <a:solidFill>
              <a:schemeClr val="tx1"/>
            </a:solidFill>
            <a:miter lim="800000"/>
            <a:headEnd/>
            <a:tailEnd/>
          </a:ln>
        </p:spPr>
        <p:txBody>
          <a:bodyPr wrap="none" anchor="ctr">
            <a:spAutoFit/>
          </a:bodyPr>
          <a:lstStyle/>
          <a:p>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title"/>
          </p:nvPr>
        </p:nvSpPr>
        <p:spPr/>
        <p:txBody>
          <a:bodyPr/>
          <a:lstStyle/>
          <a:p>
            <a:pPr eaLnBrk="1" hangingPunct="1"/>
            <a:r>
              <a:rPr lang="en-GB" altLang="ko-KR" smtClean="0">
                <a:ea typeface="굴림" pitchFamily="50" charset="-127"/>
              </a:rPr>
              <a:t>IDS classification</a:t>
            </a:r>
          </a:p>
        </p:txBody>
      </p:sp>
      <p:sp>
        <p:nvSpPr>
          <p:cNvPr id="24580" name="Rectangle 3"/>
          <p:cNvSpPr>
            <a:spLocks noGrp="1" noChangeArrowheads="1"/>
          </p:cNvSpPr>
          <p:nvPr>
            <p:ph type="body" idx="1"/>
          </p:nvPr>
        </p:nvSpPr>
        <p:spPr>
          <a:xfrm>
            <a:off x="395288" y="1268413"/>
            <a:ext cx="8229600" cy="5113337"/>
          </a:xfrm>
        </p:spPr>
        <p:txBody>
          <a:bodyPr/>
          <a:lstStyle/>
          <a:p>
            <a:pPr eaLnBrk="1" hangingPunct="1"/>
            <a:r>
              <a:rPr lang="en-GB" smtClean="0"/>
              <a:t>Misuse detection (cont.)</a:t>
            </a:r>
          </a:p>
          <a:p>
            <a:pPr lvl="1" eaLnBrk="1" hangingPunct="1"/>
            <a:r>
              <a:rPr lang="en-GB" smtClean="0"/>
              <a:t>It is best suited for reliably detecting known misuse patterns (by means of signatures). </a:t>
            </a:r>
          </a:p>
          <a:p>
            <a:pPr lvl="1" eaLnBrk="1" hangingPunct="1"/>
            <a:r>
              <a:rPr lang="en-GB" smtClean="0"/>
              <a:t>It is not possible to detect previously unknown attacks, or attacks with unknown signature. A single bit of difference may be enough for an IDS to miss the attack. </a:t>
            </a:r>
          </a:p>
          <a:p>
            <a:pPr lvl="1" eaLnBrk="1" hangingPunct="1"/>
            <a:r>
              <a:rPr lang="en-GB" smtClean="0"/>
              <a:t>However, it is possible to use the existing knowledge (for instance, of outcomes of attacks) to recognize new forms of old attacks.</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p:cNvSpPr>
            <a:spLocks noGrp="1" noChangeArrowheads="1"/>
          </p:cNvSpPr>
          <p:nvPr>
            <p:ph type="title"/>
          </p:nvPr>
        </p:nvSpPr>
        <p:spPr/>
        <p:txBody>
          <a:bodyPr/>
          <a:lstStyle/>
          <a:p>
            <a:pPr eaLnBrk="1" hangingPunct="1"/>
            <a:r>
              <a:rPr lang="en-GB" altLang="ko-KR" smtClean="0">
                <a:ea typeface="굴림" pitchFamily="50" charset="-127"/>
              </a:rPr>
              <a:t>IDS classification</a:t>
            </a:r>
          </a:p>
        </p:txBody>
      </p:sp>
      <p:sp>
        <p:nvSpPr>
          <p:cNvPr id="25604" name="Rectangle 3"/>
          <p:cNvSpPr>
            <a:spLocks noGrp="1" noChangeArrowheads="1"/>
          </p:cNvSpPr>
          <p:nvPr>
            <p:ph type="body" idx="1"/>
          </p:nvPr>
        </p:nvSpPr>
        <p:spPr>
          <a:xfrm>
            <a:off x="395288" y="1268413"/>
            <a:ext cx="8229600" cy="5113337"/>
          </a:xfrm>
        </p:spPr>
        <p:txBody>
          <a:bodyPr/>
          <a:lstStyle/>
          <a:p>
            <a:pPr eaLnBrk="1" hangingPunct="1"/>
            <a:r>
              <a:rPr lang="en-GB" smtClean="0"/>
              <a:t>Misuse detection (cont.)</a:t>
            </a:r>
          </a:p>
          <a:p>
            <a:pPr lvl="1" eaLnBrk="1" hangingPunct="1"/>
            <a:r>
              <a:rPr lang="en-GB" smtClean="0"/>
              <a:t>Misuse detection has no knowledge about the intention of activity that matches a signature.</a:t>
            </a:r>
          </a:p>
          <a:p>
            <a:pPr lvl="1" eaLnBrk="1" hangingPunct="1"/>
            <a:r>
              <a:rPr lang="en-GB" smtClean="0"/>
              <a:t>Hence it sometimes generates alerts even if the activities are normal (normal activities often closely resemble the suspicious ones). </a:t>
            </a:r>
          </a:p>
          <a:p>
            <a:pPr lvl="1" eaLnBrk="1" hangingPunct="1"/>
            <a:r>
              <a:rPr lang="en-GB" smtClean="0"/>
              <a:t>Hence IDS that use signature detection are likely to generate </a:t>
            </a:r>
            <a:r>
              <a:rPr lang="en-GB" i="1" smtClean="0">
                <a:solidFill>
                  <a:srgbClr val="0033CC"/>
                </a:solidFill>
              </a:rPr>
              <a:t>false positives</a:t>
            </a:r>
            <a:r>
              <a:rPr lang="en-GB" smtClean="0"/>
              <a:t>.</a:t>
            </a:r>
            <a:endParaRPr lang="en-GB" sz="3200" smtClean="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title"/>
          </p:nvPr>
        </p:nvSpPr>
        <p:spPr/>
        <p:txBody>
          <a:bodyPr/>
          <a:lstStyle/>
          <a:p>
            <a:pPr eaLnBrk="1" hangingPunct="1"/>
            <a:r>
              <a:rPr lang="en-GB" altLang="ko-KR" smtClean="0">
                <a:ea typeface="굴림" pitchFamily="50" charset="-127"/>
              </a:rPr>
              <a:t>IDS classification</a:t>
            </a:r>
          </a:p>
        </p:txBody>
      </p:sp>
      <p:sp>
        <p:nvSpPr>
          <p:cNvPr id="26628" name="Rectangle 3"/>
          <p:cNvSpPr>
            <a:spLocks noGrp="1" noChangeArrowheads="1"/>
          </p:cNvSpPr>
          <p:nvPr>
            <p:ph type="body" idx="1"/>
          </p:nvPr>
        </p:nvSpPr>
        <p:spPr>
          <a:xfrm>
            <a:off x="395288" y="1268413"/>
            <a:ext cx="8229600" cy="5256212"/>
          </a:xfrm>
        </p:spPr>
        <p:txBody>
          <a:bodyPr/>
          <a:lstStyle/>
          <a:p>
            <a:pPr eaLnBrk="1" hangingPunct="1"/>
            <a:r>
              <a:rPr lang="en-GB" smtClean="0"/>
              <a:t>Misuse detection (cont.)</a:t>
            </a:r>
          </a:p>
          <a:p>
            <a:pPr lvl="1" eaLnBrk="1" hangingPunct="1"/>
            <a:r>
              <a:rPr lang="en-GB" smtClean="0"/>
              <a:t>New attacks require new signatures, and the increasing number of vulnerabilities causes that signature databases grow over time. </a:t>
            </a:r>
          </a:p>
          <a:p>
            <a:pPr lvl="1" eaLnBrk="1" hangingPunct="1"/>
            <a:r>
              <a:rPr lang="en-GB" smtClean="0"/>
              <a:t>Every packet must be compared to each signature for the IDS to detect intrusions. This can become computationally expensive as the amount of bandwidth increases. </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ChangeArrowheads="1"/>
          </p:cNvSpPr>
          <p:nvPr>
            <p:ph type="title"/>
          </p:nvPr>
        </p:nvSpPr>
        <p:spPr/>
        <p:txBody>
          <a:bodyPr/>
          <a:lstStyle/>
          <a:p>
            <a:pPr eaLnBrk="1" hangingPunct="1"/>
            <a:r>
              <a:rPr lang="en-GB" altLang="ko-KR" smtClean="0">
                <a:ea typeface="굴림" pitchFamily="50" charset="-127"/>
              </a:rPr>
              <a:t>IDS classification</a:t>
            </a:r>
          </a:p>
        </p:txBody>
      </p:sp>
      <p:sp>
        <p:nvSpPr>
          <p:cNvPr id="27652" name="Rectangle 3"/>
          <p:cNvSpPr>
            <a:spLocks noGrp="1" noChangeArrowheads="1"/>
          </p:cNvSpPr>
          <p:nvPr>
            <p:ph type="body" idx="1"/>
          </p:nvPr>
        </p:nvSpPr>
        <p:spPr>
          <a:xfrm>
            <a:off x="395288" y="1268413"/>
            <a:ext cx="8229600" cy="5256212"/>
          </a:xfrm>
        </p:spPr>
        <p:txBody>
          <a:bodyPr/>
          <a:lstStyle/>
          <a:p>
            <a:pPr eaLnBrk="1" hangingPunct="1"/>
            <a:r>
              <a:rPr lang="en-GB" smtClean="0"/>
              <a:t>Misuse detection (cont.)</a:t>
            </a:r>
          </a:p>
          <a:p>
            <a:pPr lvl="1" eaLnBrk="1" hangingPunct="1"/>
            <a:r>
              <a:rPr lang="en-GB" smtClean="0"/>
              <a:t>When the amount of bandwidth overwhelms the capabilities of the IDS, it causes the IDS to miss or drop packets. </a:t>
            </a:r>
          </a:p>
          <a:p>
            <a:pPr lvl="1" eaLnBrk="1" hangingPunct="1"/>
            <a:r>
              <a:rPr lang="en-GB" smtClean="0"/>
              <a:t>In this situation, </a:t>
            </a:r>
            <a:r>
              <a:rPr lang="en-GB" i="1" smtClean="0">
                <a:solidFill>
                  <a:srgbClr val="0033CC"/>
                </a:solidFill>
              </a:rPr>
              <a:t>false negatives</a:t>
            </a:r>
            <a:r>
              <a:rPr lang="en-GB" smtClean="0"/>
              <a:t> are possible.</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2"/>
          <p:cNvSpPr>
            <a:spLocks noGrp="1" noChangeArrowheads="1"/>
          </p:cNvSpPr>
          <p:nvPr>
            <p:ph type="title"/>
          </p:nvPr>
        </p:nvSpPr>
        <p:spPr/>
        <p:txBody>
          <a:bodyPr/>
          <a:lstStyle/>
          <a:p>
            <a:pPr eaLnBrk="1" hangingPunct="1"/>
            <a:r>
              <a:rPr lang="en-GB" altLang="ko-KR" smtClean="0">
                <a:ea typeface="굴림" pitchFamily="50" charset="-127"/>
              </a:rPr>
              <a:t>IDS classification</a:t>
            </a:r>
          </a:p>
        </p:txBody>
      </p:sp>
      <p:sp>
        <p:nvSpPr>
          <p:cNvPr id="28676" name="Rectangle 3"/>
          <p:cNvSpPr>
            <a:spLocks noGrp="1" noChangeArrowheads="1"/>
          </p:cNvSpPr>
          <p:nvPr>
            <p:ph type="body" idx="1"/>
          </p:nvPr>
        </p:nvSpPr>
        <p:spPr>
          <a:xfrm>
            <a:off x="395288" y="1268413"/>
            <a:ext cx="8229600" cy="5113337"/>
          </a:xfrm>
        </p:spPr>
        <p:txBody>
          <a:bodyPr/>
          <a:lstStyle/>
          <a:p>
            <a:pPr eaLnBrk="1" hangingPunct="1">
              <a:lnSpc>
                <a:spcPct val="90000"/>
              </a:lnSpc>
            </a:pPr>
            <a:r>
              <a:rPr lang="en-GB" smtClean="0"/>
              <a:t>Anomaly detection</a:t>
            </a:r>
          </a:p>
          <a:p>
            <a:pPr lvl="1" eaLnBrk="1" hangingPunct="1">
              <a:lnSpc>
                <a:spcPct val="90000"/>
              </a:lnSpc>
            </a:pPr>
            <a:r>
              <a:rPr lang="en-GB" smtClean="0"/>
              <a:t>Anomaly detection involves a process of establishing profiles of normal user behaviour, comparing actual user behaviour to those profiles, and alerting if deviations from the normal behaviour are detected.</a:t>
            </a:r>
          </a:p>
          <a:p>
            <a:pPr lvl="1" eaLnBrk="1" hangingPunct="1">
              <a:lnSpc>
                <a:spcPct val="90000"/>
              </a:lnSpc>
            </a:pPr>
            <a:r>
              <a:rPr lang="en-GB" smtClean="0"/>
              <a:t>The basis of anomaly detection is the assertion that abnormal behaviour patterns indicate intrusion. </a:t>
            </a: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a:spLocks noGrp="1" noChangeArrowheads="1"/>
          </p:cNvSpPr>
          <p:nvPr>
            <p:ph type="title"/>
          </p:nvPr>
        </p:nvSpPr>
        <p:spPr/>
        <p:txBody>
          <a:bodyPr/>
          <a:lstStyle/>
          <a:p>
            <a:pPr eaLnBrk="1" hangingPunct="1"/>
            <a:r>
              <a:rPr lang="en-GB" altLang="ko-KR" smtClean="0">
                <a:ea typeface="굴림" pitchFamily="50" charset="-127"/>
              </a:rPr>
              <a:t>IDS classification</a:t>
            </a:r>
          </a:p>
        </p:txBody>
      </p:sp>
      <p:sp>
        <p:nvSpPr>
          <p:cNvPr id="29700" name="Rectangle 3"/>
          <p:cNvSpPr>
            <a:spLocks noGrp="1" noChangeArrowheads="1"/>
          </p:cNvSpPr>
          <p:nvPr>
            <p:ph type="body" idx="1"/>
          </p:nvPr>
        </p:nvSpPr>
        <p:spPr>
          <a:xfrm>
            <a:off x="395288" y="1268413"/>
            <a:ext cx="8229600" cy="5113337"/>
          </a:xfrm>
        </p:spPr>
        <p:txBody>
          <a:bodyPr/>
          <a:lstStyle/>
          <a:p>
            <a:pPr eaLnBrk="1" hangingPunct="1">
              <a:lnSpc>
                <a:spcPct val="90000"/>
              </a:lnSpc>
            </a:pPr>
            <a:r>
              <a:rPr lang="en-GB" smtClean="0"/>
              <a:t>Anomaly detection (cont.)</a:t>
            </a:r>
          </a:p>
          <a:p>
            <a:pPr lvl="1" eaLnBrk="1" hangingPunct="1">
              <a:lnSpc>
                <a:spcPct val="90000"/>
              </a:lnSpc>
            </a:pPr>
            <a:r>
              <a:rPr lang="en-GB" smtClean="0"/>
              <a:t>Profiles are defined as sets of metrics - measures of particular aspects of user behaviour. </a:t>
            </a:r>
          </a:p>
          <a:p>
            <a:pPr lvl="1" eaLnBrk="1" hangingPunct="1">
              <a:lnSpc>
                <a:spcPct val="90000"/>
              </a:lnSpc>
            </a:pPr>
            <a:r>
              <a:rPr lang="en-GB" smtClean="0"/>
              <a:t>Each metric is associated with a threshold or a range of values.</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a:spLocks noGrp="1" noChangeArrowheads="1"/>
          </p:cNvSpPr>
          <p:nvPr>
            <p:ph type="title"/>
          </p:nvPr>
        </p:nvSpPr>
        <p:spPr/>
        <p:txBody>
          <a:bodyPr/>
          <a:lstStyle/>
          <a:p>
            <a:pPr eaLnBrk="1" hangingPunct="1"/>
            <a:r>
              <a:rPr lang="en-GB" altLang="ko-KR" smtClean="0">
                <a:ea typeface="굴림" pitchFamily="50" charset="-127"/>
              </a:rPr>
              <a:t>IDS classification</a:t>
            </a:r>
          </a:p>
        </p:txBody>
      </p:sp>
      <p:sp>
        <p:nvSpPr>
          <p:cNvPr id="30724" name="Rectangle 3"/>
          <p:cNvSpPr>
            <a:spLocks noGrp="1" noChangeArrowheads="1"/>
          </p:cNvSpPr>
          <p:nvPr>
            <p:ph type="body" idx="1"/>
          </p:nvPr>
        </p:nvSpPr>
        <p:spPr>
          <a:xfrm>
            <a:off x="395288" y="1268413"/>
            <a:ext cx="8229600" cy="5113337"/>
          </a:xfrm>
        </p:spPr>
        <p:txBody>
          <a:bodyPr/>
          <a:lstStyle/>
          <a:p>
            <a:pPr eaLnBrk="1" hangingPunct="1"/>
            <a:r>
              <a:rPr lang="en-GB" smtClean="0"/>
              <a:t>Anomaly detection (cont.)</a:t>
            </a:r>
          </a:p>
          <a:p>
            <a:pPr lvl="1" eaLnBrk="1" hangingPunct="1"/>
            <a:r>
              <a:rPr lang="en-GB" smtClean="0"/>
              <a:t>Anomaly detection depends on an assumption that users exhibit predictable, consistent patterns of system usage. </a:t>
            </a:r>
          </a:p>
          <a:p>
            <a:pPr lvl="1" eaLnBrk="1" hangingPunct="1"/>
            <a:r>
              <a:rPr lang="en-GB" smtClean="0"/>
              <a:t>The approach also accommodates adaptations to changes in user behaviour over time. </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pPr eaLnBrk="1" hangingPunct="1"/>
            <a:r>
              <a:rPr lang="en-GB" altLang="ko-KR" smtClean="0">
                <a:ea typeface="굴림" pitchFamily="50" charset="-127"/>
              </a:rPr>
              <a:t>Overview of IDS/IPS</a:t>
            </a:r>
            <a:endParaRPr lang="en-GB" altLang="ko-KR" i="1" smtClean="0">
              <a:ea typeface="굴림" pitchFamily="50" charset="-127"/>
            </a:endParaRPr>
          </a:p>
        </p:txBody>
      </p:sp>
      <p:sp>
        <p:nvSpPr>
          <p:cNvPr id="4100" name="Rectangle 3"/>
          <p:cNvSpPr>
            <a:spLocks noGrp="1" noChangeArrowheads="1"/>
          </p:cNvSpPr>
          <p:nvPr>
            <p:ph type="body" idx="1"/>
          </p:nvPr>
        </p:nvSpPr>
        <p:spPr>
          <a:xfrm>
            <a:off x="457200" y="1268413"/>
            <a:ext cx="8229600" cy="5329237"/>
          </a:xfrm>
        </p:spPr>
        <p:txBody>
          <a:bodyPr/>
          <a:lstStyle/>
          <a:p>
            <a:pPr marL="533400" indent="-533400" eaLnBrk="1" hangingPunct="1">
              <a:lnSpc>
                <a:spcPct val="90000"/>
              </a:lnSpc>
            </a:pPr>
            <a:r>
              <a:rPr lang="en-GB" altLang="ko-KR" dirty="0" smtClean="0">
                <a:ea typeface="굴림" pitchFamily="50" charset="-127"/>
              </a:rPr>
              <a:t>Intrusion</a:t>
            </a:r>
            <a:endParaRPr lang="en-GB" altLang="ko-KR" dirty="0" smtClean="0">
              <a:solidFill>
                <a:srgbClr val="336699"/>
              </a:solidFill>
              <a:ea typeface="굴림" pitchFamily="50" charset="-127"/>
            </a:endParaRPr>
          </a:p>
          <a:p>
            <a:pPr marL="801688" lvl="1" indent="-344488" eaLnBrk="1" hangingPunct="1">
              <a:lnSpc>
                <a:spcPct val="90000"/>
              </a:lnSpc>
            </a:pPr>
            <a:r>
              <a:rPr lang="en-GB" dirty="0" smtClean="0"/>
              <a:t>A set of actions aimed at compromising the security goals (confidentiality, integrity, availability of a computing/networking resource)</a:t>
            </a:r>
            <a:endParaRPr lang="en-GB" altLang="ko-KR" dirty="0" smtClean="0">
              <a:ea typeface="굴림" pitchFamily="50" charset="-127"/>
            </a:endParaRPr>
          </a:p>
          <a:p>
            <a:pPr marL="533400" indent="-533400" eaLnBrk="1" hangingPunct="1">
              <a:lnSpc>
                <a:spcPct val="90000"/>
              </a:lnSpc>
            </a:pPr>
            <a:r>
              <a:rPr lang="en-GB" dirty="0" smtClean="0"/>
              <a:t>Intrusion detection</a:t>
            </a:r>
          </a:p>
          <a:p>
            <a:pPr marL="801688" lvl="1" indent="-344488" eaLnBrk="1" hangingPunct="1">
              <a:lnSpc>
                <a:spcPct val="90000"/>
              </a:lnSpc>
            </a:pPr>
            <a:r>
              <a:rPr lang="en-GB" dirty="0" smtClean="0"/>
              <a:t>The process of identifying  intrusion activities</a:t>
            </a:r>
          </a:p>
          <a:p>
            <a:pPr marL="533400" indent="-533400" eaLnBrk="1" hangingPunct="1">
              <a:lnSpc>
                <a:spcPct val="90000"/>
              </a:lnSpc>
            </a:pPr>
            <a:r>
              <a:rPr lang="en-GB" altLang="ko-KR" dirty="0" smtClean="0">
                <a:ea typeface="굴림" pitchFamily="50" charset="-127"/>
              </a:rPr>
              <a:t>Intrusion prevention</a:t>
            </a:r>
          </a:p>
          <a:p>
            <a:pPr marL="801688" lvl="1" indent="-344488" eaLnBrk="1" hangingPunct="1">
              <a:lnSpc>
                <a:spcPct val="90000"/>
              </a:lnSpc>
            </a:pPr>
            <a:r>
              <a:rPr lang="en-GB" altLang="ko-KR" dirty="0" smtClean="0">
                <a:ea typeface="굴림" pitchFamily="50" charset="-127"/>
              </a:rPr>
              <a:t>The process of both detecting intrusion activities and managing responsive actions throughout the network.</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Grp="1" noChangeArrowheads="1"/>
          </p:cNvSpPr>
          <p:nvPr>
            <p:ph type="title"/>
          </p:nvPr>
        </p:nvSpPr>
        <p:spPr/>
        <p:txBody>
          <a:bodyPr/>
          <a:lstStyle/>
          <a:p>
            <a:pPr eaLnBrk="1" hangingPunct="1"/>
            <a:r>
              <a:rPr lang="en-GB" altLang="ko-KR" smtClean="0">
                <a:ea typeface="굴림" pitchFamily="50" charset="-127"/>
              </a:rPr>
              <a:t>IDS classification</a:t>
            </a:r>
          </a:p>
        </p:txBody>
      </p:sp>
      <p:sp>
        <p:nvSpPr>
          <p:cNvPr id="31748" name="Rectangle 3"/>
          <p:cNvSpPr>
            <a:spLocks noGrp="1" noChangeArrowheads="1"/>
          </p:cNvSpPr>
          <p:nvPr>
            <p:ph type="body" idx="1"/>
          </p:nvPr>
        </p:nvSpPr>
        <p:spPr>
          <a:xfrm>
            <a:off x="395288" y="1268413"/>
            <a:ext cx="8229600" cy="5113337"/>
          </a:xfrm>
        </p:spPr>
        <p:txBody>
          <a:bodyPr/>
          <a:lstStyle/>
          <a:p>
            <a:pPr eaLnBrk="1" hangingPunct="1"/>
            <a:r>
              <a:rPr lang="en-GB" smtClean="0"/>
              <a:t>Anomaly detection (cont.)</a:t>
            </a:r>
          </a:p>
          <a:p>
            <a:pPr lvl="1" eaLnBrk="1" hangingPunct="1"/>
            <a:r>
              <a:rPr lang="en-GB" smtClean="0"/>
              <a:t>The completeness of anomaly detection depends on the selected set of metrics – it should be rich enough to express as much of anomalous behaviour as possible.</a:t>
            </a:r>
          </a:p>
          <a:p>
            <a:pPr lvl="1" eaLnBrk="1" hangingPunct="1"/>
            <a:r>
              <a:rPr lang="en-GB" smtClean="0"/>
              <a:t>Capable of detecting new attacks.</a:t>
            </a: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title"/>
          </p:nvPr>
        </p:nvSpPr>
        <p:spPr/>
        <p:txBody>
          <a:bodyPr/>
          <a:lstStyle/>
          <a:p>
            <a:pPr eaLnBrk="1" hangingPunct="1"/>
            <a:r>
              <a:rPr lang="en-GB" altLang="ko-KR" smtClean="0">
                <a:ea typeface="굴림" pitchFamily="50" charset="-127"/>
              </a:rPr>
              <a:t>IDS classification</a:t>
            </a:r>
          </a:p>
        </p:txBody>
      </p:sp>
      <p:sp>
        <p:nvSpPr>
          <p:cNvPr id="32772" name="Rectangle 3"/>
          <p:cNvSpPr>
            <a:spLocks noGrp="1" noChangeArrowheads="1"/>
          </p:cNvSpPr>
          <p:nvPr>
            <p:ph type="body" idx="1"/>
          </p:nvPr>
        </p:nvSpPr>
        <p:spPr>
          <a:xfrm>
            <a:off x="395288" y="1268413"/>
            <a:ext cx="8229600" cy="5400675"/>
          </a:xfrm>
        </p:spPr>
        <p:txBody>
          <a:bodyPr/>
          <a:lstStyle/>
          <a:p>
            <a:pPr eaLnBrk="1" hangingPunct="1"/>
            <a:r>
              <a:rPr lang="en-GB" smtClean="0"/>
              <a:t>Anomaly detection (cont.)</a:t>
            </a:r>
          </a:p>
          <a:p>
            <a:pPr lvl="1" eaLnBrk="1" hangingPunct="1"/>
            <a:r>
              <a:rPr lang="en-GB" smtClean="0"/>
              <a:t>An attacker can replicate a misuse detection system and check which signatures it detects.</a:t>
            </a:r>
          </a:p>
          <a:p>
            <a:pPr lvl="1" eaLnBrk="1" hangingPunct="1"/>
            <a:r>
              <a:rPr lang="en-GB" smtClean="0"/>
              <a:t>Then he/she can use the attack not detectable by the IDS in question.</a:t>
            </a:r>
          </a:p>
          <a:p>
            <a:pPr lvl="1" eaLnBrk="1" hangingPunct="1"/>
            <a:r>
              <a:rPr lang="en-GB" smtClean="0"/>
              <a:t>This is not possible to do with an anomaly detection system.</a:t>
            </a: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Grp="1" noChangeArrowheads="1"/>
          </p:cNvSpPr>
          <p:nvPr>
            <p:ph type="title"/>
          </p:nvPr>
        </p:nvSpPr>
        <p:spPr/>
        <p:txBody>
          <a:bodyPr/>
          <a:lstStyle/>
          <a:p>
            <a:pPr eaLnBrk="1" hangingPunct="1"/>
            <a:r>
              <a:rPr lang="en-GB" altLang="ko-KR" smtClean="0">
                <a:ea typeface="굴림" pitchFamily="50" charset="-127"/>
              </a:rPr>
              <a:t>IDS classification</a:t>
            </a:r>
          </a:p>
        </p:txBody>
      </p:sp>
      <p:sp>
        <p:nvSpPr>
          <p:cNvPr id="33796" name="Rectangle 3"/>
          <p:cNvSpPr>
            <a:spLocks noGrp="1" noChangeArrowheads="1"/>
          </p:cNvSpPr>
          <p:nvPr>
            <p:ph type="body" idx="1"/>
          </p:nvPr>
        </p:nvSpPr>
        <p:spPr>
          <a:xfrm>
            <a:off x="395288" y="1268413"/>
            <a:ext cx="8229600" cy="5400675"/>
          </a:xfrm>
        </p:spPr>
        <p:txBody>
          <a:bodyPr/>
          <a:lstStyle/>
          <a:p>
            <a:pPr eaLnBrk="1" hangingPunct="1"/>
            <a:r>
              <a:rPr lang="en-GB" smtClean="0"/>
              <a:t>Anomaly detection (cont.)</a:t>
            </a:r>
          </a:p>
          <a:p>
            <a:pPr lvl="1" eaLnBrk="1" hangingPunct="1"/>
            <a:r>
              <a:rPr lang="en-GB" smtClean="0"/>
              <a:t>However, it is not always the case that abnormal behaviour patterns indicate an intrusion – sometimes, rare sequences represent normal behaviour. This is a major problem in anomaly detection – </a:t>
            </a:r>
            <a:r>
              <a:rPr lang="en-GB" i="1" smtClean="0">
                <a:solidFill>
                  <a:srgbClr val="0033CC"/>
                </a:solidFill>
              </a:rPr>
              <a:t>false positives</a:t>
            </a:r>
            <a:r>
              <a:rPr lang="en-GB" smtClean="0"/>
              <a:t>.</a:t>
            </a:r>
          </a:p>
          <a:p>
            <a:pPr lvl="1" eaLnBrk="1" hangingPunct="1"/>
            <a:r>
              <a:rPr lang="en-GB" smtClean="0"/>
              <a:t>If anomaly detection IDS thresholds are set too high, we may miss the attacks and have </a:t>
            </a:r>
            <a:r>
              <a:rPr lang="en-GB" i="1" smtClean="0">
                <a:solidFill>
                  <a:srgbClr val="0033CC"/>
                </a:solidFill>
              </a:rPr>
              <a:t>false negatives</a:t>
            </a:r>
            <a:r>
              <a:rPr lang="en-GB" smtClean="0"/>
              <a:t>.</a:t>
            </a:r>
          </a:p>
          <a:p>
            <a:pPr lvl="1" eaLnBrk="1" hangingPunct="1"/>
            <a:endParaRPr lang="en-GB" smtClean="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4"/>
          <p:cNvSpPr>
            <a:spLocks noGrp="1" noChangeArrowheads="1"/>
          </p:cNvSpPr>
          <p:nvPr>
            <p:ph type="title"/>
          </p:nvPr>
        </p:nvSpPr>
        <p:spPr>
          <a:xfrm>
            <a:off x="576263" y="284163"/>
            <a:ext cx="7777162" cy="1084262"/>
          </a:xfrm>
          <a:noFill/>
        </p:spPr>
        <p:txBody>
          <a:bodyPr lIns="92075" tIns="46038" rIns="92075" bIns="46038"/>
          <a:lstStyle/>
          <a:p>
            <a:pPr eaLnBrk="1" hangingPunct="1"/>
            <a:r>
              <a:rPr lang="en-GB" smtClean="0"/>
              <a:t>Anomaly Detection</a:t>
            </a:r>
          </a:p>
        </p:txBody>
      </p:sp>
      <p:sp>
        <p:nvSpPr>
          <p:cNvPr id="34820" name="Text Box 134"/>
          <p:cNvSpPr txBox="1">
            <a:spLocks noChangeArrowheads="1"/>
          </p:cNvSpPr>
          <p:nvPr/>
        </p:nvSpPr>
        <p:spPr bwMode="auto">
          <a:xfrm>
            <a:off x="1247775" y="2324100"/>
            <a:ext cx="2171700" cy="1187450"/>
          </a:xfrm>
          <a:prstGeom prst="rect">
            <a:avLst/>
          </a:prstGeom>
          <a:noFill/>
          <a:ln w="9525">
            <a:noFill/>
            <a:miter lim="800000"/>
            <a:headEnd/>
            <a:tailEnd/>
          </a:ln>
        </p:spPr>
        <p:txBody>
          <a:bodyPr>
            <a:spAutoFit/>
          </a:bodyPr>
          <a:lstStyle/>
          <a:p>
            <a:pPr eaLnBrk="0" hangingPunct="0">
              <a:spcBef>
                <a:spcPct val="50000"/>
              </a:spcBef>
            </a:pPr>
            <a:r>
              <a:rPr lang="en-GB" sz="2400">
                <a:latin typeface="Tahoma" pitchFamily="34" charset="0"/>
              </a:rPr>
              <a:t>Profiles of normal behaviour</a:t>
            </a:r>
          </a:p>
        </p:txBody>
      </p:sp>
      <p:sp>
        <p:nvSpPr>
          <p:cNvPr id="34821" name="AutoShape 135"/>
          <p:cNvSpPr>
            <a:spLocks noChangeArrowheads="1"/>
          </p:cNvSpPr>
          <p:nvPr/>
        </p:nvSpPr>
        <p:spPr bwMode="auto">
          <a:xfrm>
            <a:off x="5173663" y="3573463"/>
            <a:ext cx="228600" cy="819150"/>
          </a:xfrm>
          <a:prstGeom prst="upArrow">
            <a:avLst>
              <a:gd name="adj1" fmla="val 50000"/>
              <a:gd name="adj2" fmla="val 89583"/>
            </a:avLst>
          </a:prstGeom>
          <a:noFill/>
          <a:ln w="9525">
            <a:solidFill>
              <a:schemeClr val="tx1"/>
            </a:solidFill>
            <a:miter lim="800000"/>
            <a:headEnd/>
            <a:tailEnd/>
          </a:ln>
        </p:spPr>
        <p:txBody>
          <a:bodyPr wrap="none" anchor="ctr"/>
          <a:lstStyle/>
          <a:p>
            <a:endParaRPr lang="en-US"/>
          </a:p>
        </p:txBody>
      </p:sp>
      <p:sp>
        <p:nvSpPr>
          <p:cNvPr id="34822" name="Text Box 136"/>
          <p:cNvSpPr txBox="1">
            <a:spLocks noChangeArrowheads="1"/>
          </p:cNvSpPr>
          <p:nvPr/>
        </p:nvSpPr>
        <p:spPr bwMode="auto">
          <a:xfrm>
            <a:off x="4608513" y="4437063"/>
            <a:ext cx="1371600" cy="457200"/>
          </a:xfrm>
          <a:prstGeom prst="rect">
            <a:avLst/>
          </a:prstGeom>
          <a:noFill/>
          <a:ln w="9525">
            <a:noFill/>
            <a:miter lim="800000"/>
            <a:headEnd/>
            <a:tailEnd/>
          </a:ln>
        </p:spPr>
        <p:txBody>
          <a:bodyPr>
            <a:spAutoFit/>
          </a:bodyPr>
          <a:lstStyle/>
          <a:p>
            <a:pPr eaLnBrk="0" hangingPunct="0">
              <a:spcBef>
                <a:spcPct val="50000"/>
              </a:spcBef>
            </a:pPr>
            <a:r>
              <a:rPr lang="en-GB" sz="2400">
                <a:latin typeface="Tahoma" pitchFamily="34" charset="0"/>
              </a:rPr>
              <a:t>Activities</a:t>
            </a:r>
          </a:p>
        </p:txBody>
      </p:sp>
      <p:sp>
        <p:nvSpPr>
          <p:cNvPr id="34823" name="Text Box 137"/>
          <p:cNvSpPr txBox="1">
            <a:spLocks noChangeArrowheads="1"/>
          </p:cNvSpPr>
          <p:nvPr/>
        </p:nvSpPr>
        <p:spPr bwMode="auto">
          <a:xfrm>
            <a:off x="4600575" y="2684463"/>
            <a:ext cx="1439863" cy="457200"/>
          </a:xfrm>
          <a:prstGeom prst="rect">
            <a:avLst/>
          </a:prstGeom>
          <a:noFill/>
          <a:ln w="9525">
            <a:noFill/>
            <a:miter lim="800000"/>
            <a:headEnd/>
            <a:tailEnd/>
          </a:ln>
        </p:spPr>
        <p:txBody>
          <a:bodyPr>
            <a:spAutoFit/>
          </a:bodyPr>
          <a:lstStyle/>
          <a:p>
            <a:pPr eaLnBrk="0" hangingPunct="0">
              <a:spcBef>
                <a:spcPct val="50000"/>
              </a:spcBef>
            </a:pPr>
            <a:r>
              <a:rPr lang="en-GB" sz="2400">
                <a:latin typeface="Tahoma" pitchFamily="34" charset="0"/>
              </a:rPr>
              <a:t>Analysis</a:t>
            </a:r>
          </a:p>
        </p:txBody>
      </p:sp>
      <p:sp>
        <p:nvSpPr>
          <p:cNvPr id="34824" name="AutoShape 138"/>
          <p:cNvSpPr>
            <a:spLocks noChangeArrowheads="1"/>
          </p:cNvSpPr>
          <p:nvPr/>
        </p:nvSpPr>
        <p:spPr bwMode="auto">
          <a:xfrm>
            <a:off x="3076575" y="2820988"/>
            <a:ext cx="1219200" cy="149225"/>
          </a:xfrm>
          <a:prstGeom prst="rightArrow">
            <a:avLst>
              <a:gd name="adj1" fmla="val 50000"/>
              <a:gd name="adj2" fmla="val 204255"/>
            </a:avLst>
          </a:prstGeom>
          <a:noFill/>
          <a:ln w="9525">
            <a:solidFill>
              <a:schemeClr val="tx1"/>
            </a:solidFill>
            <a:miter lim="800000"/>
            <a:headEnd/>
            <a:tailEnd/>
          </a:ln>
        </p:spPr>
        <p:txBody>
          <a:bodyPr wrap="none" anchor="ctr"/>
          <a:lstStyle/>
          <a:p>
            <a:endParaRPr lang="en-US"/>
          </a:p>
        </p:txBody>
      </p:sp>
      <p:sp>
        <p:nvSpPr>
          <p:cNvPr id="34825" name="AutoShape 139"/>
          <p:cNvSpPr>
            <a:spLocks noChangeArrowheads="1"/>
          </p:cNvSpPr>
          <p:nvPr/>
        </p:nvSpPr>
        <p:spPr bwMode="auto">
          <a:xfrm>
            <a:off x="6237288" y="2819400"/>
            <a:ext cx="1143000" cy="149225"/>
          </a:xfrm>
          <a:prstGeom prst="rightArrow">
            <a:avLst>
              <a:gd name="adj1" fmla="val 50000"/>
              <a:gd name="adj2" fmla="val 191489"/>
            </a:avLst>
          </a:prstGeom>
          <a:noFill/>
          <a:ln w="9525">
            <a:solidFill>
              <a:schemeClr val="tx1"/>
            </a:solidFill>
            <a:miter lim="800000"/>
            <a:headEnd/>
            <a:tailEnd/>
          </a:ln>
        </p:spPr>
        <p:txBody>
          <a:bodyPr wrap="none" anchor="ctr"/>
          <a:lstStyle/>
          <a:p>
            <a:endParaRPr lang="en-US"/>
          </a:p>
        </p:txBody>
      </p:sp>
      <p:sp>
        <p:nvSpPr>
          <p:cNvPr id="34826" name="Text Box 140"/>
          <p:cNvSpPr txBox="1">
            <a:spLocks noChangeArrowheads="1"/>
          </p:cNvSpPr>
          <p:nvPr/>
        </p:nvSpPr>
        <p:spPr bwMode="auto">
          <a:xfrm>
            <a:off x="6364288" y="2387600"/>
            <a:ext cx="1447800" cy="457200"/>
          </a:xfrm>
          <a:prstGeom prst="rect">
            <a:avLst/>
          </a:prstGeom>
          <a:noFill/>
          <a:ln w="9525">
            <a:noFill/>
            <a:miter lim="800000"/>
            <a:headEnd/>
            <a:tailEnd/>
          </a:ln>
        </p:spPr>
        <p:txBody>
          <a:bodyPr>
            <a:spAutoFit/>
          </a:bodyPr>
          <a:lstStyle/>
          <a:p>
            <a:pPr eaLnBrk="0" hangingPunct="0">
              <a:spcBef>
                <a:spcPct val="50000"/>
              </a:spcBef>
            </a:pPr>
            <a:r>
              <a:rPr lang="en-GB" sz="2400">
                <a:latin typeface="Tahoma" pitchFamily="34" charset="0"/>
              </a:rPr>
              <a:t>Intrusion</a:t>
            </a:r>
          </a:p>
        </p:txBody>
      </p:sp>
      <p:sp>
        <p:nvSpPr>
          <p:cNvPr id="34827" name="Rectangle 141"/>
          <p:cNvSpPr>
            <a:spLocks noChangeArrowheads="1"/>
          </p:cNvSpPr>
          <p:nvPr/>
        </p:nvSpPr>
        <p:spPr bwMode="auto">
          <a:xfrm>
            <a:off x="1125538" y="2276475"/>
            <a:ext cx="1944687" cy="1296988"/>
          </a:xfrm>
          <a:prstGeom prst="rect">
            <a:avLst/>
          </a:prstGeom>
          <a:noFill/>
          <a:ln w="19050" algn="ctr">
            <a:solidFill>
              <a:schemeClr val="tx1"/>
            </a:solidFill>
            <a:miter lim="800000"/>
            <a:headEnd/>
            <a:tailEnd/>
          </a:ln>
        </p:spPr>
        <p:txBody>
          <a:bodyPr wrap="none" anchor="ctr">
            <a:spAutoFit/>
          </a:bodyPr>
          <a:lstStyle/>
          <a:p>
            <a:endParaRPr lang="en-US"/>
          </a:p>
        </p:txBody>
      </p:sp>
      <p:sp>
        <p:nvSpPr>
          <p:cNvPr id="34828" name="Rectangle 142"/>
          <p:cNvSpPr>
            <a:spLocks noChangeArrowheads="1"/>
          </p:cNvSpPr>
          <p:nvPr/>
        </p:nvSpPr>
        <p:spPr bwMode="auto">
          <a:xfrm>
            <a:off x="4284663" y="2276475"/>
            <a:ext cx="1944687" cy="1296988"/>
          </a:xfrm>
          <a:prstGeom prst="rect">
            <a:avLst/>
          </a:prstGeom>
          <a:noFill/>
          <a:ln w="19050" algn="ctr">
            <a:solidFill>
              <a:schemeClr val="tx1"/>
            </a:solidFill>
            <a:miter lim="800000"/>
            <a:headEnd/>
            <a:tailEnd/>
          </a:ln>
        </p:spPr>
        <p:txBody>
          <a:bodyPr wrap="none" anchor="ctr">
            <a:spAutoFit/>
          </a:bodyPr>
          <a:lstStyle/>
          <a:p>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ChangeArrowheads="1"/>
          </p:cNvSpPr>
          <p:nvPr>
            <p:ph type="title"/>
          </p:nvPr>
        </p:nvSpPr>
        <p:spPr>
          <a:xfrm>
            <a:off x="576263" y="284163"/>
            <a:ext cx="7777162" cy="1084262"/>
          </a:xfrm>
          <a:noFill/>
        </p:spPr>
        <p:txBody>
          <a:bodyPr lIns="92075" tIns="46038" rIns="92075" bIns="46038"/>
          <a:lstStyle/>
          <a:p>
            <a:pPr eaLnBrk="1" hangingPunct="1"/>
            <a:r>
              <a:rPr lang="en-GB" smtClean="0"/>
              <a:t>IDS classification</a:t>
            </a:r>
          </a:p>
        </p:txBody>
      </p:sp>
      <p:sp>
        <p:nvSpPr>
          <p:cNvPr id="35844" name="Rectangle 128"/>
          <p:cNvSpPr>
            <a:spLocks noGrp="1" noChangeArrowheads="1"/>
          </p:cNvSpPr>
          <p:nvPr>
            <p:ph type="body" idx="1"/>
          </p:nvPr>
        </p:nvSpPr>
        <p:spPr/>
        <p:txBody>
          <a:bodyPr/>
          <a:lstStyle/>
          <a:p>
            <a:pPr eaLnBrk="1" hangingPunct="1"/>
            <a:r>
              <a:rPr lang="en-GB" smtClean="0"/>
              <a:t>Anomaly detection (cont.)</a:t>
            </a:r>
          </a:p>
          <a:p>
            <a:pPr lvl="1" eaLnBrk="1" hangingPunct="1"/>
            <a:r>
              <a:rPr lang="en-GB" smtClean="0"/>
              <a:t>Methods of anomaly detection:</a:t>
            </a:r>
          </a:p>
          <a:p>
            <a:pPr lvl="2" eaLnBrk="1" hangingPunct="1"/>
            <a:r>
              <a:rPr lang="en-GB" smtClean="0"/>
              <a:t>Statistical methods </a:t>
            </a:r>
          </a:p>
          <a:p>
            <a:pPr lvl="2" eaLnBrk="1" hangingPunct="1"/>
            <a:r>
              <a:rPr lang="en-GB" smtClean="0"/>
              <a:t>Artificial intelligence (cognitive science,…)</a:t>
            </a:r>
          </a:p>
          <a:p>
            <a:pPr lvl="2" eaLnBrk="1" hangingPunct="1"/>
            <a:r>
              <a:rPr lang="en-GB" smtClean="0"/>
              <a:t>Data mining</a:t>
            </a:r>
          </a:p>
          <a:p>
            <a:pPr lvl="2" eaLnBrk="1" hangingPunct="1"/>
            <a:r>
              <a:rPr lang="en-GB" smtClean="0"/>
              <a:t>Mathematical abstractions of biological systems (neural nets, immunological system simulation, process homeostasis…)</a:t>
            </a:r>
          </a:p>
          <a:p>
            <a:pPr lvl="2" eaLnBrk="1" hangingPunct="1"/>
            <a:r>
              <a:rPr lang="en-GB" smtClean="0"/>
              <a:t>Etc.</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ChangeArrowheads="1"/>
          </p:cNvSpPr>
          <p:nvPr>
            <p:ph type="title"/>
          </p:nvPr>
        </p:nvSpPr>
        <p:spPr>
          <a:xfrm>
            <a:off x="457200" y="115888"/>
            <a:ext cx="8229600" cy="1143000"/>
          </a:xfrm>
          <a:noFill/>
        </p:spPr>
        <p:txBody>
          <a:bodyPr lIns="92075" tIns="46038" rIns="92075" bIns="46038"/>
          <a:lstStyle/>
          <a:p>
            <a:pPr eaLnBrk="1" hangingPunct="1"/>
            <a:r>
              <a:rPr lang="en-GB" smtClean="0"/>
              <a:t>IDS classification</a:t>
            </a:r>
          </a:p>
        </p:txBody>
      </p:sp>
      <p:sp>
        <p:nvSpPr>
          <p:cNvPr id="36868" name="Rectangle 3"/>
          <p:cNvSpPr>
            <a:spLocks noGrp="1" noChangeArrowheads="1"/>
          </p:cNvSpPr>
          <p:nvPr>
            <p:ph type="body" sz="half" idx="1"/>
          </p:nvPr>
        </p:nvSpPr>
        <p:spPr>
          <a:xfrm>
            <a:off x="457200" y="1125538"/>
            <a:ext cx="8218488" cy="4533900"/>
          </a:xfrm>
        </p:spPr>
        <p:txBody>
          <a:bodyPr/>
          <a:lstStyle/>
          <a:p>
            <a:pPr eaLnBrk="1" hangingPunct="1"/>
            <a:r>
              <a:rPr lang="en-GB" smtClean="0"/>
              <a:t>The fundamental debate between proponents of anomaly detection and proponents of misuse detection:</a:t>
            </a:r>
          </a:p>
          <a:p>
            <a:pPr lvl="1" eaLnBrk="1" hangingPunct="1"/>
            <a:r>
              <a:rPr lang="en-GB" smtClean="0"/>
              <a:t>Overlap of the regions representing "normal," and "misuse “ activities.</a:t>
            </a:r>
          </a:p>
        </p:txBody>
      </p:sp>
      <p:pic>
        <p:nvPicPr>
          <p:cNvPr id="36869" name="Picture 6" descr="Misuse_vs_Anomaly"/>
          <p:cNvPicPr>
            <a:picLocks noGrp="1" noChangeAspect="1" noChangeArrowheads="1"/>
          </p:cNvPicPr>
          <p:nvPr>
            <p:ph sz="half" idx="2"/>
          </p:nvPr>
        </p:nvPicPr>
        <p:blipFill>
          <a:blip r:embed="rId2" cstate="print"/>
          <a:srcRect/>
          <a:stretch>
            <a:fillRect/>
          </a:stretch>
        </p:blipFill>
        <p:spPr>
          <a:xfrm>
            <a:off x="2627313" y="3573463"/>
            <a:ext cx="3960812" cy="2895600"/>
          </a:xfrm>
          <a:noFill/>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type="title"/>
          </p:nvPr>
        </p:nvSpPr>
        <p:spPr/>
        <p:txBody>
          <a:bodyPr/>
          <a:lstStyle/>
          <a:p>
            <a:pPr eaLnBrk="1" hangingPunct="1"/>
            <a:r>
              <a:rPr lang="en-GB" smtClean="0"/>
              <a:t>IDS classification</a:t>
            </a:r>
          </a:p>
        </p:txBody>
      </p:sp>
      <p:sp>
        <p:nvSpPr>
          <p:cNvPr id="37892" name="Rectangle 3"/>
          <p:cNvSpPr>
            <a:spLocks noGrp="1" noChangeArrowheads="1"/>
          </p:cNvSpPr>
          <p:nvPr>
            <p:ph type="body" idx="1"/>
          </p:nvPr>
        </p:nvSpPr>
        <p:spPr>
          <a:xfrm>
            <a:off x="457200" y="1341438"/>
            <a:ext cx="8507413" cy="5183187"/>
          </a:xfrm>
        </p:spPr>
        <p:txBody>
          <a:bodyPr/>
          <a:lstStyle/>
          <a:p>
            <a:pPr eaLnBrk="1" hangingPunct="1"/>
            <a:r>
              <a:rPr lang="en-GB" smtClean="0"/>
              <a:t>The proponents of anomaly detection assert that the intersection between the two regions is minimal.</a:t>
            </a:r>
          </a:p>
          <a:p>
            <a:pPr eaLnBrk="1" hangingPunct="1"/>
            <a:r>
              <a:rPr lang="en-GB" smtClean="0"/>
              <a:t>The proponents of misuse detection assert that the intersection is quite large, to the point that given the difficulties in characterizing "normal” activity, it is pointless to use anomaly detection.</a:t>
            </a:r>
          </a:p>
          <a:p>
            <a:pPr eaLnBrk="1" hangingPunct="1"/>
            <a:endParaRPr lang="en-GB"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Grp="1" noChangeArrowheads="1"/>
          </p:cNvSpPr>
          <p:nvPr>
            <p:ph type="title"/>
          </p:nvPr>
        </p:nvSpPr>
        <p:spPr/>
        <p:txBody>
          <a:bodyPr/>
          <a:lstStyle/>
          <a:p>
            <a:pPr eaLnBrk="1" hangingPunct="1"/>
            <a:r>
              <a:rPr lang="en-GB" smtClean="0"/>
              <a:t>IDS classification</a:t>
            </a:r>
          </a:p>
        </p:txBody>
      </p:sp>
      <p:sp>
        <p:nvSpPr>
          <p:cNvPr id="38916" name="Rectangle 3"/>
          <p:cNvSpPr>
            <a:spLocks noGrp="1" noChangeArrowheads="1"/>
          </p:cNvSpPr>
          <p:nvPr>
            <p:ph type="body" idx="1"/>
          </p:nvPr>
        </p:nvSpPr>
        <p:spPr/>
        <p:txBody>
          <a:bodyPr/>
          <a:lstStyle/>
          <a:p>
            <a:pPr eaLnBrk="1" hangingPunct="1"/>
            <a:r>
              <a:rPr lang="en-GB" smtClean="0"/>
              <a:t>The solution of this problem is probably in combining the two detection models.</a:t>
            </a:r>
          </a:p>
          <a:p>
            <a:pPr eaLnBrk="1" hangingPunct="1"/>
            <a:r>
              <a:rPr lang="en-GB" smtClean="0"/>
              <a:t>Although the IDS/IPS manufacturers do not publish the details of their designs, it is quite probable that they combine misuse detection and anomaly detection approach in their solutions.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pPr eaLnBrk="1" hangingPunct="1"/>
            <a:r>
              <a:rPr lang="en-GB" altLang="ko-KR" smtClean="0">
                <a:ea typeface="굴림" pitchFamily="50" charset="-127"/>
              </a:rPr>
              <a:t>Overview of IDS/IPS</a:t>
            </a:r>
            <a:endParaRPr lang="en-GB" altLang="ko-KR" i="1" smtClean="0">
              <a:ea typeface="굴림" pitchFamily="50" charset="-127"/>
            </a:endParaRPr>
          </a:p>
        </p:txBody>
      </p:sp>
      <p:sp>
        <p:nvSpPr>
          <p:cNvPr id="5124" name="Rectangle 3"/>
          <p:cNvSpPr>
            <a:spLocks noGrp="1" noChangeArrowheads="1"/>
          </p:cNvSpPr>
          <p:nvPr>
            <p:ph type="body" idx="1"/>
          </p:nvPr>
        </p:nvSpPr>
        <p:spPr>
          <a:xfrm>
            <a:off x="457200" y="1341438"/>
            <a:ext cx="8229600" cy="5111750"/>
          </a:xfrm>
        </p:spPr>
        <p:txBody>
          <a:bodyPr/>
          <a:lstStyle/>
          <a:p>
            <a:pPr marL="533400" indent="-533400" eaLnBrk="1" hangingPunct="1"/>
            <a:r>
              <a:rPr lang="en-GB" smtClean="0"/>
              <a:t>Intrusion detection system (IDS)</a:t>
            </a:r>
          </a:p>
          <a:p>
            <a:pPr marL="801688" lvl="1" indent="-344488" eaLnBrk="1" hangingPunct="1"/>
            <a:r>
              <a:rPr lang="en-GB" smtClean="0"/>
              <a:t>A system that performs automatically the process of intrusion detection.</a:t>
            </a:r>
          </a:p>
          <a:p>
            <a:pPr marL="533400" indent="-533400" eaLnBrk="1" hangingPunct="1"/>
            <a:r>
              <a:rPr lang="en-GB" smtClean="0"/>
              <a:t>Intrusion prevention system (IPS)</a:t>
            </a:r>
          </a:p>
          <a:p>
            <a:pPr marL="801688" lvl="1" indent="-344488" eaLnBrk="1" hangingPunct="1"/>
            <a:r>
              <a:rPr lang="en-GB" smtClean="0"/>
              <a:t>A system that has an ambition to both detect intrusions and manage responsive actions.</a:t>
            </a:r>
          </a:p>
          <a:p>
            <a:pPr marL="801688" lvl="1" indent="-344488" eaLnBrk="1" hangingPunct="1"/>
            <a:r>
              <a:rPr lang="en-GB" smtClean="0"/>
              <a:t>Technically, an IPS contains an IDS and combines it with preventive measures (firewall, antivirus, vulnerability assessment) that are often implemented in hardware.</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p:txBody>
          <a:bodyPr/>
          <a:lstStyle/>
          <a:p>
            <a:pPr eaLnBrk="1" hangingPunct="1"/>
            <a:r>
              <a:rPr lang="en-GB" smtClean="0"/>
              <a:t>Overview of IDS/IPS</a:t>
            </a:r>
          </a:p>
        </p:txBody>
      </p:sp>
      <p:sp>
        <p:nvSpPr>
          <p:cNvPr id="6148" name="Rectangle 3"/>
          <p:cNvSpPr>
            <a:spLocks noGrp="1" noChangeArrowheads="1"/>
          </p:cNvSpPr>
          <p:nvPr>
            <p:ph type="body" idx="1"/>
          </p:nvPr>
        </p:nvSpPr>
        <p:spPr>
          <a:xfrm>
            <a:off x="457200" y="1600200"/>
            <a:ext cx="8229600" cy="5068888"/>
          </a:xfrm>
        </p:spPr>
        <p:txBody>
          <a:bodyPr/>
          <a:lstStyle/>
          <a:p>
            <a:pPr eaLnBrk="1" hangingPunct="1"/>
            <a:r>
              <a:rPr lang="en-GB" dirty="0" smtClean="0"/>
              <a:t>Some authors consider an IPS a new (fourth) generation IDS – a convergence of firewall and IDS.</a:t>
            </a:r>
          </a:p>
          <a:p>
            <a:pPr eaLnBrk="1" hangingPunct="1"/>
            <a:r>
              <a:rPr lang="en-GB" dirty="0" smtClean="0"/>
              <a:t>IPS use IDS algorithms to monitor and block/allow traffic based on expert analysis.</a:t>
            </a:r>
          </a:p>
          <a:p>
            <a:pPr eaLnBrk="1" hangingPunct="1"/>
            <a:r>
              <a:rPr lang="en-GB" dirty="0" smtClean="0"/>
              <a:t>The ”firewall” part of an IPS can prevent malicious traffic from entering/exiting the network. It can also alert the operator about such activities.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p:txBody>
          <a:bodyPr/>
          <a:lstStyle/>
          <a:p>
            <a:pPr eaLnBrk="1" hangingPunct="1"/>
            <a:r>
              <a:rPr lang="en-GB" smtClean="0"/>
              <a:t>Overview of IDS/IPS</a:t>
            </a:r>
          </a:p>
        </p:txBody>
      </p:sp>
      <p:sp>
        <p:nvSpPr>
          <p:cNvPr id="7172" name="Rectangle 3"/>
          <p:cNvSpPr>
            <a:spLocks noGrp="1" noChangeArrowheads="1"/>
          </p:cNvSpPr>
          <p:nvPr>
            <p:ph type="body" idx="1"/>
          </p:nvPr>
        </p:nvSpPr>
        <p:spPr>
          <a:xfrm>
            <a:off x="457200" y="1341438"/>
            <a:ext cx="8229600" cy="5327650"/>
          </a:xfrm>
        </p:spPr>
        <p:txBody>
          <a:bodyPr/>
          <a:lstStyle/>
          <a:p>
            <a:pPr eaLnBrk="1" hangingPunct="1"/>
            <a:r>
              <a:rPr lang="en-GB" dirty="0" smtClean="0"/>
              <a:t>A complete IPS solution usually has the capability of enforcing traditional static firewall rules and operator-defined white -lists and blacklists.</a:t>
            </a:r>
          </a:p>
          <a:p>
            <a:pPr eaLnBrk="1" hangingPunct="1"/>
            <a:r>
              <a:rPr lang="en-GB" dirty="0" smtClean="0"/>
              <a:t>IPS are very resource intensive. In order to operate with high performance, they should be implemented by means of the best hardware and software technologies.</a:t>
            </a:r>
          </a:p>
          <a:p>
            <a:pPr eaLnBrk="1" hangingPunct="1"/>
            <a:r>
              <a:rPr lang="en-GB" dirty="0" smtClean="0"/>
              <a:t>IPS hardware often includes ASICs (Application Specific Integrated Circuits)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p:txBody>
          <a:bodyPr/>
          <a:lstStyle/>
          <a:p>
            <a:pPr eaLnBrk="1" hangingPunct="1"/>
            <a:r>
              <a:rPr lang="en-GB" smtClean="0"/>
              <a:t>Overview of IDS/IPS</a:t>
            </a:r>
          </a:p>
        </p:txBody>
      </p:sp>
      <p:sp>
        <p:nvSpPr>
          <p:cNvPr id="8196" name="Rectangle 3"/>
          <p:cNvSpPr>
            <a:spLocks noGrp="1" noChangeArrowheads="1"/>
          </p:cNvSpPr>
          <p:nvPr>
            <p:ph type="body" idx="1"/>
          </p:nvPr>
        </p:nvSpPr>
        <p:spPr>
          <a:xfrm>
            <a:off x="457200" y="1341438"/>
            <a:ext cx="7931150" cy="5327650"/>
          </a:xfrm>
        </p:spPr>
        <p:txBody>
          <a:bodyPr/>
          <a:lstStyle/>
          <a:p>
            <a:pPr eaLnBrk="1" hangingPunct="1"/>
            <a:r>
              <a:rPr lang="en-GB" smtClean="0"/>
              <a:t>Principal differences between IDS and IPS:</a:t>
            </a:r>
          </a:p>
          <a:p>
            <a:pPr lvl="1" eaLnBrk="1" hangingPunct="1"/>
            <a:r>
              <a:rPr lang="en-GB" smtClean="0"/>
              <a:t>IPS try to block malicious traffic, unlike IDS that just alert personnel to its presence.</a:t>
            </a:r>
          </a:p>
          <a:p>
            <a:pPr lvl="1" eaLnBrk="1" hangingPunct="1"/>
            <a:r>
              <a:rPr lang="en-GB" smtClean="0"/>
              <a:t>IPS acts to combine single-point security solutions (anti-virus, anti-spam, firewall, IDS,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p:txBody>
          <a:bodyPr/>
          <a:lstStyle/>
          <a:p>
            <a:pPr eaLnBrk="1" hangingPunct="1"/>
            <a:r>
              <a:rPr lang="en-GB" altLang="ko-KR" smtClean="0">
                <a:ea typeface="굴림" pitchFamily="50" charset="-127"/>
              </a:rPr>
              <a:t>Overview of IDS/IPS</a:t>
            </a:r>
            <a:endParaRPr lang="en-GB" altLang="ko-KR" i="1" smtClean="0">
              <a:ea typeface="굴림" pitchFamily="50" charset="-127"/>
            </a:endParaRPr>
          </a:p>
        </p:txBody>
      </p:sp>
      <p:sp>
        <p:nvSpPr>
          <p:cNvPr id="9220" name="Rectangle 3"/>
          <p:cNvSpPr>
            <a:spLocks noGrp="1" noChangeArrowheads="1"/>
          </p:cNvSpPr>
          <p:nvPr>
            <p:ph type="body" idx="1"/>
          </p:nvPr>
        </p:nvSpPr>
        <p:spPr/>
        <p:txBody>
          <a:bodyPr/>
          <a:lstStyle/>
          <a:p>
            <a:pPr marL="533400" indent="-533400" eaLnBrk="1" hangingPunct="1"/>
            <a:r>
              <a:rPr lang="en-US" smtClean="0"/>
              <a:t>Basic assumptions: </a:t>
            </a:r>
          </a:p>
          <a:p>
            <a:pPr marL="801688" lvl="1" indent="-344488" eaLnBrk="1" hangingPunct="1"/>
            <a:r>
              <a:rPr lang="en-US" smtClean="0"/>
              <a:t>System activities are observable </a:t>
            </a:r>
          </a:p>
          <a:p>
            <a:pPr marL="801688" lvl="1" indent="-344488" eaLnBrk="1" hangingPunct="1"/>
            <a:r>
              <a:rPr lang="en-US" smtClean="0"/>
              <a:t>Normal and intrusive activities have distinct evidence – the goal of an IDS/IPS is to detect the difference.</a:t>
            </a:r>
            <a:endParaRPr lang="en-GB" altLang="ko-KR" smtClean="0">
              <a:ea typeface="굴림" pitchFamily="50" charset="-127"/>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AutoShape 55"/>
          <p:cNvSpPr>
            <a:spLocks noChangeArrowheads="1"/>
          </p:cNvSpPr>
          <p:nvPr/>
        </p:nvSpPr>
        <p:spPr bwMode="auto">
          <a:xfrm>
            <a:off x="4332288" y="3078163"/>
            <a:ext cx="228600" cy="990600"/>
          </a:xfrm>
          <a:prstGeom prst="downArrow">
            <a:avLst>
              <a:gd name="adj1" fmla="val 50000"/>
              <a:gd name="adj2" fmla="val 108333"/>
            </a:avLst>
          </a:prstGeom>
          <a:noFill/>
          <a:ln w="12700">
            <a:solidFill>
              <a:schemeClr val="tx1"/>
            </a:solidFill>
            <a:miter lim="800000"/>
            <a:headEnd type="none" w="sm" len="sm"/>
            <a:tailEnd type="none" w="sm" len="sm"/>
          </a:ln>
        </p:spPr>
        <p:txBody>
          <a:bodyPr wrap="none" anchor="ctr"/>
          <a:lstStyle/>
          <a:p>
            <a:endParaRPr lang="en-US"/>
          </a:p>
        </p:txBody>
      </p:sp>
      <p:sp>
        <p:nvSpPr>
          <p:cNvPr id="10244" name="Rectangle 56"/>
          <p:cNvSpPr>
            <a:spLocks noChangeArrowheads="1"/>
          </p:cNvSpPr>
          <p:nvPr/>
        </p:nvSpPr>
        <p:spPr bwMode="auto">
          <a:xfrm>
            <a:off x="3222625" y="2617788"/>
            <a:ext cx="2447925" cy="457200"/>
          </a:xfrm>
          <a:prstGeom prst="rect">
            <a:avLst/>
          </a:prstGeom>
          <a:noFill/>
          <a:ln w="12700">
            <a:solidFill>
              <a:schemeClr val="tx1"/>
            </a:solidFill>
            <a:miter lim="800000"/>
            <a:headEnd type="none" w="sm" len="sm"/>
            <a:tailEnd type="none" w="sm" len="sm"/>
          </a:ln>
        </p:spPr>
        <p:txBody>
          <a:bodyPr wrap="none" anchor="ctr"/>
          <a:lstStyle/>
          <a:p>
            <a:endParaRPr lang="en-US"/>
          </a:p>
        </p:txBody>
      </p:sp>
      <p:sp>
        <p:nvSpPr>
          <p:cNvPr id="10245" name="Text Box 57"/>
          <p:cNvSpPr txBox="1">
            <a:spLocks noChangeArrowheads="1"/>
          </p:cNvSpPr>
          <p:nvPr/>
        </p:nvSpPr>
        <p:spPr bwMode="auto">
          <a:xfrm>
            <a:off x="3251200" y="2630488"/>
            <a:ext cx="2454275" cy="396875"/>
          </a:xfrm>
          <a:prstGeom prst="rect">
            <a:avLst/>
          </a:prstGeom>
          <a:noFill/>
          <a:ln w="12700">
            <a:noFill/>
            <a:miter lim="800000"/>
            <a:headEnd type="none" w="sm" len="sm"/>
            <a:tailEnd type="none" w="sm" len="sm"/>
          </a:ln>
        </p:spPr>
        <p:txBody>
          <a:bodyPr>
            <a:spAutoFit/>
          </a:bodyPr>
          <a:lstStyle/>
          <a:p>
            <a:pPr eaLnBrk="0" hangingPunct="0"/>
            <a:r>
              <a:rPr lang="en-US" sz="2000">
                <a:latin typeface="Tahoma" pitchFamily="34" charset="0"/>
              </a:rPr>
              <a:t>Data pre-processor</a:t>
            </a:r>
          </a:p>
        </p:txBody>
      </p:sp>
      <p:sp>
        <p:nvSpPr>
          <p:cNvPr id="10246" name="Text Box 58"/>
          <p:cNvSpPr txBox="1">
            <a:spLocks noChangeArrowheads="1"/>
          </p:cNvSpPr>
          <p:nvPr/>
        </p:nvSpPr>
        <p:spPr bwMode="auto">
          <a:xfrm>
            <a:off x="4632325" y="1773238"/>
            <a:ext cx="1811338" cy="701675"/>
          </a:xfrm>
          <a:prstGeom prst="rect">
            <a:avLst/>
          </a:prstGeom>
          <a:noFill/>
          <a:ln w="12700">
            <a:noFill/>
            <a:miter lim="800000"/>
            <a:headEnd type="none" w="sm" len="sm"/>
            <a:tailEnd type="none" w="sm" len="sm"/>
          </a:ln>
        </p:spPr>
        <p:txBody>
          <a:bodyPr>
            <a:spAutoFit/>
          </a:bodyPr>
          <a:lstStyle/>
          <a:p>
            <a:pPr eaLnBrk="0" hangingPunct="0"/>
            <a:r>
              <a:rPr lang="en-US" sz="2000">
                <a:latin typeface="Tahoma" pitchFamily="34" charset="0"/>
              </a:rPr>
              <a:t>Incoming traffic/logs</a:t>
            </a:r>
          </a:p>
        </p:txBody>
      </p:sp>
      <p:sp>
        <p:nvSpPr>
          <p:cNvPr id="10247" name="Text Box 59"/>
          <p:cNvSpPr txBox="1">
            <a:spLocks noChangeArrowheads="1"/>
          </p:cNvSpPr>
          <p:nvPr/>
        </p:nvSpPr>
        <p:spPr bwMode="auto">
          <a:xfrm>
            <a:off x="4560888" y="3325813"/>
            <a:ext cx="1981200" cy="396875"/>
          </a:xfrm>
          <a:prstGeom prst="rect">
            <a:avLst/>
          </a:prstGeom>
          <a:noFill/>
          <a:ln w="12700">
            <a:noFill/>
            <a:miter lim="800000"/>
            <a:headEnd type="none" w="sm" len="sm"/>
            <a:tailEnd type="none" w="sm" len="sm"/>
          </a:ln>
        </p:spPr>
        <p:txBody>
          <a:bodyPr>
            <a:spAutoFit/>
          </a:bodyPr>
          <a:lstStyle/>
          <a:p>
            <a:pPr eaLnBrk="0" hangingPunct="0"/>
            <a:r>
              <a:rPr lang="en-US" sz="2000">
                <a:latin typeface="Tahoma" pitchFamily="34" charset="0"/>
              </a:rPr>
              <a:t>Activity data</a:t>
            </a:r>
          </a:p>
        </p:txBody>
      </p:sp>
      <p:sp>
        <p:nvSpPr>
          <p:cNvPr id="10248" name="AutoShape 60"/>
          <p:cNvSpPr>
            <a:spLocks noChangeArrowheads="1"/>
          </p:cNvSpPr>
          <p:nvPr/>
        </p:nvSpPr>
        <p:spPr bwMode="auto">
          <a:xfrm>
            <a:off x="4332288" y="1782763"/>
            <a:ext cx="228600" cy="823912"/>
          </a:xfrm>
          <a:prstGeom prst="downArrow">
            <a:avLst>
              <a:gd name="adj1" fmla="val 50000"/>
              <a:gd name="adj2" fmla="val 90104"/>
            </a:avLst>
          </a:prstGeom>
          <a:noFill/>
          <a:ln w="12700">
            <a:solidFill>
              <a:schemeClr val="tx1"/>
            </a:solidFill>
            <a:miter lim="800000"/>
            <a:headEnd type="none" w="sm" len="sm"/>
            <a:tailEnd type="none" w="sm" len="sm"/>
          </a:ln>
        </p:spPr>
        <p:txBody>
          <a:bodyPr wrap="none" anchor="ctr"/>
          <a:lstStyle/>
          <a:p>
            <a:endParaRPr lang="en-US"/>
          </a:p>
        </p:txBody>
      </p:sp>
      <p:sp>
        <p:nvSpPr>
          <p:cNvPr id="10249" name="Text Box 63"/>
          <p:cNvSpPr txBox="1">
            <a:spLocks noChangeArrowheads="1"/>
          </p:cNvSpPr>
          <p:nvPr/>
        </p:nvSpPr>
        <p:spPr bwMode="auto">
          <a:xfrm>
            <a:off x="468313" y="3954463"/>
            <a:ext cx="1397000" cy="701675"/>
          </a:xfrm>
          <a:prstGeom prst="rect">
            <a:avLst/>
          </a:prstGeom>
          <a:noFill/>
          <a:ln w="12700">
            <a:noFill/>
            <a:miter lim="800000"/>
            <a:headEnd type="none" w="sm" len="sm"/>
            <a:tailEnd type="none" w="sm" len="sm"/>
          </a:ln>
        </p:spPr>
        <p:txBody>
          <a:bodyPr>
            <a:spAutoFit/>
          </a:bodyPr>
          <a:lstStyle/>
          <a:p>
            <a:pPr algn="ctr" eaLnBrk="0" hangingPunct="0"/>
            <a:r>
              <a:rPr lang="en-US" sz="2000">
                <a:latin typeface="Tahoma" pitchFamily="34" charset="0"/>
              </a:rPr>
              <a:t>Detection</a:t>
            </a:r>
          </a:p>
          <a:p>
            <a:pPr algn="ctr" eaLnBrk="0" hangingPunct="0"/>
            <a:r>
              <a:rPr lang="en-US" sz="2000">
                <a:latin typeface="Tahoma" pitchFamily="34" charset="0"/>
              </a:rPr>
              <a:t> model(s)</a:t>
            </a:r>
          </a:p>
        </p:txBody>
      </p:sp>
      <p:sp>
        <p:nvSpPr>
          <p:cNvPr id="10250" name="Rectangle 64"/>
          <p:cNvSpPr>
            <a:spLocks noChangeArrowheads="1"/>
          </p:cNvSpPr>
          <p:nvPr/>
        </p:nvSpPr>
        <p:spPr bwMode="auto">
          <a:xfrm>
            <a:off x="3255963" y="4068763"/>
            <a:ext cx="2378075" cy="533400"/>
          </a:xfrm>
          <a:prstGeom prst="rect">
            <a:avLst/>
          </a:prstGeom>
          <a:noFill/>
          <a:ln w="12700">
            <a:solidFill>
              <a:schemeClr val="tx1"/>
            </a:solidFill>
            <a:miter lim="800000"/>
            <a:headEnd type="none" w="sm" len="sm"/>
            <a:tailEnd type="none" w="sm" len="sm"/>
          </a:ln>
        </p:spPr>
        <p:txBody>
          <a:bodyPr wrap="none" anchor="ctr"/>
          <a:lstStyle/>
          <a:p>
            <a:endParaRPr lang="en-US"/>
          </a:p>
        </p:txBody>
      </p:sp>
      <p:sp>
        <p:nvSpPr>
          <p:cNvPr id="10251" name="Text Box 65"/>
          <p:cNvSpPr txBox="1">
            <a:spLocks noChangeArrowheads="1"/>
          </p:cNvSpPr>
          <p:nvPr/>
        </p:nvSpPr>
        <p:spPr bwMode="auto">
          <a:xfrm>
            <a:off x="3224213" y="4117975"/>
            <a:ext cx="2447925" cy="396875"/>
          </a:xfrm>
          <a:prstGeom prst="rect">
            <a:avLst/>
          </a:prstGeom>
          <a:noFill/>
          <a:ln w="12700">
            <a:noFill/>
            <a:miter lim="800000"/>
            <a:headEnd type="none" w="sm" len="sm"/>
            <a:tailEnd type="none" w="sm" len="sm"/>
          </a:ln>
        </p:spPr>
        <p:txBody>
          <a:bodyPr>
            <a:spAutoFit/>
          </a:bodyPr>
          <a:lstStyle/>
          <a:p>
            <a:pPr eaLnBrk="0" hangingPunct="0"/>
            <a:r>
              <a:rPr lang="en-US" sz="2000">
                <a:latin typeface="Tahoma" pitchFamily="34" charset="0"/>
              </a:rPr>
              <a:t>Detection algorithm</a:t>
            </a:r>
          </a:p>
        </p:txBody>
      </p:sp>
      <p:sp>
        <p:nvSpPr>
          <p:cNvPr id="10252" name="AutoShape 66"/>
          <p:cNvSpPr>
            <a:spLocks noChangeArrowheads="1"/>
          </p:cNvSpPr>
          <p:nvPr/>
        </p:nvSpPr>
        <p:spPr bwMode="auto">
          <a:xfrm>
            <a:off x="1808163" y="4211638"/>
            <a:ext cx="1447800" cy="228600"/>
          </a:xfrm>
          <a:prstGeom prst="rightArrow">
            <a:avLst>
              <a:gd name="adj1" fmla="val 50000"/>
              <a:gd name="adj2" fmla="val 158333"/>
            </a:avLst>
          </a:prstGeom>
          <a:noFill/>
          <a:ln w="12700">
            <a:solidFill>
              <a:schemeClr val="tx1"/>
            </a:solidFill>
            <a:miter lim="800000"/>
            <a:headEnd type="none" w="sm" len="sm"/>
            <a:tailEnd type="none" w="sm" len="sm"/>
          </a:ln>
        </p:spPr>
        <p:txBody>
          <a:bodyPr wrap="none" anchor="ctr"/>
          <a:lstStyle/>
          <a:p>
            <a:endParaRPr lang="en-US"/>
          </a:p>
        </p:txBody>
      </p:sp>
      <p:sp>
        <p:nvSpPr>
          <p:cNvPr id="10253" name="AutoShape 67"/>
          <p:cNvSpPr>
            <a:spLocks noChangeArrowheads="1"/>
          </p:cNvSpPr>
          <p:nvPr/>
        </p:nvSpPr>
        <p:spPr bwMode="auto">
          <a:xfrm>
            <a:off x="4332288" y="4611688"/>
            <a:ext cx="228600" cy="823912"/>
          </a:xfrm>
          <a:prstGeom prst="downArrow">
            <a:avLst>
              <a:gd name="adj1" fmla="val 50000"/>
              <a:gd name="adj2" fmla="val 90104"/>
            </a:avLst>
          </a:prstGeom>
          <a:noFill/>
          <a:ln w="12700">
            <a:solidFill>
              <a:schemeClr val="tx1"/>
            </a:solidFill>
            <a:miter lim="800000"/>
            <a:headEnd type="none" w="sm" len="sm"/>
            <a:tailEnd type="none" w="sm" len="sm"/>
          </a:ln>
        </p:spPr>
        <p:txBody>
          <a:bodyPr wrap="none" anchor="ctr"/>
          <a:lstStyle/>
          <a:p>
            <a:endParaRPr lang="en-US"/>
          </a:p>
        </p:txBody>
      </p:sp>
      <p:sp>
        <p:nvSpPr>
          <p:cNvPr id="10254" name="Text Box 68"/>
          <p:cNvSpPr txBox="1">
            <a:spLocks noChangeArrowheads="1"/>
          </p:cNvSpPr>
          <p:nvPr/>
        </p:nvSpPr>
        <p:spPr bwMode="auto">
          <a:xfrm>
            <a:off x="4560888" y="4783138"/>
            <a:ext cx="1600200" cy="396875"/>
          </a:xfrm>
          <a:prstGeom prst="rect">
            <a:avLst/>
          </a:prstGeom>
          <a:noFill/>
          <a:ln w="12700">
            <a:noFill/>
            <a:miter lim="800000"/>
            <a:headEnd type="none" w="sm" len="sm"/>
            <a:tailEnd type="none" w="sm" len="sm"/>
          </a:ln>
        </p:spPr>
        <p:txBody>
          <a:bodyPr>
            <a:spAutoFit/>
          </a:bodyPr>
          <a:lstStyle/>
          <a:p>
            <a:pPr eaLnBrk="0" hangingPunct="0"/>
            <a:r>
              <a:rPr lang="en-US" sz="2000">
                <a:latin typeface="Tahoma" pitchFamily="34" charset="0"/>
              </a:rPr>
              <a:t>Alerts</a:t>
            </a:r>
          </a:p>
        </p:txBody>
      </p:sp>
      <p:sp>
        <p:nvSpPr>
          <p:cNvPr id="10255" name="Text Box 71"/>
          <p:cNvSpPr txBox="1">
            <a:spLocks noChangeArrowheads="1"/>
          </p:cNvSpPr>
          <p:nvPr/>
        </p:nvSpPr>
        <p:spPr bwMode="auto">
          <a:xfrm>
            <a:off x="1065213" y="5300663"/>
            <a:ext cx="1295400" cy="701675"/>
          </a:xfrm>
          <a:prstGeom prst="rect">
            <a:avLst/>
          </a:prstGeom>
          <a:noFill/>
          <a:ln w="12700">
            <a:noFill/>
            <a:miter lim="800000"/>
            <a:headEnd type="none" w="sm" len="sm"/>
            <a:tailEnd type="none" w="sm" len="sm"/>
          </a:ln>
        </p:spPr>
        <p:txBody>
          <a:bodyPr>
            <a:spAutoFit/>
          </a:bodyPr>
          <a:lstStyle/>
          <a:p>
            <a:pPr eaLnBrk="0" hangingPunct="0"/>
            <a:r>
              <a:rPr lang="en-US" sz="2000">
                <a:latin typeface="Tahoma" pitchFamily="34" charset="0"/>
              </a:rPr>
              <a:t>Decision</a:t>
            </a:r>
          </a:p>
          <a:p>
            <a:pPr eaLnBrk="0" hangingPunct="0"/>
            <a:r>
              <a:rPr lang="en-US" sz="2000">
                <a:latin typeface="Tahoma" pitchFamily="34" charset="0"/>
              </a:rPr>
              <a:t> criteria</a:t>
            </a:r>
          </a:p>
        </p:txBody>
      </p:sp>
      <p:sp>
        <p:nvSpPr>
          <p:cNvPr id="10256" name="Rectangle 72"/>
          <p:cNvSpPr>
            <a:spLocks noChangeArrowheads="1"/>
          </p:cNvSpPr>
          <p:nvPr/>
        </p:nvSpPr>
        <p:spPr bwMode="auto">
          <a:xfrm>
            <a:off x="3494088" y="5440363"/>
            <a:ext cx="1905000" cy="457200"/>
          </a:xfrm>
          <a:prstGeom prst="rect">
            <a:avLst/>
          </a:prstGeom>
          <a:noFill/>
          <a:ln w="12700">
            <a:solidFill>
              <a:schemeClr val="tx1"/>
            </a:solidFill>
            <a:miter lim="800000"/>
            <a:headEnd type="none" w="sm" len="sm"/>
            <a:tailEnd type="none" w="sm" len="sm"/>
          </a:ln>
        </p:spPr>
        <p:txBody>
          <a:bodyPr wrap="none" anchor="ctr"/>
          <a:lstStyle/>
          <a:p>
            <a:endParaRPr lang="en-US"/>
          </a:p>
        </p:txBody>
      </p:sp>
      <p:sp>
        <p:nvSpPr>
          <p:cNvPr id="10257" name="Text Box 73"/>
          <p:cNvSpPr txBox="1">
            <a:spLocks noChangeArrowheads="1"/>
          </p:cNvSpPr>
          <p:nvPr/>
        </p:nvSpPr>
        <p:spPr bwMode="auto">
          <a:xfrm>
            <a:off x="3762375" y="5448300"/>
            <a:ext cx="1981200" cy="396875"/>
          </a:xfrm>
          <a:prstGeom prst="rect">
            <a:avLst/>
          </a:prstGeom>
          <a:noFill/>
          <a:ln w="12700">
            <a:noFill/>
            <a:miter lim="800000"/>
            <a:headEnd type="none" w="sm" len="sm"/>
            <a:tailEnd type="none" w="sm" len="sm"/>
          </a:ln>
        </p:spPr>
        <p:txBody>
          <a:bodyPr>
            <a:spAutoFit/>
          </a:bodyPr>
          <a:lstStyle/>
          <a:p>
            <a:pPr eaLnBrk="0" hangingPunct="0"/>
            <a:r>
              <a:rPr lang="en-US" sz="2000">
                <a:latin typeface="Tahoma" pitchFamily="34" charset="0"/>
              </a:rPr>
              <a:t>Alert filter</a:t>
            </a:r>
          </a:p>
        </p:txBody>
      </p:sp>
      <p:sp>
        <p:nvSpPr>
          <p:cNvPr id="10258" name="AutoShape 74"/>
          <p:cNvSpPr>
            <a:spLocks noChangeArrowheads="1"/>
          </p:cNvSpPr>
          <p:nvPr/>
        </p:nvSpPr>
        <p:spPr bwMode="auto">
          <a:xfrm>
            <a:off x="2198688" y="5583238"/>
            <a:ext cx="1295400" cy="228600"/>
          </a:xfrm>
          <a:prstGeom prst="rightArrow">
            <a:avLst>
              <a:gd name="adj1" fmla="val 50000"/>
              <a:gd name="adj2" fmla="val 141667"/>
            </a:avLst>
          </a:prstGeom>
          <a:noFill/>
          <a:ln w="12700">
            <a:solidFill>
              <a:schemeClr val="tx1"/>
            </a:solidFill>
            <a:miter lim="800000"/>
            <a:headEnd type="none" w="sm" len="sm"/>
            <a:tailEnd type="none" w="sm" len="sm"/>
          </a:ln>
        </p:spPr>
        <p:txBody>
          <a:bodyPr wrap="none" anchor="ctr"/>
          <a:lstStyle/>
          <a:p>
            <a:endParaRPr lang="en-US"/>
          </a:p>
        </p:txBody>
      </p:sp>
      <p:sp>
        <p:nvSpPr>
          <p:cNvPr id="10259" name="AutoShape 75"/>
          <p:cNvSpPr>
            <a:spLocks noChangeArrowheads="1"/>
          </p:cNvSpPr>
          <p:nvPr/>
        </p:nvSpPr>
        <p:spPr bwMode="auto">
          <a:xfrm>
            <a:off x="5399088" y="5583238"/>
            <a:ext cx="1676400" cy="228600"/>
          </a:xfrm>
          <a:prstGeom prst="rightArrow">
            <a:avLst>
              <a:gd name="adj1" fmla="val 50000"/>
              <a:gd name="adj2" fmla="val 183333"/>
            </a:avLst>
          </a:prstGeom>
          <a:noFill/>
          <a:ln w="12700">
            <a:solidFill>
              <a:schemeClr val="tx1"/>
            </a:solidFill>
            <a:miter lim="800000"/>
            <a:headEnd type="none" w="sm" len="sm"/>
            <a:tailEnd type="none" w="sm" len="sm"/>
          </a:ln>
        </p:spPr>
        <p:txBody>
          <a:bodyPr wrap="none" anchor="ctr"/>
          <a:lstStyle/>
          <a:p>
            <a:endParaRPr lang="en-US"/>
          </a:p>
        </p:txBody>
      </p:sp>
      <p:sp>
        <p:nvSpPr>
          <p:cNvPr id="10260" name="Text Box 76"/>
          <p:cNvSpPr txBox="1">
            <a:spLocks noChangeArrowheads="1"/>
          </p:cNvSpPr>
          <p:nvPr/>
        </p:nvSpPr>
        <p:spPr bwMode="auto">
          <a:xfrm>
            <a:off x="5399088" y="5202238"/>
            <a:ext cx="1828800" cy="396875"/>
          </a:xfrm>
          <a:prstGeom prst="rect">
            <a:avLst/>
          </a:prstGeom>
          <a:noFill/>
          <a:ln w="12700">
            <a:noFill/>
            <a:miter lim="800000"/>
            <a:headEnd type="none" w="sm" len="sm"/>
            <a:tailEnd type="none" w="sm" len="sm"/>
          </a:ln>
        </p:spPr>
        <p:txBody>
          <a:bodyPr>
            <a:spAutoFit/>
          </a:bodyPr>
          <a:lstStyle/>
          <a:p>
            <a:pPr eaLnBrk="0" hangingPunct="0"/>
            <a:r>
              <a:rPr lang="en-US" sz="2000">
                <a:latin typeface="Tahoma" pitchFamily="34" charset="0"/>
              </a:rPr>
              <a:t>Action/Report</a:t>
            </a:r>
          </a:p>
        </p:txBody>
      </p:sp>
      <p:sp>
        <p:nvSpPr>
          <p:cNvPr id="64590" name="Rectangle 78"/>
          <p:cNvSpPr>
            <a:spLocks noChangeArrowheads="1"/>
          </p:cNvSpPr>
          <p:nvPr/>
        </p:nvSpPr>
        <p:spPr bwMode="auto">
          <a:xfrm>
            <a:off x="1116013" y="1773238"/>
            <a:ext cx="3048000" cy="701675"/>
          </a:xfrm>
          <a:prstGeom prst="rect">
            <a:avLst/>
          </a:prstGeom>
          <a:noFill/>
          <a:ln w="9525">
            <a:noFill/>
            <a:miter lim="800000"/>
            <a:headEnd/>
            <a:tailEnd/>
          </a:ln>
          <a:effectLst/>
        </p:spPr>
        <p:txBody>
          <a:bodyPr>
            <a:spAutoFit/>
          </a:bodyPr>
          <a:lstStyle/>
          <a:p>
            <a:pPr algn="ctr" eaLnBrk="0" hangingPunct="0">
              <a:defRPr/>
            </a:pPr>
            <a:r>
              <a:rPr lang="en-US" sz="2000">
                <a:solidFill>
                  <a:srgbClr val="0033CC"/>
                </a:solidFill>
                <a:effectLst>
                  <a:outerShdw blurRad="38100" dist="38100" dir="2700000" algn="tl">
                    <a:srgbClr val="C0C0C0"/>
                  </a:outerShdw>
                </a:effectLst>
                <a:latin typeface="Tahoma" pitchFamily="34" charset="0"/>
              </a:rPr>
              <a:t>System activities are observable</a:t>
            </a:r>
          </a:p>
        </p:txBody>
      </p:sp>
      <p:sp>
        <p:nvSpPr>
          <p:cNvPr id="64591" name="Rectangle 79"/>
          <p:cNvSpPr>
            <a:spLocks noChangeArrowheads="1"/>
          </p:cNvSpPr>
          <p:nvPr/>
        </p:nvSpPr>
        <p:spPr bwMode="auto">
          <a:xfrm>
            <a:off x="5464175" y="3938588"/>
            <a:ext cx="3429000" cy="1006475"/>
          </a:xfrm>
          <a:prstGeom prst="rect">
            <a:avLst/>
          </a:prstGeom>
          <a:noFill/>
          <a:ln w="9525">
            <a:noFill/>
            <a:miter lim="800000"/>
            <a:headEnd/>
            <a:tailEnd/>
          </a:ln>
          <a:effectLst/>
        </p:spPr>
        <p:txBody>
          <a:bodyPr>
            <a:spAutoFit/>
          </a:bodyPr>
          <a:lstStyle/>
          <a:p>
            <a:pPr algn="ctr" eaLnBrk="0" hangingPunct="0">
              <a:defRPr/>
            </a:pPr>
            <a:r>
              <a:rPr lang="en-US" sz="2000">
                <a:solidFill>
                  <a:srgbClr val="0033CC"/>
                </a:solidFill>
                <a:effectLst>
                  <a:outerShdw blurRad="38100" dist="38100" dir="2700000" algn="tl">
                    <a:srgbClr val="C0C0C0"/>
                  </a:outerShdw>
                </a:effectLst>
                <a:latin typeface="Tahoma" pitchFamily="34" charset="0"/>
              </a:rPr>
              <a:t>Normal and intrusive activities have distinct evidence</a:t>
            </a:r>
          </a:p>
        </p:txBody>
      </p:sp>
      <p:sp>
        <p:nvSpPr>
          <p:cNvPr id="10263" name="Rectangle 81"/>
          <p:cNvSpPr>
            <a:spLocks noGrp="1" noChangeArrowheads="1"/>
          </p:cNvSpPr>
          <p:nvPr>
            <p:ph type="title"/>
          </p:nvPr>
        </p:nvSpPr>
        <p:spPr>
          <a:xfrm>
            <a:off x="611188" y="188913"/>
            <a:ext cx="7772400" cy="1368425"/>
          </a:xfrm>
          <a:noFill/>
        </p:spPr>
        <p:txBody>
          <a:bodyPr lIns="92075" tIns="46038" rIns="92075" bIns="46038"/>
          <a:lstStyle/>
          <a:p>
            <a:pPr eaLnBrk="1" hangingPunct="1"/>
            <a:r>
              <a:rPr lang="en-US" smtClean="0"/>
              <a:t>Components of an IDS/IPS</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905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ko-KR" altLang="en-US" sz="1800" b="0" i="0" u="none" strike="noStrike" cap="none" normalizeH="0" baseline="0" smtClean="0">
            <a:ln>
              <a:noFill/>
            </a:ln>
            <a:solidFill>
              <a:schemeClr val="tx1"/>
            </a:solidFill>
            <a:effectLst/>
            <a:latin typeface="Arial" charset="0"/>
            <a:ea typeface="굴림" pitchFamily="50" charset="-127"/>
          </a:defRPr>
        </a:defPPr>
      </a:lstStyle>
    </a:spDef>
    <a:lnDef>
      <a:spPr bwMode="auto">
        <a:xfrm>
          <a:off x="0" y="0"/>
          <a:ext cx="1" cy="1"/>
        </a:xfrm>
        <a:custGeom>
          <a:avLst/>
          <a:gdLst/>
          <a:ahLst/>
          <a:cxnLst/>
          <a:rect l="0" t="0" r="0" b="0"/>
          <a:pathLst/>
        </a:custGeom>
        <a:solidFill>
          <a:schemeClr val="accent1"/>
        </a:solidFill>
        <a:ln w="1905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ko-KR" altLang="en-US" sz="1800" b="0" i="0" u="none" strike="noStrike" cap="none" normalizeH="0" baseline="0" smtClean="0">
            <a:ln>
              <a:noFill/>
            </a:ln>
            <a:solidFill>
              <a:schemeClr val="tx1"/>
            </a:solidFill>
            <a:effectLst/>
            <a:latin typeface="Arial" charset="0"/>
            <a:ea typeface="굴림" pitchFamily="50" charset="-127"/>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21706</TotalTime>
  <Words>1699</Words>
  <Application>Microsoft Office PowerPoint</Application>
  <PresentationFormat>On-screen Show (4:3)</PresentationFormat>
  <Paragraphs>193</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Default Design</vt:lpstr>
      <vt:lpstr>IDS/IPS Definition and Classification</vt:lpstr>
      <vt:lpstr>Contents</vt:lpstr>
      <vt:lpstr>Overview of IDS/IPS</vt:lpstr>
      <vt:lpstr>Overview of IDS/IPS</vt:lpstr>
      <vt:lpstr>Overview of IDS/IPS</vt:lpstr>
      <vt:lpstr>Overview of IDS/IPS</vt:lpstr>
      <vt:lpstr>Overview of IDS/IPS</vt:lpstr>
      <vt:lpstr>Overview of IDS/IPS</vt:lpstr>
      <vt:lpstr>Components of an IDS/IPS</vt:lpstr>
      <vt:lpstr>Components of an IDS/IPS</vt:lpstr>
      <vt:lpstr>Components of an IDS/IPS</vt:lpstr>
      <vt:lpstr>Components of an IDS/IPS</vt:lpstr>
      <vt:lpstr>Components of an IDS/IPS</vt:lpstr>
      <vt:lpstr>Components of an IDS/IPS</vt:lpstr>
      <vt:lpstr>IDS/IPS classification</vt:lpstr>
      <vt:lpstr>IDS classification</vt:lpstr>
      <vt:lpstr>IDS classification</vt:lpstr>
      <vt:lpstr>IDS classification</vt:lpstr>
      <vt:lpstr>IDS classification</vt:lpstr>
      <vt:lpstr>IDS classification</vt:lpstr>
      <vt:lpstr>IDS classification</vt:lpstr>
      <vt:lpstr>Misuse Detection</vt:lpstr>
      <vt:lpstr>IDS classification</vt:lpstr>
      <vt:lpstr>IDS classification</vt:lpstr>
      <vt:lpstr>IDS classification</vt:lpstr>
      <vt:lpstr>IDS classification</vt:lpstr>
      <vt:lpstr>IDS classification</vt:lpstr>
      <vt:lpstr>IDS classification</vt:lpstr>
      <vt:lpstr>IDS classification</vt:lpstr>
      <vt:lpstr>IDS classification</vt:lpstr>
      <vt:lpstr>IDS classification</vt:lpstr>
      <vt:lpstr>IDS classification</vt:lpstr>
      <vt:lpstr>Anomaly Detection</vt:lpstr>
      <vt:lpstr>IDS classification</vt:lpstr>
      <vt:lpstr>IDS classification</vt:lpstr>
      <vt:lpstr>IDS classification</vt:lpstr>
      <vt:lpstr>IDS classification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IDS definition and classification</dc:title>
  <dc:creator>Slobodan Petrović</dc:creator>
  <cp:keywords>Intrusion Detection System</cp:keywords>
  <cp:lastModifiedBy>user</cp:lastModifiedBy>
  <cp:revision>290</cp:revision>
  <dcterms:created xsi:type="dcterms:W3CDTF">2002-09-26T10:24:14Z</dcterms:created>
  <dcterms:modified xsi:type="dcterms:W3CDTF">2017-04-08T05:58:18Z</dcterms:modified>
</cp:coreProperties>
</file>