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2" r:id="rId22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4190"/>
    <a:srgbClr val="041732"/>
    <a:srgbClr val="000099"/>
    <a:srgbClr val="0099FF"/>
    <a:srgbClr val="339933"/>
    <a:srgbClr val="006600"/>
    <a:srgbClr val="FF0000"/>
    <a:srgbClr val="1C1C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2" d="100"/>
          <a:sy n="72" d="100"/>
        </p:scale>
        <p:origin x="-372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2"/>
          <c:order val="0"/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-1.0062893081761011E-2"/>
                  <c:y val="0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7610062893081764E-2"/>
                  <c:y val="-7.4298364934342656E-17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509433962264151E-2"/>
                  <c:y val="0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'[Costs and schemes 2012.xlsx]FraudDisb'!$G$39:$G$43</c:f>
              <c:strCache>
                <c:ptCount val="5"/>
                <c:pt idx="0">
                  <c:v>Register disbursement</c:v>
                </c:pt>
                <c:pt idx="1">
                  <c:v>Payroll</c:v>
                </c:pt>
                <c:pt idx="2">
                  <c:v>Check tampering</c:v>
                </c:pt>
                <c:pt idx="3">
                  <c:v>Expense reimbursement</c:v>
                </c:pt>
                <c:pt idx="4">
                  <c:v>Billing</c:v>
                </c:pt>
              </c:strCache>
            </c:strRef>
          </c:cat>
          <c:val>
            <c:numRef>
              <c:f>'[Costs and schemes 2012.xlsx]FraudDisb'!$J$39:$J$43</c:f>
              <c:numCache>
                <c:formatCode>0.0%</c:formatCode>
                <c:ptCount val="5"/>
                <c:pt idx="0">
                  <c:v>7.7639751552795039E-2</c:v>
                </c:pt>
                <c:pt idx="1">
                  <c:v>0.2003105590062112</c:v>
                </c:pt>
                <c:pt idx="2">
                  <c:v>0.25621118012422361</c:v>
                </c:pt>
                <c:pt idx="3">
                  <c:v>0.31211180124223642</c:v>
                </c:pt>
                <c:pt idx="4">
                  <c:v>0.53726708074534091</c:v>
                </c:pt>
              </c:numCache>
            </c:numRef>
          </c:val>
        </c:ser>
        <c:axId val="127059840"/>
        <c:axId val="127061376"/>
      </c:barChart>
      <c:catAx>
        <c:axId val="127059840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27061376"/>
        <c:crosses val="autoZero"/>
        <c:auto val="1"/>
        <c:lblAlgn val="ctr"/>
        <c:lblOffset val="100"/>
      </c:catAx>
      <c:valAx>
        <c:axId val="127061376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b="1"/>
                </a:pPr>
                <a:r>
                  <a:rPr lang="en-US" b="1"/>
                  <a:t>Percent of Fraudulent Disbursements</a:t>
                </a:r>
              </a:p>
            </c:rich>
          </c:tx>
          <c:layout/>
        </c:title>
        <c:numFmt formatCode="0%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27059840"/>
        <c:crosses val="autoZero"/>
        <c:crossBetween val="between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j-lt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2"/>
          <c:order val="0"/>
          <c:spPr>
            <a:solidFill>
              <a:schemeClr val="accent2"/>
            </a:solidFill>
          </c:spPr>
          <c:dLbls>
            <c:dLblPos val="outEnd"/>
            <c:showVal val="1"/>
          </c:dLbls>
          <c:cat>
            <c:strRef>
              <c:f>'[Costs and schemes 2012.xlsx]FraudDisb'!$G$39:$G$43</c:f>
              <c:strCache>
                <c:ptCount val="5"/>
                <c:pt idx="0">
                  <c:v>Register disbursement</c:v>
                </c:pt>
                <c:pt idx="1">
                  <c:v>Expense reimbursement</c:v>
                </c:pt>
                <c:pt idx="2">
                  <c:v>Payroll</c:v>
                </c:pt>
                <c:pt idx="3">
                  <c:v>Billing</c:v>
                </c:pt>
                <c:pt idx="4">
                  <c:v>Check tampering</c:v>
                </c:pt>
              </c:strCache>
            </c:strRef>
          </c:cat>
          <c:val>
            <c:numRef>
              <c:f>'[Costs and schemes 2012.xlsx]FraudDisb'!$L$39:$L$43</c:f>
              <c:numCache>
                <c:formatCode>"$"#,##0</c:formatCode>
                <c:ptCount val="5"/>
                <c:pt idx="0">
                  <c:v>25000</c:v>
                </c:pt>
                <c:pt idx="1">
                  <c:v>26000</c:v>
                </c:pt>
                <c:pt idx="2">
                  <c:v>48000</c:v>
                </c:pt>
                <c:pt idx="3">
                  <c:v>100000</c:v>
                </c:pt>
                <c:pt idx="4">
                  <c:v>143000</c:v>
                </c:pt>
              </c:numCache>
            </c:numRef>
          </c:val>
        </c:ser>
        <c:axId val="52247936"/>
        <c:axId val="52257920"/>
      </c:barChart>
      <c:catAx>
        <c:axId val="52247936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52257920"/>
        <c:crosses val="autoZero"/>
        <c:auto val="1"/>
        <c:lblAlgn val="ctr"/>
        <c:lblOffset val="100"/>
      </c:catAx>
      <c:valAx>
        <c:axId val="52257920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b="1"/>
                </a:pPr>
                <a:r>
                  <a:rPr lang="en-US" b="1"/>
                  <a:t>Median Loss</a:t>
                </a:r>
              </a:p>
            </c:rich>
          </c:tx>
          <c:layout/>
        </c:title>
        <c:numFmt formatCode="&quot;$&quot;#,##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52247936"/>
        <c:crosses val="autoZero"/>
        <c:crossBetween val="between"/>
        <c:majorUnit val="50000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6DD0B8B-02A2-4E17-A2B5-71D55F710F57}" type="datetimeFigureOut">
              <a:rPr lang="en-US"/>
              <a:pPr>
                <a:defRPr/>
              </a:pPr>
              <a:t>3/14/2013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621CA52-0FFD-4C00-8B53-AD600DB67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2A5014-70DA-4B56-A58E-99DFDBC8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3C5DA-D2C6-43F6-9304-05A947079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59AA5-886C-4787-BC75-1E36694DA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2F81D-5AEB-46AB-B73B-7BDA4967B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8CECA-898A-4723-B29A-5423EB0F6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41BDD-B03A-443E-9261-AD06AA6D1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70FB1-2733-4B79-9982-AF008551F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7B55B-DD21-49B6-B71B-57E6FFC81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60842-3A4E-4FD5-9912-4C3B26682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E6063-E96B-40E0-B1D6-143A3124E6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B100F-368B-4ACB-A935-E45F6D01B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9530-C7B1-4089-B02A-63318FEEA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0CC2A05-85F1-44E5-889B-926C524DB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33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DE02F24-40BB-4776-838F-9559AA05AF07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1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685800" y="1447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/>
          </a:p>
        </p:txBody>
      </p:sp>
      <p:sp>
        <p:nvSpPr>
          <p:cNvPr id="2053" name="Rectangle 40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1143000"/>
          </a:xfrm>
        </p:spPr>
        <p:txBody>
          <a:bodyPr/>
          <a:lstStyle/>
          <a:p>
            <a:pPr eaLnBrk="1" hangingPunct="1"/>
            <a:r>
              <a:rPr lang="en-US" sz="4400" smtClean="0"/>
              <a:t>Payroll Schemes</a:t>
            </a:r>
          </a:p>
        </p:txBody>
      </p:sp>
      <p:sp>
        <p:nvSpPr>
          <p:cNvPr id="205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/>
            <a:r>
              <a:rPr lang="en-US" sz="6000" smtClean="0"/>
              <a:t>Chapter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1E16D7-6CA9-40C8-A108-E5190A5B3FD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Ghost Employee Schemes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Collecting timekeeping information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Fake timecards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Approval of timecards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Computerized timekeeping systems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Salaried workers vs. hourly workers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511C95B-8E17-49A9-A308-EDE27979FB3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Ghost Employee Schemes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Issuing the ghost’s paycheck</a:t>
            </a:r>
          </a:p>
          <a:p>
            <a:pPr eaLnBrk="1" hangingPunct="1"/>
            <a:r>
              <a:rPr lang="en-US" sz="3200" smtClean="0"/>
              <a:t>Delivery of the paycheck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Hand delivered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Mailed to the employees address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Direct deposited</a:t>
            </a:r>
          </a:p>
          <a:p>
            <a:pPr lvl="1" eaLnBrk="1" hangingPunct="1"/>
            <a:endParaRPr 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19D3AE-4BD3-417F-8D8D-787F2F00AEE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Preventing and Detecting Ghost Employee Schemes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Separate the hiring function from the payroll function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Personnel records should be independently maintained from payroll and timekeeping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Personnel department should verify any changes to payroll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Background and reference checks should be made in advance of hire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34813B4-E0BA-4F62-82BA-76C9B5D05AE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Preventing and Detecting Ghost Employee Schemes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572000"/>
          </a:xfrm>
        </p:spPr>
        <p:txBody>
          <a:bodyPr/>
          <a:lstStyle/>
          <a:p>
            <a:pPr eaLnBrk="1" hangingPunct="1"/>
            <a:r>
              <a:rPr lang="en-US" sz="2400" smtClean="0"/>
              <a:t>Periodically check the payroll records against personnel records for terminated employees and unauthorized wage or deduction adjustments</a:t>
            </a:r>
          </a:p>
          <a:p>
            <a:pPr eaLnBrk="1" hangingPunct="1"/>
            <a:r>
              <a:rPr lang="en-US" sz="2400" smtClean="0"/>
              <a:t>Periodically run computer reports for employees</a:t>
            </a:r>
          </a:p>
          <a:p>
            <a:pPr lvl="1" eaLnBrk="1" hangingPunct="1"/>
            <a:r>
              <a:rPr lang="en-US" sz="2000" smtClean="0">
                <a:solidFill>
                  <a:schemeClr val="tx1"/>
                </a:solidFill>
              </a:rPr>
              <a:t>Without SSNs </a:t>
            </a:r>
          </a:p>
          <a:p>
            <a:pPr lvl="1" eaLnBrk="1" hangingPunct="1"/>
            <a:r>
              <a:rPr lang="en-US" sz="2000" smtClean="0">
                <a:solidFill>
                  <a:schemeClr val="tx1"/>
                </a:solidFill>
              </a:rPr>
              <a:t>With no deductions - withholding taxes or insurance</a:t>
            </a:r>
          </a:p>
          <a:p>
            <a:pPr lvl="1" eaLnBrk="1" hangingPunct="1"/>
            <a:r>
              <a:rPr lang="en-US" sz="2000" smtClean="0">
                <a:solidFill>
                  <a:schemeClr val="tx1"/>
                </a:solidFill>
              </a:rPr>
              <a:t>With no physical address or telephone number</a:t>
            </a:r>
          </a:p>
          <a:p>
            <a:pPr eaLnBrk="1" hangingPunct="1"/>
            <a:r>
              <a:rPr lang="en-US" sz="2400" smtClean="0"/>
              <a:t>Compare payroll expenses to production schedules</a:t>
            </a:r>
          </a:p>
          <a:p>
            <a:pPr eaLnBrk="1" hangingPunct="1"/>
            <a:r>
              <a:rPr lang="en-US" sz="2400" smtClean="0"/>
              <a:t>Keep signed checks in a secure location</a:t>
            </a:r>
          </a:p>
          <a:p>
            <a:pPr eaLnBrk="1" hangingPunct="1"/>
            <a:r>
              <a:rPr lang="en-US" sz="2400" smtClean="0"/>
              <a:t>Verify proper distribution and require employee identification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14D40B-78FF-4692-B787-644745BBC4F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Falsified Hours and Salary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343400"/>
          </a:xfrm>
        </p:spPr>
        <p:txBody>
          <a:bodyPr/>
          <a:lstStyle/>
          <a:p>
            <a:pPr eaLnBrk="1" hangingPunct="1"/>
            <a:r>
              <a:rPr lang="en-US" smtClean="0"/>
              <a:t>Overpayment of wages is the most common form of misappropriating payroll funds</a:t>
            </a:r>
          </a:p>
          <a:p>
            <a:pPr eaLnBrk="1" hangingPunct="1"/>
            <a:r>
              <a:rPr lang="en-US" smtClean="0"/>
              <a:t>Increase number of hours or rate of pay</a:t>
            </a:r>
          </a:p>
          <a:p>
            <a:pPr eaLnBrk="1" hangingPunct="1"/>
            <a:r>
              <a:rPr lang="en-US" smtClean="0"/>
              <a:t>Time clocks</a:t>
            </a:r>
          </a:p>
          <a:p>
            <a:pPr eaLnBrk="1" hangingPunct="1"/>
            <a:r>
              <a:rPr lang="en-US" smtClean="0"/>
              <a:t>Computer tracking of employee time</a:t>
            </a:r>
          </a:p>
          <a:p>
            <a:pPr eaLnBrk="1" hangingPunct="1"/>
            <a:r>
              <a:rPr lang="en-US" smtClean="0"/>
              <a:t>Manually prepared timecards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110A09A-393B-482C-B7B2-CE07D56F9C5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Manually Prepared Timecards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810000"/>
          </a:xfrm>
        </p:spPr>
        <p:txBody>
          <a:bodyPr/>
          <a:lstStyle/>
          <a:p>
            <a:pPr eaLnBrk="1" hangingPunct="1"/>
            <a:r>
              <a:rPr lang="en-US" sz="3200" smtClean="0"/>
              <a:t>Forging a supervisor’s signature</a:t>
            </a:r>
          </a:p>
          <a:p>
            <a:pPr eaLnBrk="1" hangingPunct="1"/>
            <a:r>
              <a:rPr lang="en-US" sz="3200" smtClean="0"/>
              <a:t>Collusion with a supervisor</a:t>
            </a:r>
          </a:p>
          <a:p>
            <a:pPr eaLnBrk="1" hangingPunct="1"/>
            <a:r>
              <a:rPr lang="en-US" sz="3200" smtClean="0"/>
              <a:t>Rubber stamp supervisors</a:t>
            </a:r>
          </a:p>
          <a:p>
            <a:pPr eaLnBrk="1" hangingPunct="1"/>
            <a:r>
              <a:rPr lang="en-US" sz="3200" smtClean="0"/>
              <a:t>Poor custody procedures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3776DF6-FBDF-4FD0-94C1-F05D54BA2EA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Other Schemes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sz="3200" smtClean="0"/>
              <a:t>Time clocks and other automated timekeeping systems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Employee has someone else clock in for him/her when absent</a:t>
            </a:r>
          </a:p>
          <a:p>
            <a:pPr eaLnBrk="1" hangingPunct="1"/>
            <a:r>
              <a:rPr lang="en-US" sz="3200" smtClean="0"/>
              <a:t>Rates of pay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DE704B5-B631-4A45-BBE1-181F98F855A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Preventing and Detecting Falsified Hours and Salary Schemes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Preparation, authorization, distribution, and reconciliation should be segregated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Transfers of funds from general accounts to payroll accounts should be handled independently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No overtime should be paid unless authorized in advance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Sick leave and vacation time should not be granted without supervisory review and should be monitored for excessive time taken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A51F991-CD9D-4E86-B5E1-3C98EA9AE37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Preventing and Detecting Falsified Hours and Salary Schemes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designated official should verify all wage rate changes</a:t>
            </a:r>
          </a:p>
          <a:p>
            <a:pPr eaLnBrk="1" hangingPunct="1"/>
            <a:r>
              <a:rPr lang="en-US" smtClean="0"/>
              <a:t>Timecards should be taken directly to the payroll department after approval</a:t>
            </a:r>
          </a:p>
          <a:p>
            <a:pPr eaLnBrk="1" hangingPunct="1"/>
            <a:r>
              <a:rPr lang="en-US" smtClean="0"/>
              <a:t>Time cards should be secured and monitored</a:t>
            </a:r>
          </a:p>
          <a:p>
            <a:pPr eaLnBrk="1" hangingPunct="1"/>
            <a:r>
              <a:rPr lang="en-US" smtClean="0"/>
              <a:t>Run programs to actively seek out fraudulent payroll activity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40F3C9-F61A-4C52-BDD2-DC773D11D3C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Tests for Fraudulent Payroll Activity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Review employees who have significantly more overtime than similar employees</a:t>
            </a:r>
          </a:p>
          <a:p>
            <a:pPr eaLnBrk="1" hangingPunct="1"/>
            <a:r>
              <a:rPr lang="en-US" smtClean="0"/>
              <a:t>Trend analysis of budgeted vs. actual expenses</a:t>
            </a:r>
          </a:p>
          <a:p>
            <a:pPr eaLnBrk="1" hangingPunct="1"/>
            <a:r>
              <a:rPr lang="en-US" smtClean="0"/>
              <a:t>Run exception reports for employees who have had disproportionately large increases in wages</a:t>
            </a:r>
          </a:p>
          <a:p>
            <a:pPr eaLnBrk="1" hangingPunct="1"/>
            <a:r>
              <a:rPr lang="en-US" smtClean="0"/>
              <a:t>Verify payroll taxes equal federal return tax forms</a:t>
            </a:r>
          </a:p>
          <a:p>
            <a:pPr eaLnBrk="1" hangingPunct="1"/>
            <a:r>
              <a:rPr lang="en-US" smtClean="0"/>
              <a:t>Compare net payroll to payroll checks issued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D1341D8-C3E2-4092-B275-81BE477D914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List and understand the three main categories of payroll fraud.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Understand the relative cost and frequency of payroll frauds.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Define a ghost employee.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List and understand the four steps to making a ghost employee scheme work.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Understand how separation of duties in payroll and human resources functions can reduce the threat of payroll fraud.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Be familiar with methods identified in this chapter for preventing and detecting ghost employee schemes.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Learning Objectives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D38A16B-2913-48C7-9FF9-D5CB6B16AC01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Commission Schemes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01000" cy="3810000"/>
          </a:xfrm>
        </p:spPr>
        <p:txBody>
          <a:bodyPr/>
          <a:lstStyle/>
          <a:p>
            <a:pPr eaLnBrk="1" hangingPunct="1"/>
            <a:r>
              <a:rPr lang="en-US" smtClean="0"/>
              <a:t>Pay is based on an employee’s output rather than hours worked or a set salary</a:t>
            </a:r>
          </a:p>
          <a:p>
            <a:pPr eaLnBrk="1" hangingPunct="1"/>
            <a:r>
              <a:rPr lang="en-US" smtClean="0"/>
              <a:t>Falsify the amount of sales made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Create fraudulent sales orders, customer purchase orders, credit authorizations, packing slips, invoices, etc.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Ring up a false sale on the cash register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Overstate legitimate sales</a:t>
            </a:r>
          </a:p>
          <a:p>
            <a:pPr eaLnBrk="1" hangingPunct="1"/>
            <a:r>
              <a:rPr lang="en-US" smtClean="0"/>
              <a:t>Fraudulently increase the rate of commission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07DDF2B-3F04-453E-B25B-5EE9EF7B429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Detecting Commission Schemes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Run periodic reports to show an unusual relationship between sales figures and commission figures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Run reports that compare commissions earned among salespersons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Track uncollected sales generated by each salesperson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Conduct random samples of customers to verify that the customer exists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72AA9C-FDA1-4A77-A1E4-D5BA8A52FBC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List and understand the four ways that employees can obtain authorization for a falsified timecard in a manual system.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Understand the role that payroll controls play in preventing falsified hours and salary schemes.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Discuss the methods identified in this chapter for preventing and detecting falsified hours and salary schemes.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Understand how employees commit commission schemes.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Identify red flags that are typically associated with commission schemes.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Be familiar with proactive audit tests that can be used to detect various forms of payroll fraud.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sz="4400" smtClean="0"/>
              <a:t>Learning Objectives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78C8792-411E-4FAE-8C7D-7A4527A4691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429000" y="685800"/>
            <a:ext cx="1981200" cy="1143000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</a:rPr>
              <a:t>Payroll </a:t>
            </a:r>
          </a:p>
          <a:p>
            <a:pPr algn="ctr">
              <a:defRPr/>
            </a:pPr>
            <a:r>
              <a:rPr lang="en-US">
                <a:solidFill>
                  <a:schemeClr val="bg1"/>
                </a:solidFill>
              </a:rPr>
              <a:t>Schemes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33800" y="2209800"/>
            <a:ext cx="1676400" cy="914400"/>
          </a:xfrm>
          <a:prstGeom prst="rect">
            <a:avLst/>
          </a:prstGeom>
          <a:solidFill>
            <a:srgbClr val="3399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/>
              <a:t>Ghost</a:t>
            </a:r>
          </a:p>
          <a:p>
            <a:pPr algn="ctr">
              <a:defRPr/>
            </a:pPr>
            <a:r>
              <a:rPr lang="en-US" sz="2000"/>
              <a:t>Employees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733800" y="3276600"/>
            <a:ext cx="1676400" cy="914400"/>
          </a:xfrm>
          <a:prstGeom prst="rect">
            <a:avLst/>
          </a:prstGeom>
          <a:solidFill>
            <a:srgbClr val="3399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/>
              <a:t>Commission</a:t>
            </a:r>
          </a:p>
          <a:p>
            <a:pPr algn="ctr">
              <a:defRPr/>
            </a:pPr>
            <a:r>
              <a:rPr lang="en-US" sz="2000"/>
              <a:t>Schemes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733800" y="4343400"/>
            <a:ext cx="1676400" cy="914400"/>
          </a:xfrm>
          <a:prstGeom prst="rect">
            <a:avLst/>
          </a:prstGeom>
          <a:solidFill>
            <a:srgbClr val="3399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/>
              <a:t>Workers</a:t>
            </a:r>
          </a:p>
          <a:p>
            <a:pPr algn="ctr">
              <a:defRPr/>
            </a:pPr>
            <a:r>
              <a:rPr lang="en-US" sz="2000"/>
              <a:t>Compensation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733800" y="5410200"/>
            <a:ext cx="1676400" cy="914400"/>
          </a:xfrm>
          <a:prstGeom prst="rect">
            <a:avLst/>
          </a:prstGeom>
          <a:solidFill>
            <a:srgbClr val="3399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/>
              <a:t>Falsified </a:t>
            </a:r>
          </a:p>
          <a:p>
            <a:pPr algn="ctr">
              <a:defRPr/>
            </a:pPr>
            <a:r>
              <a:rPr lang="en-US" sz="2000"/>
              <a:t>Wages</a:t>
            </a:r>
          </a:p>
        </p:txBody>
      </p:sp>
      <p:sp>
        <p:nvSpPr>
          <p:cNvPr id="5128" name="Line 10"/>
          <p:cNvSpPr>
            <a:spLocks noChangeShapeType="1"/>
          </p:cNvSpPr>
          <p:nvPr/>
        </p:nvSpPr>
        <p:spPr bwMode="auto">
          <a:xfrm>
            <a:off x="3581400" y="2057400"/>
            <a:ext cx="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3563938" y="2057400"/>
            <a:ext cx="7794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3563938" y="5867400"/>
            <a:ext cx="1698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>
            <a:off x="3581400" y="2667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>
            <a:off x="3581400" y="3733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>
            <a:off x="3581400" y="4800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16"/>
          <p:cNvSpPr>
            <a:spLocks noChangeShapeType="1"/>
          </p:cNvSpPr>
          <p:nvPr/>
        </p:nvSpPr>
        <p:spPr bwMode="auto">
          <a:xfrm>
            <a:off x="4343400" y="1854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62E9B77-1C95-441A-8DE7-101C8DE0279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990600"/>
          </a:xfrm>
        </p:spPr>
        <p:txBody>
          <a:bodyPr/>
          <a:lstStyle/>
          <a:p>
            <a:pPr eaLnBrk="1" hangingPunct="1"/>
            <a:r>
              <a:rPr lang="en-US" smtClean="0"/>
              <a:t>Frequency of Fraudulent Disbursements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800100" y="1676400"/>
          <a:ext cx="7543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C65AA9A-EEEF-4046-9925-65125DBFDEB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Median Loss of Fraudulent Disbursements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723900" y="1828800"/>
          <a:ext cx="7696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6FA981-BF2C-4CC7-AAFF-83231DF1005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Payroll Schemes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Occupational frauds in which a person who works for an organization causes that organization to issue a payment by making a false claim for compensation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Ghost employee schemes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Falsified hours and salary schemes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Commission schemes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BAFD6D6-08C8-4758-8245-0ED28FC32F0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/>
              <a:t>Ghost Employees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/>
            <a:r>
              <a:rPr lang="en-US" sz="3200" smtClean="0"/>
              <a:t>Someone on the payroll who does not actually work for the victim company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Fictitious person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Friend or relative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Accomplice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Other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286ABED-E38A-4C9D-BC7B-12653B9AA71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Ghost Employee Schemes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sz="3200" smtClean="0"/>
              <a:t>Adding the ghost to the payroll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Through the personnel department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Through the hiring department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Through the payroll department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Using names similar to real employees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Failing to remove terminated employees from the payroll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2228</TotalTime>
  <Words>799</Words>
  <Application>Microsoft Office PowerPoint</Application>
  <PresentationFormat>On-screen Show (4:3)</PresentationFormat>
  <Paragraphs>141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Chapter 6</vt:lpstr>
      <vt:lpstr>Learning Objectives</vt:lpstr>
      <vt:lpstr>Learning Objectives</vt:lpstr>
      <vt:lpstr>Slide 4</vt:lpstr>
      <vt:lpstr>Frequency of Fraudulent Disbursements</vt:lpstr>
      <vt:lpstr>Median Loss of Fraudulent Disbursements</vt:lpstr>
      <vt:lpstr>Payroll Schemes</vt:lpstr>
      <vt:lpstr>Ghost Employees</vt:lpstr>
      <vt:lpstr>Ghost Employee Schemes</vt:lpstr>
      <vt:lpstr>Ghost Employee Schemes</vt:lpstr>
      <vt:lpstr>Ghost Employee Schemes</vt:lpstr>
      <vt:lpstr>Preventing and Detecting Ghost Employee Schemes</vt:lpstr>
      <vt:lpstr>Preventing and Detecting Ghost Employee Schemes</vt:lpstr>
      <vt:lpstr>Falsified Hours and Salary</vt:lpstr>
      <vt:lpstr>Manually Prepared Timecards</vt:lpstr>
      <vt:lpstr>Other Schemes</vt:lpstr>
      <vt:lpstr>Preventing and Detecting Falsified Hours and Salary Schemes</vt:lpstr>
      <vt:lpstr>Preventing and Detecting Falsified Hours and Salary Schemes</vt:lpstr>
      <vt:lpstr>Tests for Fraudulent Payroll Activity</vt:lpstr>
      <vt:lpstr>Commission Schemes</vt:lpstr>
      <vt:lpstr>Detecting Commission Schemes</vt:lpstr>
    </vt:vector>
  </TitlesOfParts>
  <Company>뿿쬐뿿쩰ɢÔ뿿��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2004 ACFE Post-Conference</dc:title>
  <dc:subject>General Sessions</dc:subject>
  <dc:creator>Tony Rolston</dc:creator>
  <cp:lastModifiedBy>clofland</cp:lastModifiedBy>
  <cp:revision>31</cp:revision>
  <dcterms:created xsi:type="dcterms:W3CDTF">2004-02-25T21:57:05Z</dcterms:created>
  <dcterms:modified xsi:type="dcterms:W3CDTF">2013-03-14T20:51:15Z</dcterms:modified>
</cp:coreProperties>
</file>