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3" r:id="rId5"/>
    <p:sldId id="258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7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3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2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2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4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4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0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9B62-9007-4BC3-BA88-6A3C38FC4E6A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9297D-A217-4829-86E6-BD3DE57C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Cost Management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5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 estimation: up-down versus top-down</a:t>
            </a:r>
          </a:p>
          <a:p>
            <a:r>
              <a:rPr lang="en-US" dirty="0"/>
              <a:t>Item based budget versus activity based budget</a:t>
            </a:r>
          </a:p>
          <a:p>
            <a:r>
              <a:rPr lang="en-US" dirty="0"/>
              <a:t>Cumulative time-cumulative cost curve (S curve) </a:t>
            </a:r>
          </a:p>
        </p:txBody>
      </p:sp>
    </p:spTree>
    <p:extLst>
      <p:ext uri="{BB962C8B-B14F-4D97-AF65-F5344CB8AC3E}">
        <p14:creationId xmlns:p14="http://schemas.microsoft.com/office/powerpoint/2010/main" val="124536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estimation: up-down versus top-down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Scope of work</a:t>
            </a:r>
          </a:p>
          <a:p>
            <a:r>
              <a:rPr lang="en-US" dirty="0"/>
              <a:t>Work Break Down Structure</a:t>
            </a:r>
          </a:p>
          <a:p>
            <a:r>
              <a:rPr lang="en-US" dirty="0"/>
              <a:t>Top down approach: set by the donor or top management</a:t>
            </a:r>
          </a:p>
          <a:p>
            <a:r>
              <a:rPr lang="en-US" dirty="0"/>
              <a:t>Bottom up approach: ask for price quotations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1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Item based budget versus activity based budget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A training project (activities: A, B, C)</a:t>
            </a:r>
          </a:p>
          <a:p>
            <a:pPr marL="0" indent="0">
              <a:buNone/>
            </a:pPr>
            <a:r>
              <a:rPr lang="en-US" dirty="0"/>
              <a:t>- Project duration: 6 days (1 day is preparation (A) + 4-day training (B)+ 1 day field visit (C))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41417" y="3422469"/>
            <a:ext cx="0" cy="1737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67543" y="5185954"/>
            <a:ext cx="7406640" cy="39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64377" y="5159829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73977" y="5159829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609703" y="5159829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5429" y="5159830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94217" y="5146767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86697" y="5159829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41417" y="4611189"/>
            <a:ext cx="940526" cy="13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468880" y="4180114"/>
            <a:ext cx="2425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64377" y="5512526"/>
            <a:ext cx="3866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1        2          3          4          5              6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4894217" y="3605349"/>
            <a:ext cx="792480" cy="13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38200" y="4506686"/>
            <a:ext cx="572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8200" y="4493623"/>
            <a:ext cx="572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70709" y="3995448"/>
            <a:ext cx="705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4583" y="3313442"/>
            <a:ext cx="757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78728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Item based budget versus activity based budget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939368"/>
              </p:ext>
            </p:extLst>
          </p:nvPr>
        </p:nvGraphicFramePr>
        <p:xfrm>
          <a:off x="838200" y="1825625"/>
          <a:ext cx="10515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56503247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7036235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531148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  <a:r>
                        <a:rPr lang="en-US" baseline="0" dirty="0"/>
                        <a:t> (USD)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91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Personnel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Trainer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4000 (1000 per day)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78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Equipment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Laptop</a:t>
                      </a:r>
                    </a:p>
                    <a:p>
                      <a:r>
                        <a:rPr lang="en-US" dirty="0"/>
                        <a:t>LCD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 (at the beginning)</a:t>
                      </a:r>
                    </a:p>
                    <a:p>
                      <a:r>
                        <a:rPr lang="en-US" dirty="0"/>
                        <a:t>500 (at the beginning)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866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Training materials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 (at the beginning)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00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Field visit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Visiting a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 (at the end)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196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32684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20686" y="4611189"/>
            <a:ext cx="636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ITEM BASED BUDGET </a:t>
            </a:r>
          </a:p>
        </p:txBody>
      </p:sp>
    </p:spTree>
    <p:extLst>
      <p:ext uri="{BB962C8B-B14F-4D97-AF65-F5344CB8AC3E}">
        <p14:creationId xmlns:p14="http://schemas.microsoft.com/office/powerpoint/2010/main" val="136603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based budget versus activity based budget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667344"/>
              </p:ext>
            </p:extLst>
          </p:nvPr>
        </p:nvGraphicFramePr>
        <p:xfrm>
          <a:off x="838200" y="1825625"/>
          <a:ext cx="105156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383">
                  <a:extLst>
                    <a:ext uri="{9D8B030D-6E8A-4147-A177-3AD203B41FA5}">
                      <a16:colId xmlns:a16="http://schemas.microsoft.com/office/drawing/2014/main" val="1492397531"/>
                    </a:ext>
                  </a:extLst>
                </a:gridCol>
                <a:gridCol w="4818017">
                  <a:extLst>
                    <a:ext uri="{9D8B030D-6E8A-4147-A177-3AD203B41FA5}">
                      <a16:colId xmlns:a16="http://schemas.microsoft.com/office/drawing/2014/main" val="7040916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8133620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53114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 (USD)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502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Buy laptop</a:t>
                      </a:r>
                    </a:p>
                    <a:p>
                      <a:r>
                        <a:rPr lang="en-US" dirty="0"/>
                        <a:t>Buy LCD</a:t>
                      </a:r>
                    </a:p>
                    <a:p>
                      <a:r>
                        <a:rPr lang="en-US" dirty="0"/>
                        <a:t>Printing 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  <a:p>
                      <a:r>
                        <a:rPr lang="en-US" dirty="0"/>
                        <a:t>500</a:t>
                      </a:r>
                    </a:p>
                    <a:p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95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Training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158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Day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237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Day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592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Day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643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Day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Field visit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603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665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25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Cumulative time-cumulative cost curve (S curve)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41417" y="3422469"/>
            <a:ext cx="0" cy="1737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567543" y="5185954"/>
            <a:ext cx="7406640" cy="39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64377" y="5159829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73977" y="5159829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09703" y="5159829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45429" y="5159830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94217" y="5146767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686697" y="5159829"/>
            <a:ext cx="0" cy="23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41417" y="4611189"/>
            <a:ext cx="822960" cy="26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364377" y="4180114"/>
            <a:ext cx="2529840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12126" y="5786846"/>
            <a:ext cx="3866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1        2          3          4          5              6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894217" y="3605349"/>
            <a:ext cx="792480" cy="13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8200" y="4493623"/>
            <a:ext cx="572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0709" y="3995448"/>
            <a:ext cx="705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4583" y="3313442"/>
            <a:ext cx="757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67543" y="5225143"/>
            <a:ext cx="429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2000       1000   1000   1000   1000    500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364377" y="3043646"/>
            <a:ext cx="0" cy="31873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609703" y="3226526"/>
            <a:ext cx="0" cy="31873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249783" y="3422469"/>
            <a:ext cx="0" cy="31873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94217" y="3226526"/>
            <a:ext cx="0" cy="31873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682343" y="3130732"/>
            <a:ext cx="0" cy="31873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973977" y="3226526"/>
            <a:ext cx="0" cy="318733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Down Arrow Callout 31"/>
          <p:cNvSpPr/>
          <p:nvPr/>
        </p:nvSpPr>
        <p:spPr>
          <a:xfrm>
            <a:off x="1084218" y="2108700"/>
            <a:ext cx="1280160" cy="131376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Laptop</a:t>
            </a:r>
          </a:p>
          <a:p>
            <a:pPr algn="ctr"/>
            <a:r>
              <a:rPr lang="en-US" dirty="0"/>
              <a:t>LCD</a:t>
            </a:r>
          </a:p>
          <a:p>
            <a:pPr algn="ctr"/>
            <a:r>
              <a:rPr lang="en-US" dirty="0"/>
              <a:t>Printing</a:t>
            </a:r>
          </a:p>
        </p:txBody>
      </p:sp>
      <p:sp>
        <p:nvSpPr>
          <p:cNvPr id="33" name="Down Arrow Callout 32"/>
          <p:cNvSpPr/>
          <p:nvPr/>
        </p:nvSpPr>
        <p:spPr>
          <a:xfrm>
            <a:off x="4650377" y="2108700"/>
            <a:ext cx="1280160" cy="131376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Field visit 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516776" y="3070665"/>
            <a:ext cx="2107475" cy="1069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Training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80457" y="5549036"/>
            <a:ext cx="429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2000       3000   4000   5000     6000    6500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65223" y="5277394"/>
            <a:ext cx="3357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 per day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17474" y="5712041"/>
            <a:ext cx="3344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Cumulative cost </a:t>
            </a:r>
          </a:p>
        </p:txBody>
      </p:sp>
    </p:spTree>
    <p:extLst>
      <p:ext uri="{BB962C8B-B14F-4D97-AF65-F5344CB8AC3E}">
        <p14:creationId xmlns:p14="http://schemas.microsoft.com/office/powerpoint/2010/main" val="291746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 Curve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690949" y="2508069"/>
            <a:ext cx="78377" cy="3239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743200" y="5708468"/>
            <a:ext cx="6740434" cy="26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09406" y="5630091"/>
            <a:ext cx="13063" cy="261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127863" y="5586548"/>
            <a:ext cx="13063" cy="261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148649" y="5621383"/>
            <a:ext cx="13063" cy="261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22372" y="5590902"/>
            <a:ext cx="13063" cy="261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27915" y="5599611"/>
            <a:ext cx="13063" cy="261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98475" y="5599611"/>
            <a:ext cx="13063" cy="261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317966" y="5891349"/>
            <a:ext cx="434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1            2           3            4           5               6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560320" y="5133703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542902" y="3339736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586446" y="4785360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2542902" y="4415246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542902" y="4040778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542902" y="3683725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854926" y="5029200"/>
            <a:ext cx="68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37508" y="4572000"/>
            <a:ext cx="696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54926" y="4275297"/>
            <a:ext cx="78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54926" y="3877883"/>
            <a:ext cx="703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54926" y="3553097"/>
            <a:ext cx="679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5000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54926" y="3066506"/>
            <a:ext cx="78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6000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2534195" y="3066506"/>
            <a:ext cx="36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894116" y="2847008"/>
            <a:ext cx="74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6500</a:t>
            </a:r>
          </a:p>
        </p:txBody>
      </p:sp>
      <p:sp>
        <p:nvSpPr>
          <p:cNvPr id="34" name="Multiply 33"/>
          <p:cNvSpPr/>
          <p:nvPr/>
        </p:nvSpPr>
        <p:spPr>
          <a:xfrm>
            <a:off x="3409406" y="4644629"/>
            <a:ext cx="87085" cy="14073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Multiply 34"/>
          <p:cNvSpPr/>
          <p:nvPr/>
        </p:nvSpPr>
        <p:spPr>
          <a:xfrm>
            <a:off x="3984171" y="4415246"/>
            <a:ext cx="156755" cy="15675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ultiply 35"/>
          <p:cNvSpPr/>
          <p:nvPr/>
        </p:nvSpPr>
        <p:spPr>
          <a:xfrm>
            <a:off x="4689566" y="4040778"/>
            <a:ext cx="248194" cy="8708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Multiply 36"/>
          <p:cNvSpPr/>
          <p:nvPr/>
        </p:nvSpPr>
        <p:spPr>
          <a:xfrm>
            <a:off x="5627915" y="3553097"/>
            <a:ext cx="119742" cy="1846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Multiply 37"/>
          <p:cNvSpPr/>
          <p:nvPr/>
        </p:nvSpPr>
        <p:spPr>
          <a:xfrm>
            <a:off x="6298475" y="3075325"/>
            <a:ext cx="128451" cy="14101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Multiply 38"/>
          <p:cNvSpPr/>
          <p:nvPr/>
        </p:nvSpPr>
        <p:spPr>
          <a:xfrm>
            <a:off x="7148649" y="2982459"/>
            <a:ext cx="218802" cy="11469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795451" y="2991394"/>
            <a:ext cx="4519749" cy="2730137"/>
          </a:xfrm>
          <a:custGeom>
            <a:avLst/>
            <a:gdLst>
              <a:gd name="connsiteX0" fmla="*/ 0 w 4519749"/>
              <a:gd name="connsiteY0" fmla="*/ 2730137 h 2730137"/>
              <a:gd name="connsiteX1" fmla="*/ 65315 w 4519749"/>
              <a:gd name="connsiteY1" fmla="*/ 2704012 h 2730137"/>
              <a:gd name="connsiteX2" fmla="*/ 104503 w 4519749"/>
              <a:gd name="connsiteY2" fmla="*/ 2690949 h 2730137"/>
              <a:gd name="connsiteX3" fmla="*/ 143692 w 4519749"/>
              <a:gd name="connsiteY3" fmla="*/ 2664823 h 2730137"/>
              <a:gd name="connsiteX4" fmla="*/ 182880 w 4519749"/>
              <a:gd name="connsiteY4" fmla="*/ 2651760 h 2730137"/>
              <a:gd name="connsiteX5" fmla="*/ 261258 w 4519749"/>
              <a:gd name="connsiteY5" fmla="*/ 2599509 h 2730137"/>
              <a:gd name="connsiteX6" fmla="*/ 300446 w 4519749"/>
              <a:gd name="connsiteY6" fmla="*/ 2573383 h 2730137"/>
              <a:gd name="connsiteX7" fmla="*/ 404949 w 4519749"/>
              <a:gd name="connsiteY7" fmla="*/ 2416629 h 2730137"/>
              <a:gd name="connsiteX8" fmla="*/ 431075 w 4519749"/>
              <a:gd name="connsiteY8" fmla="*/ 2377440 h 2730137"/>
              <a:gd name="connsiteX9" fmla="*/ 444138 w 4519749"/>
              <a:gd name="connsiteY9" fmla="*/ 2338252 h 2730137"/>
              <a:gd name="connsiteX10" fmla="*/ 483326 w 4519749"/>
              <a:gd name="connsiteY10" fmla="*/ 2312126 h 2730137"/>
              <a:gd name="connsiteX11" fmla="*/ 535578 w 4519749"/>
              <a:gd name="connsiteY11" fmla="*/ 2194560 h 2730137"/>
              <a:gd name="connsiteX12" fmla="*/ 561703 w 4519749"/>
              <a:gd name="connsiteY12" fmla="*/ 2116183 h 2730137"/>
              <a:gd name="connsiteX13" fmla="*/ 613955 w 4519749"/>
              <a:gd name="connsiteY13" fmla="*/ 2037806 h 2730137"/>
              <a:gd name="connsiteX14" fmla="*/ 653143 w 4519749"/>
              <a:gd name="connsiteY14" fmla="*/ 1959429 h 2730137"/>
              <a:gd name="connsiteX15" fmla="*/ 666206 w 4519749"/>
              <a:gd name="connsiteY15" fmla="*/ 1854926 h 2730137"/>
              <a:gd name="connsiteX16" fmla="*/ 679269 w 4519749"/>
              <a:gd name="connsiteY16" fmla="*/ 1763486 h 2730137"/>
              <a:gd name="connsiteX17" fmla="*/ 718458 w 4519749"/>
              <a:gd name="connsiteY17" fmla="*/ 1750423 h 2730137"/>
              <a:gd name="connsiteX18" fmla="*/ 770709 w 4519749"/>
              <a:gd name="connsiteY18" fmla="*/ 1737360 h 2730137"/>
              <a:gd name="connsiteX19" fmla="*/ 914400 w 4519749"/>
              <a:gd name="connsiteY19" fmla="*/ 1698172 h 2730137"/>
              <a:gd name="connsiteX20" fmla="*/ 953589 w 4519749"/>
              <a:gd name="connsiteY20" fmla="*/ 1672046 h 2730137"/>
              <a:gd name="connsiteX21" fmla="*/ 1005840 w 4519749"/>
              <a:gd name="connsiteY21" fmla="*/ 1658983 h 2730137"/>
              <a:gd name="connsiteX22" fmla="*/ 1084218 w 4519749"/>
              <a:gd name="connsiteY22" fmla="*/ 1632857 h 2730137"/>
              <a:gd name="connsiteX23" fmla="*/ 1201783 w 4519749"/>
              <a:gd name="connsiteY23" fmla="*/ 1593669 h 2730137"/>
              <a:gd name="connsiteX24" fmla="*/ 1240972 w 4519749"/>
              <a:gd name="connsiteY24" fmla="*/ 1580606 h 2730137"/>
              <a:gd name="connsiteX25" fmla="*/ 1293223 w 4519749"/>
              <a:gd name="connsiteY25" fmla="*/ 1554480 h 2730137"/>
              <a:gd name="connsiteX26" fmla="*/ 1332412 w 4519749"/>
              <a:gd name="connsiteY26" fmla="*/ 1541417 h 2730137"/>
              <a:gd name="connsiteX27" fmla="*/ 1423852 w 4519749"/>
              <a:gd name="connsiteY27" fmla="*/ 1476103 h 2730137"/>
              <a:gd name="connsiteX28" fmla="*/ 1502229 w 4519749"/>
              <a:gd name="connsiteY28" fmla="*/ 1423852 h 2730137"/>
              <a:gd name="connsiteX29" fmla="*/ 1541418 w 4519749"/>
              <a:gd name="connsiteY29" fmla="*/ 1410789 h 2730137"/>
              <a:gd name="connsiteX30" fmla="*/ 1580606 w 4519749"/>
              <a:gd name="connsiteY30" fmla="*/ 1384663 h 2730137"/>
              <a:gd name="connsiteX31" fmla="*/ 1658983 w 4519749"/>
              <a:gd name="connsiteY31" fmla="*/ 1358537 h 2730137"/>
              <a:gd name="connsiteX32" fmla="*/ 1737360 w 4519749"/>
              <a:gd name="connsiteY32" fmla="*/ 1319349 h 2730137"/>
              <a:gd name="connsiteX33" fmla="*/ 1776549 w 4519749"/>
              <a:gd name="connsiteY33" fmla="*/ 1293223 h 2730137"/>
              <a:gd name="connsiteX34" fmla="*/ 1815738 w 4519749"/>
              <a:gd name="connsiteY34" fmla="*/ 1280160 h 2730137"/>
              <a:gd name="connsiteX35" fmla="*/ 1894115 w 4519749"/>
              <a:gd name="connsiteY35" fmla="*/ 1240972 h 2730137"/>
              <a:gd name="connsiteX36" fmla="*/ 1972492 w 4519749"/>
              <a:gd name="connsiteY36" fmla="*/ 1188720 h 2730137"/>
              <a:gd name="connsiteX37" fmla="*/ 2011680 w 4519749"/>
              <a:gd name="connsiteY37" fmla="*/ 1149532 h 2730137"/>
              <a:gd name="connsiteX38" fmla="*/ 2090058 w 4519749"/>
              <a:gd name="connsiteY38" fmla="*/ 1123406 h 2730137"/>
              <a:gd name="connsiteX39" fmla="*/ 2220686 w 4519749"/>
              <a:gd name="connsiteY39" fmla="*/ 1031966 h 2730137"/>
              <a:gd name="connsiteX40" fmla="*/ 2259875 w 4519749"/>
              <a:gd name="connsiteY40" fmla="*/ 1018903 h 2730137"/>
              <a:gd name="connsiteX41" fmla="*/ 2338252 w 4519749"/>
              <a:gd name="connsiteY41" fmla="*/ 966652 h 2730137"/>
              <a:gd name="connsiteX42" fmla="*/ 2377440 w 4519749"/>
              <a:gd name="connsiteY42" fmla="*/ 953589 h 2730137"/>
              <a:gd name="connsiteX43" fmla="*/ 2416629 w 4519749"/>
              <a:gd name="connsiteY43" fmla="*/ 927463 h 2730137"/>
              <a:gd name="connsiteX44" fmla="*/ 2508069 w 4519749"/>
              <a:gd name="connsiteY44" fmla="*/ 901337 h 2730137"/>
              <a:gd name="connsiteX45" fmla="*/ 2547258 w 4519749"/>
              <a:gd name="connsiteY45" fmla="*/ 875212 h 2730137"/>
              <a:gd name="connsiteX46" fmla="*/ 2586446 w 4519749"/>
              <a:gd name="connsiteY46" fmla="*/ 862149 h 2730137"/>
              <a:gd name="connsiteX47" fmla="*/ 2664823 w 4519749"/>
              <a:gd name="connsiteY47" fmla="*/ 809897 h 2730137"/>
              <a:gd name="connsiteX48" fmla="*/ 2730138 w 4519749"/>
              <a:gd name="connsiteY48" fmla="*/ 783772 h 2730137"/>
              <a:gd name="connsiteX49" fmla="*/ 2769326 w 4519749"/>
              <a:gd name="connsiteY49" fmla="*/ 770709 h 2730137"/>
              <a:gd name="connsiteX50" fmla="*/ 2808515 w 4519749"/>
              <a:gd name="connsiteY50" fmla="*/ 744583 h 2730137"/>
              <a:gd name="connsiteX51" fmla="*/ 2886892 w 4519749"/>
              <a:gd name="connsiteY51" fmla="*/ 718457 h 2730137"/>
              <a:gd name="connsiteX52" fmla="*/ 2965269 w 4519749"/>
              <a:gd name="connsiteY52" fmla="*/ 653143 h 2730137"/>
              <a:gd name="connsiteX53" fmla="*/ 3095898 w 4519749"/>
              <a:gd name="connsiteY53" fmla="*/ 600892 h 2730137"/>
              <a:gd name="connsiteX54" fmla="*/ 3213463 w 4519749"/>
              <a:gd name="connsiteY54" fmla="*/ 535577 h 2730137"/>
              <a:gd name="connsiteX55" fmla="*/ 3239589 w 4519749"/>
              <a:gd name="connsiteY55" fmla="*/ 496389 h 2730137"/>
              <a:gd name="connsiteX56" fmla="*/ 3317966 w 4519749"/>
              <a:gd name="connsiteY56" fmla="*/ 444137 h 2730137"/>
              <a:gd name="connsiteX57" fmla="*/ 3383280 w 4519749"/>
              <a:gd name="connsiteY57" fmla="*/ 378823 h 2730137"/>
              <a:gd name="connsiteX58" fmla="*/ 3409406 w 4519749"/>
              <a:gd name="connsiteY58" fmla="*/ 339635 h 2730137"/>
              <a:gd name="connsiteX59" fmla="*/ 3448595 w 4519749"/>
              <a:gd name="connsiteY59" fmla="*/ 300446 h 2730137"/>
              <a:gd name="connsiteX60" fmla="*/ 3513909 w 4519749"/>
              <a:gd name="connsiteY60" fmla="*/ 235132 h 2730137"/>
              <a:gd name="connsiteX61" fmla="*/ 3566160 w 4519749"/>
              <a:gd name="connsiteY61" fmla="*/ 156755 h 2730137"/>
              <a:gd name="connsiteX62" fmla="*/ 3644538 w 4519749"/>
              <a:gd name="connsiteY62" fmla="*/ 130629 h 2730137"/>
              <a:gd name="connsiteX63" fmla="*/ 3735978 w 4519749"/>
              <a:gd name="connsiteY63" fmla="*/ 91440 h 2730137"/>
              <a:gd name="connsiteX64" fmla="*/ 3827418 w 4519749"/>
              <a:gd name="connsiteY64" fmla="*/ 65315 h 2730137"/>
              <a:gd name="connsiteX65" fmla="*/ 3918858 w 4519749"/>
              <a:gd name="connsiteY65" fmla="*/ 52252 h 2730137"/>
              <a:gd name="connsiteX66" fmla="*/ 3997235 w 4519749"/>
              <a:gd name="connsiteY66" fmla="*/ 39189 h 2730137"/>
              <a:gd name="connsiteX67" fmla="*/ 4127863 w 4519749"/>
              <a:gd name="connsiteY67" fmla="*/ 0 h 2730137"/>
              <a:gd name="connsiteX68" fmla="*/ 4323806 w 4519749"/>
              <a:gd name="connsiteY68" fmla="*/ 13063 h 2730137"/>
              <a:gd name="connsiteX69" fmla="*/ 4362995 w 4519749"/>
              <a:gd name="connsiteY69" fmla="*/ 26126 h 2730137"/>
              <a:gd name="connsiteX70" fmla="*/ 4402183 w 4519749"/>
              <a:gd name="connsiteY70" fmla="*/ 52252 h 2730137"/>
              <a:gd name="connsiteX71" fmla="*/ 4519749 w 4519749"/>
              <a:gd name="connsiteY71" fmla="*/ 52252 h 2730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519749" h="2730137">
                <a:moveTo>
                  <a:pt x="0" y="2730137"/>
                </a:moveTo>
                <a:cubicBezTo>
                  <a:pt x="21772" y="2721429"/>
                  <a:pt x="43359" y="2712245"/>
                  <a:pt x="65315" y="2704012"/>
                </a:cubicBezTo>
                <a:cubicBezTo>
                  <a:pt x="78208" y="2699177"/>
                  <a:pt x="92187" y="2697107"/>
                  <a:pt x="104503" y="2690949"/>
                </a:cubicBezTo>
                <a:cubicBezTo>
                  <a:pt x="118545" y="2683928"/>
                  <a:pt x="129650" y="2671844"/>
                  <a:pt x="143692" y="2664823"/>
                </a:cubicBezTo>
                <a:cubicBezTo>
                  <a:pt x="156008" y="2658665"/>
                  <a:pt x="170843" y="2658447"/>
                  <a:pt x="182880" y="2651760"/>
                </a:cubicBezTo>
                <a:cubicBezTo>
                  <a:pt x="210328" y="2636511"/>
                  <a:pt x="235132" y="2616926"/>
                  <a:pt x="261258" y="2599509"/>
                </a:cubicBezTo>
                <a:lnTo>
                  <a:pt x="300446" y="2573383"/>
                </a:lnTo>
                <a:lnTo>
                  <a:pt x="404949" y="2416629"/>
                </a:lnTo>
                <a:cubicBezTo>
                  <a:pt x="413658" y="2403566"/>
                  <a:pt x="426110" y="2392334"/>
                  <a:pt x="431075" y="2377440"/>
                </a:cubicBezTo>
                <a:cubicBezTo>
                  <a:pt x="435429" y="2364377"/>
                  <a:pt x="435536" y="2349004"/>
                  <a:pt x="444138" y="2338252"/>
                </a:cubicBezTo>
                <a:cubicBezTo>
                  <a:pt x="453945" y="2325993"/>
                  <a:pt x="470263" y="2320835"/>
                  <a:pt x="483326" y="2312126"/>
                </a:cubicBezTo>
                <a:cubicBezTo>
                  <a:pt x="514417" y="2218855"/>
                  <a:pt x="494176" y="2256663"/>
                  <a:pt x="535578" y="2194560"/>
                </a:cubicBezTo>
                <a:cubicBezTo>
                  <a:pt x="544286" y="2168434"/>
                  <a:pt x="546427" y="2139097"/>
                  <a:pt x="561703" y="2116183"/>
                </a:cubicBezTo>
                <a:cubicBezTo>
                  <a:pt x="579120" y="2090057"/>
                  <a:pt x="604026" y="2067594"/>
                  <a:pt x="613955" y="2037806"/>
                </a:cubicBezTo>
                <a:cubicBezTo>
                  <a:pt x="631983" y="1983723"/>
                  <a:pt x="619380" y="2010074"/>
                  <a:pt x="653143" y="1959429"/>
                </a:cubicBezTo>
                <a:cubicBezTo>
                  <a:pt x="657497" y="1924595"/>
                  <a:pt x="661566" y="1889723"/>
                  <a:pt x="666206" y="1854926"/>
                </a:cubicBezTo>
                <a:cubicBezTo>
                  <a:pt x="670275" y="1824407"/>
                  <a:pt x="665499" y="1791025"/>
                  <a:pt x="679269" y="1763486"/>
                </a:cubicBezTo>
                <a:cubicBezTo>
                  <a:pt x="685427" y="1751170"/>
                  <a:pt x="705218" y="1754206"/>
                  <a:pt x="718458" y="1750423"/>
                </a:cubicBezTo>
                <a:cubicBezTo>
                  <a:pt x="735720" y="1745491"/>
                  <a:pt x="753513" y="1742519"/>
                  <a:pt x="770709" y="1737360"/>
                </a:cubicBezTo>
                <a:cubicBezTo>
                  <a:pt x="903293" y="1697585"/>
                  <a:pt x="795361" y="1721980"/>
                  <a:pt x="914400" y="1698172"/>
                </a:cubicBezTo>
                <a:cubicBezTo>
                  <a:pt x="927463" y="1689463"/>
                  <a:pt x="939159" y="1678231"/>
                  <a:pt x="953589" y="1672046"/>
                </a:cubicBezTo>
                <a:cubicBezTo>
                  <a:pt x="970090" y="1664974"/>
                  <a:pt x="988644" y="1664142"/>
                  <a:pt x="1005840" y="1658983"/>
                </a:cubicBezTo>
                <a:cubicBezTo>
                  <a:pt x="1032218" y="1651070"/>
                  <a:pt x="1058092" y="1641566"/>
                  <a:pt x="1084218" y="1632857"/>
                </a:cubicBezTo>
                <a:lnTo>
                  <a:pt x="1201783" y="1593669"/>
                </a:lnTo>
                <a:cubicBezTo>
                  <a:pt x="1214846" y="1589315"/>
                  <a:pt x="1228656" y="1586764"/>
                  <a:pt x="1240972" y="1580606"/>
                </a:cubicBezTo>
                <a:cubicBezTo>
                  <a:pt x="1258389" y="1571897"/>
                  <a:pt x="1275325" y="1562151"/>
                  <a:pt x="1293223" y="1554480"/>
                </a:cubicBezTo>
                <a:cubicBezTo>
                  <a:pt x="1305879" y="1549056"/>
                  <a:pt x="1320096" y="1547575"/>
                  <a:pt x="1332412" y="1541417"/>
                </a:cubicBezTo>
                <a:cubicBezTo>
                  <a:pt x="1353648" y="1530799"/>
                  <a:pt x="1409058" y="1486459"/>
                  <a:pt x="1423852" y="1476103"/>
                </a:cubicBezTo>
                <a:cubicBezTo>
                  <a:pt x="1449575" y="1458097"/>
                  <a:pt x="1472441" y="1433781"/>
                  <a:pt x="1502229" y="1423852"/>
                </a:cubicBezTo>
                <a:lnTo>
                  <a:pt x="1541418" y="1410789"/>
                </a:lnTo>
                <a:cubicBezTo>
                  <a:pt x="1554481" y="1402080"/>
                  <a:pt x="1566260" y="1391039"/>
                  <a:pt x="1580606" y="1384663"/>
                </a:cubicBezTo>
                <a:cubicBezTo>
                  <a:pt x="1605771" y="1373478"/>
                  <a:pt x="1636069" y="1373812"/>
                  <a:pt x="1658983" y="1358537"/>
                </a:cubicBezTo>
                <a:cubicBezTo>
                  <a:pt x="1771303" y="1283660"/>
                  <a:pt x="1629187" y="1373436"/>
                  <a:pt x="1737360" y="1319349"/>
                </a:cubicBezTo>
                <a:cubicBezTo>
                  <a:pt x="1751402" y="1312328"/>
                  <a:pt x="1762507" y="1300244"/>
                  <a:pt x="1776549" y="1293223"/>
                </a:cubicBezTo>
                <a:cubicBezTo>
                  <a:pt x="1788865" y="1287065"/>
                  <a:pt x="1803422" y="1286318"/>
                  <a:pt x="1815738" y="1280160"/>
                </a:cubicBezTo>
                <a:cubicBezTo>
                  <a:pt x="1917029" y="1229515"/>
                  <a:pt x="1795611" y="1273807"/>
                  <a:pt x="1894115" y="1240972"/>
                </a:cubicBezTo>
                <a:cubicBezTo>
                  <a:pt x="1920241" y="1223555"/>
                  <a:pt x="1950289" y="1210923"/>
                  <a:pt x="1972492" y="1188720"/>
                </a:cubicBezTo>
                <a:cubicBezTo>
                  <a:pt x="1985555" y="1175657"/>
                  <a:pt x="1995531" y="1158503"/>
                  <a:pt x="2011680" y="1149532"/>
                </a:cubicBezTo>
                <a:cubicBezTo>
                  <a:pt x="2035754" y="1136158"/>
                  <a:pt x="2090058" y="1123406"/>
                  <a:pt x="2090058" y="1123406"/>
                </a:cubicBezTo>
                <a:cubicBezTo>
                  <a:pt x="2113906" y="1105519"/>
                  <a:pt x="2201384" y="1038400"/>
                  <a:pt x="2220686" y="1031966"/>
                </a:cubicBezTo>
                <a:lnTo>
                  <a:pt x="2259875" y="1018903"/>
                </a:lnTo>
                <a:cubicBezTo>
                  <a:pt x="2286001" y="1001486"/>
                  <a:pt x="2308464" y="976581"/>
                  <a:pt x="2338252" y="966652"/>
                </a:cubicBezTo>
                <a:cubicBezTo>
                  <a:pt x="2351315" y="962298"/>
                  <a:pt x="2365124" y="959747"/>
                  <a:pt x="2377440" y="953589"/>
                </a:cubicBezTo>
                <a:cubicBezTo>
                  <a:pt x="2391482" y="946568"/>
                  <a:pt x="2402199" y="933648"/>
                  <a:pt x="2416629" y="927463"/>
                </a:cubicBezTo>
                <a:cubicBezTo>
                  <a:pt x="2475236" y="902345"/>
                  <a:pt x="2457219" y="926762"/>
                  <a:pt x="2508069" y="901337"/>
                </a:cubicBezTo>
                <a:cubicBezTo>
                  <a:pt x="2522111" y="894316"/>
                  <a:pt x="2533216" y="882233"/>
                  <a:pt x="2547258" y="875212"/>
                </a:cubicBezTo>
                <a:cubicBezTo>
                  <a:pt x="2559574" y="869054"/>
                  <a:pt x="2574410" y="868836"/>
                  <a:pt x="2586446" y="862149"/>
                </a:cubicBezTo>
                <a:cubicBezTo>
                  <a:pt x="2613894" y="846900"/>
                  <a:pt x="2635669" y="821558"/>
                  <a:pt x="2664823" y="809897"/>
                </a:cubicBezTo>
                <a:cubicBezTo>
                  <a:pt x="2686595" y="801189"/>
                  <a:pt x="2708182" y="792005"/>
                  <a:pt x="2730138" y="783772"/>
                </a:cubicBezTo>
                <a:cubicBezTo>
                  <a:pt x="2743031" y="778937"/>
                  <a:pt x="2757010" y="776867"/>
                  <a:pt x="2769326" y="770709"/>
                </a:cubicBezTo>
                <a:cubicBezTo>
                  <a:pt x="2783368" y="763688"/>
                  <a:pt x="2794168" y="750959"/>
                  <a:pt x="2808515" y="744583"/>
                </a:cubicBezTo>
                <a:cubicBezTo>
                  <a:pt x="2833680" y="733398"/>
                  <a:pt x="2886892" y="718457"/>
                  <a:pt x="2886892" y="718457"/>
                </a:cubicBezTo>
                <a:cubicBezTo>
                  <a:pt x="2911502" y="693847"/>
                  <a:pt x="2932533" y="667693"/>
                  <a:pt x="2965269" y="653143"/>
                </a:cubicBezTo>
                <a:cubicBezTo>
                  <a:pt x="3061390" y="610422"/>
                  <a:pt x="3019531" y="646712"/>
                  <a:pt x="3095898" y="600892"/>
                </a:cubicBezTo>
                <a:cubicBezTo>
                  <a:pt x="3208195" y="533514"/>
                  <a:pt x="3134636" y="561853"/>
                  <a:pt x="3213463" y="535577"/>
                </a:cubicBezTo>
                <a:cubicBezTo>
                  <a:pt x="3222172" y="522514"/>
                  <a:pt x="3227774" y="506727"/>
                  <a:pt x="3239589" y="496389"/>
                </a:cubicBezTo>
                <a:cubicBezTo>
                  <a:pt x="3263219" y="475712"/>
                  <a:pt x="3317966" y="444137"/>
                  <a:pt x="3317966" y="444137"/>
                </a:cubicBezTo>
                <a:cubicBezTo>
                  <a:pt x="3387635" y="339636"/>
                  <a:pt x="3296195" y="465908"/>
                  <a:pt x="3383280" y="378823"/>
                </a:cubicBezTo>
                <a:cubicBezTo>
                  <a:pt x="3394381" y="367722"/>
                  <a:pt x="3399355" y="351696"/>
                  <a:pt x="3409406" y="339635"/>
                </a:cubicBezTo>
                <a:cubicBezTo>
                  <a:pt x="3421233" y="325443"/>
                  <a:pt x="3436768" y="314638"/>
                  <a:pt x="3448595" y="300446"/>
                </a:cubicBezTo>
                <a:cubicBezTo>
                  <a:pt x="3503023" y="235131"/>
                  <a:pt x="3442062" y="283028"/>
                  <a:pt x="3513909" y="235132"/>
                </a:cubicBezTo>
                <a:cubicBezTo>
                  <a:pt x="3531326" y="209006"/>
                  <a:pt x="3536372" y="166684"/>
                  <a:pt x="3566160" y="156755"/>
                </a:cubicBezTo>
                <a:lnTo>
                  <a:pt x="3644538" y="130629"/>
                </a:lnTo>
                <a:cubicBezTo>
                  <a:pt x="3704197" y="90856"/>
                  <a:pt x="3662168" y="112529"/>
                  <a:pt x="3735978" y="91440"/>
                </a:cubicBezTo>
                <a:cubicBezTo>
                  <a:pt x="3784953" y="77447"/>
                  <a:pt x="3771254" y="75526"/>
                  <a:pt x="3827418" y="65315"/>
                </a:cubicBezTo>
                <a:cubicBezTo>
                  <a:pt x="3857711" y="59807"/>
                  <a:pt x="3888427" y="56934"/>
                  <a:pt x="3918858" y="52252"/>
                </a:cubicBezTo>
                <a:cubicBezTo>
                  <a:pt x="3945036" y="48225"/>
                  <a:pt x="3971109" y="43543"/>
                  <a:pt x="3997235" y="39189"/>
                </a:cubicBezTo>
                <a:cubicBezTo>
                  <a:pt x="4092644" y="7386"/>
                  <a:pt x="4048895" y="19742"/>
                  <a:pt x="4127863" y="0"/>
                </a:cubicBezTo>
                <a:cubicBezTo>
                  <a:pt x="4193177" y="4354"/>
                  <a:pt x="4258747" y="5834"/>
                  <a:pt x="4323806" y="13063"/>
                </a:cubicBezTo>
                <a:cubicBezTo>
                  <a:pt x="4337491" y="14584"/>
                  <a:pt x="4350679" y="19968"/>
                  <a:pt x="4362995" y="26126"/>
                </a:cubicBezTo>
                <a:cubicBezTo>
                  <a:pt x="4377037" y="33147"/>
                  <a:pt x="4386697" y="49671"/>
                  <a:pt x="4402183" y="52252"/>
                </a:cubicBezTo>
                <a:cubicBezTo>
                  <a:pt x="4440838" y="58695"/>
                  <a:pt x="4480560" y="52252"/>
                  <a:pt x="4519749" y="52252"/>
                </a:cubicBez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37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280</Words>
  <Application>Microsoft Office PowerPoint</Application>
  <PresentationFormat>Widescreen</PresentationFormat>
  <Paragraphs>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Cost Management </vt:lpstr>
      <vt:lpstr>Outline</vt:lpstr>
      <vt:lpstr>Cost estimation: up-down versus top-down</vt:lpstr>
      <vt:lpstr>Item based budget versus activity based budget</vt:lpstr>
      <vt:lpstr>Item based budget versus activity based budget</vt:lpstr>
      <vt:lpstr>Item based budget versus activity based budget</vt:lpstr>
      <vt:lpstr>Cumulative time-cumulative cost curve (S curve) </vt:lpstr>
      <vt:lpstr>S Curve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Management</dc:title>
  <dc:creator>Admin</dc:creator>
  <cp:lastModifiedBy>MAC</cp:lastModifiedBy>
  <cp:revision>11</cp:revision>
  <dcterms:created xsi:type="dcterms:W3CDTF">2020-04-13T07:01:23Z</dcterms:created>
  <dcterms:modified xsi:type="dcterms:W3CDTF">2020-06-25T22:34:27Z</dcterms:modified>
</cp:coreProperties>
</file>