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sldIdLst>
    <p:sldId id="330" r:id="rId2"/>
    <p:sldId id="376" r:id="rId3"/>
    <p:sldId id="375" r:id="rId4"/>
    <p:sldId id="370" r:id="rId5"/>
    <p:sldId id="371" r:id="rId6"/>
    <p:sldId id="372" r:id="rId7"/>
    <p:sldId id="373" r:id="rId8"/>
    <p:sldId id="374" r:id="rId9"/>
    <p:sldId id="262" r:id="rId10"/>
    <p:sldId id="268" r:id="rId11"/>
    <p:sldId id="269" r:id="rId12"/>
    <p:sldId id="366" r:id="rId13"/>
    <p:sldId id="270" r:id="rId14"/>
    <p:sldId id="324" r:id="rId15"/>
    <p:sldId id="361" r:id="rId16"/>
    <p:sldId id="368" r:id="rId17"/>
    <p:sldId id="367" r:id="rId18"/>
    <p:sldId id="327" r:id="rId19"/>
    <p:sldId id="329" r:id="rId20"/>
    <p:sldId id="326" r:id="rId21"/>
    <p:sldId id="369" r:id="rId22"/>
    <p:sldId id="378" r:id="rId23"/>
    <p:sldId id="3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5F9360-0D54-44A4-9F8A-3994D7C61C14}"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E6A11-AE00-46C4-91DA-C7DEFCE4375B}" type="slidenum">
              <a:rPr lang="en-US" smtClean="0"/>
              <a:pPr/>
              <a:t>‹#›</a:t>
            </a:fld>
            <a:endParaRPr lang="en-US"/>
          </a:p>
        </p:txBody>
      </p:sp>
    </p:spTree>
    <p:extLst>
      <p:ext uri="{BB962C8B-B14F-4D97-AF65-F5344CB8AC3E}">
        <p14:creationId xmlns:p14="http://schemas.microsoft.com/office/powerpoint/2010/main" val="104773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E6A11-AE00-46C4-91DA-C7DEFCE4375B}"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7825BF-0841-4CEA-BFDF-2EE94C715811}"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52783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64119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868537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553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fld id="{8EDFD6AD-4152-4E3C-A409-74B0F50DD724}"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7825BF-0841-4CEA-BFDF-2EE94C715811}"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59603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7825BF-0841-4CEA-BFDF-2EE94C715811}"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58169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7825BF-0841-4CEA-BFDF-2EE94C715811}"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62122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7825BF-0841-4CEA-BFDF-2EE94C715811}"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4292546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7825BF-0841-4CEA-BFDF-2EE94C715811}"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41765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825BF-0841-4CEA-BFDF-2EE94C715811}"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067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825BF-0841-4CEA-BFDF-2EE94C715811}"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155726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825BF-0841-4CEA-BFDF-2EE94C715811}"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1DC69-9271-4933-AE20-FDC43D8163F5}" type="slidenum">
              <a:rPr lang="en-US" smtClean="0"/>
              <a:pPr/>
              <a:t>‹#›</a:t>
            </a:fld>
            <a:endParaRPr lang="en-US"/>
          </a:p>
        </p:txBody>
      </p:sp>
    </p:spTree>
    <p:extLst>
      <p:ext uri="{BB962C8B-B14F-4D97-AF65-F5344CB8AC3E}">
        <p14:creationId xmlns:p14="http://schemas.microsoft.com/office/powerpoint/2010/main" val="202765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825BF-0841-4CEA-BFDF-2EE94C715811}"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1DC69-9271-4933-AE20-FDC43D8163F5}" type="slidenum">
              <a:rPr lang="en-US" smtClean="0"/>
              <a:pPr/>
              <a:t>‹#›</a:t>
            </a:fld>
            <a:endParaRPr lang="en-US"/>
          </a:p>
        </p:txBody>
      </p:sp>
    </p:spTree>
    <p:extLst>
      <p:ext uri="{BB962C8B-B14F-4D97-AF65-F5344CB8AC3E}">
        <p14:creationId xmlns:p14="http://schemas.microsoft.com/office/powerpoint/2010/main" val="252148619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rtl="1"/>
            <a:br>
              <a:rPr lang="ar-SA" b="1" dirty="0"/>
            </a:br>
            <a:r>
              <a:rPr lang="ar-SA" b="1" dirty="0"/>
              <a:t>ثانيا : نظرية النمو العقلي</a:t>
            </a:r>
            <a:br>
              <a:rPr lang="ar-SA" b="1" dirty="0"/>
            </a:br>
            <a:r>
              <a:rPr lang="en-US" b="1" dirty="0"/>
              <a:t>Developmental Stages</a:t>
            </a:r>
            <a:br>
              <a:rPr lang="ar-SA" b="1" dirty="0">
                <a:latin typeface="Simplified Arabic" pitchFamily="18" charset="-78"/>
                <a:cs typeface="Simplified Arabic" pitchFamily="18" charset="-78"/>
              </a:rPr>
            </a:br>
            <a:endParaRPr lang="en-US" dirty="0"/>
          </a:p>
        </p:txBody>
      </p:sp>
      <p:sp>
        <p:nvSpPr>
          <p:cNvPr id="3" name="Content Placeholder 2"/>
          <p:cNvSpPr>
            <a:spLocks noGrp="1"/>
          </p:cNvSpPr>
          <p:nvPr>
            <p:ph type="subTitle" idx="1"/>
          </p:nvPr>
        </p:nvSpPr>
        <p:spPr/>
        <p:txBody>
          <a:bodyPr>
            <a:normAutofit/>
          </a:bodyPr>
          <a:lstStyle/>
          <a:p>
            <a:pPr algn="ctr" rtl="1">
              <a:buNone/>
            </a:pPr>
            <a:r>
              <a:rPr lang="ar-SA" b="1" dirty="0">
                <a:latin typeface="Simplified Arabic" pitchFamily="18" charset="-78"/>
                <a:cs typeface="Simplified Arabic" pitchFamily="18" charset="-78"/>
              </a:rPr>
              <a:t>(جان بياجيه)</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838200"/>
          </a:xfrm>
        </p:spPr>
        <p:txBody>
          <a:bodyPr>
            <a:noAutofit/>
          </a:bodyPr>
          <a:lstStyle/>
          <a:p>
            <a:pPr algn="r" rtl="1"/>
            <a:br>
              <a:rPr lang="ar-SA" sz="2800" b="1" dirty="0"/>
            </a:br>
            <a:br>
              <a:rPr lang="ar-SA" sz="2800" b="1" dirty="0"/>
            </a:br>
            <a:r>
              <a:rPr lang="ar-SA" sz="2800" b="1" dirty="0">
                <a:solidFill>
                  <a:srgbClr val="FF0000"/>
                </a:solidFill>
              </a:rPr>
              <a:t>أولا : المرحلة الحسية- الحركية </a:t>
            </a:r>
            <a:r>
              <a:rPr lang="en-US" sz="2800" b="1" dirty="0">
                <a:solidFill>
                  <a:srgbClr val="FF0000"/>
                </a:solidFill>
              </a:rPr>
              <a:t> </a:t>
            </a:r>
            <a:r>
              <a:rPr lang="en-US" sz="2800" b="1" dirty="0" err="1">
                <a:solidFill>
                  <a:srgbClr val="FF0000"/>
                </a:solidFill>
              </a:rPr>
              <a:t>Sensori</a:t>
            </a:r>
            <a:r>
              <a:rPr lang="en-US" sz="2800" b="1" dirty="0">
                <a:solidFill>
                  <a:srgbClr val="FF0000"/>
                </a:solidFill>
              </a:rPr>
              <a:t>-motor stage</a:t>
            </a:r>
            <a:r>
              <a:rPr lang="ar-SA" sz="2800" b="1" dirty="0">
                <a:solidFill>
                  <a:srgbClr val="FF0000"/>
                </a:solidFill>
              </a:rPr>
              <a:t>: (من الميلاد - 2سنة)</a:t>
            </a:r>
            <a:br>
              <a:rPr lang="en-US" sz="3600" b="1" dirty="0"/>
            </a:br>
            <a:endParaRPr lang="en-US" sz="3600" b="1" dirty="0"/>
          </a:p>
        </p:txBody>
      </p:sp>
      <p:sp>
        <p:nvSpPr>
          <p:cNvPr id="3" name="Content Placeholder 2"/>
          <p:cNvSpPr>
            <a:spLocks noGrp="1"/>
          </p:cNvSpPr>
          <p:nvPr>
            <p:ph idx="1"/>
          </p:nvPr>
        </p:nvSpPr>
        <p:spPr>
          <a:xfrm>
            <a:off x="228600" y="1295400"/>
            <a:ext cx="8458200" cy="5257800"/>
          </a:xfrm>
        </p:spPr>
        <p:txBody>
          <a:bodyPr>
            <a:normAutofit fontScale="62500" lnSpcReduction="20000"/>
          </a:bodyPr>
          <a:lstStyle/>
          <a:p>
            <a:pPr algn="r" rtl="1">
              <a:buFont typeface="Wingdings" pitchFamily="2" charset="2"/>
              <a:buChar char="§"/>
            </a:pPr>
            <a:r>
              <a:rPr lang="ar-SA" sz="3300" dirty="0">
                <a:latin typeface="Simplified Arabic" pitchFamily="18" charset="-78"/>
                <a:cs typeface="Simplified Arabic" pitchFamily="18" charset="-78"/>
              </a:rPr>
              <a:t>وتمتد هذه </a:t>
            </a:r>
            <a:r>
              <a:rPr lang="ar-SA" sz="3300" dirty="0">
                <a:solidFill>
                  <a:srgbClr val="FF0000"/>
                </a:solidFill>
                <a:latin typeface="Simplified Arabic" pitchFamily="18" charset="-78"/>
                <a:cs typeface="Simplified Arabic" pitchFamily="18" charset="-78"/>
              </a:rPr>
              <a:t>المرحلة من الولادة وحتى نهاية السنة الثانية</a:t>
            </a:r>
          </a:p>
          <a:p>
            <a:pPr algn="r" rtl="1"/>
            <a:r>
              <a:rPr lang="ar-SA" sz="3600" dirty="0"/>
              <a:t>يكون الطفل قادرا على اداء عمليتين هما الاحساس والحركة  .</a:t>
            </a:r>
          </a:p>
          <a:p>
            <a:pPr algn="r" rtl="1"/>
            <a:r>
              <a:rPr lang="ar-SA" sz="3600" dirty="0"/>
              <a:t>يكون مخططات ذهنية (سكيما) لكل حركة يقوم بها ولكن المخططات تكون غير مترابطة .</a:t>
            </a:r>
          </a:p>
          <a:p>
            <a:pPr algn="r" rtl="1"/>
            <a:r>
              <a:rPr lang="ar-SA" sz="3600" dirty="0"/>
              <a:t>يصبح تدريجيا على وعي بالعلاقة بين افعاله ونتائجها على البيئة.</a:t>
            </a:r>
          </a:p>
          <a:p>
            <a:pPr algn="r" rtl="1"/>
            <a:r>
              <a:rPr lang="ar-SA" sz="3600" dirty="0"/>
              <a:t>يسعى لجعل الحوادث المثيرة تستمر فترة اطول.</a:t>
            </a:r>
          </a:p>
          <a:p>
            <a:pPr algn="r" rtl="1"/>
            <a:r>
              <a:rPr lang="ar-SA" sz="3600" dirty="0"/>
              <a:t>تبدأ عمليات اكتساب اللغة.</a:t>
            </a:r>
            <a:endParaRPr lang="en-US" sz="3600" dirty="0"/>
          </a:p>
          <a:p>
            <a:pPr algn="r" rtl="1">
              <a:buFont typeface="Wingdings" pitchFamily="2" charset="2"/>
              <a:buChar char="§"/>
            </a:pPr>
            <a:endParaRPr lang="ar-SA" sz="3300" dirty="0">
              <a:solidFill>
                <a:srgbClr val="FF0000"/>
              </a:solidFill>
              <a:latin typeface="Simplified Arabic" pitchFamily="18" charset="-78"/>
              <a:cs typeface="Simplified Arabic" pitchFamily="18" charset="-78"/>
            </a:endParaRPr>
          </a:p>
          <a:p>
            <a:pPr algn="r" rtl="1">
              <a:buFont typeface="Wingdings" pitchFamily="2" charset="2"/>
              <a:buChar char="§"/>
            </a:pPr>
            <a:r>
              <a:rPr lang="ar-SA" sz="3300" dirty="0">
                <a:solidFill>
                  <a:srgbClr val="FF0000"/>
                </a:solidFill>
                <a:latin typeface="Simplified Arabic" pitchFamily="18" charset="-78"/>
                <a:cs typeface="Simplified Arabic" pitchFamily="18" charset="-78"/>
              </a:rPr>
              <a:t> </a:t>
            </a:r>
            <a:r>
              <a:rPr lang="ar-SA" sz="3300" dirty="0">
                <a:latin typeface="Simplified Arabic" pitchFamily="18" charset="-78"/>
                <a:cs typeface="Simplified Arabic" pitchFamily="18" charset="-78"/>
              </a:rPr>
              <a:t>تقريبا وتمثل الصورة المبكرة للنشاط العقلي للطفل الرضيع ويحدث التعلم بشكل رئيسي في هذه الفترة عبر الإحساسات والمعالجات اليدوية، وهي عبارة عن أفعال انعكاسية فطرية لا إرادية كظاهرة المص، ثم تتحول تدريجيا إلى السلوك الإرادي.</a:t>
            </a:r>
          </a:p>
          <a:p>
            <a:pPr algn="r" rtl="1">
              <a:buNone/>
            </a:pPr>
            <a:endParaRPr lang="en-US" sz="3300" dirty="0">
              <a:latin typeface="Simplified Arabic" pitchFamily="18" charset="-78"/>
              <a:cs typeface="Simplified Arabic" pitchFamily="18" charset="-78"/>
            </a:endParaRPr>
          </a:p>
          <a:p>
            <a:pPr algn="r" rtl="1">
              <a:buFont typeface="Wingdings" pitchFamily="2" charset="2"/>
              <a:buChar char="§"/>
            </a:pPr>
            <a:r>
              <a:rPr lang="ar-SA" sz="3300" dirty="0">
                <a:latin typeface="Simplified Arabic" pitchFamily="18" charset="-78"/>
                <a:cs typeface="Simplified Arabic" pitchFamily="18" charset="-78"/>
              </a:rPr>
              <a:t>يصبح الطفل قادرا على التحرك نحو هدف معين والإمساك بالأشياء أو تقليد الأصوات والحركات وذلك من خلال تحسن قدرته على تنسيق حواسه المختلفة حيث يحدث نوع من التآزر البصري السمعي البصري اللمسي إذ يتعلم الطفل تدريجيا الإمساك بالأشياء التي يراها، والنظر إلى مصادر الأصوات التي يسمعها ويصبح  في نهاية هذه المرحلة قادرا على انجاز التناسق الحسي الحركي على نحو جيد، الأمر الذي يمكنه من أداء الحركات الجسمية بسهولة ودقة.</a:t>
            </a:r>
            <a:endParaRPr lang="en-US" sz="3300" dirty="0">
              <a:latin typeface="Simplified Arabic" pitchFamily="18" charset="-78"/>
              <a:cs typeface="Simplified Arabic" pitchFamily="18" charset="-78"/>
            </a:endParaRPr>
          </a:p>
          <a:p>
            <a:pPr algn="r" rtl="1">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p:spPr>
        <p:txBody>
          <a:bodyPr>
            <a:normAutofit/>
          </a:bodyPr>
          <a:lstStyle/>
          <a:p>
            <a:pPr algn="r" rtl="1">
              <a:buFont typeface="Wingdings" pitchFamily="2" charset="2"/>
              <a:buChar char="§"/>
            </a:pPr>
            <a:r>
              <a:rPr lang="ar-SA" sz="2800" dirty="0">
                <a:latin typeface="Simplified Arabic" pitchFamily="18" charset="-78"/>
                <a:cs typeface="Simplified Arabic" pitchFamily="18" charset="-78"/>
              </a:rPr>
              <a:t>ويتعلم الطفل في هذه المرحلة تمييز المثيرات ويكتسب في نهايتها تقريبا </a:t>
            </a:r>
            <a:r>
              <a:rPr lang="ar-SA" sz="2800" dirty="0">
                <a:solidFill>
                  <a:srgbClr val="FF0000"/>
                </a:solidFill>
                <a:latin typeface="Simplified Arabic" pitchFamily="18" charset="-78"/>
                <a:cs typeface="Simplified Arabic" pitchFamily="18" charset="-78"/>
              </a:rPr>
              <a:t>فكرة ثبات أو (بقاء) الأشياء </a:t>
            </a:r>
            <a:r>
              <a:rPr lang="ar-SA" sz="2800" dirty="0">
                <a:latin typeface="Simplified Arabic" pitchFamily="18" charset="-78"/>
                <a:cs typeface="Simplified Arabic" pitchFamily="18" charset="-78"/>
              </a:rPr>
              <a:t>إذ لم يعد وجود الأشياء مرتبطا بإدراكه الحسي لها فالأشياء موجودة ولو لم يدركها حسيا ويتضح نمو المخطط بقاء الأشياء من خلال بحث الطفل عن الأشياء غير الموجودة في مجاله البصري.</a:t>
            </a:r>
          </a:p>
          <a:p>
            <a:pPr algn="r" rtl="1">
              <a:buFont typeface="Wingdings" pitchFamily="2" charset="2"/>
              <a:buChar char="§"/>
            </a:pPr>
            <a:endParaRPr lang="en-US" sz="2800" dirty="0">
              <a:latin typeface="Simplified Arabic" pitchFamily="18" charset="-78"/>
              <a:cs typeface="Simplified Arabic" pitchFamily="18" charset="-78"/>
            </a:endParaRPr>
          </a:p>
          <a:p>
            <a:pPr algn="r" rtl="1">
              <a:buFont typeface="Wingdings" pitchFamily="2" charset="2"/>
              <a:buChar char="§"/>
            </a:pPr>
            <a:r>
              <a:rPr lang="ar-SA" sz="2800" dirty="0">
                <a:latin typeface="Simplified Arabic" pitchFamily="18" charset="-78"/>
                <a:cs typeface="Simplified Arabic" pitchFamily="18" charset="-78"/>
              </a:rPr>
              <a:t>ويبدأ الطفل في نهاية هذه المرحلة اكتساب </a:t>
            </a:r>
            <a:r>
              <a:rPr lang="ar-SA" sz="2800" dirty="0">
                <a:solidFill>
                  <a:srgbClr val="FF0000"/>
                </a:solidFill>
                <a:latin typeface="Simplified Arabic" pitchFamily="18" charset="-78"/>
                <a:cs typeface="Simplified Arabic" pitchFamily="18" charset="-78"/>
              </a:rPr>
              <a:t>اللغة</a:t>
            </a:r>
            <a:r>
              <a:rPr lang="ar-SA" sz="2800" dirty="0">
                <a:latin typeface="Simplified Arabic" pitchFamily="18" charset="-78"/>
                <a:cs typeface="Simplified Arabic" pitchFamily="18" charset="-78"/>
              </a:rPr>
              <a:t> ويصبح قادرا على بعض النشاطات أو الأنماط السلوكية التي تمكنه من الوصول إلى بعض الأهداف، مما يشير إلى انه اكتسب معرفة وجود بعض النظم للبيئة التي يعيش فيها إلا أن تفكيره مازال محدودا على نحو أولي للخبرات الحسية المباشرة، والأفعال الحركية المرتبطة بها، فهو لا يتمثل أهدافه عن طريق تصورات أو تخيلات داخلية، بل عن طريق الأفعال والأنماط السلوكية الظاهرة التي يستطيع أداءها.</a:t>
            </a:r>
            <a:endParaRPr lang="en-US" sz="2800" dirty="0">
              <a:latin typeface="Simplified Arabic" pitchFamily="18" charset="-78"/>
              <a:cs typeface="Simplified Arabic" pitchFamily="18" charset="-78"/>
            </a:endParaRPr>
          </a:p>
          <a:p>
            <a:pPr algn="r"/>
            <a:endParaRPr lang="en-US" sz="2800"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228600"/>
            <a:ext cx="8229600" cy="5897563"/>
          </a:xfrm>
        </p:spPr>
        <p:txBody>
          <a:bodyPr>
            <a:normAutofit/>
          </a:bodyPr>
          <a:lstStyle/>
          <a:p>
            <a:pPr algn="r" rtl="1">
              <a:lnSpc>
                <a:spcPct val="90000"/>
              </a:lnSpc>
              <a:buFont typeface="Wingdings" pitchFamily="2" charset="2"/>
              <a:buNone/>
            </a:pPr>
            <a:r>
              <a:rPr lang="ar-SA" sz="2800" b="1" dirty="0">
                <a:solidFill>
                  <a:srgbClr val="FF0000"/>
                </a:solidFill>
              </a:rPr>
              <a:t>ثانيا  - </a:t>
            </a:r>
            <a:r>
              <a:rPr lang="ar-SA" sz="2400" b="1" dirty="0">
                <a:solidFill>
                  <a:srgbClr val="FF0000"/>
                </a:solidFill>
              </a:rPr>
              <a:t>مرحلة قبل العمليات   </a:t>
            </a:r>
            <a:r>
              <a:rPr lang="en-US" sz="2400" b="1" dirty="0">
                <a:solidFill>
                  <a:srgbClr val="FF0000"/>
                </a:solidFill>
              </a:rPr>
              <a:t>stage  :Preoperational</a:t>
            </a:r>
            <a:r>
              <a:rPr lang="ar-SA" sz="2400" b="1" dirty="0">
                <a:solidFill>
                  <a:srgbClr val="FF0000"/>
                </a:solidFill>
              </a:rPr>
              <a:t>  ( من 2-7 سنة</a:t>
            </a:r>
            <a:r>
              <a:rPr lang="ar-SA" sz="2400" b="1" dirty="0"/>
              <a:t>)</a:t>
            </a:r>
            <a:endParaRPr lang="ar-SA" sz="2400" dirty="0"/>
          </a:p>
          <a:p>
            <a:pPr algn="r" rtl="1">
              <a:lnSpc>
                <a:spcPct val="90000"/>
              </a:lnSpc>
            </a:pPr>
            <a:r>
              <a:rPr lang="ar-SA" sz="2800" dirty="0"/>
              <a:t>يبدأ الطفل ربط المخططات المنفصلة في ذهنه .</a:t>
            </a:r>
          </a:p>
          <a:p>
            <a:pPr algn="r" rtl="1">
              <a:lnSpc>
                <a:spcPct val="90000"/>
              </a:lnSpc>
            </a:pPr>
            <a:r>
              <a:rPr lang="ar-SA" sz="2800" dirty="0"/>
              <a:t>يتمكن من تمثيل الموضوعات عن طريق الخيال والكلمات.</a:t>
            </a:r>
          </a:p>
          <a:p>
            <a:pPr algn="r" rtl="1">
              <a:lnSpc>
                <a:spcPct val="90000"/>
              </a:lnSpc>
            </a:pPr>
            <a:r>
              <a:rPr lang="ar-SA" sz="2800" dirty="0"/>
              <a:t>يستخدم اللغة ويبدأ باستخدام الرموز .</a:t>
            </a:r>
          </a:p>
          <a:p>
            <a:pPr algn="r" rtl="1">
              <a:lnSpc>
                <a:spcPct val="90000"/>
              </a:lnSpc>
            </a:pPr>
            <a:r>
              <a:rPr lang="ar-SA" sz="2800" dirty="0"/>
              <a:t> يتوضح لدى الطفل التمركز حول الذات .</a:t>
            </a:r>
          </a:p>
          <a:p>
            <a:pPr algn="r" rtl="1">
              <a:lnSpc>
                <a:spcPct val="90000"/>
              </a:lnSpc>
            </a:pPr>
            <a:r>
              <a:rPr lang="ar-SA" sz="2800" dirty="0"/>
              <a:t>لايستطيع تصور وجهة نظر الآخرين.</a:t>
            </a:r>
          </a:p>
          <a:p>
            <a:pPr algn="r" rtl="1">
              <a:lnSpc>
                <a:spcPct val="90000"/>
              </a:lnSpc>
            </a:pPr>
            <a:r>
              <a:rPr lang="ar-SA" sz="2800" dirty="0"/>
              <a:t> يصنف الموضوعات  بناء على بعد واحد .</a:t>
            </a:r>
          </a:p>
          <a:p>
            <a:pPr algn="r" rtl="1">
              <a:lnSpc>
                <a:spcPct val="90000"/>
              </a:lnSpc>
            </a:pPr>
            <a:r>
              <a:rPr lang="ar-SA" sz="2800" dirty="0"/>
              <a:t>في نهاية الفترة يبدأ استخدام العدد وتنمو لديه قدرة الحفظ  .</a:t>
            </a:r>
          </a:p>
          <a:p>
            <a:pPr algn="r" rtl="1">
              <a:lnSpc>
                <a:spcPct val="90000"/>
              </a:lnSpc>
            </a:pPr>
            <a:r>
              <a:rPr lang="ar-SA" sz="2800" dirty="0"/>
              <a:t>لايستطيع ادراك حالات التحول .</a:t>
            </a:r>
          </a:p>
          <a:p>
            <a:pPr algn="r" rtl="1">
              <a:lnSpc>
                <a:spcPct val="90000"/>
              </a:lnSpc>
            </a:pPr>
            <a:r>
              <a:rPr lang="ar-SA" sz="2800" dirty="0"/>
              <a:t>عدم القدرةعلى معكوسية التفكير .</a:t>
            </a:r>
          </a:p>
          <a:p>
            <a:pPr algn="r" rtl="1">
              <a:lnSpc>
                <a:spcPct val="90000"/>
              </a:lnSpc>
            </a:pPr>
            <a:r>
              <a:rPr lang="ar-SA" sz="2800" dirty="0"/>
              <a:t>عدم القدرة على فهم ثبات الاحتفاظ </a:t>
            </a:r>
            <a:endParaRPr lang="en-US" sz="28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wipe(left)">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wipe(left)">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wipe(left)">
                                      <p:cBhvr>
                                        <p:cTn id="22" dur="500"/>
                                        <p:tgtEl>
                                          <p:spTgt spid="102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wipe(left)">
                                      <p:cBhvr>
                                        <p:cTn id="27" dur="500"/>
                                        <p:tgtEl>
                                          <p:spTgt spid="102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43">
                                            <p:txEl>
                                              <p:pRg st="5" end="5"/>
                                            </p:txEl>
                                          </p:spTgt>
                                        </p:tgtEl>
                                        <p:attrNameLst>
                                          <p:attrName>style.visibility</p:attrName>
                                        </p:attrNameLst>
                                      </p:cBhvr>
                                      <p:to>
                                        <p:strVal val="visible"/>
                                      </p:to>
                                    </p:set>
                                    <p:animEffect transition="in" filter="wipe(left)">
                                      <p:cBhvr>
                                        <p:cTn id="32" dur="500"/>
                                        <p:tgtEl>
                                          <p:spTgt spid="102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Effect transition="in" filter="wipe(left)">
                                      <p:cBhvr>
                                        <p:cTn id="37" dur="500"/>
                                        <p:tgtEl>
                                          <p:spTgt spid="102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243">
                                            <p:txEl>
                                              <p:pRg st="7" end="7"/>
                                            </p:txEl>
                                          </p:spTgt>
                                        </p:tgtEl>
                                        <p:attrNameLst>
                                          <p:attrName>style.visibility</p:attrName>
                                        </p:attrNameLst>
                                      </p:cBhvr>
                                      <p:to>
                                        <p:strVal val="visible"/>
                                      </p:to>
                                    </p:set>
                                    <p:animEffect transition="in" filter="wipe(left)">
                                      <p:cBhvr>
                                        <p:cTn id="42" dur="500"/>
                                        <p:tgtEl>
                                          <p:spTgt spid="102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0243">
                                            <p:txEl>
                                              <p:pRg st="8" end="8"/>
                                            </p:txEl>
                                          </p:spTgt>
                                        </p:tgtEl>
                                        <p:attrNameLst>
                                          <p:attrName>style.visibility</p:attrName>
                                        </p:attrNameLst>
                                      </p:cBhvr>
                                      <p:to>
                                        <p:strVal val="visible"/>
                                      </p:to>
                                    </p:set>
                                    <p:animEffect transition="in" filter="wipe(left)">
                                      <p:cBhvr>
                                        <p:cTn id="47" dur="500"/>
                                        <p:tgtEl>
                                          <p:spTgt spid="1024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0243">
                                            <p:txEl>
                                              <p:pRg st="9" end="9"/>
                                            </p:txEl>
                                          </p:spTgt>
                                        </p:tgtEl>
                                        <p:attrNameLst>
                                          <p:attrName>style.visibility</p:attrName>
                                        </p:attrNameLst>
                                      </p:cBhvr>
                                      <p:to>
                                        <p:strVal val="visible"/>
                                      </p:to>
                                    </p:set>
                                    <p:animEffect transition="in" filter="wipe(left)">
                                      <p:cBhvr>
                                        <p:cTn id="52" dur="500"/>
                                        <p:tgtEl>
                                          <p:spTgt spid="1024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0243">
                                            <p:txEl>
                                              <p:pRg st="10" end="10"/>
                                            </p:txEl>
                                          </p:spTgt>
                                        </p:tgtEl>
                                        <p:attrNameLst>
                                          <p:attrName>style.visibility</p:attrName>
                                        </p:attrNameLst>
                                      </p:cBhvr>
                                      <p:to>
                                        <p:strVal val="visible"/>
                                      </p:to>
                                    </p:set>
                                    <p:animEffect transition="in" filter="wipe(left)">
                                      <p:cBhvr>
                                        <p:cTn id="57" dur="500"/>
                                        <p:tgtEl>
                                          <p:spTgt spid="102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686800" cy="5867400"/>
          </a:xfrm>
        </p:spPr>
        <p:txBody>
          <a:bodyPr>
            <a:normAutofit/>
          </a:bodyPr>
          <a:lstStyle/>
          <a:p>
            <a:pPr algn="r" rtl="1">
              <a:buFont typeface="Wingdings" pitchFamily="2" charset="2"/>
              <a:buChar char="§"/>
            </a:pPr>
            <a:r>
              <a:rPr lang="ar-SA" sz="2800" dirty="0">
                <a:latin typeface="Simplified Arabic" pitchFamily="18" charset="-78"/>
                <a:cs typeface="Simplified Arabic" pitchFamily="18" charset="-78"/>
              </a:rPr>
              <a:t>لا يزال الطفل غير قادر على التحكم في العمليات العقلية واستعمالها بطريقة منظمة وكلية, ولكنه في طريقة إليها. </a:t>
            </a:r>
          </a:p>
          <a:p>
            <a:pPr algn="r" rtl="1">
              <a:buNone/>
            </a:pPr>
            <a:endParaRPr lang="ar-SA" sz="2800" dirty="0">
              <a:latin typeface="Simplified Arabic" pitchFamily="18" charset="-78"/>
              <a:cs typeface="Simplified Arabic" pitchFamily="18" charset="-78"/>
            </a:endParaRPr>
          </a:p>
          <a:p>
            <a:pPr algn="r" rtl="1">
              <a:buFont typeface="Wingdings" pitchFamily="2" charset="2"/>
              <a:buChar char="§"/>
            </a:pPr>
            <a:r>
              <a:rPr lang="ar-SA" sz="2800" dirty="0">
                <a:latin typeface="Simplified Arabic" pitchFamily="18" charset="-78"/>
                <a:cs typeface="Simplified Arabic" pitchFamily="18" charset="-78"/>
              </a:rPr>
              <a:t>وفي هذه المرحلة يزداد </a:t>
            </a:r>
            <a:r>
              <a:rPr lang="ar-SA" sz="2800" dirty="0">
                <a:solidFill>
                  <a:srgbClr val="FF0000"/>
                </a:solidFill>
                <a:latin typeface="Simplified Arabic" pitchFamily="18" charset="-78"/>
                <a:cs typeface="Simplified Arabic" pitchFamily="18" charset="-78"/>
              </a:rPr>
              <a:t>النمو اللغوي </a:t>
            </a:r>
            <a:r>
              <a:rPr lang="ar-SA" sz="2800" dirty="0">
                <a:latin typeface="Simplified Arabic" pitchFamily="18" charset="-78"/>
                <a:cs typeface="Simplified Arabic" pitchFamily="18" charset="-78"/>
              </a:rPr>
              <a:t>ويتسع استخدام الرموز اللغوية، ويتمكن الفرد من أن يتمثل الموضوعات عن طريق الخيالات والكلمات. ولا يزال الطفل </a:t>
            </a:r>
            <a:r>
              <a:rPr lang="ar-SA" sz="2800" dirty="0">
                <a:solidFill>
                  <a:srgbClr val="FF0000"/>
                </a:solidFill>
                <a:latin typeface="Simplified Arabic" pitchFamily="18" charset="-78"/>
                <a:cs typeface="Simplified Arabic" pitchFamily="18" charset="-78"/>
              </a:rPr>
              <a:t>متمركزا حول ذاته فيرى العالم من وجهة نظره</a:t>
            </a:r>
            <a:r>
              <a:rPr lang="ar-SA" sz="2800" dirty="0">
                <a:latin typeface="Simplified Arabic" pitchFamily="18" charset="-78"/>
                <a:cs typeface="Simplified Arabic" pitchFamily="18" charset="-78"/>
              </a:rPr>
              <a:t>، ولا يستطيع تصور وجهة نظر الآخرين، ويصنف الموضوعات بناء على بعد واحد. وفي نهاية المرحلة يبدأ باستخدام العدد وينمي مفاهيم الحفظ. </a:t>
            </a:r>
          </a:p>
          <a:p>
            <a:pPr algn="r" rtl="1">
              <a:buFont typeface="Wingdings" pitchFamily="2" charset="2"/>
              <a:buChar char="§"/>
            </a:pPr>
            <a:r>
              <a:rPr lang="ar-SA" sz="1600" dirty="0">
                <a:solidFill>
                  <a:srgbClr val="FF0000"/>
                </a:solidFill>
              </a:rPr>
              <a:t>●</a:t>
            </a:r>
            <a:r>
              <a:rPr lang="ar-SA" sz="2800" dirty="0">
                <a:solidFill>
                  <a:srgbClr val="FF0000"/>
                </a:solidFill>
              </a:rPr>
              <a:t>الإحيائية</a:t>
            </a:r>
            <a:endParaRPr lang="en-US" sz="2800" dirty="0">
              <a:solidFill>
                <a:srgbClr val="FF0000"/>
              </a:solidFill>
              <a:latin typeface="Simplified Arabic" pitchFamily="18" charset="-78"/>
              <a:cs typeface="Simplified Arabic" pitchFamily="18" charset="-78"/>
            </a:endParaRPr>
          </a:p>
          <a:p>
            <a:pPr algn="r" rtl="1">
              <a:buNone/>
            </a:pPr>
            <a:endParaRPr lang="en-US" sz="2800" dirty="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2.gstatic.com/images?q=tbn:ANd9GcS-jK9nX7Z5AmWz0c99rFVt6qp1-pfXdT55zSA6IFvJJkw1oVtO"/>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5973763"/>
          </a:xfrm>
        </p:spPr>
        <p:txBody>
          <a:bodyPr/>
          <a:lstStyle/>
          <a:p>
            <a:pPr algn="r" rtl="1"/>
            <a:r>
              <a:rPr lang="ar-SA" b="1" dirty="0"/>
              <a:t>سأل طفل هل لك أخ ؟</a:t>
            </a:r>
            <a:endParaRPr lang="en-US" dirty="0">
              <a:effectLst/>
            </a:endParaRPr>
          </a:p>
          <a:p>
            <a:pPr algn="r" rtl="1"/>
            <a:r>
              <a:rPr lang="ar-SA" b="1" dirty="0"/>
              <a:t>الطفل : نعم</a:t>
            </a:r>
            <a:endParaRPr lang="en-US" dirty="0">
              <a:effectLst/>
            </a:endParaRPr>
          </a:p>
          <a:p>
            <a:pPr algn="r" rtl="1"/>
            <a:r>
              <a:rPr lang="ar-SA" b="1" dirty="0"/>
              <a:t>سئل : وما أسمة ؟</a:t>
            </a:r>
            <a:endParaRPr lang="en-US" dirty="0">
              <a:effectLst/>
            </a:endParaRPr>
          </a:p>
          <a:p>
            <a:pPr algn="r" rtl="1"/>
            <a:r>
              <a:rPr lang="ar-SA" b="1" dirty="0"/>
              <a:t>الطفل : وليد </a:t>
            </a:r>
            <a:endParaRPr lang="en-US" dirty="0">
              <a:effectLst/>
            </a:endParaRPr>
          </a:p>
          <a:p>
            <a:pPr algn="r" rtl="1"/>
            <a:r>
              <a:rPr lang="ar-SA" b="1" dirty="0"/>
              <a:t>سئل : وهل لوليد  أخ ؟</a:t>
            </a:r>
            <a:endParaRPr lang="en-US" dirty="0">
              <a:effectLst/>
            </a:endParaRPr>
          </a:p>
          <a:p>
            <a:pPr algn="r" rtl="1"/>
            <a:r>
              <a:rPr lang="ar-SA" b="1" dirty="0"/>
              <a:t>الطفل : لا </a:t>
            </a:r>
            <a:endParaRPr lang="en-US" dirty="0">
              <a:effectLst/>
            </a:endParaRPr>
          </a:p>
          <a:p>
            <a:pPr algn="r"/>
            <a:endParaRPr lang="en-US" dirty="0"/>
          </a:p>
        </p:txBody>
      </p:sp>
    </p:spTree>
    <p:extLst>
      <p:ext uri="{BB962C8B-B14F-4D97-AF65-F5344CB8AC3E}">
        <p14:creationId xmlns:p14="http://schemas.microsoft.com/office/powerpoint/2010/main" val="438727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534400" cy="5821363"/>
          </a:xfrm>
        </p:spPr>
        <p:txBody>
          <a:bodyPr>
            <a:normAutofit fontScale="62500" lnSpcReduction="20000"/>
          </a:bodyPr>
          <a:lstStyle/>
          <a:p>
            <a:pPr algn="r" rtl="1">
              <a:lnSpc>
                <a:spcPct val="90000"/>
              </a:lnSpc>
              <a:buFont typeface="Wingdings" pitchFamily="2" charset="2"/>
              <a:buNone/>
            </a:pPr>
            <a:r>
              <a:rPr lang="ar-SA" b="1" dirty="0">
                <a:solidFill>
                  <a:srgbClr val="FF0000"/>
                </a:solidFill>
              </a:rPr>
              <a:t>ثالثا :المرحلة الاجرائية العيانية </a:t>
            </a:r>
            <a:r>
              <a:rPr lang="en-US" b="1" dirty="0">
                <a:solidFill>
                  <a:srgbClr val="FF0000"/>
                </a:solidFill>
              </a:rPr>
              <a:t>operational stage </a:t>
            </a:r>
            <a:r>
              <a:rPr lang="en-US" b="1" dirty="0" err="1">
                <a:solidFill>
                  <a:srgbClr val="FF0000"/>
                </a:solidFill>
              </a:rPr>
              <a:t>Concerete</a:t>
            </a:r>
            <a:r>
              <a:rPr lang="ar-SA" b="1" dirty="0">
                <a:solidFill>
                  <a:srgbClr val="FF0000"/>
                </a:solidFill>
              </a:rPr>
              <a:t>ثالثا  :(من 7-12سنة)</a:t>
            </a:r>
          </a:p>
          <a:p>
            <a:pPr algn="r" rtl="1">
              <a:lnSpc>
                <a:spcPct val="90000"/>
              </a:lnSpc>
              <a:buFont typeface="Wingdings" pitchFamily="2" charset="2"/>
              <a:buNone/>
            </a:pPr>
            <a:endParaRPr lang="ar-SA" b="1" dirty="0">
              <a:solidFill>
                <a:srgbClr val="FF0000"/>
              </a:solidFill>
            </a:endParaRPr>
          </a:p>
          <a:p>
            <a:pPr algn="r" rtl="1">
              <a:lnSpc>
                <a:spcPct val="90000"/>
              </a:lnSpc>
              <a:buNone/>
            </a:pPr>
            <a:r>
              <a:rPr lang="ar-SA" dirty="0">
                <a:latin typeface="Simplified Arabic" pitchFamily="18" charset="-78"/>
                <a:cs typeface="Simplified Arabic" pitchFamily="18" charset="-78"/>
              </a:rPr>
              <a:t>وتمتد هذه المرحلة من سبع سنوات وحتى إحدى عشر سنة. حيث يستطيع الطفل في هذه المرحلة</a:t>
            </a:r>
          </a:p>
          <a:p>
            <a:pPr algn="r" rtl="1">
              <a:lnSpc>
                <a:spcPct val="90000"/>
              </a:lnSpc>
              <a:buNone/>
            </a:pPr>
            <a:r>
              <a:rPr lang="ar-SA" dirty="0">
                <a:latin typeface="Simplified Arabic" pitchFamily="18" charset="-78"/>
                <a:cs typeface="Simplified Arabic" pitchFamily="18" charset="-78"/>
              </a:rPr>
              <a:t>ممارسة العمليات التي تدل على </a:t>
            </a:r>
            <a:r>
              <a:rPr lang="ar-SA" dirty="0">
                <a:solidFill>
                  <a:srgbClr val="FF0000"/>
                </a:solidFill>
                <a:latin typeface="Simplified Arabic" pitchFamily="18" charset="-78"/>
                <a:cs typeface="Simplified Arabic" pitchFamily="18" charset="-78"/>
              </a:rPr>
              <a:t>حدوث التفكير المنطقي أي القدرة على التفكير المنظم </a:t>
            </a:r>
            <a:r>
              <a:rPr lang="ar-SA" dirty="0">
                <a:latin typeface="Simplified Arabic" pitchFamily="18" charset="-78"/>
                <a:cs typeface="Simplified Arabic" pitchFamily="18" charset="-78"/>
              </a:rPr>
              <a:t>إلا أنه مرتبط</a:t>
            </a:r>
          </a:p>
          <a:p>
            <a:pPr algn="r" rtl="1">
              <a:lnSpc>
                <a:spcPct val="90000"/>
              </a:lnSpc>
              <a:buNone/>
            </a:pPr>
            <a:r>
              <a:rPr lang="ar-SA" dirty="0">
                <a:latin typeface="Simplified Arabic" pitchFamily="18" charset="-78"/>
                <a:cs typeface="Simplified Arabic" pitchFamily="18" charset="-78"/>
              </a:rPr>
              <a:t>على نحو وثيق بالموضوعات والأفعال المادية والمحسوسة والملموسة.</a:t>
            </a:r>
          </a:p>
          <a:p>
            <a:pPr algn="r" rtl="1">
              <a:lnSpc>
                <a:spcPct val="90000"/>
              </a:lnSpc>
              <a:buFont typeface="Wingdings" pitchFamily="2" charset="2"/>
              <a:buNone/>
            </a:pPr>
            <a:endParaRPr lang="ar-SA" dirty="0">
              <a:solidFill>
                <a:srgbClr val="FF0000"/>
              </a:solidFill>
            </a:endParaRPr>
          </a:p>
          <a:p>
            <a:pPr algn="r" rtl="1">
              <a:lnSpc>
                <a:spcPct val="90000"/>
              </a:lnSpc>
            </a:pPr>
            <a:r>
              <a:rPr lang="ar-SA" sz="3400" dirty="0"/>
              <a:t>يتخلص تدريجيا من مركزية الذات.</a:t>
            </a:r>
          </a:p>
          <a:p>
            <a:pPr algn="r" rtl="1">
              <a:lnSpc>
                <a:spcPct val="90000"/>
              </a:lnSpc>
            </a:pPr>
            <a:r>
              <a:rPr lang="ar-SA" sz="3400" dirty="0"/>
              <a:t>يكتسب مفاهيم العدد والوزن.</a:t>
            </a:r>
          </a:p>
          <a:p>
            <a:pPr lvl="0" algn="r" rtl="1">
              <a:buFont typeface="Wingdings" pitchFamily="2" charset="2"/>
              <a:buChar char="§"/>
            </a:pPr>
            <a:r>
              <a:rPr lang="ar-SA" sz="3400" dirty="0">
                <a:latin typeface="Simplified Arabic" pitchFamily="18" charset="-78"/>
              </a:rPr>
              <a:t>يتطور مفهوم الاحتفاظ، فالعناصر تحتفظ بخصائصها بالرغم من تغير شكلها(الماء).</a:t>
            </a:r>
            <a:endParaRPr lang="en-US" sz="3400" dirty="0">
              <a:latin typeface="Simplified Arabic" pitchFamily="18" charset="-78"/>
            </a:endParaRPr>
          </a:p>
          <a:p>
            <a:pPr lvl="0" algn="r" rtl="1">
              <a:buFont typeface="Wingdings" pitchFamily="2" charset="2"/>
              <a:buChar char="§"/>
            </a:pPr>
            <a:r>
              <a:rPr lang="ar-SA" sz="3400" dirty="0">
                <a:latin typeface="Simplified Arabic" pitchFamily="18" charset="-78"/>
              </a:rPr>
              <a:t>يفهم مفردات العلاقة (أ أطول من ب)</a:t>
            </a:r>
            <a:endParaRPr lang="en-US" sz="3400" dirty="0">
              <a:latin typeface="Simplified Arabic" pitchFamily="18" charset="-78"/>
            </a:endParaRPr>
          </a:p>
          <a:p>
            <a:pPr algn="r" rtl="1">
              <a:lnSpc>
                <a:spcPct val="90000"/>
              </a:lnSpc>
            </a:pPr>
            <a:endParaRPr lang="ar-SA" sz="3400" dirty="0"/>
          </a:p>
          <a:p>
            <a:pPr algn="r" rtl="1">
              <a:lnSpc>
                <a:spcPct val="90000"/>
              </a:lnSpc>
            </a:pPr>
            <a:r>
              <a:rPr lang="ar-SA" sz="3400" dirty="0"/>
              <a:t>يحل اللعب الجماعي محل الانفرادي.</a:t>
            </a:r>
          </a:p>
          <a:p>
            <a:pPr algn="r" rtl="1">
              <a:lnSpc>
                <a:spcPct val="90000"/>
              </a:lnSpc>
            </a:pPr>
            <a:r>
              <a:rPr lang="ar-SA" sz="3400" dirty="0"/>
              <a:t> يصبح قادرا على القيام بعمليات عقلية مثل الاستنتاج والاستقراء المرتبطة بالخبرات المحسوسة.</a:t>
            </a:r>
          </a:p>
          <a:p>
            <a:pPr algn="r" rtl="1">
              <a:lnSpc>
                <a:spcPct val="90000"/>
              </a:lnSpc>
            </a:pPr>
            <a:r>
              <a:rPr lang="ar-SA" sz="3400" dirty="0"/>
              <a:t>يبقى غير قادر على القيام بالعمليات العقلية المرتبطة بالخبرات المجردة .</a:t>
            </a:r>
          </a:p>
          <a:p>
            <a:pPr lvl="0" algn="r" rtl="1">
              <a:lnSpc>
                <a:spcPct val="90000"/>
              </a:lnSpc>
            </a:pPr>
            <a:r>
              <a:rPr lang="ar-SA" sz="3400" dirty="0">
                <a:latin typeface="Simplified Arabic" pitchFamily="18" charset="-78"/>
              </a:rPr>
              <a:t>يصنف الموضوعات ويرتبها في سلاسل على أساس معين, (مثلا من الأقصر إلى الأطول).</a:t>
            </a:r>
            <a:endParaRPr lang="en-US" sz="3400" dirty="0">
              <a:latin typeface="Simplified Arabic" pitchFamily="18" charset="-78"/>
            </a:endParaRPr>
          </a:p>
          <a:p>
            <a:pPr algn="r" rtl="1">
              <a:lnSpc>
                <a:spcPct val="90000"/>
              </a:lnSpc>
            </a:pPr>
            <a:endParaRPr lang="ar-SA" sz="3400" dirty="0"/>
          </a:p>
          <a:p>
            <a:pPr algn="r" rtl="1">
              <a:lnSpc>
                <a:spcPct val="90000"/>
              </a:lnSpc>
            </a:pPr>
            <a:r>
              <a:rPr lang="ar-SA" sz="3400" dirty="0"/>
              <a:t> القدرة على معكوسية التفكير.</a:t>
            </a:r>
            <a:r>
              <a:rPr lang="ar-SA" sz="3400" dirty="0">
                <a:latin typeface="Simplified Arabic" pitchFamily="18" charset="-78"/>
              </a:rPr>
              <a:t> مثال: نقل الماء من الوعاء (أ)    إلى الوعاء (ب)   هو نفسه من الوعاء (ب) إلى(أ) دون زيادة أو نقصان.</a:t>
            </a:r>
            <a:endParaRPr lang="en-US" sz="3400" dirty="0">
              <a:latin typeface="Simplified Arabic" pitchFamily="18" charset="-78"/>
            </a:endParaRPr>
          </a:p>
          <a:p>
            <a:pPr algn="r" rtl="1">
              <a:lnSpc>
                <a:spcPct val="90000"/>
              </a:lnSpc>
              <a:buNone/>
            </a:pPr>
            <a:endParaRPr lang="en-US" sz="3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304800"/>
            <a:ext cx="8229600" cy="5821363"/>
          </a:xfrm>
        </p:spPr>
        <p:txBody>
          <a:bodyPr/>
          <a:lstStyle/>
          <a:p>
            <a:pPr algn="r" rtl="1">
              <a:buFontTx/>
              <a:buNone/>
            </a:pPr>
            <a:r>
              <a:rPr lang="ar-SA" sz="2800" b="1" dirty="0">
                <a:solidFill>
                  <a:srgbClr val="FF0000"/>
                </a:solidFill>
              </a:rPr>
              <a:t>رابعا: المرحلة الاجرائية الشكلية </a:t>
            </a:r>
            <a:r>
              <a:rPr lang="en-US" sz="2800" b="1" dirty="0">
                <a:solidFill>
                  <a:srgbClr val="FF0000"/>
                </a:solidFill>
              </a:rPr>
              <a:t>Formal operational stage</a:t>
            </a:r>
            <a:r>
              <a:rPr lang="ar-SA" sz="2800" b="1" dirty="0">
                <a:solidFill>
                  <a:srgbClr val="FF0000"/>
                </a:solidFill>
              </a:rPr>
              <a:t> :</a:t>
            </a:r>
          </a:p>
          <a:p>
            <a:pPr algn="r" rtl="1">
              <a:buFontTx/>
              <a:buNone/>
            </a:pPr>
            <a:r>
              <a:rPr lang="ar-SA" sz="2800" b="1" dirty="0">
                <a:solidFill>
                  <a:srgbClr val="FF0000"/>
                </a:solidFill>
              </a:rPr>
              <a:t>( من 12- فما فوق)</a:t>
            </a:r>
            <a:endParaRPr lang="ar-SA" sz="2800" dirty="0">
              <a:solidFill>
                <a:srgbClr val="FF0000"/>
              </a:solidFill>
            </a:endParaRPr>
          </a:p>
          <a:p>
            <a:pPr algn="r" rtl="1"/>
            <a:r>
              <a:rPr lang="ar-SA" sz="2800" dirty="0"/>
              <a:t>وتسمى مرحلة العمليات المجردة يبدأ الفرد باستخدام التفكير المجرد .</a:t>
            </a:r>
          </a:p>
          <a:p>
            <a:pPr algn="r" rtl="1">
              <a:buNone/>
            </a:pPr>
            <a:r>
              <a:rPr lang="ar-SA" sz="2800" dirty="0"/>
              <a:t>يتابع افتراضاته بمنطقية .</a:t>
            </a:r>
          </a:p>
          <a:p>
            <a:pPr algn="r" rtl="1"/>
            <a:r>
              <a:rPr lang="ar-SA" sz="2800" dirty="0"/>
              <a:t>يستطيع ان يفكر بعملية التفكير نفسها.</a:t>
            </a:r>
          </a:p>
          <a:p>
            <a:pPr algn="r" rtl="1"/>
            <a:r>
              <a:rPr lang="ar-SA" sz="2800" dirty="0"/>
              <a:t> يعلل بناءً على افتراضات .</a:t>
            </a:r>
          </a:p>
          <a:p>
            <a:pPr algn="r" rtl="1"/>
            <a:r>
              <a:rPr lang="ar-SA" sz="2800" dirty="0"/>
              <a:t>يعزل عناصر المشكلة ويعالج بانتظام كل الحلول الممكنة .</a:t>
            </a:r>
          </a:p>
          <a:p>
            <a:pPr algn="r" rtl="1"/>
            <a:r>
              <a:rPr lang="ar-SA" sz="2800" dirty="0"/>
              <a:t>يهتم بالامور الفرضية والمستقبلية والمشكلات الايديولوجية.</a:t>
            </a:r>
          </a:p>
          <a:p>
            <a:pPr algn="r" rtl="1">
              <a:buFontTx/>
              <a:buNone/>
            </a:pPr>
            <a:r>
              <a:rPr lang="ar-SA" sz="2800" dirty="0"/>
              <a:t> ( يرى بياجية ان مراحل النمو العقلي هي مراحل متتالية لايمكن ان يتخطى الطفل مرحلة الا بعد ان يمر بسابقتها ولكن طول بقاءه في المرحلة تختلف من طفل لآخر).</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1267">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1126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1267">
                                            <p:txEl>
                                              <p:pRg st="1" end="1"/>
                                            </p:txEl>
                                          </p:spTgt>
                                        </p:tgtEl>
                                        <p:attrNameLst>
                                          <p:attrName>style.visibility</p:attrName>
                                        </p:attrNameLst>
                                      </p:cBhvr>
                                      <p:to>
                                        <p:strVal val="visible"/>
                                      </p:to>
                                    </p:set>
                                    <p:anim calcmode="lin" valueType="num">
                                      <p:cBhvr>
                                        <p:cTn id="15" dur="5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26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1267">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126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11267">
                                            <p:txEl>
                                              <p:pRg st="2" end="2"/>
                                            </p:txEl>
                                          </p:spTgt>
                                        </p:tgtEl>
                                        <p:attrNameLst>
                                          <p:attrName>style.visibility</p:attrName>
                                        </p:attrNameLst>
                                      </p:cBhvr>
                                      <p:to>
                                        <p:strVal val="visible"/>
                                      </p:to>
                                    </p:set>
                                    <p:anim calcmode="lin" valueType="num">
                                      <p:cBhvr>
                                        <p:cTn id="23" dur="5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267">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1267">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1126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11267">
                                            <p:txEl>
                                              <p:pRg st="3" end="3"/>
                                            </p:txEl>
                                          </p:spTgt>
                                        </p:tgtEl>
                                        <p:attrNameLst>
                                          <p:attrName>style.visibility</p:attrName>
                                        </p:attrNameLst>
                                      </p:cBhvr>
                                      <p:to>
                                        <p:strVal val="visible"/>
                                      </p:to>
                                    </p:set>
                                    <p:anim calcmode="lin" valueType="num">
                                      <p:cBhvr>
                                        <p:cTn id="31" dur="500" fill="hold"/>
                                        <p:tgtEl>
                                          <p:spTgt spid="1126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1267">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1267">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1126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11267">
                                            <p:txEl>
                                              <p:pRg st="4" end="4"/>
                                            </p:txEl>
                                          </p:spTgt>
                                        </p:tgtEl>
                                        <p:attrNameLst>
                                          <p:attrName>style.visibility</p:attrName>
                                        </p:attrNameLst>
                                      </p:cBhvr>
                                      <p:to>
                                        <p:strVal val="visible"/>
                                      </p:to>
                                    </p:set>
                                    <p:anim calcmode="lin" valueType="num">
                                      <p:cBhvr>
                                        <p:cTn id="39" dur="500" fill="hold"/>
                                        <p:tgtEl>
                                          <p:spTgt spid="11267">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1267">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11267">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1126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11267">
                                            <p:txEl>
                                              <p:pRg st="5" end="5"/>
                                            </p:txEl>
                                          </p:spTgt>
                                        </p:tgtEl>
                                        <p:attrNameLst>
                                          <p:attrName>style.visibility</p:attrName>
                                        </p:attrNameLst>
                                      </p:cBhvr>
                                      <p:to>
                                        <p:strVal val="visible"/>
                                      </p:to>
                                    </p:set>
                                    <p:anim calcmode="lin" valueType="num">
                                      <p:cBhvr>
                                        <p:cTn id="47" dur="500" fill="hold"/>
                                        <p:tgtEl>
                                          <p:spTgt spid="11267">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1267">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11267">
                                            <p:txEl>
                                              <p:pRg st="5" end="5"/>
                                            </p:txEl>
                                          </p:spTgt>
                                        </p:tgtEl>
                                        <p:attrNameLst>
                                          <p:attrName>style.rotation</p:attrName>
                                        </p:attrNameLst>
                                      </p:cBhvr>
                                      <p:tavLst>
                                        <p:tav tm="0">
                                          <p:val>
                                            <p:fltVal val="360"/>
                                          </p:val>
                                        </p:tav>
                                        <p:tav tm="100000">
                                          <p:val>
                                            <p:fltVal val="0"/>
                                          </p:val>
                                        </p:tav>
                                      </p:tavLst>
                                    </p:anim>
                                    <p:animEffect transition="in" filter="fade">
                                      <p:cBhvr>
                                        <p:cTn id="50" dur="500"/>
                                        <p:tgtEl>
                                          <p:spTgt spid="11267">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11267">
                                            <p:txEl>
                                              <p:pRg st="6" end="6"/>
                                            </p:txEl>
                                          </p:spTgt>
                                        </p:tgtEl>
                                        <p:attrNameLst>
                                          <p:attrName>style.visibility</p:attrName>
                                        </p:attrNameLst>
                                      </p:cBhvr>
                                      <p:to>
                                        <p:strVal val="visible"/>
                                      </p:to>
                                    </p:set>
                                    <p:anim calcmode="lin" valueType="num">
                                      <p:cBhvr>
                                        <p:cTn id="55" dur="500" fill="hold"/>
                                        <p:tgtEl>
                                          <p:spTgt spid="11267">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11267">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11267">
                                            <p:txEl>
                                              <p:pRg st="6" end="6"/>
                                            </p:txEl>
                                          </p:spTgt>
                                        </p:tgtEl>
                                        <p:attrNameLst>
                                          <p:attrName>style.rotation</p:attrName>
                                        </p:attrNameLst>
                                      </p:cBhvr>
                                      <p:tavLst>
                                        <p:tav tm="0">
                                          <p:val>
                                            <p:fltVal val="360"/>
                                          </p:val>
                                        </p:tav>
                                        <p:tav tm="100000">
                                          <p:val>
                                            <p:fltVal val="0"/>
                                          </p:val>
                                        </p:tav>
                                      </p:tavLst>
                                    </p:anim>
                                    <p:animEffect transition="in" filter="fade">
                                      <p:cBhvr>
                                        <p:cTn id="58" dur="500"/>
                                        <p:tgtEl>
                                          <p:spTgt spid="11267">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11267">
                                            <p:txEl>
                                              <p:pRg st="7" end="7"/>
                                            </p:txEl>
                                          </p:spTgt>
                                        </p:tgtEl>
                                        <p:attrNameLst>
                                          <p:attrName>style.visibility</p:attrName>
                                        </p:attrNameLst>
                                      </p:cBhvr>
                                      <p:to>
                                        <p:strVal val="visible"/>
                                      </p:to>
                                    </p:set>
                                    <p:anim calcmode="lin" valueType="num">
                                      <p:cBhvr>
                                        <p:cTn id="63" dur="500" fill="hold"/>
                                        <p:tgtEl>
                                          <p:spTgt spid="11267">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11267">
                                            <p:txEl>
                                              <p:pRg st="7" end="7"/>
                                            </p:txEl>
                                          </p:spTgt>
                                        </p:tgtEl>
                                        <p:attrNameLst>
                                          <p:attrName>ppt_h</p:attrName>
                                        </p:attrNameLst>
                                      </p:cBhvr>
                                      <p:tavLst>
                                        <p:tav tm="0">
                                          <p:val>
                                            <p:fltVal val="0"/>
                                          </p:val>
                                        </p:tav>
                                        <p:tav tm="100000">
                                          <p:val>
                                            <p:strVal val="#ppt_h"/>
                                          </p:val>
                                        </p:tav>
                                      </p:tavLst>
                                    </p:anim>
                                    <p:anim calcmode="lin" valueType="num">
                                      <p:cBhvr>
                                        <p:cTn id="65" dur="500" fill="hold"/>
                                        <p:tgtEl>
                                          <p:spTgt spid="11267">
                                            <p:txEl>
                                              <p:pRg st="7" end="7"/>
                                            </p:txEl>
                                          </p:spTgt>
                                        </p:tgtEl>
                                        <p:attrNameLst>
                                          <p:attrName>style.rotation</p:attrName>
                                        </p:attrNameLst>
                                      </p:cBhvr>
                                      <p:tavLst>
                                        <p:tav tm="0">
                                          <p:val>
                                            <p:fltVal val="360"/>
                                          </p:val>
                                        </p:tav>
                                        <p:tav tm="100000">
                                          <p:val>
                                            <p:fltVal val="0"/>
                                          </p:val>
                                        </p:tav>
                                      </p:tavLst>
                                    </p:anim>
                                    <p:animEffect transition="in" filter="fade">
                                      <p:cBhvr>
                                        <p:cTn id="66" dur="500"/>
                                        <p:tgtEl>
                                          <p:spTgt spid="11267">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grpId="0" nodeType="clickEffect">
                                  <p:stCondLst>
                                    <p:cond delay="0"/>
                                  </p:stCondLst>
                                  <p:iterate type="lt">
                                    <p:tmPct val="10000"/>
                                  </p:iterate>
                                  <p:childTnLst>
                                    <p:set>
                                      <p:cBhvr>
                                        <p:cTn id="70" dur="1" fill="hold">
                                          <p:stCondLst>
                                            <p:cond delay="0"/>
                                          </p:stCondLst>
                                        </p:cTn>
                                        <p:tgtEl>
                                          <p:spTgt spid="11267">
                                            <p:txEl>
                                              <p:pRg st="8" end="8"/>
                                            </p:txEl>
                                          </p:spTgt>
                                        </p:tgtEl>
                                        <p:attrNameLst>
                                          <p:attrName>style.visibility</p:attrName>
                                        </p:attrNameLst>
                                      </p:cBhvr>
                                      <p:to>
                                        <p:strVal val="visible"/>
                                      </p:to>
                                    </p:set>
                                    <p:anim calcmode="lin" valueType="num">
                                      <p:cBhvr>
                                        <p:cTn id="71" dur="500" fill="hold"/>
                                        <p:tgtEl>
                                          <p:spTgt spid="11267">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11267">
                                            <p:txEl>
                                              <p:pRg st="8" end="8"/>
                                            </p:txEl>
                                          </p:spTgt>
                                        </p:tgtEl>
                                        <p:attrNameLst>
                                          <p:attrName>ppt_h</p:attrName>
                                        </p:attrNameLst>
                                      </p:cBhvr>
                                      <p:tavLst>
                                        <p:tav tm="0">
                                          <p:val>
                                            <p:fltVal val="0"/>
                                          </p:val>
                                        </p:tav>
                                        <p:tav tm="100000">
                                          <p:val>
                                            <p:strVal val="#ppt_h"/>
                                          </p:val>
                                        </p:tav>
                                      </p:tavLst>
                                    </p:anim>
                                    <p:anim calcmode="lin" valueType="num">
                                      <p:cBhvr>
                                        <p:cTn id="73" dur="500" fill="hold"/>
                                        <p:tgtEl>
                                          <p:spTgt spid="11267">
                                            <p:txEl>
                                              <p:pRg st="8" end="8"/>
                                            </p:txEl>
                                          </p:spTgt>
                                        </p:tgtEl>
                                        <p:attrNameLst>
                                          <p:attrName>style.rotation</p:attrName>
                                        </p:attrNameLst>
                                      </p:cBhvr>
                                      <p:tavLst>
                                        <p:tav tm="0">
                                          <p:val>
                                            <p:fltVal val="360"/>
                                          </p:val>
                                        </p:tav>
                                        <p:tav tm="100000">
                                          <p:val>
                                            <p:fltVal val="0"/>
                                          </p:val>
                                        </p:tav>
                                      </p:tavLst>
                                    </p:anim>
                                    <p:animEffect transition="in" filter="fade">
                                      <p:cBhvr>
                                        <p:cTn id="74"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helpchildren.info/wp-content/uploads/2012/02/Third-Stage-of-Cognitive-Development-199x300.jpg"/>
          <p:cNvPicPr>
            <a:picLocks noChangeAspect="1" noChangeArrowheads="1"/>
          </p:cNvPicPr>
          <p:nvPr/>
        </p:nvPicPr>
        <p:blipFill>
          <a:blip r:embed="rId2" cstate="print"/>
          <a:srcRect/>
          <a:stretch>
            <a:fillRect/>
          </a:stretch>
        </p:blipFill>
        <p:spPr bwMode="auto">
          <a:xfrm>
            <a:off x="0" y="0"/>
            <a:ext cx="4648200" cy="6858000"/>
          </a:xfrm>
          <a:prstGeom prst="rect">
            <a:avLst/>
          </a:prstGeom>
          <a:noFill/>
        </p:spPr>
      </p:pic>
      <p:pic>
        <p:nvPicPr>
          <p:cNvPr id="5" name="Content Placeholder 4" descr="https://classconnection.s3.amazonaws.com/1165/flashcards/715840/jpg/young-girl-doing-math.jpg"/>
          <p:cNvPicPr>
            <a:picLocks noGrp="1" noChangeAspect="1" noChangeArrowheads="1"/>
          </p:cNvPicPr>
          <p:nvPr>
            <p:ph idx="1"/>
          </p:nvPr>
        </p:nvPicPr>
        <p:blipFill>
          <a:blip r:embed="rId3" cstate="print"/>
          <a:srcRect/>
          <a:stretch>
            <a:fillRect/>
          </a:stretch>
        </p:blipFill>
        <p:spPr bwMode="auto">
          <a:xfrm>
            <a:off x="4572000" y="0"/>
            <a:ext cx="4572000" cy="6858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1748" name="Picture 4" descr="density_en"/>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86116" y="1643050"/>
            <a:ext cx="5715040" cy="5000660"/>
          </a:xfrm>
          <a:effectLst>
            <a:glow rad="139700">
              <a:schemeClr val="accent2">
                <a:satMod val="175000"/>
                <a:alpha val="40000"/>
              </a:schemeClr>
            </a:glow>
            <a:outerShdw blurRad="38100" dist="25400" dir="5400000" algn="t" rotWithShape="0">
              <a:srgbClr val="000000">
                <a:alpha val="50000"/>
              </a:srgbClr>
            </a:outerShdw>
          </a:effectLst>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rtl="1">
              <a:buClrTx/>
              <a:buFont typeface="Wingdings" pitchFamily="2" charset="2"/>
              <a:buChar char="q"/>
            </a:pPr>
            <a:r>
              <a:rPr lang="ar-SA" b="1" dirty="0"/>
              <a:t>ولد جان بیاجیه في عام 1896 في </a:t>
            </a:r>
            <a:r>
              <a:rPr lang="ar-SA" b="1" dirty="0" err="1"/>
              <a:t>نیوشاتیل</a:t>
            </a:r>
            <a:r>
              <a:rPr lang="ar-SA" b="1" dirty="0"/>
              <a:t> </a:t>
            </a:r>
            <a:r>
              <a:rPr lang="ar-SA" b="1" u="sng" dirty="0">
                <a:solidFill>
                  <a:srgbClr val="C00000"/>
                </a:solidFill>
                <a:effectLst>
                  <a:outerShdw blurRad="38100" dist="38100" dir="2700000" algn="tl">
                    <a:srgbClr val="000000">
                      <a:alpha val="43137"/>
                    </a:srgbClr>
                  </a:outerShdw>
                </a:effectLst>
              </a:rPr>
              <a:t>بسويسرا</a:t>
            </a:r>
            <a:r>
              <a:rPr lang="ar-SA" b="1" dirty="0"/>
              <a:t>.</a:t>
            </a:r>
          </a:p>
          <a:p>
            <a:pPr algn="just" rtl="1">
              <a:buClrTx/>
              <a:buFont typeface="Wingdings" pitchFamily="2" charset="2"/>
              <a:buChar char="q"/>
            </a:pPr>
            <a:r>
              <a:rPr lang="ar-SA" b="1" dirty="0"/>
              <a:t>ونال </a:t>
            </a:r>
            <a:r>
              <a:rPr lang="ar-SA" b="1" u="sng" dirty="0">
                <a:solidFill>
                  <a:srgbClr val="C00000"/>
                </a:solidFill>
                <a:effectLst>
                  <a:outerShdw blurRad="38100" dist="38100" dir="2700000" algn="tl">
                    <a:srgbClr val="000000">
                      <a:alpha val="43137"/>
                    </a:srgbClr>
                  </a:outerShdw>
                </a:effectLst>
              </a:rPr>
              <a:t>الدكتوراه</a:t>
            </a:r>
            <a:r>
              <a:rPr lang="ar-SA" b="1" dirty="0"/>
              <a:t> في علم الأحیاء من </a:t>
            </a:r>
            <a:r>
              <a:rPr lang="ar-SA" b="1" u="sng" dirty="0">
                <a:solidFill>
                  <a:srgbClr val="C00000"/>
                </a:solidFill>
                <a:effectLst>
                  <a:outerShdw blurRad="38100" dist="38100" dir="2700000" algn="tl">
                    <a:srgbClr val="000000">
                      <a:alpha val="43137"/>
                    </a:srgbClr>
                  </a:outerShdw>
                </a:effectLst>
              </a:rPr>
              <a:t>جامعة</a:t>
            </a:r>
            <a:r>
              <a:rPr lang="ar-SA" b="1" dirty="0"/>
              <a:t> </a:t>
            </a:r>
            <a:r>
              <a:rPr lang="ar-SA" b="1" u="sng" dirty="0" err="1">
                <a:solidFill>
                  <a:srgbClr val="C00000"/>
                </a:solidFill>
                <a:effectLst>
                  <a:outerShdw blurRad="38100" dist="38100" dir="2700000" algn="tl">
                    <a:srgbClr val="000000">
                      <a:alpha val="43137"/>
                    </a:srgbClr>
                  </a:outerShdw>
                </a:effectLst>
              </a:rPr>
              <a:t>نیوشاتیل</a:t>
            </a:r>
            <a:r>
              <a:rPr lang="ar-SA" b="1" dirty="0"/>
              <a:t> وھ</a:t>
            </a:r>
            <a:r>
              <a:rPr lang="ar-SA" b="1" dirty="0" err="1"/>
              <a:t>و</a:t>
            </a:r>
            <a:r>
              <a:rPr lang="ar-SA" b="1" dirty="0"/>
              <a:t> في الثانیة والعشرين من العمر .</a:t>
            </a:r>
          </a:p>
          <a:p>
            <a:pPr algn="just" rtl="1">
              <a:buClrTx/>
              <a:buFont typeface="Wingdings" pitchFamily="2" charset="2"/>
              <a:buChar char="q"/>
            </a:pPr>
            <a:r>
              <a:rPr lang="ar-SA" b="1" dirty="0"/>
              <a:t>وفي عام 1921 </a:t>
            </a:r>
            <a:r>
              <a:rPr lang="ar-SA" b="1" dirty="0" err="1"/>
              <a:t>و</a:t>
            </a:r>
            <a:r>
              <a:rPr lang="ar-SA" b="1" dirty="0"/>
              <a:t>ھ</a:t>
            </a:r>
            <a:r>
              <a:rPr lang="ar-SA" b="1" dirty="0" err="1"/>
              <a:t>و</a:t>
            </a:r>
            <a:r>
              <a:rPr lang="ar-SA" b="1" dirty="0"/>
              <a:t> في سن الخامسة والعشرين أصبح مديرا للدراسات في معھد </a:t>
            </a:r>
            <a:r>
              <a:rPr lang="ar-SA" b="1" u="sng" dirty="0">
                <a:solidFill>
                  <a:srgbClr val="C00000"/>
                </a:solidFill>
                <a:effectLst>
                  <a:outerShdw blurRad="38100" dist="38100" dir="2700000" algn="tl">
                    <a:srgbClr val="000000">
                      <a:alpha val="43137"/>
                    </a:srgbClr>
                  </a:outerShdw>
                </a:effectLst>
              </a:rPr>
              <a:t>جان</a:t>
            </a:r>
            <a:r>
              <a:rPr lang="ar-SA" b="1" dirty="0"/>
              <a:t> </a:t>
            </a:r>
            <a:r>
              <a:rPr lang="ar-SA" b="1" u="sng" dirty="0">
                <a:solidFill>
                  <a:srgbClr val="C00000"/>
                </a:solidFill>
                <a:effectLst>
                  <a:outerShdw blurRad="38100" dist="38100" dir="2700000" algn="tl">
                    <a:srgbClr val="000000">
                      <a:alpha val="43137"/>
                    </a:srgbClr>
                  </a:outerShdw>
                </a:effectLst>
              </a:rPr>
              <a:t>جاك</a:t>
            </a:r>
            <a:r>
              <a:rPr lang="ar-SA" b="1" dirty="0"/>
              <a:t> </a:t>
            </a:r>
            <a:r>
              <a:rPr lang="ar-SA" b="1" u="sng" dirty="0">
                <a:solidFill>
                  <a:srgbClr val="C00000"/>
                </a:solidFill>
                <a:effectLst>
                  <a:outerShdw blurRad="38100" dist="38100" dir="2700000" algn="tl">
                    <a:srgbClr val="000000">
                      <a:alpha val="43137"/>
                    </a:srgbClr>
                  </a:outerShdw>
                </a:effectLst>
              </a:rPr>
              <a:t>روسو</a:t>
            </a:r>
            <a:r>
              <a:rPr lang="ar-SA" b="1" dirty="0"/>
              <a:t> في </a:t>
            </a:r>
            <a:r>
              <a:rPr lang="ar-SA" b="1" u="sng" dirty="0">
                <a:solidFill>
                  <a:srgbClr val="C00000"/>
                </a:solidFill>
                <a:effectLst>
                  <a:outerShdw blurRad="38100" dist="38100" dir="2700000" algn="tl">
                    <a:srgbClr val="000000">
                      <a:alpha val="43137"/>
                    </a:srgbClr>
                  </a:outerShdw>
                </a:effectLst>
              </a:rPr>
              <a:t>جنیف</a:t>
            </a:r>
            <a:r>
              <a:rPr lang="ar-SA" b="1" dirty="0"/>
              <a:t>.</a:t>
            </a:r>
          </a:p>
          <a:p>
            <a:pPr algn="just" rtl="1">
              <a:buClrTx/>
              <a:buFont typeface="Wingdings" pitchFamily="2" charset="2"/>
              <a:buChar char="q"/>
            </a:pPr>
            <a:r>
              <a:rPr lang="ar-SA" b="1" dirty="0"/>
              <a:t>وفي عام 1955 أسس </a:t>
            </a:r>
            <a:r>
              <a:rPr lang="ar-SA" b="1" u="sng" dirty="0">
                <a:solidFill>
                  <a:srgbClr val="C00000"/>
                </a:solidFill>
                <a:effectLst>
                  <a:outerShdw blurRad="38100" dist="38100" dir="2700000" algn="tl">
                    <a:srgbClr val="000000">
                      <a:alpha val="43137"/>
                    </a:srgbClr>
                  </a:outerShdw>
                </a:effectLst>
              </a:rPr>
              <a:t>بیاجیه</a:t>
            </a:r>
            <a:r>
              <a:rPr lang="ar-SA" b="1" dirty="0"/>
              <a:t> المركز </a:t>
            </a:r>
            <a:r>
              <a:rPr lang="ar-SA" b="1" u="sng" dirty="0">
                <a:solidFill>
                  <a:srgbClr val="C00000"/>
                </a:solidFill>
                <a:effectLst>
                  <a:outerShdw blurRad="38100" dist="38100" dir="2700000" algn="tl">
                    <a:srgbClr val="000000">
                      <a:alpha val="43137"/>
                    </a:srgbClr>
                  </a:outerShdw>
                </a:effectLst>
              </a:rPr>
              <a:t>الدولي</a:t>
            </a:r>
            <a:r>
              <a:rPr lang="ar-SA" b="1" dirty="0"/>
              <a:t> لدراسة </a:t>
            </a:r>
            <a:r>
              <a:rPr lang="ar-SA" b="1" u="sng" dirty="0">
                <a:solidFill>
                  <a:srgbClr val="C00000"/>
                </a:solidFill>
                <a:effectLst>
                  <a:outerShdw blurRad="38100" dist="38100" dir="2700000" algn="tl">
                    <a:srgbClr val="000000">
                      <a:alpha val="43137"/>
                    </a:srgbClr>
                  </a:outerShdw>
                </a:effectLst>
              </a:rPr>
              <a:t>المعرفة</a:t>
            </a:r>
            <a:r>
              <a:rPr lang="ar-SA" b="1" dirty="0"/>
              <a:t> </a:t>
            </a:r>
            <a:r>
              <a:rPr lang="ar-SA" b="1" u="sng" dirty="0">
                <a:solidFill>
                  <a:srgbClr val="C00000"/>
                </a:solidFill>
                <a:effectLst>
                  <a:outerShdw blurRad="38100" dist="38100" dir="2700000" algn="tl">
                    <a:srgbClr val="000000">
                      <a:alpha val="43137"/>
                    </a:srgbClr>
                  </a:outerShdw>
                </a:effectLst>
              </a:rPr>
              <a:t>الوراثیة</a:t>
            </a:r>
            <a:r>
              <a:rPr lang="ar-SA" b="1" dirty="0"/>
              <a:t> في جنیف.</a:t>
            </a:r>
          </a:p>
          <a:p>
            <a:pPr algn="just" rtl="1">
              <a:buClrTx/>
              <a:buFont typeface="Wingdings" pitchFamily="2" charset="2"/>
              <a:buChar char="q"/>
            </a:pPr>
            <a:r>
              <a:rPr lang="ar-SA" b="1" dirty="0"/>
              <a:t>من </a:t>
            </a:r>
            <a:r>
              <a:rPr lang="ar-SA" b="1" dirty="0" err="1"/>
              <a:t>أ</a:t>
            </a:r>
            <a:r>
              <a:rPr lang="ar-SA" b="1" dirty="0"/>
              <a:t>ھم كتبه كتاب </a:t>
            </a:r>
            <a:r>
              <a:rPr lang="ar-SA" b="1" u="sng" dirty="0">
                <a:solidFill>
                  <a:srgbClr val="C00000"/>
                </a:solidFill>
                <a:effectLst>
                  <a:outerShdw blurRad="38100" dist="38100" dir="2700000" algn="tl">
                    <a:srgbClr val="000000">
                      <a:alpha val="43137"/>
                    </a:srgbClr>
                  </a:outerShdw>
                </a:effectLst>
              </a:rPr>
              <a:t>علم الأحیاء والمعرفة </a:t>
            </a:r>
            <a:r>
              <a:rPr lang="ar-SA" b="1" dirty="0"/>
              <a:t>الذي نشر عام 1967 .</a:t>
            </a:r>
            <a:endParaRPr lang="en-US" dirty="0"/>
          </a:p>
        </p:txBody>
      </p:sp>
      <p:sp>
        <p:nvSpPr>
          <p:cNvPr id="5" name="مستطيل مستدير الزوايا 4"/>
          <p:cNvSpPr/>
          <p:nvPr/>
        </p:nvSpPr>
        <p:spPr>
          <a:xfrm>
            <a:off x="1571604" y="285728"/>
            <a:ext cx="7286676" cy="857256"/>
          </a:xfrm>
          <a:prstGeom prst="roundRect">
            <a:avLst/>
          </a:prstGeom>
          <a:ln/>
          <a:effectLst>
            <a:glow rad="228600">
              <a:schemeClr val="accent2">
                <a:satMod val="175000"/>
                <a:alpha val="40000"/>
              </a:schemeClr>
            </a:glow>
            <a:outerShdw blurRad="38100" dist="25400" dir="5400000" algn="t" rotWithShape="0">
              <a:srgbClr val="000000">
                <a:alpha val="50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PT Bold Heading" pitchFamily="2" charset="-78"/>
              </a:rPr>
              <a:t>نظرية بياجية</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PT Bold Heading" pitchFamily="2" charset="-78"/>
            </a:endParaRPr>
          </a:p>
        </p:txBody>
      </p:sp>
      <p:sp>
        <p:nvSpPr>
          <p:cNvPr id="6" name="عنصر نائب للتذييل 5"/>
          <p:cNvSpPr>
            <a:spLocks noGrp="1"/>
          </p:cNvSpPr>
          <p:nvPr>
            <p:ph type="ftr" sz="quarter" idx="11"/>
          </p:nvPr>
        </p:nvSpPr>
        <p:spPr/>
        <p:txBody>
          <a:bodyPr/>
          <a:lstStyle/>
          <a:p>
            <a:r>
              <a:rPr lang="ar-SA"/>
              <a:t>الدكتور /قطب حنور</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
          <a:ext cx="9144000" cy="6857999"/>
        </p:xfrm>
        <a:graphic>
          <a:graphicData uri="http://schemas.openxmlformats.org/drawingml/2006/table">
            <a:tbl>
              <a:tblPr firstRow="1" bandRow="1">
                <a:tableStyleId>{00A15C55-8517-42AA-B614-E9B94910E393}</a:tableStyleId>
              </a:tblPr>
              <a:tblGrid>
                <a:gridCol w="3637491">
                  <a:extLst>
                    <a:ext uri="{9D8B030D-6E8A-4147-A177-3AD203B41FA5}">
                      <a16:colId xmlns:a16="http://schemas.microsoft.com/office/drawing/2014/main" val="20000"/>
                    </a:ext>
                  </a:extLst>
                </a:gridCol>
                <a:gridCol w="119707">
                  <a:extLst>
                    <a:ext uri="{9D8B030D-6E8A-4147-A177-3AD203B41FA5}">
                      <a16:colId xmlns:a16="http://schemas.microsoft.com/office/drawing/2014/main" val="20001"/>
                    </a:ext>
                  </a:extLst>
                </a:gridCol>
                <a:gridCol w="3044714">
                  <a:extLst>
                    <a:ext uri="{9D8B030D-6E8A-4147-A177-3AD203B41FA5}">
                      <a16:colId xmlns:a16="http://schemas.microsoft.com/office/drawing/2014/main" val="20002"/>
                    </a:ext>
                  </a:extLst>
                </a:gridCol>
                <a:gridCol w="2342088">
                  <a:extLst>
                    <a:ext uri="{9D8B030D-6E8A-4147-A177-3AD203B41FA5}">
                      <a16:colId xmlns:a16="http://schemas.microsoft.com/office/drawing/2014/main" val="20003"/>
                    </a:ext>
                  </a:extLst>
                </a:gridCol>
              </a:tblGrid>
              <a:tr h="779961">
                <a:tc gridSpan="3">
                  <a:txBody>
                    <a:bodyPr/>
                    <a:lstStyle/>
                    <a:p>
                      <a:pPr algn="r" rtl="1"/>
                      <a:r>
                        <a:rPr lang="ar-SA" sz="2800" dirty="0"/>
                        <a:t>القدرة المعرفية التي تبدأ بالتطور</a:t>
                      </a:r>
                      <a:endParaRPr lang="en-US" sz="2800" dirty="0"/>
                    </a:p>
                  </a:txBody>
                  <a:tcPr>
                    <a:solidFill>
                      <a:schemeClr val="tx1"/>
                    </a:solidFill>
                  </a:tcPr>
                </a:tc>
                <a:tc hMerge="1">
                  <a:txBody>
                    <a:bodyPr/>
                    <a:lstStyle/>
                    <a:p>
                      <a:endParaRPr lang="en-US"/>
                    </a:p>
                  </a:txBody>
                  <a:tcPr/>
                </a:tc>
                <a:tc hMerge="1">
                  <a:txBody>
                    <a:bodyPr/>
                    <a:lstStyle/>
                    <a:p>
                      <a:endParaRPr lang="en-US"/>
                    </a:p>
                  </a:txBody>
                  <a:tcPr/>
                </a:tc>
                <a:tc>
                  <a:txBody>
                    <a:bodyPr/>
                    <a:lstStyle/>
                    <a:p>
                      <a:pPr algn="r" rtl="1"/>
                      <a:r>
                        <a:rPr lang="ar-SA" sz="2800" dirty="0"/>
                        <a:t>المرحلة</a:t>
                      </a:r>
                      <a:endParaRPr lang="en-US" sz="2800" dirty="0"/>
                    </a:p>
                  </a:txBody>
                  <a:tcPr>
                    <a:solidFill>
                      <a:schemeClr val="tx1"/>
                    </a:solidFill>
                  </a:tcPr>
                </a:tc>
                <a:extLst>
                  <a:ext uri="{0D108BD9-81ED-4DB2-BD59-A6C34878D82A}">
                    <a16:rowId xmlns:a16="http://schemas.microsoft.com/office/drawing/2014/main" val="10000"/>
                  </a:ext>
                </a:extLst>
              </a:tr>
              <a:tr h="779961">
                <a:tc rowSpan="2" gridSpan="2">
                  <a:txBody>
                    <a:bodyPr/>
                    <a:lstStyle/>
                    <a:p>
                      <a:pPr algn="r" rtl="1">
                        <a:buFont typeface="Arial" pitchFamily="34" charset="0"/>
                        <a:buChar char="•"/>
                      </a:pPr>
                      <a:r>
                        <a:rPr lang="ar-SA" sz="2400" dirty="0"/>
                        <a:t>قدرات معرفية أساسية/ التعرف على الأشياء بالحواس</a:t>
                      </a:r>
                      <a:endParaRPr lang="en-US" sz="2400" dirty="0"/>
                    </a:p>
                  </a:txBody>
                  <a:tcPr>
                    <a:solidFill>
                      <a:schemeClr val="accent5">
                        <a:lumMod val="40000"/>
                        <a:lumOff val="60000"/>
                      </a:schemeClr>
                    </a:solidFill>
                  </a:tcPr>
                </a:tc>
                <a:tc rowSpan="2" hMerge="1">
                  <a:txBody>
                    <a:bodyPr/>
                    <a:lstStyle/>
                    <a:p>
                      <a:endParaRPr lang="en-US"/>
                    </a:p>
                  </a:txBody>
                  <a:tcPr/>
                </a:tc>
                <a:tc>
                  <a:txBody>
                    <a:bodyPr/>
                    <a:lstStyle/>
                    <a:p>
                      <a:pPr algn="r" rtl="1">
                        <a:buFont typeface="Arial" pitchFamily="34" charset="0"/>
                        <a:buChar char="•"/>
                      </a:pPr>
                      <a:r>
                        <a:rPr lang="ar-SA" sz="2400" dirty="0"/>
                        <a:t>بقاء الأشياء</a:t>
                      </a:r>
                      <a:endParaRPr lang="en-US" sz="2400" dirty="0"/>
                    </a:p>
                  </a:txBody>
                  <a:tcPr>
                    <a:solidFill>
                      <a:schemeClr val="accent5">
                        <a:lumMod val="40000"/>
                        <a:lumOff val="60000"/>
                      </a:schemeClr>
                    </a:solidFill>
                  </a:tcPr>
                </a:tc>
                <a:tc>
                  <a:txBody>
                    <a:bodyPr/>
                    <a:lstStyle/>
                    <a:p>
                      <a:pPr algn="r" rtl="1"/>
                      <a:r>
                        <a:rPr lang="ar-SA" sz="2800" dirty="0"/>
                        <a:t>الحس حركية</a:t>
                      </a:r>
                      <a:endParaRPr lang="en-US" sz="2800" dirty="0"/>
                    </a:p>
                  </a:txBody>
                  <a:tcPr>
                    <a:solidFill>
                      <a:schemeClr val="accent5">
                        <a:lumMod val="40000"/>
                        <a:lumOff val="60000"/>
                      </a:schemeClr>
                    </a:solidFill>
                  </a:tcPr>
                </a:tc>
                <a:extLst>
                  <a:ext uri="{0D108BD9-81ED-4DB2-BD59-A6C34878D82A}">
                    <a16:rowId xmlns:a16="http://schemas.microsoft.com/office/drawing/2014/main" val="10001"/>
                  </a:ext>
                </a:extLst>
              </a:tr>
              <a:tr h="618311">
                <a:tc gridSpan="2" vMerge="1">
                  <a:txBody>
                    <a:bodyPr/>
                    <a:lstStyle/>
                    <a:p>
                      <a:pPr algn="r" rtl="1">
                        <a:buFont typeface="Arial" pitchFamily="34" charset="0"/>
                        <a:buChar char="•"/>
                      </a:pPr>
                      <a:endParaRPr lang="en-US" sz="2800" dirty="0"/>
                    </a:p>
                  </a:txBody>
                  <a:tcPr>
                    <a:solidFill>
                      <a:schemeClr val="accent5">
                        <a:lumMod val="40000"/>
                        <a:lumOff val="60000"/>
                      </a:schemeClr>
                    </a:solidFill>
                  </a:tcPr>
                </a:tc>
                <a:tc hMerge="1" vMerge="1">
                  <a:txBody>
                    <a:bodyPr/>
                    <a:lstStyle/>
                    <a:p>
                      <a:endParaRPr lang="en-US"/>
                    </a:p>
                  </a:txBody>
                  <a:tcPr/>
                </a:tc>
                <a:tc>
                  <a:txBody>
                    <a:bodyPr/>
                    <a:lstStyle/>
                    <a:p>
                      <a:pPr algn="r" rtl="1">
                        <a:buFont typeface="Arial" pitchFamily="34" charset="0"/>
                        <a:buChar char="•"/>
                      </a:pPr>
                      <a:r>
                        <a:rPr lang="ar-SA" sz="2400" dirty="0"/>
                        <a:t>التقليد</a:t>
                      </a:r>
                      <a:r>
                        <a:rPr lang="ar-SA" sz="2400" baseline="0" dirty="0"/>
                        <a:t> المؤجل/ كلمات</a:t>
                      </a:r>
                      <a:endParaRPr lang="en-US" sz="2400" dirty="0"/>
                    </a:p>
                  </a:txBody>
                  <a:tcPr>
                    <a:solidFill>
                      <a:schemeClr val="accent5">
                        <a:lumMod val="40000"/>
                        <a:lumOff val="60000"/>
                      </a:schemeClr>
                    </a:solidFill>
                  </a:tcPr>
                </a:tc>
                <a:tc>
                  <a:txBody>
                    <a:bodyPr/>
                    <a:lstStyle/>
                    <a:p>
                      <a:pPr algn="r" rtl="1"/>
                      <a:endParaRPr lang="en-US" sz="2800" dirty="0"/>
                    </a:p>
                  </a:txBody>
                  <a:tcPr>
                    <a:solidFill>
                      <a:schemeClr val="accent5">
                        <a:lumMod val="40000"/>
                        <a:lumOff val="60000"/>
                      </a:schemeClr>
                    </a:solidFill>
                  </a:tcPr>
                </a:tc>
                <a:extLst>
                  <a:ext uri="{0D108BD9-81ED-4DB2-BD59-A6C34878D82A}">
                    <a16:rowId xmlns:a16="http://schemas.microsoft.com/office/drawing/2014/main" val="10002"/>
                  </a:ext>
                </a:extLst>
              </a:tr>
              <a:tr h="779961">
                <a:tc gridSpan="2">
                  <a:txBody>
                    <a:bodyPr/>
                    <a:lstStyle/>
                    <a:p>
                      <a:pPr algn="r" rtl="1">
                        <a:buFont typeface="Arial" pitchFamily="34" charset="0"/>
                        <a:buChar char="•"/>
                      </a:pPr>
                      <a:r>
                        <a:rPr lang="ar-SA" sz="2400" dirty="0"/>
                        <a:t>الاحتفاظ   </a:t>
                      </a:r>
                      <a:r>
                        <a:rPr lang="ar-SA" sz="1200" dirty="0"/>
                        <a:t>●</a:t>
                      </a:r>
                      <a:r>
                        <a:rPr lang="ar-SA" sz="2400" dirty="0" err="1"/>
                        <a:t>العكوسية</a:t>
                      </a:r>
                      <a:endParaRPr lang="en-US" sz="2400" dirty="0"/>
                    </a:p>
                  </a:txBody>
                  <a:tcPr>
                    <a:solidFill>
                      <a:schemeClr val="accent2">
                        <a:lumMod val="40000"/>
                        <a:lumOff val="60000"/>
                      </a:schemeClr>
                    </a:solidFill>
                  </a:tcPr>
                </a:tc>
                <a:tc hMerge="1">
                  <a:txBody>
                    <a:bodyPr/>
                    <a:lstStyle/>
                    <a:p>
                      <a:endParaRPr lang="en-US"/>
                    </a:p>
                  </a:txBody>
                  <a:tcPr/>
                </a:tc>
                <a:tc>
                  <a:txBody>
                    <a:bodyPr/>
                    <a:lstStyle/>
                    <a:p>
                      <a:pPr algn="r" rtl="1">
                        <a:buFont typeface="Arial" pitchFamily="34" charset="0"/>
                        <a:buChar char="•"/>
                      </a:pPr>
                      <a:r>
                        <a:rPr lang="ar-SA" sz="2400" dirty="0"/>
                        <a:t>التمركز حول الذات</a:t>
                      </a:r>
                      <a:endParaRPr lang="en-US" sz="2400" dirty="0"/>
                    </a:p>
                  </a:txBody>
                  <a:tcPr>
                    <a:solidFill>
                      <a:schemeClr val="accent2">
                        <a:lumMod val="40000"/>
                        <a:lumOff val="60000"/>
                      </a:schemeClr>
                    </a:solidFill>
                  </a:tcPr>
                </a:tc>
                <a:tc>
                  <a:txBody>
                    <a:bodyPr/>
                    <a:lstStyle/>
                    <a:p>
                      <a:pPr algn="r" rtl="1"/>
                      <a:r>
                        <a:rPr lang="ar-SA" sz="2800" dirty="0"/>
                        <a:t>ما قبل العمليات</a:t>
                      </a:r>
                      <a:endParaRPr lang="en-US" sz="2800" dirty="0"/>
                    </a:p>
                  </a:txBody>
                  <a:tcPr>
                    <a:solidFill>
                      <a:schemeClr val="accent2">
                        <a:lumMod val="40000"/>
                        <a:lumOff val="60000"/>
                      </a:schemeClr>
                    </a:solidFill>
                  </a:tcPr>
                </a:tc>
                <a:extLst>
                  <a:ext uri="{0D108BD9-81ED-4DB2-BD59-A6C34878D82A}">
                    <a16:rowId xmlns:a16="http://schemas.microsoft.com/office/drawing/2014/main" val="10003"/>
                  </a:ext>
                </a:extLst>
              </a:tr>
              <a:tr h="779961">
                <a:tc gridSpan="2">
                  <a:txBody>
                    <a:bodyPr/>
                    <a:lstStyle/>
                    <a:p>
                      <a:pPr algn="r" rtl="1">
                        <a:buFont typeface="Arial" pitchFamily="34" charset="0"/>
                        <a:buChar char="•"/>
                      </a:pPr>
                      <a:r>
                        <a:rPr lang="ar-SA" sz="2400" dirty="0"/>
                        <a:t>التصنيف  </a:t>
                      </a:r>
                      <a:r>
                        <a:rPr lang="ar-SA" sz="1400" dirty="0"/>
                        <a:t>●</a:t>
                      </a:r>
                      <a:r>
                        <a:rPr lang="ar-SA" sz="2400" dirty="0"/>
                        <a:t>الإحيائية/ لعب الخيال</a:t>
                      </a:r>
                      <a:endParaRPr lang="en-US" sz="2400" dirty="0"/>
                    </a:p>
                  </a:txBody>
                  <a:tcPr>
                    <a:solidFill>
                      <a:schemeClr val="accent2">
                        <a:lumMod val="40000"/>
                        <a:lumOff val="60000"/>
                      </a:schemeClr>
                    </a:solidFill>
                  </a:tcPr>
                </a:tc>
                <a:tc hMerge="1">
                  <a:txBody>
                    <a:bodyPr/>
                    <a:lstStyle/>
                    <a:p>
                      <a:endParaRPr lang="en-US"/>
                    </a:p>
                  </a:txBody>
                  <a:tcPr/>
                </a:tc>
                <a:tc>
                  <a:txBody>
                    <a:bodyPr/>
                    <a:lstStyle/>
                    <a:p>
                      <a:pPr algn="r" rtl="1">
                        <a:buFont typeface="Arial" pitchFamily="34" charset="0"/>
                        <a:buChar char="•"/>
                      </a:pPr>
                      <a:r>
                        <a:rPr lang="ar-SA" sz="2400" dirty="0"/>
                        <a:t>التفكير الرمزي/ اللغة</a:t>
                      </a:r>
                      <a:endParaRPr lang="en-US" sz="2400" dirty="0"/>
                    </a:p>
                  </a:txBody>
                  <a:tcPr>
                    <a:solidFill>
                      <a:schemeClr val="accent2">
                        <a:lumMod val="40000"/>
                        <a:lumOff val="60000"/>
                      </a:schemeClr>
                    </a:solidFill>
                  </a:tcPr>
                </a:tc>
                <a:tc>
                  <a:txBody>
                    <a:bodyPr/>
                    <a:lstStyle/>
                    <a:p>
                      <a:pPr algn="r" rtl="1"/>
                      <a:endParaRPr lang="en-US" sz="2800" dirty="0"/>
                    </a:p>
                  </a:txBody>
                  <a:tcPr>
                    <a:solidFill>
                      <a:schemeClr val="accent2">
                        <a:lumMod val="40000"/>
                        <a:lumOff val="60000"/>
                      </a:schemeClr>
                    </a:solidFill>
                  </a:tcPr>
                </a:tc>
                <a:extLst>
                  <a:ext uri="{0D108BD9-81ED-4DB2-BD59-A6C34878D82A}">
                    <a16:rowId xmlns:a16="http://schemas.microsoft.com/office/drawing/2014/main" val="10004"/>
                  </a:ext>
                </a:extLst>
              </a:tr>
              <a:tr h="779961">
                <a:tc gridSpan="3">
                  <a:txBody>
                    <a:bodyPr/>
                    <a:lstStyle/>
                    <a:p>
                      <a:pPr algn="r" rtl="1">
                        <a:buFont typeface="Arial" pitchFamily="34" charset="0"/>
                        <a:buChar char="•"/>
                      </a:pPr>
                      <a:r>
                        <a:rPr lang="ar-SA" sz="2400" b="0" dirty="0"/>
                        <a:t>المغالطة المنطقية موجودة   </a:t>
                      </a:r>
                      <a:r>
                        <a:rPr lang="ar-SA" sz="1200" dirty="0"/>
                        <a:t>●</a:t>
                      </a:r>
                      <a:r>
                        <a:rPr lang="ar-SA" sz="2400" dirty="0"/>
                        <a:t>التسلسل   </a:t>
                      </a:r>
                      <a:r>
                        <a:rPr lang="ar-SA" sz="1400" dirty="0"/>
                        <a:t>●</a:t>
                      </a:r>
                      <a:r>
                        <a:rPr lang="ar-SA" sz="2400" dirty="0"/>
                        <a:t>مفاهيم</a:t>
                      </a:r>
                      <a:r>
                        <a:rPr lang="ar-SA" sz="2400" baseline="0" dirty="0"/>
                        <a:t> الوقت والمجال...</a:t>
                      </a:r>
                      <a:endParaRPr lang="en-US" sz="2400" b="0" dirty="0"/>
                    </a:p>
                  </a:txBody>
                  <a:tcPr>
                    <a:solidFill>
                      <a:srgbClr val="EBF660"/>
                    </a:solidFill>
                  </a:tcPr>
                </a:tc>
                <a:tc hMerge="1">
                  <a:txBody>
                    <a:bodyPr/>
                    <a:lstStyle/>
                    <a:p>
                      <a:endParaRPr lang="en-US"/>
                    </a:p>
                  </a:txBody>
                  <a:tcPr/>
                </a:tc>
                <a:tc hMerge="1">
                  <a:txBody>
                    <a:bodyPr/>
                    <a:lstStyle/>
                    <a:p>
                      <a:endParaRPr lang="en-US"/>
                    </a:p>
                  </a:txBody>
                  <a:tcPr/>
                </a:tc>
                <a:tc>
                  <a:txBody>
                    <a:bodyPr/>
                    <a:lstStyle/>
                    <a:p>
                      <a:pPr algn="r" rtl="1"/>
                      <a:r>
                        <a:rPr lang="ar-SA" sz="2800" dirty="0"/>
                        <a:t>العمليات</a:t>
                      </a:r>
                      <a:r>
                        <a:rPr lang="ar-SA" sz="2800" baseline="0" dirty="0"/>
                        <a:t> </a:t>
                      </a:r>
                      <a:r>
                        <a:rPr lang="ar-SA" sz="2800" baseline="0" dirty="0" err="1"/>
                        <a:t>العيانية</a:t>
                      </a:r>
                      <a:endParaRPr lang="en-US" sz="2800" dirty="0"/>
                    </a:p>
                  </a:txBody>
                  <a:tcPr>
                    <a:solidFill>
                      <a:srgbClr val="EBF660"/>
                    </a:solidFill>
                  </a:tcPr>
                </a:tc>
                <a:extLst>
                  <a:ext uri="{0D108BD9-81ED-4DB2-BD59-A6C34878D82A}">
                    <a16:rowId xmlns:a16="http://schemas.microsoft.com/office/drawing/2014/main" val="10005"/>
                  </a:ext>
                </a:extLst>
              </a:tr>
              <a:tr h="779961">
                <a:tc>
                  <a:txBody>
                    <a:bodyPr/>
                    <a:lstStyle/>
                    <a:p>
                      <a:pPr marL="0" marR="0" indent="0" algn="r" defTabSz="914400" rtl="1" eaLnBrk="1" fontAlgn="auto" latinLnBrk="0" hangingPunct="1">
                        <a:lnSpc>
                          <a:spcPct val="100000"/>
                        </a:lnSpc>
                        <a:spcBef>
                          <a:spcPts val="0"/>
                        </a:spcBef>
                        <a:spcAft>
                          <a:spcPts val="0"/>
                        </a:spcAft>
                        <a:buClrTx/>
                        <a:buSzTx/>
                        <a:buFont typeface="Arial" pitchFamily="34" charset="0"/>
                        <a:buChar char="•"/>
                        <a:tabLst/>
                        <a:defRPr/>
                      </a:pPr>
                      <a:r>
                        <a:rPr lang="ar-SA" sz="2400" dirty="0"/>
                        <a:t>التمركز حول الذات يتلاشى</a:t>
                      </a:r>
                      <a:endParaRPr lang="en-US" sz="2400" dirty="0"/>
                    </a:p>
                  </a:txBody>
                  <a:tcPr>
                    <a:solidFill>
                      <a:srgbClr val="EBF660"/>
                    </a:solidFill>
                  </a:tcPr>
                </a:tc>
                <a:tc gridSpan="2">
                  <a:txBody>
                    <a:bodyPr/>
                    <a:lstStyle/>
                    <a:p>
                      <a:pPr algn="r" rtl="1">
                        <a:buFont typeface="Arial" pitchFamily="34" charset="0"/>
                        <a:buChar char="•"/>
                      </a:pPr>
                      <a:r>
                        <a:rPr lang="ar-SA" sz="2400" dirty="0"/>
                        <a:t>الاستدلال الانتقالي </a:t>
                      </a:r>
                      <a:endParaRPr lang="en-US" sz="2400" dirty="0"/>
                    </a:p>
                  </a:txBody>
                  <a:tcPr>
                    <a:solidFill>
                      <a:srgbClr val="EBF660"/>
                    </a:solidFill>
                  </a:tcPr>
                </a:tc>
                <a:tc hMerge="1">
                  <a:txBody>
                    <a:bodyPr/>
                    <a:lstStyle/>
                    <a:p>
                      <a:endParaRPr lang="en-US"/>
                    </a:p>
                  </a:txBody>
                  <a:tcPr/>
                </a:tc>
                <a:tc>
                  <a:txBody>
                    <a:bodyPr/>
                    <a:lstStyle/>
                    <a:p>
                      <a:pPr algn="r" rtl="1"/>
                      <a:endParaRPr lang="en-US" sz="2800" dirty="0"/>
                    </a:p>
                  </a:txBody>
                  <a:tcPr>
                    <a:solidFill>
                      <a:srgbClr val="EBF660"/>
                    </a:solidFill>
                  </a:tcPr>
                </a:tc>
                <a:extLst>
                  <a:ext uri="{0D108BD9-81ED-4DB2-BD59-A6C34878D82A}">
                    <a16:rowId xmlns:a16="http://schemas.microsoft.com/office/drawing/2014/main" val="10006"/>
                  </a:ext>
                </a:extLst>
              </a:tr>
              <a:tr h="779961">
                <a:tc gridSpan="3">
                  <a:txBody>
                    <a:bodyPr/>
                    <a:lstStyle/>
                    <a:p>
                      <a:pPr algn="r" rtl="1">
                        <a:buFont typeface="Arial" pitchFamily="34" charset="0"/>
                        <a:buChar char="•"/>
                      </a:pPr>
                      <a:r>
                        <a:rPr lang="ar-SA" sz="2400" dirty="0"/>
                        <a:t>حل المشاكل </a:t>
                      </a:r>
                      <a:r>
                        <a:rPr lang="ar-SA" sz="2400" dirty="0" err="1"/>
                        <a:t>و</a:t>
                      </a:r>
                      <a:r>
                        <a:rPr lang="ar-SA" sz="2400" dirty="0"/>
                        <a:t> التفسير دون الخبرة المباشرة</a:t>
                      </a:r>
                      <a:endParaRPr lang="en-US" sz="2400" dirty="0"/>
                    </a:p>
                  </a:txBody>
                  <a:tcPr>
                    <a:solidFill>
                      <a:schemeClr val="accent4">
                        <a:lumMod val="60000"/>
                        <a:lumOff val="40000"/>
                      </a:schemeClr>
                    </a:solidFill>
                  </a:tcPr>
                </a:tc>
                <a:tc hMerge="1">
                  <a:txBody>
                    <a:bodyPr/>
                    <a:lstStyle/>
                    <a:p>
                      <a:endParaRPr lang="en-US"/>
                    </a:p>
                  </a:txBody>
                  <a:tcPr/>
                </a:tc>
                <a:tc hMerge="1">
                  <a:txBody>
                    <a:bodyPr/>
                    <a:lstStyle/>
                    <a:p>
                      <a:endParaRPr lang="en-US"/>
                    </a:p>
                  </a:txBody>
                  <a:tcPr/>
                </a:tc>
                <a:tc>
                  <a:txBody>
                    <a:bodyPr/>
                    <a:lstStyle/>
                    <a:p>
                      <a:pPr algn="r" rtl="1"/>
                      <a:r>
                        <a:rPr lang="ar-SA" sz="2800" dirty="0"/>
                        <a:t>العمليات</a:t>
                      </a:r>
                      <a:r>
                        <a:rPr lang="ar-SA" sz="2800" baseline="0" dirty="0"/>
                        <a:t> المجردة</a:t>
                      </a:r>
                      <a:endParaRPr lang="en-US" sz="2800" dirty="0"/>
                    </a:p>
                  </a:txBody>
                  <a:tcPr>
                    <a:solidFill>
                      <a:schemeClr val="accent4">
                        <a:lumMod val="60000"/>
                        <a:lumOff val="40000"/>
                      </a:schemeClr>
                    </a:solidFill>
                  </a:tcPr>
                </a:tc>
                <a:extLst>
                  <a:ext uri="{0D108BD9-81ED-4DB2-BD59-A6C34878D82A}">
                    <a16:rowId xmlns:a16="http://schemas.microsoft.com/office/drawing/2014/main" val="10007"/>
                  </a:ext>
                </a:extLst>
              </a:tr>
              <a:tr h="779961">
                <a:tc gridSpan="3">
                  <a:txBody>
                    <a:bodyPr/>
                    <a:lstStyle/>
                    <a:p>
                      <a:pPr algn="r" rtl="1">
                        <a:buFont typeface="Arial" pitchFamily="34" charset="0"/>
                        <a:buChar char="•"/>
                      </a:pPr>
                      <a:r>
                        <a:rPr lang="ar-SA" sz="2400" dirty="0"/>
                        <a:t>المغالطة المنطقية تتلاشى    </a:t>
                      </a:r>
                      <a:r>
                        <a:rPr lang="ar-SA" sz="1400" dirty="0"/>
                        <a:t>●</a:t>
                      </a:r>
                      <a:r>
                        <a:rPr lang="ar-SA" sz="2400" dirty="0"/>
                        <a:t>التفكير الافتراضي</a:t>
                      </a:r>
                      <a:endParaRPr lang="en-US" sz="2400" dirty="0"/>
                    </a:p>
                  </a:txBody>
                  <a:tcPr>
                    <a:solidFill>
                      <a:schemeClr val="accent4">
                        <a:lumMod val="60000"/>
                        <a:lumOff val="40000"/>
                      </a:schemeClr>
                    </a:solidFill>
                  </a:tcPr>
                </a:tc>
                <a:tc hMerge="1">
                  <a:txBody>
                    <a:bodyPr/>
                    <a:lstStyle/>
                    <a:p>
                      <a:endParaRPr lang="en-US"/>
                    </a:p>
                  </a:txBody>
                  <a:tcPr/>
                </a:tc>
                <a:tc hMerge="1">
                  <a:txBody>
                    <a:bodyPr/>
                    <a:lstStyle/>
                    <a:p>
                      <a:endParaRPr lang="en-US"/>
                    </a:p>
                  </a:txBody>
                  <a:tcPr/>
                </a:tc>
                <a:tc>
                  <a:txBody>
                    <a:bodyPr/>
                    <a:lstStyle/>
                    <a:p>
                      <a:pPr algn="r" rtl="1"/>
                      <a:endParaRPr lang="en-US" sz="2800" dirty="0"/>
                    </a:p>
                  </a:txBody>
                  <a:tcPr>
                    <a:solidFill>
                      <a:schemeClr val="accent4">
                        <a:lumMod val="60000"/>
                        <a:lumOff val="40000"/>
                      </a:schemeClr>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Rot="1" noChangeArrowheads="1"/>
          </p:cNvSpPr>
          <p:nvPr>
            <p:ph type="body" idx="1"/>
          </p:nvPr>
        </p:nvSpPr>
        <p:spPr>
          <a:xfrm>
            <a:off x="457200" y="304800"/>
            <a:ext cx="8229600" cy="5821363"/>
          </a:xfrm>
        </p:spPr>
        <p:txBody>
          <a:bodyPr/>
          <a:lstStyle/>
          <a:p>
            <a:pPr algn="ctr" rtl="1">
              <a:buNone/>
            </a:pPr>
            <a:r>
              <a:rPr lang="ar-SA" b="1" u="sng" dirty="0">
                <a:solidFill>
                  <a:srgbClr val="FF0000"/>
                </a:solidFill>
              </a:rPr>
              <a:t>نقد النظرية</a:t>
            </a:r>
            <a:endParaRPr lang="ar-SA" u="sng" dirty="0">
              <a:solidFill>
                <a:srgbClr val="FF0000"/>
              </a:solidFill>
            </a:endParaRPr>
          </a:p>
          <a:p>
            <a:pPr algn="r" rtl="1">
              <a:buFont typeface="Wingdings" pitchFamily="2" charset="2"/>
              <a:buNone/>
            </a:pPr>
            <a:r>
              <a:rPr lang="ar-SA" dirty="0"/>
              <a:t>1- اعتماد بياجيه في وضعه لفرضيات النظرية على اداة الملاحظة  .</a:t>
            </a:r>
          </a:p>
          <a:p>
            <a:pPr algn="r" rtl="1">
              <a:buFont typeface="Wingdings" pitchFamily="2" charset="2"/>
              <a:buNone/>
            </a:pPr>
            <a:r>
              <a:rPr lang="ar-SA" dirty="0"/>
              <a:t>2- تعميم بياجيه لنتائجه من دراسته لعينة صغيرة من الاطفال .</a:t>
            </a:r>
          </a:p>
          <a:p>
            <a:pPr algn="r" rtl="1">
              <a:buFont typeface="Wingdings" pitchFamily="2" charset="2"/>
              <a:buNone/>
            </a:pPr>
            <a:r>
              <a:rPr lang="ar-SA" dirty="0"/>
              <a:t>3- تقليله من اهمية القدرات العقلية لأطفال ما قبل المدرسة والمبالغة في عمليات التفكير المجرد للمراهقين .</a:t>
            </a:r>
          </a:p>
          <a:p>
            <a:pPr algn="r" rtl="1">
              <a:buFont typeface="Wingdings" pitchFamily="2" charset="2"/>
              <a:buNone/>
            </a:pPr>
            <a:r>
              <a:rPr lang="ar-SA" dirty="0"/>
              <a:t>4- اعتماده اساليب بحث يصعب تتبعها والقيام بها .</a:t>
            </a:r>
          </a:p>
          <a:p>
            <a:pPr algn="r" rtl="1">
              <a:buFont typeface="Wingdings" pitchFamily="2" charset="2"/>
              <a:buNone/>
            </a:pPr>
            <a:r>
              <a:rPr lang="ar-SA" dirty="0"/>
              <a:t>5- حدد بياجيه مراحل النمو العقلي ولكن لم يوضح كيفية انتقال الاطفال من مرحلة  الى اخرى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p:cTn id="13"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p:cTn id="19" dur="5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74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p:cTn id="25"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p:cTn id="31" dur="500" fill="hold"/>
                                        <p:tgtEl>
                                          <p:spTgt spid="1741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741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p:cTn id="37" dur="500" fill="hold"/>
                                        <p:tgtEl>
                                          <p:spTgt spid="17411">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7411">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dirty="0"/>
              <a:t>خصائص الطفل المعرفية عند بياجيه </a:t>
            </a:r>
            <a:br>
              <a:rPr lang="ar-SA" dirty="0"/>
            </a:br>
            <a:endParaRPr lang="en-US" dirty="0"/>
          </a:p>
        </p:txBody>
      </p:sp>
      <p:sp>
        <p:nvSpPr>
          <p:cNvPr id="3" name="Content Placeholder 2"/>
          <p:cNvSpPr>
            <a:spLocks noGrp="1"/>
          </p:cNvSpPr>
          <p:nvPr>
            <p:ph idx="1"/>
          </p:nvPr>
        </p:nvSpPr>
        <p:spPr/>
        <p:txBody>
          <a:bodyPr>
            <a:normAutofit fontScale="70000" lnSpcReduction="20000"/>
          </a:bodyPr>
          <a:lstStyle/>
          <a:p>
            <a:pPr algn="r" rtl="1"/>
            <a:r>
              <a:rPr lang="ar-SA" dirty="0">
                <a:solidFill>
                  <a:srgbClr val="FF0000"/>
                </a:solidFill>
              </a:rPr>
              <a:t>التمركز حول الذات: </a:t>
            </a:r>
            <a:r>
              <a:rPr lang="ar-SA" dirty="0"/>
              <a:t>وهي حالة ذهنية يكون فيها الطفل غير قادر على تمييز الواقع من الخيال، والذات من الموضوع، والأنا من الأشياء الموجودة في العالم الخارجي، فالطفل ينظر إلى الأمور المحيطة به من خلال عالمه الخاص، ومن منظوره الخاص بناءً على مخططاته المعرفية، وقدراته العقلية.</a:t>
            </a:r>
          </a:p>
          <a:p>
            <a:pPr algn="r" rtl="1"/>
            <a:r>
              <a:rPr lang="ar-SA" dirty="0"/>
              <a:t> </a:t>
            </a:r>
            <a:r>
              <a:rPr lang="ar-SA" dirty="0">
                <a:solidFill>
                  <a:srgbClr val="FF0000"/>
                </a:solidFill>
              </a:rPr>
              <a:t>الإحيائية: </a:t>
            </a:r>
            <a:r>
              <a:rPr lang="ar-SA" dirty="0"/>
              <a:t>وهي إضفاء الطفل الحياة والمشاعر على كل الأشياء الجامدة والمتحركة، فكل شيء يبدو له مُزود بالحياة والشعور، كتعامله مع دميته على أنها كائن حي.</a:t>
            </a:r>
          </a:p>
          <a:p>
            <a:pPr algn="r" rtl="1">
              <a:buNone/>
            </a:pPr>
            <a:endParaRPr lang="ar-SA" dirty="0"/>
          </a:p>
          <a:p>
            <a:pPr algn="r" rtl="1"/>
            <a:r>
              <a:rPr lang="ar-SA" dirty="0">
                <a:solidFill>
                  <a:srgbClr val="FF0000"/>
                </a:solidFill>
              </a:rPr>
              <a:t> الاصطناعية: </a:t>
            </a:r>
            <a:r>
              <a:rPr lang="ar-SA" dirty="0"/>
              <a:t>يُفكر الطفل بأن الأشياء الطبيعية هي من صنع الإنسان، لذلك فهي تتأثر برغباته وأفعاله. </a:t>
            </a:r>
          </a:p>
          <a:p>
            <a:pPr algn="r" rtl="1"/>
            <a:r>
              <a:rPr lang="ar-SA" dirty="0">
                <a:solidFill>
                  <a:srgbClr val="FF0000"/>
                </a:solidFill>
              </a:rPr>
              <a:t>الواقعية</a:t>
            </a:r>
            <a:r>
              <a:rPr lang="ar-SA" dirty="0"/>
              <a:t>: يُدرك الطفل الأشياء من خلال تأثيرها الظاهر، أو نتائجها المادية المحسوسة، فلا يربطها بأسبابها الحقيقية، إذ يكتفي بالفعل المحسوس، ويتقبله دون البحث عن السبب.</a:t>
            </a:r>
            <a:br>
              <a:rPr lang="ar-SA" dirty="0"/>
            </a:br>
            <a:br>
              <a:rPr lang="ar-SA"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ar-SA" dirty="0"/>
          </a:p>
          <a:p>
            <a:r>
              <a:rPr lang="en-US" dirty="0"/>
              <a:t>https://www.youtube.com/watch?v=TRF27F2bn-A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4"/>
          <p:cNvSpPr>
            <a:spLocks noGrp="1" noChangeArrowheads="1"/>
          </p:cNvSpPr>
          <p:nvPr>
            <p:ph type="body" sz="half" idx="1"/>
          </p:nvPr>
        </p:nvSpPr>
        <p:spPr>
          <a:xfrm>
            <a:off x="457200" y="228600"/>
            <a:ext cx="8458200" cy="5897563"/>
          </a:xfrm>
          <a:noFill/>
          <a:ln/>
        </p:spPr>
        <p:txBody>
          <a:bodyPr/>
          <a:lstStyle/>
          <a:p>
            <a:pPr algn="r" rtl="1">
              <a:lnSpc>
                <a:spcPct val="80000"/>
              </a:lnSpc>
              <a:buFontTx/>
              <a:buNone/>
            </a:pPr>
            <a:r>
              <a:rPr lang="ar-SA" sz="2800" dirty="0"/>
              <a:t>نظرية بياجيه (نظرية الارتقاء المعرفي)</a:t>
            </a:r>
            <a:r>
              <a:rPr lang="en-US" sz="2800" dirty="0"/>
              <a:t>Piaget  Theory </a:t>
            </a:r>
            <a:endParaRPr lang="ar-SA" sz="2800" dirty="0"/>
          </a:p>
          <a:p>
            <a:pPr algn="r" rtl="1">
              <a:lnSpc>
                <a:spcPct val="80000"/>
              </a:lnSpc>
              <a:buFontTx/>
              <a:buNone/>
            </a:pPr>
            <a:r>
              <a:rPr lang="ar-SA" sz="2800" dirty="0"/>
              <a:t>تعريفها: هي احدى النظريات المعرفية النمائية التي تهتم  بنمو المعرفة لدى الفرد  .</a:t>
            </a:r>
          </a:p>
          <a:p>
            <a:pPr algn="r" rtl="1">
              <a:lnSpc>
                <a:spcPct val="80000"/>
              </a:lnSpc>
              <a:buFontTx/>
              <a:buNone/>
            </a:pPr>
            <a:endParaRPr lang="ar-SA" sz="2800" dirty="0"/>
          </a:p>
          <a:p>
            <a:pPr algn="r" rtl="1">
              <a:lnSpc>
                <a:spcPct val="80000"/>
              </a:lnSpc>
              <a:buFontTx/>
              <a:buNone/>
            </a:pPr>
            <a:r>
              <a:rPr lang="ar-SA" sz="2800" dirty="0"/>
              <a:t>السيرة الشخصية لبياجيه : </a:t>
            </a:r>
          </a:p>
          <a:p>
            <a:pPr algn="r" rtl="1">
              <a:lnSpc>
                <a:spcPct val="80000"/>
              </a:lnSpc>
              <a:buFontTx/>
              <a:buNone/>
            </a:pPr>
            <a:r>
              <a:rPr lang="ar-SA" sz="2800" dirty="0"/>
              <a:t>* ولد في سويسرا</a:t>
            </a:r>
            <a:r>
              <a:rPr lang="en-US" sz="2800" dirty="0"/>
              <a:t>   </a:t>
            </a:r>
            <a:r>
              <a:rPr lang="ar-SA" sz="2800" dirty="0"/>
              <a:t>في 1896.</a:t>
            </a:r>
          </a:p>
          <a:p>
            <a:pPr algn="r" rtl="1">
              <a:lnSpc>
                <a:spcPct val="80000"/>
              </a:lnSpc>
              <a:buFontTx/>
              <a:buNone/>
            </a:pPr>
            <a:r>
              <a:rPr lang="ar-SA" sz="2800" dirty="0"/>
              <a:t>* </a:t>
            </a:r>
            <a:r>
              <a:rPr lang="ar-SA" sz="2400" dirty="0"/>
              <a:t>في عمر(13)سنة نشر مقالة علمية في احدى المجلات العلمية.</a:t>
            </a:r>
          </a:p>
          <a:p>
            <a:pPr algn="r" rtl="1">
              <a:lnSpc>
                <a:spcPct val="80000"/>
              </a:lnSpc>
              <a:buFontTx/>
              <a:buNone/>
            </a:pPr>
            <a:r>
              <a:rPr lang="ar-SA" sz="2800" dirty="0"/>
              <a:t>* في عمر(22)حصل على الدكتوراه في البايولوجيا.</a:t>
            </a:r>
          </a:p>
          <a:p>
            <a:pPr algn="r" rtl="1">
              <a:lnSpc>
                <a:spcPct val="80000"/>
              </a:lnSpc>
              <a:buFontTx/>
              <a:buNone/>
            </a:pPr>
            <a:r>
              <a:rPr lang="ar-SA" sz="2800" dirty="0"/>
              <a:t>* في بداية حياته الف كتابين  (اللغة والفكرعند الطفل)و(التفكير الاستدلالي عند الطفل).</a:t>
            </a:r>
          </a:p>
          <a:p>
            <a:pPr algn="r" rtl="1">
              <a:lnSpc>
                <a:spcPct val="80000"/>
              </a:lnSpc>
            </a:pPr>
            <a:r>
              <a:rPr lang="ar-SA" sz="2800" dirty="0"/>
              <a:t>اهتم بالابستمولوجيا  (نظرية المعرفة)  التي تفسر الكيفية التي من خلالها تكتسب المعرفة.</a:t>
            </a:r>
            <a:endParaRPr lang="en-US" sz="2800" dirty="0"/>
          </a:p>
          <a:p>
            <a:pPr algn="r" rtl="1">
              <a:lnSpc>
                <a:spcPct val="80000"/>
              </a:lnSpc>
            </a:pPr>
            <a:r>
              <a:rPr lang="ar-SA" sz="2800" dirty="0"/>
              <a:t>توفي في 1980 .</a:t>
            </a:r>
          </a:p>
          <a:p>
            <a:pPr algn="r" rtl="1">
              <a:lnSpc>
                <a:spcPct val="80000"/>
              </a:lnSpc>
              <a:buFontTx/>
              <a:buNone/>
            </a:pPr>
            <a:r>
              <a:rPr lang="en-US" sz="2800" dirty="0"/>
              <a:t> </a:t>
            </a:r>
            <a:endParaRPr lang="ar-SA" sz="2800" dirty="0"/>
          </a:p>
          <a:p>
            <a:pPr>
              <a:lnSpc>
                <a:spcPct val="80000"/>
              </a:lnSpc>
              <a:buFontTx/>
              <a:buNone/>
            </a:pPr>
            <a:endParaRPr lang="ar-SA" sz="2800" b="1" dirty="0"/>
          </a:p>
          <a:p>
            <a:pPr>
              <a:lnSpc>
                <a:spcPct val="80000"/>
              </a:lnSpc>
              <a:buFontTx/>
              <a:buNone/>
            </a:pPr>
            <a:endParaRPr lang="ar-SA" sz="2800" b="1" dirty="0"/>
          </a:p>
          <a:p>
            <a:pPr>
              <a:lnSpc>
                <a:spcPct val="80000"/>
              </a:lnSpc>
              <a:buFontTx/>
              <a:buNone/>
            </a:pPr>
            <a:endParaRPr lang="en-US" sz="2400" dirty="0"/>
          </a:p>
        </p:txBody>
      </p:sp>
      <p:pic>
        <p:nvPicPr>
          <p:cNvPr id="5" name="Picture 2"/>
          <p:cNvPicPr>
            <a:picLocks noChangeAspect="1" noChangeArrowheads="1"/>
          </p:cNvPicPr>
          <p:nvPr/>
        </p:nvPicPr>
        <p:blipFill>
          <a:blip r:embed="rId2"/>
          <a:srcRect/>
          <a:stretch>
            <a:fillRect/>
          </a:stretch>
        </p:blipFill>
        <p:spPr bwMode="auto">
          <a:xfrm>
            <a:off x="1" y="1785903"/>
            <a:ext cx="1371599" cy="2779968"/>
          </a:xfrm>
          <a:prstGeom prst="rect">
            <a:avLst/>
          </a:prstGeom>
          <a:ln>
            <a:noFill/>
          </a:ln>
          <a:effectLst>
            <a:glow rad="139700">
              <a:schemeClr val="accent2">
                <a:satMod val="175000"/>
                <a:alpha val="40000"/>
              </a:schemeClr>
            </a:glow>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50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6148">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614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6148">
                                            <p:txEl>
                                              <p:pRg st="1" end="1"/>
                                            </p:txEl>
                                          </p:spTgt>
                                        </p:tgtEl>
                                        <p:attrNameLst>
                                          <p:attrName>style.visibility</p:attrName>
                                        </p:attrNameLst>
                                      </p:cBhvr>
                                      <p:to>
                                        <p:strVal val="visible"/>
                                      </p:to>
                                    </p:set>
                                    <p:anim calcmode="lin" valueType="num">
                                      <p:cBhvr>
                                        <p:cTn id="15" dur="50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6148">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614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6148">
                                            <p:txEl>
                                              <p:pRg st="3" end="3"/>
                                            </p:txEl>
                                          </p:spTgt>
                                        </p:tgtEl>
                                        <p:attrNameLst>
                                          <p:attrName>style.visibility</p:attrName>
                                        </p:attrNameLst>
                                      </p:cBhvr>
                                      <p:to>
                                        <p:strVal val="visible"/>
                                      </p:to>
                                    </p:set>
                                    <p:anim calcmode="lin" valueType="num">
                                      <p:cBhvr>
                                        <p:cTn id="23" dur="500" fill="hold"/>
                                        <p:tgtEl>
                                          <p:spTgt spid="6148">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6148">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6148">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614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6148">
                                            <p:txEl>
                                              <p:pRg st="4" end="4"/>
                                            </p:txEl>
                                          </p:spTgt>
                                        </p:tgtEl>
                                        <p:attrNameLst>
                                          <p:attrName>style.visibility</p:attrName>
                                        </p:attrNameLst>
                                      </p:cBhvr>
                                      <p:to>
                                        <p:strVal val="visible"/>
                                      </p:to>
                                    </p:set>
                                    <p:anim calcmode="lin" valueType="num">
                                      <p:cBhvr>
                                        <p:cTn id="31" dur="500" fill="hold"/>
                                        <p:tgtEl>
                                          <p:spTgt spid="6148">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6148">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6148">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6148">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6148">
                                            <p:txEl>
                                              <p:pRg st="5" end="5"/>
                                            </p:txEl>
                                          </p:spTgt>
                                        </p:tgtEl>
                                        <p:attrNameLst>
                                          <p:attrName>style.visibility</p:attrName>
                                        </p:attrNameLst>
                                      </p:cBhvr>
                                      <p:to>
                                        <p:strVal val="visible"/>
                                      </p:to>
                                    </p:set>
                                    <p:anim calcmode="lin" valueType="num">
                                      <p:cBhvr>
                                        <p:cTn id="39" dur="500" fill="hold"/>
                                        <p:tgtEl>
                                          <p:spTgt spid="6148">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6148">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6148">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614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6148">
                                            <p:txEl>
                                              <p:pRg st="6" end="6"/>
                                            </p:txEl>
                                          </p:spTgt>
                                        </p:tgtEl>
                                        <p:attrNameLst>
                                          <p:attrName>style.visibility</p:attrName>
                                        </p:attrNameLst>
                                      </p:cBhvr>
                                      <p:to>
                                        <p:strVal val="visible"/>
                                      </p:to>
                                    </p:set>
                                    <p:anim calcmode="lin" valueType="num">
                                      <p:cBhvr>
                                        <p:cTn id="47" dur="500" fill="hold"/>
                                        <p:tgtEl>
                                          <p:spTgt spid="6148">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6148">
                                            <p:txEl>
                                              <p:pRg st="6" end="6"/>
                                            </p:txEl>
                                          </p:spTgt>
                                        </p:tgtEl>
                                        <p:attrNameLst>
                                          <p:attrName>ppt_h</p:attrName>
                                        </p:attrNameLst>
                                      </p:cBhvr>
                                      <p:tavLst>
                                        <p:tav tm="0">
                                          <p:val>
                                            <p:fltVal val="0"/>
                                          </p:val>
                                        </p:tav>
                                        <p:tav tm="100000">
                                          <p:val>
                                            <p:strVal val="#ppt_h"/>
                                          </p:val>
                                        </p:tav>
                                      </p:tavLst>
                                    </p:anim>
                                    <p:anim calcmode="lin" valueType="num">
                                      <p:cBhvr>
                                        <p:cTn id="49" dur="500" fill="hold"/>
                                        <p:tgtEl>
                                          <p:spTgt spid="6148">
                                            <p:txEl>
                                              <p:pRg st="6" end="6"/>
                                            </p:txEl>
                                          </p:spTgt>
                                        </p:tgtEl>
                                        <p:attrNameLst>
                                          <p:attrName>style.rotation</p:attrName>
                                        </p:attrNameLst>
                                      </p:cBhvr>
                                      <p:tavLst>
                                        <p:tav tm="0">
                                          <p:val>
                                            <p:fltVal val="360"/>
                                          </p:val>
                                        </p:tav>
                                        <p:tav tm="100000">
                                          <p:val>
                                            <p:fltVal val="0"/>
                                          </p:val>
                                        </p:tav>
                                      </p:tavLst>
                                    </p:anim>
                                    <p:animEffect transition="in" filter="fade">
                                      <p:cBhvr>
                                        <p:cTn id="50" dur="500"/>
                                        <p:tgtEl>
                                          <p:spTgt spid="6148">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6148">
                                            <p:txEl>
                                              <p:pRg st="7" end="7"/>
                                            </p:txEl>
                                          </p:spTgt>
                                        </p:tgtEl>
                                        <p:attrNameLst>
                                          <p:attrName>style.visibility</p:attrName>
                                        </p:attrNameLst>
                                      </p:cBhvr>
                                      <p:to>
                                        <p:strVal val="visible"/>
                                      </p:to>
                                    </p:set>
                                    <p:anim calcmode="lin" valueType="num">
                                      <p:cBhvr>
                                        <p:cTn id="55" dur="500" fill="hold"/>
                                        <p:tgtEl>
                                          <p:spTgt spid="6148">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6148">
                                            <p:txEl>
                                              <p:pRg st="7" end="7"/>
                                            </p:txEl>
                                          </p:spTgt>
                                        </p:tgtEl>
                                        <p:attrNameLst>
                                          <p:attrName>ppt_h</p:attrName>
                                        </p:attrNameLst>
                                      </p:cBhvr>
                                      <p:tavLst>
                                        <p:tav tm="0">
                                          <p:val>
                                            <p:fltVal val="0"/>
                                          </p:val>
                                        </p:tav>
                                        <p:tav tm="100000">
                                          <p:val>
                                            <p:strVal val="#ppt_h"/>
                                          </p:val>
                                        </p:tav>
                                      </p:tavLst>
                                    </p:anim>
                                    <p:anim calcmode="lin" valueType="num">
                                      <p:cBhvr>
                                        <p:cTn id="57" dur="500" fill="hold"/>
                                        <p:tgtEl>
                                          <p:spTgt spid="6148">
                                            <p:txEl>
                                              <p:pRg st="7" end="7"/>
                                            </p:txEl>
                                          </p:spTgt>
                                        </p:tgtEl>
                                        <p:attrNameLst>
                                          <p:attrName>style.rotation</p:attrName>
                                        </p:attrNameLst>
                                      </p:cBhvr>
                                      <p:tavLst>
                                        <p:tav tm="0">
                                          <p:val>
                                            <p:fltVal val="360"/>
                                          </p:val>
                                        </p:tav>
                                        <p:tav tm="100000">
                                          <p:val>
                                            <p:fltVal val="0"/>
                                          </p:val>
                                        </p:tav>
                                      </p:tavLst>
                                    </p:anim>
                                    <p:animEffect transition="in" filter="fade">
                                      <p:cBhvr>
                                        <p:cTn id="58" dur="500"/>
                                        <p:tgtEl>
                                          <p:spTgt spid="6148">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6148">
                                            <p:txEl>
                                              <p:pRg st="8" end="8"/>
                                            </p:txEl>
                                          </p:spTgt>
                                        </p:tgtEl>
                                        <p:attrNameLst>
                                          <p:attrName>style.visibility</p:attrName>
                                        </p:attrNameLst>
                                      </p:cBhvr>
                                      <p:to>
                                        <p:strVal val="visible"/>
                                      </p:to>
                                    </p:set>
                                    <p:anim calcmode="lin" valueType="num">
                                      <p:cBhvr>
                                        <p:cTn id="63" dur="500" fill="hold"/>
                                        <p:tgtEl>
                                          <p:spTgt spid="6148">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6148">
                                            <p:txEl>
                                              <p:pRg st="8" end="8"/>
                                            </p:txEl>
                                          </p:spTgt>
                                        </p:tgtEl>
                                        <p:attrNameLst>
                                          <p:attrName>ppt_h</p:attrName>
                                        </p:attrNameLst>
                                      </p:cBhvr>
                                      <p:tavLst>
                                        <p:tav tm="0">
                                          <p:val>
                                            <p:fltVal val="0"/>
                                          </p:val>
                                        </p:tav>
                                        <p:tav tm="100000">
                                          <p:val>
                                            <p:strVal val="#ppt_h"/>
                                          </p:val>
                                        </p:tav>
                                      </p:tavLst>
                                    </p:anim>
                                    <p:anim calcmode="lin" valueType="num">
                                      <p:cBhvr>
                                        <p:cTn id="65" dur="500" fill="hold"/>
                                        <p:tgtEl>
                                          <p:spTgt spid="6148">
                                            <p:txEl>
                                              <p:pRg st="8" end="8"/>
                                            </p:txEl>
                                          </p:spTgt>
                                        </p:tgtEl>
                                        <p:attrNameLst>
                                          <p:attrName>style.rotation</p:attrName>
                                        </p:attrNameLst>
                                      </p:cBhvr>
                                      <p:tavLst>
                                        <p:tav tm="0">
                                          <p:val>
                                            <p:fltVal val="360"/>
                                          </p:val>
                                        </p:tav>
                                        <p:tav tm="100000">
                                          <p:val>
                                            <p:fltVal val="0"/>
                                          </p:val>
                                        </p:tav>
                                      </p:tavLst>
                                    </p:anim>
                                    <p:animEffect transition="in" filter="fade">
                                      <p:cBhvr>
                                        <p:cTn id="66" dur="500"/>
                                        <p:tgtEl>
                                          <p:spTgt spid="6148">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grpId="0" nodeType="clickEffect">
                                  <p:stCondLst>
                                    <p:cond delay="0"/>
                                  </p:stCondLst>
                                  <p:iterate type="lt">
                                    <p:tmPct val="10000"/>
                                  </p:iterate>
                                  <p:childTnLst>
                                    <p:set>
                                      <p:cBhvr>
                                        <p:cTn id="70" dur="1" fill="hold">
                                          <p:stCondLst>
                                            <p:cond delay="0"/>
                                          </p:stCondLst>
                                        </p:cTn>
                                        <p:tgtEl>
                                          <p:spTgt spid="6148">
                                            <p:txEl>
                                              <p:pRg st="9" end="9"/>
                                            </p:txEl>
                                          </p:spTgt>
                                        </p:tgtEl>
                                        <p:attrNameLst>
                                          <p:attrName>style.visibility</p:attrName>
                                        </p:attrNameLst>
                                      </p:cBhvr>
                                      <p:to>
                                        <p:strVal val="visible"/>
                                      </p:to>
                                    </p:set>
                                    <p:anim calcmode="lin" valueType="num">
                                      <p:cBhvr>
                                        <p:cTn id="71" dur="500" fill="hold"/>
                                        <p:tgtEl>
                                          <p:spTgt spid="6148">
                                            <p:txEl>
                                              <p:pRg st="9" end="9"/>
                                            </p:txEl>
                                          </p:spTgt>
                                        </p:tgtEl>
                                        <p:attrNameLst>
                                          <p:attrName>ppt_w</p:attrName>
                                        </p:attrNameLst>
                                      </p:cBhvr>
                                      <p:tavLst>
                                        <p:tav tm="0">
                                          <p:val>
                                            <p:fltVal val="0"/>
                                          </p:val>
                                        </p:tav>
                                        <p:tav tm="100000">
                                          <p:val>
                                            <p:strVal val="#ppt_w"/>
                                          </p:val>
                                        </p:tav>
                                      </p:tavLst>
                                    </p:anim>
                                    <p:anim calcmode="lin" valueType="num">
                                      <p:cBhvr>
                                        <p:cTn id="72" dur="500" fill="hold"/>
                                        <p:tgtEl>
                                          <p:spTgt spid="6148">
                                            <p:txEl>
                                              <p:pRg st="9" end="9"/>
                                            </p:txEl>
                                          </p:spTgt>
                                        </p:tgtEl>
                                        <p:attrNameLst>
                                          <p:attrName>ppt_h</p:attrName>
                                        </p:attrNameLst>
                                      </p:cBhvr>
                                      <p:tavLst>
                                        <p:tav tm="0">
                                          <p:val>
                                            <p:fltVal val="0"/>
                                          </p:val>
                                        </p:tav>
                                        <p:tav tm="100000">
                                          <p:val>
                                            <p:strVal val="#ppt_h"/>
                                          </p:val>
                                        </p:tav>
                                      </p:tavLst>
                                    </p:anim>
                                    <p:anim calcmode="lin" valueType="num">
                                      <p:cBhvr>
                                        <p:cTn id="73" dur="500" fill="hold"/>
                                        <p:tgtEl>
                                          <p:spTgt spid="6148">
                                            <p:txEl>
                                              <p:pRg st="9" end="9"/>
                                            </p:txEl>
                                          </p:spTgt>
                                        </p:tgtEl>
                                        <p:attrNameLst>
                                          <p:attrName>style.rotation</p:attrName>
                                        </p:attrNameLst>
                                      </p:cBhvr>
                                      <p:tavLst>
                                        <p:tav tm="0">
                                          <p:val>
                                            <p:fltVal val="360"/>
                                          </p:val>
                                        </p:tav>
                                        <p:tav tm="100000">
                                          <p:val>
                                            <p:fltVal val="0"/>
                                          </p:val>
                                        </p:tav>
                                      </p:tavLst>
                                    </p:anim>
                                    <p:animEffect transition="in" filter="fade">
                                      <p:cBhvr>
                                        <p:cTn id="74" dur="500"/>
                                        <p:tgtEl>
                                          <p:spTgt spid="6148">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9" presetClass="entr" presetSubtype="0" decel="100000" fill="hold" grpId="0" nodeType="clickEffect">
                                  <p:stCondLst>
                                    <p:cond delay="0"/>
                                  </p:stCondLst>
                                  <p:iterate type="lt">
                                    <p:tmPct val="10000"/>
                                  </p:iterate>
                                  <p:childTnLst>
                                    <p:set>
                                      <p:cBhvr>
                                        <p:cTn id="78" dur="1" fill="hold">
                                          <p:stCondLst>
                                            <p:cond delay="0"/>
                                          </p:stCondLst>
                                        </p:cTn>
                                        <p:tgtEl>
                                          <p:spTgt spid="6148">
                                            <p:txEl>
                                              <p:pRg st="10" end="10"/>
                                            </p:txEl>
                                          </p:spTgt>
                                        </p:tgtEl>
                                        <p:attrNameLst>
                                          <p:attrName>style.visibility</p:attrName>
                                        </p:attrNameLst>
                                      </p:cBhvr>
                                      <p:to>
                                        <p:strVal val="visible"/>
                                      </p:to>
                                    </p:set>
                                    <p:anim calcmode="lin" valueType="num">
                                      <p:cBhvr>
                                        <p:cTn id="79" dur="500" fill="hold"/>
                                        <p:tgtEl>
                                          <p:spTgt spid="6148">
                                            <p:txEl>
                                              <p:pRg st="10" end="10"/>
                                            </p:txEl>
                                          </p:spTgt>
                                        </p:tgtEl>
                                        <p:attrNameLst>
                                          <p:attrName>ppt_w</p:attrName>
                                        </p:attrNameLst>
                                      </p:cBhvr>
                                      <p:tavLst>
                                        <p:tav tm="0">
                                          <p:val>
                                            <p:fltVal val="0"/>
                                          </p:val>
                                        </p:tav>
                                        <p:tav tm="100000">
                                          <p:val>
                                            <p:strVal val="#ppt_w"/>
                                          </p:val>
                                        </p:tav>
                                      </p:tavLst>
                                    </p:anim>
                                    <p:anim calcmode="lin" valueType="num">
                                      <p:cBhvr>
                                        <p:cTn id="80" dur="500" fill="hold"/>
                                        <p:tgtEl>
                                          <p:spTgt spid="6148">
                                            <p:txEl>
                                              <p:pRg st="10" end="10"/>
                                            </p:txEl>
                                          </p:spTgt>
                                        </p:tgtEl>
                                        <p:attrNameLst>
                                          <p:attrName>ppt_h</p:attrName>
                                        </p:attrNameLst>
                                      </p:cBhvr>
                                      <p:tavLst>
                                        <p:tav tm="0">
                                          <p:val>
                                            <p:fltVal val="0"/>
                                          </p:val>
                                        </p:tav>
                                        <p:tav tm="100000">
                                          <p:val>
                                            <p:strVal val="#ppt_h"/>
                                          </p:val>
                                        </p:tav>
                                      </p:tavLst>
                                    </p:anim>
                                    <p:anim calcmode="lin" valueType="num">
                                      <p:cBhvr>
                                        <p:cTn id="81" dur="500" fill="hold"/>
                                        <p:tgtEl>
                                          <p:spTgt spid="6148">
                                            <p:txEl>
                                              <p:pRg st="10" end="10"/>
                                            </p:txEl>
                                          </p:spTgt>
                                        </p:tgtEl>
                                        <p:attrNameLst>
                                          <p:attrName>style.rotation</p:attrName>
                                        </p:attrNameLst>
                                      </p:cBhvr>
                                      <p:tavLst>
                                        <p:tav tm="0">
                                          <p:val>
                                            <p:fltVal val="360"/>
                                          </p:val>
                                        </p:tav>
                                        <p:tav tm="100000">
                                          <p:val>
                                            <p:fltVal val="0"/>
                                          </p:val>
                                        </p:tav>
                                      </p:tavLst>
                                    </p:anim>
                                    <p:animEffect transition="in" filter="fade">
                                      <p:cBhvr>
                                        <p:cTn id="82" dur="500"/>
                                        <p:tgtEl>
                                          <p:spTgt spid="614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Rot="1" noChangeArrowheads="1"/>
          </p:cNvSpPr>
          <p:nvPr>
            <p:ph type="body" idx="1"/>
          </p:nvPr>
        </p:nvSpPr>
        <p:spPr>
          <a:xfrm>
            <a:off x="457200" y="228600"/>
            <a:ext cx="8229600" cy="6324600"/>
          </a:xfrm>
        </p:spPr>
        <p:txBody>
          <a:bodyPr>
            <a:normAutofit lnSpcReduction="10000"/>
          </a:bodyPr>
          <a:lstStyle/>
          <a:p>
            <a:pPr algn="r" rtl="1">
              <a:buNone/>
            </a:pPr>
            <a:r>
              <a:rPr lang="ar-SA" b="1" u="sng" dirty="0">
                <a:solidFill>
                  <a:srgbClr val="FF0000"/>
                </a:solidFill>
              </a:rPr>
              <a:t>أولا: العوامل المؤثرة في مراحل النمو العقلي :</a:t>
            </a:r>
            <a:r>
              <a:rPr lang="ar-SA" dirty="0"/>
              <a:t>ـ </a:t>
            </a:r>
            <a:endParaRPr lang="ar-SA" b="1" dirty="0"/>
          </a:p>
          <a:p>
            <a:pPr algn="r" rtl="1">
              <a:buFont typeface="Wingdings" pitchFamily="2" charset="2"/>
              <a:buNone/>
            </a:pPr>
            <a:r>
              <a:rPr lang="ar-SA" b="1" dirty="0"/>
              <a:t>1</a:t>
            </a:r>
            <a:r>
              <a:rPr lang="ar-SA" sz="2800" b="1" dirty="0"/>
              <a:t>- النضج العضوي </a:t>
            </a:r>
            <a:r>
              <a:rPr lang="ar-SA" sz="2800" dirty="0"/>
              <a:t>: ويعني النضج للجهاز العصبي والغدد. </a:t>
            </a:r>
            <a:endParaRPr lang="ar-SA" sz="2800" b="1" dirty="0"/>
          </a:p>
          <a:p>
            <a:pPr algn="r" rtl="1">
              <a:buFont typeface="Wingdings" pitchFamily="2" charset="2"/>
              <a:buNone/>
            </a:pPr>
            <a:r>
              <a:rPr lang="ar-SA" sz="2800" b="1" dirty="0"/>
              <a:t>2- الخبرات</a:t>
            </a:r>
            <a:r>
              <a:rPr lang="ar-SA" sz="2800" dirty="0"/>
              <a:t> : يرى بياجيه ان الطفل الذي يتعرض لخبرات اكثر من</a:t>
            </a:r>
          </a:p>
          <a:p>
            <a:pPr algn="r" rtl="1">
              <a:buFont typeface="Wingdings" pitchFamily="2" charset="2"/>
              <a:buNone/>
            </a:pPr>
            <a:r>
              <a:rPr lang="ar-SA" sz="2800" dirty="0"/>
              <a:t>اقرانه يكون اسبق منهم في الانتقال بين المراحل لأن الاعمال الفيزيائية</a:t>
            </a:r>
          </a:p>
          <a:p>
            <a:pPr algn="r" rtl="1">
              <a:buFont typeface="Wingdings" pitchFamily="2" charset="2"/>
              <a:buNone/>
            </a:pPr>
            <a:r>
              <a:rPr lang="ar-SA" sz="2800" dirty="0"/>
              <a:t>تترجم الى افعال ذهنية تغني البنية الذهنية.</a:t>
            </a:r>
            <a:endParaRPr lang="ar-SA" sz="2800" b="1" dirty="0"/>
          </a:p>
          <a:p>
            <a:pPr algn="r" rtl="1">
              <a:buFont typeface="Wingdings" pitchFamily="2" charset="2"/>
              <a:buNone/>
            </a:pPr>
            <a:r>
              <a:rPr lang="ar-SA" sz="2800" b="1" dirty="0"/>
              <a:t>3- التفاعل الاجتماعي</a:t>
            </a:r>
            <a:r>
              <a:rPr lang="ar-SA" sz="2800" dirty="0"/>
              <a:t> : ان تبادل الاطفال لخبراتهم من خلال اللعب</a:t>
            </a:r>
          </a:p>
          <a:p>
            <a:pPr algn="r" rtl="1">
              <a:buFont typeface="Wingdings" pitchFamily="2" charset="2"/>
              <a:buNone/>
            </a:pPr>
            <a:r>
              <a:rPr lang="ar-SA" sz="2800" dirty="0"/>
              <a:t>والانشطة الجماعية يؤدي الى زيادة في النمو العقلي .</a:t>
            </a:r>
            <a:endParaRPr lang="ar-SA" sz="2800" b="1" dirty="0"/>
          </a:p>
          <a:p>
            <a:pPr algn="r" rtl="1">
              <a:buFont typeface="Wingdings" pitchFamily="2" charset="2"/>
              <a:buNone/>
            </a:pPr>
            <a:r>
              <a:rPr lang="ar-SA" sz="2800" b="1" dirty="0"/>
              <a:t>4- الاتزان</a:t>
            </a:r>
            <a:r>
              <a:rPr lang="ar-SA" sz="2800" dirty="0"/>
              <a:t> : ويرى بياجيه ان الانسان دائما يبحث عن الاتزان، ويحدث</a:t>
            </a:r>
          </a:p>
          <a:p>
            <a:pPr algn="r" rtl="1">
              <a:buFont typeface="Wingdings" pitchFamily="2" charset="2"/>
              <a:buNone/>
            </a:pPr>
            <a:r>
              <a:rPr lang="ar-SA" sz="2800" dirty="0"/>
              <a:t>فقدان الاتزان </a:t>
            </a:r>
            <a:r>
              <a:rPr lang="ar-SA" sz="2800" u="sng" dirty="0"/>
              <a:t>عندما تتعارض خبرة الفرد الجديدة مع خبراته السابقة</a:t>
            </a:r>
          </a:p>
          <a:p>
            <a:pPr algn="r" rtl="1">
              <a:buFont typeface="Wingdings" pitchFamily="2" charset="2"/>
              <a:buNone/>
            </a:pPr>
            <a:r>
              <a:rPr lang="ar-SA" sz="2800" dirty="0"/>
              <a:t>اوعندما تكون هناك حاجة لإشباع شيء. </a:t>
            </a:r>
          </a:p>
          <a:p>
            <a:pPr algn="r" rtl="1">
              <a:buNone/>
            </a:pPr>
            <a:r>
              <a:rPr lang="ar-SA" sz="2800" dirty="0"/>
              <a:t>ويرى ان فقدان الاتزان هو (سر النمو) فالانسان كلما زادت المرات التي</a:t>
            </a:r>
          </a:p>
          <a:p>
            <a:pPr algn="r" rtl="1">
              <a:buNone/>
            </a:pPr>
            <a:r>
              <a:rPr lang="ar-SA" sz="2800" dirty="0"/>
              <a:t>يفقد ويستعيد فيها اتزانه زادت قدرته على مواجهة المواقف الجديدة</a:t>
            </a:r>
          </a:p>
          <a:p>
            <a:pPr algn="r" rtl="1">
              <a:buNone/>
            </a:pPr>
            <a:r>
              <a:rPr lang="ar-SA" sz="2800" dirty="0"/>
              <a:t>بشرط ان  لايؤدي فقدان الاتزان الى الاحباط.</a:t>
            </a:r>
          </a:p>
          <a:p>
            <a:pPr algn="r" rtl="1">
              <a:buFont typeface="Wingdings" pitchFamily="2" charset="2"/>
              <a:buNone/>
            </a:pP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p:cTn id="13" dur="5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229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p:cTn id="19"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229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p:cTn id="25" dur="500" fill="hold"/>
                                        <p:tgtEl>
                                          <p:spTgt spid="1229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229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p:cTn id="31" dur="500" fill="hold"/>
                                        <p:tgtEl>
                                          <p:spTgt spid="1229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229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p:cTn id="37" dur="500" fill="hold"/>
                                        <p:tgtEl>
                                          <p:spTgt spid="12291">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229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2291">
                                            <p:txEl>
                                              <p:pRg st="6" end="6"/>
                                            </p:txEl>
                                          </p:spTgt>
                                        </p:tgtEl>
                                        <p:attrNameLst>
                                          <p:attrName>style.visibility</p:attrName>
                                        </p:attrNameLst>
                                      </p:cBhvr>
                                      <p:to>
                                        <p:strVal val="visible"/>
                                      </p:to>
                                    </p:set>
                                    <p:anim calcmode="lin" valueType="num">
                                      <p:cBhvr>
                                        <p:cTn id="43" dur="500" fill="hold"/>
                                        <p:tgtEl>
                                          <p:spTgt spid="12291">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12291">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2291">
                                            <p:txEl>
                                              <p:pRg st="7" end="7"/>
                                            </p:txEl>
                                          </p:spTgt>
                                        </p:tgtEl>
                                        <p:attrNameLst>
                                          <p:attrName>style.visibility</p:attrName>
                                        </p:attrNameLst>
                                      </p:cBhvr>
                                      <p:to>
                                        <p:strVal val="visible"/>
                                      </p:to>
                                    </p:set>
                                    <p:anim calcmode="lin" valueType="num">
                                      <p:cBhvr>
                                        <p:cTn id="49" dur="500" fill="hold"/>
                                        <p:tgtEl>
                                          <p:spTgt spid="12291">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12291">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2291">
                                            <p:txEl>
                                              <p:pRg st="8" end="8"/>
                                            </p:txEl>
                                          </p:spTgt>
                                        </p:tgtEl>
                                        <p:attrNameLst>
                                          <p:attrName>style.visibility</p:attrName>
                                        </p:attrNameLst>
                                      </p:cBhvr>
                                      <p:to>
                                        <p:strVal val="visible"/>
                                      </p:to>
                                    </p:set>
                                    <p:anim calcmode="lin" valueType="num">
                                      <p:cBhvr>
                                        <p:cTn id="55" dur="500" fill="hold"/>
                                        <p:tgtEl>
                                          <p:spTgt spid="12291">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12291">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2291">
                                            <p:txEl>
                                              <p:pRg st="9" end="9"/>
                                            </p:txEl>
                                          </p:spTgt>
                                        </p:tgtEl>
                                        <p:attrNameLst>
                                          <p:attrName>style.visibility</p:attrName>
                                        </p:attrNameLst>
                                      </p:cBhvr>
                                      <p:to>
                                        <p:strVal val="visible"/>
                                      </p:to>
                                    </p:set>
                                    <p:anim calcmode="lin" valueType="num">
                                      <p:cBhvr>
                                        <p:cTn id="61" dur="500" fill="hold"/>
                                        <p:tgtEl>
                                          <p:spTgt spid="12291">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12291">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12291">
                                            <p:txEl>
                                              <p:pRg st="10" end="10"/>
                                            </p:txEl>
                                          </p:spTgt>
                                        </p:tgtEl>
                                        <p:attrNameLst>
                                          <p:attrName>style.visibility</p:attrName>
                                        </p:attrNameLst>
                                      </p:cBhvr>
                                      <p:to>
                                        <p:strVal val="visible"/>
                                      </p:to>
                                    </p:set>
                                    <p:anim calcmode="lin" valueType="num">
                                      <p:cBhvr>
                                        <p:cTn id="67" dur="500" fill="hold"/>
                                        <p:tgtEl>
                                          <p:spTgt spid="12291">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12291">
                                            <p:txEl>
                                              <p:pRg st="10" end="10"/>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12291">
                                            <p:txEl>
                                              <p:pRg st="11" end="11"/>
                                            </p:txEl>
                                          </p:spTgt>
                                        </p:tgtEl>
                                        <p:attrNameLst>
                                          <p:attrName>style.visibility</p:attrName>
                                        </p:attrNameLst>
                                      </p:cBhvr>
                                      <p:to>
                                        <p:strVal val="visible"/>
                                      </p:to>
                                    </p:set>
                                    <p:anim calcmode="lin" valueType="num">
                                      <p:cBhvr>
                                        <p:cTn id="73" dur="500" fill="hold"/>
                                        <p:tgtEl>
                                          <p:spTgt spid="12291">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12291">
                                            <p:txEl>
                                              <p:pRg st="11" end="11"/>
                                            </p:txEl>
                                          </p:spTgt>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12291">
                                            <p:txEl>
                                              <p:pRg st="12" end="12"/>
                                            </p:txEl>
                                          </p:spTgt>
                                        </p:tgtEl>
                                        <p:attrNameLst>
                                          <p:attrName>style.visibility</p:attrName>
                                        </p:attrNameLst>
                                      </p:cBhvr>
                                      <p:to>
                                        <p:strVal val="visible"/>
                                      </p:to>
                                    </p:set>
                                    <p:anim calcmode="lin" valueType="num">
                                      <p:cBhvr>
                                        <p:cTn id="79" dur="500" fill="hold"/>
                                        <p:tgtEl>
                                          <p:spTgt spid="12291">
                                            <p:txEl>
                                              <p:pRg st="12" end="12"/>
                                            </p:txEl>
                                          </p:spTgt>
                                        </p:tgtEl>
                                        <p:attrNameLst>
                                          <p:attrName>ppt_w</p:attrName>
                                        </p:attrNameLst>
                                      </p:cBhvr>
                                      <p:tavLst>
                                        <p:tav tm="0">
                                          <p:val>
                                            <p:fltVal val="0"/>
                                          </p:val>
                                        </p:tav>
                                        <p:tav tm="100000">
                                          <p:val>
                                            <p:strVal val="#ppt_w"/>
                                          </p:val>
                                        </p:tav>
                                      </p:tavLst>
                                    </p:anim>
                                    <p:anim calcmode="lin" valueType="num">
                                      <p:cBhvr>
                                        <p:cTn id="80" dur="500" fill="hold"/>
                                        <p:tgtEl>
                                          <p:spTgt spid="12291">
                                            <p:txEl>
                                              <p:pRg st="12" end="1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0"/>
            <a:ext cx="8229600" cy="6629400"/>
          </a:xfrm>
        </p:spPr>
        <p:txBody>
          <a:bodyPr/>
          <a:lstStyle/>
          <a:p>
            <a:pPr algn="r" rtl="1">
              <a:buNone/>
            </a:pPr>
            <a:r>
              <a:rPr lang="ar-SA" b="1" u="sng" dirty="0">
                <a:solidFill>
                  <a:srgbClr val="FF0000"/>
                </a:solidFill>
              </a:rPr>
              <a:t>ثانيا : الوظائف المعرفية </a:t>
            </a:r>
            <a:r>
              <a:rPr lang="en-US" b="1" u="sng" dirty="0">
                <a:solidFill>
                  <a:srgbClr val="FF0000"/>
                </a:solidFill>
              </a:rPr>
              <a:t>Cognitive Functions</a:t>
            </a:r>
            <a:r>
              <a:rPr lang="ar-SA" b="1" u="sng" dirty="0">
                <a:solidFill>
                  <a:srgbClr val="FF0000"/>
                </a:solidFill>
              </a:rPr>
              <a:t>:</a:t>
            </a:r>
            <a:r>
              <a:rPr lang="ar-SA" u="sng" dirty="0">
                <a:solidFill>
                  <a:srgbClr val="FF0000"/>
                </a:solidFill>
              </a:rPr>
              <a:t> </a:t>
            </a:r>
          </a:p>
          <a:p>
            <a:pPr algn="r" rtl="1">
              <a:buNone/>
            </a:pPr>
            <a:r>
              <a:rPr lang="ar-SA" dirty="0"/>
              <a:t>ويرى بأن للبنية المعرفية ثلاث عمليات متسلسلة ومسؤولة عن</a:t>
            </a:r>
          </a:p>
          <a:p>
            <a:pPr algn="r" rtl="1">
              <a:buNone/>
            </a:pPr>
            <a:r>
              <a:rPr lang="ar-SA" dirty="0"/>
              <a:t>تكوين المعرفة وهي : </a:t>
            </a:r>
          </a:p>
          <a:p>
            <a:pPr algn="r" rtl="1">
              <a:buNone/>
            </a:pPr>
            <a:r>
              <a:rPr lang="ar-SA" dirty="0">
                <a:solidFill>
                  <a:srgbClr val="FF0000"/>
                </a:solidFill>
              </a:rPr>
              <a:t>1- التمثيل      </a:t>
            </a:r>
            <a:r>
              <a:rPr lang="en-US" dirty="0">
                <a:solidFill>
                  <a:srgbClr val="FF0000"/>
                </a:solidFill>
              </a:rPr>
              <a:t>Assimilation</a:t>
            </a:r>
            <a:endParaRPr lang="ar-SA" dirty="0">
              <a:solidFill>
                <a:srgbClr val="FF0000"/>
              </a:solidFill>
            </a:endParaRPr>
          </a:p>
          <a:p>
            <a:pPr algn="r" rtl="1">
              <a:buNone/>
            </a:pPr>
            <a:r>
              <a:rPr lang="ar-SA" dirty="0"/>
              <a:t>وهي عملية تعديل الخبرات والمعلومات الجديدة لتتلائم مع</a:t>
            </a:r>
          </a:p>
          <a:p>
            <a:pPr algn="r" rtl="1">
              <a:buNone/>
            </a:pPr>
            <a:r>
              <a:rPr lang="ar-SA" dirty="0"/>
              <a:t>ما يعرفه الفرد على نحو مسبق ، وتحدث حينما يواجه الفرد</a:t>
            </a:r>
          </a:p>
          <a:p>
            <a:pPr algn="r" rtl="1">
              <a:buNone/>
            </a:pPr>
            <a:r>
              <a:rPr lang="ar-SA" dirty="0"/>
              <a:t>موقفا جديدا ويحاول تعديل خبرة الموقف مع مايتناسب من</a:t>
            </a:r>
          </a:p>
          <a:p>
            <a:pPr algn="r" rtl="1">
              <a:buNone/>
            </a:pPr>
            <a:r>
              <a:rPr lang="ar-SA" dirty="0"/>
              <a:t>بنيته المعرفية وهي عملية تغيير الخبرات لتصبح مألوفة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31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3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 calcmode="lin" valueType="num">
                                      <p:cBhvr>
                                        <p:cTn id="14"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331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33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 calcmode="lin" valueType="num">
                                      <p:cBhvr>
                                        <p:cTn id="21" dur="5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331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33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3315">
                                            <p:txEl>
                                              <p:pRg st="3" end="3"/>
                                            </p:txEl>
                                          </p:spTgt>
                                        </p:tgtEl>
                                        <p:attrNameLst>
                                          <p:attrName>style.visibility</p:attrName>
                                        </p:attrNameLst>
                                      </p:cBhvr>
                                      <p:to>
                                        <p:strVal val="visible"/>
                                      </p:to>
                                    </p:set>
                                    <p:anim calcmode="lin" valueType="num">
                                      <p:cBhvr>
                                        <p:cTn id="28" dur="500" fill="hold"/>
                                        <p:tgtEl>
                                          <p:spTgt spid="1331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331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33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3315">
                                            <p:txEl>
                                              <p:pRg st="4" end="4"/>
                                            </p:txEl>
                                          </p:spTgt>
                                        </p:tgtEl>
                                        <p:attrNameLst>
                                          <p:attrName>style.visibility</p:attrName>
                                        </p:attrNameLst>
                                      </p:cBhvr>
                                      <p:to>
                                        <p:strVal val="visible"/>
                                      </p:to>
                                    </p:set>
                                    <p:anim calcmode="lin" valueType="num">
                                      <p:cBhvr>
                                        <p:cTn id="35" dur="500" fill="hold"/>
                                        <p:tgtEl>
                                          <p:spTgt spid="1331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331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33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3315">
                                            <p:txEl>
                                              <p:pRg st="5" end="5"/>
                                            </p:txEl>
                                          </p:spTgt>
                                        </p:tgtEl>
                                        <p:attrNameLst>
                                          <p:attrName>style.visibility</p:attrName>
                                        </p:attrNameLst>
                                      </p:cBhvr>
                                      <p:to>
                                        <p:strVal val="visible"/>
                                      </p:to>
                                    </p:set>
                                    <p:anim calcmode="lin" valueType="num">
                                      <p:cBhvr>
                                        <p:cTn id="42" dur="500" fill="hold"/>
                                        <p:tgtEl>
                                          <p:spTgt spid="1331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331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331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13315">
                                            <p:txEl>
                                              <p:pRg st="6" end="6"/>
                                            </p:txEl>
                                          </p:spTgt>
                                        </p:tgtEl>
                                        <p:attrNameLst>
                                          <p:attrName>style.visibility</p:attrName>
                                        </p:attrNameLst>
                                      </p:cBhvr>
                                      <p:to>
                                        <p:strVal val="visible"/>
                                      </p:to>
                                    </p:set>
                                    <p:anim calcmode="lin" valueType="num">
                                      <p:cBhvr>
                                        <p:cTn id="49" dur="500" fill="hold"/>
                                        <p:tgtEl>
                                          <p:spTgt spid="1331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331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1331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13315">
                                            <p:txEl>
                                              <p:pRg st="7" end="7"/>
                                            </p:txEl>
                                          </p:spTgt>
                                        </p:tgtEl>
                                        <p:attrNameLst>
                                          <p:attrName>style.visibility</p:attrName>
                                        </p:attrNameLst>
                                      </p:cBhvr>
                                      <p:to>
                                        <p:strVal val="visible"/>
                                      </p:to>
                                    </p:set>
                                    <p:anim calcmode="lin" valueType="num">
                                      <p:cBhvr>
                                        <p:cTn id="56" dur="500" fill="hold"/>
                                        <p:tgtEl>
                                          <p:spTgt spid="13315">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13315">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133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228600"/>
            <a:ext cx="8229600" cy="6629400"/>
          </a:xfrm>
        </p:spPr>
        <p:txBody>
          <a:bodyPr/>
          <a:lstStyle/>
          <a:p>
            <a:pPr algn="r" rtl="1">
              <a:buNone/>
            </a:pPr>
            <a:r>
              <a:rPr lang="ar-SA" dirty="0">
                <a:solidFill>
                  <a:srgbClr val="FF0000"/>
                </a:solidFill>
              </a:rPr>
              <a:t>2- الموائمة     </a:t>
            </a:r>
            <a:r>
              <a:rPr lang="en-US" dirty="0">
                <a:solidFill>
                  <a:srgbClr val="FF0000"/>
                </a:solidFill>
              </a:rPr>
              <a:t>Accommodation</a:t>
            </a:r>
            <a:endParaRPr lang="ar-SA" dirty="0">
              <a:solidFill>
                <a:srgbClr val="FF0000"/>
              </a:solidFill>
            </a:endParaRPr>
          </a:p>
          <a:p>
            <a:pPr algn="r" rtl="1">
              <a:buNone/>
            </a:pPr>
            <a:r>
              <a:rPr lang="ar-SA" dirty="0"/>
              <a:t>وهي تغيير ومراجعة البنية الذهنية في ضوء الخبرة الجديدة ، ويتم فيها تعديل البنية المعرفية للفرد لتتناسب مع الخبرة الجديدة ، او تعديل الاستجابة التي صدرت في عملية التمثيل وان اعادة الاتزان يحدث في هذه المرحلة وكذلك فان كل من عملية التمثيل والموائمة هدفها التكيف وتلعب التغذية الراجعة دورا في العمليتين . </a:t>
            </a:r>
          </a:p>
          <a:p>
            <a:pPr algn="r" rtl="1">
              <a:buNone/>
            </a:pPr>
            <a:r>
              <a:rPr lang="ar-SA" dirty="0">
                <a:solidFill>
                  <a:srgbClr val="FF0000"/>
                </a:solidFill>
              </a:rPr>
              <a:t>3- التنظيم      </a:t>
            </a:r>
            <a:r>
              <a:rPr lang="en-US" dirty="0">
                <a:solidFill>
                  <a:srgbClr val="FF0000"/>
                </a:solidFill>
              </a:rPr>
              <a:t>Organization </a:t>
            </a:r>
            <a:endParaRPr lang="ar-SA" dirty="0">
              <a:solidFill>
                <a:srgbClr val="FF0000"/>
              </a:solidFill>
            </a:endParaRPr>
          </a:p>
          <a:p>
            <a:pPr algn="r" rtl="1">
              <a:buNone/>
            </a:pPr>
            <a:r>
              <a:rPr lang="ar-SA" dirty="0"/>
              <a:t>وهو اعادة تشكيل البنية المعرفية ككل مع التعلم الجديد او دمج المعلومة الجديدة مع المعلومات الموجودة في البنية العقلية للمتعلم  ويمثل نزعة الفرد الى ترتيب العمليات العقلية وتنسيقها في انظمة كلية .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3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 calcmode="lin" valueType="num">
                                      <p:cBhvr>
                                        <p:cTn id="14" dur="5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433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43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 calcmode="lin" valueType="num">
                                      <p:cBhvr>
                                        <p:cTn id="21" dur="500" fill="hold"/>
                                        <p:tgtEl>
                                          <p:spTgt spid="1433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433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43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4339">
                                            <p:txEl>
                                              <p:pRg st="3" end="3"/>
                                            </p:txEl>
                                          </p:spTgt>
                                        </p:tgtEl>
                                        <p:attrNameLst>
                                          <p:attrName>style.visibility</p:attrName>
                                        </p:attrNameLst>
                                      </p:cBhvr>
                                      <p:to>
                                        <p:strVal val="visible"/>
                                      </p:to>
                                    </p:set>
                                    <p:anim calcmode="lin" valueType="num">
                                      <p:cBhvr>
                                        <p:cTn id="28" dur="500" fill="hold"/>
                                        <p:tgtEl>
                                          <p:spTgt spid="1433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433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381000"/>
            <a:ext cx="8229600" cy="6477000"/>
          </a:xfrm>
        </p:spPr>
        <p:txBody>
          <a:bodyPr/>
          <a:lstStyle/>
          <a:p>
            <a:pPr algn="ctr">
              <a:buFont typeface="Wingdings" pitchFamily="2" charset="2"/>
              <a:buNone/>
            </a:pPr>
            <a:r>
              <a:rPr lang="ar-SA" dirty="0">
                <a:solidFill>
                  <a:srgbClr val="FF0000"/>
                </a:solidFill>
              </a:rPr>
              <a:t>مخطط يوضح الوظائف  المعرفية :   </a:t>
            </a:r>
            <a:endParaRPr lang="en-US" dirty="0">
              <a:solidFill>
                <a:srgbClr val="FF0000"/>
              </a:solidFill>
            </a:endParaRPr>
          </a:p>
        </p:txBody>
      </p:sp>
      <p:grpSp>
        <p:nvGrpSpPr>
          <p:cNvPr id="2" name="Group 4"/>
          <p:cNvGrpSpPr>
            <a:grpSpLocks noChangeAspect="1"/>
          </p:cNvGrpSpPr>
          <p:nvPr/>
        </p:nvGrpSpPr>
        <p:grpSpPr bwMode="auto">
          <a:xfrm>
            <a:off x="1219200" y="1066800"/>
            <a:ext cx="6689725" cy="5494338"/>
            <a:chOff x="1826" y="7557"/>
            <a:chExt cx="8280" cy="2880"/>
          </a:xfrm>
        </p:grpSpPr>
        <p:sp>
          <p:nvSpPr>
            <p:cNvPr id="15365" name="AutoShape 5"/>
            <p:cNvSpPr>
              <a:spLocks noChangeAspect="1" noChangeArrowheads="1"/>
            </p:cNvSpPr>
            <p:nvPr/>
          </p:nvSpPr>
          <p:spPr bwMode="auto">
            <a:xfrm>
              <a:off x="1826" y="7557"/>
              <a:ext cx="8280" cy="2880"/>
            </a:xfrm>
            <a:prstGeom prst="rect">
              <a:avLst/>
            </a:prstGeom>
            <a:noFill/>
            <a:ln w="9525">
              <a:noFill/>
              <a:miter lim="800000"/>
              <a:headEnd/>
              <a:tailEnd/>
            </a:ln>
          </p:spPr>
          <p:txBody>
            <a:bodyPr/>
            <a:lstStyle/>
            <a:p>
              <a:endParaRPr lang="en-US"/>
            </a:p>
          </p:txBody>
        </p:sp>
        <p:sp>
          <p:nvSpPr>
            <p:cNvPr id="15366" name="Text Box 6"/>
            <p:cNvSpPr txBox="1">
              <a:spLocks noChangeArrowheads="1"/>
            </p:cNvSpPr>
            <p:nvPr/>
          </p:nvSpPr>
          <p:spPr bwMode="auto">
            <a:xfrm>
              <a:off x="8126" y="7737"/>
              <a:ext cx="1799" cy="720"/>
            </a:xfrm>
            <a:prstGeom prst="rect">
              <a:avLst/>
            </a:prstGeom>
            <a:solidFill>
              <a:srgbClr val="FFFFFF"/>
            </a:solidFill>
            <a:ln w="19050">
              <a:solidFill>
                <a:srgbClr val="000000"/>
              </a:solidFill>
              <a:miter lim="800000"/>
              <a:headEnd/>
              <a:tailEnd/>
            </a:ln>
          </p:spPr>
          <p:txBody>
            <a:bodyPr/>
            <a:lstStyle/>
            <a:p>
              <a:pPr algn="ctr"/>
              <a:r>
                <a:rPr lang="ar-SA" altLang="zh-CN" sz="2400">
                  <a:ea typeface="SimSun" pitchFamily="2" charset="-122"/>
                  <a:cs typeface="Monotype Koufi" pitchFamily="2" charset="-78"/>
                </a:rPr>
                <a:t>التمـثيــــل</a:t>
              </a:r>
              <a:endParaRPr lang="en-US" sz="2400">
                <a:ea typeface="SimSun" pitchFamily="2" charset="-122"/>
                <a:cs typeface="Monotype Koufi" pitchFamily="2" charset="-78"/>
              </a:endParaRPr>
            </a:p>
          </p:txBody>
        </p:sp>
        <p:sp>
          <p:nvSpPr>
            <p:cNvPr id="15367" name="Text Box 7"/>
            <p:cNvSpPr txBox="1">
              <a:spLocks noChangeArrowheads="1"/>
            </p:cNvSpPr>
            <p:nvPr/>
          </p:nvSpPr>
          <p:spPr bwMode="auto">
            <a:xfrm>
              <a:off x="5426" y="7737"/>
              <a:ext cx="1799" cy="720"/>
            </a:xfrm>
            <a:prstGeom prst="rect">
              <a:avLst/>
            </a:prstGeom>
            <a:solidFill>
              <a:srgbClr val="FFFFFF"/>
            </a:solidFill>
            <a:ln w="19050">
              <a:solidFill>
                <a:srgbClr val="000000"/>
              </a:solidFill>
              <a:miter lim="800000"/>
              <a:headEnd/>
              <a:tailEnd/>
            </a:ln>
          </p:spPr>
          <p:txBody>
            <a:bodyPr/>
            <a:lstStyle/>
            <a:p>
              <a:pPr algn="ctr"/>
              <a:r>
                <a:rPr lang="ar-SA" altLang="zh-CN" sz="2800" dirty="0">
                  <a:ea typeface="SimSun" pitchFamily="2" charset="-122"/>
                  <a:cs typeface="Monotype Koufi" pitchFamily="2" charset="-78"/>
                </a:rPr>
                <a:t>المـــوائمة</a:t>
              </a:r>
              <a:endParaRPr lang="en-US" sz="2800" dirty="0">
                <a:ea typeface="SimSun" pitchFamily="2" charset="-122"/>
                <a:cs typeface="Monotype Koufi" pitchFamily="2" charset="-78"/>
              </a:endParaRPr>
            </a:p>
          </p:txBody>
        </p:sp>
        <p:sp>
          <p:nvSpPr>
            <p:cNvPr id="15368" name="Text Box 8"/>
            <p:cNvSpPr txBox="1">
              <a:spLocks noChangeArrowheads="1"/>
            </p:cNvSpPr>
            <p:nvPr/>
          </p:nvSpPr>
          <p:spPr bwMode="auto">
            <a:xfrm>
              <a:off x="2366" y="7767"/>
              <a:ext cx="1980" cy="720"/>
            </a:xfrm>
            <a:prstGeom prst="rect">
              <a:avLst/>
            </a:prstGeom>
            <a:solidFill>
              <a:srgbClr val="FFFFFF"/>
            </a:solidFill>
            <a:ln w="19050">
              <a:solidFill>
                <a:srgbClr val="000000"/>
              </a:solidFill>
              <a:miter lim="800000"/>
              <a:headEnd/>
              <a:tailEnd/>
            </a:ln>
          </p:spPr>
          <p:txBody>
            <a:bodyPr/>
            <a:lstStyle/>
            <a:p>
              <a:pPr algn="ctr"/>
              <a:r>
                <a:rPr lang="ar-SA" altLang="zh-CN" sz="2400">
                  <a:ea typeface="SimSun" pitchFamily="2" charset="-122"/>
                  <a:cs typeface="Monotype Koufi" pitchFamily="2" charset="-78"/>
                </a:rPr>
                <a:t>التــنــــظيم</a:t>
              </a:r>
              <a:endParaRPr lang="en-US" sz="2400">
                <a:ea typeface="SimSun" pitchFamily="2" charset="-122"/>
                <a:cs typeface="Monotype Koufi" pitchFamily="2" charset="-78"/>
              </a:endParaRPr>
            </a:p>
          </p:txBody>
        </p:sp>
        <p:sp>
          <p:nvSpPr>
            <p:cNvPr id="15369" name="Text Box 9"/>
            <p:cNvSpPr txBox="1">
              <a:spLocks noChangeArrowheads="1"/>
            </p:cNvSpPr>
            <p:nvPr/>
          </p:nvSpPr>
          <p:spPr bwMode="auto">
            <a:xfrm>
              <a:off x="6506" y="9357"/>
              <a:ext cx="2160" cy="720"/>
            </a:xfrm>
            <a:prstGeom prst="rect">
              <a:avLst/>
            </a:prstGeom>
            <a:solidFill>
              <a:srgbClr val="FFFFFF"/>
            </a:solidFill>
            <a:ln w="19050">
              <a:solidFill>
                <a:srgbClr val="000000"/>
              </a:solidFill>
              <a:miter lim="800000"/>
              <a:headEnd/>
              <a:tailEnd/>
            </a:ln>
          </p:spPr>
          <p:txBody>
            <a:bodyPr/>
            <a:lstStyle/>
            <a:p>
              <a:pPr algn="ctr"/>
              <a:r>
                <a:rPr lang="ar-SA" altLang="zh-CN" sz="2800">
                  <a:ea typeface="SimSun" pitchFamily="2" charset="-122"/>
                  <a:cs typeface="Monotype Koufi" pitchFamily="2" charset="-78"/>
                </a:rPr>
                <a:t>التكـيف</a:t>
              </a:r>
              <a:endParaRPr lang="en-US" sz="2800">
                <a:ea typeface="SimSun" pitchFamily="2" charset="-122"/>
                <a:cs typeface="Monotype Koufi" pitchFamily="2" charset="-78"/>
              </a:endParaRPr>
            </a:p>
          </p:txBody>
        </p:sp>
        <p:sp>
          <p:nvSpPr>
            <p:cNvPr id="15370" name="Line 10"/>
            <p:cNvSpPr>
              <a:spLocks noChangeShapeType="1"/>
            </p:cNvSpPr>
            <p:nvPr/>
          </p:nvSpPr>
          <p:spPr bwMode="auto">
            <a:xfrm flipH="1">
              <a:off x="7226" y="8097"/>
              <a:ext cx="900" cy="0"/>
            </a:xfrm>
            <a:prstGeom prst="line">
              <a:avLst/>
            </a:prstGeom>
            <a:noFill/>
            <a:ln w="9525">
              <a:solidFill>
                <a:srgbClr val="000000"/>
              </a:solidFill>
              <a:round/>
              <a:headEnd/>
              <a:tailEnd type="triangle" w="med" len="med"/>
            </a:ln>
          </p:spPr>
          <p:txBody>
            <a:bodyPr/>
            <a:lstStyle/>
            <a:p>
              <a:endParaRPr lang="en-US"/>
            </a:p>
          </p:txBody>
        </p:sp>
        <p:sp>
          <p:nvSpPr>
            <p:cNvPr id="15371" name="Line 11"/>
            <p:cNvSpPr>
              <a:spLocks noChangeShapeType="1"/>
            </p:cNvSpPr>
            <p:nvPr/>
          </p:nvSpPr>
          <p:spPr bwMode="auto">
            <a:xfrm flipH="1" flipV="1">
              <a:off x="4346" y="8097"/>
              <a:ext cx="998" cy="3"/>
            </a:xfrm>
            <a:prstGeom prst="line">
              <a:avLst/>
            </a:prstGeom>
            <a:noFill/>
            <a:ln w="9525">
              <a:solidFill>
                <a:srgbClr val="000000"/>
              </a:solidFill>
              <a:round/>
              <a:headEnd/>
              <a:tailEnd type="triangle" w="med" len="med"/>
            </a:ln>
          </p:spPr>
          <p:txBody>
            <a:bodyPr/>
            <a:lstStyle/>
            <a:p>
              <a:endParaRPr lang="en-US"/>
            </a:p>
          </p:txBody>
        </p:sp>
        <p:sp>
          <p:nvSpPr>
            <p:cNvPr id="15372" name="Line 12"/>
            <p:cNvSpPr>
              <a:spLocks noChangeShapeType="1"/>
            </p:cNvSpPr>
            <p:nvPr/>
          </p:nvSpPr>
          <p:spPr bwMode="auto">
            <a:xfrm flipV="1">
              <a:off x="8486" y="8457"/>
              <a:ext cx="1" cy="900"/>
            </a:xfrm>
            <a:prstGeom prst="line">
              <a:avLst/>
            </a:prstGeom>
            <a:noFill/>
            <a:ln w="9525">
              <a:solidFill>
                <a:srgbClr val="000000"/>
              </a:solidFill>
              <a:round/>
              <a:headEnd/>
              <a:tailEnd type="triangle" w="med" len="med"/>
            </a:ln>
          </p:spPr>
          <p:txBody>
            <a:bodyPr/>
            <a:lstStyle/>
            <a:p>
              <a:endParaRPr lang="en-US"/>
            </a:p>
          </p:txBody>
        </p:sp>
        <p:sp>
          <p:nvSpPr>
            <p:cNvPr id="15373" name="Line 13"/>
            <p:cNvSpPr>
              <a:spLocks noChangeShapeType="1"/>
            </p:cNvSpPr>
            <p:nvPr/>
          </p:nvSpPr>
          <p:spPr bwMode="auto">
            <a:xfrm flipV="1">
              <a:off x="6866" y="8457"/>
              <a:ext cx="1" cy="900"/>
            </a:xfrm>
            <a:prstGeom prst="line">
              <a:avLst/>
            </a:prstGeom>
            <a:noFill/>
            <a:ln w="9525">
              <a:solidFill>
                <a:srgbClr val="000000"/>
              </a:solidFill>
              <a:round/>
              <a:headEnd/>
              <a:tailEnd type="triangle" w="med" len="med"/>
            </a:ln>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6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536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228600"/>
            <a:ext cx="8229600" cy="6248400"/>
          </a:xfrm>
        </p:spPr>
        <p:txBody>
          <a:bodyPr/>
          <a:lstStyle/>
          <a:p>
            <a:pPr algn="r" rtl="1">
              <a:lnSpc>
                <a:spcPct val="80000"/>
              </a:lnSpc>
            </a:pPr>
            <a:r>
              <a:rPr lang="ar-SA" sz="2800" b="1" dirty="0"/>
              <a:t>ثالثا : البنية الذهنية   </a:t>
            </a:r>
            <a:r>
              <a:rPr lang="en-US" sz="2800" b="1" dirty="0"/>
              <a:t>Cognitive  structure</a:t>
            </a:r>
            <a:endParaRPr lang="ar-SA" sz="2800" dirty="0"/>
          </a:p>
          <a:p>
            <a:pPr algn="r" rtl="1">
              <a:lnSpc>
                <a:spcPct val="80000"/>
              </a:lnSpc>
              <a:buNone/>
            </a:pPr>
            <a:r>
              <a:rPr lang="ar-SA" sz="2800" dirty="0"/>
              <a:t>ويرى بياجيه ان الفرد منذ الطفولة يبدا بتكوين مخطط ذهني لكل حركة او كل موقف وهذه المخططات في البداية تكون منفصلة ثم يتم الربط بينها في كل عملية تعلم . </a:t>
            </a:r>
          </a:p>
          <a:p>
            <a:pPr algn="r" rtl="1">
              <a:lnSpc>
                <a:spcPct val="80000"/>
              </a:lnSpc>
            </a:pPr>
            <a:endParaRPr lang="ar-SA" sz="2800" dirty="0"/>
          </a:p>
          <a:p>
            <a:pPr algn="r" rtl="1">
              <a:lnSpc>
                <a:spcPct val="80000"/>
              </a:lnSpc>
            </a:pPr>
            <a:endParaRPr lang="ar-SA" sz="2800" dirty="0"/>
          </a:p>
          <a:p>
            <a:pPr algn="r" rtl="1">
              <a:lnSpc>
                <a:spcPct val="80000"/>
              </a:lnSpc>
            </a:pPr>
            <a:endParaRPr lang="ar-SA" sz="2800" dirty="0"/>
          </a:p>
          <a:p>
            <a:pPr algn="r" rtl="1">
              <a:lnSpc>
                <a:spcPct val="80000"/>
              </a:lnSpc>
              <a:buFont typeface="Wingdings" pitchFamily="2" charset="2"/>
              <a:buNone/>
            </a:pPr>
            <a:endParaRPr lang="ar-SA" sz="2800" b="1" dirty="0"/>
          </a:p>
          <a:p>
            <a:pPr algn="r" rtl="1">
              <a:lnSpc>
                <a:spcPct val="80000"/>
              </a:lnSpc>
              <a:buFont typeface="Wingdings" pitchFamily="2" charset="2"/>
              <a:buNone/>
            </a:pPr>
            <a:r>
              <a:rPr lang="ar-SA" sz="2800" b="1" dirty="0"/>
              <a:t>ويرى بياجيه : </a:t>
            </a:r>
          </a:p>
          <a:p>
            <a:pPr algn="r" rtl="1">
              <a:lnSpc>
                <a:spcPct val="80000"/>
              </a:lnSpc>
              <a:buFontTx/>
              <a:buChar char="-"/>
            </a:pPr>
            <a:r>
              <a:rPr lang="ar-SA" sz="2800" dirty="0"/>
              <a:t>الوراثة تكسب الفرد مجموعة الصيغ لاكتساب المعلومات</a:t>
            </a:r>
          </a:p>
          <a:p>
            <a:pPr algn="r" rtl="1">
              <a:lnSpc>
                <a:spcPct val="80000"/>
              </a:lnSpc>
              <a:buFontTx/>
              <a:buChar char="-"/>
            </a:pPr>
            <a:r>
              <a:rPr lang="ar-SA" sz="2800" dirty="0"/>
              <a:t>يبدأ الفرد بنفسه انشاء معارفه ويتم الربط بين المخططات من خلال التفاعل بين الفرد وبيئته .</a:t>
            </a:r>
          </a:p>
          <a:p>
            <a:pPr algn="r" rtl="1">
              <a:lnSpc>
                <a:spcPct val="80000"/>
              </a:lnSpc>
              <a:buFontTx/>
              <a:buChar char="-"/>
            </a:pPr>
            <a:r>
              <a:rPr lang="ar-SA" sz="2800" dirty="0"/>
              <a:t>البنية الذهنية غير ساكنة وانما متغيرة وديناميكية مع كل تعلم جديد</a:t>
            </a:r>
          </a:p>
          <a:p>
            <a:pPr algn="r" rtl="1">
              <a:lnSpc>
                <a:spcPct val="80000"/>
              </a:lnSpc>
              <a:buFontTx/>
              <a:buChar char="-"/>
            </a:pPr>
            <a:r>
              <a:rPr lang="ar-SA" sz="2800" dirty="0"/>
              <a:t>ان العمليات الذهنية الثلاث هي ادوات تعلم الإنسان وتفاعله مع بيئته .</a:t>
            </a:r>
          </a:p>
        </p:txBody>
      </p:sp>
      <p:sp>
        <p:nvSpPr>
          <p:cNvPr id="16389" name="Rectangle 5"/>
          <p:cNvSpPr>
            <a:spLocks noChangeArrowheads="1"/>
          </p:cNvSpPr>
          <p:nvPr/>
        </p:nvSpPr>
        <p:spPr bwMode="auto">
          <a:xfrm>
            <a:off x="7620000" y="1981200"/>
            <a:ext cx="533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90" name="Rectangle 6"/>
          <p:cNvSpPr>
            <a:spLocks noChangeArrowheads="1"/>
          </p:cNvSpPr>
          <p:nvPr/>
        </p:nvSpPr>
        <p:spPr bwMode="auto">
          <a:xfrm>
            <a:off x="6934200" y="1981200"/>
            <a:ext cx="533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91" name="Rectangle 7"/>
          <p:cNvSpPr>
            <a:spLocks noChangeArrowheads="1"/>
          </p:cNvSpPr>
          <p:nvPr/>
        </p:nvSpPr>
        <p:spPr bwMode="auto">
          <a:xfrm>
            <a:off x="6172200" y="1981200"/>
            <a:ext cx="6096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92" name="Rectangle 8"/>
          <p:cNvSpPr>
            <a:spLocks noChangeArrowheads="1"/>
          </p:cNvSpPr>
          <p:nvPr/>
        </p:nvSpPr>
        <p:spPr bwMode="auto">
          <a:xfrm>
            <a:off x="5486400" y="1981200"/>
            <a:ext cx="533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93" name="Rectangle 9"/>
          <p:cNvSpPr>
            <a:spLocks noChangeArrowheads="1"/>
          </p:cNvSpPr>
          <p:nvPr/>
        </p:nvSpPr>
        <p:spPr bwMode="auto">
          <a:xfrm>
            <a:off x="2133600" y="1981200"/>
            <a:ext cx="23622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6394" name="Line 10"/>
          <p:cNvSpPr>
            <a:spLocks noChangeShapeType="1"/>
          </p:cNvSpPr>
          <p:nvPr/>
        </p:nvSpPr>
        <p:spPr bwMode="auto">
          <a:xfrm>
            <a:off x="3962400" y="1981200"/>
            <a:ext cx="0" cy="685800"/>
          </a:xfrm>
          <a:prstGeom prst="line">
            <a:avLst/>
          </a:prstGeom>
          <a:noFill/>
          <a:ln w="9525">
            <a:solidFill>
              <a:schemeClr val="tx1"/>
            </a:solidFill>
            <a:round/>
            <a:headEnd/>
            <a:tailEnd/>
          </a:ln>
          <a:effectLst/>
        </p:spPr>
        <p:txBody>
          <a:bodyPr/>
          <a:lstStyle/>
          <a:p>
            <a:endParaRPr lang="en-US"/>
          </a:p>
        </p:txBody>
      </p:sp>
      <p:sp>
        <p:nvSpPr>
          <p:cNvPr id="16395" name="Line 11"/>
          <p:cNvSpPr>
            <a:spLocks noChangeShapeType="1"/>
          </p:cNvSpPr>
          <p:nvPr/>
        </p:nvSpPr>
        <p:spPr bwMode="auto">
          <a:xfrm>
            <a:off x="3352800" y="1981200"/>
            <a:ext cx="0" cy="685800"/>
          </a:xfrm>
          <a:prstGeom prst="line">
            <a:avLst/>
          </a:prstGeom>
          <a:noFill/>
          <a:ln w="9525">
            <a:solidFill>
              <a:schemeClr val="tx1"/>
            </a:solidFill>
            <a:round/>
            <a:headEnd/>
            <a:tailEnd/>
          </a:ln>
          <a:effectLst/>
        </p:spPr>
        <p:txBody>
          <a:bodyPr/>
          <a:lstStyle/>
          <a:p>
            <a:endParaRPr lang="en-US"/>
          </a:p>
        </p:txBody>
      </p:sp>
      <p:sp>
        <p:nvSpPr>
          <p:cNvPr id="16396" name="Line 12"/>
          <p:cNvSpPr>
            <a:spLocks noChangeShapeType="1"/>
          </p:cNvSpPr>
          <p:nvPr/>
        </p:nvSpPr>
        <p:spPr bwMode="auto">
          <a:xfrm>
            <a:off x="2743200" y="1981200"/>
            <a:ext cx="0" cy="68580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5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3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p:cTn id="13" dur="5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638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anim calcmode="lin" valueType="num">
                                      <p:cBhvr>
                                        <p:cTn id="19" dur="500" fill="hold"/>
                                        <p:tgtEl>
                                          <p:spTgt spid="16387">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16387">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387">
                                            <p:txEl>
                                              <p:pRg st="7" end="7"/>
                                            </p:txEl>
                                          </p:spTgt>
                                        </p:tgtEl>
                                        <p:attrNameLst>
                                          <p:attrName>style.visibility</p:attrName>
                                        </p:attrNameLst>
                                      </p:cBhvr>
                                      <p:to>
                                        <p:strVal val="visible"/>
                                      </p:to>
                                    </p:set>
                                    <p:anim calcmode="lin" valueType="num">
                                      <p:cBhvr>
                                        <p:cTn id="25" dur="500" fill="hold"/>
                                        <p:tgtEl>
                                          <p:spTgt spid="16387">
                                            <p:txEl>
                                              <p:pRg st="7" end="7"/>
                                            </p:txEl>
                                          </p:spTgt>
                                        </p:tgtEl>
                                        <p:attrNameLst>
                                          <p:attrName>ppt_w</p:attrName>
                                        </p:attrNameLst>
                                      </p:cBhvr>
                                      <p:tavLst>
                                        <p:tav tm="0">
                                          <p:val>
                                            <p:fltVal val="0"/>
                                          </p:val>
                                        </p:tav>
                                        <p:tav tm="100000">
                                          <p:val>
                                            <p:strVal val="#ppt_w"/>
                                          </p:val>
                                        </p:tav>
                                      </p:tavLst>
                                    </p:anim>
                                    <p:anim calcmode="lin" valueType="num">
                                      <p:cBhvr>
                                        <p:cTn id="26" dur="500" fill="hold"/>
                                        <p:tgtEl>
                                          <p:spTgt spid="16387">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387">
                                            <p:txEl>
                                              <p:pRg st="8" end="8"/>
                                            </p:txEl>
                                          </p:spTgt>
                                        </p:tgtEl>
                                        <p:attrNameLst>
                                          <p:attrName>style.visibility</p:attrName>
                                        </p:attrNameLst>
                                      </p:cBhvr>
                                      <p:to>
                                        <p:strVal val="visible"/>
                                      </p:to>
                                    </p:set>
                                    <p:anim calcmode="lin" valueType="num">
                                      <p:cBhvr>
                                        <p:cTn id="31" dur="500" fill="hold"/>
                                        <p:tgtEl>
                                          <p:spTgt spid="16387">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16387">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6387">
                                            <p:txEl>
                                              <p:pRg st="9" end="9"/>
                                            </p:txEl>
                                          </p:spTgt>
                                        </p:tgtEl>
                                        <p:attrNameLst>
                                          <p:attrName>style.visibility</p:attrName>
                                        </p:attrNameLst>
                                      </p:cBhvr>
                                      <p:to>
                                        <p:strVal val="visible"/>
                                      </p:to>
                                    </p:set>
                                    <p:anim calcmode="lin" valueType="num">
                                      <p:cBhvr>
                                        <p:cTn id="37" dur="500" fill="hold"/>
                                        <p:tgtEl>
                                          <p:spTgt spid="16387">
                                            <p:txEl>
                                              <p:pRg st="9" end="9"/>
                                            </p:txEl>
                                          </p:spTgt>
                                        </p:tgtEl>
                                        <p:attrNameLst>
                                          <p:attrName>ppt_w</p:attrName>
                                        </p:attrNameLst>
                                      </p:cBhvr>
                                      <p:tavLst>
                                        <p:tav tm="0">
                                          <p:val>
                                            <p:fltVal val="0"/>
                                          </p:val>
                                        </p:tav>
                                        <p:tav tm="100000">
                                          <p:val>
                                            <p:strVal val="#ppt_w"/>
                                          </p:val>
                                        </p:tav>
                                      </p:tavLst>
                                    </p:anim>
                                    <p:anim calcmode="lin" valueType="num">
                                      <p:cBhvr>
                                        <p:cTn id="38" dur="500" fill="hold"/>
                                        <p:tgtEl>
                                          <p:spTgt spid="16387">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6387">
                                            <p:txEl>
                                              <p:pRg st="10" end="10"/>
                                            </p:txEl>
                                          </p:spTgt>
                                        </p:tgtEl>
                                        <p:attrNameLst>
                                          <p:attrName>style.visibility</p:attrName>
                                        </p:attrNameLst>
                                      </p:cBhvr>
                                      <p:to>
                                        <p:strVal val="visible"/>
                                      </p:to>
                                    </p:set>
                                    <p:anim calcmode="lin" valueType="num">
                                      <p:cBhvr>
                                        <p:cTn id="43" dur="500" fill="hold"/>
                                        <p:tgtEl>
                                          <p:spTgt spid="16387">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16387">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noAutofit/>
          </a:bodyPr>
          <a:lstStyle/>
          <a:p>
            <a:pPr algn="r" rtl="1">
              <a:buNone/>
            </a:pPr>
            <a:r>
              <a:rPr lang="ar-SA" sz="2500" b="1" dirty="0">
                <a:latin typeface="Simplified Arabic" pitchFamily="18" charset="-78"/>
                <a:cs typeface="Simplified Arabic" pitchFamily="18" charset="-78"/>
              </a:rPr>
              <a:t>تعريف المرحلة المعرفية (العقلية):</a:t>
            </a:r>
          </a:p>
          <a:p>
            <a:pPr algn="r" rtl="1">
              <a:buNone/>
            </a:pPr>
            <a:endParaRPr lang="ar-SA" sz="2500" b="1" dirty="0">
              <a:latin typeface="Simplified Arabic" pitchFamily="18" charset="-78"/>
              <a:cs typeface="Simplified Arabic" pitchFamily="18" charset="-78"/>
            </a:endParaRPr>
          </a:p>
          <a:p>
            <a:pPr algn="r" rtl="1">
              <a:buFont typeface="Wingdings" pitchFamily="2" charset="2"/>
              <a:buChar char="§"/>
            </a:pPr>
            <a:r>
              <a:rPr lang="ar-SA" sz="2500" dirty="0">
                <a:latin typeface="Simplified Arabic" pitchFamily="18" charset="-78"/>
                <a:cs typeface="Simplified Arabic" pitchFamily="18" charset="-78"/>
              </a:rPr>
              <a:t>يعني بياجيه من المرحلة المعرفية نمطا من التراكيب المعرفية والعمليات العقلية والمفاهيم التي تظهر لدى الأطفال في مرحلة عمرية، والتي تختلف عنها لدى الأطفال في مرحلة عمرية أخرى. ولابد من التتابع، إذ لا يمكن للطفل أن ينتقل إلى مرحلة دون أن يمر بالمرحلة السابقة لها. والتقدم الذي يحرزه عبر هذه المراحل يقرر قدرته على التكيف مع البيئة.</a:t>
            </a:r>
          </a:p>
          <a:p>
            <a:pPr algn="r" rtl="1">
              <a:buNone/>
            </a:pPr>
            <a:r>
              <a:rPr lang="ar-SA" sz="2400" dirty="0"/>
              <a:t>قسم بياجية النمو العقلي الى اربع مراحل هي :</a:t>
            </a:r>
            <a:endParaRPr lang="ar-SA" sz="2500" b="1" dirty="0">
              <a:latin typeface="Simplified Arabic" pitchFamily="18" charset="-78"/>
              <a:cs typeface="Simplified Arabic" pitchFamily="18" charset="-78"/>
            </a:endParaRPr>
          </a:p>
          <a:p>
            <a:pPr algn="r" rtl="1">
              <a:buNone/>
            </a:pPr>
            <a:r>
              <a:rPr lang="ar-SA" sz="2800" dirty="0"/>
              <a:t>1) المرحلة الحسية الحركية. </a:t>
            </a:r>
            <a:endParaRPr lang="en-US" sz="2800" dirty="0"/>
          </a:p>
          <a:p>
            <a:pPr algn="r" rtl="1">
              <a:buNone/>
            </a:pPr>
            <a:r>
              <a:rPr lang="ar-SA" sz="2800" dirty="0"/>
              <a:t>2) مرحلة ما قبل الإجرائية أو ما قبل العمليات. </a:t>
            </a:r>
            <a:endParaRPr lang="en-US" sz="2800" dirty="0"/>
          </a:p>
          <a:p>
            <a:pPr algn="r" rtl="1">
              <a:buNone/>
            </a:pPr>
            <a:r>
              <a:rPr lang="ar-SA" sz="2800" dirty="0"/>
              <a:t>3) مرحلة العمليات المادية أو الفترة الإجرائية المحسوسة (العينية).  </a:t>
            </a:r>
            <a:endParaRPr lang="en-US" sz="2800" dirty="0"/>
          </a:p>
          <a:p>
            <a:pPr algn="r" rtl="1">
              <a:buNone/>
            </a:pPr>
            <a:r>
              <a:rPr lang="ar-SA" sz="2800" dirty="0"/>
              <a:t>4) المرحلة المجردة أو الفترة الإجرائية الصورية. </a:t>
            </a:r>
          </a:p>
          <a:p>
            <a:pPr algn="r" rtl="1">
              <a:buNone/>
            </a:pPr>
            <a:r>
              <a:rPr lang="ar-SA" sz="2400" dirty="0">
                <a:solidFill>
                  <a:srgbClr val="FF0000"/>
                </a:solidFill>
              </a:rPr>
              <a:t>( يرى بياجية ان مراحل النمو العقلي هي مراحل متتالية لايمكن ان يتخطى الطفل مرحلة الا بعد ان يمر بسابقتها ولكن طول بقاءه في المرحلة تختلف من طفل لآخر) </a:t>
            </a:r>
            <a:endParaRPr lang="en-US" sz="2500" dirty="0">
              <a:solidFill>
                <a:srgbClr val="FF0000"/>
              </a:solidFill>
              <a:latin typeface="Simplified Arabic" pitchFamily="18" charset="-78"/>
              <a:cs typeface="Simplified Arabic"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25812</TotalTime>
  <Words>1770</Words>
  <Application>Microsoft Office PowerPoint</Application>
  <PresentationFormat>On-screen Show (4:3)</PresentationFormat>
  <Paragraphs>165</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Simplified Arabic</vt:lpstr>
      <vt:lpstr>Wingdings</vt:lpstr>
      <vt:lpstr>Office Theme</vt:lpstr>
      <vt:lpstr> ثانيا : نظرية النمو العقلي Developmental Stages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أولا : المرحلة الحسية- الحركية  Sensori-motor stage: (من الميلاد - 2سنة)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خصائص الطفل المعرفية عند بياجيه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louy george fawadleh</dc:creator>
  <cp:lastModifiedBy>Ola Hammad</cp:lastModifiedBy>
  <cp:revision>109</cp:revision>
  <dcterms:created xsi:type="dcterms:W3CDTF">2016-02-26T12:03:18Z</dcterms:created>
  <dcterms:modified xsi:type="dcterms:W3CDTF">2021-05-04T21:44:30Z</dcterms:modified>
</cp:coreProperties>
</file>