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8" d="100"/>
          <a:sy n="88" d="100"/>
        </p:scale>
        <p:origin x="49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a J Rappocciolo" userId="879f8e48-bda6-4e77-b76f-bf556f28e237" providerId="ADAL" clId="{16944D5A-CFBF-4A28-A529-B6CC1014A01A}"/>
    <pc:docChg chg="undo custSel addSld modSld">
      <pc:chgData name="Emilia J Rappocciolo" userId="879f8e48-bda6-4e77-b76f-bf556f28e237" providerId="ADAL" clId="{16944D5A-CFBF-4A28-A529-B6CC1014A01A}" dt="2024-10-26T07:56:14.502" v="5016" actId="20577"/>
      <pc:docMkLst>
        <pc:docMk/>
      </pc:docMkLst>
      <pc:sldChg chg="addSp delSp modSp new mod modClrScheme chgLayout">
        <pc:chgData name="Emilia J Rappocciolo" userId="879f8e48-bda6-4e77-b76f-bf556f28e237" providerId="ADAL" clId="{16944D5A-CFBF-4A28-A529-B6CC1014A01A}" dt="2024-10-24T05:49:36.203" v="1075" actId="20577"/>
        <pc:sldMkLst>
          <pc:docMk/>
          <pc:sldMk cId="2077522187" sldId="259"/>
        </pc:sldMkLst>
        <pc:spChg chg="del mod ord">
          <ac:chgData name="Emilia J Rappocciolo" userId="879f8e48-bda6-4e77-b76f-bf556f28e237" providerId="ADAL" clId="{16944D5A-CFBF-4A28-A529-B6CC1014A01A}" dt="2024-10-23T09:04:30.180" v="1" actId="700"/>
          <ac:spMkLst>
            <pc:docMk/>
            <pc:sldMk cId="2077522187" sldId="259"/>
            <ac:spMk id="2" creationId="{93B0A74A-D5A9-77EC-7E19-FED79E3254BD}"/>
          </ac:spMkLst>
        </pc:spChg>
        <pc:spChg chg="del">
          <ac:chgData name="Emilia J Rappocciolo" userId="879f8e48-bda6-4e77-b76f-bf556f28e237" providerId="ADAL" clId="{16944D5A-CFBF-4A28-A529-B6CC1014A01A}" dt="2024-10-23T09:04:30.180" v="1" actId="700"/>
          <ac:spMkLst>
            <pc:docMk/>
            <pc:sldMk cId="2077522187" sldId="259"/>
            <ac:spMk id="3" creationId="{D15E849F-1941-6778-2045-193E73E94448}"/>
          </ac:spMkLst>
        </pc:spChg>
        <pc:spChg chg="add mod ord">
          <ac:chgData name="Emilia J Rappocciolo" userId="879f8e48-bda6-4e77-b76f-bf556f28e237" providerId="ADAL" clId="{16944D5A-CFBF-4A28-A529-B6CC1014A01A}" dt="2024-10-24T05:49:36.203" v="1075" actId="20577"/>
          <ac:spMkLst>
            <pc:docMk/>
            <pc:sldMk cId="2077522187" sldId="259"/>
            <ac:spMk id="4" creationId="{896A687C-2593-786E-9B64-B81B1922D192}"/>
          </ac:spMkLst>
        </pc:spChg>
        <pc:picChg chg="add mod">
          <ac:chgData name="Emilia J Rappocciolo" userId="879f8e48-bda6-4e77-b76f-bf556f28e237" providerId="ADAL" clId="{16944D5A-CFBF-4A28-A529-B6CC1014A01A}" dt="2024-10-23T09:05:30.697" v="149" actId="1035"/>
          <ac:picMkLst>
            <pc:docMk/>
            <pc:sldMk cId="2077522187" sldId="259"/>
            <ac:picMk id="6" creationId="{52F1D140-76DE-C455-577B-A3E48C7C1950}"/>
          </ac:picMkLst>
        </pc:picChg>
      </pc:sldChg>
      <pc:sldChg chg="addSp delSp modSp new mod modClrScheme chgLayout">
        <pc:chgData name="Emilia J Rappocciolo" userId="879f8e48-bda6-4e77-b76f-bf556f28e237" providerId="ADAL" clId="{16944D5A-CFBF-4A28-A529-B6CC1014A01A}" dt="2024-10-24T05:49:23.463" v="1070" actId="5793"/>
        <pc:sldMkLst>
          <pc:docMk/>
          <pc:sldMk cId="496408028" sldId="260"/>
        </pc:sldMkLst>
        <pc:spChg chg="del mod ord">
          <ac:chgData name="Emilia J Rappocciolo" userId="879f8e48-bda6-4e77-b76f-bf556f28e237" providerId="ADAL" clId="{16944D5A-CFBF-4A28-A529-B6CC1014A01A}" dt="2024-10-23T09:13:20.861" v="151" actId="700"/>
          <ac:spMkLst>
            <pc:docMk/>
            <pc:sldMk cId="496408028" sldId="260"/>
            <ac:spMk id="2" creationId="{F835694B-EB5B-DFA3-C6AC-B657D8EC994F}"/>
          </ac:spMkLst>
        </pc:spChg>
        <pc:spChg chg="add mod ord">
          <ac:chgData name="Emilia J Rappocciolo" userId="879f8e48-bda6-4e77-b76f-bf556f28e237" providerId="ADAL" clId="{16944D5A-CFBF-4A28-A529-B6CC1014A01A}" dt="2024-10-24T05:49:23.463" v="1070" actId="5793"/>
          <ac:spMkLst>
            <pc:docMk/>
            <pc:sldMk cId="496408028" sldId="260"/>
            <ac:spMk id="3" creationId="{E35F38D6-F057-06F2-105E-F8E333EB1564}"/>
          </ac:spMkLst>
        </pc:spChg>
        <pc:spChg chg="add mod ord">
          <ac:chgData name="Emilia J Rappocciolo" userId="879f8e48-bda6-4e77-b76f-bf556f28e237" providerId="ADAL" clId="{16944D5A-CFBF-4A28-A529-B6CC1014A01A}" dt="2024-10-24T05:21:01.840" v="1059" actId="20577"/>
          <ac:spMkLst>
            <pc:docMk/>
            <pc:sldMk cId="496408028" sldId="260"/>
            <ac:spMk id="4" creationId="{96A5D4EE-46C3-C8C7-C1A6-21384A2EE0C7}"/>
          </ac:spMkLst>
        </pc:spChg>
      </pc:sldChg>
      <pc:sldChg chg="modSp new mod">
        <pc:chgData name="Emilia J Rappocciolo" userId="879f8e48-bda6-4e77-b76f-bf556f28e237" providerId="ADAL" clId="{16944D5A-CFBF-4A28-A529-B6CC1014A01A}" dt="2024-10-24T06:00:45.904" v="1438" actId="20577"/>
        <pc:sldMkLst>
          <pc:docMk/>
          <pc:sldMk cId="4154450619" sldId="261"/>
        </pc:sldMkLst>
        <pc:spChg chg="mod">
          <ac:chgData name="Emilia J Rappocciolo" userId="879f8e48-bda6-4e77-b76f-bf556f28e237" providerId="ADAL" clId="{16944D5A-CFBF-4A28-A529-B6CC1014A01A}" dt="2024-10-24T05:50:11.173" v="1141" actId="1035"/>
          <ac:spMkLst>
            <pc:docMk/>
            <pc:sldMk cId="4154450619" sldId="261"/>
            <ac:spMk id="2" creationId="{70F9C343-889A-5989-FF39-F8E759EF0178}"/>
          </ac:spMkLst>
        </pc:spChg>
        <pc:spChg chg="mod">
          <ac:chgData name="Emilia J Rappocciolo" userId="879f8e48-bda6-4e77-b76f-bf556f28e237" providerId="ADAL" clId="{16944D5A-CFBF-4A28-A529-B6CC1014A01A}" dt="2024-10-24T06:00:45.904" v="1438" actId="20577"/>
          <ac:spMkLst>
            <pc:docMk/>
            <pc:sldMk cId="4154450619" sldId="261"/>
            <ac:spMk id="3" creationId="{27790545-130D-4A59-17F1-3617BD22332D}"/>
          </ac:spMkLst>
        </pc:spChg>
      </pc:sldChg>
      <pc:sldChg chg="modSp new mod">
        <pc:chgData name="Emilia J Rappocciolo" userId="879f8e48-bda6-4e77-b76f-bf556f28e237" providerId="ADAL" clId="{16944D5A-CFBF-4A28-A529-B6CC1014A01A}" dt="2024-10-24T08:25:03.179" v="1754" actId="20577"/>
        <pc:sldMkLst>
          <pc:docMk/>
          <pc:sldMk cId="1514421485" sldId="262"/>
        </pc:sldMkLst>
        <pc:spChg chg="mod">
          <ac:chgData name="Emilia J Rappocciolo" userId="879f8e48-bda6-4e77-b76f-bf556f28e237" providerId="ADAL" clId="{16944D5A-CFBF-4A28-A529-B6CC1014A01A}" dt="2024-10-24T06:21:31.543" v="1497" actId="1035"/>
          <ac:spMkLst>
            <pc:docMk/>
            <pc:sldMk cId="1514421485" sldId="262"/>
            <ac:spMk id="2" creationId="{58C14825-4CCA-68CF-5BFC-313242BFA8A4}"/>
          </ac:spMkLst>
        </pc:spChg>
        <pc:spChg chg="mod">
          <ac:chgData name="Emilia J Rappocciolo" userId="879f8e48-bda6-4e77-b76f-bf556f28e237" providerId="ADAL" clId="{16944D5A-CFBF-4A28-A529-B6CC1014A01A}" dt="2024-10-24T08:25:03.179" v="1754" actId="20577"/>
          <ac:spMkLst>
            <pc:docMk/>
            <pc:sldMk cId="1514421485" sldId="262"/>
            <ac:spMk id="3" creationId="{966CFB45-BE29-96E6-6090-EE03F2A13544}"/>
          </ac:spMkLst>
        </pc:spChg>
      </pc:sldChg>
      <pc:sldChg chg="addSp delSp modSp new mod">
        <pc:chgData name="Emilia J Rappocciolo" userId="879f8e48-bda6-4e77-b76f-bf556f28e237" providerId="ADAL" clId="{16944D5A-CFBF-4A28-A529-B6CC1014A01A}" dt="2024-10-24T08:29:43.472" v="1895" actId="1035"/>
        <pc:sldMkLst>
          <pc:docMk/>
          <pc:sldMk cId="1698601192" sldId="263"/>
        </pc:sldMkLst>
        <pc:spChg chg="mod">
          <ac:chgData name="Emilia J Rappocciolo" userId="879f8e48-bda6-4e77-b76f-bf556f28e237" providerId="ADAL" clId="{16944D5A-CFBF-4A28-A529-B6CC1014A01A}" dt="2024-10-24T08:27:18.280" v="1800" actId="1035"/>
          <ac:spMkLst>
            <pc:docMk/>
            <pc:sldMk cId="1698601192" sldId="263"/>
            <ac:spMk id="2" creationId="{3B5582DA-EF74-46A8-9BAE-36EDC3D8F818}"/>
          </ac:spMkLst>
        </pc:spChg>
        <pc:spChg chg="del mod">
          <ac:chgData name="Emilia J Rappocciolo" userId="879f8e48-bda6-4e77-b76f-bf556f28e237" providerId="ADAL" clId="{16944D5A-CFBF-4A28-A529-B6CC1014A01A}" dt="2024-10-24T08:29:12.894" v="1804" actId="478"/>
          <ac:spMkLst>
            <pc:docMk/>
            <pc:sldMk cId="1698601192" sldId="263"/>
            <ac:spMk id="3" creationId="{3EECB817-87CF-67A4-F7A7-8F1A8C5714D6}"/>
          </ac:spMkLst>
        </pc:spChg>
        <pc:picChg chg="add mod">
          <ac:chgData name="Emilia J Rappocciolo" userId="879f8e48-bda6-4e77-b76f-bf556f28e237" providerId="ADAL" clId="{16944D5A-CFBF-4A28-A529-B6CC1014A01A}" dt="2024-10-24T08:29:43.472" v="1895" actId="1035"/>
          <ac:picMkLst>
            <pc:docMk/>
            <pc:sldMk cId="1698601192" sldId="263"/>
            <ac:picMk id="5" creationId="{6AF3FFA2-5A47-7B0A-6D46-F242DB1AEB49}"/>
          </ac:picMkLst>
        </pc:picChg>
      </pc:sldChg>
      <pc:sldChg chg="addSp delSp modSp new mod">
        <pc:chgData name="Emilia J Rappocciolo" userId="879f8e48-bda6-4e77-b76f-bf556f28e237" providerId="ADAL" clId="{16944D5A-CFBF-4A28-A529-B6CC1014A01A}" dt="2024-10-24T08:31:05.926" v="1992" actId="20577"/>
        <pc:sldMkLst>
          <pc:docMk/>
          <pc:sldMk cId="3841234192" sldId="264"/>
        </pc:sldMkLst>
        <pc:spChg chg="mod">
          <ac:chgData name="Emilia J Rappocciolo" userId="879f8e48-bda6-4e77-b76f-bf556f28e237" providerId="ADAL" clId="{16944D5A-CFBF-4A28-A529-B6CC1014A01A}" dt="2024-10-24T08:31:05.926" v="1992" actId="20577"/>
          <ac:spMkLst>
            <pc:docMk/>
            <pc:sldMk cId="3841234192" sldId="264"/>
            <ac:spMk id="2" creationId="{E5212E80-18BA-866A-AB48-6CFBAF6C6168}"/>
          </ac:spMkLst>
        </pc:spChg>
        <pc:spChg chg="del">
          <ac:chgData name="Emilia J Rappocciolo" userId="879f8e48-bda6-4e77-b76f-bf556f28e237" providerId="ADAL" clId="{16944D5A-CFBF-4A28-A529-B6CC1014A01A}" dt="2024-10-24T08:30:22.924" v="1897" actId="478"/>
          <ac:spMkLst>
            <pc:docMk/>
            <pc:sldMk cId="3841234192" sldId="264"/>
            <ac:spMk id="3" creationId="{526FC552-8AC0-7992-586B-5E87EF55C40B}"/>
          </ac:spMkLst>
        </pc:spChg>
        <pc:picChg chg="add mod">
          <ac:chgData name="Emilia J Rappocciolo" userId="879f8e48-bda6-4e77-b76f-bf556f28e237" providerId="ADAL" clId="{16944D5A-CFBF-4A28-A529-B6CC1014A01A}" dt="2024-10-24T08:30:50.971" v="1971" actId="1036"/>
          <ac:picMkLst>
            <pc:docMk/>
            <pc:sldMk cId="3841234192" sldId="264"/>
            <ac:picMk id="5" creationId="{0B71D80C-A494-1999-CA5A-EF0EF3EEEFEA}"/>
          </ac:picMkLst>
        </pc:picChg>
      </pc:sldChg>
      <pc:sldChg chg="addSp modSp new mod">
        <pc:chgData name="Emilia J Rappocciolo" userId="879f8e48-bda6-4e77-b76f-bf556f28e237" providerId="ADAL" clId="{16944D5A-CFBF-4A28-A529-B6CC1014A01A}" dt="2024-10-24T08:38:25.949" v="2190" actId="1038"/>
        <pc:sldMkLst>
          <pc:docMk/>
          <pc:sldMk cId="2415949705" sldId="265"/>
        </pc:sldMkLst>
        <pc:spChg chg="mod">
          <ac:chgData name="Emilia J Rappocciolo" userId="879f8e48-bda6-4e77-b76f-bf556f28e237" providerId="ADAL" clId="{16944D5A-CFBF-4A28-A529-B6CC1014A01A}" dt="2024-10-24T08:36:00.740" v="2040" actId="1035"/>
          <ac:spMkLst>
            <pc:docMk/>
            <pc:sldMk cId="2415949705" sldId="265"/>
            <ac:spMk id="2" creationId="{30D90A34-B537-98D2-1742-B783B1A85AD6}"/>
          </ac:spMkLst>
        </pc:spChg>
        <pc:spChg chg="mod">
          <ac:chgData name="Emilia J Rappocciolo" userId="879f8e48-bda6-4e77-b76f-bf556f28e237" providerId="ADAL" clId="{16944D5A-CFBF-4A28-A529-B6CC1014A01A}" dt="2024-10-24T08:38:00.521" v="2164" actId="20577"/>
          <ac:spMkLst>
            <pc:docMk/>
            <pc:sldMk cId="2415949705" sldId="265"/>
            <ac:spMk id="3" creationId="{F5B5157C-3462-D4E9-CDDF-8E68F09C0207}"/>
          </ac:spMkLst>
        </pc:spChg>
        <pc:picChg chg="add mod">
          <ac:chgData name="Emilia J Rappocciolo" userId="879f8e48-bda6-4e77-b76f-bf556f28e237" providerId="ADAL" clId="{16944D5A-CFBF-4A28-A529-B6CC1014A01A}" dt="2024-10-24T08:38:25.949" v="2190" actId="1038"/>
          <ac:picMkLst>
            <pc:docMk/>
            <pc:sldMk cId="2415949705" sldId="265"/>
            <ac:picMk id="5" creationId="{7C9657F0-1A6E-B669-FE6D-82E4DF9C737D}"/>
          </ac:picMkLst>
        </pc:picChg>
      </pc:sldChg>
      <pc:sldChg chg="modSp new mod">
        <pc:chgData name="Emilia J Rappocciolo" userId="879f8e48-bda6-4e77-b76f-bf556f28e237" providerId="ADAL" clId="{16944D5A-CFBF-4A28-A529-B6CC1014A01A}" dt="2024-10-24T09:39:23.486" v="2714" actId="27636"/>
        <pc:sldMkLst>
          <pc:docMk/>
          <pc:sldMk cId="547454969" sldId="266"/>
        </pc:sldMkLst>
        <pc:spChg chg="mod">
          <ac:chgData name="Emilia J Rappocciolo" userId="879f8e48-bda6-4e77-b76f-bf556f28e237" providerId="ADAL" clId="{16944D5A-CFBF-4A28-A529-B6CC1014A01A}" dt="2024-10-24T08:58:20.953" v="2228" actId="1035"/>
          <ac:spMkLst>
            <pc:docMk/>
            <pc:sldMk cId="547454969" sldId="266"/>
            <ac:spMk id="2" creationId="{911E4D96-94E7-5902-0D6A-F922FBE2C011}"/>
          </ac:spMkLst>
        </pc:spChg>
        <pc:spChg chg="mod">
          <ac:chgData name="Emilia J Rappocciolo" userId="879f8e48-bda6-4e77-b76f-bf556f28e237" providerId="ADAL" clId="{16944D5A-CFBF-4A28-A529-B6CC1014A01A}" dt="2024-10-24T09:39:23.486" v="2714" actId="27636"/>
          <ac:spMkLst>
            <pc:docMk/>
            <pc:sldMk cId="547454969" sldId="266"/>
            <ac:spMk id="3" creationId="{6E822D16-BE29-A297-E126-DE9DB7876D5D}"/>
          </ac:spMkLst>
        </pc:spChg>
      </pc:sldChg>
      <pc:sldChg chg="addSp delSp modSp new mod modClrScheme chgLayout">
        <pc:chgData name="Emilia J Rappocciolo" userId="879f8e48-bda6-4e77-b76f-bf556f28e237" providerId="ADAL" clId="{16944D5A-CFBF-4A28-A529-B6CC1014A01A}" dt="2024-10-26T06:11:19.858" v="2739" actId="1036"/>
        <pc:sldMkLst>
          <pc:docMk/>
          <pc:sldMk cId="3837037709" sldId="267"/>
        </pc:sldMkLst>
        <pc:spChg chg="del">
          <ac:chgData name="Emilia J Rappocciolo" userId="879f8e48-bda6-4e77-b76f-bf556f28e237" providerId="ADAL" clId="{16944D5A-CFBF-4A28-A529-B6CC1014A01A}" dt="2024-10-26T06:10:59.094" v="2716" actId="700"/>
          <ac:spMkLst>
            <pc:docMk/>
            <pc:sldMk cId="3837037709" sldId="267"/>
            <ac:spMk id="2" creationId="{5DA09B00-92E6-8376-FF81-5279117DCA54}"/>
          </ac:spMkLst>
        </pc:spChg>
        <pc:spChg chg="del">
          <ac:chgData name="Emilia J Rappocciolo" userId="879f8e48-bda6-4e77-b76f-bf556f28e237" providerId="ADAL" clId="{16944D5A-CFBF-4A28-A529-B6CC1014A01A}" dt="2024-10-26T06:10:59.094" v="2716" actId="700"/>
          <ac:spMkLst>
            <pc:docMk/>
            <pc:sldMk cId="3837037709" sldId="267"/>
            <ac:spMk id="3" creationId="{6004D4D4-D7B4-3D43-312A-336E6C53A8AC}"/>
          </ac:spMkLst>
        </pc:spChg>
        <pc:picChg chg="add mod">
          <ac:chgData name="Emilia J Rappocciolo" userId="879f8e48-bda6-4e77-b76f-bf556f28e237" providerId="ADAL" clId="{16944D5A-CFBF-4A28-A529-B6CC1014A01A}" dt="2024-10-26T06:11:19.858" v="2739" actId="1036"/>
          <ac:picMkLst>
            <pc:docMk/>
            <pc:sldMk cId="3837037709" sldId="267"/>
            <ac:picMk id="5" creationId="{7D1C9DC8-91C5-752C-3FE6-FE62CE18C0DF}"/>
          </ac:picMkLst>
        </pc:picChg>
      </pc:sldChg>
      <pc:sldChg chg="addSp modSp new mod modClrScheme chgLayout">
        <pc:chgData name="Emilia J Rappocciolo" userId="879f8e48-bda6-4e77-b76f-bf556f28e237" providerId="ADAL" clId="{16944D5A-CFBF-4A28-A529-B6CC1014A01A}" dt="2024-10-26T06:45:01.061" v="3282" actId="20577"/>
        <pc:sldMkLst>
          <pc:docMk/>
          <pc:sldMk cId="2553259112" sldId="268"/>
        </pc:sldMkLst>
        <pc:spChg chg="add mod">
          <ac:chgData name="Emilia J Rappocciolo" userId="879f8e48-bda6-4e77-b76f-bf556f28e237" providerId="ADAL" clId="{16944D5A-CFBF-4A28-A529-B6CC1014A01A}" dt="2024-10-26T06:43:25.925" v="3094" actId="20577"/>
          <ac:spMkLst>
            <pc:docMk/>
            <pc:sldMk cId="2553259112" sldId="268"/>
            <ac:spMk id="2" creationId="{E580A08C-C818-466E-E650-26A3E8065220}"/>
          </ac:spMkLst>
        </pc:spChg>
        <pc:spChg chg="add mod">
          <ac:chgData name="Emilia J Rappocciolo" userId="879f8e48-bda6-4e77-b76f-bf556f28e237" providerId="ADAL" clId="{16944D5A-CFBF-4A28-A529-B6CC1014A01A}" dt="2024-10-26T06:45:01.061" v="3282" actId="20577"/>
          <ac:spMkLst>
            <pc:docMk/>
            <pc:sldMk cId="2553259112" sldId="268"/>
            <ac:spMk id="3" creationId="{D31CE6A7-B566-9308-CE55-6FA91FFC9C46}"/>
          </ac:spMkLst>
        </pc:spChg>
      </pc:sldChg>
      <pc:sldChg chg="addSp delSp modSp new mod modClrScheme chgLayout">
        <pc:chgData name="Emilia J Rappocciolo" userId="879f8e48-bda6-4e77-b76f-bf556f28e237" providerId="ADAL" clId="{16944D5A-CFBF-4A28-A529-B6CC1014A01A}" dt="2024-10-26T06:46:49.053" v="3382" actId="1076"/>
        <pc:sldMkLst>
          <pc:docMk/>
          <pc:sldMk cId="3623786804" sldId="269"/>
        </pc:sldMkLst>
        <pc:spChg chg="del">
          <ac:chgData name="Emilia J Rappocciolo" userId="879f8e48-bda6-4e77-b76f-bf556f28e237" providerId="ADAL" clId="{16944D5A-CFBF-4A28-A529-B6CC1014A01A}" dt="2024-10-26T06:45:08.916" v="3284" actId="700"/>
          <ac:spMkLst>
            <pc:docMk/>
            <pc:sldMk cId="3623786804" sldId="269"/>
            <ac:spMk id="2" creationId="{948F8585-CC38-FB1E-5089-D792C2BA775A}"/>
          </ac:spMkLst>
        </pc:spChg>
        <pc:spChg chg="del">
          <ac:chgData name="Emilia J Rappocciolo" userId="879f8e48-bda6-4e77-b76f-bf556f28e237" providerId="ADAL" clId="{16944D5A-CFBF-4A28-A529-B6CC1014A01A}" dt="2024-10-26T06:45:08.916" v="3284" actId="700"/>
          <ac:spMkLst>
            <pc:docMk/>
            <pc:sldMk cId="3623786804" sldId="269"/>
            <ac:spMk id="3" creationId="{AAB8E90C-3D4A-96BE-F321-2E032E2092CD}"/>
          </ac:spMkLst>
        </pc:spChg>
        <pc:spChg chg="add mod">
          <ac:chgData name="Emilia J Rappocciolo" userId="879f8e48-bda6-4e77-b76f-bf556f28e237" providerId="ADAL" clId="{16944D5A-CFBF-4A28-A529-B6CC1014A01A}" dt="2024-10-26T06:46:49.053" v="3382" actId="1076"/>
          <ac:spMkLst>
            <pc:docMk/>
            <pc:sldMk cId="3623786804" sldId="269"/>
            <ac:spMk id="6" creationId="{8C6D84FE-A2F8-A7C3-99F1-2C3294A8FCAC}"/>
          </ac:spMkLst>
        </pc:spChg>
        <pc:picChg chg="add mod">
          <ac:chgData name="Emilia J Rappocciolo" userId="879f8e48-bda6-4e77-b76f-bf556f28e237" providerId="ADAL" clId="{16944D5A-CFBF-4A28-A529-B6CC1014A01A}" dt="2024-10-26T06:45:38.244" v="3308" actId="1035"/>
          <ac:picMkLst>
            <pc:docMk/>
            <pc:sldMk cId="3623786804" sldId="269"/>
            <ac:picMk id="5" creationId="{C87090C1-F04F-C424-BA56-C78583752123}"/>
          </ac:picMkLst>
        </pc:picChg>
      </pc:sldChg>
      <pc:sldChg chg="addSp modSp new mod modClrScheme chgLayout">
        <pc:chgData name="Emilia J Rappocciolo" userId="879f8e48-bda6-4e77-b76f-bf556f28e237" providerId="ADAL" clId="{16944D5A-CFBF-4A28-A529-B6CC1014A01A}" dt="2024-10-26T06:50:09.504" v="3603" actId="20577"/>
        <pc:sldMkLst>
          <pc:docMk/>
          <pc:sldMk cId="3887757907" sldId="270"/>
        </pc:sldMkLst>
        <pc:spChg chg="add mod">
          <ac:chgData name="Emilia J Rappocciolo" userId="879f8e48-bda6-4e77-b76f-bf556f28e237" providerId="ADAL" clId="{16944D5A-CFBF-4A28-A529-B6CC1014A01A}" dt="2024-10-26T06:48:20.262" v="3430" actId="1035"/>
          <ac:spMkLst>
            <pc:docMk/>
            <pc:sldMk cId="3887757907" sldId="270"/>
            <ac:spMk id="2" creationId="{2B2462D8-8091-CEE0-866B-61CF22991C0B}"/>
          </ac:spMkLst>
        </pc:spChg>
        <pc:spChg chg="add mod">
          <ac:chgData name="Emilia J Rappocciolo" userId="879f8e48-bda6-4e77-b76f-bf556f28e237" providerId="ADAL" clId="{16944D5A-CFBF-4A28-A529-B6CC1014A01A}" dt="2024-10-26T06:50:09.504" v="3603" actId="20577"/>
          <ac:spMkLst>
            <pc:docMk/>
            <pc:sldMk cId="3887757907" sldId="270"/>
            <ac:spMk id="3" creationId="{5E6C2B09-24CF-8D24-0F52-5C1177DDDA85}"/>
          </ac:spMkLst>
        </pc:spChg>
      </pc:sldChg>
      <pc:sldChg chg="addSp delSp modSp new mod modClrScheme chgLayout">
        <pc:chgData name="Emilia J Rappocciolo" userId="879f8e48-bda6-4e77-b76f-bf556f28e237" providerId="ADAL" clId="{16944D5A-CFBF-4A28-A529-B6CC1014A01A}" dt="2024-10-26T06:50:53.303" v="3608" actId="14100"/>
        <pc:sldMkLst>
          <pc:docMk/>
          <pc:sldMk cId="593698434" sldId="271"/>
        </pc:sldMkLst>
        <pc:spChg chg="del">
          <ac:chgData name="Emilia J Rappocciolo" userId="879f8e48-bda6-4e77-b76f-bf556f28e237" providerId="ADAL" clId="{16944D5A-CFBF-4A28-A529-B6CC1014A01A}" dt="2024-10-26T06:50:42.314" v="3605" actId="700"/>
          <ac:spMkLst>
            <pc:docMk/>
            <pc:sldMk cId="593698434" sldId="271"/>
            <ac:spMk id="2" creationId="{1031ADB8-F98A-39C8-D2AB-5F5313B1D7B5}"/>
          </ac:spMkLst>
        </pc:spChg>
        <pc:spChg chg="del">
          <ac:chgData name="Emilia J Rappocciolo" userId="879f8e48-bda6-4e77-b76f-bf556f28e237" providerId="ADAL" clId="{16944D5A-CFBF-4A28-A529-B6CC1014A01A}" dt="2024-10-26T06:50:42.314" v="3605" actId="700"/>
          <ac:spMkLst>
            <pc:docMk/>
            <pc:sldMk cId="593698434" sldId="271"/>
            <ac:spMk id="3" creationId="{16911E86-5AE3-9768-D782-2457ED5D5C0A}"/>
          </ac:spMkLst>
        </pc:spChg>
        <pc:picChg chg="add mod">
          <ac:chgData name="Emilia J Rappocciolo" userId="879f8e48-bda6-4e77-b76f-bf556f28e237" providerId="ADAL" clId="{16944D5A-CFBF-4A28-A529-B6CC1014A01A}" dt="2024-10-26T06:50:53.303" v="3608" actId="14100"/>
          <ac:picMkLst>
            <pc:docMk/>
            <pc:sldMk cId="593698434" sldId="271"/>
            <ac:picMk id="5" creationId="{9D7FB307-753A-7EE9-5DC4-12FABC13812B}"/>
          </ac:picMkLst>
        </pc:picChg>
      </pc:sldChg>
      <pc:sldChg chg="addSp modSp new mod modClrScheme chgLayout">
        <pc:chgData name="Emilia J Rappocciolo" userId="879f8e48-bda6-4e77-b76f-bf556f28e237" providerId="ADAL" clId="{16944D5A-CFBF-4A28-A529-B6CC1014A01A}" dt="2024-10-26T07:46:10.247" v="4602" actId="20577"/>
        <pc:sldMkLst>
          <pc:docMk/>
          <pc:sldMk cId="801119006" sldId="272"/>
        </pc:sldMkLst>
        <pc:spChg chg="add mod">
          <ac:chgData name="Emilia J Rappocciolo" userId="879f8e48-bda6-4e77-b76f-bf556f28e237" providerId="ADAL" clId="{16944D5A-CFBF-4A28-A529-B6CC1014A01A}" dt="2024-10-26T07:11:31.544" v="3647" actId="1035"/>
          <ac:spMkLst>
            <pc:docMk/>
            <pc:sldMk cId="801119006" sldId="272"/>
            <ac:spMk id="2" creationId="{67B856AF-E77B-68EA-FFA8-BA5B92CB7727}"/>
          </ac:spMkLst>
        </pc:spChg>
        <pc:spChg chg="add mod">
          <ac:chgData name="Emilia J Rappocciolo" userId="879f8e48-bda6-4e77-b76f-bf556f28e237" providerId="ADAL" clId="{16944D5A-CFBF-4A28-A529-B6CC1014A01A}" dt="2024-10-26T07:46:10.247" v="4602" actId="20577"/>
          <ac:spMkLst>
            <pc:docMk/>
            <pc:sldMk cId="801119006" sldId="272"/>
            <ac:spMk id="3" creationId="{5E6675F7-CC4B-BF0E-B3B4-E521B1F36DC4}"/>
          </ac:spMkLst>
        </pc:spChg>
      </pc:sldChg>
      <pc:sldChg chg="addSp delSp modSp new mod">
        <pc:chgData name="Emilia J Rappocciolo" userId="879f8e48-bda6-4e77-b76f-bf556f28e237" providerId="ADAL" clId="{16944D5A-CFBF-4A28-A529-B6CC1014A01A}" dt="2024-10-26T07:49:14.453" v="4723" actId="14100"/>
        <pc:sldMkLst>
          <pc:docMk/>
          <pc:sldMk cId="651133180" sldId="273"/>
        </pc:sldMkLst>
        <pc:spChg chg="mod">
          <ac:chgData name="Emilia J Rappocciolo" userId="879f8e48-bda6-4e77-b76f-bf556f28e237" providerId="ADAL" clId="{16944D5A-CFBF-4A28-A529-B6CC1014A01A}" dt="2024-10-26T07:48:59.017" v="4715" actId="14100"/>
          <ac:spMkLst>
            <pc:docMk/>
            <pc:sldMk cId="651133180" sldId="273"/>
            <ac:spMk id="2" creationId="{86DE51BF-1227-D209-0990-8BED667765E1}"/>
          </ac:spMkLst>
        </pc:spChg>
        <pc:spChg chg="del mod">
          <ac:chgData name="Emilia J Rappocciolo" userId="879f8e48-bda6-4e77-b76f-bf556f28e237" providerId="ADAL" clId="{16944D5A-CFBF-4A28-A529-B6CC1014A01A}" dt="2024-10-26T07:48:24.989" v="4656" actId="478"/>
          <ac:spMkLst>
            <pc:docMk/>
            <pc:sldMk cId="651133180" sldId="273"/>
            <ac:spMk id="3" creationId="{95B2C69A-99C2-D72E-6EE6-5F66DCA18E9F}"/>
          </ac:spMkLst>
        </pc:spChg>
        <pc:picChg chg="add mod">
          <ac:chgData name="Emilia J Rappocciolo" userId="879f8e48-bda6-4e77-b76f-bf556f28e237" providerId="ADAL" clId="{16944D5A-CFBF-4A28-A529-B6CC1014A01A}" dt="2024-10-26T07:49:14.453" v="4723" actId="14100"/>
          <ac:picMkLst>
            <pc:docMk/>
            <pc:sldMk cId="651133180" sldId="273"/>
            <ac:picMk id="5" creationId="{C7021037-9909-0A23-03E9-5CB8FEC2B3BA}"/>
          </ac:picMkLst>
        </pc:picChg>
      </pc:sldChg>
      <pc:sldChg chg="modSp new mod">
        <pc:chgData name="Emilia J Rappocciolo" userId="879f8e48-bda6-4e77-b76f-bf556f28e237" providerId="ADAL" clId="{16944D5A-CFBF-4A28-A529-B6CC1014A01A}" dt="2024-10-26T07:56:14.502" v="5016" actId="20577"/>
        <pc:sldMkLst>
          <pc:docMk/>
          <pc:sldMk cId="3200897199" sldId="274"/>
        </pc:sldMkLst>
        <pc:spChg chg="mod">
          <ac:chgData name="Emilia J Rappocciolo" userId="879f8e48-bda6-4e77-b76f-bf556f28e237" providerId="ADAL" clId="{16944D5A-CFBF-4A28-A529-B6CC1014A01A}" dt="2024-10-26T07:54:43.901" v="4745" actId="27636"/>
          <ac:spMkLst>
            <pc:docMk/>
            <pc:sldMk cId="3200897199" sldId="274"/>
            <ac:spMk id="2" creationId="{F950FD4D-23CB-F3F6-F485-9D7CECEA93C7}"/>
          </ac:spMkLst>
        </pc:spChg>
        <pc:spChg chg="mod">
          <ac:chgData name="Emilia J Rappocciolo" userId="879f8e48-bda6-4e77-b76f-bf556f28e237" providerId="ADAL" clId="{16944D5A-CFBF-4A28-A529-B6CC1014A01A}" dt="2024-10-26T07:56:14.502" v="5016" actId="20577"/>
          <ac:spMkLst>
            <pc:docMk/>
            <pc:sldMk cId="3200897199" sldId="274"/>
            <ac:spMk id="3" creationId="{8BDF61F8-6ABD-A6F8-8412-C4D4F41C949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10/23/2024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10/23/2024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10/23/2024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9A01-6556-7435-D302-5DA08E8BE127}"/>
              </a:ext>
            </a:extLst>
          </p:cNvPr>
          <p:cNvSpPr>
            <a:spLocks noGrp="1"/>
          </p:cNvSpPr>
          <p:nvPr>
            <p:ph type="ctrTitle"/>
          </p:nvPr>
        </p:nvSpPr>
        <p:spPr/>
        <p:txBody>
          <a:bodyPr/>
          <a:lstStyle/>
          <a:p>
            <a:r>
              <a:rPr lang="en-GB" dirty="0"/>
              <a:t>Food microbiology </a:t>
            </a:r>
            <a:br>
              <a:rPr lang="en-GB" dirty="0"/>
            </a:br>
            <a:r>
              <a:rPr lang="en-GB" dirty="0"/>
              <a:t>lecture 6</a:t>
            </a:r>
          </a:p>
        </p:txBody>
      </p:sp>
      <p:sp>
        <p:nvSpPr>
          <p:cNvPr id="3" name="Subtitle 2">
            <a:extLst>
              <a:ext uri="{FF2B5EF4-FFF2-40B4-BE49-F238E27FC236}">
                <a16:creationId xmlns:a16="http://schemas.microsoft.com/office/drawing/2014/main" id="{48CFC603-36A3-AD2F-8A1A-841A45C93839}"/>
              </a:ext>
            </a:extLst>
          </p:cNvPr>
          <p:cNvSpPr>
            <a:spLocks noGrp="1"/>
          </p:cNvSpPr>
          <p:nvPr>
            <p:ph type="subTitle" idx="1"/>
          </p:nvPr>
        </p:nvSpPr>
        <p:spPr/>
        <p:txBody>
          <a:bodyPr/>
          <a:lstStyle/>
          <a:p>
            <a:r>
              <a:rPr lang="en-GB" dirty="0"/>
              <a:t>NUTD 343</a:t>
            </a:r>
          </a:p>
          <a:p>
            <a:r>
              <a:rPr lang="en-GB" dirty="0"/>
              <a:t>DR. Emilia Rappocciolo</a:t>
            </a:r>
          </a:p>
        </p:txBody>
      </p:sp>
    </p:spTree>
    <p:extLst>
      <p:ext uri="{BB962C8B-B14F-4D97-AF65-F5344CB8AC3E}">
        <p14:creationId xmlns:p14="http://schemas.microsoft.com/office/powerpoint/2010/main" val="201144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0A34-B537-98D2-1742-B783B1A85AD6}"/>
              </a:ext>
            </a:extLst>
          </p:cNvPr>
          <p:cNvSpPr>
            <a:spLocks noGrp="1"/>
          </p:cNvSpPr>
          <p:nvPr>
            <p:ph type="title"/>
          </p:nvPr>
        </p:nvSpPr>
        <p:spPr>
          <a:xfrm>
            <a:off x="2231136" y="221742"/>
            <a:ext cx="7729728" cy="587883"/>
          </a:xfrm>
        </p:spPr>
        <p:txBody>
          <a:bodyPr>
            <a:normAutofit fontScale="90000"/>
          </a:bodyPr>
          <a:lstStyle/>
          <a:p>
            <a:r>
              <a:rPr lang="en-GB" dirty="0"/>
              <a:t>Spoilage microorganisms</a:t>
            </a:r>
          </a:p>
        </p:txBody>
      </p:sp>
      <p:sp>
        <p:nvSpPr>
          <p:cNvPr id="3" name="Content Placeholder 2">
            <a:extLst>
              <a:ext uri="{FF2B5EF4-FFF2-40B4-BE49-F238E27FC236}">
                <a16:creationId xmlns:a16="http://schemas.microsoft.com/office/drawing/2014/main" id="{F5B5157C-3462-D4E9-CDDF-8E68F09C0207}"/>
              </a:ext>
            </a:extLst>
          </p:cNvPr>
          <p:cNvSpPr>
            <a:spLocks noGrp="1"/>
          </p:cNvSpPr>
          <p:nvPr>
            <p:ph idx="1"/>
          </p:nvPr>
        </p:nvSpPr>
        <p:spPr>
          <a:xfrm>
            <a:off x="1171575" y="1162050"/>
            <a:ext cx="10010775" cy="5010150"/>
          </a:xfrm>
        </p:spPr>
        <p:txBody>
          <a:bodyPr>
            <a:normAutofit/>
          </a:bodyPr>
          <a:lstStyle/>
          <a:p>
            <a:r>
              <a:rPr lang="en-GB" sz="2400" dirty="0"/>
              <a:t>Spoilage of food happens when microorganisms colonize the surface by attachment and formation of biofilms.</a:t>
            </a:r>
          </a:p>
          <a:p>
            <a:endParaRPr lang="en-GB" sz="2400" dirty="0"/>
          </a:p>
        </p:txBody>
      </p:sp>
      <p:pic>
        <p:nvPicPr>
          <p:cNvPr id="5" name="Picture 4">
            <a:extLst>
              <a:ext uri="{FF2B5EF4-FFF2-40B4-BE49-F238E27FC236}">
                <a16:creationId xmlns:a16="http://schemas.microsoft.com/office/drawing/2014/main" id="{7C9657F0-1A6E-B669-FE6D-82E4DF9C737D}"/>
              </a:ext>
            </a:extLst>
          </p:cNvPr>
          <p:cNvPicPr>
            <a:picLocks noChangeAspect="1"/>
          </p:cNvPicPr>
          <p:nvPr/>
        </p:nvPicPr>
        <p:blipFill>
          <a:blip r:embed="rId2"/>
          <a:stretch>
            <a:fillRect/>
          </a:stretch>
        </p:blipFill>
        <p:spPr>
          <a:xfrm>
            <a:off x="2867026" y="2101692"/>
            <a:ext cx="5743574" cy="4235886"/>
          </a:xfrm>
          <a:prstGeom prst="rect">
            <a:avLst/>
          </a:prstGeom>
        </p:spPr>
      </p:pic>
    </p:spTree>
    <p:extLst>
      <p:ext uri="{BB962C8B-B14F-4D97-AF65-F5344CB8AC3E}">
        <p14:creationId xmlns:p14="http://schemas.microsoft.com/office/powerpoint/2010/main" val="241594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4D96-94E7-5902-0D6A-F922FBE2C011}"/>
              </a:ext>
            </a:extLst>
          </p:cNvPr>
          <p:cNvSpPr>
            <a:spLocks noGrp="1"/>
          </p:cNvSpPr>
          <p:nvPr>
            <p:ph type="title"/>
          </p:nvPr>
        </p:nvSpPr>
        <p:spPr>
          <a:xfrm>
            <a:off x="2231136" y="221742"/>
            <a:ext cx="7729728" cy="606933"/>
          </a:xfrm>
        </p:spPr>
        <p:txBody>
          <a:bodyPr>
            <a:normAutofit fontScale="90000"/>
          </a:bodyPr>
          <a:lstStyle/>
          <a:p>
            <a:r>
              <a:rPr lang="en-GB" dirty="0"/>
              <a:t>Meat spoilage</a:t>
            </a:r>
          </a:p>
        </p:txBody>
      </p:sp>
      <p:sp>
        <p:nvSpPr>
          <p:cNvPr id="3" name="Content Placeholder 2">
            <a:extLst>
              <a:ext uri="{FF2B5EF4-FFF2-40B4-BE49-F238E27FC236}">
                <a16:creationId xmlns:a16="http://schemas.microsoft.com/office/drawing/2014/main" id="{6E822D16-BE29-A297-E126-DE9DB7876D5D}"/>
              </a:ext>
            </a:extLst>
          </p:cNvPr>
          <p:cNvSpPr>
            <a:spLocks noGrp="1"/>
          </p:cNvSpPr>
          <p:nvPr>
            <p:ph idx="1"/>
          </p:nvPr>
        </p:nvSpPr>
        <p:spPr>
          <a:xfrm>
            <a:off x="828675" y="1114425"/>
            <a:ext cx="10487025" cy="5372099"/>
          </a:xfrm>
        </p:spPr>
        <p:txBody>
          <a:bodyPr>
            <a:normAutofit lnSpcReduction="10000"/>
          </a:bodyPr>
          <a:lstStyle/>
          <a:p>
            <a:r>
              <a:rPr lang="en-GB" sz="2400" dirty="0"/>
              <a:t>Microorganisms on meat are acquired from the animal itself, the handling of the product (workers, shelves, storage facilities etc.).</a:t>
            </a:r>
          </a:p>
          <a:p>
            <a:r>
              <a:rPr lang="en-GB" sz="2400" dirty="0"/>
              <a:t>Most perishable meat, poultry, and seafood products are stored at refrigeration temperatures to prolong their shelf life. </a:t>
            </a:r>
          </a:p>
          <a:p>
            <a:r>
              <a:rPr lang="en-GB" sz="2400" dirty="0"/>
              <a:t>During storage, the composition of the microbiota changes and it may become dominated by a few, or often a single, microbial species, usually of the genera </a:t>
            </a:r>
            <a:r>
              <a:rPr lang="en-GB" sz="2400" i="1" dirty="0"/>
              <a:t>Pseudomonas</a:t>
            </a:r>
            <a:r>
              <a:rPr lang="en-GB" sz="2400" dirty="0"/>
              <a:t>, </a:t>
            </a:r>
            <a:r>
              <a:rPr lang="en-GB" sz="2400" i="1" dirty="0"/>
              <a:t>Lactobacillus</a:t>
            </a:r>
            <a:r>
              <a:rPr lang="en-GB" sz="2400" dirty="0"/>
              <a:t>, </a:t>
            </a:r>
            <a:r>
              <a:rPr lang="en-GB" sz="2400" i="1" dirty="0"/>
              <a:t>Moraxella</a:t>
            </a:r>
            <a:r>
              <a:rPr lang="en-GB" sz="2400" dirty="0"/>
              <a:t>, and </a:t>
            </a:r>
            <a:r>
              <a:rPr lang="en-GB" sz="2400" i="1" dirty="0"/>
              <a:t>Acinetobacter</a:t>
            </a:r>
            <a:r>
              <a:rPr lang="en-GB" sz="2400" dirty="0"/>
              <a:t> or the species </a:t>
            </a:r>
            <a:r>
              <a:rPr lang="en-GB" sz="2400" i="1" dirty="0" err="1"/>
              <a:t>Brochothrix</a:t>
            </a:r>
            <a:r>
              <a:rPr lang="en-GB" sz="2400" i="1" dirty="0"/>
              <a:t> </a:t>
            </a:r>
            <a:r>
              <a:rPr lang="en-GB" sz="2400" i="1" dirty="0" err="1"/>
              <a:t>thermosphacta</a:t>
            </a:r>
            <a:r>
              <a:rPr lang="en-GB" sz="2400" dirty="0"/>
              <a:t>. </a:t>
            </a:r>
          </a:p>
          <a:p>
            <a:r>
              <a:rPr lang="en-GB" sz="2400" dirty="0"/>
              <a:t>Vacuum and modified atmospheres block the growth of aerobes. Under these conditions, lactic acid bacteria are </a:t>
            </a:r>
            <a:r>
              <a:rPr lang="en-GB" sz="2400" dirty="0" err="1"/>
              <a:t>favored</a:t>
            </a:r>
            <a:r>
              <a:rPr lang="en-GB" sz="2400" dirty="0"/>
              <a:t>. </a:t>
            </a:r>
          </a:p>
          <a:p>
            <a:r>
              <a:rPr lang="en-GB" sz="2400" dirty="0"/>
              <a:t>At higher </a:t>
            </a:r>
            <a:r>
              <a:rPr lang="en-GB" sz="2400" dirty="0" err="1"/>
              <a:t>pHs</a:t>
            </a:r>
            <a:r>
              <a:rPr lang="en-GB" sz="2400" dirty="0"/>
              <a:t>, </a:t>
            </a:r>
            <a:r>
              <a:rPr lang="en-GB" sz="2400" i="1" dirty="0"/>
              <a:t>B. </a:t>
            </a:r>
            <a:r>
              <a:rPr lang="en-GB" sz="2400" i="1" dirty="0" err="1"/>
              <a:t>thermosphacta</a:t>
            </a:r>
            <a:r>
              <a:rPr lang="en-GB" sz="2400" dirty="0"/>
              <a:t> and </a:t>
            </a:r>
            <a:r>
              <a:rPr lang="en-GB" sz="2400" i="1" dirty="0"/>
              <a:t>S. </a:t>
            </a:r>
            <a:r>
              <a:rPr lang="en-GB" sz="2400" i="1" dirty="0" err="1"/>
              <a:t>putrefaciens</a:t>
            </a:r>
            <a:r>
              <a:rPr lang="en-GB" sz="2400" dirty="0"/>
              <a:t> may grow and contribute to spoilage. </a:t>
            </a:r>
          </a:p>
          <a:p>
            <a:r>
              <a:rPr lang="en-GB" sz="2400" dirty="0"/>
              <a:t>When low aw restricts the growth of bacteria, growth of fungi may occur. Microbial growth does not occur on products with aw values of &lt;0.60.</a:t>
            </a:r>
          </a:p>
        </p:txBody>
      </p:sp>
    </p:spTree>
    <p:extLst>
      <p:ext uri="{BB962C8B-B14F-4D97-AF65-F5344CB8AC3E}">
        <p14:creationId xmlns:p14="http://schemas.microsoft.com/office/powerpoint/2010/main" val="54745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C9DC8-91C5-752C-3FE6-FE62CE18C0DF}"/>
              </a:ext>
            </a:extLst>
          </p:cNvPr>
          <p:cNvPicPr>
            <a:picLocks noChangeAspect="1"/>
          </p:cNvPicPr>
          <p:nvPr/>
        </p:nvPicPr>
        <p:blipFill>
          <a:blip r:embed="rId2"/>
          <a:stretch>
            <a:fillRect/>
          </a:stretch>
        </p:blipFill>
        <p:spPr>
          <a:xfrm>
            <a:off x="1192223" y="570609"/>
            <a:ext cx="9937331" cy="5986953"/>
          </a:xfrm>
          <a:prstGeom prst="rect">
            <a:avLst/>
          </a:prstGeom>
        </p:spPr>
      </p:pic>
    </p:spTree>
    <p:extLst>
      <p:ext uri="{BB962C8B-B14F-4D97-AF65-F5344CB8AC3E}">
        <p14:creationId xmlns:p14="http://schemas.microsoft.com/office/powerpoint/2010/main" val="383703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A08C-C818-466E-E650-26A3E8065220}"/>
              </a:ext>
            </a:extLst>
          </p:cNvPr>
          <p:cNvSpPr>
            <a:spLocks noGrp="1"/>
          </p:cNvSpPr>
          <p:nvPr>
            <p:ph type="title"/>
          </p:nvPr>
        </p:nvSpPr>
        <p:spPr>
          <a:xfrm>
            <a:off x="2231136" y="511845"/>
            <a:ext cx="7729728" cy="585434"/>
          </a:xfrm>
        </p:spPr>
        <p:txBody>
          <a:bodyPr>
            <a:normAutofit fontScale="90000"/>
          </a:bodyPr>
          <a:lstStyle/>
          <a:p>
            <a:r>
              <a:rPr lang="en-GB" dirty="0"/>
              <a:t>control</a:t>
            </a:r>
          </a:p>
        </p:txBody>
      </p:sp>
      <p:sp>
        <p:nvSpPr>
          <p:cNvPr id="3" name="Content Placeholder 2">
            <a:extLst>
              <a:ext uri="{FF2B5EF4-FFF2-40B4-BE49-F238E27FC236}">
                <a16:creationId xmlns:a16="http://schemas.microsoft.com/office/drawing/2014/main" id="{D31CE6A7-B566-9308-CE55-6FA91FFC9C46}"/>
              </a:ext>
            </a:extLst>
          </p:cNvPr>
          <p:cNvSpPr>
            <a:spLocks noGrp="1"/>
          </p:cNvSpPr>
          <p:nvPr>
            <p:ph idx="1"/>
          </p:nvPr>
        </p:nvSpPr>
        <p:spPr>
          <a:xfrm>
            <a:off x="1367249" y="1358542"/>
            <a:ext cx="9805851" cy="5135663"/>
          </a:xfrm>
        </p:spPr>
        <p:txBody>
          <a:bodyPr>
            <a:normAutofit/>
          </a:bodyPr>
          <a:lstStyle/>
          <a:p>
            <a:r>
              <a:rPr lang="en-GB" sz="2400" dirty="0"/>
              <a:t>Spoilage bacteria degrade sugars first, and only after exhaustion of sugar they may degrade proteins (Log phase CFUs higher than 108/cm</a:t>
            </a:r>
            <a:r>
              <a:rPr lang="en-GB" sz="2400" baseline="30000" dirty="0"/>
              <a:t>2</a:t>
            </a:r>
            <a:r>
              <a:rPr lang="en-GB" sz="2400" dirty="0"/>
              <a:t>)</a:t>
            </a:r>
          </a:p>
          <a:p>
            <a:r>
              <a:rPr lang="en-GB" sz="2400" dirty="0"/>
              <a:t>Modification of extrinsic and/or intrinsic factors can control growth of spoilage microorganisms.</a:t>
            </a:r>
          </a:p>
          <a:p>
            <a:r>
              <a:rPr lang="en-GB" sz="2400" dirty="0"/>
              <a:t>Temperature</a:t>
            </a:r>
          </a:p>
          <a:p>
            <a:r>
              <a:rPr lang="en-GB" sz="2400" dirty="0"/>
              <a:t>Vacuum or Modified Atmospheric Packaging (AMP). Increase in CO</a:t>
            </a:r>
            <a:r>
              <a:rPr lang="en-GB" sz="2400" baseline="-25000" dirty="0"/>
              <a:t>2</a:t>
            </a:r>
            <a:r>
              <a:rPr lang="en-GB" sz="2400" dirty="0"/>
              <a:t> extends lag phase.</a:t>
            </a:r>
          </a:p>
          <a:p>
            <a:r>
              <a:rPr lang="en-GB" sz="2400" dirty="0"/>
              <a:t>Irradiation (low dose)</a:t>
            </a:r>
          </a:p>
          <a:p>
            <a:r>
              <a:rPr lang="en-GB" sz="2400" dirty="0"/>
              <a:t>High Pressure Processing (HPP)</a:t>
            </a:r>
          </a:p>
        </p:txBody>
      </p:sp>
    </p:spTree>
    <p:extLst>
      <p:ext uri="{BB962C8B-B14F-4D97-AF65-F5344CB8AC3E}">
        <p14:creationId xmlns:p14="http://schemas.microsoft.com/office/powerpoint/2010/main" val="255325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7090C1-F04F-C424-BA56-C78583752123}"/>
              </a:ext>
            </a:extLst>
          </p:cNvPr>
          <p:cNvPicPr>
            <a:picLocks noChangeAspect="1"/>
          </p:cNvPicPr>
          <p:nvPr/>
        </p:nvPicPr>
        <p:blipFill>
          <a:blip r:embed="rId2"/>
          <a:stretch>
            <a:fillRect/>
          </a:stretch>
        </p:blipFill>
        <p:spPr>
          <a:xfrm>
            <a:off x="2135212" y="1105983"/>
            <a:ext cx="7981780" cy="4040777"/>
          </a:xfrm>
          <a:prstGeom prst="rect">
            <a:avLst/>
          </a:prstGeom>
        </p:spPr>
      </p:pic>
      <p:sp>
        <p:nvSpPr>
          <p:cNvPr id="6" name="TextBox 5">
            <a:extLst>
              <a:ext uri="{FF2B5EF4-FFF2-40B4-BE49-F238E27FC236}">
                <a16:creationId xmlns:a16="http://schemas.microsoft.com/office/drawing/2014/main" id="{8C6D84FE-A2F8-A7C3-99F1-2C3294A8FCAC}"/>
              </a:ext>
            </a:extLst>
          </p:cNvPr>
          <p:cNvSpPr txBox="1"/>
          <p:nvPr/>
        </p:nvSpPr>
        <p:spPr>
          <a:xfrm>
            <a:off x="1767840" y="5382685"/>
            <a:ext cx="7750629" cy="369332"/>
          </a:xfrm>
          <a:prstGeom prst="rect">
            <a:avLst/>
          </a:prstGeom>
          <a:noFill/>
        </p:spPr>
        <p:txBody>
          <a:bodyPr wrap="square" rtlCol="0">
            <a:spAutoFit/>
          </a:bodyPr>
          <a:lstStyle/>
          <a:p>
            <a:r>
              <a:rPr lang="en-GB" dirty="0"/>
              <a:t>Growth of Pseudomonas in chicken broth at different temperatures</a:t>
            </a:r>
          </a:p>
        </p:txBody>
      </p:sp>
    </p:spTree>
    <p:extLst>
      <p:ext uri="{BB962C8B-B14F-4D97-AF65-F5344CB8AC3E}">
        <p14:creationId xmlns:p14="http://schemas.microsoft.com/office/powerpoint/2010/main" val="362378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62D8-8091-CEE0-866B-61CF22991C0B}"/>
              </a:ext>
            </a:extLst>
          </p:cNvPr>
          <p:cNvSpPr>
            <a:spLocks noGrp="1"/>
          </p:cNvSpPr>
          <p:nvPr>
            <p:ph type="title"/>
          </p:nvPr>
        </p:nvSpPr>
        <p:spPr>
          <a:xfrm>
            <a:off x="2231136" y="459594"/>
            <a:ext cx="7729728" cy="724771"/>
          </a:xfrm>
        </p:spPr>
        <p:txBody>
          <a:bodyPr>
            <a:normAutofit fontScale="90000"/>
          </a:bodyPr>
          <a:lstStyle/>
          <a:p>
            <a:r>
              <a:rPr lang="en-GB" dirty="0"/>
              <a:t>Milk and dairy products</a:t>
            </a:r>
          </a:p>
        </p:txBody>
      </p:sp>
      <p:sp>
        <p:nvSpPr>
          <p:cNvPr id="3" name="Content Placeholder 2">
            <a:extLst>
              <a:ext uri="{FF2B5EF4-FFF2-40B4-BE49-F238E27FC236}">
                <a16:creationId xmlns:a16="http://schemas.microsoft.com/office/drawing/2014/main" id="{5E6C2B09-24CF-8D24-0F52-5C1177DDDA85}"/>
              </a:ext>
            </a:extLst>
          </p:cNvPr>
          <p:cNvSpPr>
            <a:spLocks noGrp="1"/>
          </p:cNvSpPr>
          <p:nvPr>
            <p:ph idx="1"/>
          </p:nvPr>
        </p:nvSpPr>
        <p:spPr>
          <a:xfrm>
            <a:off x="1045029" y="1436914"/>
            <a:ext cx="10119359" cy="4859383"/>
          </a:xfrm>
        </p:spPr>
        <p:txBody>
          <a:bodyPr>
            <a:normAutofit/>
          </a:bodyPr>
          <a:lstStyle/>
          <a:p>
            <a:r>
              <a:rPr lang="en-GB" sz="2400" dirty="0"/>
              <a:t>Modern dairy processing utilizes pasteurization, heat sterilization, fermentation, dehydration, refrigeration, and freezing as preservation treatments. Combining a preservation method with component separation processes (i.e., churning, filtration, centrifugation, and coagulation) results in an assortment of dairy foods having vastly different tastes and textures and a complex variety of spoilage microorganisms. Spoilage of dairy foods manifests as off-</a:t>
            </a:r>
            <a:r>
              <a:rPr lang="en-GB" sz="2400" dirty="0" err="1"/>
              <a:t>flavors</a:t>
            </a:r>
            <a:r>
              <a:rPr lang="en-GB" sz="2400" dirty="0"/>
              <a:t> and -</a:t>
            </a:r>
            <a:r>
              <a:rPr lang="en-GB" sz="2400" dirty="0" err="1"/>
              <a:t>odors</a:t>
            </a:r>
            <a:r>
              <a:rPr lang="en-GB" sz="2400" dirty="0"/>
              <a:t> and changes in texture and appearance.</a:t>
            </a:r>
          </a:p>
          <a:p>
            <a:r>
              <a:rPr lang="en-GB" sz="2400" dirty="0"/>
              <a:t>When milk spoils it looks like yogurt, when yogurt spoils it looks like cottage cheese, when cottage cheese spoils it looks like cheese…..</a:t>
            </a:r>
          </a:p>
        </p:txBody>
      </p:sp>
    </p:spTree>
    <p:extLst>
      <p:ext uri="{BB962C8B-B14F-4D97-AF65-F5344CB8AC3E}">
        <p14:creationId xmlns:p14="http://schemas.microsoft.com/office/powerpoint/2010/main" val="388775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FB307-753A-7EE9-5DC4-12FABC13812B}"/>
              </a:ext>
            </a:extLst>
          </p:cNvPr>
          <p:cNvPicPr>
            <a:picLocks noChangeAspect="1"/>
          </p:cNvPicPr>
          <p:nvPr/>
        </p:nvPicPr>
        <p:blipFill>
          <a:blip r:embed="rId2"/>
          <a:stretch>
            <a:fillRect/>
          </a:stretch>
        </p:blipFill>
        <p:spPr>
          <a:xfrm>
            <a:off x="1165331" y="732823"/>
            <a:ext cx="9851012" cy="5398011"/>
          </a:xfrm>
          <a:prstGeom prst="rect">
            <a:avLst/>
          </a:prstGeom>
        </p:spPr>
      </p:pic>
    </p:spTree>
    <p:extLst>
      <p:ext uri="{BB962C8B-B14F-4D97-AF65-F5344CB8AC3E}">
        <p14:creationId xmlns:p14="http://schemas.microsoft.com/office/powerpoint/2010/main" val="59369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56AF-E77B-68EA-FFA8-BA5B92CB7727}"/>
              </a:ext>
            </a:extLst>
          </p:cNvPr>
          <p:cNvSpPr>
            <a:spLocks noGrp="1"/>
          </p:cNvSpPr>
          <p:nvPr>
            <p:ph type="title"/>
          </p:nvPr>
        </p:nvSpPr>
        <p:spPr>
          <a:xfrm>
            <a:off x="2231136" y="459594"/>
            <a:ext cx="7729728" cy="637685"/>
          </a:xfrm>
        </p:spPr>
        <p:txBody>
          <a:bodyPr>
            <a:normAutofit fontScale="90000"/>
          </a:bodyPr>
          <a:lstStyle/>
          <a:p>
            <a:r>
              <a:rPr lang="en-GB" dirty="0"/>
              <a:t>Milk and dairy</a:t>
            </a:r>
          </a:p>
        </p:txBody>
      </p:sp>
      <p:sp>
        <p:nvSpPr>
          <p:cNvPr id="3" name="Content Placeholder 2">
            <a:extLst>
              <a:ext uri="{FF2B5EF4-FFF2-40B4-BE49-F238E27FC236}">
                <a16:creationId xmlns:a16="http://schemas.microsoft.com/office/drawing/2014/main" id="{5E6675F7-CC4B-BF0E-B3B4-E521B1F36DC4}"/>
              </a:ext>
            </a:extLst>
          </p:cNvPr>
          <p:cNvSpPr>
            <a:spLocks noGrp="1"/>
          </p:cNvSpPr>
          <p:nvPr>
            <p:ph idx="1"/>
          </p:nvPr>
        </p:nvSpPr>
        <p:spPr>
          <a:xfrm>
            <a:off x="1280166" y="1393371"/>
            <a:ext cx="9718766" cy="4902925"/>
          </a:xfrm>
        </p:spPr>
        <p:txBody>
          <a:bodyPr>
            <a:normAutofit/>
          </a:bodyPr>
          <a:lstStyle/>
          <a:p>
            <a:r>
              <a:rPr lang="en-GB" sz="2400" dirty="0"/>
              <a:t>Nutritional components: lactose, proteins, and fat. Lactose requires specific enzymes. Proteins are casein, and whey proteins.</a:t>
            </a:r>
          </a:p>
          <a:p>
            <a:r>
              <a:rPr lang="en-GB" sz="2400" dirty="0"/>
              <a:t>Refrigeration is the most common method to preserve milk. </a:t>
            </a:r>
            <a:r>
              <a:rPr lang="en-GB" sz="2400" dirty="0" err="1"/>
              <a:t>Psychrot</a:t>
            </a:r>
            <a:r>
              <a:rPr lang="en-GB" sz="2400" dirty="0"/>
              <a:t>.</a:t>
            </a:r>
          </a:p>
          <a:p>
            <a:r>
              <a:rPr lang="en-GB" sz="2400" dirty="0" err="1"/>
              <a:t>Psycrotrophic</a:t>
            </a:r>
            <a:r>
              <a:rPr lang="en-GB" sz="2400" dirty="0"/>
              <a:t> bacteria grow at low temperature. Pasteurization inactivates most </a:t>
            </a:r>
            <a:r>
              <a:rPr lang="en-GB" sz="2400" dirty="0" err="1"/>
              <a:t>psychrotrophic</a:t>
            </a:r>
            <a:r>
              <a:rPr lang="en-GB" sz="2400" dirty="0"/>
              <a:t> bacteria.</a:t>
            </a:r>
          </a:p>
          <a:p>
            <a:r>
              <a:rPr lang="en-GB" sz="2400" dirty="0"/>
              <a:t>Pseudomonas species are found commonly in raw milk. Pseudomonas species isolated from raw milk show generation times of 8-12 hours at 3°C, and up to 10.5 hours at temperatures between 3 and 5°C.</a:t>
            </a:r>
          </a:p>
          <a:p>
            <a:r>
              <a:rPr lang="en-GB" sz="2400" dirty="0"/>
              <a:t>Fermentative non spore forming lactic acid bacteria secrete extracellular polymer that increases viscosity (yogurt)</a:t>
            </a:r>
          </a:p>
          <a:p>
            <a:r>
              <a:rPr lang="en-GB" sz="2400" dirty="0"/>
              <a:t>Yeast and </a:t>
            </a:r>
            <a:r>
              <a:rPr lang="en-GB" sz="2400" dirty="0" err="1"/>
              <a:t>mold</a:t>
            </a:r>
            <a:r>
              <a:rPr lang="en-GB" sz="2400" dirty="0"/>
              <a:t> spoilage (low pH). Most common Penicillium spp.</a:t>
            </a:r>
          </a:p>
        </p:txBody>
      </p:sp>
    </p:spTree>
    <p:extLst>
      <p:ext uri="{BB962C8B-B14F-4D97-AF65-F5344CB8AC3E}">
        <p14:creationId xmlns:p14="http://schemas.microsoft.com/office/powerpoint/2010/main" val="80111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51BF-1227-D209-0990-8BED667765E1}"/>
              </a:ext>
            </a:extLst>
          </p:cNvPr>
          <p:cNvSpPr>
            <a:spLocks noGrp="1"/>
          </p:cNvSpPr>
          <p:nvPr>
            <p:ph type="title"/>
          </p:nvPr>
        </p:nvSpPr>
        <p:spPr>
          <a:xfrm>
            <a:off x="2231136" y="407342"/>
            <a:ext cx="7729728" cy="376429"/>
          </a:xfrm>
        </p:spPr>
        <p:txBody>
          <a:bodyPr>
            <a:normAutofit fontScale="90000"/>
          </a:bodyPr>
          <a:lstStyle/>
          <a:p>
            <a:r>
              <a:rPr lang="en-GB" dirty="0"/>
              <a:t>Produce and grains</a:t>
            </a:r>
          </a:p>
        </p:txBody>
      </p:sp>
      <p:pic>
        <p:nvPicPr>
          <p:cNvPr id="5" name="Picture 4">
            <a:extLst>
              <a:ext uri="{FF2B5EF4-FFF2-40B4-BE49-F238E27FC236}">
                <a16:creationId xmlns:a16="http://schemas.microsoft.com/office/drawing/2014/main" id="{C7021037-9909-0A23-03E9-5CB8FEC2B3BA}"/>
              </a:ext>
            </a:extLst>
          </p:cNvPr>
          <p:cNvPicPr>
            <a:picLocks noChangeAspect="1"/>
          </p:cNvPicPr>
          <p:nvPr/>
        </p:nvPicPr>
        <p:blipFill>
          <a:blip r:embed="rId2"/>
          <a:stretch>
            <a:fillRect/>
          </a:stretch>
        </p:blipFill>
        <p:spPr>
          <a:xfrm>
            <a:off x="1942011" y="924356"/>
            <a:ext cx="8952412" cy="5827923"/>
          </a:xfrm>
          <a:prstGeom prst="rect">
            <a:avLst/>
          </a:prstGeom>
        </p:spPr>
      </p:pic>
    </p:spTree>
    <p:extLst>
      <p:ext uri="{BB962C8B-B14F-4D97-AF65-F5344CB8AC3E}">
        <p14:creationId xmlns:p14="http://schemas.microsoft.com/office/powerpoint/2010/main" val="65113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FD4D-23CB-F3F6-F485-9D7CECEA93C7}"/>
              </a:ext>
            </a:extLst>
          </p:cNvPr>
          <p:cNvSpPr>
            <a:spLocks noGrp="1"/>
          </p:cNvSpPr>
          <p:nvPr>
            <p:ph type="title"/>
          </p:nvPr>
        </p:nvSpPr>
        <p:spPr>
          <a:xfrm>
            <a:off x="2231136" y="964692"/>
            <a:ext cx="7729728" cy="576725"/>
          </a:xfrm>
        </p:spPr>
        <p:txBody>
          <a:bodyPr>
            <a:normAutofit fontScale="90000"/>
          </a:bodyPr>
          <a:lstStyle/>
          <a:p>
            <a:r>
              <a:rPr lang="en-GB" dirty="0"/>
              <a:t>Produce and grains</a:t>
            </a:r>
          </a:p>
        </p:txBody>
      </p:sp>
      <p:sp>
        <p:nvSpPr>
          <p:cNvPr id="3" name="Content Placeholder 2">
            <a:extLst>
              <a:ext uri="{FF2B5EF4-FFF2-40B4-BE49-F238E27FC236}">
                <a16:creationId xmlns:a16="http://schemas.microsoft.com/office/drawing/2014/main" id="{8BDF61F8-6ABD-A6F8-8412-C4D4F41C9499}"/>
              </a:ext>
            </a:extLst>
          </p:cNvPr>
          <p:cNvSpPr>
            <a:spLocks noGrp="1"/>
          </p:cNvSpPr>
          <p:nvPr>
            <p:ph idx="1"/>
          </p:nvPr>
        </p:nvSpPr>
        <p:spPr>
          <a:xfrm>
            <a:off x="1968138" y="2072643"/>
            <a:ext cx="8611035" cy="3902518"/>
          </a:xfrm>
        </p:spPr>
        <p:txBody>
          <a:bodyPr>
            <a:normAutofit/>
          </a:bodyPr>
          <a:lstStyle/>
          <a:p>
            <a:r>
              <a:rPr lang="en-GB" sz="2400" dirty="0"/>
              <a:t>Healthy plants have their own </a:t>
            </a:r>
            <a:r>
              <a:rPr lang="en-GB" sz="2400" dirty="0" err="1"/>
              <a:t>defense</a:t>
            </a:r>
            <a:r>
              <a:rPr lang="en-GB" sz="2400" dirty="0"/>
              <a:t> mechanisms including skin, peel and cell walls.</a:t>
            </a:r>
          </a:p>
          <a:p>
            <a:r>
              <a:rPr lang="en-GB" sz="2400" dirty="0"/>
              <a:t>Damaged plants can offer entry point to opportunistic microorganisms</a:t>
            </a:r>
          </a:p>
          <a:p>
            <a:r>
              <a:rPr lang="en-GB" sz="2400" dirty="0"/>
              <a:t>Main enzymes: pectinases, cellulases, proteases, </a:t>
            </a:r>
            <a:r>
              <a:rPr lang="en-GB" sz="2400"/>
              <a:t>and dehydrogenases.</a:t>
            </a:r>
            <a:endParaRPr lang="en-GB" sz="2400" dirty="0"/>
          </a:p>
        </p:txBody>
      </p:sp>
    </p:spTree>
    <p:extLst>
      <p:ext uri="{BB962C8B-B14F-4D97-AF65-F5344CB8AC3E}">
        <p14:creationId xmlns:p14="http://schemas.microsoft.com/office/powerpoint/2010/main" val="320089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984F-30A3-21CB-68F9-83C19615C2D8}"/>
              </a:ext>
            </a:extLst>
          </p:cNvPr>
          <p:cNvSpPr>
            <a:spLocks noGrp="1"/>
          </p:cNvSpPr>
          <p:nvPr>
            <p:ph type="title"/>
          </p:nvPr>
        </p:nvSpPr>
        <p:spPr/>
        <p:txBody>
          <a:bodyPr/>
          <a:lstStyle/>
          <a:p>
            <a:r>
              <a:rPr lang="en-GB" dirty="0"/>
              <a:t>Fermentative microorganisms</a:t>
            </a:r>
          </a:p>
        </p:txBody>
      </p:sp>
      <p:sp>
        <p:nvSpPr>
          <p:cNvPr id="3" name="Content Placeholder 2">
            <a:extLst>
              <a:ext uri="{FF2B5EF4-FFF2-40B4-BE49-F238E27FC236}">
                <a16:creationId xmlns:a16="http://schemas.microsoft.com/office/drawing/2014/main" id="{94A6716B-600C-8F56-33B6-95CC3E9C6410}"/>
              </a:ext>
            </a:extLst>
          </p:cNvPr>
          <p:cNvSpPr>
            <a:spLocks noGrp="1"/>
          </p:cNvSpPr>
          <p:nvPr>
            <p:ph idx="1"/>
          </p:nvPr>
        </p:nvSpPr>
        <p:spPr>
          <a:xfrm>
            <a:off x="1257300" y="2524126"/>
            <a:ext cx="9963149" cy="3829050"/>
          </a:xfrm>
        </p:spPr>
        <p:txBody>
          <a:bodyPr>
            <a:normAutofit/>
          </a:bodyPr>
          <a:lstStyle/>
          <a:p>
            <a:r>
              <a:rPr lang="en-GB" sz="2400" dirty="0"/>
              <a:t>“Fermentation” is a word with many meanings: from “life in the absence of oxygen” to “the process that bacteria use to make energy from carbohydrates in the absence of oxygen”. </a:t>
            </a:r>
          </a:p>
          <a:p>
            <a:r>
              <a:rPr lang="en-GB" sz="2400" dirty="0"/>
              <a:t>Food fermentations can be described as bioprocesses that change food properties, while the bacteria generate energy in the absence of oxygen. These changes go far beyond acid production. Fermentations add value to foods by producing flavour compounds and carbonation, altering texture, and increasing nutrient bioavailability.</a:t>
            </a:r>
          </a:p>
        </p:txBody>
      </p:sp>
    </p:spTree>
    <p:extLst>
      <p:ext uri="{BB962C8B-B14F-4D97-AF65-F5344CB8AC3E}">
        <p14:creationId xmlns:p14="http://schemas.microsoft.com/office/powerpoint/2010/main" val="304655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8E00-597D-63BE-CAF9-33171F06133C}"/>
              </a:ext>
            </a:extLst>
          </p:cNvPr>
          <p:cNvSpPr>
            <a:spLocks noGrp="1"/>
          </p:cNvSpPr>
          <p:nvPr>
            <p:ph type="title"/>
          </p:nvPr>
        </p:nvSpPr>
        <p:spPr>
          <a:xfrm>
            <a:off x="2231136" y="116967"/>
            <a:ext cx="7729728" cy="616458"/>
          </a:xfrm>
        </p:spPr>
        <p:txBody>
          <a:bodyPr>
            <a:normAutofit fontScale="90000"/>
          </a:bodyPr>
          <a:lstStyle/>
          <a:p>
            <a:r>
              <a:rPr lang="en-GB" dirty="0"/>
              <a:t>Uses of fermentation</a:t>
            </a:r>
          </a:p>
        </p:txBody>
      </p:sp>
      <p:sp>
        <p:nvSpPr>
          <p:cNvPr id="3" name="Content Placeholder 2">
            <a:extLst>
              <a:ext uri="{FF2B5EF4-FFF2-40B4-BE49-F238E27FC236}">
                <a16:creationId xmlns:a16="http://schemas.microsoft.com/office/drawing/2014/main" id="{AF472E01-AA5B-4D58-C746-EBBC42515121}"/>
              </a:ext>
            </a:extLst>
          </p:cNvPr>
          <p:cNvSpPr>
            <a:spLocks noGrp="1"/>
          </p:cNvSpPr>
          <p:nvPr>
            <p:ph idx="1"/>
          </p:nvPr>
        </p:nvSpPr>
        <p:spPr>
          <a:xfrm>
            <a:off x="1790700" y="1209676"/>
            <a:ext cx="9124950" cy="5248274"/>
          </a:xfrm>
        </p:spPr>
        <p:txBody>
          <a:bodyPr>
            <a:normAutofit/>
          </a:bodyPr>
          <a:lstStyle/>
          <a:p>
            <a:r>
              <a:rPr lang="en-GB" sz="2400" dirty="0"/>
              <a:t>To preserve vegetables and fruits</a:t>
            </a:r>
          </a:p>
          <a:p>
            <a:r>
              <a:rPr lang="en-GB" sz="2400" dirty="0"/>
              <a:t>To develop characteristic sensory properties, i.e., flavour, aroma, and texture</a:t>
            </a:r>
          </a:p>
          <a:p>
            <a:r>
              <a:rPr lang="en-GB" sz="2400" dirty="0"/>
              <a:t>To destroy naturally occurring toxins and undesirable components in raw materials</a:t>
            </a:r>
          </a:p>
          <a:p>
            <a:r>
              <a:rPr lang="en-GB" sz="2400" dirty="0"/>
              <a:t>To improve digestibility, especially of some legumes</a:t>
            </a:r>
          </a:p>
          <a:p>
            <a:r>
              <a:rPr lang="en-GB" sz="2400" dirty="0"/>
              <a:t>To enrich products with desired microbial metabolites, e.g., L-(+)-lactic acid or amino acids</a:t>
            </a:r>
          </a:p>
          <a:p>
            <a:r>
              <a:rPr lang="en-GB" sz="2400" dirty="0"/>
              <a:t>To create new products for new markets</a:t>
            </a:r>
          </a:p>
        </p:txBody>
      </p:sp>
    </p:spTree>
    <p:extLst>
      <p:ext uri="{BB962C8B-B14F-4D97-AF65-F5344CB8AC3E}">
        <p14:creationId xmlns:p14="http://schemas.microsoft.com/office/powerpoint/2010/main" val="287817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A687C-2593-786E-9B64-B81B1922D192}"/>
              </a:ext>
            </a:extLst>
          </p:cNvPr>
          <p:cNvSpPr>
            <a:spLocks noGrp="1"/>
          </p:cNvSpPr>
          <p:nvPr>
            <p:ph type="title"/>
          </p:nvPr>
        </p:nvSpPr>
        <p:spPr>
          <a:xfrm>
            <a:off x="2231136" y="221742"/>
            <a:ext cx="7729728" cy="816483"/>
          </a:xfrm>
        </p:spPr>
        <p:txBody>
          <a:bodyPr>
            <a:normAutofit fontScale="90000"/>
          </a:bodyPr>
          <a:lstStyle/>
          <a:p>
            <a:r>
              <a:rPr lang="en-GB" dirty="0"/>
              <a:t>Major milk fermentation bacteria and products</a:t>
            </a:r>
          </a:p>
        </p:txBody>
      </p:sp>
      <p:pic>
        <p:nvPicPr>
          <p:cNvPr id="6" name="Picture 5">
            <a:extLst>
              <a:ext uri="{FF2B5EF4-FFF2-40B4-BE49-F238E27FC236}">
                <a16:creationId xmlns:a16="http://schemas.microsoft.com/office/drawing/2014/main" id="{52F1D140-76DE-C455-577B-A3E48C7C1950}"/>
              </a:ext>
            </a:extLst>
          </p:cNvPr>
          <p:cNvPicPr>
            <a:picLocks noChangeAspect="1"/>
          </p:cNvPicPr>
          <p:nvPr/>
        </p:nvPicPr>
        <p:blipFill>
          <a:blip r:embed="rId2"/>
          <a:stretch>
            <a:fillRect/>
          </a:stretch>
        </p:blipFill>
        <p:spPr>
          <a:xfrm>
            <a:off x="1076324" y="1209421"/>
            <a:ext cx="10146879" cy="5396029"/>
          </a:xfrm>
          <a:prstGeom prst="rect">
            <a:avLst/>
          </a:prstGeom>
        </p:spPr>
      </p:pic>
    </p:spTree>
    <p:extLst>
      <p:ext uri="{BB962C8B-B14F-4D97-AF65-F5344CB8AC3E}">
        <p14:creationId xmlns:p14="http://schemas.microsoft.com/office/powerpoint/2010/main" val="207752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F38D6-F057-06F2-105E-F8E333EB1564}"/>
              </a:ext>
            </a:extLst>
          </p:cNvPr>
          <p:cNvSpPr>
            <a:spLocks noGrp="1"/>
          </p:cNvSpPr>
          <p:nvPr>
            <p:ph type="title"/>
          </p:nvPr>
        </p:nvSpPr>
        <p:spPr>
          <a:xfrm>
            <a:off x="2231136" y="269367"/>
            <a:ext cx="7729728" cy="606933"/>
          </a:xfrm>
        </p:spPr>
        <p:txBody>
          <a:bodyPr>
            <a:normAutofit fontScale="90000"/>
          </a:bodyPr>
          <a:lstStyle/>
          <a:p>
            <a:r>
              <a:rPr lang="en-GB" dirty="0"/>
              <a:t>Fermentation – milk </a:t>
            </a:r>
          </a:p>
        </p:txBody>
      </p:sp>
      <p:sp>
        <p:nvSpPr>
          <p:cNvPr id="4" name="Content Placeholder 3">
            <a:extLst>
              <a:ext uri="{FF2B5EF4-FFF2-40B4-BE49-F238E27FC236}">
                <a16:creationId xmlns:a16="http://schemas.microsoft.com/office/drawing/2014/main" id="{96A5D4EE-46C3-C8C7-C1A6-21384A2EE0C7}"/>
              </a:ext>
            </a:extLst>
          </p:cNvPr>
          <p:cNvSpPr>
            <a:spLocks noGrp="1"/>
          </p:cNvSpPr>
          <p:nvPr>
            <p:ph idx="1"/>
          </p:nvPr>
        </p:nvSpPr>
        <p:spPr>
          <a:xfrm>
            <a:off x="1123950" y="1247776"/>
            <a:ext cx="9753600" cy="4943474"/>
          </a:xfrm>
        </p:spPr>
        <p:txBody>
          <a:bodyPr>
            <a:normAutofit/>
          </a:bodyPr>
          <a:lstStyle/>
          <a:p>
            <a:r>
              <a:rPr lang="en-GB" sz="2400" dirty="0"/>
              <a:t>Starter cultures can be added to pasteurized milk to ensure the correct type of bacteria is present and to control the rate and extent of acid production</a:t>
            </a:r>
          </a:p>
          <a:p>
            <a:r>
              <a:rPr lang="en-GB" sz="2400" dirty="0"/>
              <a:t>Secondary microbiota can be added later to change flavour and texture (10-20% of original starter culture).</a:t>
            </a:r>
          </a:p>
          <a:p>
            <a:r>
              <a:rPr lang="en-GB" sz="2400" dirty="0"/>
              <a:t>Kefir is a particular type of fermented milk to which a combination of microorganisms are added in the form of granules. The granules contain a combination of symbiotic yeasts and bacteria.</a:t>
            </a:r>
          </a:p>
          <a:p>
            <a:r>
              <a:rPr lang="en-GB" sz="2400" dirty="0"/>
              <a:t>Milk fermentation results in products such as yogurt and cheese. Products that are consumed within a few days do not have the time necessary for secondary microbiota to add to the flavour as in ripened cheese.</a:t>
            </a:r>
          </a:p>
        </p:txBody>
      </p:sp>
    </p:spTree>
    <p:extLst>
      <p:ext uri="{BB962C8B-B14F-4D97-AF65-F5344CB8AC3E}">
        <p14:creationId xmlns:p14="http://schemas.microsoft.com/office/powerpoint/2010/main" val="49640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C343-889A-5989-FF39-F8E759EF0178}"/>
              </a:ext>
            </a:extLst>
          </p:cNvPr>
          <p:cNvSpPr>
            <a:spLocks noGrp="1"/>
          </p:cNvSpPr>
          <p:nvPr>
            <p:ph type="title"/>
          </p:nvPr>
        </p:nvSpPr>
        <p:spPr>
          <a:xfrm>
            <a:off x="2231136" y="193167"/>
            <a:ext cx="7729728" cy="730758"/>
          </a:xfrm>
        </p:spPr>
        <p:txBody>
          <a:bodyPr>
            <a:normAutofit fontScale="90000"/>
          </a:bodyPr>
          <a:lstStyle/>
          <a:p>
            <a:r>
              <a:rPr lang="en-GB" dirty="0"/>
              <a:t>Fermentation – vegetables </a:t>
            </a:r>
          </a:p>
        </p:txBody>
      </p:sp>
      <p:sp>
        <p:nvSpPr>
          <p:cNvPr id="3" name="Content Placeholder 2">
            <a:extLst>
              <a:ext uri="{FF2B5EF4-FFF2-40B4-BE49-F238E27FC236}">
                <a16:creationId xmlns:a16="http://schemas.microsoft.com/office/drawing/2014/main" id="{27790545-130D-4A59-17F1-3617BD22332D}"/>
              </a:ext>
            </a:extLst>
          </p:cNvPr>
          <p:cNvSpPr>
            <a:spLocks noGrp="1"/>
          </p:cNvSpPr>
          <p:nvPr>
            <p:ph idx="1"/>
          </p:nvPr>
        </p:nvSpPr>
        <p:spPr>
          <a:xfrm>
            <a:off x="1076325" y="1152526"/>
            <a:ext cx="10353675" cy="5381624"/>
          </a:xfrm>
        </p:spPr>
        <p:txBody>
          <a:bodyPr>
            <a:normAutofit lnSpcReduction="10000"/>
          </a:bodyPr>
          <a:lstStyle/>
          <a:p>
            <a:r>
              <a:rPr lang="en-GB" sz="2400" dirty="0"/>
              <a:t>In the West (Europe, USA) Lactobacillus (LAB) and yeast are used to ferment vegetables, while </a:t>
            </a:r>
            <a:r>
              <a:rPr lang="en-GB" sz="2400" dirty="0" err="1"/>
              <a:t>molds</a:t>
            </a:r>
            <a:r>
              <a:rPr lang="en-GB" sz="2400" dirty="0"/>
              <a:t> are used in the East.</a:t>
            </a:r>
          </a:p>
          <a:p>
            <a:r>
              <a:rPr lang="en-GB" sz="2400" dirty="0"/>
              <a:t>Vegetable fermentations involve complex microbiological, biochemical, chemical, and physical reactions.</a:t>
            </a:r>
          </a:p>
          <a:p>
            <a:r>
              <a:rPr lang="en-GB" sz="2400" dirty="0"/>
              <a:t>Fermentations are also influenced by many external factors. These are classified into four groups: technological factors, ingredients, raw material quality, and native microbiota (i.e., organisms that are naturally associated with the vegetable).</a:t>
            </a:r>
          </a:p>
          <a:p>
            <a:r>
              <a:rPr lang="en-GB" sz="2400" dirty="0"/>
              <a:t>Salt is added to fermentations for many reasons. The amount of salt used depends on the vegetable and on consumer preference. In addition, salt has a selective effect on the vegetables’ natural microbiota. Increasing amounts of salt favour the growth of LAB and inhibit the undesirable bacteria and fungi. </a:t>
            </a:r>
          </a:p>
          <a:p>
            <a:r>
              <a:rPr lang="en-GB" sz="2400" dirty="0"/>
              <a:t>Higher salt concentrations favour homofermentative species, accelerating the fermentation. Salt content below 0.8% often results in undesirable fermentation.</a:t>
            </a:r>
          </a:p>
        </p:txBody>
      </p:sp>
    </p:spTree>
    <p:extLst>
      <p:ext uri="{BB962C8B-B14F-4D97-AF65-F5344CB8AC3E}">
        <p14:creationId xmlns:p14="http://schemas.microsoft.com/office/powerpoint/2010/main" val="415445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4825-4CCA-68CF-5BFC-313242BFA8A4}"/>
              </a:ext>
            </a:extLst>
          </p:cNvPr>
          <p:cNvSpPr>
            <a:spLocks noGrp="1"/>
          </p:cNvSpPr>
          <p:nvPr>
            <p:ph type="title"/>
          </p:nvPr>
        </p:nvSpPr>
        <p:spPr>
          <a:xfrm>
            <a:off x="2231136" y="307467"/>
            <a:ext cx="7729728" cy="654558"/>
          </a:xfrm>
        </p:spPr>
        <p:txBody>
          <a:bodyPr>
            <a:normAutofit fontScale="90000"/>
          </a:bodyPr>
          <a:lstStyle/>
          <a:p>
            <a:r>
              <a:rPr lang="en-GB" dirty="0"/>
              <a:t>Fermentation – meat </a:t>
            </a:r>
          </a:p>
        </p:txBody>
      </p:sp>
      <p:sp>
        <p:nvSpPr>
          <p:cNvPr id="3" name="Content Placeholder 2">
            <a:extLst>
              <a:ext uri="{FF2B5EF4-FFF2-40B4-BE49-F238E27FC236}">
                <a16:creationId xmlns:a16="http://schemas.microsoft.com/office/drawing/2014/main" id="{966CFB45-BE29-96E6-6090-EE03F2A13544}"/>
              </a:ext>
            </a:extLst>
          </p:cNvPr>
          <p:cNvSpPr>
            <a:spLocks noGrp="1"/>
          </p:cNvSpPr>
          <p:nvPr>
            <p:ph idx="1"/>
          </p:nvPr>
        </p:nvSpPr>
        <p:spPr>
          <a:xfrm>
            <a:off x="1190625" y="1200150"/>
            <a:ext cx="9944100" cy="5350383"/>
          </a:xfrm>
        </p:spPr>
        <p:txBody>
          <a:bodyPr>
            <a:normAutofit/>
          </a:bodyPr>
          <a:lstStyle/>
          <a:p>
            <a:r>
              <a:rPr lang="en-GB" sz="2400" dirty="0"/>
              <a:t>Fermented meats are not as popular as fermented milk or vegetables.</a:t>
            </a:r>
          </a:p>
          <a:p>
            <a:r>
              <a:rPr lang="en-GB" sz="2400" dirty="0"/>
              <a:t>The use of starter cultures is relatively new. In the past native combination of microorganisms was used.</a:t>
            </a:r>
          </a:p>
          <a:p>
            <a:r>
              <a:rPr lang="en-GB" sz="2400" i="1" dirty="0" err="1"/>
              <a:t>Pediococcus</a:t>
            </a:r>
            <a:r>
              <a:rPr lang="en-GB" sz="2400" i="1" dirty="0"/>
              <a:t> </a:t>
            </a:r>
            <a:r>
              <a:rPr lang="en-GB" sz="2400" i="1" dirty="0" err="1"/>
              <a:t>acidilactici</a:t>
            </a:r>
            <a:r>
              <a:rPr lang="en-GB" sz="2400" dirty="0"/>
              <a:t>, an organism not normally associated with meat is nowadays commonly used. </a:t>
            </a:r>
          </a:p>
          <a:p>
            <a:r>
              <a:rPr lang="en-GB" sz="2400" dirty="0"/>
              <a:t>It is homofermentative, can tolerate 6% salt, and is not proteolytic or lipolytic. It also has the advantage of growing at 43 to 50°C, a temperature that precludes the growth of pathogens. </a:t>
            </a:r>
          </a:p>
          <a:p>
            <a:r>
              <a:rPr lang="en-GB" sz="2400" dirty="0"/>
              <a:t>In the 1980s, manufacturers started using frozen cultures. When inoculated into the meat at 107 CFU/g, they shorten the lag time and acidify very rapidly.</a:t>
            </a:r>
          </a:p>
        </p:txBody>
      </p:sp>
    </p:spTree>
    <p:extLst>
      <p:ext uri="{BB962C8B-B14F-4D97-AF65-F5344CB8AC3E}">
        <p14:creationId xmlns:p14="http://schemas.microsoft.com/office/powerpoint/2010/main" val="151442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82DA-EF74-46A8-9BAE-36EDC3D8F818}"/>
              </a:ext>
            </a:extLst>
          </p:cNvPr>
          <p:cNvSpPr>
            <a:spLocks noGrp="1"/>
          </p:cNvSpPr>
          <p:nvPr>
            <p:ph type="title"/>
          </p:nvPr>
        </p:nvSpPr>
        <p:spPr>
          <a:xfrm>
            <a:off x="2231136" y="155067"/>
            <a:ext cx="7729728" cy="587883"/>
          </a:xfrm>
        </p:spPr>
        <p:txBody>
          <a:bodyPr>
            <a:normAutofit fontScale="90000"/>
          </a:bodyPr>
          <a:lstStyle/>
          <a:p>
            <a:r>
              <a:rPr lang="en-GB" dirty="0"/>
              <a:t>Probiotic bacteria</a:t>
            </a:r>
          </a:p>
        </p:txBody>
      </p:sp>
      <p:pic>
        <p:nvPicPr>
          <p:cNvPr id="5" name="Picture 4">
            <a:extLst>
              <a:ext uri="{FF2B5EF4-FFF2-40B4-BE49-F238E27FC236}">
                <a16:creationId xmlns:a16="http://schemas.microsoft.com/office/drawing/2014/main" id="{6AF3FFA2-5A47-7B0A-6D46-F242DB1AEB49}"/>
              </a:ext>
            </a:extLst>
          </p:cNvPr>
          <p:cNvPicPr>
            <a:picLocks noChangeAspect="1"/>
          </p:cNvPicPr>
          <p:nvPr/>
        </p:nvPicPr>
        <p:blipFill>
          <a:blip r:embed="rId2"/>
          <a:stretch>
            <a:fillRect/>
          </a:stretch>
        </p:blipFill>
        <p:spPr>
          <a:xfrm>
            <a:off x="1537286" y="1957444"/>
            <a:ext cx="9595153" cy="3605155"/>
          </a:xfrm>
          <a:prstGeom prst="rect">
            <a:avLst/>
          </a:prstGeom>
        </p:spPr>
      </p:pic>
    </p:spTree>
    <p:extLst>
      <p:ext uri="{BB962C8B-B14F-4D97-AF65-F5344CB8AC3E}">
        <p14:creationId xmlns:p14="http://schemas.microsoft.com/office/powerpoint/2010/main" val="169860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2E80-18BA-866A-AB48-6CFBAF6C6168}"/>
              </a:ext>
            </a:extLst>
          </p:cNvPr>
          <p:cNvSpPr>
            <a:spLocks noGrp="1"/>
          </p:cNvSpPr>
          <p:nvPr>
            <p:ph type="title"/>
          </p:nvPr>
        </p:nvSpPr>
        <p:spPr>
          <a:xfrm>
            <a:off x="2231136" y="202692"/>
            <a:ext cx="7729728" cy="625983"/>
          </a:xfrm>
        </p:spPr>
        <p:txBody>
          <a:bodyPr>
            <a:normAutofit fontScale="90000"/>
          </a:bodyPr>
          <a:lstStyle/>
          <a:p>
            <a:r>
              <a:rPr lang="en-GB" dirty="0"/>
              <a:t>Health effects and mechanisms</a:t>
            </a:r>
          </a:p>
        </p:txBody>
      </p:sp>
      <p:pic>
        <p:nvPicPr>
          <p:cNvPr id="5" name="Picture 4">
            <a:extLst>
              <a:ext uri="{FF2B5EF4-FFF2-40B4-BE49-F238E27FC236}">
                <a16:creationId xmlns:a16="http://schemas.microsoft.com/office/drawing/2014/main" id="{0B71D80C-A494-1999-CA5A-EF0EF3EEEFEA}"/>
              </a:ext>
            </a:extLst>
          </p:cNvPr>
          <p:cNvPicPr>
            <a:picLocks noChangeAspect="1"/>
          </p:cNvPicPr>
          <p:nvPr/>
        </p:nvPicPr>
        <p:blipFill>
          <a:blip r:embed="rId2"/>
          <a:stretch>
            <a:fillRect/>
          </a:stretch>
        </p:blipFill>
        <p:spPr>
          <a:xfrm>
            <a:off x="2306197" y="1033749"/>
            <a:ext cx="7579605" cy="5552501"/>
          </a:xfrm>
          <a:prstGeom prst="rect">
            <a:avLst/>
          </a:prstGeom>
        </p:spPr>
      </p:pic>
    </p:spTree>
    <p:extLst>
      <p:ext uri="{BB962C8B-B14F-4D97-AF65-F5344CB8AC3E}">
        <p14:creationId xmlns:p14="http://schemas.microsoft.com/office/powerpoint/2010/main" val="384123419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4293</TotalTime>
  <Words>1112</Words>
  <Application>Microsoft Office PowerPoint</Application>
  <PresentationFormat>Widescreen</PresentationFormat>
  <Paragraphs>65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Gill Sans MT</vt:lpstr>
      <vt:lpstr>Parcel</vt:lpstr>
      <vt:lpstr>Food microbiology  lecture 6</vt:lpstr>
      <vt:lpstr>Fermentative microorganisms</vt:lpstr>
      <vt:lpstr>Uses of fermentation</vt:lpstr>
      <vt:lpstr>Major milk fermentation bacteria and products</vt:lpstr>
      <vt:lpstr>Fermentation – milk </vt:lpstr>
      <vt:lpstr>Fermentation – vegetables </vt:lpstr>
      <vt:lpstr>Fermentation – meat </vt:lpstr>
      <vt:lpstr>Probiotic bacteria</vt:lpstr>
      <vt:lpstr>Health effects and mechanisms</vt:lpstr>
      <vt:lpstr>Spoilage microorganisms</vt:lpstr>
      <vt:lpstr>Meat spoilage</vt:lpstr>
      <vt:lpstr>PowerPoint Presentation</vt:lpstr>
      <vt:lpstr>control</vt:lpstr>
      <vt:lpstr>PowerPoint Presentation</vt:lpstr>
      <vt:lpstr>Milk and dairy products</vt:lpstr>
      <vt:lpstr>PowerPoint Presentation</vt:lpstr>
      <vt:lpstr>Milk and dairy</vt:lpstr>
      <vt:lpstr>Produce and grains</vt:lpstr>
      <vt:lpstr>Produce and grains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microbiology  lecture 6</dc:title>
  <dc:creator>Emilia J Rappocciolo</dc:creator>
  <cp:lastModifiedBy>Emilia J Rappocciolo</cp:lastModifiedBy>
  <cp:revision>1</cp:revision>
  <dcterms:created xsi:type="dcterms:W3CDTF">2024-10-23T08:23:07Z</dcterms:created>
  <dcterms:modified xsi:type="dcterms:W3CDTF">2024-10-26T07:56:18Z</dcterms:modified>
</cp:coreProperties>
</file>