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87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5AE8C9-C22A-4F0D-A3A9-740BE0012991}" type="datetimeFigureOut">
              <a:rPr lang="en-US" smtClean="0"/>
              <a:pPr/>
              <a:t>3/31/2022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CE31F-8220-49DC-8B8F-661158C42F7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5AE8C9-C22A-4F0D-A3A9-740BE0012991}" type="datetimeFigureOut">
              <a:rPr lang="en-US" smtClean="0"/>
              <a:pPr/>
              <a:t>3/31/2022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CE31F-8220-49DC-8B8F-661158C42F7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5AE8C9-C22A-4F0D-A3A9-740BE0012991}" type="datetimeFigureOut">
              <a:rPr lang="en-US" smtClean="0"/>
              <a:pPr/>
              <a:t>3/31/2022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CE31F-8220-49DC-8B8F-661158C42F7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5AE8C9-C22A-4F0D-A3A9-740BE0012991}" type="datetimeFigureOut">
              <a:rPr lang="en-US" smtClean="0"/>
              <a:pPr/>
              <a:t>3/31/2022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CE31F-8220-49DC-8B8F-661158C42F7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5AE8C9-C22A-4F0D-A3A9-740BE0012991}" type="datetimeFigureOut">
              <a:rPr lang="en-US" smtClean="0"/>
              <a:pPr/>
              <a:t>3/31/2022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CE31F-8220-49DC-8B8F-661158C42F7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05AE8C9-C22A-4F0D-A3A9-740BE0012991}" type="datetimeFigureOut">
              <a:rPr lang="en-US" smtClean="0"/>
              <a:pPr/>
              <a:t>3/31/2022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BCE31F-8220-49DC-8B8F-661158C42F7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05AE8C9-C22A-4F0D-A3A9-740BE0012991}" type="datetimeFigureOut">
              <a:rPr lang="en-US" smtClean="0"/>
              <a:pPr/>
              <a:t>3/31/2022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BCE31F-8220-49DC-8B8F-661158C42F7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5AE8C9-C22A-4F0D-A3A9-740BE0012991}" type="datetimeFigureOut">
              <a:rPr lang="en-US" smtClean="0"/>
              <a:pPr/>
              <a:t>3/31/2022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BCE31F-8220-49DC-8B8F-661158C42F7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5AE8C9-C22A-4F0D-A3A9-740BE0012991}" type="datetimeFigureOut">
              <a:rPr lang="en-US" smtClean="0"/>
              <a:pPr/>
              <a:t>3/31/2022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BCE31F-8220-49DC-8B8F-661158C42F7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5AE8C9-C22A-4F0D-A3A9-740BE0012991}" type="datetimeFigureOut">
              <a:rPr lang="en-US" smtClean="0"/>
              <a:pPr/>
              <a:t>3/31/2022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BCE31F-8220-49DC-8B8F-661158C42F7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5AE8C9-C22A-4F0D-A3A9-740BE0012991}" type="datetimeFigureOut">
              <a:rPr lang="en-US" smtClean="0"/>
              <a:pPr/>
              <a:t>3/31/2022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BCE31F-8220-49DC-8B8F-661158C42F7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5AE8C9-C22A-4F0D-A3A9-740BE0012991}" type="datetimeFigureOut">
              <a:rPr lang="en-US" smtClean="0"/>
              <a:pPr/>
              <a:t>3/31/2022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BCE31F-8220-49DC-8B8F-661158C42F7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FFC000"/>
                </a:solidFill>
              </a:rPr>
              <a:t>Disease frequency measures</a:t>
            </a:r>
            <a:endParaRPr lang="en-US" dirty="0">
              <a:solidFill>
                <a:srgbClr val="FFC000"/>
              </a:solidFill>
            </a:endParaRPr>
          </a:p>
        </p:txBody>
      </p:sp>
      <p:sp>
        <p:nvSpPr>
          <p:cNvPr id="3" name="Subtitle 2"/>
          <p:cNvSpPr>
            <a:spLocks noGrp="1"/>
          </p:cNvSpPr>
          <p:nvPr>
            <p:ph type="subTitle" idx="1"/>
          </p:nvPr>
        </p:nvSpPr>
        <p:spPr/>
        <p:txBody>
          <a:bodyPr/>
          <a:lstStyle/>
          <a:p>
            <a:r>
              <a:rPr lang="en-US" dirty="0" smtClean="0">
                <a:solidFill>
                  <a:schemeClr val="bg1"/>
                </a:solidFill>
              </a:rPr>
              <a:t>Measures used as health indicators</a:t>
            </a:r>
            <a:endParaRPr lang="en-US"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7092" name="Picture 4"/>
          <p:cNvPicPr>
            <a:picLocks noChangeAspect="1" noChangeArrowheads="1"/>
          </p:cNvPicPr>
          <p:nvPr/>
        </p:nvPicPr>
        <p:blipFill>
          <a:blip r:embed="rId2" cstate="print"/>
          <a:srcRect/>
          <a:stretch>
            <a:fillRect/>
          </a:stretch>
        </p:blipFill>
        <p:spPr bwMode="auto">
          <a:xfrm>
            <a:off x="900113" y="549275"/>
            <a:ext cx="7581900" cy="5765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4638"/>
            <a:ext cx="8229600" cy="993775"/>
          </a:xfrm>
          <a:noFill/>
        </p:spPr>
        <p:txBody>
          <a:bodyPr/>
          <a:lstStyle/>
          <a:p>
            <a:pPr rtl="0"/>
            <a:r>
              <a:rPr lang="en-US" sz="4000" b="1">
                <a:solidFill>
                  <a:srgbClr val="FFFF99"/>
                </a:solidFill>
              </a:rPr>
              <a:t>Age-specific Death Rates</a:t>
            </a:r>
          </a:p>
        </p:txBody>
      </p:sp>
      <p:sp>
        <p:nvSpPr>
          <p:cNvPr id="10246" name="Rectangle 6"/>
          <p:cNvSpPr>
            <a:spLocks noChangeArrowheads="1"/>
          </p:cNvSpPr>
          <p:nvPr/>
        </p:nvSpPr>
        <p:spPr bwMode="auto">
          <a:xfrm>
            <a:off x="250825" y="1844675"/>
            <a:ext cx="8686800" cy="2303463"/>
          </a:xfrm>
          <a:prstGeom prst="rect">
            <a:avLst/>
          </a:prstGeom>
          <a:solidFill>
            <a:schemeClr val="bg1"/>
          </a:solidFill>
          <a:ln w="9525">
            <a:noFill/>
            <a:miter lim="800000"/>
            <a:headEnd/>
            <a:tailEnd/>
          </a:ln>
          <a:effectLst/>
        </p:spPr>
        <p:txBody>
          <a:bodyPr/>
          <a:lstStyle/>
          <a:p>
            <a:pPr algn="l" rtl="0">
              <a:tabLst>
                <a:tab pos="1309688" algn="l"/>
                <a:tab pos="7772400" algn="l"/>
              </a:tabLst>
            </a:pPr>
            <a:r>
              <a:rPr lang="en-US" sz="3200" b="1" dirty="0">
                <a:solidFill>
                  <a:srgbClr val="000000"/>
                </a:solidFill>
              </a:rPr>
              <a:t>Total number of deaths in a specific age-group within a defined period out of the average population for that age-group (per /1000 persons)</a:t>
            </a:r>
            <a:endParaRPr lang="he-IL" sz="3200" b="1" dirty="0">
              <a:solidFill>
                <a:srgbClr val="00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8229600" cy="706437"/>
          </a:xfrm>
          <a:solidFill>
            <a:schemeClr val="bg1"/>
          </a:solidFill>
        </p:spPr>
        <p:txBody>
          <a:bodyPr/>
          <a:lstStyle/>
          <a:p>
            <a:r>
              <a:rPr lang="en-US" sz="4000"/>
              <a:t>Why age-specific death rates?</a:t>
            </a:r>
          </a:p>
        </p:txBody>
      </p:sp>
      <p:sp>
        <p:nvSpPr>
          <p:cNvPr id="11267" name="Rectangle 3"/>
          <p:cNvSpPr>
            <a:spLocks noGrp="1" noChangeArrowheads="1"/>
          </p:cNvSpPr>
          <p:nvPr>
            <p:ph type="body" idx="1"/>
          </p:nvPr>
        </p:nvSpPr>
        <p:spPr>
          <a:xfrm>
            <a:off x="468313" y="1628775"/>
            <a:ext cx="8229600" cy="3313113"/>
          </a:xfrm>
          <a:solidFill>
            <a:schemeClr val="tx1"/>
          </a:solidFill>
        </p:spPr>
        <p:txBody>
          <a:bodyPr/>
          <a:lstStyle/>
          <a:p>
            <a:pPr algn="l" rtl="0"/>
            <a:r>
              <a:rPr lang="en-US" b="1">
                <a:solidFill>
                  <a:schemeClr val="bg1"/>
                </a:solidFill>
              </a:rPr>
              <a:t>Can compare mortality at different ages or in the same age group over time</a:t>
            </a:r>
          </a:p>
          <a:p>
            <a:pPr algn="l" rtl="0"/>
            <a:r>
              <a:rPr lang="en-US" b="1">
                <a:solidFill>
                  <a:schemeClr val="bg1"/>
                </a:solidFill>
              </a:rPr>
              <a:t>Can compare across population groups with different age compositions</a:t>
            </a:r>
          </a:p>
          <a:p>
            <a:pPr algn="l" rtl="0"/>
            <a:r>
              <a:rPr lang="en-US" b="1">
                <a:solidFill>
                  <a:schemeClr val="bg1"/>
                </a:solidFill>
              </a:rPr>
              <a:t>Can be used to calculate </a:t>
            </a:r>
            <a:r>
              <a:rPr lang="en-US" b="1" u="sng">
                <a:solidFill>
                  <a:schemeClr val="bg1"/>
                </a:solidFill>
              </a:rPr>
              <a:t>life-tables</a:t>
            </a:r>
            <a:r>
              <a:rPr lang="en-US" b="1">
                <a:solidFill>
                  <a:schemeClr val="bg1"/>
                </a:solidFill>
              </a:rPr>
              <a:t> for </a:t>
            </a:r>
            <a:r>
              <a:rPr lang="en-US" b="1" u="sng">
                <a:solidFill>
                  <a:schemeClr val="bg1"/>
                </a:solidFill>
              </a:rPr>
              <a:t>life-expectancy</a:t>
            </a:r>
            <a:r>
              <a:rPr lang="en-US" b="1">
                <a:solidFill>
                  <a:schemeClr val="bg1"/>
                </a:solidFill>
              </a:rPr>
              <a:t> estimations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body" idx="1"/>
          </p:nvPr>
        </p:nvSpPr>
        <p:spPr>
          <a:xfrm>
            <a:off x="395288" y="1557338"/>
            <a:ext cx="8353425" cy="2887662"/>
          </a:xfrm>
          <a:solidFill>
            <a:schemeClr val="tx1"/>
          </a:solidFill>
        </p:spPr>
        <p:txBody>
          <a:bodyPr/>
          <a:lstStyle/>
          <a:p>
            <a:pPr algn="l" rtl="0">
              <a:lnSpc>
                <a:spcPct val="90000"/>
              </a:lnSpc>
            </a:pPr>
            <a:r>
              <a:rPr lang="en-US" b="1">
                <a:solidFill>
                  <a:schemeClr val="bg1"/>
                </a:solidFill>
                <a:latin typeface="Comic Sans MS" pitchFamily="66" charset="0"/>
              </a:rPr>
              <a:t>LE</a:t>
            </a:r>
            <a:r>
              <a:rPr lang="en-US" b="1" baseline="-18000">
                <a:solidFill>
                  <a:schemeClr val="bg1"/>
                </a:solidFill>
                <a:latin typeface="Comic Sans MS" pitchFamily="66" charset="0"/>
              </a:rPr>
              <a:t>age X</a:t>
            </a:r>
            <a:r>
              <a:rPr lang="en-US" b="1">
                <a:solidFill>
                  <a:schemeClr val="bg1"/>
                </a:solidFill>
                <a:latin typeface="Comic Sans MS" pitchFamily="66" charset="0"/>
              </a:rPr>
              <a:t> = average number of years a person aged x will live, if subject to the mortality rates contained in the life table (i.e. if the age-specific death rates for a given year prevailed for the rest of that person’s life)</a:t>
            </a:r>
            <a:endParaRPr lang="en-US">
              <a:solidFill>
                <a:schemeClr val="bg1"/>
              </a:solidFill>
              <a:latin typeface="Comic Sans MS" pitchFamily="66" charset="0"/>
            </a:endParaRPr>
          </a:p>
        </p:txBody>
      </p:sp>
      <p:sp>
        <p:nvSpPr>
          <p:cNvPr id="232455" name="Text Box 7"/>
          <p:cNvSpPr txBox="1">
            <a:spLocks noChangeArrowheads="1"/>
          </p:cNvSpPr>
          <p:nvPr/>
        </p:nvSpPr>
        <p:spPr bwMode="auto">
          <a:xfrm>
            <a:off x="1547813" y="495300"/>
            <a:ext cx="5761037" cy="701675"/>
          </a:xfrm>
          <a:prstGeom prst="rect">
            <a:avLst/>
          </a:prstGeom>
          <a:solidFill>
            <a:schemeClr val="bg1"/>
          </a:solidFill>
          <a:ln w="9525">
            <a:noFill/>
            <a:miter lim="800000"/>
            <a:headEnd/>
            <a:tailEnd/>
          </a:ln>
          <a:effectLst/>
        </p:spPr>
        <p:txBody>
          <a:bodyPr>
            <a:spAutoFit/>
          </a:bodyPr>
          <a:lstStyle/>
          <a:p>
            <a:pPr algn="ctr" rtl="0">
              <a:spcBef>
                <a:spcPct val="50000"/>
              </a:spcBef>
            </a:pPr>
            <a:r>
              <a:rPr lang="en-US" sz="4000" b="1"/>
              <a:t>Life Expectancy</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6" name="Picture 4"/>
          <p:cNvPicPr>
            <a:picLocks noChangeAspect="1" noChangeArrowheads="1"/>
          </p:cNvPicPr>
          <p:nvPr/>
        </p:nvPicPr>
        <p:blipFill>
          <a:blip r:embed="rId2" cstate="print"/>
          <a:srcRect/>
          <a:stretch>
            <a:fillRect/>
          </a:stretch>
        </p:blipFill>
        <p:spPr bwMode="auto">
          <a:xfrm>
            <a:off x="971550" y="1533525"/>
            <a:ext cx="7343775" cy="4991100"/>
          </a:xfrm>
          <a:prstGeom prst="rect">
            <a:avLst/>
          </a:prstGeom>
          <a:noFill/>
          <a:ln w="9525">
            <a:noFill/>
            <a:miter lim="800000"/>
            <a:headEnd/>
            <a:tailEnd/>
          </a:ln>
          <a:effectLst/>
        </p:spPr>
      </p:pic>
      <p:sp>
        <p:nvSpPr>
          <p:cNvPr id="13318" name="Rectangle 6"/>
          <p:cNvSpPr>
            <a:spLocks noChangeArrowheads="1"/>
          </p:cNvSpPr>
          <p:nvPr/>
        </p:nvSpPr>
        <p:spPr bwMode="auto">
          <a:xfrm>
            <a:off x="1116013" y="115888"/>
            <a:ext cx="7016750" cy="1152525"/>
          </a:xfrm>
          <a:prstGeom prst="rect">
            <a:avLst/>
          </a:prstGeom>
          <a:solidFill>
            <a:schemeClr val="tx1"/>
          </a:solidFill>
          <a:ln w="9525">
            <a:noFill/>
            <a:miter lim="800000"/>
            <a:headEnd/>
            <a:tailEnd/>
          </a:ln>
          <a:effectLst/>
        </p:spPr>
        <p:txBody>
          <a:bodyPr/>
          <a:lstStyle/>
          <a:p>
            <a:pPr marL="342900" indent="-342900" algn="ctr">
              <a:spcBef>
                <a:spcPct val="20000"/>
              </a:spcBef>
            </a:pPr>
            <a:r>
              <a:rPr lang="en-US" b="1">
                <a:solidFill>
                  <a:schemeClr val="bg1"/>
                </a:solidFill>
                <a:latin typeface="Comic Sans MS" pitchFamily="66" charset="0"/>
              </a:rPr>
              <a:t>“In the long run, we are all dead”</a:t>
            </a:r>
          </a:p>
          <a:p>
            <a:pPr marL="342900" indent="-342900" algn="ctr">
              <a:spcBef>
                <a:spcPct val="20000"/>
              </a:spcBef>
            </a:pPr>
            <a:r>
              <a:rPr lang="en-US">
                <a:solidFill>
                  <a:schemeClr val="bg1"/>
                </a:solidFill>
                <a:latin typeface="Tahoma" pitchFamily="34" charset="0"/>
                <a:cs typeface="Tahoma" pitchFamily="34" charset="0"/>
              </a:rPr>
              <a:t>- John Maynard Keynes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1587" name="Rectangle 3"/>
          <p:cNvSpPr>
            <a:spLocks noGrp="1" noChangeArrowheads="1"/>
          </p:cNvSpPr>
          <p:nvPr>
            <p:ph type="body" idx="1"/>
          </p:nvPr>
        </p:nvSpPr>
        <p:spPr>
          <a:xfrm>
            <a:off x="144463" y="549275"/>
            <a:ext cx="8820150" cy="5040313"/>
          </a:xfrm>
          <a:solidFill>
            <a:schemeClr val="bg1"/>
          </a:solidFill>
        </p:spPr>
        <p:txBody>
          <a:bodyPr/>
          <a:lstStyle/>
          <a:p>
            <a:pPr algn="l" rtl="0"/>
            <a:r>
              <a:rPr lang="en-US">
                <a:latin typeface="Comic Sans MS" pitchFamily="66" charset="0"/>
              </a:rPr>
              <a:t>Is there an upper limit to life expectancy?</a:t>
            </a:r>
          </a:p>
          <a:p>
            <a:pPr algn="l" rtl="0">
              <a:spcBef>
                <a:spcPct val="35000"/>
              </a:spcBef>
            </a:pPr>
            <a:r>
              <a:rPr lang="en-US" b="1">
                <a:latin typeface="Comic Sans MS" pitchFamily="66" charset="0"/>
              </a:rPr>
              <a:t>Compression of mortality</a:t>
            </a:r>
            <a:r>
              <a:rPr lang="en-US">
                <a:latin typeface="Comic Sans MS" pitchFamily="66" charset="0"/>
              </a:rPr>
              <a:t>: An increasing of concentration of deaths at older ages</a:t>
            </a:r>
          </a:p>
          <a:p>
            <a:pPr algn="l" rtl="0">
              <a:spcBef>
                <a:spcPct val="35000"/>
              </a:spcBef>
            </a:pPr>
            <a:r>
              <a:rPr lang="en-US" b="1">
                <a:latin typeface="Comic Sans MS" pitchFamily="66" charset="0"/>
              </a:rPr>
              <a:t>Compression of morbidity</a:t>
            </a:r>
            <a:r>
              <a:rPr lang="en-US">
                <a:latin typeface="Comic Sans MS" pitchFamily="66" charset="0"/>
              </a:rPr>
              <a:t>: An increasing of illness and disability in the latter years of life with fewer years of disabled life before death among the elderly</a:t>
            </a:r>
          </a:p>
          <a:p>
            <a:pPr algn="l" rtl="0">
              <a:spcBef>
                <a:spcPct val="35000"/>
              </a:spcBef>
            </a:pPr>
            <a:r>
              <a:rPr lang="en-US">
                <a:latin typeface="Comic Sans MS" pitchFamily="66" charset="0"/>
              </a:rPr>
              <a:t>Are health gains matching or exceeding gains in survival?</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8932" name="Rectangle 4"/>
          <p:cNvSpPr>
            <a:spLocks noChangeArrowheads="1"/>
          </p:cNvSpPr>
          <p:nvPr/>
        </p:nvSpPr>
        <p:spPr bwMode="auto">
          <a:xfrm>
            <a:off x="395288" y="549275"/>
            <a:ext cx="8280400" cy="4248150"/>
          </a:xfrm>
          <a:prstGeom prst="rect">
            <a:avLst/>
          </a:prstGeom>
          <a:solidFill>
            <a:schemeClr val="tx1"/>
          </a:solidFill>
          <a:ln w="9525">
            <a:noFill/>
            <a:miter lim="800000"/>
            <a:headEnd/>
            <a:tailEnd/>
          </a:ln>
          <a:effectLst/>
        </p:spPr>
        <p:txBody>
          <a:bodyPr/>
          <a:lstStyle/>
          <a:p>
            <a:pPr algn="l" rtl="0">
              <a:spcBef>
                <a:spcPct val="20000"/>
              </a:spcBef>
            </a:pPr>
            <a:r>
              <a:rPr lang="en-US" sz="3600" b="1">
                <a:solidFill>
                  <a:schemeClr val="bg1"/>
                </a:solidFill>
                <a:latin typeface="Comic Sans MS" pitchFamily="66" charset="0"/>
              </a:rPr>
              <a:t>If there is no compression of mortality and no postponement of morbidity, then increasing life expectancy will result in growing numbers of ill and disabled elderly, creating increasing burdens on the health care system and society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ChangeArrowheads="1"/>
          </p:cNvSpPr>
          <p:nvPr>
            <p:ph type="body" idx="1"/>
          </p:nvPr>
        </p:nvSpPr>
        <p:spPr>
          <a:xfrm>
            <a:off x="395288" y="609600"/>
            <a:ext cx="8458200" cy="3395663"/>
          </a:xfrm>
        </p:spPr>
        <p:txBody>
          <a:bodyPr/>
          <a:lstStyle/>
          <a:p>
            <a:pPr algn="l" rtl="0"/>
            <a:r>
              <a:rPr lang="en-US" sz="3600" b="1" dirty="0">
                <a:solidFill>
                  <a:schemeClr val="bg1"/>
                </a:solidFill>
                <a:latin typeface="Tahoma" pitchFamily="34" charset="0"/>
                <a:cs typeface="Tahoma" pitchFamily="34" charset="0"/>
              </a:rPr>
              <a:t>Highest – Japan:  82.6 years </a:t>
            </a:r>
          </a:p>
          <a:p>
            <a:pPr algn="l" rtl="0"/>
            <a:r>
              <a:rPr lang="en-US" sz="3600" b="1" dirty="0">
                <a:solidFill>
                  <a:schemeClr val="bg1"/>
                </a:solidFill>
                <a:latin typeface="Tahoma" pitchFamily="34" charset="0"/>
                <a:cs typeface="Tahoma" pitchFamily="34" charset="0"/>
              </a:rPr>
              <a:t>Lowest – Swaziland:  39.6 years* </a:t>
            </a:r>
          </a:p>
          <a:p>
            <a:pPr algn="l" rtl="0">
              <a:buNone/>
            </a:pPr>
            <a:endParaRPr lang="en-US" sz="3600" b="1" dirty="0">
              <a:solidFill>
                <a:schemeClr val="bg1"/>
              </a:solidFill>
              <a:latin typeface="Tahoma" pitchFamily="34" charset="0"/>
              <a:cs typeface="Tahoma" pitchFamily="34" charset="0"/>
            </a:endParaRPr>
          </a:p>
          <a:p>
            <a:pPr algn="l" rtl="0">
              <a:buFontTx/>
              <a:buNone/>
            </a:pPr>
            <a:r>
              <a:rPr lang="en-US" sz="3600" dirty="0">
                <a:solidFill>
                  <a:schemeClr val="bg1"/>
                </a:solidFill>
                <a:latin typeface="Tahoma" pitchFamily="34" charset="0"/>
                <a:cs typeface="Tahoma" pitchFamily="34" charset="0"/>
              </a:rPr>
              <a:t>* 40% below world average!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4498" name="Picture 2" descr="Life_expectancy_world_map"/>
          <p:cNvPicPr>
            <a:picLocks noChangeAspect="1" noChangeArrowheads="1"/>
          </p:cNvPicPr>
          <p:nvPr/>
        </p:nvPicPr>
        <p:blipFill>
          <a:blip r:embed="rId2" cstate="print"/>
          <a:srcRect/>
          <a:stretch>
            <a:fillRect/>
          </a:stretch>
        </p:blipFill>
        <p:spPr bwMode="auto">
          <a:xfrm>
            <a:off x="323850" y="1196975"/>
            <a:ext cx="8472488" cy="393700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69341" name="Group 349"/>
          <p:cNvGraphicFramePr>
            <a:graphicFrameLocks noGrp="1"/>
          </p:cNvGraphicFramePr>
          <p:nvPr/>
        </p:nvGraphicFramePr>
        <p:xfrm>
          <a:off x="755650" y="188913"/>
          <a:ext cx="7561263" cy="5791200"/>
        </p:xfrm>
        <a:graphic>
          <a:graphicData uri="http://schemas.openxmlformats.org/drawingml/2006/table">
            <a:tbl>
              <a:tblPr rtl="1"/>
              <a:tblGrid>
                <a:gridCol w="1152525"/>
                <a:gridCol w="2735263"/>
                <a:gridCol w="1081087"/>
                <a:gridCol w="2592388"/>
              </a:tblGrid>
              <a:tr h="3127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bg1"/>
                          </a:solidFill>
                          <a:effectLst/>
                          <a:latin typeface="Arial" charset="0"/>
                          <a:cs typeface="Arial" charset="0"/>
                        </a:rPr>
                        <a:t>79.1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bg1"/>
                          </a:solidFill>
                          <a:effectLst/>
                          <a:latin typeface="Arial" charset="0"/>
                          <a:cs typeface="Arial" charset="0"/>
                        </a:rPr>
                        <a:t>Netherlands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bg1"/>
                          </a:solidFill>
                          <a:effectLst/>
                          <a:latin typeface="Arial" charset="0"/>
                          <a:cs typeface="Arial" charset="0"/>
                        </a:rPr>
                        <a:t>52.9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bg1"/>
                          </a:solidFill>
                          <a:effectLst/>
                          <a:latin typeface="Arial" charset="0"/>
                          <a:cs typeface="Arial" charset="0"/>
                        </a:rPr>
                        <a:t>Cameroon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bg1"/>
                          </a:solidFill>
                          <a:effectLst/>
                          <a:latin typeface="Arial" charset="0"/>
                          <a:cs typeface="Arial" charset="0"/>
                        </a:rPr>
                        <a:t>47.4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bg1"/>
                          </a:solidFill>
                          <a:effectLst/>
                          <a:latin typeface="Arial" charset="0"/>
                          <a:cs typeface="Arial" charset="0"/>
                        </a:rPr>
                        <a:t>Nigeria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bg1"/>
                          </a:solidFill>
                          <a:effectLst/>
                          <a:latin typeface="Arial" charset="0"/>
                          <a:cs typeface="Arial" charset="0"/>
                        </a:rPr>
                        <a:t>80.3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bg1"/>
                          </a:solidFill>
                          <a:effectLst/>
                          <a:latin typeface="Arial" charset="0"/>
                          <a:cs typeface="Arial" charset="0"/>
                        </a:rPr>
                        <a:t>Canada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bg1"/>
                          </a:solidFill>
                          <a:effectLst/>
                          <a:latin typeface="Arial" charset="0"/>
                          <a:cs typeface="Arial" charset="0"/>
                        </a:rPr>
                        <a:t>73.4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bg1"/>
                          </a:solidFill>
                          <a:effectLst/>
                          <a:latin typeface="Arial" charset="0"/>
                          <a:cs typeface="Arial" charset="0"/>
                        </a:rPr>
                        <a:t>Palest. Terr.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bg1"/>
                          </a:solidFill>
                          <a:effectLst/>
                          <a:latin typeface="Arial" charset="0"/>
                          <a:cs typeface="Arial" charset="0"/>
                        </a:rPr>
                        <a:t>72.9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bg1"/>
                          </a:solidFill>
                          <a:effectLst/>
                          <a:latin typeface="Arial" charset="0"/>
                          <a:cs typeface="Arial" charset="0"/>
                        </a:rPr>
                        <a:t>China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4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bg1"/>
                          </a:solidFill>
                          <a:effectLst/>
                          <a:latin typeface="Arial" charset="0"/>
                          <a:cs typeface="Arial" charset="0"/>
                        </a:rPr>
                        <a:t>71.7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bg1"/>
                          </a:solidFill>
                          <a:effectLst/>
                          <a:latin typeface="Arial" charset="0"/>
                          <a:cs typeface="Arial" charset="0"/>
                        </a:rPr>
                        <a:t>Philippines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bg1"/>
                          </a:solidFill>
                          <a:effectLst/>
                          <a:latin typeface="Arial" charset="0"/>
                          <a:cs typeface="Arial" charset="0"/>
                        </a:rPr>
                        <a:t>72.9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bg1"/>
                          </a:solidFill>
                          <a:effectLst/>
                          <a:latin typeface="Arial" charset="0"/>
                          <a:cs typeface="Arial" charset="0"/>
                        </a:rPr>
                        <a:t>Colombia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bg1"/>
                          </a:solidFill>
                          <a:effectLst/>
                          <a:latin typeface="Arial" charset="0"/>
                          <a:cs typeface="Arial" charset="0"/>
                        </a:rPr>
                        <a:t>65.5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bg1"/>
                          </a:solidFill>
                          <a:effectLst/>
                          <a:latin typeface="Arial" charset="0"/>
                          <a:cs typeface="Arial" charset="0"/>
                        </a:rPr>
                        <a:t>Russia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bg1"/>
                          </a:solidFill>
                          <a:effectLst/>
                          <a:latin typeface="Arial" charset="0"/>
                          <a:cs typeface="Arial" charset="0"/>
                        </a:rPr>
                        <a:t>52.9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bg1"/>
                          </a:solidFill>
                          <a:effectLst/>
                          <a:latin typeface="Arial" charset="0"/>
                          <a:cs typeface="Arial" charset="0"/>
                        </a:rPr>
                        <a:t>Ethiopia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bg1"/>
                          </a:solidFill>
                          <a:effectLst/>
                          <a:latin typeface="Arial" charset="0"/>
                          <a:cs typeface="Arial" charset="0"/>
                        </a:rPr>
                        <a:t>64.6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bg1"/>
                          </a:solidFill>
                          <a:effectLst/>
                          <a:latin typeface="Arial" charset="0"/>
                          <a:cs typeface="Arial" charset="0"/>
                        </a:rPr>
                        <a:t>Tajikistan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bg1"/>
                          </a:solidFill>
                          <a:effectLst/>
                          <a:latin typeface="Arial" charset="0"/>
                          <a:cs typeface="Arial" charset="0"/>
                        </a:rPr>
                        <a:t>76.3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bg1"/>
                          </a:solidFill>
                          <a:effectLst/>
                          <a:latin typeface="Arial" charset="0"/>
                          <a:cs typeface="Arial" charset="0"/>
                        </a:rPr>
                        <a:t>Georgia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11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bg1"/>
                          </a:solidFill>
                          <a:effectLst/>
                          <a:latin typeface="Arial" charset="0"/>
                          <a:cs typeface="Arial" charset="0"/>
                        </a:rPr>
                        <a:t>51.8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bg1"/>
                          </a:solidFill>
                          <a:effectLst/>
                          <a:latin typeface="Arial" charset="0"/>
                          <a:cs typeface="Arial" charset="0"/>
                        </a:rPr>
                        <a:t>Uganda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bg1"/>
                          </a:solidFill>
                          <a:effectLst/>
                          <a:latin typeface="Arial" charset="0"/>
                          <a:cs typeface="Arial" charset="0"/>
                        </a:rPr>
                        <a:t>59.5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bg1"/>
                          </a:solidFill>
                          <a:effectLst/>
                          <a:latin typeface="Arial" charset="0"/>
                          <a:cs typeface="Arial" charset="0"/>
                        </a:rPr>
                        <a:t>Ghana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bg1"/>
                          </a:solidFill>
                          <a:effectLst/>
                          <a:latin typeface="Arial" charset="0"/>
                          <a:cs typeface="Arial" charset="0"/>
                        </a:rPr>
                        <a:t>67.9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bg1"/>
                          </a:solidFill>
                          <a:effectLst/>
                          <a:latin typeface="Arial" charset="0"/>
                          <a:cs typeface="Arial" charset="0"/>
                        </a:rPr>
                        <a:t>Ukraine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bg1"/>
                          </a:solidFill>
                          <a:effectLst/>
                          <a:latin typeface="Arial" charset="0"/>
                          <a:cs typeface="Arial" charset="0"/>
                        </a:rPr>
                        <a:t>68.6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bg1"/>
                          </a:solidFill>
                          <a:effectLst/>
                          <a:latin typeface="Arial" charset="0"/>
                          <a:cs typeface="Arial" charset="0"/>
                        </a:rPr>
                        <a:t>India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bg1"/>
                          </a:solidFill>
                          <a:effectLst/>
                          <a:latin typeface="Arial" charset="0"/>
                          <a:cs typeface="Arial" charset="0"/>
                        </a:rPr>
                        <a:t>78.1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bg1"/>
                          </a:solidFill>
                          <a:effectLst/>
                          <a:latin typeface="Arial" charset="0"/>
                          <a:cs typeface="Arial" charset="0"/>
                        </a:rPr>
                        <a:t>USA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bg1"/>
                          </a:solidFill>
                          <a:effectLst/>
                          <a:latin typeface="Arial" charset="0"/>
                          <a:cs typeface="Arial" charset="0"/>
                        </a:rPr>
                        <a:t>55.3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bg1"/>
                          </a:solidFill>
                          <a:effectLst/>
                          <a:latin typeface="Arial" charset="0"/>
                          <a:cs typeface="Arial" charset="0"/>
                        </a:rPr>
                        <a:t>Kenya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bg1"/>
                          </a:solidFill>
                          <a:effectLst/>
                          <a:latin typeface="Arial" charset="0"/>
                          <a:cs typeface="Arial" charset="0"/>
                        </a:rPr>
                        <a:t>65.0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bg1"/>
                          </a:solidFill>
                          <a:effectLst/>
                          <a:latin typeface="Arial" charset="0"/>
                          <a:cs typeface="Arial" charset="0"/>
                        </a:rPr>
                        <a:t>Uzbekistan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bg1"/>
                          </a:solidFill>
                          <a:effectLst/>
                          <a:latin typeface="Arial" charset="0"/>
                          <a:cs typeface="Arial" charset="0"/>
                        </a:rPr>
                        <a:t>65.9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bg1"/>
                          </a:solidFill>
                          <a:effectLst/>
                          <a:latin typeface="Arial" charset="0"/>
                          <a:cs typeface="Arial" charset="0"/>
                        </a:rPr>
                        <a:t>Kyrgyzstan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69349" name="Text Box 357"/>
          <p:cNvSpPr txBox="1">
            <a:spLocks noChangeArrowheads="1"/>
          </p:cNvSpPr>
          <p:nvPr/>
        </p:nvSpPr>
        <p:spPr bwMode="auto">
          <a:xfrm>
            <a:off x="971550" y="6237288"/>
            <a:ext cx="7416800" cy="519112"/>
          </a:xfrm>
          <a:prstGeom prst="rect">
            <a:avLst/>
          </a:prstGeom>
          <a:noFill/>
          <a:ln w="9525">
            <a:noFill/>
            <a:miter lim="800000"/>
            <a:headEnd/>
            <a:tailEnd/>
          </a:ln>
          <a:effectLst/>
        </p:spPr>
        <p:txBody>
          <a:bodyPr>
            <a:spAutoFit/>
          </a:bodyPr>
          <a:lstStyle/>
          <a:p>
            <a:pPr algn="ctr" rtl="0">
              <a:spcBef>
                <a:spcPct val="50000"/>
              </a:spcBef>
            </a:pPr>
            <a:r>
              <a:rPr lang="en-US" sz="2800">
                <a:solidFill>
                  <a:schemeClr val="bg1"/>
                </a:solidFill>
              </a:rPr>
              <a:t>CIA World Factbook (2008 estimates)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8" name="Rectangle 2"/>
          <p:cNvSpPr>
            <a:spLocks noChangeArrowheads="1"/>
          </p:cNvSpPr>
          <p:nvPr/>
        </p:nvSpPr>
        <p:spPr bwMode="auto">
          <a:xfrm>
            <a:off x="179388" y="1238250"/>
            <a:ext cx="8839200" cy="3270250"/>
          </a:xfrm>
          <a:prstGeom prst="rect">
            <a:avLst/>
          </a:prstGeom>
          <a:solidFill>
            <a:schemeClr val="bg1"/>
          </a:solidFill>
          <a:ln w="9525">
            <a:noFill/>
            <a:miter lim="800000"/>
            <a:headEnd/>
            <a:tailEnd/>
          </a:ln>
          <a:effectLst/>
        </p:spPr>
        <p:txBody>
          <a:bodyPr anchor="ctr"/>
          <a:lstStyle/>
          <a:p>
            <a:pPr algn="ctr" rtl="0">
              <a:spcBef>
                <a:spcPct val="35000"/>
              </a:spcBef>
            </a:pPr>
            <a:r>
              <a:rPr lang="en-US" sz="3600" b="1">
                <a:latin typeface="Comic Sans MS" pitchFamily="66" charset="0"/>
              </a:rPr>
              <a:t>“It is not because countries are poor that they cannot afford good health information; it is because they are poor that they cannot afford to be without it”</a:t>
            </a:r>
            <a:br>
              <a:rPr lang="en-US" sz="3600" b="1">
                <a:latin typeface="Comic Sans MS" pitchFamily="66" charset="0"/>
              </a:rPr>
            </a:br>
            <a:r>
              <a:rPr lang="en-US" sz="2800" b="1"/>
              <a:t>- Health Metrics Network, WHO, 2005</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260350"/>
            <a:ext cx="8229600" cy="576263"/>
          </a:xfrm>
          <a:noFill/>
        </p:spPr>
        <p:txBody>
          <a:bodyPr>
            <a:normAutofit fontScale="90000"/>
          </a:bodyPr>
          <a:lstStyle/>
          <a:p>
            <a:pPr rtl="0"/>
            <a:r>
              <a:rPr lang="en-US" sz="4000" b="1">
                <a:solidFill>
                  <a:srgbClr val="FFFF99"/>
                </a:solidFill>
              </a:rPr>
              <a:t>Cause-Specific Death Rates</a:t>
            </a:r>
          </a:p>
        </p:txBody>
      </p:sp>
      <p:sp>
        <p:nvSpPr>
          <p:cNvPr id="16387" name="Rectangle 3"/>
          <p:cNvSpPr>
            <a:spLocks noGrp="1" noChangeArrowheads="1"/>
          </p:cNvSpPr>
          <p:nvPr>
            <p:ph type="body" idx="1"/>
          </p:nvPr>
        </p:nvSpPr>
        <p:spPr>
          <a:xfrm>
            <a:off x="250825" y="1123950"/>
            <a:ext cx="8435975" cy="1512888"/>
          </a:xfrm>
          <a:solidFill>
            <a:schemeClr val="bg1"/>
          </a:solidFill>
        </p:spPr>
        <p:txBody>
          <a:bodyPr/>
          <a:lstStyle/>
          <a:p>
            <a:pPr marL="0" indent="0" algn="ctr" rtl="0">
              <a:lnSpc>
                <a:spcPct val="90000"/>
              </a:lnSpc>
              <a:buFontTx/>
              <a:buNone/>
            </a:pPr>
            <a:r>
              <a:rPr lang="en-US" b="1"/>
              <a:t>Number of deaths attributable to a particular cause divided by the population at risk (usually in deaths per 100,000)</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0981" name="Text Box 5"/>
          <p:cNvSpPr txBox="1">
            <a:spLocks noChangeArrowheads="1"/>
          </p:cNvSpPr>
          <p:nvPr/>
        </p:nvSpPr>
        <p:spPr bwMode="auto">
          <a:xfrm>
            <a:off x="539750" y="1268413"/>
            <a:ext cx="7920038" cy="2800767"/>
          </a:xfrm>
          <a:prstGeom prst="rect">
            <a:avLst/>
          </a:prstGeom>
          <a:noFill/>
          <a:ln w="9525">
            <a:noFill/>
            <a:miter lim="800000"/>
            <a:headEnd/>
            <a:tailEnd/>
          </a:ln>
          <a:effectLst/>
        </p:spPr>
        <p:txBody>
          <a:bodyPr>
            <a:spAutoFit/>
          </a:bodyPr>
          <a:lstStyle/>
          <a:p>
            <a:pPr algn="l" rtl="0">
              <a:spcBef>
                <a:spcPct val="50000"/>
              </a:spcBef>
              <a:buFontTx/>
              <a:buChar char="•"/>
            </a:pPr>
            <a:r>
              <a:rPr lang="en-US" sz="3200" b="1" dirty="0">
                <a:solidFill>
                  <a:schemeClr val="bg1"/>
                </a:solidFill>
              </a:rPr>
              <a:t> Multiple causes of death are an important issue when dealing with cause-specific mortality data</a:t>
            </a:r>
          </a:p>
          <a:p>
            <a:pPr algn="l" rtl="0">
              <a:spcBef>
                <a:spcPct val="50000"/>
              </a:spcBef>
              <a:buFontTx/>
              <a:buChar char="•"/>
            </a:pPr>
            <a:r>
              <a:rPr lang="en-US" sz="3200" b="1" dirty="0">
                <a:solidFill>
                  <a:schemeClr val="bg1"/>
                </a:solidFill>
              </a:rPr>
              <a:t> At times, the cause with the greatest public health significance may be lost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a:xfrm>
            <a:off x="1403350" y="404813"/>
            <a:ext cx="6202363" cy="647700"/>
          </a:xfrm>
          <a:noFill/>
        </p:spPr>
        <p:txBody>
          <a:bodyPr>
            <a:normAutofit fontScale="90000"/>
          </a:bodyPr>
          <a:lstStyle/>
          <a:p>
            <a:pPr rtl="0"/>
            <a:r>
              <a:rPr lang="en-US" sz="4000" b="1">
                <a:solidFill>
                  <a:srgbClr val="FFFF99"/>
                </a:solidFill>
              </a:rPr>
              <a:t>Infant Mortality</a:t>
            </a:r>
            <a:endParaRPr lang="en-US" sz="3600" b="1">
              <a:solidFill>
                <a:srgbClr val="FFFF99"/>
              </a:solidFill>
            </a:endParaRPr>
          </a:p>
        </p:txBody>
      </p:sp>
      <p:sp>
        <p:nvSpPr>
          <p:cNvPr id="284675" name="Rectangle 3"/>
          <p:cNvSpPr>
            <a:spLocks noGrp="1" noChangeArrowheads="1"/>
          </p:cNvSpPr>
          <p:nvPr>
            <p:ph type="body" idx="1"/>
          </p:nvPr>
        </p:nvSpPr>
        <p:spPr>
          <a:xfrm>
            <a:off x="539750" y="1671638"/>
            <a:ext cx="8066088" cy="2478087"/>
          </a:xfrm>
          <a:solidFill>
            <a:schemeClr val="tx1"/>
          </a:solidFill>
        </p:spPr>
        <p:txBody>
          <a:bodyPr/>
          <a:lstStyle/>
          <a:p>
            <a:pPr algn="ctr">
              <a:buFontTx/>
              <a:buNone/>
            </a:pPr>
            <a:r>
              <a:rPr lang="en-US" sz="3600" b="1">
                <a:solidFill>
                  <a:schemeClr val="bg1"/>
                </a:solidFill>
              </a:rPr>
              <a:t>Number of deaths before one year of age (from a specific cause or all causes) divided by total number of live births (/100,000 live births)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619250" y="274638"/>
            <a:ext cx="5832475" cy="777875"/>
          </a:xfrm>
        </p:spPr>
        <p:txBody>
          <a:bodyPr/>
          <a:lstStyle/>
          <a:p>
            <a:pPr rtl="0"/>
            <a:r>
              <a:rPr lang="en-US" sz="4000" b="1">
                <a:solidFill>
                  <a:schemeClr val="bg1"/>
                </a:solidFill>
              </a:rPr>
              <a:t>Why IMR?</a:t>
            </a:r>
          </a:p>
        </p:txBody>
      </p:sp>
      <p:sp>
        <p:nvSpPr>
          <p:cNvPr id="18435" name="Rectangle 3"/>
          <p:cNvSpPr>
            <a:spLocks noGrp="1" noChangeArrowheads="1"/>
          </p:cNvSpPr>
          <p:nvPr>
            <p:ph type="body" idx="1"/>
          </p:nvPr>
        </p:nvSpPr>
        <p:spPr>
          <a:xfrm>
            <a:off x="395288" y="1341438"/>
            <a:ext cx="8518525" cy="3887787"/>
          </a:xfrm>
          <a:solidFill>
            <a:schemeClr val="tx1"/>
          </a:solidFill>
        </p:spPr>
        <p:txBody>
          <a:bodyPr/>
          <a:lstStyle/>
          <a:p>
            <a:pPr algn="l" rtl="0"/>
            <a:r>
              <a:rPr lang="en-US" sz="3600" b="1">
                <a:solidFill>
                  <a:schemeClr val="bg1"/>
                </a:solidFill>
              </a:rPr>
              <a:t>Good indicator of overall health status (and healthcare) of a population</a:t>
            </a:r>
          </a:p>
          <a:p>
            <a:pPr algn="l" rtl="0"/>
            <a:r>
              <a:rPr lang="en-US" sz="3600" b="1">
                <a:solidFill>
                  <a:schemeClr val="bg1"/>
                </a:solidFill>
              </a:rPr>
              <a:t>Major determinant of LE at birth</a:t>
            </a:r>
          </a:p>
          <a:p>
            <a:pPr algn="l" rtl="0"/>
            <a:r>
              <a:rPr lang="en-US" sz="3600" b="1">
                <a:solidFill>
                  <a:schemeClr val="bg1"/>
                </a:solidFill>
              </a:rPr>
              <a:t>Sensitive to changes in socio-economic conditions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2069" name="Picture 5" descr="ex4-2L"/>
          <p:cNvPicPr>
            <a:picLocks noChangeAspect="1" noChangeArrowheads="1"/>
          </p:cNvPicPr>
          <p:nvPr/>
        </p:nvPicPr>
        <p:blipFill>
          <a:blip r:embed="rId2" cstate="print"/>
          <a:srcRect t="8437" r="49687"/>
          <a:stretch>
            <a:fillRect/>
          </a:stretch>
        </p:blipFill>
        <p:spPr bwMode="auto">
          <a:xfrm>
            <a:off x="1404938" y="260350"/>
            <a:ext cx="6450012" cy="6524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3092" name="Picture 4" descr="ex4-2L"/>
          <p:cNvPicPr>
            <a:picLocks noChangeAspect="1" noChangeArrowheads="1"/>
          </p:cNvPicPr>
          <p:nvPr/>
        </p:nvPicPr>
        <p:blipFill>
          <a:blip r:embed="rId2" cstate="print"/>
          <a:srcRect/>
          <a:stretch>
            <a:fillRect/>
          </a:stretch>
        </p:blipFill>
        <p:spPr bwMode="auto">
          <a:xfrm>
            <a:off x="0" y="836613"/>
            <a:ext cx="9144000" cy="5081587"/>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04" name="Text Box 4"/>
          <p:cNvSpPr txBox="1">
            <a:spLocks noChangeArrowheads="1"/>
          </p:cNvSpPr>
          <p:nvPr/>
        </p:nvSpPr>
        <p:spPr bwMode="auto">
          <a:xfrm>
            <a:off x="217488" y="1341438"/>
            <a:ext cx="8675687" cy="4595812"/>
          </a:xfrm>
          <a:prstGeom prst="rect">
            <a:avLst/>
          </a:prstGeom>
          <a:noFill/>
          <a:ln w="9525">
            <a:noFill/>
            <a:miter lim="800000"/>
            <a:headEnd/>
            <a:tailEnd/>
          </a:ln>
          <a:effectLst/>
        </p:spPr>
        <p:txBody>
          <a:bodyPr>
            <a:spAutoFit/>
          </a:bodyPr>
          <a:lstStyle/>
          <a:p>
            <a:pPr algn="ctr" rtl="0">
              <a:spcBef>
                <a:spcPct val="50000"/>
              </a:spcBef>
            </a:pPr>
            <a:r>
              <a:rPr lang="en-US" sz="3600" b="1">
                <a:solidFill>
                  <a:schemeClr val="bg1"/>
                </a:solidFill>
              </a:rPr>
              <a:t>“Death of a woman while pregnant or within 42 days of termination of pregnancy irrespective of the duration and site of pregnancy, from any cause related to or aggravated by the pregnancy or its management, but not from accidental or incidental causes”</a:t>
            </a:r>
          </a:p>
          <a:p>
            <a:pPr algn="ctr" rtl="0">
              <a:spcBef>
                <a:spcPct val="20000"/>
              </a:spcBef>
            </a:pPr>
            <a:r>
              <a:rPr lang="en-US" sz="3600">
                <a:solidFill>
                  <a:schemeClr val="bg1"/>
                </a:solidFill>
              </a:rPr>
              <a:t>- ICD-10</a:t>
            </a:r>
          </a:p>
        </p:txBody>
      </p:sp>
      <p:sp>
        <p:nvSpPr>
          <p:cNvPr id="512009" name="Text Box 9"/>
          <p:cNvSpPr txBox="1">
            <a:spLocks noChangeArrowheads="1"/>
          </p:cNvSpPr>
          <p:nvPr/>
        </p:nvSpPr>
        <p:spPr bwMode="auto">
          <a:xfrm>
            <a:off x="1476375" y="476250"/>
            <a:ext cx="6335713" cy="701675"/>
          </a:xfrm>
          <a:prstGeom prst="rect">
            <a:avLst/>
          </a:prstGeom>
          <a:noFill/>
          <a:ln w="9525">
            <a:noFill/>
            <a:miter lim="800000"/>
            <a:headEnd/>
            <a:tailEnd/>
          </a:ln>
          <a:effectLst/>
        </p:spPr>
        <p:txBody>
          <a:bodyPr>
            <a:spAutoFit/>
          </a:bodyPr>
          <a:lstStyle/>
          <a:p>
            <a:pPr algn="ctr" rtl="0">
              <a:spcBef>
                <a:spcPct val="50000"/>
              </a:spcBef>
            </a:pPr>
            <a:r>
              <a:rPr lang="en-US" sz="4000" b="1">
                <a:solidFill>
                  <a:srgbClr val="FFFF99"/>
                </a:solidFill>
              </a:rPr>
              <a:t>Maternal Mortality</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6101" name="Picture 5"/>
          <p:cNvPicPr>
            <a:picLocks noChangeAspect="1" noChangeArrowheads="1"/>
          </p:cNvPicPr>
          <p:nvPr/>
        </p:nvPicPr>
        <p:blipFill>
          <a:blip r:embed="rId2" cstate="print"/>
          <a:srcRect/>
          <a:stretch>
            <a:fillRect/>
          </a:stretch>
        </p:blipFill>
        <p:spPr bwMode="auto">
          <a:xfrm>
            <a:off x="34925" y="1844675"/>
            <a:ext cx="9144000" cy="2105025"/>
          </a:xfrm>
          <a:prstGeom prst="rect">
            <a:avLst/>
          </a:prstGeom>
          <a:noFill/>
          <a:ln w="9525">
            <a:noFill/>
            <a:miter lim="800000"/>
            <a:headEnd/>
            <a:tailEnd/>
          </a:ln>
          <a:effectLst/>
        </p:spPr>
      </p:pic>
      <p:sp>
        <p:nvSpPr>
          <p:cNvPr id="516102" name="Rectangle 6"/>
          <p:cNvSpPr>
            <a:spLocks noChangeArrowheads="1"/>
          </p:cNvSpPr>
          <p:nvPr/>
        </p:nvSpPr>
        <p:spPr bwMode="auto">
          <a:xfrm>
            <a:off x="323850" y="333375"/>
            <a:ext cx="8351838" cy="1190625"/>
          </a:xfrm>
          <a:prstGeom prst="rect">
            <a:avLst/>
          </a:prstGeom>
          <a:solidFill>
            <a:schemeClr val="bg1"/>
          </a:solidFill>
          <a:ln w="9525">
            <a:noFill/>
            <a:miter lim="800000"/>
            <a:headEnd/>
            <a:tailEnd/>
          </a:ln>
          <a:effectLst/>
        </p:spPr>
        <p:txBody>
          <a:bodyPr>
            <a:spAutoFit/>
          </a:bodyPr>
          <a:lstStyle/>
          <a:p>
            <a:pPr algn="ctr" rtl="0"/>
            <a:r>
              <a:rPr lang="en-US" sz="3600" b="1"/>
              <a:t>UN Millennium Development Goal #5</a:t>
            </a:r>
          </a:p>
          <a:p>
            <a:pPr algn="ctr" rtl="0"/>
            <a:r>
              <a:rPr lang="en-US" sz="3600" b="1"/>
              <a:t>Improve Maternal Health</a:t>
            </a:r>
          </a:p>
        </p:txBody>
      </p:sp>
      <p:sp>
        <p:nvSpPr>
          <p:cNvPr id="516103" name="Text Box 7"/>
          <p:cNvSpPr txBox="1">
            <a:spLocks noChangeArrowheads="1"/>
          </p:cNvSpPr>
          <p:nvPr/>
        </p:nvSpPr>
        <p:spPr bwMode="auto">
          <a:xfrm>
            <a:off x="323850" y="4365625"/>
            <a:ext cx="8496300" cy="2041525"/>
          </a:xfrm>
          <a:prstGeom prst="rect">
            <a:avLst/>
          </a:prstGeom>
          <a:solidFill>
            <a:schemeClr val="tx1"/>
          </a:solidFill>
          <a:ln w="9525">
            <a:noFill/>
            <a:miter lim="800000"/>
            <a:headEnd/>
            <a:tailEnd/>
          </a:ln>
          <a:effectLst/>
        </p:spPr>
        <p:txBody>
          <a:bodyPr>
            <a:spAutoFit/>
          </a:bodyPr>
          <a:lstStyle/>
          <a:p>
            <a:pPr algn="ctr" rtl="0">
              <a:spcBef>
                <a:spcPct val="50000"/>
              </a:spcBef>
            </a:pPr>
            <a:r>
              <a:rPr lang="en-US">
                <a:solidFill>
                  <a:schemeClr val="bg1"/>
                </a:solidFill>
              </a:rPr>
              <a:t>Maternal Mortality Ratio:</a:t>
            </a:r>
          </a:p>
          <a:p>
            <a:pPr algn="ctr" rtl="0"/>
            <a:r>
              <a:rPr lang="en-US">
                <a:solidFill>
                  <a:schemeClr val="bg1"/>
                </a:solidFill>
              </a:rPr>
              <a:t>The number of recorded (or estimated) maternal deaths divided by the total recorded (or estimated) live births in the same period</a:t>
            </a:r>
            <a:r>
              <a:rPr lang="en-US"/>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61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610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7123" name="Rectangle 3"/>
          <p:cNvSpPr>
            <a:spLocks noGrp="1" noChangeArrowheads="1"/>
          </p:cNvSpPr>
          <p:nvPr>
            <p:ph type="body" idx="1"/>
          </p:nvPr>
        </p:nvSpPr>
        <p:spPr>
          <a:xfrm>
            <a:off x="179388" y="620713"/>
            <a:ext cx="8748712" cy="5040312"/>
          </a:xfrm>
          <a:solidFill>
            <a:schemeClr val="bg1"/>
          </a:solidFill>
        </p:spPr>
        <p:txBody>
          <a:bodyPr/>
          <a:lstStyle/>
          <a:p>
            <a:pPr marL="0" indent="0" algn="l" rtl="0">
              <a:buFontTx/>
              <a:buNone/>
            </a:pPr>
            <a:r>
              <a:rPr lang="en-US">
                <a:latin typeface="Tahoma" pitchFamily="34" charset="0"/>
              </a:rPr>
              <a:t>The maternal mortality ratio should not be confused with the maternal mortality rate (whose denominator is the number of women of reproductive age), which measures the likelihood of both becoming pregnant and dying during pregnancy or within six weeks after delivery. The maternal mortality ratio (whose denominator is the number of live birth), takes fertility levels (likelihood of becoming pregnant) into consideration.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4053" name="Picture 5"/>
          <p:cNvPicPr>
            <a:picLocks noChangeAspect="1" noChangeArrowheads="1"/>
          </p:cNvPicPr>
          <p:nvPr/>
        </p:nvPicPr>
        <p:blipFill>
          <a:blip r:embed="rId2" cstate="print"/>
          <a:srcRect/>
          <a:stretch>
            <a:fillRect/>
          </a:stretch>
        </p:blipFill>
        <p:spPr bwMode="auto">
          <a:xfrm>
            <a:off x="0" y="115888"/>
            <a:ext cx="9144000" cy="6097587"/>
          </a:xfrm>
          <a:prstGeom prst="rect">
            <a:avLst/>
          </a:prstGeom>
          <a:noFill/>
          <a:ln w="9525">
            <a:noFill/>
            <a:miter lim="800000"/>
            <a:headEnd/>
            <a:tailEnd/>
          </a:ln>
          <a:effectLst/>
        </p:spPr>
      </p:pic>
      <p:sp>
        <p:nvSpPr>
          <p:cNvPr id="514054" name="Rectangle 6"/>
          <p:cNvSpPr>
            <a:spLocks noChangeArrowheads="1"/>
          </p:cNvSpPr>
          <p:nvPr/>
        </p:nvSpPr>
        <p:spPr bwMode="auto">
          <a:xfrm>
            <a:off x="611188" y="6294438"/>
            <a:ext cx="8064500" cy="519112"/>
          </a:xfrm>
          <a:prstGeom prst="rect">
            <a:avLst/>
          </a:prstGeom>
          <a:noFill/>
          <a:ln w="9525">
            <a:noFill/>
            <a:miter lim="800000"/>
            <a:headEnd/>
            <a:tailEnd/>
          </a:ln>
          <a:effectLst/>
        </p:spPr>
        <p:txBody>
          <a:bodyPr>
            <a:spAutoFit/>
          </a:bodyPr>
          <a:lstStyle/>
          <a:p>
            <a:pPr algn="l" rtl="0"/>
            <a:r>
              <a:rPr lang="en-US" sz="2800"/>
              <a:t>The Millennium Development Goals Report 2008</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50825" y="260350"/>
            <a:ext cx="8686800" cy="1143000"/>
          </a:xfrm>
          <a:solidFill>
            <a:schemeClr val="tx1"/>
          </a:solidFill>
        </p:spPr>
        <p:txBody>
          <a:bodyPr>
            <a:normAutofit fontScale="90000"/>
          </a:bodyPr>
          <a:lstStyle/>
          <a:p>
            <a:pPr rtl="0"/>
            <a:r>
              <a:rPr lang="en-US" sz="3600" b="1">
                <a:solidFill>
                  <a:schemeClr val="bg1"/>
                </a:solidFill>
                <a:latin typeface="Comic Sans MS" pitchFamily="66" charset="0"/>
              </a:rPr>
              <a:t>Mortality as Indicator of Health Status of a Population</a:t>
            </a:r>
            <a:endParaRPr lang="en-US" sz="3600">
              <a:solidFill>
                <a:schemeClr val="bg1"/>
              </a:solidFill>
              <a:latin typeface="Comic Sans MS" pitchFamily="66" charset="0"/>
            </a:endParaRPr>
          </a:p>
        </p:txBody>
      </p:sp>
      <p:sp>
        <p:nvSpPr>
          <p:cNvPr id="3075" name="Rectangle 3"/>
          <p:cNvSpPr>
            <a:spLocks noGrp="1" noChangeArrowheads="1"/>
          </p:cNvSpPr>
          <p:nvPr>
            <p:ph type="body" idx="1"/>
          </p:nvPr>
        </p:nvSpPr>
        <p:spPr>
          <a:xfrm>
            <a:off x="468313" y="1844675"/>
            <a:ext cx="8229600" cy="4248150"/>
          </a:xfrm>
          <a:solidFill>
            <a:schemeClr val="bg1"/>
          </a:solidFill>
        </p:spPr>
        <p:txBody>
          <a:bodyPr/>
          <a:lstStyle/>
          <a:p>
            <a:pPr algn="l" rtl="0"/>
            <a:r>
              <a:rPr lang="en-US" b="1" dirty="0"/>
              <a:t>Death is a unique and universal event, and as a final event, clearly defined</a:t>
            </a:r>
          </a:p>
          <a:p>
            <a:pPr algn="l" rtl="0"/>
            <a:r>
              <a:rPr lang="en-US" b="1" dirty="0"/>
              <a:t>Age at death and cause of death provide a picture of health status</a:t>
            </a:r>
          </a:p>
          <a:p>
            <a:pPr algn="l" rtl="0"/>
            <a:r>
              <a:rPr lang="en-US" b="1" dirty="0"/>
              <a:t>In high mortality settings, information on trends of death by causes substantiate the progress of health programs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027" name="Rectangle 3"/>
          <p:cNvSpPr>
            <a:spLocks noGrp="1" noChangeArrowheads="1"/>
          </p:cNvSpPr>
          <p:nvPr>
            <p:ph type="body" idx="1"/>
          </p:nvPr>
        </p:nvSpPr>
        <p:spPr>
          <a:xfrm>
            <a:off x="179388" y="44450"/>
            <a:ext cx="8820150" cy="6742113"/>
          </a:xfrm>
          <a:solidFill>
            <a:schemeClr val="bg1"/>
          </a:solidFill>
        </p:spPr>
        <p:txBody>
          <a:bodyPr/>
          <a:lstStyle/>
          <a:p>
            <a:pPr marL="0" indent="0" algn="l" rtl="0">
              <a:spcBef>
                <a:spcPct val="10000"/>
              </a:spcBef>
              <a:buFontTx/>
              <a:buNone/>
            </a:pPr>
            <a:r>
              <a:rPr lang="en-US">
                <a:latin typeface="Tahoma" pitchFamily="34" charset="0"/>
                <a:cs typeface="Tahoma" pitchFamily="34" charset="0"/>
              </a:rPr>
              <a:t>Maternal mortality remains unacceptably high across much of the developing world. </a:t>
            </a:r>
          </a:p>
          <a:p>
            <a:pPr marL="0" indent="0" algn="l" rtl="0">
              <a:spcBef>
                <a:spcPct val="10000"/>
              </a:spcBef>
              <a:buFontTx/>
              <a:buNone/>
            </a:pPr>
            <a:r>
              <a:rPr lang="en-US">
                <a:latin typeface="Tahoma" pitchFamily="34" charset="0"/>
                <a:cs typeface="Tahoma" pitchFamily="34" charset="0"/>
              </a:rPr>
              <a:t>In 2005, more than 500,000 women died during pregnancy, childbirth or in the six weeks after delivery. </a:t>
            </a:r>
          </a:p>
          <a:p>
            <a:pPr marL="0" indent="0" algn="l" rtl="0">
              <a:spcBef>
                <a:spcPct val="10000"/>
              </a:spcBef>
              <a:buFontTx/>
              <a:buNone/>
            </a:pPr>
            <a:r>
              <a:rPr lang="en-US">
                <a:latin typeface="Tahoma" pitchFamily="34" charset="0"/>
                <a:cs typeface="Tahoma" pitchFamily="34" charset="0"/>
              </a:rPr>
              <a:t>99% of these deaths occurred in the developing regions, with sub-Saharan Africa and Southern Asia accounting for 86% of them. </a:t>
            </a:r>
          </a:p>
          <a:p>
            <a:pPr marL="0" indent="0" algn="l" rtl="0">
              <a:spcBef>
                <a:spcPct val="10000"/>
              </a:spcBef>
              <a:buFontTx/>
              <a:buNone/>
            </a:pPr>
            <a:r>
              <a:rPr lang="en-US">
                <a:latin typeface="Tahoma" pitchFamily="34" charset="0"/>
                <a:cs typeface="Tahoma" pitchFamily="34" charset="0"/>
              </a:rPr>
              <a:t>In sub-Saharan Africa, a woman’s risk of dying from treatable or preventable complications of pregnancy and childbirth over the course of her lifetime is 1 in 22, compared to 1 in 7,300 in the developed regions.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250825" y="1600200"/>
            <a:ext cx="8686800" cy="3773488"/>
          </a:xfrm>
          <a:solidFill>
            <a:schemeClr val="tx1"/>
          </a:solidFill>
        </p:spPr>
        <p:txBody>
          <a:bodyPr/>
          <a:lstStyle/>
          <a:p>
            <a:pPr algn="l" rtl="0"/>
            <a:r>
              <a:rPr lang="en-US" b="1">
                <a:solidFill>
                  <a:schemeClr val="bg1"/>
                </a:solidFill>
              </a:rPr>
              <a:t>As survival improves with modernization, and populations age, mortality measures do not give an adequate picture of a population’s health status</a:t>
            </a:r>
          </a:p>
          <a:p>
            <a:pPr algn="l" rtl="0"/>
            <a:r>
              <a:rPr lang="en-US" b="1">
                <a:solidFill>
                  <a:schemeClr val="bg1"/>
                </a:solidFill>
              </a:rPr>
              <a:t>Indicators of morbidity such as the prevalence of chronic diseases and disabilities become more important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330" name="Rectangle 2"/>
          <p:cNvSpPr>
            <a:spLocks noGrp="1" noChangeArrowheads="1"/>
          </p:cNvSpPr>
          <p:nvPr>
            <p:ph type="body" idx="1"/>
          </p:nvPr>
        </p:nvSpPr>
        <p:spPr>
          <a:xfrm>
            <a:off x="250825" y="476250"/>
            <a:ext cx="8686800" cy="5257800"/>
          </a:xfrm>
          <a:solidFill>
            <a:schemeClr val="tx1"/>
          </a:solidFill>
        </p:spPr>
        <p:txBody>
          <a:bodyPr/>
          <a:lstStyle/>
          <a:p>
            <a:pPr algn="l" rtl="0"/>
            <a:r>
              <a:rPr lang="en-US" b="1">
                <a:solidFill>
                  <a:schemeClr val="bg1"/>
                </a:solidFill>
              </a:rPr>
              <a:t>The concept of using mortality data as a basis for public health action arose in Europe some 500 years ago… Graunt’s analyses of Bills of Mortality in the 1600s…</a:t>
            </a:r>
          </a:p>
          <a:p>
            <a:pPr algn="l" rtl="0"/>
            <a:r>
              <a:rPr lang="en-US" b="1">
                <a:solidFill>
                  <a:schemeClr val="bg1"/>
                </a:solidFill>
              </a:rPr>
              <a:t>Sadly, we know more about epidemiology and public health in certain 18</a:t>
            </a:r>
            <a:r>
              <a:rPr lang="en-US" b="1" baseline="30000">
                <a:solidFill>
                  <a:schemeClr val="bg1"/>
                </a:solidFill>
              </a:rPr>
              <a:t>th</a:t>
            </a:r>
            <a:r>
              <a:rPr lang="en-US" b="1">
                <a:solidFill>
                  <a:schemeClr val="bg1"/>
                </a:solidFill>
              </a:rPr>
              <a:t> century European populations than we do about the current situation of some/many developing countries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3330">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83330">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8333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3330"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74638"/>
            <a:ext cx="8229600" cy="706437"/>
          </a:xfrm>
          <a:solidFill>
            <a:schemeClr val="bg1"/>
          </a:solidFill>
        </p:spPr>
        <p:txBody>
          <a:bodyPr/>
          <a:lstStyle/>
          <a:p>
            <a:pPr rtl="0"/>
            <a:r>
              <a:rPr lang="en-US" sz="4000" b="1"/>
              <a:t>Measures of Mortality</a:t>
            </a:r>
          </a:p>
        </p:txBody>
      </p:sp>
      <p:sp>
        <p:nvSpPr>
          <p:cNvPr id="6147" name="Rectangle 3"/>
          <p:cNvSpPr>
            <a:spLocks noGrp="1" noChangeArrowheads="1"/>
          </p:cNvSpPr>
          <p:nvPr>
            <p:ph type="body" idx="1"/>
          </p:nvPr>
        </p:nvSpPr>
        <p:spPr>
          <a:xfrm>
            <a:off x="457200" y="1268413"/>
            <a:ext cx="8229600" cy="5445125"/>
          </a:xfrm>
          <a:solidFill>
            <a:schemeClr val="tx1"/>
          </a:solidFill>
        </p:spPr>
        <p:txBody>
          <a:bodyPr/>
          <a:lstStyle/>
          <a:p>
            <a:pPr algn="l" rtl="0"/>
            <a:r>
              <a:rPr lang="en-US">
                <a:solidFill>
                  <a:schemeClr val="bg1"/>
                </a:solidFill>
              </a:rPr>
              <a:t>Crude Death Rates</a:t>
            </a:r>
          </a:p>
          <a:p>
            <a:pPr algn="l" rtl="0"/>
            <a:r>
              <a:rPr lang="en-US">
                <a:solidFill>
                  <a:schemeClr val="bg1"/>
                </a:solidFill>
              </a:rPr>
              <a:t>Age-Specific Death Rates</a:t>
            </a:r>
          </a:p>
          <a:p>
            <a:pPr algn="l" rtl="0"/>
            <a:r>
              <a:rPr lang="en-US">
                <a:solidFill>
                  <a:schemeClr val="bg1"/>
                </a:solidFill>
              </a:rPr>
              <a:t>Cause-Specific Death Rates </a:t>
            </a:r>
          </a:p>
          <a:p>
            <a:pPr algn="l" rtl="0"/>
            <a:r>
              <a:rPr lang="en-US">
                <a:solidFill>
                  <a:schemeClr val="bg1"/>
                </a:solidFill>
              </a:rPr>
              <a:t>Life Table Estimates</a:t>
            </a:r>
          </a:p>
          <a:p>
            <a:pPr algn="l" rtl="0">
              <a:buFontTx/>
              <a:buNone/>
            </a:pPr>
            <a:r>
              <a:rPr lang="en-US">
                <a:solidFill>
                  <a:schemeClr val="bg1"/>
                </a:solidFill>
              </a:rPr>
              <a:t>		– Life Expectancy</a:t>
            </a:r>
          </a:p>
          <a:p>
            <a:pPr algn="l" rtl="0">
              <a:buFontTx/>
              <a:buNone/>
            </a:pPr>
            <a:r>
              <a:rPr lang="en-US">
                <a:solidFill>
                  <a:schemeClr val="bg1"/>
                </a:solidFill>
              </a:rPr>
              <a:t>		– Survivorship (by age)</a:t>
            </a:r>
          </a:p>
          <a:p>
            <a:pPr algn="l" rtl="0"/>
            <a:r>
              <a:rPr lang="en-US">
                <a:solidFill>
                  <a:schemeClr val="bg1"/>
                </a:solidFill>
              </a:rPr>
              <a:t>Special Indicators</a:t>
            </a:r>
          </a:p>
          <a:p>
            <a:pPr algn="l" rtl="0">
              <a:buFontTx/>
              <a:buNone/>
            </a:pPr>
            <a:r>
              <a:rPr lang="en-US">
                <a:solidFill>
                  <a:schemeClr val="bg1"/>
                </a:solidFill>
              </a:rPr>
              <a:t>		– Infant and Maternal Mortality Rates</a:t>
            </a:r>
          </a:p>
          <a:p>
            <a:pPr algn="l" rtl="0"/>
            <a:r>
              <a:rPr lang="en-US">
                <a:solidFill>
                  <a:schemeClr val="bg1"/>
                </a:solidFill>
              </a:rPr>
              <a:t>Case Fatality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Rectangle 3"/>
          <p:cNvSpPr>
            <a:spLocks noGrp="1" noChangeArrowheads="1"/>
          </p:cNvSpPr>
          <p:nvPr>
            <p:ph type="body" idx="1"/>
          </p:nvPr>
        </p:nvSpPr>
        <p:spPr>
          <a:xfrm>
            <a:off x="206375" y="1701800"/>
            <a:ext cx="8686800" cy="2087563"/>
          </a:xfrm>
          <a:solidFill>
            <a:schemeClr val="bg1"/>
          </a:solidFill>
        </p:spPr>
        <p:txBody>
          <a:bodyPr/>
          <a:lstStyle/>
          <a:p>
            <a:pPr marL="0" indent="0" algn="l" rtl="0">
              <a:spcBef>
                <a:spcPct val="0"/>
              </a:spcBef>
              <a:buFontTx/>
              <a:buNone/>
              <a:tabLst>
                <a:tab pos="1309688" algn="l"/>
                <a:tab pos="7772400" algn="l"/>
              </a:tabLst>
            </a:pPr>
            <a:r>
              <a:rPr lang="en-US" b="1">
                <a:solidFill>
                  <a:srgbClr val="000000"/>
                </a:solidFill>
              </a:rPr>
              <a:t>Total number of deaths in a defined period (usually one year) out of the average population for that time period (per /1000 persons)</a:t>
            </a:r>
            <a:endParaRPr lang="he-IL" b="1">
              <a:solidFill>
                <a:srgbClr val="000000"/>
              </a:solidFill>
            </a:endParaRPr>
          </a:p>
        </p:txBody>
      </p:sp>
      <p:sp>
        <p:nvSpPr>
          <p:cNvPr id="108553" name="Rectangle 9"/>
          <p:cNvSpPr>
            <a:spLocks noGrp="1" noChangeArrowheads="1"/>
          </p:cNvSpPr>
          <p:nvPr>
            <p:ph type="title"/>
          </p:nvPr>
        </p:nvSpPr>
        <p:spPr>
          <a:xfrm>
            <a:off x="457200" y="274638"/>
            <a:ext cx="8229600" cy="993775"/>
          </a:xfrm>
          <a:noFill/>
          <a:ln/>
        </p:spPr>
        <p:txBody>
          <a:bodyPr/>
          <a:lstStyle/>
          <a:p>
            <a:pPr rtl="0"/>
            <a:r>
              <a:rPr lang="en-US" sz="4000" b="1" dirty="0">
                <a:solidFill>
                  <a:srgbClr val="FFC000"/>
                </a:solidFill>
              </a:rPr>
              <a:t>Crude Death Rate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9" name="Rectangle 3"/>
          <p:cNvSpPr>
            <a:spLocks noGrp="1" noChangeArrowheads="1"/>
          </p:cNvSpPr>
          <p:nvPr>
            <p:ph type="body" idx="1"/>
          </p:nvPr>
        </p:nvSpPr>
        <p:spPr>
          <a:xfrm>
            <a:off x="179388" y="404813"/>
            <a:ext cx="8686800" cy="5976937"/>
          </a:xfrm>
          <a:solidFill>
            <a:schemeClr val="bg1"/>
          </a:solidFill>
        </p:spPr>
        <p:txBody>
          <a:bodyPr/>
          <a:lstStyle/>
          <a:p>
            <a:pPr algn="l" rtl="0"/>
            <a:r>
              <a:rPr lang="en-US"/>
              <a:t>Risk of death changes by age, so CDR is affected by population age structure</a:t>
            </a:r>
          </a:p>
          <a:p>
            <a:pPr algn="l" rtl="0"/>
            <a:r>
              <a:rPr lang="en-US"/>
              <a:t>Aging populations can have rising CDRs even as health conditions are improving</a:t>
            </a:r>
          </a:p>
          <a:p>
            <a:pPr algn="l" rtl="0"/>
            <a:r>
              <a:rPr lang="en-US"/>
              <a:t>Countries with very young populations will often have lower CDRs, but not necessarily age-specific death rates, than those with older populations</a:t>
            </a:r>
          </a:p>
          <a:p>
            <a:pPr algn="l" rtl="0"/>
            <a:r>
              <a:rPr lang="en-US"/>
              <a:t>Therefore, mortality comparisons across population groups must always account for differences in age composition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6068" name="Picture 4"/>
          <p:cNvPicPr>
            <a:picLocks noChangeAspect="1" noChangeArrowheads="1"/>
          </p:cNvPicPr>
          <p:nvPr/>
        </p:nvPicPr>
        <p:blipFill>
          <a:blip r:embed="rId2" cstate="print"/>
          <a:srcRect/>
          <a:stretch>
            <a:fillRect/>
          </a:stretch>
        </p:blipFill>
        <p:spPr bwMode="auto">
          <a:xfrm>
            <a:off x="684213" y="476250"/>
            <a:ext cx="7866062" cy="557688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970</Words>
  <Application>Microsoft Office PowerPoint</Application>
  <PresentationFormat>On-screen Show (4:3)</PresentationFormat>
  <Paragraphs>110</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Disease frequency measures</vt:lpstr>
      <vt:lpstr>Slide 2</vt:lpstr>
      <vt:lpstr>Mortality as Indicator of Health Status of a Population</vt:lpstr>
      <vt:lpstr>Slide 4</vt:lpstr>
      <vt:lpstr>Slide 5</vt:lpstr>
      <vt:lpstr>Measures of Mortality</vt:lpstr>
      <vt:lpstr>Crude Death Rate</vt:lpstr>
      <vt:lpstr>Slide 8</vt:lpstr>
      <vt:lpstr>Slide 9</vt:lpstr>
      <vt:lpstr>Slide 10</vt:lpstr>
      <vt:lpstr>Age-specific Death Rates</vt:lpstr>
      <vt:lpstr>Why age-specific death rates?</vt:lpstr>
      <vt:lpstr>Slide 13</vt:lpstr>
      <vt:lpstr>Slide 14</vt:lpstr>
      <vt:lpstr>Slide 15</vt:lpstr>
      <vt:lpstr>Slide 16</vt:lpstr>
      <vt:lpstr>Slide 17</vt:lpstr>
      <vt:lpstr>Slide 18</vt:lpstr>
      <vt:lpstr>Slide 19</vt:lpstr>
      <vt:lpstr>Cause-Specific Death Rates</vt:lpstr>
      <vt:lpstr>Slide 21</vt:lpstr>
      <vt:lpstr>Infant Mortality</vt:lpstr>
      <vt:lpstr>Why IMR?</vt:lpstr>
      <vt:lpstr>Slide 24</vt:lpstr>
      <vt:lpstr>Slide 25</vt:lpstr>
      <vt:lpstr>Slide 26</vt:lpstr>
      <vt:lpstr>Slide 27</vt:lpstr>
      <vt:lpstr>Slide 28</vt:lpstr>
      <vt:lpstr>Slide 29</vt:lpstr>
      <vt:lpstr>Slide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Disease frequency measures</dc:title>
  <dc:creator>lelkhairy</dc:creator>
  <cp:lastModifiedBy>lelkhairy</cp:lastModifiedBy>
  <cp:revision>4</cp:revision>
  <dcterms:created xsi:type="dcterms:W3CDTF">2014-03-04T12:37:00Z</dcterms:created>
  <dcterms:modified xsi:type="dcterms:W3CDTF">2022-03-31T06:45:40Z</dcterms:modified>
</cp:coreProperties>
</file>