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4" r:id="rId56"/>
    <p:sldId id="317" r:id="rId57"/>
    <p:sldId id="318" r:id="rId58"/>
    <p:sldId id="322" r:id="rId59"/>
    <p:sldId id="323" r:id="rId60"/>
    <p:sldId id="324" r:id="rId61"/>
    <p:sldId id="330" r:id="rId62"/>
    <p:sldId id="333" r:id="rId63"/>
    <p:sldId id="334" r:id="rId64"/>
    <p:sldId id="339" r:id="rId65"/>
    <p:sldId id="340" r:id="rId66"/>
    <p:sldId id="341" r:id="rId67"/>
    <p:sldId id="342" r:id="rId68"/>
    <p:sldId id="344" r:id="rId69"/>
    <p:sldId id="352" r:id="rId70"/>
    <p:sldId id="353"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D7D3E4-6089-43BC-902E-7CCBBECFF2B8}" type="datetimeFigureOut">
              <a:rPr lang="en-US" smtClean="0"/>
              <a:t>7/23/2022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A2189E-5D3C-47BC-859F-41B6C15694A6}" type="slidenum">
              <a:rPr lang="en-US" smtClean="0"/>
              <a:t>‹#›</a:t>
            </a:fld>
            <a:endParaRPr lang="en-US"/>
          </a:p>
        </p:txBody>
      </p:sp>
    </p:spTree>
    <p:extLst>
      <p:ext uri="{BB962C8B-B14F-4D97-AF65-F5344CB8AC3E}">
        <p14:creationId xmlns:p14="http://schemas.microsoft.com/office/powerpoint/2010/main" val="4235879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cancer.gov/search/geneticsservice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Cancer</a:t>
            </a:r>
            <a:endParaRPr lang="en-US" dirty="0"/>
          </a:p>
        </p:txBody>
      </p:sp>
      <p:sp>
        <p:nvSpPr>
          <p:cNvPr id="3" name="Subtitle 2"/>
          <p:cNvSpPr>
            <a:spLocks noGrp="1"/>
          </p:cNvSpPr>
          <p:nvPr>
            <p:ph type="subTitle" idx="1"/>
          </p:nvPr>
        </p:nvSpPr>
        <p:spPr/>
        <p:txBody>
          <a:bodyPr/>
          <a:lstStyle/>
          <a:p>
            <a:r>
              <a:rPr lang="en-US" dirty="0" smtClean="0"/>
              <a:t>Pathophysiology, epidemiology, </a:t>
            </a:r>
            <a:r>
              <a:rPr lang="en-US" dirty="0"/>
              <a:t>Prevention, Screening &amp; </a:t>
            </a:r>
            <a:r>
              <a:rPr lang="en-US" dirty="0" smtClean="0"/>
              <a:t>Detection and </a:t>
            </a:r>
            <a:r>
              <a:rPr lang="en-US" dirty="0"/>
              <a:t>Cancer Diagnosis &amp; Staging</a:t>
            </a:r>
            <a:r>
              <a:rPr lang="en-US" dirty="0" smtClean="0"/>
              <a:t> </a:t>
            </a:r>
            <a:endParaRPr lang="en-US" dirty="0"/>
          </a:p>
        </p:txBody>
      </p:sp>
    </p:spTree>
    <p:extLst>
      <p:ext uri="{BB962C8B-B14F-4D97-AF65-F5344CB8AC3E}">
        <p14:creationId xmlns:p14="http://schemas.microsoft.com/office/powerpoint/2010/main" val="4216492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rmAutofit/>
          </a:bodyPr>
          <a:lstStyle/>
          <a:p>
            <a:r>
              <a:rPr lang="en-US" dirty="0" smtClean="0"/>
              <a:t>Characteristics of Cancer </a:t>
            </a:r>
            <a:r>
              <a:rPr lang="en-US" dirty="0"/>
              <a:t>C</a:t>
            </a:r>
            <a:r>
              <a:rPr lang="en-US" dirty="0" smtClean="0"/>
              <a:t>ells</a:t>
            </a:r>
            <a:endParaRPr lang="en-US" dirty="0"/>
          </a:p>
        </p:txBody>
      </p:sp>
    </p:spTree>
    <p:extLst>
      <p:ext uri="{BB962C8B-B14F-4D97-AF65-F5344CB8AC3E}">
        <p14:creationId xmlns:p14="http://schemas.microsoft.com/office/powerpoint/2010/main" val="108250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 </a:t>
            </a:r>
            <a:r>
              <a:rPr lang="en-US" dirty="0"/>
              <a:t>D</a:t>
            </a:r>
            <a:r>
              <a:rPr lang="en-US" dirty="0" smtClean="0"/>
              <a:t>ifferentiation </a:t>
            </a:r>
            <a:endParaRPr lang="en-US" dirty="0"/>
          </a:p>
        </p:txBody>
      </p:sp>
      <p:sp>
        <p:nvSpPr>
          <p:cNvPr id="3" name="Content Placeholder 2"/>
          <p:cNvSpPr>
            <a:spLocks noGrp="1"/>
          </p:cNvSpPr>
          <p:nvPr>
            <p:ph idx="1"/>
          </p:nvPr>
        </p:nvSpPr>
        <p:spPr/>
        <p:txBody>
          <a:bodyPr>
            <a:normAutofit fontScale="92500"/>
          </a:bodyPr>
          <a:lstStyle/>
          <a:p>
            <a:r>
              <a:rPr lang="en-US" dirty="0" smtClean="0"/>
              <a:t>In normal cell growth, cells become more specialized and acquire specific structural and functional characteristics as they mature, a process called differentiation.</a:t>
            </a:r>
          </a:p>
          <a:p>
            <a:r>
              <a:rPr lang="en-US" dirty="0" smtClean="0"/>
              <a:t>During a transformation from a normal cell to a malignant cell, altered differentiation can result from changes in the appearance and metabolism of the cell, the presence of tumor specific antigens, and the loss of normal function.</a:t>
            </a:r>
            <a:endParaRPr lang="en-US" dirty="0"/>
          </a:p>
        </p:txBody>
      </p:sp>
    </p:spTree>
    <p:extLst>
      <p:ext uri="{BB962C8B-B14F-4D97-AF65-F5344CB8AC3E}">
        <p14:creationId xmlns:p14="http://schemas.microsoft.com/office/powerpoint/2010/main" val="794403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Appearance Changes </a:t>
            </a:r>
            <a:endParaRPr lang="en-US" dirty="0"/>
          </a:p>
        </p:txBody>
      </p:sp>
      <p:sp>
        <p:nvSpPr>
          <p:cNvPr id="3" name="Content Placeholder 2"/>
          <p:cNvSpPr>
            <a:spLocks noGrp="1"/>
          </p:cNvSpPr>
          <p:nvPr>
            <p:ph idx="1"/>
          </p:nvPr>
        </p:nvSpPr>
        <p:spPr/>
        <p:txBody>
          <a:bodyPr/>
          <a:lstStyle/>
          <a:p>
            <a:r>
              <a:rPr lang="en-US" dirty="0" smtClean="0"/>
              <a:t>Cancer cells vary in size and shape, a feature called </a:t>
            </a:r>
            <a:r>
              <a:rPr lang="en-US" dirty="0" err="1" smtClean="0"/>
              <a:t>pleomorphism</a:t>
            </a:r>
            <a:r>
              <a:rPr lang="en-US" dirty="0" smtClean="0"/>
              <a:t>. Some are large and some are extremely small. The nuclei may be large or multiple. </a:t>
            </a:r>
          </a:p>
          <a:p>
            <a:r>
              <a:rPr lang="en-US" dirty="0" smtClean="0"/>
              <a:t>There may be an abnormal number of chromosomes called </a:t>
            </a:r>
            <a:r>
              <a:rPr lang="en-US" dirty="0" err="1" smtClean="0"/>
              <a:t>aneuploidy</a:t>
            </a:r>
            <a:r>
              <a:rPr lang="en-US" dirty="0" smtClean="0"/>
              <a:t>, or abnormal arrangement of chromosomes. </a:t>
            </a:r>
            <a:endParaRPr lang="en-US" dirty="0"/>
          </a:p>
        </p:txBody>
      </p:sp>
    </p:spTree>
    <p:extLst>
      <p:ext uri="{BB962C8B-B14F-4D97-AF65-F5344CB8AC3E}">
        <p14:creationId xmlns:p14="http://schemas.microsoft.com/office/powerpoint/2010/main" val="3567493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Appearance </a:t>
            </a:r>
            <a:r>
              <a:rPr lang="en-US" dirty="0" smtClean="0"/>
              <a:t>Changes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Cancer cells vary in their ability to retain the morphologic and functional traits of the original tissue. </a:t>
            </a:r>
          </a:p>
          <a:p>
            <a:r>
              <a:rPr lang="en-US" dirty="0" smtClean="0"/>
              <a:t>Cells that are more mature in appearance and closely resemble the normal cell are well differentiated. </a:t>
            </a:r>
          </a:p>
          <a:p>
            <a:r>
              <a:rPr lang="en-US" dirty="0" smtClean="0"/>
              <a:t>Cells that grow rapidly and do not have the original tissues morphologic characteristics and specialized cell functions are termed undifferentiated.</a:t>
            </a:r>
            <a:endParaRPr lang="en-US" dirty="0"/>
          </a:p>
        </p:txBody>
      </p:sp>
    </p:spTree>
    <p:extLst>
      <p:ext uri="{BB962C8B-B14F-4D97-AF65-F5344CB8AC3E}">
        <p14:creationId xmlns:p14="http://schemas.microsoft.com/office/powerpoint/2010/main" val="379602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Appearance </a:t>
            </a:r>
            <a:r>
              <a:rPr lang="en-US" dirty="0" smtClean="0"/>
              <a:t>Changes </a:t>
            </a:r>
            <a:endParaRPr lang="en-US" dirty="0"/>
          </a:p>
        </p:txBody>
      </p:sp>
      <p:sp>
        <p:nvSpPr>
          <p:cNvPr id="3" name="Content Placeholder 2"/>
          <p:cNvSpPr>
            <a:spLocks noGrp="1"/>
          </p:cNvSpPr>
          <p:nvPr>
            <p:ph idx="1"/>
          </p:nvPr>
        </p:nvSpPr>
        <p:spPr/>
        <p:txBody>
          <a:bodyPr/>
          <a:lstStyle/>
          <a:p>
            <a:r>
              <a:rPr lang="en-US" dirty="0" smtClean="0"/>
              <a:t>Anaplastic or undifferentiated cells appear </a:t>
            </a:r>
            <a:r>
              <a:rPr lang="en-US" dirty="0" err="1" smtClean="0"/>
              <a:t>cytologically</a:t>
            </a:r>
            <a:r>
              <a:rPr lang="en-US" dirty="0" smtClean="0"/>
              <a:t> disorganized and have no resemblance to the tissue of origin. </a:t>
            </a:r>
          </a:p>
          <a:p>
            <a:r>
              <a:rPr lang="en-US" dirty="0" smtClean="0">
                <a:solidFill>
                  <a:srgbClr val="FF0000"/>
                </a:solidFill>
              </a:rPr>
              <a:t>The more undifferentiated a malignant cell, the more aggressive it is believed to be. </a:t>
            </a:r>
            <a:endParaRPr lang="en-US" dirty="0">
              <a:solidFill>
                <a:srgbClr val="FF0000"/>
              </a:solidFill>
            </a:endParaRPr>
          </a:p>
        </p:txBody>
      </p:sp>
    </p:spTree>
    <p:extLst>
      <p:ext uri="{BB962C8B-B14F-4D97-AF65-F5344CB8AC3E}">
        <p14:creationId xmlns:p14="http://schemas.microsoft.com/office/powerpoint/2010/main" val="138355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Metabolism </a:t>
            </a:r>
            <a:endParaRPr lang="en-US" dirty="0"/>
          </a:p>
        </p:txBody>
      </p:sp>
      <p:sp>
        <p:nvSpPr>
          <p:cNvPr id="3" name="Content Placeholder 2"/>
          <p:cNvSpPr>
            <a:spLocks noGrp="1"/>
          </p:cNvSpPr>
          <p:nvPr>
            <p:ph idx="1"/>
          </p:nvPr>
        </p:nvSpPr>
        <p:spPr/>
        <p:txBody>
          <a:bodyPr/>
          <a:lstStyle/>
          <a:p>
            <a:r>
              <a:rPr lang="en-US" dirty="0" smtClean="0"/>
              <a:t>Cell membrane changes may result in the production of surface enzymes that aid invasion and metastasis. </a:t>
            </a:r>
          </a:p>
          <a:p>
            <a:r>
              <a:rPr lang="en-US" dirty="0" smtClean="0"/>
              <a:t>In addition, a loss of </a:t>
            </a:r>
            <a:r>
              <a:rPr lang="en-US" dirty="0" err="1" smtClean="0"/>
              <a:t>glycoprotiens</a:t>
            </a:r>
            <a:r>
              <a:rPr lang="en-US" dirty="0" smtClean="0"/>
              <a:t> that normally assist in cellular adhesion and organization results in a loss of cell-to-cell adhesion and increases cell mobility. </a:t>
            </a:r>
            <a:endParaRPr lang="en-US" dirty="0"/>
          </a:p>
        </p:txBody>
      </p:sp>
    </p:spTree>
    <p:extLst>
      <p:ext uri="{BB962C8B-B14F-4D97-AF65-F5344CB8AC3E}">
        <p14:creationId xmlns:p14="http://schemas.microsoft.com/office/powerpoint/2010/main" val="9299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a:t>
            </a:r>
            <a:r>
              <a:rPr lang="en-US" dirty="0" smtClean="0"/>
              <a:t>Metabolism </a:t>
            </a:r>
            <a:endParaRPr lang="en-US" dirty="0"/>
          </a:p>
        </p:txBody>
      </p:sp>
      <p:sp>
        <p:nvSpPr>
          <p:cNvPr id="3" name="Content Placeholder 2"/>
          <p:cNvSpPr>
            <a:spLocks noGrp="1"/>
          </p:cNvSpPr>
          <p:nvPr>
            <p:ph idx="1"/>
          </p:nvPr>
        </p:nvSpPr>
        <p:spPr/>
        <p:txBody>
          <a:bodyPr/>
          <a:lstStyle/>
          <a:p>
            <a:r>
              <a:rPr lang="en-US" dirty="0" smtClean="0"/>
              <a:t>Higher rates of </a:t>
            </a:r>
            <a:r>
              <a:rPr lang="en-US" dirty="0" err="1" smtClean="0"/>
              <a:t>anerobic</a:t>
            </a:r>
            <a:r>
              <a:rPr lang="en-US" dirty="0" smtClean="0"/>
              <a:t> glycolysis in the cancer cell also make the cell less dependent on oxygen. </a:t>
            </a:r>
          </a:p>
          <a:p>
            <a:r>
              <a:rPr lang="en-US" dirty="0" smtClean="0"/>
              <a:t>Production of abnormal growth factor receptors may independently signal the cell to grow and may increase sensitivity to normal growth factors. </a:t>
            </a:r>
            <a:endParaRPr lang="en-US" dirty="0"/>
          </a:p>
        </p:txBody>
      </p:sp>
    </p:spTree>
    <p:extLst>
      <p:ext uri="{BB962C8B-B14F-4D97-AF65-F5344CB8AC3E}">
        <p14:creationId xmlns:p14="http://schemas.microsoft.com/office/powerpoint/2010/main" val="1696422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a:t>
            </a:r>
            <a:r>
              <a:rPr lang="en-US" dirty="0" smtClean="0"/>
              <a:t>Metabolism </a:t>
            </a:r>
            <a:endParaRPr lang="en-US" dirty="0"/>
          </a:p>
        </p:txBody>
      </p:sp>
      <p:sp>
        <p:nvSpPr>
          <p:cNvPr id="3" name="Content Placeholder 2"/>
          <p:cNvSpPr>
            <a:spLocks noGrp="1"/>
          </p:cNvSpPr>
          <p:nvPr>
            <p:ph idx="1"/>
          </p:nvPr>
        </p:nvSpPr>
        <p:spPr/>
        <p:txBody>
          <a:bodyPr/>
          <a:lstStyle/>
          <a:p>
            <a:r>
              <a:rPr lang="en-US" dirty="0" smtClean="0"/>
              <a:t>Cancer cells may inappropriately secrete hormone-like substances in an organ or tissue that does not normally produce or release those hormones (</a:t>
            </a:r>
            <a:r>
              <a:rPr lang="en-US" dirty="0" err="1" smtClean="0"/>
              <a:t>paraneoplastic</a:t>
            </a:r>
            <a:r>
              <a:rPr lang="en-US" dirty="0" smtClean="0"/>
              <a:t> syndrome).</a:t>
            </a:r>
          </a:p>
          <a:p>
            <a:r>
              <a:rPr lang="en-US" dirty="0" smtClean="0"/>
              <a:t>For example, in small cell carcinoma of the lung, ADH is produced, resulting in </a:t>
            </a:r>
            <a:r>
              <a:rPr lang="en-US" dirty="0" err="1" smtClean="0"/>
              <a:t>hyponatremia</a:t>
            </a:r>
            <a:r>
              <a:rPr lang="en-US" dirty="0" smtClean="0"/>
              <a:t>.</a:t>
            </a:r>
            <a:endParaRPr lang="en-US" dirty="0"/>
          </a:p>
        </p:txBody>
      </p:sp>
    </p:spTree>
    <p:extLst>
      <p:ext uri="{BB962C8B-B14F-4D97-AF65-F5344CB8AC3E}">
        <p14:creationId xmlns:p14="http://schemas.microsoft.com/office/powerpoint/2010/main" val="2157814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Tumor-specific Antigen</a:t>
            </a:r>
            <a:endParaRPr lang="en-US" dirty="0"/>
          </a:p>
        </p:txBody>
      </p:sp>
      <p:sp>
        <p:nvSpPr>
          <p:cNvPr id="3" name="Content Placeholder 2"/>
          <p:cNvSpPr>
            <a:spLocks noGrp="1"/>
          </p:cNvSpPr>
          <p:nvPr>
            <p:ph idx="1"/>
          </p:nvPr>
        </p:nvSpPr>
        <p:spPr/>
        <p:txBody>
          <a:bodyPr>
            <a:normAutofit lnSpcReduction="10000"/>
          </a:bodyPr>
          <a:lstStyle/>
          <a:p>
            <a:r>
              <a:rPr lang="en-US" dirty="0" smtClean="0"/>
              <a:t>Some tumors produce an excess of specific antigens or produce new tumor-associated antigens making the cancer cell as non-self. </a:t>
            </a:r>
          </a:p>
          <a:p>
            <a:r>
              <a:rPr lang="en-US" dirty="0" smtClean="0"/>
              <a:t>For example: PSA (prostate specific antigen): is a protein produced by prostate gland cells. An elevation of PSA may indicate prostate cancer. </a:t>
            </a:r>
          </a:p>
          <a:p>
            <a:r>
              <a:rPr lang="en-US" dirty="0" smtClean="0"/>
              <a:t>Tumor-specific antigen may be used for diagnosis or to assess the effectiveness of treatment.</a:t>
            </a:r>
            <a:endParaRPr lang="en-US" dirty="0"/>
          </a:p>
        </p:txBody>
      </p:sp>
    </p:spTree>
    <p:extLst>
      <p:ext uri="{BB962C8B-B14F-4D97-AF65-F5344CB8AC3E}">
        <p14:creationId xmlns:p14="http://schemas.microsoft.com/office/powerpoint/2010/main" val="1705598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Cellular Function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need for cell renewal or replacement is the usual stimulus for cell proliferation. Cell production stops when the stimulus is gone, producing a balance between cell production and cell loss. </a:t>
            </a:r>
          </a:p>
          <a:p>
            <a:r>
              <a:rPr lang="en-US" dirty="0" smtClean="0"/>
              <a:t>The rate of normal cellular proliferation differs in each tissue. In some tissues, such as bone marrow, hair follicles the rate of cellular proliferation is rapid.</a:t>
            </a:r>
            <a:r>
              <a:rPr lang="en-US" dirty="0"/>
              <a:t> </a:t>
            </a:r>
            <a:r>
              <a:rPr lang="en-US" dirty="0" smtClean="0"/>
              <a:t>In other tissues, such as myocardium, neurons, and cartilage, cellular proliferation does not occur.</a:t>
            </a:r>
          </a:p>
        </p:txBody>
      </p:sp>
    </p:spTree>
    <p:extLst>
      <p:ext uri="{BB962C8B-B14F-4D97-AF65-F5344CB8AC3E}">
        <p14:creationId xmlns:p14="http://schemas.microsoft.com/office/powerpoint/2010/main" val="175959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Pathophysiology of Cancer</a:t>
            </a:r>
            <a:endParaRPr lang="en-US" dirty="0"/>
          </a:p>
        </p:txBody>
      </p:sp>
    </p:spTree>
    <p:extLst>
      <p:ext uri="{BB962C8B-B14F-4D97-AF65-F5344CB8AC3E}">
        <p14:creationId xmlns:p14="http://schemas.microsoft.com/office/powerpoint/2010/main" val="2562335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Cellular Function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Cancer cells also demonstrate a </a:t>
            </a:r>
            <a:r>
              <a:rPr lang="en-US" dirty="0" smtClean="0">
                <a:solidFill>
                  <a:srgbClr val="FF0000"/>
                </a:solidFill>
              </a:rPr>
              <a:t>loss of contact inhibition</a:t>
            </a:r>
            <a:r>
              <a:rPr lang="en-US" dirty="0" smtClean="0"/>
              <a:t>. Normal cells cease movement when they come in contact with another cell and symmetrically arrange themselves around each other. Cancer cells invade others without respect to these constraints. </a:t>
            </a:r>
          </a:p>
          <a:p>
            <a:r>
              <a:rPr lang="en-US" dirty="0" smtClean="0"/>
              <a:t>When normal cells are surrounded by other cells, they simply stop dividing. </a:t>
            </a:r>
            <a:r>
              <a:rPr lang="en-US" dirty="0" smtClean="0">
                <a:solidFill>
                  <a:srgbClr val="FF0000"/>
                </a:solidFill>
              </a:rPr>
              <a:t>Cancer cells lack or exhibit decreased contact inhibition of growth</a:t>
            </a:r>
            <a:r>
              <a:rPr lang="en-US" dirty="0" smtClean="0"/>
              <a:t>, continuing to divide.</a:t>
            </a:r>
            <a:endParaRPr lang="en-US" dirty="0"/>
          </a:p>
        </p:txBody>
      </p:sp>
    </p:spTree>
    <p:extLst>
      <p:ext uri="{BB962C8B-B14F-4D97-AF65-F5344CB8AC3E}">
        <p14:creationId xmlns:p14="http://schemas.microsoft.com/office/powerpoint/2010/main" val="10012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Cellular Function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Cancer cells are less genetically stable than normal cells because of the development of an abnormal chromosome arrangements. </a:t>
            </a:r>
          </a:p>
          <a:p>
            <a:r>
              <a:rPr lang="en-US" dirty="0" smtClean="0">
                <a:solidFill>
                  <a:srgbClr val="FF0000"/>
                </a:solidFill>
              </a:rPr>
              <a:t>Chromosomal instability results in new, increasingly malignant mutants as cancer cells proliferate. </a:t>
            </a:r>
            <a:r>
              <a:rPr lang="en-US" dirty="0" smtClean="0"/>
              <a:t>These mutant cells can create a surviving subpopulation of advanced neoplasms with unique biologic and cytogenetic characteristics that are highly resistant to therapy.</a:t>
            </a:r>
            <a:endParaRPr lang="en-US" dirty="0"/>
          </a:p>
        </p:txBody>
      </p:sp>
    </p:spTree>
    <p:extLst>
      <p:ext uri="{BB962C8B-B14F-4D97-AF65-F5344CB8AC3E}">
        <p14:creationId xmlns:p14="http://schemas.microsoft.com/office/powerpoint/2010/main" val="3932528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Cellular Function </a:t>
            </a:r>
            <a:endParaRPr lang="en-US" dirty="0"/>
          </a:p>
        </p:txBody>
      </p:sp>
      <p:sp>
        <p:nvSpPr>
          <p:cNvPr id="3" name="Content Placeholder 2"/>
          <p:cNvSpPr>
            <a:spLocks noGrp="1"/>
          </p:cNvSpPr>
          <p:nvPr>
            <p:ph idx="1"/>
          </p:nvPr>
        </p:nvSpPr>
        <p:spPr/>
        <p:txBody>
          <a:bodyPr/>
          <a:lstStyle/>
          <a:p>
            <a:r>
              <a:rPr lang="en-US" dirty="0" smtClean="0">
                <a:solidFill>
                  <a:srgbClr val="FF0000"/>
                </a:solidFill>
              </a:rPr>
              <a:t>Cancer cells also possess to metastasize, the hallmark of malignant neoplasm.</a:t>
            </a:r>
          </a:p>
          <a:p>
            <a:r>
              <a:rPr lang="en-US" dirty="0" smtClean="0"/>
              <a:t>Metastasis: the spread of cancer cells from a primary site to distant secondary sites, is aided by the production of enzymes on the surface of the cancer cell.</a:t>
            </a:r>
            <a:endParaRPr lang="en-US" dirty="0"/>
          </a:p>
        </p:txBody>
      </p:sp>
    </p:spTree>
    <p:extLst>
      <p:ext uri="{BB962C8B-B14F-4D97-AF65-F5344CB8AC3E}">
        <p14:creationId xmlns:p14="http://schemas.microsoft.com/office/powerpoint/2010/main" val="2938971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 Growth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The rate of tissue growth in normal and cancerous tissue depends on three factors.</a:t>
            </a:r>
          </a:p>
          <a:p>
            <a:pPr marL="514350" indent="-514350">
              <a:buFont typeface="+mj-lt"/>
              <a:buAutoNum type="arabicPeriod"/>
            </a:pPr>
            <a:r>
              <a:rPr lang="en-US" dirty="0" smtClean="0"/>
              <a:t>The duration of the cell cycle.</a:t>
            </a:r>
          </a:p>
          <a:p>
            <a:pPr marL="514350" indent="-514350">
              <a:buFont typeface="+mj-lt"/>
              <a:buAutoNum type="arabicPeriod"/>
            </a:pPr>
            <a:r>
              <a:rPr lang="en-US" dirty="0" smtClean="0"/>
              <a:t>The number of cells that are actively dividing.</a:t>
            </a:r>
          </a:p>
          <a:p>
            <a:pPr marL="514350" indent="-514350">
              <a:buFont typeface="+mj-lt"/>
              <a:buAutoNum type="arabicPeriod"/>
            </a:pPr>
            <a:r>
              <a:rPr lang="en-US" dirty="0" smtClean="0"/>
              <a:t>Cell loss.</a:t>
            </a:r>
            <a:endParaRPr lang="en-US" dirty="0"/>
          </a:p>
        </p:txBody>
      </p:sp>
    </p:spTree>
    <p:extLst>
      <p:ext uri="{BB962C8B-B14F-4D97-AF65-F5344CB8AC3E}">
        <p14:creationId xmlns:p14="http://schemas.microsoft.com/office/powerpoint/2010/main" val="393768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Cycle </a:t>
            </a:r>
            <a:endParaRPr lang="en-US" dirty="0"/>
          </a:p>
        </p:txBody>
      </p:sp>
      <p:sp>
        <p:nvSpPr>
          <p:cNvPr id="3" name="Content Placeholder 2"/>
          <p:cNvSpPr>
            <a:spLocks noGrp="1"/>
          </p:cNvSpPr>
          <p:nvPr>
            <p:ph idx="1"/>
          </p:nvPr>
        </p:nvSpPr>
        <p:spPr/>
        <p:txBody>
          <a:bodyPr/>
          <a:lstStyle/>
          <a:p>
            <a:r>
              <a:rPr lang="en-US" dirty="0" smtClean="0"/>
              <a:t>Is a coordinated sequence of events resulting in duplication of DNA and division into two daughter cells.</a:t>
            </a:r>
          </a:p>
        </p:txBody>
      </p:sp>
    </p:spTree>
    <p:extLst>
      <p:ext uri="{BB962C8B-B14F-4D97-AF65-F5344CB8AC3E}">
        <p14:creationId xmlns:p14="http://schemas.microsoft.com/office/powerpoint/2010/main" val="785911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G1</a:t>
            </a:r>
            <a:endParaRPr lang="en-US" dirty="0"/>
          </a:p>
        </p:txBody>
      </p:sp>
      <p:sp>
        <p:nvSpPr>
          <p:cNvPr id="3" name="Content Placeholder 2"/>
          <p:cNvSpPr>
            <a:spLocks noGrp="1"/>
          </p:cNvSpPr>
          <p:nvPr>
            <p:ph idx="1"/>
          </p:nvPr>
        </p:nvSpPr>
        <p:spPr/>
        <p:txBody>
          <a:bodyPr/>
          <a:lstStyle/>
          <a:p>
            <a:r>
              <a:rPr lang="en-US" dirty="0" smtClean="0"/>
              <a:t>Last from hours to days or longer, RNA and protein synthesis occurs in preparation for DNA replication.</a:t>
            </a:r>
          </a:p>
          <a:p>
            <a:endParaRPr lang="en-US" dirty="0"/>
          </a:p>
        </p:txBody>
      </p:sp>
    </p:spTree>
    <p:extLst>
      <p:ext uri="{BB962C8B-B14F-4D97-AF65-F5344CB8AC3E}">
        <p14:creationId xmlns:p14="http://schemas.microsoft.com/office/powerpoint/2010/main" val="3138780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phase or synthesis</a:t>
            </a:r>
            <a:endParaRPr lang="en-US" dirty="0"/>
          </a:p>
        </p:txBody>
      </p:sp>
      <p:sp>
        <p:nvSpPr>
          <p:cNvPr id="3" name="Content Placeholder 2"/>
          <p:cNvSpPr>
            <a:spLocks noGrp="1"/>
          </p:cNvSpPr>
          <p:nvPr>
            <p:ph idx="1"/>
          </p:nvPr>
        </p:nvSpPr>
        <p:spPr/>
        <p:txBody>
          <a:bodyPr/>
          <a:lstStyle/>
          <a:p>
            <a:r>
              <a:rPr lang="en-US" dirty="0" smtClean="0"/>
              <a:t>Last approximately from 10 to 20 hours, DNA replication occurs in preparation for division.</a:t>
            </a:r>
          </a:p>
          <a:p>
            <a:endParaRPr lang="en-US" dirty="0"/>
          </a:p>
        </p:txBody>
      </p:sp>
    </p:spTree>
    <p:extLst>
      <p:ext uri="{BB962C8B-B14F-4D97-AF65-F5344CB8AC3E}">
        <p14:creationId xmlns:p14="http://schemas.microsoft.com/office/powerpoint/2010/main" val="3134530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G2</a:t>
            </a:r>
            <a:endParaRPr lang="en-US" dirty="0"/>
          </a:p>
        </p:txBody>
      </p:sp>
      <p:sp>
        <p:nvSpPr>
          <p:cNvPr id="3" name="Content Placeholder 2"/>
          <p:cNvSpPr>
            <a:spLocks noGrp="1"/>
          </p:cNvSpPr>
          <p:nvPr>
            <p:ph idx="1"/>
          </p:nvPr>
        </p:nvSpPr>
        <p:spPr/>
        <p:txBody>
          <a:bodyPr/>
          <a:lstStyle/>
          <a:p>
            <a:r>
              <a:rPr lang="en-US" dirty="0" smtClean="0"/>
              <a:t>Lasts from 2 to 10 hours, DNA synthesis ceases while RNA and protein synthesis continues. </a:t>
            </a:r>
          </a:p>
          <a:p>
            <a:r>
              <a:rPr lang="en-US" dirty="0" smtClean="0"/>
              <a:t>In addition, precursors of the mitotic spindle apparatus are produced.</a:t>
            </a:r>
            <a:endParaRPr lang="en-US" dirty="0"/>
          </a:p>
        </p:txBody>
      </p:sp>
    </p:spTree>
    <p:extLst>
      <p:ext uri="{BB962C8B-B14F-4D97-AF65-F5344CB8AC3E}">
        <p14:creationId xmlns:p14="http://schemas.microsoft.com/office/powerpoint/2010/main" val="2546661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 phase (mitosis)</a:t>
            </a:r>
            <a:endParaRPr lang="en-US" dirty="0"/>
          </a:p>
        </p:txBody>
      </p:sp>
      <p:sp>
        <p:nvSpPr>
          <p:cNvPr id="3" name="Content Placeholder 2"/>
          <p:cNvSpPr>
            <a:spLocks noGrp="1"/>
          </p:cNvSpPr>
          <p:nvPr>
            <p:ph idx="1"/>
          </p:nvPr>
        </p:nvSpPr>
        <p:spPr/>
        <p:txBody>
          <a:bodyPr/>
          <a:lstStyle/>
          <a:p>
            <a:r>
              <a:rPr lang="en-US" dirty="0" smtClean="0"/>
              <a:t>Last from 30 to 60 minutes, cell division occurs. This phase is further subdivided into four stages: prophase, metaphase, anaphase and </a:t>
            </a:r>
            <a:r>
              <a:rPr lang="en-US" dirty="0" err="1" smtClean="0"/>
              <a:t>telophase</a:t>
            </a:r>
            <a:r>
              <a:rPr lang="en-US" dirty="0" smtClean="0"/>
              <a:t>.</a:t>
            </a:r>
          </a:p>
          <a:p>
            <a:r>
              <a:rPr lang="en-US" dirty="0" smtClean="0"/>
              <a:t>After mitosis the daughter cells enter the G1 phase and begin the cycle reproductive cycle again or direct themselves into a resting phase called G0.</a:t>
            </a:r>
            <a:endParaRPr lang="en-US" dirty="0"/>
          </a:p>
        </p:txBody>
      </p:sp>
    </p:spTree>
    <p:extLst>
      <p:ext uri="{BB962C8B-B14F-4D97-AF65-F5344CB8AC3E}">
        <p14:creationId xmlns:p14="http://schemas.microsoft.com/office/powerpoint/2010/main" val="3466017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G0 (resting phase)</a:t>
            </a:r>
            <a:endParaRPr lang="en-US" dirty="0"/>
          </a:p>
        </p:txBody>
      </p:sp>
      <p:sp>
        <p:nvSpPr>
          <p:cNvPr id="3" name="Content Placeholder 2"/>
          <p:cNvSpPr>
            <a:spLocks noGrp="1"/>
          </p:cNvSpPr>
          <p:nvPr>
            <p:ph idx="1"/>
          </p:nvPr>
        </p:nvSpPr>
        <p:spPr/>
        <p:txBody>
          <a:bodyPr/>
          <a:lstStyle/>
          <a:p>
            <a:r>
              <a:rPr lang="en-US" dirty="0" smtClean="0"/>
              <a:t>In this stage, cells perform all functions other than those related to proliferation. </a:t>
            </a:r>
            <a:endParaRPr lang="en-US" dirty="0"/>
          </a:p>
        </p:txBody>
      </p:sp>
    </p:spTree>
    <p:extLst>
      <p:ext uri="{BB962C8B-B14F-4D97-AF65-F5344CB8AC3E}">
        <p14:creationId xmlns:p14="http://schemas.microsoft.com/office/powerpoint/2010/main" val="314269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Cancer is not a single disease, but a group of heterogeneous diseases that share common biologic properties (e.g., </a:t>
            </a:r>
            <a:r>
              <a:rPr lang="en-US" dirty="0" err="1" smtClean="0"/>
              <a:t>clonal</a:t>
            </a:r>
            <a:r>
              <a:rPr lang="en-US" dirty="0" smtClean="0"/>
              <a:t> cell growth and invasive ability).</a:t>
            </a:r>
          </a:p>
          <a:p>
            <a:pPr>
              <a:buNone/>
            </a:pPr>
            <a:r>
              <a:rPr lang="en-US" dirty="0" smtClean="0"/>
              <a:t> </a:t>
            </a:r>
            <a:endParaRPr lang="en-US" dirty="0"/>
          </a:p>
        </p:txBody>
      </p:sp>
    </p:spTree>
    <p:extLst>
      <p:ext uri="{BB962C8B-B14F-4D97-AF65-F5344CB8AC3E}">
        <p14:creationId xmlns:p14="http://schemas.microsoft.com/office/powerpoint/2010/main" val="3996983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Cell-cycle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Is the amount of time required for a cell to move from one mitosis to another mitosis. </a:t>
            </a:r>
          </a:p>
          <a:p>
            <a:r>
              <a:rPr lang="en-US" dirty="0" smtClean="0"/>
              <a:t>A common misconception is that the rate of cancer cell proliferation is faster than that of a normal cell. Usually cancer cell proliferate at the same rate as the normal cells of the tissue of origin. The difference is that the proliferation of cancer cells is continuous. </a:t>
            </a:r>
          </a:p>
          <a:p>
            <a:r>
              <a:rPr lang="en-US" dirty="0" smtClean="0">
                <a:solidFill>
                  <a:srgbClr val="FF0000"/>
                </a:solidFill>
              </a:rPr>
              <a:t>The length of G0 phase is the major factor in determining the cell-cycle time.</a:t>
            </a:r>
            <a:endParaRPr lang="en-US" dirty="0">
              <a:solidFill>
                <a:srgbClr val="FF0000"/>
              </a:solidFill>
            </a:endParaRPr>
          </a:p>
        </p:txBody>
      </p:sp>
    </p:spTree>
    <p:extLst>
      <p:ext uri="{BB962C8B-B14F-4D97-AF65-F5344CB8AC3E}">
        <p14:creationId xmlns:p14="http://schemas.microsoft.com/office/powerpoint/2010/main" val="309053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Time</a:t>
            </a:r>
            <a:endParaRPr lang="en-US" dirty="0"/>
          </a:p>
        </p:txBody>
      </p:sp>
      <p:sp>
        <p:nvSpPr>
          <p:cNvPr id="3" name="Content Placeholder 2"/>
          <p:cNvSpPr>
            <a:spLocks noGrp="1"/>
          </p:cNvSpPr>
          <p:nvPr>
            <p:ph idx="1"/>
          </p:nvPr>
        </p:nvSpPr>
        <p:spPr/>
        <p:txBody>
          <a:bodyPr/>
          <a:lstStyle/>
          <a:p>
            <a:r>
              <a:rPr lang="en-US" dirty="0" smtClean="0"/>
              <a:t>A cell divides to produce two daughter cells, each of them divides producing four cells, eight cells and so on.</a:t>
            </a:r>
          </a:p>
          <a:p>
            <a:r>
              <a:rPr lang="en-US" dirty="0" smtClean="0"/>
              <a:t>Thus, cell numbers increase in powers of two, called exponential growth. The growth rate of tumor is expressed in doubling time.</a:t>
            </a:r>
          </a:p>
          <a:p>
            <a:r>
              <a:rPr lang="en-US" dirty="0" smtClean="0">
                <a:solidFill>
                  <a:srgbClr val="FF0000"/>
                </a:solidFill>
              </a:rPr>
              <a:t>Doubling time: is the length of time it takes for a tumor to double its volume.</a:t>
            </a:r>
            <a:endParaRPr lang="en-US" dirty="0">
              <a:solidFill>
                <a:srgbClr val="FF0000"/>
              </a:solidFill>
            </a:endParaRPr>
          </a:p>
        </p:txBody>
      </p:sp>
    </p:spTree>
    <p:extLst>
      <p:ext uri="{BB962C8B-B14F-4D97-AF65-F5344CB8AC3E}">
        <p14:creationId xmlns:p14="http://schemas.microsoft.com/office/powerpoint/2010/main" val="1301647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Time</a:t>
            </a:r>
            <a:endParaRPr lang="en-US" dirty="0"/>
          </a:p>
        </p:txBody>
      </p:sp>
      <p:sp>
        <p:nvSpPr>
          <p:cNvPr id="3" name="Content Placeholder 2"/>
          <p:cNvSpPr>
            <a:spLocks noGrp="1"/>
          </p:cNvSpPr>
          <p:nvPr>
            <p:ph idx="1"/>
          </p:nvPr>
        </p:nvSpPr>
        <p:spPr/>
        <p:txBody>
          <a:bodyPr>
            <a:normAutofit lnSpcReduction="10000"/>
          </a:bodyPr>
          <a:lstStyle/>
          <a:p>
            <a:r>
              <a:rPr lang="en-US" dirty="0" smtClean="0"/>
              <a:t>The average doubling time for most primary solid tumors is approximately 2 months. </a:t>
            </a:r>
            <a:r>
              <a:rPr lang="en-US" dirty="0"/>
              <a:t>R</a:t>
            </a:r>
            <a:r>
              <a:rPr lang="en-US" dirty="0" smtClean="0"/>
              <a:t>apidly growing tumors as testicular cancer may double every month. Whereas, slowing growing tumors as prostate cancer may double every year. </a:t>
            </a:r>
          </a:p>
          <a:p>
            <a:r>
              <a:rPr lang="en-US" dirty="0" smtClean="0">
                <a:solidFill>
                  <a:srgbClr val="FF0000"/>
                </a:solidFill>
              </a:rPr>
              <a:t>Factors that affect doubling time are cell-cycle time, growth fraction, cell loss by cell death, differentiation or metastasis.</a:t>
            </a:r>
            <a:endParaRPr lang="en-US" dirty="0">
              <a:solidFill>
                <a:srgbClr val="FF0000"/>
              </a:solidFill>
            </a:endParaRPr>
          </a:p>
        </p:txBody>
      </p:sp>
    </p:spTree>
    <p:extLst>
      <p:ext uri="{BB962C8B-B14F-4D97-AF65-F5344CB8AC3E}">
        <p14:creationId xmlns:p14="http://schemas.microsoft.com/office/powerpoint/2010/main" val="1504187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Fraction </a:t>
            </a:r>
            <a:endParaRPr lang="en-US" dirty="0"/>
          </a:p>
        </p:txBody>
      </p:sp>
      <p:sp>
        <p:nvSpPr>
          <p:cNvPr id="3" name="Content Placeholder 2"/>
          <p:cNvSpPr>
            <a:spLocks noGrp="1"/>
          </p:cNvSpPr>
          <p:nvPr>
            <p:ph idx="1"/>
          </p:nvPr>
        </p:nvSpPr>
        <p:spPr/>
        <p:txBody>
          <a:bodyPr/>
          <a:lstStyle/>
          <a:p>
            <a:r>
              <a:rPr lang="en-US" dirty="0" smtClean="0"/>
              <a:t>Because not all tumor cells divide simultaneously, growth fraction is an important concept in the determination of doubling time. </a:t>
            </a:r>
          </a:p>
          <a:p>
            <a:r>
              <a:rPr lang="en-US" dirty="0" smtClean="0">
                <a:solidFill>
                  <a:srgbClr val="FF0000"/>
                </a:solidFill>
              </a:rPr>
              <a:t>Growth fraction is the ratio of the total number of cells to the number of dividing cells.</a:t>
            </a:r>
            <a:endParaRPr lang="en-US" dirty="0">
              <a:solidFill>
                <a:srgbClr val="FF0000"/>
              </a:solidFill>
            </a:endParaRPr>
          </a:p>
        </p:txBody>
      </p:sp>
    </p:spTree>
    <p:extLst>
      <p:ext uri="{BB962C8B-B14F-4D97-AF65-F5344CB8AC3E}">
        <p14:creationId xmlns:p14="http://schemas.microsoft.com/office/powerpoint/2010/main" val="1574617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Gompertzian</a:t>
            </a:r>
            <a:r>
              <a:rPr lang="en-US" dirty="0" smtClean="0"/>
              <a:t> Growth Curve</a:t>
            </a:r>
            <a:endParaRPr lang="en-US" dirty="0"/>
          </a:p>
        </p:txBody>
      </p:sp>
      <p:pic>
        <p:nvPicPr>
          <p:cNvPr id="2050" name="Picture 2" descr="C:\Users\motaz\Desktop\image1.png"/>
          <p:cNvPicPr>
            <a:picLocks noChangeAspect="1" noChangeArrowheads="1"/>
          </p:cNvPicPr>
          <p:nvPr/>
        </p:nvPicPr>
        <p:blipFill>
          <a:blip r:embed="rId2" cstate="print"/>
          <a:srcRect/>
          <a:stretch>
            <a:fillRect/>
          </a:stretch>
        </p:blipFill>
        <p:spPr bwMode="auto">
          <a:xfrm>
            <a:off x="1447800" y="1530350"/>
            <a:ext cx="6095999" cy="4794250"/>
          </a:xfrm>
          <a:prstGeom prst="rect">
            <a:avLst/>
          </a:prstGeom>
          <a:noFill/>
        </p:spPr>
      </p:pic>
    </p:spTree>
    <p:extLst>
      <p:ext uri="{BB962C8B-B14F-4D97-AF65-F5344CB8AC3E}">
        <p14:creationId xmlns:p14="http://schemas.microsoft.com/office/powerpoint/2010/main" val="2432579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of Cancer</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Self-sufficiency in growth signals.</a:t>
            </a:r>
          </a:p>
          <a:p>
            <a:pPr marL="514350" indent="-514350">
              <a:buFont typeface="+mj-lt"/>
              <a:buAutoNum type="arabicPeriod"/>
            </a:pPr>
            <a:r>
              <a:rPr lang="en-US" dirty="0" smtClean="0"/>
              <a:t>Insensitivity to growth-inhibitory signals.</a:t>
            </a:r>
          </a:p>
          <a:p>
            <a:pPr marL="514350" indent="-514350">
              <a:buFont typeface="+mj-lt"/>
              <a:buAutoNum type="arabicPeriod"/>
            </a:pPr>
            <a:r>
              <a:rPr lang="en-US" dirty="0" smtClean="0"/>
              <a:t>Evasion of apoptosis.</a:t>
            </a:r>
          </a:p>
          <a:p>
            <a:pPr marL="514350" indent="-514350">
              <a:buFont typeface="+mj-lt"/>
              <a:buAutoNum type="arabicPeriod"/>
            </a:pPr>
            <a:r>
              <a:rPr lang="en-US" dirty="0" smtClean="0"/>
              <a:t>Defects in DNA repair.</a:t>
            </a:r>
          </a:p>
          <a:p>
            <a:pPr marL="514350" indent="-514350">
              <a:buFont typeface="+mj-lt"/>
              <a:buAutoNum type="arabicPeriod"/>
            </a:pPr>
            <a:r>
              <a:rPr lang="en-US" dirty="0" smtClean="0"/>
              <a:t>Limitless replication potential.</a:t>
            </a:r>
          </a:p>
          <a:p>
            <a:pPr marL="514350" indent="-514350">
              <a:buFont typeface="+mj-lt"/>
              <a:buAutoNum type="arabicPeriod"/>
            </a:pPr>
            <a:r>
              <a:rPr lang="en-US" dirty="0" smtClean="0"/>
              <a:t>Sustained angiogenesis.</a:t>
            </a:r>
          </a:p>
          <a:p>
            <a:pPr marL="514350" indent="-514350">
              <a:buFont typeface="+mj-lt"/>
              <a:buAutoNum type="arabicPeriod"/>
            </a:pPr>
            <a:r>
              <a:rPr lang="en-US" dirty="0" smtClean="0"/>
              <a:t>Ability to invade and metastasize.</a:t>
            </a:r>
            <a:endParaRPr lang="en-US" dirty="0"/>
          </a:p>
        </p:txBody>
      </p:sp>
    </p:spTree>
    <p:extLst>
      <p:ext uri="{BB962C8B-B14F-4D97-AF65-F5344CB8AC3E}">
        <p14:creationId xmlns:p14="http://schemas.microsoft.com/office/powerpoint/2010/main" val="23382524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Carcinogenesis </a:t>
            </a:r>
            <a:endParaRPr lang="en-US" dirty="0"/>
          </a:p>
        </p:txBody>
      </p:sp>
      <p:sp>
        <p:nvSpPr>
          <p:cNvPr id="3" name="Content Placeholder 2"/>
          <p:cNvSpPr>
            <a:spLocks noGrp="1"/>
          </p:cNvSpPr>
          <p:nvPr>
            <p:ph idx="1"/>
          </p:nvPr>
        </p:nvSpPr>
        <p:spPr/>
        <p:txBody>
          <a:bodyPr/>
          <a:lstStyle/>
          <a:p>
            <a:r>
              <a:rPr lang="en-US" dirty="0" smtClean="0"/>
              <a:t>Is the process by which normal cells transformed into cancer cells.</a:t>
            </a:r>
            <a:endParaRPr lang="en-US" dirty="0"/>
          </a:p>
        </p:txBody>
      </p:sp>
    </p:spTree>
    <p:extLst>
      <p:ext uri="{BB962C8B-B14F-4D97-AF65-F5344CB8AC3E}">
        <p14:creationId xmlns:p14="http://schemas.microsoft.com/office/powerpoint/2010/main" val="38626325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Carcinogenic Factors </a:t>
            </a:r>
            <a:endParaRPr lang="en-US" dirty="0"/>
          </a:p>
        </p:txBody>
      </p:sp>
      <p:sp>
        <p:nvSpPr>
          <p:cNvPr id="3" name="Content Placeholder 2"/>
          <p:cNvSpPr>
            <a:spLocks noGrp="1"/>
          </p:cNvSpPr>
          <p:nvPr>
            <p:ph idx="1"/>
          </p:nvPr>
        </p:nvSpPr>
        <p:spPr>
          <a:xfrm>
            <a:off x="304800" y="1143000"/>
            <a:ext cx="8534400" cy="5410200"/>
          </a:xfrm>
        </p:spPr>
        <p:txBody>
          <a:bodyPr>
            <a:normAutofit fontScale="70000" lnSpcReduction="20000"/>
          </a:bodyPr>
          <a:lstStyle/>
          <a:p>
            <a:r>
              <a:rPr lang="en-US" dirty="0" smtClean="0"/>
              <a:t>Heredity.</a:t>
            </a:r>
          </a:p>
          <a:p>
            <a:r>
              <a:rPr lang="en-US" dirty="0" smtClean="0"/>
              <a:t>Hormonal factors.</a:t>
            </a:r>
          </a:p>
          <a:p>
            <a:r>
              <a:rPr lang="en-US" dirty="0" smtClean="0"/>
              <a:t>Environmental agents:</a:t>
            </a:r>
          </a:p>
          <a:p>
            <a:pPr>
              <a:buFontTx/>
              <a:buChar char="-"/>
            </a:pPr>
            <a:r>
              <a:rPr lang="en-US" dirty="0" smtClean="0"/>
              <a:t>chemicals.</a:t>
            </a:r>
          </a:p>
          <a:p>
            <a:pPr>
              <a:buFontTx/>
              <a:buChar char="-"/>
            </a:pPr>
            <a:r>
              <a:rPr lang="en-US" dirty="0" smtClean="0"/>
              <a:t>Radiation.</a:t>
            </a:r>
          </a:p>
          <a:p>
            <a:r>
              <a:rPr lang="en-US" dirty="0" err="1" smtClean="0"/>
              <a:t>Oncogenic</a:t>
            </a:r>
            <a:r>
              <a:rPr lang="en-US" dirty="0" smtClean="0"/>
              <a:t> viruses: </a:t>
            </a:r>
          </a:p>
          <a:p>
            <a:pPr>
              <a:buFontTx/>
              <a:buChar char="-"/>
            </a:pPr>
            <a:r>
              <a:rPr lang="en-US" dirty="0" smtClean="0"/>
              <a:t>Human </a:t>
            </a:r>
            <a:r>
              <a:rPr lang="en-US" dirty="0" err="1" smtClean="0"/>
              <a:t>papollomavirus</a:t>
            </a:r>
            <a:r>
              <a:rPr lang="en-US" dirty="0" smtClean="0"/>
              <a:t> (HPV): cervical or anal carcinoma.</a:t>
            </a:r>
          </a:p>
          <a:p>
            <a:pPr>
              <a:buFontTx/>
              <a:buChar char="-"/>
            </a:pPr>
            <a:r>
              <a:rPr lang="en-US" dirty="0" smtClean="0"/>
              <a:t>Epstein-Barr virus (EBV): lymphoma, nasopharyngeal carcinoma.</a:t>
            </a:r>
          </a:p>
          <a:p>
            <a:pPr>
              <a:buFontTx/>
              <a:buChar char="-"/>
            </a:pPr>
            <a:r>
              <a:rPr lang="en-US" dirty="0" smtClean="0"/>
              <a:t>Hepatitis B virus (HBV): </a:t>
            </a:r>
            <a:r>
              <a:rPr lang="en-US" dirty="0" err="1" smtClean="0"/>
              <a:t>hepatocellular</a:t>
            </a:r>
            <a:r>
              <a:rPr lang="en-US" dirty="0" smtClean="0"/>
              <a:t> carcinoma.</a:t>
            </a:r>
          </a:p>
          <a:p>
            <a:pPr>
              <a:buFontTx/>
              <a:buChar char="-"/>
            </a:pPr>
            <a:r>
              <a:rPr lang="en-US" dirty="0" smtClean="0"/>
              <a:t>Hepatitis C virus (HCV): </a:t>
            </a:r>
            <a:r>
              <a:rPr lang="en-US" dirty="0" err="1" smtClean="0"/>
              <a:t>hepatocellular</a:t>
            </a:r>
            <a:r>
              <a:rPr lang="en-US" dirty="0" smtClean="0"/>
              <a:t> carcinoma.</a:t>
            </a:r>
          </a:p>
          <a:p>
            <a:pPr>
              <a:buFontTx/>
              <a:buChar char="-"/>
            </a:pPr>
            <a:r>
              <a:rPr lang="en-US" dirty="0" smtClean="0"/>
              <a:t>Human herpesvirus-8 (HHV-8): Kaposi sarcoma.</a:t>
            </a:r>
          </a:p>
          <a:p>
            <a:pPr>
              <a:buFontTx/>
              <a:buChar char="-"/>
            </a:pPr>
            <a:r>
              <a:rPr lang="en-US" dirty="0" smtClean="0"/>
              <a:t>Human immunodeficiency virus (HIV): is an important cofactor in many human cancers because of its immunosuppressive effects.</a:t>
            </a:r>
          </a:p>
          <a:p>
            <a:r>
              <a:rPr lang="en-US" dirty="0" smtClean="0"/>
              <a:t>Bacteria and parasites: helicobacter pylori.</a:t>
            </a:r>
          </a:p>
          <a:p>
            <a:pPr>
              <a:buFontTx/>
              <a:buChar char="-"/>
            </a:pPr>
            <a:endParaRPr lang="en-US" dirty="0"/>
          </a:p>
        </p:txBody>
      </p:sp>
    </p:spTree>
    <p:extLst>
      <p:ext uri="{BB962C8B-B14F-4D97-AF65-F5344CB8AC3E}">
        <p14:creationId xmlns:p14="http://schemas.microsoft.com/office/powerpoint/2010/main" val="2469074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Routes of tumor spread</a:t>
            </a:r>
            <a:endParaRPr lang="en-US" dirty="0"/>
          </a:p>
        </p:txBody>
      </p:sp>
      <p:sp>
        <p:nvSpPr>
          <p:cNvPr id="3" name="Content Placeholder 2"/>
          <p:cNvSpPr>
            <a:spLocks noGrp="1"/>
          </p:cNvSpPr>
          <p:nvPr>
            <p:ph idx="1"/>
          </p:nvPr>
        </p:nvSpPr>
        <p:spPr/>
        <p:txBody>
          <a:bodyPr/>
          <a:lstStyle/>
          <a:p>
            <a:r>
              <a:rPr lang="en-US" dirty="0" smtClean="0"/>
              <a:t>The most common route for metastases is via:</a:t>
            </a:r>
          </a:p>
          <a:p>
            <a:pPr>
              <a:buFont typeface="Wingdings" panose="05000000000000000000" pitchFamily="2" charset="2"/>
              <a:buChar char="Ø"/>
            </a:pPr>
            <a:r>
              <a:rPr lang="en-US" dirty="0"/>
              <a:t>T</a:t>
            </a:r>
            <a:r>
              <a:rPr lang="en-US" dirty="0" smtClean="0"/>
              <a:t>he lymphatic system.</a:t>
            </a:r>
          </a:p>
          <a:p>
            <a:pPr>
              <a:buFont typeface="Wingdings" panose="05000000000000000000" pitchFamily="2" charset="2"/>
              <a:buChar char="Ø"/>
            </a:pPr>
            <a:r>
              <a:rPr lang="en-US" dirty="0" smtClean="0"/>
              <a:t>Circulation.</a:t>
            </a:r>
          </a:p>
          <a:p>
            <a:pPr>
              <a:buFont typeface="Wingdings" panose="05000000000000000000" pitchFamily="2" charset="2"/>
              <a:buChar char="Ø"/>
            </a:pPr>
            <a:r>
              <a:rPr lang="en-US" dirty="0" smtClean="0"/>
              <a:t>Adjacent invasion.</a:t>
            </a:r>
            <a:endParaRPr lang="en-US" dirty="0"/>
          </a:p>
        </p:txBody>
      </p:sp>
    </p:spTree>
    <p:extLst>
      <p:ext uri="{BB962C8B-B14F-4D97-AF65-F5344CB8AC3E}">
        <p14:creationId xmlns:p14="http://schemas.microsoft.com/office/powerpoint/2010/main" val="1088399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Metastasis </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Growth and progression of the primary tumor.</a:t>
            </a:r>
          </a:p>
          <a:p>
            <a:pPr marL="514350" indent="-514350">
              <a:buFont typeface="+mj-lt"/>
              <a:buAutoNum type="arabicPeriod"/>
            </a:pPr>
            <a:r>
              <a:rPr lang="en-US" dirty="0" smtClean="0"/>
              <a:t>Angiogenesis.</a:t>
            </a:r>
          </a:p>
          <a:p>
            <a:pPr marL="514350" indent="-514350">
              <a:buFont typeface="+mj-lt"/>
              <a:buAutoNum type="arabicPeriod"/>
            </a:pPr>
            <a:r>
              <a:rPr lang="en-US" dirty="0" smtClean="0"/>
              <a:t>Local invasion.</a:t>
            </a:r>
          </a:p>
          <a:p>
            <a:pPr marL="514350" indent="-514350">
              <a:buFont typeface="+mj-lt"/>
              <a:buAutoNum type="arabicPeriod"/>
            </a:pPr>
            <a:r>
              <a:rPr lang="en-US" dirty="0" smtClean="0"/>
              <a:t>Detachment and </a:t>
            </a:r>
            <a:r>
              <a:rPr lang="en-US" dirty="0" err="1" smtClean="0"/>
              <a:t>embolization</a:t>
            </a:r>
            <a:r>
              <a:rPr lang="en-US" dirty="0" smtClean="0"/>
              <a:t>.</a:t>
            </a:r>
          </a:p>
          <a:p>
            <a:pPr marL="514350" indent="-514350">
              <a:buFont typeface="+mj-lt"/>
              <a:buAutoNum type="arabicPeriod"/>
            </a:pPr>
            <a:r>
              <a:rPr lang="en-US" dirty="0" smtClean="0"/>
              <a:t>Arrest in distant organ capillary beds.</a:t>
            </a:r>
          </a:p>
          <a:p>
            <a:pPr marL="514350" indent="-514350">
              <a:buFont typeface="+mj-lt"/>
              <a:buAutoNum type="arabicPeriod"/>
            </a:pPr>
            <a:r>
              <a:rPr lang="en-US" dirty="0" err="1" smtClean="0"/>
              <a:t>Extravasation</a:t>
            </a:r>
            <a:r>
              <a:rPr lang="en-US" dirty="0" smtClean="0"/>
              <a:t>.</a:t>
            </a:r>
          </a:p>
          <a:p>
            <a:pPr marL="514350" indent="-514350">
              <a:buFont typeface="+mj-lt"/>
              <a:buAutoNum type="arabicPeriod"/>
            </a:pPr>
            <a:r>
              <a:rPr lang="en-US" dirty="0" smtClean="0"/>
              <a:t>Proliferation.</a:t>
            </a:r>
            <a:endParaRPr lang="en-US" dirty="0"/>
          </a:p>
        </p:txBody>
      </p:sp>
    </p:spTree>
    <p:extLst>
      <p:ext uri="{BB962C8B-B14F-4D97-AF65-F5344CB8AC3E}">
        <p14:creationId xmlns:p14="http://schemas.microsoft.com/office/powerpoint/2010/main" val="105362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Proliferative growth patterns </a:t>
            </a:r>
            <a:endParaRPr lang="en-US" dirty="0"/>
          </a:p>
        </p:txBody>
      </p:sp>
      <p:sp>
        <p:nvSpPr>
          <p:cNvPr id="3" name="Content Placeholder 2"/>
          <p:cNvSpPr>
            <a:spLocks noGrp="1"/>
          </p:cNvSpPr>
          <p:nvPr>
            <p:ph idx="1"/>
          </p:nvPr>
        </p:nvSpPr>
        <p:spPr/>
        <p:txBody>
          <a:bodyPr/>
          <a:lstStyle/>
          <a:p>
            <a:r>
              <a:rPr lang="en-US" dirty="0" smtClean="0"/>
              <a:t>Cell proliferation is the process by which cells divide and reproduce. In normal tissue, cell proliferation is regulated so that the number of cells actively dividing is equal to the number of cells dying. </a:t>
            </a:r>
          </a:p>
          <a:p>
            <a:r>
              <a:rPr lang="en-US" dirty="0" smtClean="0"/>
              <a:t>Abnormal cell differentiation and growth results in an abnormal mass of tissue, called a neoplasm.</a:t>
            </a:r>
            <a:endParaRPr lang="en-US" dirty="0"/>
          </a:p>
        </p:txBody>
      </p:sp>
    </p:spTree>
    <p:extLst>
      <p:ext uri="{BB962C8B-B14F-4D97-AF65-F5344CB8AC3E}">
        <p14:creationId xmlns:p14="http://schemas.microsoft.com/office/powerpoint/2010/main" val="1064137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Epidemiology</a:t>
            </a:r>
            <a:endParaRPr lang="en-US" dirty="0"/>
          </a:p>
        </p:txBody>
      </p:sp>
    </p:spTree>
    <p:extLst>
      <p:ext uri="{BB962C8B-B14F-4D97-AF65-F5344CB8AC3E}">
        <p14:creationId xmlns:p14="http://schemas.microsoft.com/office/powerpoint/2010/main" val="2379866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Incidence </a:t>
            </a:r>
            <a:endParaRPr lang="en-US" dirty="0"/>
          </a:p>
        </p:txBody>
      </p:sp>
      <p:sp>
        <p:nvSpPr>
          <p:cNvPr id="3" name="Content Placeholder 2"/>
          <p:cNvSpPr>
            <a:spLocks noGrp="1"/>
          </p:cNvSpPr>
          <p:nvPr>
            <p:ph idx="1"/>
          </p:nvPr>
        </p:nvSpPr>
        <p:spPr/>
        <p:txBody>
          <a:bodyPr/>
          <a:lstStyle/>
          <a:p>
            <a:r>
              <a:rPr lang="en-US" dirty="0" smtClean="0"/>
              <a:t>The number of newly diagnosed cases of cancer in a specified period of time in a defined population.</a:t>
            </a:r>
          </a:p>
          <a:p>
            <a:pPr>
              <a:buNone/>
            </a:pPr>
            <a:endParaRPr lang="en-US" dirty="0"/>
          </a:p>
        </p:txBody>
      </p:sp>
    </p:spTree>
    <p:extLst>
      <p:ext uri="{BB962C8B-B14F-4D97-AF65-F5344CB8AC3E}">
        <p14:creationId xmlns:p14="http://schemas.microsoft.com/office/powerpoint/2010/main" val="6774730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 </a:t>
            </a:r>
            <a:endParaRPr lang="en-US" dirty="0"/>
          </a:p>
        </p:txBody>
      </p:sp>
      <p:sp>
        <p:nvSpPr>
          <p:cNvPr id="3" name="Content Placeholder 2"/>
          <p:cNvSpPr>
            <a:spLocks noGrp="1"/>
          </p:cNvSpPr>
          <p:nvPr>
            <p:ph idx="1"/>
          </p:nvPr>
        </p:nvSpPr>
        <p:spPr/>
        <p:txBody>
          <a:bodyPr/>
          <a:lstStyle/>
          <a:p>
            <a:r>
              <a:rPr lang="en-US" dirty="0" smtClean="0"/>
              <a:t>Measurement of all cancer cases, both old and new, at a designated point in time.</a:t>
            </a:r>
            <a:endParaRPr lang="en-US" dirty="0"/>
          </a:p>
        </p:txBody>
      </p:sp>
    </p:spTree>
    <p:extLst>
      <p:ext uri="{BB962C8B-B14F-4D97-AF65-F5344CB8AC3E}">
        <p14:creationId xmlns:p14="http://schemas.microsoft.com/office/powerpoint/2010/main" val="48101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Mortality </a:t>
            </a:r>
            <a:endParaRPr lang="en-US" dirty="0"/>
          </a:p>
        </p:txBody>
      </p:sp>
      <p:sp>
        <p:nvSpPr>
          <p:cNvPr id="3" name="Content Placeholder 2"/>
          <p:cNvSpPr>
            <a:spLocks noGrp="1"/>
          </p:cNvSpPr>
          <p:nvPr>
            <p:ph idx="1"/>
          </p:nvPr>
        </p:nvSpPr>
        <p:spPr/>
        <p:txBody>
          <a:bodyPr/>
          <a:lstStyle/>
          <a:p>
            <a:r>
              <a:rPr lang="en-US" dirty="0" smtClean="0"/>
              <a:t>The number of deaths attributed to cancer in a specified time period and in a defined population.</a:t>
            </a:r>
            <a:endParaRPr lang="en-US" dirty="0"/>
          </a:p>
        </p:txBody>
      </p:sp>
    </p:spTree>
    <p:extLst>
      <p:ext uri="{BB962C8B-B14F-4D97-AF65-F5344CB8AC3E}">
        <p14:creationId xmlns:p14="http://schemas.microsoft.com/office/powerpoint/2010/main" val="423750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Survival </a:t>
            </a:r>
            <a:endParaRPr lang="en-US" dirty="0"/>
          </a:p>
        </p:txBody>
      </p:sp>
      <p:sp>
        <p:nvSpPr>
          <p:cNvPr id="3" name="Content Placeholder 2"/>
          <p:cNvSpPr>
            <a:spLocks noGrp="1"/>
          </p:cNvSpPr>
          <p:nvPr>
            <p:ph idx="1"/>
          </p:nvPr>
        </p:nvSpPr>
        <p:spPr/>
        <p:txBody>
          <a:bodyPr/>
          <a:lstStyle/>
          <a:p>
            <a:r>
              <a:rPr lang="en-US" dirty="0" smtClean="0"/>
              <a:t>The link between incidence and mortality data is survival analysis.</a:t>
            </a:r>
          </a:p>
          <a:p>
            <a:endParaRPr lang="en-US" dirty="0"/>
          </a:p>
        </p:txBody>
      </p:sp>
    </p:spTree>
    <p:extLst>
      <p:ext uri="{BB962C8B-B14F-4D97-AF65-F5344CB8AC3E}">
        <p14:creationId xmlns:p14="http://schemas.microsoft.com/office/powerpoint/2010/main" val="3676859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Genetics </a:t>
            </a:r>
            <a:endParaRPr lang="en-US" dirty="0"/>
          </a:p>
        </p:txBody>
      </p:sp>
    </p:spTree>
    <p:extLst>
      <p:ext uri="{BB962C8B-B14F-4D97-AF65-F5344CB8AC3E}">
        <p14:creationId xmlns:p14="http://schemas.microsoft.com/office/powerpoint/2010/main" val="21973935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Chromosomes </a:t>
            </a:r>
            <a:endParaRPr lang="en-US" dirty="0"/>
          </a:p>
        </p:txBody>
      </p:sp>
      <p:sp>
        <p:nvSpPr>
          <p:cNvPr id="3" name="Content Placeholder 2"/>
          <p:cNvSpPr>
            <a:spLocks noGrp="1"/>
          </p:cNvSpPr>
          <p:nvPr>
            <p:ph idx="1"/>
          </p:nvPr>
        </p:nvSpPr>
        <p:spPr/>
        <p:txBody>
          <a:bodyPr/>
          <a:lstStyle/>
          <a:p>
            <a:r>
              <a:rPr lang="en-US" dirty="0" smtClean="0"/>
              <a:t>Are the inherited material that determines human characteristics.</a:t>
            </a:r>
          </a:p>
          <a:p>
            <a:r>
              <a:rPr lang="en-US" dirty="0" smtClean="0"/>
              <a:t>Chromosomes consist of DNA, the double strand helix. </a:t>
            </a:r>
            <a:endParaRPr lang="en-US" dirty="0"/>
          </a:p>
        </p:txBody>
      </p:sp>
    </p:spTree>
    <p:extLst>
      <p:ext uri="{BB962C8B-B14F-4D97-AF65-F5344CB8AC3E}">
        <p14:creationId xmlns:p14="http://schemas.microsoft.com/office/powerpoint/2010/main" val="36541156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Genetics and cancer development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Cancer develops as a result of mutations in DNA, therefore all cancer is genetic. However, not all cancer is caused by inherited genetic mutations. </a:t>
            </a:r>
          </a:p>
          <a:p>
            <a:r>
              <a:rPr lang="en-US" dirty="0" smtClean="0"/>
              <a:t>Most cancer develops as a result of acquired mutations, which alter the genes that control cell growth. </a:t>
            </a:r>
          </a:p>
          <a:p>
            <a:r>
              <a:rPr lang="en-US" dirty="0" smtClean="0"/>
              <a:t>Under normal conditions, cell growth is regulated by a balance between growth-promoting genes and growth-suppressing genes. However, mutations in these genes result in unregulated cell growth, and cancer. </a:t>
            </a:r>
          </a:p>
          <a:p>
            <a:r>
              <a:rPr lang="en-US" dirty="0" smtClean="0"/>
              <a:t>Most likely, multiple genetic mutations are necessary to result in the unregulated cell growth that becomes a malignancy.  </a:t>
            </a:r>
            <a:endParaRPr lang="en-US" dirty="0"/>
          </a:p>
        </p:txBody>
      </p:sp>
    </p:spTree>
    <p:extLst>
      <p:ext uri="{BB962C8B-B14F-4D97-AF65-F5344CB8AC3E}">
        <p14:creationId xmlns:p14="http://schemas.microsoft.com/office/powerpoint/2010/main" val="22801730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Sporadic Vs. Familial Vs. Inherited risk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life time risk of developing cancer is approximately one in two for men and 1 in 3 for women. </a:t>
            </a:r>
          </a:p>
          <a:p>
            <a:r>
              <a:rPr lang="en-US" u="sng" dirty="0" smtClean="0"/>
              <a:t>Sporadic risk: </a:t>
            </a:r>
            <a:r>
              <a:rPr lang="en-US" dirty="0" smtClean="0"/>
              <a:t>the risk in the general population is not attributable to any known factors.</a:t>
            </a:r>
          </a:p>
          <a:p>
            <a:r>
              <a:rPr lang="en-US" u="sng" dirty="0" smtClean="0"/>
              <a:t>Familial risk </a:t>
            </a:r>
            <a:r>
              <a:rPr lang="en-US" dirty="0" smtClean="0"/>
              <a:t>or familial cancer syndrome: some families have higher than sporadic incidence of cancer in the family, but it is a pattern of cancer that does not appear to fit any known inherited cancer syndromes. </a:t>
            </a:r>
          </a:p>
          <a:p>
            <a:r>
              <a:rPr lang="en-US" dirty="0" smtClean="0"/>
              <a:t>Families share multiple cancer risk such as secondary smoke inhalation and shared environmental or dietary factors that may account for the higher than sporadic risk of cancer in the family.</a:t>
            </a:r>
            <a:endParaRPr lang="en-US" dirty="0"/>
          </a:p>
        </p:txBody>
      </p:sp>
    </p:spTree>
    <p:extLst>
      <p:ext uri="{BB962C8B-B14F-4D97-AF65-F5344CB8AC3E}">
        <p14:creationId xmlns:p14="http://schemas.microsoft.com/office/powerpoint/2010/main" val="12537789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Sporadic Vs. Familial Vs. Inherited risk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risk for cancer is considered </a:t>
            </a:r>
            <a:r>
              <a:rPr lang="en-US" u="sng" dirty="0" smtClean="0"/>
              <a:t>inherited</a:t>
            </a:r>
            <a:r>
              <a:rPr lang="en-US" dirty="0" smtClean="0"/>
              <a:t> or potentially inherited when the family has a pattern of cancer that is consistent with known inherited cancer syndromes, such as breast-ovarian syndrome. </a:t>
            </a:r>
          </a:p>
          <a:p>
            <a:r>
              <a:rPr lang="en-US" dirty="0" smtClean="0"/>
              <a:t>Less than 10% of all cancers occur because of an inherited susceptibility. Cancers due to an inherited susceptibility typically occur at a younger age than expected for that type of cancer, bilaterally in paired organs, and in a larger number of family members.</a:t>
            </a:r>
            <a:endParaRPr lang="en-US" dirty="0"/>
          </a:p>
        </p:txBody>
      </p:sp>
    </p:spTree>
    <p:extLst>
      <p:ext uri="{BB962C8B-B14F-4D97-AF65-F5344CB8AC3E}">
        <p14:creationId xmlns:p14="http://schemas.microsoft.com/office/powerpoint/2010/main" val="141882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lnSpcReduction="10000"/>
          </a:bodyPr>
          <a:lstStyle/>
          <a:p>
            <a:r>
              <a:rPr lang="en-US" dirty="0" err="1" smtClean="0"/>
              <a:t>Neoplasia</a:t>
            </a:r>
            <a:r>
              <a:rPr lang="en-US" dirty="0" smtClean="0"/>
              <a:t> means new growth and refers to an abnormal mass of tissue characterized by autonomous, excessive, and </a:t>
            </a:r>
            <a:r>
              <a:rPr lang="en-US" dirty="0" err="1" smtClean="0"/>
              <a:t>uncoordianted</a:t>
            </a:r>
            <a:r>
              <a:rPr lang="en-US" dirty="0" smtClean="0"/>
              <a:t> growth.</a:t>
            </a:r>
          </a:p>
          <a:p>
            <a:r>
              <a:rPr lang="en-US" dirty="0" smtClean="0"/>
              <a:t>Although they are not synonymous, the terms neoplasm and tumor are often used interchangeably. </a:t>
            </a:r>
            <a:r>
              <a:rPr lang="en-US" dirty="0" err="1" smtClean="0"/>
              <a:t>Neoplasms</a:t>
            </a:r>
            <a:r>
              <a:rPr lang="en-US" dirty="0" smtClean="0"/>
              <a:t> are classified as benign or malignant. Cancer is the most common term for all malignant tumors. </a:t>
            </a:r>
            <a:endParaRPr lang="en-US" dirty="0"/>
          </a:p>
        </p:txBody>
      </p:sp>
    </p:spTree>
    <p:extLst>
      <p:ext uri="{BB962C8B-B14F-4D97-AF65-F5344CB8AC3E}">
        <p14:creationId xmlns:p14="http://schemas.microsoft.com/office/powerpoint/2010/main" val="29310433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Risk Assessment</a:t>
            </a:r>
            <a:endParaRPr lang="en-US" dirty="0"/>
          </a:p>
        </p:txBody>
      </p:sp>
      <p:sp>
        <p:nvSpPr>
          <p:cNvPr id="3" name="Content Placeholder 2"/>
          <p:cNvSpPr>
            <a:spLocks noGrp="1"/>
          </p:cNvSpPr>
          <p:nvPr>
            <p:ph idx="1"/>
          </p:nvPr>
        </p:nvSpPr>
        <p:spPr/>
        <p:txBody>
          <a:bodyPr/>
          <a:lstStyle/>
          <a:p>
            <a:r>
              <a:rPr lang="en-US" dirty="0" smtClean="0">
                <a:hlinkClick r:id="rId2"/>
              </a:rPr>
              <a:t>www.cancer.gov/search/geneticsservices</a:t>
            </a:r>
            <a:endParaRPr lang="en-US" dirty="0" smtClean="0"/>
          </a:p>
          <a:p>
            <a:endParaRPr lang="en-US" dirty="0"/>
          </a:p>
        </p:txBody>
      </p:sp>
    </p:spTree>
    <p:extLst>
      <p:ext uri="{BB962C8B-B14F-4D97-AF65-F5344CB8AC3E}">
        <p14:creationId xmlns:p14="http://schemas.microsoft.com/office/powerpoint/2010/main" val="15675291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Genetic Counseling </a:t>
            </a:r>
            <a:endParaRPr lang="en-US" dirty="0"/>
          </a:p>
        </p:txBody>
      </p:sp>
      <p:sp>
        <p:nvSpPr>
          <p:cNvPr id="3" name="Content Placeholder 2"/>
          <p:cNvSpPr>
            <a:spLocks noGrp="1"/>
          </p:cNvSpPr>
          <p:nvPr>
            <p:ph idx="1"/>
          </p:nvPr>
        </p:nvSpPr>
        <p:spPr/>
        <p:txBody>
          <a:bodyPr/>
          <a:lstStyle/>
          <a:p>
            <a:r>
              <a:rPr lang="en-US" dirty="0" smtClean="0"/>
              <a:t>Genetic counseling is a critical component of a cancer genetic evaluation process. </a:t>
            </a:r>
          </a:p>
          <a:p>
            <a:r>
              <a:rPr lang="en-US" dirty="0" smtClean="0"/>
              <a:t>Genetic counseling is comprehensive in its approach to provide education, health promotion, informed consent, and support to individuals and family facing the uncertainty of hereditary cancer and cancer syndromes. </a:t>
            </a:r>
            <a:endParaRPr lang="en-US" dirty="0"/>
          </a:p>
        </p:txBody>
      </p:sp>
    </p:spTree>
    <p:extLst>
      <p:ext uri="{BB962C8B-B14F-4D97-AF65-F5344CB8AC3E}">
        <p14:creationId xmlns:p14="http://schemas.microsoft.com/office/powerpoint/2010/main" val="21014531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Genetic Testing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Genetic testing is offered to persons who are likely to carry a mutation in a cancer-susceptibility gene for which a test exists to identify the mutation. </a:t>
            </a:r>
          </a:p>
          <a:p>
            <a:r>
              <a:rPr lang="en-US" dirty="0" smtClean="0"/>
              <a:t>The results of testing must be interpretable and must affect medical management. Genetic testing is not a screening method for people with the general population risk of developing cancer.</a:t>
            </a:r>
          </a:p>
          <a:p>
            <a:r>
              <a:rPr lang="en-US" dirty="0" smtClean="0"/>
              <a:t>Testing is done through DNA analysis of a blood specimen.</a:t>
            </a:r>
          </a:p>
          <a:p>
            <a:endParaRPr lang="en-US" dirty="0"/>
          </a:p>
        </p:txBody>
      </p:sp>
    </p:spTree>
    <p:extLst>
      <p:ext uri="{BB962C8B-B14F-4D97-AF65-F5344CB8AC3E}">
        <p14:creationId xmlns:p14="http://schemas.microsoft.com/office/powerpoint/2010/main" val="27867901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Prevention, Screening &amp; Detection </a:t>
            </a:r>
            <a:endParaRPr lang="en-US" dirty="0"/>
          </a:p>
        </p:txBody>
      </p:sp>
    </p:spTree>
    <p:extLst>
      <p:ext uri="{BB962C8B-B14F-4D97-AF65-F5344CB8AC3E}">
        <p14:creationId xmlns:p14="http://schemas.microsoft.com/office/powerpoint/2010/main" val="18191271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Prevention Guidelines </a:t>
            </a:r>
            <a:endParaRPr lang="en-US" dirty="0"/>
          </a:p>
        </p:txBody>
      </p:sp>
      <p:sp>
        <p:nvSpPr>
          <p:cNvPr id="3" name="Content Placeholder 2"/>
          <p:cNvSpPr>
            <a:spLocks noGrp="1"/>
          </p:cNvSpPr>
          <p:nvPr>
            <p:ph idx="1"/>
          </p:nvPr>
        </p:nvSpPr>
        <p:spPr/>
        <p:txBody>
          <a:bodyPr>
            <a:normAutofit/>
          </a:bodyPr>
          <a:lstStyle/>
          <a:p>
            <a:r>
              <a:rPr lang="en-US" dirty="0" smtClean="0"/>
              <a:t>Primary prevention is aimed at measures to ensure that the cancer never develops, whereas secondary prevention is aimed at detecting and treating the cancer early, during the most curable stage.</a:t>
            </a:r>
          </a:p>
        </p:txBody>
      </p:sp>
    </p:spTree>
    <p:extLst>
      <p:ext uri="{BB962C8B-B14F-4D97-AF65-F5344CB8AC3E}">
        <p14:creationId xmlns:p14="http://schemas.microsoft.com/office/powerpoint/2010/main" val="2686518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Risks </a:t>
            </a:r>
            <a:endParaRPr lang="en-US" dirty="0"/>
          </a:p>
        </p:txBody>
      </p:sp>
      <p:sp>
        <p:nvSpPr>
          <p:cNvPr id="3" name="Content Placeholder 2"/>
          <p:cNvSpPr>
            <a:spLocks noGrp="1"/>
          </p:cNvSpPr>
          <p:nvPr>
            <p:ph idx="1"/>
          </p:nvPr>
        </p:nvSpPr>
        <p:spPr/>
        <p:txBody>
          <a:bodyPr/>
          <a:lstStyle/>
          <a:p>
            <a:r>
              <a:rPr lang="en-US" dirty="0" smtClean="0"/>
              <a:t>Chemicals.</a:t>
            </a:r>
          </a:p>
          <a:p>
            <a:r>
              <a:rPr lang="en-US" dirty="0" smtClean="0"/>
              <a:t>Pollution.</a:t>
            </a:r>
          </a:p>
          <a:p>
            <a:r>
              <a:rPr lang="en-US" dirty="0" smtClean="0"/>
              <a:t>Nuclear energy.</a:t>
            </a:r>
          </a:p>
          <a:p>
            <a:r>
              <a:rPr lang="en-US" dirty="0" smtClean="0"/>
              <a:t>Pesticides.</a:t>
            </a:r>
          </a:p>
          <a:p>
            <a:r>
              <a:rPr lang="en-US" dirty="0" smtClean="0"/>
              <a:t>Radiation: sun. </a:t>
            </a:r>
          </a:p>
          <a:p>
            <a:endParaRPr lang="en-US" dirty="0"/>
          </a:p>
        </p:txBody>
      </p:sp>
    </p:spTree>
    <p:extLst>
      <p:ext uri="{BB962C8B-B14F-4D97-AF65-F5344CB8AC3E}">
        <p14:creationId xmlns:p14="http://schemas.microsoft.com/office/powerpoint/2010/main" val="12889825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&amp; Obesity </a:t>
            </a:r>
            <a:endParaRPr lang="en-US" dirty="0"/>
          </a:p>
        </p:txBody>
      </p:sp>
      <p:sp>
        <p:nvSpPr>
          <p:cNvPr id="3" name="Content Placeholder 2"/>
          <p:cNvSpPr>
            <a:spLocks noGrp="1"/>
          </p:cNvSpPr>
          <p:nvPr>
            <p:ph idx="1"/>
          </p:nvPr>
        </p:nvSpPr>
        <p:spPr/>
        <p:txBody>
          <a:bodyPr/>
          <a:lstStyle/>
          <a:p>
            <a:r>
              <a:rPr lang="en-US" dirty="0" smtClean="0"/>
              <a:t>High body mass index.</a:t>
            </a:r>
          </a:p>
          <a:p>
            <a:r>
              <a:rPr lang="en-US" dirty="0" smtClean="0"/>
              <a:t>Inactivity.</a:t>
            </a:r>
          </a:p>
          <a:p>
            <a:r>
              <a:rPr lang="en-US" dirty="0" smtClean="0"/>
              <a:t>Unhealthy diet.</a:t>
            </a:r>
            <a:endParaRPr lang="en-US" dirty="0"/>
          </a:p>
        </p:txBody>
      </p:sp>
    </p:spTree>
    <p:extLst>
      <p:ext uri="{BB962C8B-B14F-4D97-AF65-F5344CB8AC3E}">
        <p14:creationId xmlns:p14="http://schemas.microsoft.com/office/powerpoint/2010/main" val="41825366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The Role of Risk Assessments</a:t>
            </a:r>
          </a:p>
        </p:txBody>
      </p:sp>
      <p:sp>
        <p:nvSpPr>
          <p:cNvPr id="8195" name="Rectangle 3"/>
          <p:cNvSpPr>
            <a:spLocks noGrp="1" noChangeArrowheads="1"/>
          </p:cNvSpPr>
          <p:nvPr>
            <p:ph type="body" idx="1"/>
          </p:nvPr>
        </p:nvSpPr>
        <p:spPr>
          <a:xfrm>
            <a:off x="457200" y="1447800"/>
            <a:ext cx="8458200" cy="5105400"/>
          </a:xfrm>
        </p:spPr>
        <p:txBody>
          <a:bodyPr/>
          <a:lstStyle/>
          <a:p>
            <a:pPr>
              <a:buFont typeface="Monotype Sorts" pitchFamily="2" charset="2"/>
              <a:buNone/>
            </a:pPr>
            <a:r>
              <a:rPr lang="en-US" dirty="0"/>
              <a:t>Assists in:</a:t>
            </a:r>
          </a:p>
          <a:p>
            <a:pPr lvl="1"/>
            <a:r>
              <a:rPr lang="en-US" sz="2800" dirty="0" smtClean="0"/>
              <a:t>Diagnosis.</a:t>
            </a:r>
            <a:endParaRPr lang="en-US" sz="2800" dirty="0"/>
          </a:p>
          <a:p>
            <a:pPr lvl="1"/>
            <a:r>
              <a:rPr lang="en-US" sz="2800" dirty="0"/>
              <a:t>Establishing patterns of </a:t>
            </a:r>
            <a:r>
              <a:rPr lang="en-US" sz="2800" dirty="0" smtClean="0"/>
              <a:t>inheritance.</a:t>
            </a:r>
            <a:endParaRPr lang="en-US" sz="2800" dirty="0"/>
          </a:p>
          <a:p>
            <a:pPr lvl="1"/>
            <a:r>
              <a:rPr lang="en-US" sz="2800" dirty="0"/>
              <a:t>Identification of persons at </a:t>
            </a:r>
            <a:r>
              <a:rPr lang="en-US" sz="2800" dirty="0" smtClean="0"/>
              <a:t>risk.</a:t>
            </a:r>
            <a:endParaRPr lang="en-US" sz="2800" dirty="0"/>
          </a:p>
          <a:p>
            <a:pPr lvl="1"/>
            <a:r>
              <a:rPr lang="en-US" sz="2800" dirty="0"/>
              <a:t>Altering or change risk factors to result in a decrease in new cases of </a:t>
            </a:r>
            <a:r>
              <a:rPr lang="en-US" sz="2800" dirty="0" smtClean="0"/>
              <a:t>cancer.</a:t>
            </a:r>
            <a:endParaRPr lang="en-US" sz="2800" dirty="0"/>
          </a:p>
        </p:txBody>
      </p:sp>
    </p:spTree>
    <p:extLst>
      <p:ext uri="{BB962C8B-B14F-4D97-AF65-F5344CB8AC3E}">
        <p14:creationId xmlns:p14="http://schemas.microsoft.com/office/powerpoint/2010/main" val="6789338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47800" y="1371600"/>
            <a:ext cx="6096000" cy="3810000"/>
          </a:xfrm>
        </p:spPr>
        <p:txBody>
          <a:bodyPr/>
          <a:lstStyle/>
          <a:p>
            <a:r>
              <a:rPr lang="en-US" dirty="0"/>
              <a:t>Screening &amp; Early Detection</a:t>
            </a:r>
          </a:p>
        </p:txBody>
      </p:sp>
    </p:spTree>
    <p:extLst>
      <p:ext uri="{BB962C8B-B14F-4D97-AF65-F5344CB8AC3E}">
        <p14:creationId xmlns:p14="http://schemas.microsoft.com/office/powerpoint/2010/main" val="31992977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Screening &amp; Early Detection</a:t>
            </a:r>
          </a:p>
        </p:txBody>
      </p:sp>
      <p:sp>
        <p:nvSpPr>
          <p:cNvPr id="14339" name="Rectangle 3"/>
          <p:cNvSpPr>
            <a:spLocks noGrp="1" noChangeArrowheads="1"/>
          </p:cNvSpPr>
          <p:nvPr>
            <p:ph type="body" idx="1"/>
          </p:nvPr>
        </p:nvSpPr>
        <p:spPr/>
        <p:txBody>
          <a:bodyPr/>
          <a:lstStyle/>
          <a:p>
            <a:r>
              <a:rPr lang="en-US" sz="3200" dirty="0"/>
              <a:t>Prevention of </a:t>
            </a:r>
            <a:r>
              <a:rPr lang="en-US" sz="3200" dirty="0" smtClean="0"/>
              <a:t>cancer </a:t>
            </a:r>
            <a:r>
              <a:rPr lang="en-US" sz="3200" dirty="0"/>
              <a:t>is the best defense, but unfortunately the etiology of many cancers is unknown which complicates primary </a:t>
            </a:r>
            <a:r>
              <a:rPr lang="en-US" sz="3200" dirty="0" smtClean="0"/>
              <a:t>prevention.</a:t>
            </a:r>
            <a:endParaRPr lang="en-US" sz="3200" dirty="0"/>
          </a:p>
        </p:txBody>
      </p:sp>
    </p:spTree>
    <p:extLst>
      <p:ext uri="{BB962C8B-B14F-4D97-AF65-F5344CB8AC3E}">
        <p14:creationId xmlns:p14="http://schemas.microsoft.com/office/powerpoint/2010/main" val="209889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Benign growth patterns </a:t>
            </a:r>
            <a:endParaRPr lang="en-US" dirty="0"/>
          </a:p>
        </p:txBody>
      </p:sp>
      <p:sp>
        <p:nvSpPr>
          <p:cNvPr id="3" name="Content Placeholder 2"/>
          <p:cNvSpPr>
            <a:spLocks noGrp="1"/>
          </p:cNvSpPr>
          <p:nvPr>
            <p:ph idx="1"/>
          </p:nvPr>
        </p:nvSpPr>
        <p:spPr/>
        <p:txBody>
          <a:bodyPr/>
          <a:lstStyle/>
          <a:p>
            <a:r>
              <a:rPr lang="en-US" dirty="0" smtClean="0"/>
              <a:t>Hypertrophy: is an increase in cell size resulting in an increase in organ size. </a:t>
            </a:r>
          </a:p>
          <a:p>
            <a:r>
              <a:rPr lang="en-US" dirty="0" smtClean="0"/>
              <a:t>Hyperplasia: is a reversible increase in the number of cells in an organ or a tissue in response to a specific growth stimulus (e.g., prostate hyperplasia).</a:t>
            </a:r>
          </a:p>
          <a:p>
            <a:endParaRPr lang="en-US" dirty="0" smtClean="0"/>
          </a:p>
        </p:txBody>
      </p:sp>
    </p:spTree>
    <p:extLst>
      <p:ext uri="{BB962C8B-B14F-4D97-AF65-F5344CB8AC3E}">
        <p14:creationId xmlns:p14="http://schemas.microsoft.com/office/powerpoint/2010/main" val="32287002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Screening &amp; Early Detection</a:t>
            </a:r>
          </a:p>
        </p:txBody>
      </p:sp>
      <p:sp>
        <p:nvSpPr>
          <p:cNvPr id="15363" name="Rectangle 3"/>
          <p:cNvSpPr>
            <a:spLocks noGrp="1" noChangeArrowheads="1"/>
          </p:cNvSpPr>
          <p:nvPr>
            <p:ph type="body" idx="1"/>
          </p:nvPr>
        </p:nvSpPr>
        <p:spPr>
          <a:xfrm>
            <a:off x="990600" y="1752600"/>
            <a:ext cx="7010400" cy="4343400"/>
          </a:xfrm>
        </p:spPr>
        <p:txBody>
          <a:bodyPr/>
          <a:lstStyle/>
          <a:p>
            <a:r>
              <a:rPr lang="en-US" sz="3200" dirty="0"/>
              <a:t>The development of risk profiles and institutional screening guidelines increases efficacy in screening and early </a:t>
            </a:r>
            <a:r>
              <a:rPr lang="en-US" sz="3200" dirty="0" smtClean="0"/>
              <a:t>detection.</a:t>
            </a:r>
            <a:endParaRPr lang="en-US" sz="3200" dirty="0"/>
          </a:p>
          <a:p>
            <a:pPr>
              <a:buFont typeface="Monotype Sorts" pitchFamily="2" charset="2"/>
              <a:buNone/>
            </a:pPr>
            <a:endParaRPr lang="en-US" dirty="0"/>
          </a:p>
        </p:txBody>
      </p:sp>
    </p:spTree>
    <p:extLst>
      <p:ext uri="{BB962C8B-B14F-4D97-AF65-F5344CB8AC3E}">
        <p14:creationId xmlns:p14="http://schemas.microsoft.com/office/powerpoint/2010/main" val="28749504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Cancer Diagnosis &amp; Staging</a:t>
            </a:r>
            <a:endParaRPr lang="en-US" dirty="0"/>
          </a:p>
        </p:txBody>
      </p:sp>
    </p:spTree>
    <p:extLst>
      <p:ext uri="{BB962C8B-B14F-4D97-AF65-F5344CB8AC3E}">
        <p14:creationId xmlns:p14="http://schemas.microsoft.com/office/powerpoint/2010/main" val="19998273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2"/>
          <p:cNvSpPr>
            <a:spLocks noGrp="1"/>
          </p:cNvSpPr>
          <p:nvPr>
            <p:ph sz="quarter" idx="1"/>
          </p:nvPr>
        </p:nvSpPr>
        <p:spPr>
          <a:xfrm>
            <a:off x="457200" y="457200"/>
            <a:ext cx="7467600" cy="6016625"/>
          </a:xfrm>
        </p:spPr>
        <p:txBody>
          <a:bodyPr/>
          <a:lstStyle/>
          <a:p>
            <a:pPr eaLnBrk="1" hangingPunct="1">
              <a:buFont typeface="Arial" charset="0"/>
              <a:buNone/>
            </a:pPr>
            <a:r>
              <a:rPr lang="en-US" sz="2800" b="1" dirty="0" smtClean="0"/>
              <a:t>Nursing ASSESSMENT</a:t>
            </a:r>
          </a:p>
          <a:p>
            <a:pPr eaLnBrk="1" hangingPunct="1">
              <a:buFont typeface="Arial" charset="0"/>
              <a:buNone/>
            </a:pPr>
            <a:r>
              <a:rPr lang="en-US" sz="2800" dirty="0" smtClean="0"/>
              <a:t>• </a:t>
            </a:r>
            <a:r>
              <a:rPr lang="en-US" sz="2400" dirty="0" smtClean="0"/>
              <a:t>Nursing History</a:t>
            </a:r>
          </a:p>
          <a:p>
            <a:pPr eaLnBrk="1" hangingPunct="1">
              <a:buFont typeface="Arial" charset="0"/>
              <a:buNone/>
            </a:pPr>
            <a:r>
              <a:rPr lang="en-US" sz="2400" dirty="0" smtClean="0"/>
              <a:t>– Health History – chief complaint and history of present illness (onset, course, duration, location, precipitating and alleviating factors)</a:t>
            </a:r>
          </a:p>
          <a:p>
            <a:pPr eaLnBrk="1" hangingPunct="1">
              <a:buFont typeface="Arial" charset="0"/>
              <a:buNone/>
            </a:pPr>
            <a:r>
              <a:rPr lang="en-US" sz="2400" dirty="0" smtClean="0"/>
              <a:t>– Cancer signs: CAUTION US!</a:t>
            </a:r>
          </a:p>
        </p:txBody>
      </p:sp>
    </p:spTree>
    <p:extLst>
      <p:ext uri="{BB962C8B-B14F-4D97-AF65-F5344CB8AC3E}">
        <p14:creationId xmlns:p14="http://schemas.microsoft.com/office/powerpoint/2010/main" val="29500168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639762"/>
          </a:xfrm>
        </p:spPr>
        <p:txBody>
          <a:bodyPr>
            <a:normAutofit fontScale="90000"/>
          </a:bodyPr>
          <a:lstStyle/>
          <a:p>
            <a:pPr eaLnBrk="1" fontAlgn="auto" hangingPunct="1">
              <a:spcAft>
                <a:spcPts val="0"/>
              </a:spcAft>
              <a:defRPr/>
            </a:pPr>
            <a:r>
              <a:rPr lang="en-US" sz="3600" b="1" dirty="0" smtClean="0"/>
              <a:t>Warning Signs of Cancer</a:t>
            </a:r>
            <a:endParaRPr lang="en-US" sz="3600" dirty="0" smtClean="0"/>
          </a:p>
        </p:txBody>
      </p:sp>
      <p:sp>
        <p:nvSpPr>
          <p:cNvPr id="78851" name="Content Placeholder 2"/>
          <p:cNvSpPr>
            <a:spLocks noGrp="1"/>
          </p:cNvSpPr>
          <p:nvPr>
            <p:ph sz="quarter" idx="1"/>
          </p:nvPr>
        </p:nvSpPr>
        <p:spPr>
          <a:xfrm>
            <a:off x="457200" y="990600"/>
            <a:ext cx="7467600" cy="5483225"/>
          </a:xfrm>
        </p:spPr>
        <p:txBody>
          <a:bodyPr>
            <a:normAutofit/>
          </a:bodyPr>
          <a:lstStyle/>
          <a:p>
            <a:pPr eaLnBrk="1" hangingPunct="1">
              <a:buFont typeface="Arial" charset="0"/>
              <a:buNone/>
            </a:pPr>
            <a:r>
              <a:rPr lang="en-US" sz="2400" dirty="0" smtClean="0"/>
              <a:t>CAUTION US!</a:t>
            </a:r>
          </a:p>
          <a:p>
            <a:pPr eaLnBrk="1" hangingPunct="1">
              <a:buFont typeface="Arial" charset="0"/>
              <a:buNone/>
            </a:pPr>
            <a:r>
              <a:rPr lang="en-US" sz="2400" dirty="0" smtClean="0"/>
              <a:t>– Change in bowel or bladder habits</a:t>
            </a:r>
          </a:p>
          <a:p>
            <a:pPr eaLnBrk="1" hangingPunct="1">
              <a:buFont typeface="Arial" charset="0"/>
              <a:buNone/>
            </a:pPr>
            <a:r>
              <a:rPr lang="en-US" sz="2400" dirty="0" smtClean="0"/>
              <a:t>– A sore that does not heal</a:t>
            </a:r>
          </a:p>
          <a:p>
            <a:pPr eaLnBrk="1" hangingPunct="1">
              <a:buFont typeface="Arial" charset="0"/>
              <a:buNone/>
            </a:pPr>
            <a:r>
              <a:rPr lang="en-US" sz="2400" dirty="0" smtClean="0"/>
              <a:t>– Unusual bleeding or discharge</a:t>
            </a:r>
          </a:p>
          <a:p>
            <a:pPr eaLnBrk="1" hangingPunct="1">
              <a:buFont typeface="Arial" charset="0"/>
              <a:buNone/>
            </a:pPr>
            <a:r>
              <a:rPr lang="en-US" sz="2400" dirty="0" smtClean="0"/>
              <a:t>– Thickenings or lumps</a:t>
            </a:r>
          </a:p>
          <a:p>
            <a:pPr eaLnBrk="1" hangingPunct="1">
              <a:buFont typeface="Arial" charset="0"/>
              <a:buNone/>
            </a:pPr>
            <a:r>
              <a:rPr lang="en-US" sz="2400" dirty="0" smtClean="0"/>
              <a:t>– Indigestion or difficulty in swallowing</a:t>
            </a:r>
          </a:p>
          <a:p>
            <a:pPr eaLnBrk="1" hangingPunct="1">
              <a:buFont typeface="Arial" charset="0"/>
              <a:buNone/>
            </a:pPr>
            <a:r>
              <a:rPr lang="en-US" sz="2400" dirty="0" smtClean="0"/>
              <a:t>– Obvious change in a wart or mole</a:t>
            </a:r>
          </a:p>
          <a:p>
            <a:pPr eaLnBrk="1" hangingPunct="1">
              <a:buFont typeface="Arial" charset="0"/>
              <a:buNone/>
            </a:pPr>
            <a:r>
              <a:rPr lang="en-US" sz="2400" dirty="0" smtClean="0"/>
              <a:t>– Nagging or persistent cough or hoarseness</a:t>
            </a:r>
          </a:p>
          <a:p>
            <a:pPr eaLnBrk="1" hangingPunct="1">
              <a:buFont typeface="Arial" charset="0"/>
              <a:buNone/>
            </a:pPr>
            <a:r>
              <a:rPr lang="en-US" sz="2400" dirty="0" smtClean="0"/>
              <a:t>– Unexplained anemia</a:t>
            </a:r>
          </a:p>
          <a:p>
            <a:pPr eaLnBrk="1" hangingPunct="1">
              <a:buFont typeface="Arial" charset="0"/>
              <a:buNone/>
            </a:pPr>
            <a:r>
              <a:rPr lang="en-US" sz="2400" dirty="0" smtClean="0"/>
              <a:t>– Sudden unexplained weight loss</a:t>
            </a:r>
          </a:p>
        </p:txBody>
      </p:sp>
    </p:spTree>
    <p:extLst>
      <p:ext uri="{BB962C8B-B14F-4D97-AF65-F5344CB8AC3E}">
        <p14:creationId xmlns:p14="http://schemas.microsoft.com/office/powerpoint/2010/main" val="30922562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b="1" dirty="0" smtClean="0"/>
              <a:t>Laboratory &amp; Diagnostic</a:t>
            </a:r>
            <a:br>
              <a:rPr lang="en-US" sz="3600" b="1" dirty="0" smtClean="0"/>
            </a:br>
            <a:endParaRPr lang="en-US" sz="3600" dirty="0"/>
          </a:p>
        </p:txBody>
      </p:sp>
      <p:sp>
        <p:nvSpPr>
          <p:cNvPr id="3" name="Content Placeholder 2"/>
          <p:cNvSpPr>
            <a:spLocks noGrp="1"/>
          </p:cNvSpPr>
          <p:nvPr>
            <p:ph idx="1"/>
          </p:nvPr>
        </p:nvSpPr>
        <p:spPr>
          <a:xfrm>
            <a:off x="457200" y="914400"/>
            <a:ext cx="8229600" cy="5211763"/>
          </a:xfrm>
        </p:spPr>
        <p:txBody>
          <a:bodyPr/>
          <a:lstStyle/>
          <a:p>
            <a:pPr>
              <a:buNone/>
            </a:pPr>
            <a:r>
              <a:rPr lang="en-US" dirty="0" smtClean="0"/>
              <a:t>• Laboratory tests</a:t>
            </a:r>
          </a:p>
          <a:p>
            <a:pPr>
              <a:buNone/>
            </a:pPr>
            <a:r>
              <a:rPr lang="en-US" dirty="0" smtClean="0"/>
              <a:t>		– Complete blood cell count (CBC)</a:t>
            </a:r>
          </a:p>
          <a:p>
            <a:pPr>
              <a:buNone/>
            </a:pPr>
            <a:r>
              <a:rPr lang="en-US" dirty="0" smtClean="0"/>
              <a:t>		– Tumor markers – identify substance (specific proteins) in the blood that are made by the tumor</a:t>
            </a:r>
          </a:p>
          <a:p>
            <a:endParaRPr lang="en-US" dirty="0"/>
          </a:p>
        </p:txBody>
      </p:sp>
    </p:spTree>
    <p:extLst>
      <p:ext uri="{BB962C8B-B14F-4D97-AF65-F5344CB8AC3E}">
        <p14:creationId xmlns:p14="http://schemas.microsoft.com/office/powerpoint/2010/main" val="6725286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Tumor Markers</a:t>
            </a:r>
            <a:endParaRPr lang="en-US" sz="3600" dirty="0"/>
          </a:p>
        </p:txBody>
      </p:sp>
      <p:sp>
        <p:nvSpPr>
          <p:cNvPr id="3" name="Content Placeholder 2"/>
          <p:cNvSpPr>
            <a:spLocks noGrp="1"/>
          </p:cNvSpPr>
          <p:nvPr>
            <p:ph idx="1"/>
          </p:nvPr>
        </p:nvSpPr>
        <p:spPr>
          <a:xfrm>
            <a:off x="457200" y="1219200"/>
            <a:ext cx="8229600" cy="4525963"/>
          </a:xfrm>
        </p:spPr>
        <p:txBody>
          <a:bodyPr>
            <a:normAutofit/>
          </a:bodyPr>
          <a:lstStyle/>
          <a:p>
            <a:r>
              <a:rPr lang="en-US" sz="2400" dirty="0" smtClean="0"/>
              <a:t>TM may be either protein product excreted by caner cell or protein products released in response to the presence of cancer or other conditions.</a:t>
            </a:r>
          </a:p>
        </p:txBody>
      </p:sp>
    </p:spTree>
    <p:extLst>
      <p:ext uri="{BB962C8B-B14F-4D97-AF65-F5344CB8AC3E}">
        <p14:creationId xmlns:p14="http://schemas.microsoft.com/office/powerpoint/2010/main" val="9958649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otaz\Desktop\image-ddfe1cf9a5602e9d8c285e0607c01f4245fbb809d5f69b23256b5a49c3646eb6-V.jpg"/>
          <p:cNvPicPr>
            <a:picLocks noGrp="1" noChangeAspect="1" noChangeArrowheads="1"/>
          </p:cNvPicPr>
          <p:nvPr>
            <p:ph idx="1"/>
          </p:nvPr>
        </p:nvPicPr>
        <p:blipFill>
          <a:blip r:embed="rId2" cstate="print"/>
          <a:srcRect/>
          <a:stretch>
            <a:fillRect/>
          </a:stretch>
        </p:blipFill>
        <p:spPr bwMode="auto">
          <a:xfrm>
            <a:off x="1066800" y="609600"/>
            <a:ext cx="7162800" cy="5715000"/>
          </a:xfrm>
          <a:prstGeom prst="rect">
            <a:avLst/>
          </a:prstGeom>
          <a:noFill/>
        </p:spPr>
      </p:pic>
    </p:spTree>
    <p:extLst>
      <p:ext uri="{BB962C8B-B14F-4D97-AF65-F5344CB8AC3E}">
        <p14:creationId xmlns:p14="http://schemas.microsoft.com/office/powerpoint/2010/main" val="2397220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sz="3200" dirty="0" smtClean="0"/>
              <a:t>Diagnostic Imaging Methods</a:t>
            </a:r>
            <a:endParaRPr lang="en-US" sz="3200" dirty="0"/>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sz="2400" dirty="0" smtClean="0"/>
              <a:t>X-ray</a:t>
            </a:r>
          </a:p>
          <a:p>
            <a:r>
              <a:rPr lang="en-US" sz="2400" dirty="0" smtClean="0"/>
              <a:t>Mammography</a:t>
            </a:r>
          </a:p>
          <a:p>
            <a:r>
              <a:rPr lang="en-US" sz="2400" dirty="0" smtClean="0"/>
              <a:t>Computed Tomography (CT)</a:t>
            </a:r>
          </a:p>
          <a:p>
            <a:r>
              <a:rPr lang="en-US" sz="2400" dirty="0" smtClean="0"/>
              <a:t>Magnetic Resonance Imaging (MRI) depends on interaction of atomic nuclei &amp; </a:t>
            </a:r>
            <a:r>
              <a:rPr lang="en-US" sz="2400" dirty="0" err="1" smtClean="0"/>
              <a:t>radiowaves</a:t>
            </a:r>
            <a:r>
              <a:rPr lang="en-US" sz="2400" dirty="0" smtClean="0"/>
              <a:t> placed in a strong magnetic field</a:t>
            </a:r>
          </a:p>
          <a:p>
            <a:r>
              <a:rPr lang="en-US" sz="2400" dirty="0" smtClean="0"/>
              <a:t>Ultrasound</a:t>
            </a:r>
          </a:p>
          <a:p>
            <a:r>
              <a:rPr lang="en-US" sz="2400" dirty="0" smtClean="0"/>
              <a:t>Nuclear Medicine are based on the principle of tagging a physiologic substance in the body and measuring its flow, distribution or presence in the target organ or system.  Radiopharmaceutical agent is injected into the patient and the radioactive decay events are captured by gamma or PET camera.  Excellent for evaluating various metabolic &amp; physiologic changes</a:t>
            </a:r>
            <a:endParaRPr lang="en-US" sz="2400" dirty="0"/>
          </a:p>
        </p:txBody>
      </p:sp>
    </p:spTree>
    <p:extLst>
      <p:ext uri="{BB962C8B-B14F-4D97-AF65-F5344CB8AC3E}">
        <p14:creationId xmlns:p14="http://schemas.microsoft.com/office/powerpoint/2010/main" val="28619959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p:cNvSpPr>
            <a:spLocks noGrp="1"/>
          </p:cNvSpPr>
          <p:nvPr>
            <p:ph sz="quarter" idx="1"/>
          </p:nvPr>
        </p:nvSpPr>
        <p:spPr>
          <a:xfrm>
            <a:off x="457200" y="457200"/>
            <a:ext cx="8229600" cy="6016625"/>
          </a:xfrm>
        </p:spPr>
        <p:txBody>
          <a:bodyPr>
            <a:normAutofit/>
          </a:bodyPr>
          <a:lstStyle/>
          <a:p>
            <a:pPr eaLnBrk="1" hangingPunct="1">
              <a:buFont typeface="Arial" charset="0"/>
              <a:buNone/>
            </a:pPr>
            <a:r>
              <a:rPr lang="en-US" sz="2400" dirty="0" smtClean="0"/>
              <a:t>• Direct Visualization:</a:t>
            </a:r>
          </a:p>
          <a:p>
            <a:pPr eaLnBrk="1" hangingPunct="1">
              <a:buFont typeface="Arial" charset="0"/>
              <a:buNone/>
            </a:pPr>
            <a:r>
              <a:rPr lang="en-US" sz="2400" dirty="0"/>
              <a:t>	</a:t>
            </a:r>
            <a:r>
              <a:rPr lang="en-US" sz="2400" dirty="0" smtClean="0"/>
              <a:t>	▪ </a:t>
            </a:r>
            <a:r>
              <a:rPr lang="en-US" sz="2400" dirty="0" err="1" smtClean="0"/>
              <a:t>Sigmoidoscopy</a:t>
            </a:r>
            <a:endParaRPr lang="en-US" sz="2400" dirty="0" smtClean="0"/>
          </a:p>
          <a:p>
            <a:pPr eaLnBrk="1" hangingPunct="1">
              <a:buFont typeface="Arial" charset="0"/>
              <a:buNone/>
            </a:pPr>
            <a:r>
              <a:rPr lang="en-US" sz="2400" dirty="0"/>
              <a:t>	</a:t>
            </a:r>
            <a:r>
              <a:rPr lang="en-US" sz="2400" dirty="0" smtClean="0"/>
              <a:t>	▪ Cystoscopy</a:t>
            </a:r>
          </a:p>
          <a:p>
            <a:pPr eaLnBrk="1" hangingPunct="1">
              <a:buFont typeface="Arial" charset="0"/>
              <a:buNone/>
            </a:pPr>
            <a:r>
              <a:rPr lang="en-US" sz="2400" dirty="0"/>
              <a:t>	</a:t>
            </a:r>
            <a:r>
              <a:rPr lang="en-US" sz="2400" dirty="0" smtClean="0"/>
              <a:t>	▪ Endoscopy</a:t>
            </a:r>
          </a:p>
          <a:p>
            <a:pPr eaLnBrk="1" hangingPunct="1">
              <a:buFont typeface="Arial" charset="0"/>
              <a:buNone/>
            </a:pPr>
            <a:r>
              <a:rPr lang="en-US" sz="2400" dirty="0"/>
              <a:t>	</a:t>
            </a:r>
            <a:r>
              <a:rPr lang="en-US" sz="2400" dirty="0" smtClean="0"/>
              <a:t>	▪ Bronchoscopy</a:t>
            </a:r>
          </a:p>
          <a:p>
            <a:pPr eaLnBrk="1" hangingPunct="1">
              <a:buFont typeface="Arial" charset="0"/>
              <a:buNone/>
            </a:pPr>
            <a:r>
              <a:rPr lang="en-US" sz="2400" dirty="0"/>
              <a:t>	</a:t>
            </a:r>
            <a:r>
              <a:rPr lang="en-US" sz="2400" dirty="0" smtClean="0"/>
              <a:t>	▪ Exploratory surgery; lymph node biopsies to determine metastases</a:t>
            </a:r>
          </a:p>
        </p:txBody>
      </p:sp>
    </p:spTree>
    <p:extLst>
      <p:ext uri="{BB962C8B-B14F-4D97-AF65-F5344CB8AC3E}">
        <p14:creationId xmlns:p14="http://schemas.microsoft.com/office/powerpoint/2010/main" val="88876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normAutofit/>
          </a:bodyPr>
          <a:lstStyle/>
          <a:p>
            <a:r>
              <a:rPr lang="en-US" sz="3600" dirty="0" smtClean="0"/>
              <a:t>Staging</a:t>
            </a:r>
            <a:endParaRPr lang="en-US" sz="3600" dirty="0"/>
          </a:p>
        </p:txBody>
      </p:sp>
      <p:sp>
        <p:nvSpPr>
          <p:cNvPr id="3" name="Content Placeholder 2"/>
          <p:cNvSpPr>
            <a:spLocks noGrp="1"/>
          </p:cNvSpPr>
          <p:nvPr>
            <p:ph idx="1"/>
          </p:nvPr>
        </p:nvSpPr>
        <p:spPr>
          <a:xfrm>
            <a:off x="457200" y="838200"/>
            <a:ext cx="8229600" cy="5287963"/>
          </a:xfrm>
        </p:spPr>
        <p:txBody>
          <a:bodyPr>
            <a:normAutofit/>
          </a:bodyPr>
          <a:lstStyle/>
          <a:p>
            <a:r>
              <a:rPr lang="en-US" sz="2400" dirty="0" smtClean="0"/>
              <a:t>Is a process of describing the extent or spread of a disease for its site of origin.</a:t>
            </a:r>
          </a:p>
          <a:p>
            <a:r>
              <a:rPr lang="en-US" sz="2400" dirty="0" smtClean="0"/>
              <a:t>There are three types of staging:</a:t>
            </a:r>
          </a:p>
          <a:p>
            <a:pPr lvl="1"/>
            <a:r>
              <a:rPr lang="en-US" sz="2000" dirty="0" smtClean="0"/>
              <a:t>Surgical Staging: utilizes invasive surgical techniques to actually visualize structures and assess the extent of disease.</a:t>
            </a:r>
          </a:p>
          <a:p>
            <a:pPr lvl="1"/>
            <a:r>
              <a:rPr lang="en-US" sz="2000" dirty="0" smtClean="0"/>
              <a:t>Clinical Staging: is based on professional judgment and measurement of the primary tumor’s size, location, and the evidence of disease through physical examination</a:t>
            </a:r>
          </a:p>
          <a:p>
            <a:pPr lvl="1"/>
            <a:r>
              <a:rPr lang="en-US" sz="2000" dirty="0" smtClean="0"/>
              <a:t>Pathologic Staging: is the practice of examination of the tissue of interest both grossly and microscopically to evaluate its characteristics and make an assessment as to the aggressiveness of the malignant tumor.</a:t>
            </a:r>
          </a:p>
          <a:p>
            <a:r>
              <a:rPr lang="en-US" sz="2400" dirty="0" smtClean="0"/>
              <a:t>Staging system</a:t>
            </a:r>
          </a:p>
          <a:p>
            <a:pPr lvl="1"/>
            <a:r>
              <a:rPr lang="en-US" sz="2000" dirty="0" smtClean="0"/>
              <a:t>TNM</a:t>
            </a:r>
            <a:endParaRPr lang="en-US" sz="2000" dirty="0"/>
          </a:p>
        </p:txBody>
      </p:sp>
    </p:spTree>
    <p:extLst>
      <p:ext uri="{BB962C8B-B14F-4D97-AF65-F5344CB8AC3E}">
        <p14:creationId xmlns:p14="http://schemas.microsoft.com/office/powerpoint/2010/main" val="419987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fontScale="77500" lnSpcReduction="20000"/>
          </a:bodyPr>
          <a:lstStyle/>
          <a:p>
            <a:r>
              <a:rPr lang="en-US" dirty="0" smtClean="0"/>
              <a:t>Metaplasia: is the conversion of one cell type to another cell type not usually found in the involved tissue. </a:t>
            </a:r>
          </a:p>
          <a:p>
            <a:r>
              <a:rPr lang="en-US" dirty="0" smtClean="0"/>
              <a:t>Metaplasia can be induced by inflammation, vitamin deficiencies, chronic irritation, or various chemical agents. </a:t>
            </a:r>
          </a:p>
          <a:p>
            <a:r>
              <a:rPr lang="en-US" dirty="0" smtClean="0"/>
              <a:t>An example of metaplasia is substitution of columnar epithelial cells of the respiratory tract by squamous epithelial cells in response to inhaled irritants such as cigarette smoke. </a:t>
            </a:r>
          </a:p>
          <a:p>
            <a:r>
              <a:rPr lang="en-US" dirty="0" smtClean="0"/>
              <a:t>The process is reversible if the stimulus is removed, or metaplasia may progress to dysplasia if the stimulus persists.   </a:t>
            </a:r>
            <a:endParaRPr lang="en-US" dirty="0"/>
          </a:p>
        </p:txBody>
      </p:sp>
    </p:spTree>
    <p:extLst>
      <p:ext uri="{BB962C8B-B14F-4D97-AF65-F5344CB8AC3E}">
        <p14:creationId xmlns:p14="http://schemas.microsoft.com/office/powerpoint/2010/main" val="2106084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sz="quarter" idx="1"/>
          </p:nvPr>
        </p:nvSpPr>
        <p:spPr>
          <a:xfrm>
            <a:off x="457200" y="381000"/>
            <a:ext cx="8229600" cy="5516563"/>
          </a:xfrm>
        </p:spPr>
        <p:txBody>
          <a:bodyPr>
            <a:normAutofit lnSpcReduction="10000"/>
          </a:bodyPr>
          <a:lstStyle/>
          <a:p>
            <a:pPr marL="274320" indent="-274320" eaLnBrk="1" fontAlgn="auto" hangingPunct="1">
              <a:spcAft>
                <a:spcPts val="0"/>
              </a:spcAft>
              <a:buFont typeface="Arial" charset="0"/>
              <a:buNone/>
              <a:defRPr/>
            </a:pPr>
            <a:r>
              <a:rPr lang="en-US" sz="2000" b="1" smtClean="0"/>
              <a:t>Primary Tumor (T)</a:t>
            </a:r>
          </a:p>
          <a:p>
            <a:pPr marL="274320" indent="-274320" eaLnBrk="1" fontAlgn="auto" hangingPunct="1">
              <a:spcAft>
                <a:spcPts val="0"/>
              </a:spcAft>
              <a:buFont typeface="Arial" charset="0"/>
              <a:buNone/>
              <a:defRPr/>
            </a:pPr>
            <a:r>
              <a:rPr lang="en-US" sz="2000" smtClean="0"/>
              <a:t>TX  - Primary tumor cannot be evaluated</a:t>
            </a:r>
          </a:p>
          <a:p>
            <a:pPr marL="274320" indent="-274320" eaLnBrk="1" fontAlgn="auto" hangingPunct="1">
              <a:spcAft>
                <a:spcPts val="0"/>
              </a:spcAft>
              <a:buFont typeface="Arial" charset="0"/>
              <a:buNone/>
              <a:defRPr/>
            </a:pPr>
            <a:r>
              <a:rPr lang="en-US" sz="2000" smtClean="0"/>
              <a:t>T0  - No evidence of primary tumor</a:t>
            </a:r>
          </a:p>
          <a:p>
            <a:pPr marL="274320" indent="-274320" eaLnBrk="1" fontAlgn="auto" hangingPunct="1">
              <a:spcAft>
                <a:spcPts val="0"/>
              </a:spcAft>
              <a:buFont typeface="Arial" charset="0"/>
              <a:buNone/>
              <a:defRPr/>
            </a:pPr>
            <a:r>
              <a:rPr lang="en-US" sz="2000" smtClean="0"/>
              <a:t>Tis  - Carcinoma in situ (early cancer that has not spread to neighboring</a:t>
            </a:r>
          </a:p>
          <a:p>
            <a:pPr marL="274320" indent="-274320" eaLnBrk="1" fontAlgn="auto" hangingPunct="1">
              <a:spcAft>
                <a:spcPts val="0"/>
              </a:spcAft>
              <a:buFont typeface="Arial" charset="0"/>
              <a:buNone/>
              <a:defRPr/>
            </a:pPr>
            <a:r>
              <a:rPr lang="en-US" sz="2000" smtClean="0"/>
              <a:t> 	tissue)</a:t>
            </a:r>
          </a:p>
          <a:p>
            <a:pPr marL="274320" indent="-274320" eaLnBrk="1" fontAlgn="auto" hangingPunct="1">
              <a:spcAft>
                <a:spcPts val="0"/>
              </a:spcAft>
              <a:buFont typeface="Arial" charset="0"/>
              <a:buNone/>
              <a:defRPr/>
            </a:pPr>
            <a:r>
              <a:rPr lang="en-US" sz="2000" smtClean="0"/>
              <a:t>T1, T2, T3, T4  - Size and/or extent of the primary tumor</a:t>
            </a:r>
          </a:p>
          <a:p>
            <a:pPr marL="274320" indent="-274320" eaLnBrk="1" fontAlgn="auto" hangingPunct="1">
              <a:spcAft>
                <a:spcPts val="0"/>
              </a:spcAft>
              <a:buFont typeface="Arial" charset="0"/>
              <a:buNone/>
              <a:defRPr/>
            </a:pPr>
            <a:r>
              <a:rPr lang="en-US" sz="2000" b="1" smtClean="0"/>
              <a:t>Regional Lymph Nodes (N)</a:t>
            </a:r>
          </a:p>
          <a:p>
            <a:pPr marL="274320" indent="-274320" eaLnBrk="1" fontAlgn="auto" hangingPunct="1">
              <a:spcAft>
                <a:spcPts val="0"/>
              </a:spcAft>
              <a:buFont typeface="Arial" charset="0"/>
              <a:buNone/>
              <a:defRPr/>
            </a:pPr>
            <a:r>
              <a:rPr lang="en-US" sz="2000" smtClean="0"/>
              <a:t>NX  - Regional lymph nodes cannot be evaluated</a:t>
            </a:r>
          </a:p>
          <a:p>
            <a:pPr marL="274320" indent="-274320" eaLnBrk="1" fontAlgn="auto" hangingPunct="1">
              <a:spcAft>
                <a:spcPts val="0"/>
              </a:spcAft>
              <a:buFont typeface="Arial" charset="0"/>
              <a:buNone/>
              <a:defRPr/>
            </a:pPr>
            <a:r>
              <a:rPr lang="en-US" sz="2000" smtClean="0"/>
              <a:t> N0  - No regional lymph node involvement (no cancer found in the lymph nodes)</a:t>
            </a:r>
          </a:p>
          <a:p>
            <a:pPr marL="274320" indent="-274320" eaLnBrk="1" fontAlgn="auto" hangingPunct="1">
              <a:spcAft>
                <a:spcPts val="0"/>
              </a:spcAft>
              <a:buFont typeface="Arial" charset="0"/>
              <a:buNone/>
              <a:defRPr/>
            </a:pPr>
            <a:r>
              <a:rPr lang="en-US" sz="2000" smtClean="0"/>
              <a:t>N1, N2, N3 -  Involvement of regional lymph nodes (number and/or extent of spread)</a:t>
            </a:r>
          </a:p>
          <a:p>
            <a:pPr marL="274320" indent="-274320" eaLnBrk="1" fontAlgn="auto" hangingPunct="1">
              <a:spcAft>
                <a:spcPts val="0"/>
              </a:spcAft>
              <a:buFont typeface="Arial" charset="0"/>
              <a:buNone/>
              <a:defRPr/>
            </a:pPr>
            <a:r>
              <a:rPr lang="en-US" sz="2000" b="1" smtClean="0"/>
              <a:t>Distant Metastasis (M)</a:t>
            </a:r>
          </a:p>
          <a:p>
            <a:pPr marL="274320" indent="-274320" eaLnBrk="1" fontAlgn="auto" hangingPunct="1">
              <a:spcAft>
                <a:spcPts val="0"/>
              </a:spcAft>
              <a:buFont typeface="Arial" charset="0"/>
              <a:buNone/>
              <a:defRPr/>
            </a:pPr>
            <a:r>
              <a:rPr lang="en-US" sz="2000" smtClean="0"/>
              <a:t>MX -  Distant metastasis cannot be evaluated</a:t>
            </a:r>
          </a:p>
          <a:p>
            <a:pPr marL="274320" indent="-274320" eaLnBrk="1" fontAlgn="auto" hangingPunct="1">
              <a:spcAft>
                <a:spcPts val="0"/>
              </a:spcAft>
              <a:buFont typeface="Arial" charset="0"/>
              <a:buNone/>
              <a:defRPr/>
            </a:pPr>
            <a:r>
              <a:rPr lang="en-US" sz="2000" smtClean="0"/>
              <a:t>M0 -  No distant metastasis (cancer has not spread to other parts of the body)</a:t>
            </a:r>
          </a:p>
          <a:p>
            <a:pPr marL="274320" indent="-274320" eaLnBrk="1" fontAlgn="auto" hangingPunct="1">
              <a:spcAft>
                <a:spcPts val="0"/>
              </a:spcAft>
              <a:buFont typeface="Arial" charset="0"/>
              <a:buNone/>
              <a:defRPr/>
            </a:pPr>
            <a:r>
              <a:rPr lang="en-US" sz="2000" smtClean="0"/>
              <a:t>M1  - Distant metastasis (cancer has spread to distant parts of the body)</a:t>
            </a:r>
          </a:p>
        </p:txBody>
      </p:sp>
    </p:spTree>
    <p:extLst>
      <p:ext uri="{BB962C8B-B14F-4D97-AF65-F5344CB8AC3E}">
        <p14:creationId xmlns:p14="http://schemas.microsoft.com/office/powerpoint/2010/main" val="44187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lnSpcReduction="10000"/>
          </a:bodyPr>
          <a:lstStyle/>
          <a:p>
            <a:r>
              <a:rPr lang="en-US" dirty="0" smtClean="0"/>
              <a:t>Dysplasia: is an abnormal changes in the size, shape, or organization of cells. </a:t>
            </a:r>
          </a:p>
          <a:p>
            <a:r>
              <a:rPr lang="en-US" dirty="0" smtClean="0"/>
              <a:t>The common stimulus creating a dysplasia is usually an external one such as radiation, inflammation, toxic chemicals, or chronic irritation. </a:t>
            </a:r>
          </a:p>
          <a:p>
            <a:r>
              <a:rPr lang="en-US" dirty="0" smtClean="0"/>
              <a:t>Dysplasia often precedes a tissues becoming cancerous, and some forms of dysplasia are known as precancerous lesions. </a:t>
            </a:r>
            <a:endParaRPr lang="en-US" dirty="0"/>
          </a:p>
        </p:txBody>
      </p:sp>
    </p:spTree>
    <p:extLst>
      <p:ext uri="{BB962C8B-B14F-4D97-AF65-F5344CB8AC3E}">
        <p14:creationId xmlns:p14="http://schemas.microsoft.com/office/powerpoint/2010/main" val="1767582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 terminology </a:t>
            </a:r>
            <a:endParaRPr lang="en-US" dirty="0"/>
          </a:p>
        </p:txBody>
      </p:sp>
      <p:sp>
        <p:nvSpPr>
          <p:cNvPr id="3" name="Content Placeholder 2"/>
          <p:cNvSpPr>
            <a:spLocks noGrp="1"/>
          </p:cNvSpPr>
          <p:nvPr>
            <p:ph idx="1"/>
          </p:nvPr>
        </p:nvSpPr>
        <p:spPr/>
        <p:txBody>
          <a:bodyPr/>
          <a:lstStyle/>
          <a:p>
            <a:r>
              <a:rPr lang="en-US" dirty="0" smtClean="0"/>
              <a:t>Benign tumors are designated by attaching the suffix –</a:t>
            </a:r>
            <a:r>
              <a:rPr lang="en-US" dirty="0" err="1" smtClean="0"/>
              <a:t>oma</a:t>
            </a:r>
            <a:r>
              <a:rPr lang="en-US" dirty="0" smtClean="0"/>
              <a:t> (e.g., </a:t>
            </a:r>
            <a:r>
              <a:rPr lang="en-US" dirty="0" err="1" smtClean="0"/>
              <a:t>fibroma</a:t>
            </a:r>
            <a:r>
              <a:rPr lang="en-US" dirty="0" smtClean="0"/>
              <a:t> for benign tumor of fibrous tissue and adenoma for benign tumor of glandular tissue). Exceptions to this rule are; </a:t>
            </a:r>
            <a:r>
              <a:rPr lang="en-US" dirty="0" err="1" smtClean="0"/>
              <a:t>hepatomas</a:t>
            </a:r>
            <a:r>
              <a:rPr lang="en-US" dirty="0" smtClean="0"/>
              <a:t>, lymphomas and melanomas.</a:t>
            </a:r>
          </a:p>
          <a:p>
            <a:r>
              <a:rPr lang="en-US" dirty="0" smtClean="0"/>
              <a:t>Epithelial – carcinoma.</a:t>
            </a:r>
          </a:p>
          <a:p>
            <a:r>
              <a:rPr lang="en-US" dirty="0" smtClean="0"/>
              <a:t>Connective tissue – sarcoma.</a:t>
            </a:r>
            <a:endParaRPr lang="en-US" dirty="0"/>
          </a:p>
        </p:txBody>
      </p:sp>
    </p:spTree>
    <p:extLst>
      <p:ext uri="{BB962C8B-B14F-4D97-AF65-F5344CB8AC3E}">
        <p14:creationId xmlns:p14="http://schemas.microsoft.com/office/powerpoint/2010/main" val="2099881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2801</Words>
  <Application>Microsoft Office PowerPoint</Application>
  <PresentationFormat>On-screen Show (4:3)</PresentationFormat>
  <Paragraphs>254</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Cancer</vt:lpstr>
      <vt:lpstr>Pathophysiology of Cancer</vt:lpstr>
      <vt:lpstr>Introduction </vt:lpstr>
      <vt:lpstr>Proliferative growth patterns </vt:lpstr>
      <vt:lpstr>Proliferative growth patterns </vt:lpstr>
      <vt:lpstr>Benign growth patterns </vt:lpstr>
      <vt:lpstr>Proliferative growth patterns </vt:lpstr>
      <vt:lpstr>Proliferative growth patterns </vt:lpstr>
      <vt:lpstr>Tumor terminology </vt:lpstr>
      <vt:lpstr>Characteristics of Cancer Cells</vt:lpstr>
      <vt:lpstr>Altered Cell Differentiation </vt:lpstr>
      <vt:lpstr>Appearance Changes </vt:lpstr>
      <vt:lpstr>Appearance Changes </vt:lpstr>
      <vt:lpstr>Appearance Changes </vt:lpstr>
      <vt:lpstr>Altered Metabolism </vt:lpstr>
      <vt:lpstr>Altered Metabolism </vt:lpstr>
      <vt:lpstr>Altered Metabolism </vt:lpstr>
      <vt:lpstr>Tumor-specific Antigen</vt:lpstr>
      <vt:lpstr>Altered Cellular Function </vt:lpstr>
      <vt:lpstr>Altered Cellular Function </vt:lpstr>
      <vt:lpstr>Altered Cellular Function </vt:lpstr>
      <vt:lpstr>Altered Cellular Function </vt:lpstr>
      <vt:lpstr>Tumor Growth </vt:lpstr>
      <vt:lpstr>Cell Cycle </vt:lpstr>
      <vt:lpstr>G1</vt:lpstr>
      <vt:lpstr>S phase or synthesis</vt:lpstr>
      <vt:lpstr>G2</vt:lpstr>
      <vt:lpstr>M phase (mitosis)</vt:lpstr>
      <vt:lpstr>G0 (resting phase)</vt:lpstr>
      <vt:lpstr>Cell-cycle Time</vt:lpstr>
      <vt:lpstr>Doubling Time</vt:lpstr>
      <vt:lpstr>Doubling Time</vt:lpstr>
      <vt:lpstr>Growth Fraction </vt:lpstr>
      <vt:lpstr>Gompertzian Growth Curve</vt:lpstr>
      <vt:lpstr>Pathogenesis of Cancer</vt:lpstr>
      <vt:lpstr>Carcinogenesis </vt:lpstr>
      <vt:lpstr>Carcinogenic Factors </vt:lpstr>
      <vt:lpstr>Routes of tumor spread</vt:lpstr>
      <vt:lpstr>Metastasis </vt:lpstr>
      <vt:lpstr>Epidemiology</vt:lpstr>
      <vt:lpstr>Cancer Incidence </vt:lpstr>
      <vt:lpstr>Prevalence </vt:lpstr>
      <vt:lpstr>Mortality </vt:lpstr>
      <vt:lpstr>Survival </vt:lpstr>
      <vt:lpstr>Genetics </vt:lpstr>
      <vt:lpstr>Chromosomes </vt:lpstr>
      <vt:lpstr>Genetics and cancer development </vt:lpstr>
      <vt:lpstr>Sporadic Vs. Familial Vs. Inherited risk</vt:lpstr>
      <vt:lpstr>Sporadic Vs. Familial Vs. Inherited risk</vt:lpstr>
      <vt:lpstr>Cancer Risk Assessment</vt:lpstr>
      <vt:lpstr>Cancer Genetic Counseling </vt:lpstr>
      <vt:lpstr>Cancer Genetic Testing </vt:lpstr>
      <vt:lpstr>Prevention, Screening &amp; Detection </vt:lpstr>
      <vt:lpstr>Cancer Prevention Guidelines </vt:lpstr>
      <vt:lpstr>Environment Risks </vt:lpstr>
      <vt:lpstr>Diet &amp; Obesity </vt:lpstr>
      <vt:lpstr>The Role of Risk Assessments</vt:lpstr>
      <vt:lpstr>Screening &amp; Early Detection</vt:lpstr>
      <vt:lpstr>Screening &amp; Early Detection</vt:lpstr>
      <vt:lpstr>Screening &amp; Early Detection</vt:lpstr>
      <vt:lpstr>Cancer Diagnosis &amp; Staging</vt:lpstr>
      <vt:lpstr>PowerPoint Presentation</vt:lpstr>
      <vt:lpstr>Warning Signs of Cancer</vt:lpstr>
      <vt:lpstr>Laboratory &amp; Diagnostic </vt:lpstr>
      <vt:lpstr>Tumor Markers</vt:lpstr>
      <vt:lpstr>PowerPoint Presentation</vt:lpstr>
      <vt:lpstr>Diagnostic Imaging Methods</vt:lpstr>
      <vt:lpstr>PowerPoint Presentation</vt:lpstr>
      <vt:lpstr>Staging</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dc:title>
  <dc:creator>hp</dc:creator>
  <cp:lastModifiedBy>Windows User</cp:lastModifiedBy>
  <cp:revision>21</cp:revision>
  <dcterms:created xsi:type="dcterms:W3CDTF">2006-08-16T00:00:00Z</dcterms:created>
  <dcterms:modified xsi:type="dcterms:W3CDTF">2022-07-23T20:15:27Z</dcterms:modified>
</cp:coreProperties>
</file>