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70" r:id="rId10"/>
    <p:sldId id="271" r:id="rId11"/>
    <p:sldId id="272" r:id="rId12"/>
    <p:sldId id="273" r:id="rId13"/>
    <p:sldId id="275" r:id="rId14"/>
    <p:sldId id="274" r:id="rId15"/>
    <p:sldId id="276" r:id="rId16"/>
    <p:sldId id="278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</p:sldIdLst>
  <p:sldSz cx="9144000" cy="6858000" type="screen4x3"/>
  <p:notesSz cx="6858000" cy="9144000"/>
  <p:custDataLst>
    <p:tags r:id="rId37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rgbClr val="0A3777"/>
        </a:solidFill>
        <a:latin typeface="Helvetica 75 Bold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rgbClr val="0A3777"/>
        </a:solidFill>
        <a:latin typeface="Helvetica 75 Bold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rgbClr val="0A3777"/>
        </a:solidFill>
        <a:latin typeface="Helvetica 75 Bold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rgbClr val="0A3777"/>
        </a:solidFill>
        <a:latin typeface="Helvetica 75 Bold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rgbClr val="0A3777"/>
        </a:solidFill>
        <a:latin typeface="Helvetica 75 Bold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rgbClr val="0A3777"/>
        </a:solidFill>
        <a:latin typeface="Helvetica 75 Bold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rgbClr val="0A3777"/>
        </a:solidFill>
        <a:latin typeface="Helvetica 75 Bold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rgbClr val="0A3777"/>
        </a:solidFill>
        <a:latin typeface="Helvetica 75 Bold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rgbClr val="0A3777"/>
        </a:solidFill>
        <a:latin typeface="Helvetica 75 Bold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FF47"/>
    <a:srgbClr val="FFFF00"/>
    <a:srgbClr val="0A3777"/>
    <a:srgbClr val="3249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82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50.1.1.95\groups\RESEARCH\Report%20to%20the%20Nations\2012%20RTN\Data%20analysis\Costs%20and%20schemes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50.1.1.95\groups\RESEARCH\Report%20to%20the%20Nations\2012%20RTN\Data%20analysis\Costs%20and%20schemes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2"/>
          <c:order val="0"/>
          <c:spPr>
            <a:solidFill>
              <a:schemeClr val="accent2"/>
            </a:solidFill>
          </c:spPr>
          <c:dLbls>
            <c:dLbl>
              <c:idx val="0"/>
              <c:layout>
                <c:manualLayout>
                  <c:x val="-1.0062893081761018E-2"/>
                  <c:y val="0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7610062893081768E-2"/>
                  <c:y val="-7.4298364934342742E-17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509433962264151E-2"/>
                  <c:y val="0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'[Costs and schemes 2012.xlsx]FraudDisb'!$G$39:$G$43</c:f>
              <c:strCache>
                <c:ptCount val="5"/>
                <c:pt idx="0">
                  <c:v>Register disbursement</c:v>
                </c:pt>
                <c:pt idx="1">
                  <c:v>Payroll</c:v>
                </c:pt>
                <c:pt idx="2">
                  <c:v>Check tampering</c:v>
                </c:pt>
                <c:pt idx="3">
                  <c:v>Expense reimbursement</c:v>
                </c:pt>
                <c:pt idx="4">
                  <c:v>Billing</c:v>
                </c:pt>
              </c:strCache>
            </c:strRef>
          </c:cat>
          <c:val>
            <c:numRef>
              <c:f>'[Costs and schemes 2012.xlsx]FraudDisb'!$J$39:$J$43</c:f>
              <c:numCache>
                <c:formatCode>0.0%</c:formatCode>
                <c:ptCount val="5"/>
                <c:pt idx="0">
                  <c:v>7.763975155279508E-2</c:v>
                </c:pt>
                <c:pt idx="1">
                  <c:v>0.2003105590062112</c:v>
                </c:pt>
                <c:pt idx="2">
                  <c:v>0.25621118012422361</c:v>
                </c:pt>
                <c:pt idx="3">
                  <c:v>0.31211180124223648</c:v>
                </c:pt>
                <c:pt idx="4">
                  <c:v>0.53726708074534069</c:v>
                </c:pt>
              </c:numCache>
            </c:numRef>
          </c:val>
        </c:ser>
        <c:axId val="132170880"/>
        <c:axId val="132325760"/>
      </c:barChart>
      <c:catAx>
        <c:axId val="132170880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32325760"/>
        <c:crosses val="autoZero"/>
        <c:auto val="1"/>
        <c:lblAlgn val="ctr"/>
        <c:lblOffset val="100"/>
      </c:catAx>
      <c:valAx>
        <c:axId val="132325760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 of Fraudulent Disbursements</a:t>
                </a:r>
              </a:p>
            </c:rich>
          </c:tx>
          <c:layout/>
        </c:title>
        <c:numFmt formatCode="0%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32170880"/>
        <c:crosses val="autoZero"/>
        <c:crossBetween val="between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n-lt"/>
          <a:ea typeface="Calibri"/>
          <a:cs typeface="Calibri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2"/>
          <c:order val="0"/>
          <c:spPr>
            <a:solidFill>
              <a:schemeClr val="accent2"/>
            </a:solidFill>
          </c:spPr>
          <c:dLbls>
            <c:dLblPos val="outEnd"/>
            <c:showVal val="1"/>
          </c:dLbls>
          <c:cat>
            <c:strRef>
              <c:f>'[Costs and schemes 2012.xlsx]FraudDisb'!$G$39:$G$43</c:f>
              <c:strCache>
                <c:ptCount val="5"/>
                <c:pt idx="0">
                  <c:v>Register disbursement</c:v>
                </c:pt>
                <c:pt idx="1">
                  <c:v>Expense reimbursement</c:v>
                </c:pt>
                <c:pt idx="2">
                  <c:v>Payroll</c:v>
                </c:pt>
                <c:pt idx="3">
                  <c:v>Billing</c:v>
                </c:pt>
                <c:pt idx="4">
                  <c:v>Check tampering</c:v>
                </c:pt>
              </c:strCache>
            </c:strRef>
          </c:cat>
          <c:val>
            <c:numRef>
              <c:f>'[Costs and schemes 2012.xlsx]FraudDisb'!$L$39:$L$43</c:f>
              <c:numCache>
                <c:formatCode>"$"#,##0</c:formatCode>
                <c:ptCount val="5"/>
                <c:pt idx="0">
                  <c:v>25000</c:v>
                </c:pt>
                <c:pt idx="1">
                  <c:v>26000</c:v>
                </c:pt>
                <c:pt idx="2">
                  <c:v>48000</c:v>
                </c:pt>
                <c:pt idx="3">
                  <c:v>100000</c:v>
                </c:pt>
                <c:pt idx="4">
                  <c:v>143000</c:v>
                </c:pt>
              </c:numCache>
            </c:numRef>
          </c:val>
        </c:ser>
        <c:axId val="132881408"/>
        <c:axId val="132887296"/>
      </c:barChart>
      <c:catAx>
        <c:axId val="132881408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32887296"/>
        <c:crosses val="autoZero"/>
        <c:auto val="1"/>
        <c:lblAlgn val="ctr"/>
        <c:lblOffset val="100"/>
      </c:catAx>
      <c:valAx>
        <c:axId val="132887296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Median Loss</a:t>
                </a:r>
              </a:p>
            </c:rich>
          </c:tx>
          <c:layout/>
        </c:title>
        <c:numFmt formatCode="&quot;$&quot;#,##0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32881408"/>
        <c:crosses val="autoZero"/>
        <c:crossBetween val="between"/>
        <c:majorUnit val="50000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n-lt"/>
          <a:ea typeface="Calibri"/>
          <a:cs typeface="Calibri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0E5E58C-5F93-451C-8E38-56FFB24D648F}" type="datetimeFigureOut">
              <a:rPr lang="en-US"/>
              <a:pPr>
                <a:defRPr/>
              </a:pPr>
              <a:t>3/14/2013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754CF4A-421C-4E67-BCDA-030E56E8C4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dirty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dirty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dirty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5A0D5C1A-1210-40B8-BB8E-EB824AF646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49D38-3122-4272-82A9-2463D6CDCB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20F71-0FA8-4665-A5AB-F46B7CE762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7B481-73D5-4402-BDAC-FDC32D55D7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4B30C-6FD8-433E-B1DE-05F0900C8F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325FB-6775-465E-9494-4FCC9E8DC9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1924E-F6EE-4C0F-A0D1-E0D030545A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FFADD-34BA-4624-BF5C-1484C3A053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1CAD5-E30B-4900-850C-DEA7B84453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0E750-9A80-45E5-AF6C-74B20B1EF9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2BA4B-122A-4B45-A2A5-008023484D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2D157-07E2-453C-853A-924C31C739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dirty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17AF8D1D-D2DD-49FE-B166-24AB65A10A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FF666B0-A7B1-4FE3-BB9F-C6A936457F95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2051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685800" y="1447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CA" sz="240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053" name="Rectangle 40"/>
          <p:cNvSpPr>
            <a:spLocks noGrp="1" noChangeArrowheads="1"/>
          </p:cNvSpPr>
          <p:nvPr>
            <p:ph type="subTitle" idx="1"/>
          </p:nvPr>
        </p:nvSpPr>
        <p:spPr>
          <a:xfrm>
            <a:off x="0" y="441960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Check Tampering</a:t>
            </a:r>
          </a:p>
        </p:txBody>
      </p:sp>
      <p:sp>
        <p:nvSpPr>
          <p:cNvPr id="205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0" y="2286000"/>
            <a:ext cx="9144000" cy="1143000"/>
          </a:xfrm>
        </p:spPr>
        <p:txBody>
          <a:bodyPr/>
          <a:lstStyle/>
          <a:p>
            <a:pPr eaLnBrk="1" hangingPunct="1"/>
            <a:r>
              <a:rPr lang="en-US" sz="5400" smtClean="0"/>
              <a:t>Chapter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F05C0D4-8005-44D6-967F-38311B9735B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b="1" smtClean="0"/>
              <a:t>Safeguarding the Check Stock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4724400"/>
          </a:xfrm>
        </p:spPr>
        <p:txBody>
          <a:bodyPr/>
          <a:lstStyle/>
          <a:p>
            <a:pPr eaLnBrk="1" hangingPunct="1"/>
            <a:r>
              <a:rPr lang="en-US" smtClean="0"/>
              <a:t>Maintained under lock and key</a:t>
            </a:r>
          </a:p>
          <a:p>
            <a:pPr eaLnBrk="1" hangingPunct="1"/>
            <a:r>
              <a:rPr lang="en-US" smtClean="0"/>
              <a:t>Access limited to those with check preparation duties</a:t>
            </a:r>
          </a:p>
          <a:p>
            <a:pPr eaLnBrk="1" hangingPunct="1"/>
            <a:r>
              <a:rPr lang="en-US" smtClean="0"/>
              <a:t>Boxes of blank checks should be sealed with security tape</a:t>
            </a:r>
          </a:p>
          <a:p>
            <a:pPr eaLnBrk="1" hangingPunct="1"/>
            <a:r>
              <a:rPr lang="en-US" smtClean="0"/>
              <a:t>Periodically check the security of unused checks</a:t>
            </a:r>
          </a:p>
          <a:p>
            <a:pPr eaLnBrk="1" hangingPunct="1"/>
            <a:r>
              <a:rPr lang="en-US" smtClean="0"/>
              <a:t>Voided check should be promptly destroyed</a:t>
            </a:r>
          </a:p>
          <a:p>
            <a:pPr eaLnBrk="1" hangingPunct="1"/>
            <a:r>
              <a:rPr lang="en-US" smtClean="0"/>
              <a:t>Checks should be printed on watermark paper with security threads and distinctly marked paper</a:t>
            </a:r>
          </a:p>
          <a:p>
            <a:pPr eaLnBrk="1" hangingPunct="1"/>
            <a:r>
              <a:rPr lang="en-US" smtClean="0"/>
              <a:t>Out-of-sequence canceled checks and duplicate check numbers should be investigated</a:t>
            </a:r>
          </a:p>
          <a:p>
            <a:pPr eaLnBrk="1" hangingPunct="1"/>
            <a:r>
              <a:rPr lang="en-US" smtClean="0"/>
              <a:t>Each day the first check of the day should be reconciled to the last check written the previous day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69BDABB-553C-4CE2-997F-9535B488C52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To Whom Is The Check </a:t>
            </a:r>
            <a:br>
              <a:rPr lang="en-US" sz="4000" b="1" smtClean="0"/>
            </a:br>
            <a:r>
              <a:rPr lang="en-US" sz="4000" b="1" smtClean="0"/>
              <a:t>Made Payable?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/>
            <a:r>
              <a:rPr lang="en-US" sz="3200" smtClean="0"/>
              <a:t>Perpetrator</a:t>
            </a:r>
          </a:p>
          <a:p>
            <a:pPr eaLnBrk="1" hangingPunct="1"/>
            <a:r>
              <a:rPr lang="en-US" sz="3200" smtClean="0"/>
              <a:t>Accomplice</a:t>
            </a:r>
          </a:p>
          <a:p>
            <a:pPr eaLnBrk="1" hangingPunct="1"/>
            <a:r>
              <a:rPr lang="en-US" sz="3200" smtClean="0"/>
              <a:t>“Cash”</a:t>
            </a:r>
          </a:p>
          <a:p>
            <a:pPr eaLnBrk="1" hangingPunct="1"/>
            <a:r>
              <a:rPr lang="en-US" sz="3200" smtClean="0"/>
              <a:t>Vendors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5552E19-E647-48C3-BFCC-327650178F5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Forging the Signature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eaLnBrk="1" hangingPunct="1"/>
            <a:r>
              <a:rPr lang="en-US" sz="3200" smtClean="0"/>
              <a:t>Free-hand forgery</a:t>
            </a:r>
          </a:p>
          <a:p>
            <a:pPr lvl="1" eaLnBrk="1" hangingPunct="1"/>
            <a:r>
              <a:rPr lang="en-US" sz="2800" smtClean="0"/>
              <a:t>May not need to be particularly accurate</a:t>
            </a:r>
          </a:p>
          <a:p>
            <a:pPr eaLnBrk="1" hangingPunct="1"/>
            <a:r>
              <a:rPr lang="en-US" sz="3200" smtClean="0"/>
              <a:t>Photocopied forgeries</a:t>
            </a:r>
          </a:p>
          <a:p>
            <a:pPr lvl="1" eaLnBrk="1" hangingPunct="1"/>
            <a:r>
              <a:rPr lang="en-US" sz="2800" smtClean="0"/>
              <a:t>Photocopies are made of legitimate signatures and affixed to the check</a:t>
            </a:r>
          </a:p>
          <a:p>
            <a:pPr eaLnBrk="1" hangingPunct="1"/>
            <a:r>
              <a:rPr lang="en-US" sz="3200" smtClean="0"/>
              <a:t>Automatic check-signing mechanisms</a:t>
            </a:r>
          </a:p>
          <a:p>
            <a:pPr lvl="1" eaLnBrk="1" hangingPunct="1"/>
            <a:r>
              <a:rPr lang="en-US" sz="2800" smtClean="0"/>
              <a:t>Produce perfect forgeries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7B78C69-4452-4964-858B-E8902374D88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Forged Maker Schemes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 eaLnBrk="1" hangingPunct="1"/>
            <a:r>
              <a:rPr lang="en-US" sz="3200" smtClean="0"/>
              <a:t>Concealing the fraud</a:t>
            </a:r>
          </a:p>
          <a:p>
            <a:pPr lvl="1" eaLnBrk="1" hangingPunct="1"/>
            <a:r>
              <a:rPr lang="en-US" sz="2800" smtClean="0"/>
              <a:t>Miscode the check</a:t>
            </a:r>
          </a:p>
          <a:p>
            <a:pPr eaLnBrk="1" hangingPunct="1"/>
            <a:r>
              <a:rPr lang="en-US" sz="3200" smtClean="0"/>
              <a:t>Converting the check</a:t>
            </a:r>
          </a:p>
          <a:p>
            <a:pPr lvl="1" eaLnBrk="1" hangingPunct="1"/>
            <a:r>
              <a:rPr lang="en-US" sz="2800" smtClean="0"/>
              <a:t>Fake identification may be needed</a:t>
            </a:r>
          </a:p>
          <a:p>
            <a:pPr lvl="1" eaLnBrk="1" hangingPunct="1"/>
            <a:r>
              <a:rPr lang="en-US" sz="2800" smtClean="0"/>
              <a:t>Checks made payable to “cash” require the endorsement of the person converting the check thus leaving a clue as to the identity of the forger</a:t>
            </a:r>
          </a:p>
          <a:p>
            <a:pPr eaLnBrk="1" hangingPunct="1"/>
            <a:endParaRPr 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22413AB-2CDA-45BE-AF51-6F048F9CD7E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Preventing and Detecting </a:t>
            </a:r>
            <a:br>
              <a:rPr lang="en-US" sz="4000" b="1" smtClean="0"/>
            </a:br>
            <a:r>
              <a:rPr lang="en-US" sz="4000" b="1" smtClean="0"/>
              <a:t>Forged Maker Schemes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Safeguard blank check stock</a:t>
            </a:r>
          </a:p>
          <a:p>
            <a:pPr eaLnBrk="1" hangingPunct="1"/>
            <a:r>
              <a:rPr lang="en-US" sz="2800" smtClean="0"/>
              <a:t>Establish rules for custody of checks that have been prepared but not signed</a:t>
            </a:r>
          </a:p>
          <a:p>
            <a:pPr eaLnBrk="1" hangingPunct="1"/>
            <a:r>
              <a:rPr lang="en-US" sz="2800" smtClean="0"/>
              <a:t>Separate duties of check preparer and check signers</a:t>
            </a:r>
          </a:p>
          <a:p>
            <a:pPr eaLnBrk="1" hangingPunct="1"/>
            <a:r>
              <a:rPr lang="en-US" sz="2800" smtClean="0"/>
              <a:t>Rotate authorized check signers when possible and keep track of authorized signers</a:t>
            </a:r>
          </a:p>
          <a:p>
            <a:pPr eaLnBrk="1" hangingPunct="1"/>
            <a:r>
              <a:rPr lang="en-US" sz="2800" smtClean="0"/>
              <a:t>Strictly limit access to signature stamps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F1ACDF4-6419-4DBF-B6A1-18240FC15492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Forged Endorsement Schemes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Employee intercepts a company check intended for a third party</a:t>
            </a:r>
          </a:p>
          <a:p>
            <a:pPr eaLnBrk="1" hangingPunct="1"/>
            <a:r>
              <a:rPr lang="en-US" sz="3200" smtClean="0"/>
              <a:t>Signs the third party’s name on the endorsement line of the check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213CA93-DC32-4C50-ADF5-244F1678058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077200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Intercepting Checks </a:t>
            </a:r>
            <a:br>
              <a:rPr lang="en-US" sz="4000" b="1" smtClean="0"/>
            </a:br>
            <a:r>
              <a:rPr lang="en-US" sz="4000" b="1" smtClean="0"/>
              <a:t>Before Delivery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Employee involved in delivery of checks</a:t>
            </a:r>
          </a:p>
          <a:p>
            <a:pPr eaLnBrk="1" hangingPunct="1"/>
            <a:r>
              <a:rPr lang="en-US" sz="2800" smtClean="0"/>
              <a:t>Poor controls of signed checks</a:t>
            </a:r>
          </a:p>
          <a:p>
            <a:pPr eaLnBrk="1" hangingPunct="1"/>
            <a:r>
              <a:rPr lang="en-US" sz="2800" smtClean="0"/>
              <a:t>Theft of returned checks</a:t>
            </a:r>
          </a:p>
          <a:p>
            <a:pPr eaLnBrk="1" hangingPunct="1"/>
            <a:r>
              <a:rPr lang="en-US" sz="2800" smtClean="0"/>
              <a:t>Rerouting the delivery of checks</a:t>
            </a:r>
          </a:p>
          <a:p>
            <a:pPr eaLnBrk="1" hangingPunct="1"/>
            <a:r>
              <a:rPr lang="en-US" sz="2800" smtClean="0"/>
              <a:t>Converting the stolen check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F8A0227-ACCB-4DFD-B345-CBA44FA8D65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Preventing and Detecting the Theft of Outgoing Company Checks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Separate the functions of cutting checks, check signing, and delivery of checks</a:t>
            </a:r>
          </a:p>
          <a:p>
            <a:pPr eaLnBrk="1" hangingPunct="1"/>
            <a:r>
              <a:rPr lang="en-US" sz="2800" smtClean="0"/>
              <a:t>Employees should be trained to look for schemes involving check theft</a:t>
            </a:r>
          </a:p>
          <a:p>
            <a:pPr eaLnBrk="1" hangingPunct="1"/>
            <a:r>
              <a:rPr lang="en-US" sz="2800" smtClean="0"/>
              <a:t>Investigate vendor and customer complaints</a:t>
            </a:r>
          </a:p>
          <a:p>
            <a:pPr eaLnBrk="1" hangingPunct="1"/>
            <a:r>
              <a:rPr lang="en-US" sz="2800" smtClean="0"/>
              <a:t>Accounting system should identify duplicate payments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46A3A45-0B5A-4626-9171-F89CD8E5DC9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Preventing and Detecting the Theft of Outgoing Company Checks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Authority to make changes to vendor records should be restricted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Periodic report listing all changes to vendor records should be generated to determine if there is an unusual number of changes made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Investigate canceled checks with dual endorsements and non-payroll checks signed by an employee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Chart the date of mailing for every outgoing check so that if a check is stolen, you can determine who worked in the mailroom on the date it was stolen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D035316-A361-4256-9B5B-7507F313608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Altered Payee Schemes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Employee intercepts a company check intended for a third party</a:t>
            </a:r>
          </a:p>
          <a:p>
            <a:pPr eaLnBrk="1" hangingPunct="1"/>
            <a:r>
              <a:rPr lang="en-US" sz="2800" smtClean="0"/>
              <a:t>Payee designation is altered so the check can be converted</a:t>
            </a:r>
          </a:p>
          <a:p>
            <a:pPr eaLnBrk="1" hangingPunct="1"/>
            <a:r>
              <a:rPr lang="en-US" sz="2800" smtClean="0"/>
              <a:t>Less chance of discovery unless canceled checks are reviewed during reconciliation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6E0DB19-2D4A-47E5-BE4E-6F5E167189D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01000" cy="47244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Define check tampering.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Understand the five principal categories of check tampering.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Detail the means by which employees fraudulently obtain company checks.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Understand how forged signatures are created on blank check stock.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Be familiar with the methods identified in this chapter for preventing and detecting forged maker schemes.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Differentiate between forged maker and forged endorsement schemes.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Detail the methods employees use to intercept outgoing checks before they are delivered to the intended payee.</a:t>
            </a:r>
          </a:p>
          <a:p>
            <a:pPr eaLnBrk="1" hangingPunct="1"/>
            <a:endParaRPr lang="en-US" smtClean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772400" cy="990600"/>
          </a:xfrm>
        </p:spPr>
        <p:txBody>
          <a:bodyPr/>
          <a:lstStyle/>
          <a:p>
            <a:pPr eaLnBrk="1" hangingPunct="1"/>
            <a:r>
              <a:rPr lang="en-US" sz="4400" smtClean="0"/>
              <a:t>Learning Objectives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792D47A-CB74-48AE-8B59-B674B452B7AE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Altering Checks Prepared </a:t>
            </a:r>
            <a:br>
              <a:rPr lang="en-US" sz="4400" b="1" smtClean="0"/>
            </a:br>
            <a:r>
              <a:rPr lang="en-US" sz="4400" b="1" smtClean="0"/>
              <a:t>by Others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smtClean="0"/>
              <a:t>Inserting a new payee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A false payee’s name is inserted in place of the true payee’s name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Accounts payable system is manipulated and the payee’s name is changed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“Tacking on”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Letters or words are added to the end of the real payee designation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F9A7548-BF4E-415C-BDF7-4BEAD30BA57F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Altering Checks Prepared </a:t>
            </a:r>
            <a:br>
              <a:rPr lang="en-US" sz="4400" b="1" smtClean="0"/>
            </a:br>
            <a:r>
              <a:rPr lang="en-US" sz="4400" b="1" smtClean="0"/>
              <a:t>by the Fraudster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smtClean="0"/>
              <a:t>Erasable ink</a:t>
            </a:r>
          </a:p>
          <a:p>
            <a:pPr lvl="1" eaLnBrk="1" hangingPunct="1"/>
            <a:r>
              <a:rPr lang="en-US" sz="2800" smtClean="0"/>
              <a:t>Erasing typewriters</a:t>
            </a:r>
          </a:p>
          <a:p>
            <a:pPr lvl="1" eaLnBrk="1" hangingPunct="1"/>
            <a:r>
              <a:rPr lang="en-US" sz="2800" smtClean="0"/>
              <a:t>Erasable pens </a:t>
            </a:r>
          </a:p>
          <a:p>
            <a:pPr lvl="1" eaLnBrk="1" hangingPunct="1"/>
            <a:r>
              <a:rPr lang="en-US" sz="2800" smtClean="0"/>
              <a:t>Pencils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Blank checks</a:t>
            </a:r>
          </a:p>
          <a:p>
            <a:pPr lvl="1" eaLnBrk="1" hangingPunct="1"/>
            <a:r>
              <a:rPr lang="en-US" sz="2800" smtClean="0"/>
              <a:t>Authorized signer signs a check left blank to be filled in by the fraudster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2D8AB98-D34B-4AC4-BB4B-D4DD301A498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Preventing and Detecting Altered Company Checks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Separation of duties in the check writing process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Check preparation, signing, and delivery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Separation of duties of the check reconciliation process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Check preparation and check reconciliation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Check the canceled check against the entry in the books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Consider using carbon copy checks to check against canceled checks for discrepancies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DF4CA12-8F2B-45AF-AE8E-D9287B31D88F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Concealed Check Schemes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810000"/>
          </a:xfrm>
        </p:spPr>
        <p:txBody>
          <a:bodyPr/>
          <a:lstStyle/>
          <a:p>
            <a:pPr eaLnBrk="1" hangingPunct="1"/>
            <a:r>
              <a:rPr lang="en-US" sz="2800" smtClean="0"/>
              <a:t>Employee prepares a fraudulent check and submits it along with legitimate checks</a:t>
            </a:r>
          </a:p>
          <a:p>
            <a:pPr eaLnBrk="1" hangingPunct="1"/>
            <a:r>
              <a:rPr lang="en-US" sz="2800" smtClean="0"/>
              <a:t>Check is payable to the employee, an accomplice, a fictitious person, or a fictitious business</a:t>
            </a:r>
          </a:p>
          <a:p>
            <a:pPr eaLnBrk="1" hangingPunct="1"/>
            <a:r>
              <a:rPr lang="en-US" sz="2800" smtClean="0"/>
              <a:t>Occurs when checks are signed without proper review or reviewer is busy</a:t>
            </a:r>
          </a:p>
          <a:p>
            <a:pPr eaLnBrk="1" hangingPunct="1"/>
            <a:r>
              <a:rPr lang="en-US" sz="2800" smtClean="0"/>
              <a:t>In many cases, only the signature line is exposed and the payee is concealed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79F0608-CDAE-427F-A155-4BB9D1C5770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b="1" smtClean="0"/>
              <a:t>Authorized Maker Schemes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Employee with signatory authority writes a fraudulent check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Overriding controls through intimidation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High-level managers can make employees afraid to question suspicious transactions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Can happen when ownership is absent or inattentive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Poor controls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Failure to closely monitor accounts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Lack of separation of duties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A97046D-3B0C-441C-AB15-AEADDEAD3D3D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Preventing and Detecting Check Tampering by Authorized Makers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 eaLnBrk="1" hangingPunct="1"/>
            <a:r>
              <a:rPr lang="en-US" smtClean="0"/>
              <a:t>Difficult to detect because check signer is relied on to serve as a control</a:t>
            </a:r>
          </a:p>
          <a:p>
            <a:pPr eaLnBrk="1" hangingPunct="1"/>
            <a:r>
              <a:rPr lang="en-US" smtClean="0"/>
              <a:t>Separate the duties of the check writing function</a:t>
            </a:r>
          </a:p>
          <a:p>
            <a:pPr lvl="1" eaLnBrk="1" hangingPunct="1"/>
            <a:r>
              <a:rPr lang="en-US" smtClean="0"/>
              <a:t>Check preparer and check signer</a:t>
            </a:r>
          </a:p>
          <a:p>
            <a:pPr lvl="1" eaLnBrk="1" hangingPunct="1"/>
            <a:r>
              <a:rPr lang="en-US" smtClean="0"/>
              <a:t>Check signers should not have access to blank checks</a:t>
            </a:r>
          </a:p>
          <a:p>
            <a:pPr eaLnBrk="1" hangingPunct="1"/>
            <a:r>
              <a:rPr lang="en-US" smtClean="0"/>
              <a:t>Require dual signatures for disbursements over a certain amount</a:t>
            </a:r>
          </a:p>
          <a:p>
            <a:pPr eaLnBrk="1" hangingPunct="1"/>
            <a:r>
              <a:rPr lang="en-US" smtClean="0"/>
              <a:t>Maintain up-to-date vendor lists and confirm all disbursements to the lists, scrutinizing checks to unknown vendors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239FFA9-A9D9-429C-B1FF-EF35E3E50FA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b="1" smtClean="0"/>
              <a:t>Concealing Check Tampering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19600"/>
          </a:xfrm>
        </p:spPr>
        <p:txBody>
          <a:bodyPr/>
          <a:lstStyle/>
          <a:p>
            <a:pPr eaLnBrk="1" hangingPunct="1"/>
            <a:r>
              <a:rPr lang="en-US" sz="2800" smtClean="0"/>
              <a:t>Forged endorsement schemes and altered payee schemes create a problem for the fraudster because the checks are intended for a legitimate recipient who will complain if a payment isn’t received</a:t>
            </a:r>
          </a:p>
          <a:p>
            <a:pPr eaLnBrk="1" hangingPunct="1"/>
            <a:r>
              <a:rPr lang="en-US" sz="2800" smtClean="0"/>
              <a:t>An investigation could be triggered and the fraud discovered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779928C-0290-4DA5-9C0B-A7AFC9658892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b="1" smtClean="0"/>
              <a:t>Concealing Check Tampering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eaLnBrk="1" hangingPunct="1"/>
            <a:r>
              <a:rPr lang="en-US" sz="2800" smtClean="0"/>
              <a:t>Fraudster reconciling the bank statement</a:t>
            </a:r>
          </a:p>
          <a:p>
            <a:pPr lvl="1" eaLnBrk="1" hangingPunct="1"/>
            <a:r>
              <a:rPr lang="en-US" sz="2400" smtClean="0"/>
              <a:t>Remove fraudulent check</a:t>
            </a:r>
          </a:p>
          <a:p>
            <a:pPr lvl="1" eaLnBrk="1" hangingPunct="1"/>
            <a:r>
              <a:rPr lang="en-US" sz="2400" smtClean="0"/>
              <a:t>Doctor the bank statement</a:t>
            </a:r>
          </a:p>
          <a:p>
            <a:pPr lvl="1" eaLnBrk="1" hangingPunct="1"/>
            <a:r>
              <a:rPr lang="en-US" sz="2400" smtClean="0"/>
              <a:t>Code check as “void” or don’t include it in the disbursements journal</a:t>
            </a:r>
          </a:p>
          <a:p>
            <a:pPr eaLnBrk="1" hangingPunct="1"/>
            <a:r>
              <a:rPr lang="en-US" sz="2800" smtClean="0"/>
              <a:t>Re-alteration of checks</a:t>
            </a:r>
          </a:p>
          <a:p>
            <a:pPr lvl="1" eaLnBrk="1" hangingPunct="1"/>
            <a:r>
              <a:rPr lang="en-US" sz="2400" smtClean="0"/>
              <a:t>Check is changed back to the rightful payee when returned from the bank</a:t>
            </a:r>
          </a:p>
          <a:p>
            <a:pPr lvl="1" eaLnBrk="1" hangingPunct="1"/>
            <a:r>
              <a:rPr lang="en-US" sz="2400" smtClean="0"/>
              <a:t>Re-altered checks will match the names of the legitimate payees listed in the disbursements journal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C47F297-ACF1-4289-AC0E-291BB7110BFC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b="1" smtClean="0"/>
              <a:t>Concealing Check Tampering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pPr eaLnBrk="1" hangingPunct="1"/>
            <a:r>
              <a:rPr lang="en-US" sz="3200" smtClean="0"/>
              <a:t>Falsifying the disbursements journal</a:t>
            </a:r>
          </a:p>
          <a:p>
            <a:pPr lvl="1" eaLnBrk="1" hangingPunct="1"/>
            <a:r>
              <a:rPr lang="en-US" sz="2800" smtClean="0"/>
              <a:t>Check made payable to the perpetrator but a different person is listed as the payee in the books</a:t>
            </a:r>
          </a:p>
          <a:p>
            <a:pPr lvl="1" eaLnBrk="1" hangingPunct="1"/>
            <a:r>
              <a:rPr lang="en-US" sz="2800" smtClean="0"/>
              <a:t>Amount of the check can also be falsified in the disbursements journal </a:t>
            </a:r>
          </a:p>
          <a:p>
            <a:pPr lvl="1" eaLnBrk="1" hangingPunct="1"/>
            <a:r>
              <a:rPr lang="en-US" sz="2800" smtClean="0"/>
              <a:t>Existing accounts that are rarely reviewed or are very active are preferred</a:t>
            </a:r>
            <a:endParaRPr lang="en-US" sz="24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5810A2E-7A9E-435B-8B50-02676C57D40A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b="1" smtClean="0"/>
              <a:t>Concealing Check Tampering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/>
            <a:r>
              <a:rPr lang="en-US" sz="2800" smtClean="0"/>
              <a:t>Reissuing intercepted checks</a:t>
            </a:r>
          </a:p>
          <a:p>
            <a:pPr lvl="1" eaLnBrk="1" hangingPunct="1"/>
            <a:r>
              <a:rPr lang="en-US" sz="2400" smtClean="0"/>
              <a:t>New checks are issued to replace the ones that the vendor did not receive </a:t>
            </a:r>
          </a:p>
          <a:p>
            <a:pPr lvl="1" eaLnBrk="1" hangingPunct="1"/>
            <a:r>
              <a:rPr lang="en-US" sz="2400" smtClean="0"/>
              <a:t>The original invoice is changed in a manner that avoids a duplicate check for new check</a:t>
            </a:r>
          </a:p>
          <a:p>
            <a:pPr lvl="1" eaLnBrk="1" hangingPunct="1"/>
            <a:r>
              <a:rPr lang="en-US" sz="2400" smtClean="0"/>
              <a:t>New check is issued and a stop payment is supposed to have been made</a:t>
            </a:r>
          </a:p>
          <a:p>
            <a:pPr eaLnBrk="1" hangingPunct="1"/>
            <a:r>
              <a:rPr lang="en-US" sz="2800" smtClean="0"/>
              <a:t>Bogus supporting documents</a:t>
            </a:r>
          </a:p>
          <a:p>
            <a:pPr lvl="1" eaLnBrk="1" hangingPunct="1"/>
            <a:r>
              <a:rPr lang="en-US" sz="2400" smtClean="0"/>
              <a:t>Fake documentation is needed to support the check</a:t>
            </a:r>
          </a:p>
          <a:p>
            <a:pPr lvl="1" eaLnBrk="1" hangingPunct="1"/>
            <a:r>
              <a:rPr lang="en-US" sz="2400" smtClean="0"/>
              <a:t>False payment vouchers, invoices, purchase orders, receiving reports are submitted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EFD5197-BEAD-4048-A861-3A56B3A40D0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001000" cy="44958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Be able to discuss methods that can be used to prevent and detect the theft and/or alteration of outgoing company checks.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Understand how authorized maker schemes work and why they are especially difficult to prevent.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Understand how check tampering is hidden in a company’s accounting records.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Describe measures companies can take to prevent and detect fraudulent electronic payments.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Be familiar with proactive audit tests that can be used to detect check tampering.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772400" cy="990600"/>
          </a:xfrm>
        </p:spPr>
        <p:txBody>
          <a:bodyPr/>
          <a:lstStyle/>
          <a:p>
            <a:pPr eaLnBrk="1" hangingPunct="1"/>
            <a:r>
              <a:rPr lang="en-US" sz="4400" smtClean="0"/>
              <a:t>Learning Objectives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7A39D91-0423-49BA-AB44-BF2E80F29DD7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b="1" smtClean="0"/>
              <a:t>Electronic Payment Tampering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200" smtClean="0"/>
              <a:t>Electronic payments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800" smtClean="0"/>
              <a:t>Alternative to paper checks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800" smtClean="0"/>
              <a:t>Enable payer to transmit funds electronically over Internet or other medium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800" smtClean="0"/>
              <a:t>Include ACH payments, online bill payments, and wire transfers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BB7244C-1C83-4F8E-9323-19682C373048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b="1" smtClean="0"/>
              <a:t>Electronic Payment Tampering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3200" smtClean="0"/>
              <a:t>Methods used to manipulate electronic payments include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800" smtClean="0"/>
              <a:t>Abusing legitimate access to employer’s payment system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800" smtClean="0"/>
              <a:t>Gaining access through social engineering or password theft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800" smtClean="0"/>
              <a:t>Exploiting weaknesses in internal control or payment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314340B-260F-45EB-AAE2-4BC680A45254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eaLnBrk="1" hangingPunct="1"/>
            <a:r>
              <a:rPr lang="en-US" b="1" smtClean="0"/>
              <a:t>Prevention and Detection of Electronic Payment Tampering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9248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Internal controls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/>
              <a:t>Separation of duties; e.g., segregate duties for creating, approving, and releasing wires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/>
              <a:t>Segregating bank accounts; e.g., separate accounts for paper and electronic transactions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/>
              <a:t>Daily account monitoring and reconciliation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/>
              <a:t>Management and protection of user access and account information</a:t>
            </a:r>
          </a:p>
          <a:p>
            <a:pPr lvl="1" eaLnBrk="1" hangingPunct="1">
              <a:buFontTx/>
              <a:buNone/>
            </a:pPr>
            <a:endParaRPr lang="en-US" sz="2400" smtClean="0"/>
          </a:p>
          <a:p>
            <a:pPr lvl="1" eaLnBrk="1" hangingPunct="1">
              <a:buFontTx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B5CE9B0-5A08-4133-910F-3BADA78422C8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eaLnBrk="1" hangingPunct="1"/>
            <a:r>
              <a:rPr lang="en-US" b="1" smtClean="0"/>
              <a:t>Prevention and Detection of Electronic Payment Tampering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9248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Bank security services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/>
              <a:t>Set up ACH blocks/ACH filters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/>
              <a:t>Use positive pay for ACH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/>
              <a:t>Restrict banking software access to specific banking activities to enhance separation of duties; e.g., viewing bank statements or initiating electronic payments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/>
              <a:t>Customize banking software to incorporate dual authorization and daily or individual transaction limits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/>
              <a:t>Use bank’s multi-factor authentication tools; e.g., tokens, digital certificates, and smart cards</a:t>
            </a:r>
          </a:p>
          <a:p>
            <a:pPr lvl="1" eaLnBrk="1" hangingPunct="1"/>
            <a:endParaRPr lang="en-US" sz="2400" smtClean="0"/>
          </a:p>
          <a:p>
            <a:pPr lvl="1" eaLnBrk="1" hangingPunct="1"/>
            <a:endParaRPr lang="en-US" sz="2400" smtClean="0"/>
          </a:p>
          <a:p>
            <a:pPr lvl="1" eaLnBrk="1" hangingPunct="1">
              <a:buFontTx/>
              <a:buNone/>
            </a:pPr>
            <a:endParaRPr lang="en-US" sz="2400" smtClean="0"/>
          </a:p>
          <a:p>
            <a:pPr lvl="1" eaLnBrk="1" hangingPunct="1">
              <a:buFontTx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8695564-5B44-4D71-8BB7-1211F76C89C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971800" y="457200"/>
            <a:ext cx="2819400" cy="1143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800" dirty="0">
                <a:solidFill>
                  <a:schemeClr val="tx1"/>
                </a:solidFill>
                <a:latin typeface="Times" pitchFamily="18" charset="0"/>
              </a:rPr>
              <a:t>Check Tampering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581400" y="1905000"/>
            <a:ext cx="1524000" cy="685800"/>
          </a:xfrm>
          <a:prstGeom prst="rect">
            <a:avLst/>
          </a:prstGeom>
          <a:solidFill>
            <a:srgbClr val="CFFF4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</a:rPr>
              <a:t>Forged 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</a:rPr>
              <a:t>Maker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3581400" y="2819400"/>
            <a:ext cx="1524000" cy="685800"/>
          </a:xfrm>
          <a:prstGeom prst="rect">
            <a:avLst/>
          </a:prstGeom>
          <a:solidFill>
            <a:srgbClr val="CFFF4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</a:rPr>
              <a:t>Forged 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</a:rPr>
              <a:t>Endorsement</a:t>
            </a: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3581400" y="3733800"/>
            <a:ext cx="1524000" cy="685800"/>
          </a:xfrm>
          <a:prstGeom prst="rect">
            <a:avLst/>
          </a:prstGeom>
          <a:solidFill>
            <a:srgbClr val="CFFF4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</a:rPr>
              <a:t>Altered 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</a:rPr>
              <a:t>Payee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3581400" y="4648200"/>
            <a:ext cx="1524000" cy="685800"/>
          </a:xfrm>
          <a:prstGeom prst="rect">
            <a:avLst/>
          </a:prstGeom>
          <a:solidFill>
            <a:srgbClr val="CFFF4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</a:rPr>
              <a:t>Concealed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</a:rPr>
              <a:t>Checks</a:t>
            </a: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3581400" y="5562600"/>
            <a:ext cx="1524000" cy="685800"/>
          </a:xfrm>
          <a:prstGeom prst="rect">
            <a:avLst/>
          </a:prstGeom>
          <a:solidFill>
            <a:srgbClr val="CFFF4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</a:rPr>
              <a:t>Authorized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</a:rPr>
              <a:t>Maker</a:t>
            </a:r>
          </a:p>
        </p:txBody>
      </p:sp>
      <p:sp>
        <p:nvSpPr>
          <p:cNvPr id="5129" name="Line 18"/>
          <p:cNvSpPr>
            <a:spLocks noChangeShapeType="1"/>
          </p:cNvSpPr>
          <p:nvPr/>
        </p:nvSpPr>
        <p:spPr bwMode="auto">
          <a:xfrm>
            <a:off x="3235325" y="1736725"/>
            <a:ext cx="0" cy="4205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9"/>
          <p:cNvSpPr>
            <a:spLocks noChangeShapeType="1"/>
          </p:cNvSpPr>
          <p:nvPr/>
        </p:nvSpPr>
        <p:spPr bwMode="auto">
          <a:xfrm>
            <a:off x="4267200" y="1600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20"/>
          <p:cNvSpPr>
            <a:spLocks noChangeShapeType="1"/>
          </p:cNvSpPr>
          <p:nvPr/>
        </p:nvSpPr>
        <p:spPr bwMode="auto">
          <a:xfrm>
            <a:off x="3225800" y="17526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21"/>
          <p:cNvSpPr>
            <a:spLocks noChangeShapeType="1"/>
          </p:cNvSpPr>
          <p:nvPr/>
        </p:nvSpPr>
        <p:spPr bwMode="auto">
          <a:xfrm>
            <a:off x="3225800" y="2257425"/>
            <a:ext cx="357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22"/>
          <p:cNvSpPr>
            <a:spLocks noChangeShapeType="1"/>
          </p:cNvSpPr>
          <p:nvPr/>
        </p:nvSpPr>
        <p:spPr bwMode="auto">
          <a:xfrm>
            <a:off x="3225800" y="3125788"/>
            <a:ext cx="357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Line 23"/>
          <p:cNvSpPr>
            <a:spLocks noChangeShapeType="1"/>
          </p:cNvSpPr>
          <p:nvPr/>
        </p:nvSpPr>
        <p:spPr bwMode="auto">
          <a:xfrm>
            <a:off x="3225800" y="4094163"/>
            <a:ext cx="357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5" name="Line 24"/>
          <p:cNvSpPr>
            <a:spLocks noChangeShapeType="1"/>
          </p:cNvSpPr>
          <p:nvPr/>
        </p:nvSpPr>
        <p:spPr bwMode="auto">
          <a:xfrm>
            <a:off x="3225800" y="5029200"/>
            <a:ext cx="357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6" name="Line 25"/>
          <p:cNvSpPr>
            <a:spLocks noChangeShapeType="1"/>
          </p:cNvSpPr>
          <p:nvPr/>
        </p:nvSpPr>
        <p:spPr bwMode="auto">
          <a:xfrm>
            <a:off x="3225800" y="5943600"/>
            <a:ext cx="357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6CA1D17-0B82-4793-94A1-A9A83F2A0F8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Frequency of Fraudulent Disbursements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990600" y="1905000"/>
          <a:ext cx="7239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92491E0-A5DB-4A1F-805F-302E4F7F40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Median Loss of Fraudulent Disbursements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685800" y="2209800"/>
          <a:ext cx="77724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E0ED52F-50CB-44E0-94FB-147FEF5E5D0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sz="4400" b="1" smtClean="0"/>
              <a:t>Check Tampering Schemes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eaLnBrk="1" hangingPunct="1"/>
            <a:r>
              <a:rPr lang="en-US" sz="3200" smtClean="0"/>
              <a:t>Perpetrator physically prepares the fraudulent check</a:t>
            </a:r>
          </a:p>
          <a:p>
            <a:pPr eaLnBrk="1" hangingPunct="1"/>
            <a:r>
              <a:rPr lang="en-US" sz="3200" smtClean="0"/>
              <a:t>Depend on:</a:t>
            </a:r>
          </a:p>
          <a:p>
            <a:pPr lvl="1" eaLnBrk="1" hangingPunct="1"/>
            <a:r>
              <a:rPr lang="en-US" sz="2800" smtClean="0"/>
              <a:t>Access to check stock</a:t>
            </a:r>
          </a:p>
          <a:p>
            <a:pPr lvl="1" eaLnBrk="1" hangingPunct="1"/>
            <a:r>
              <a:rPr lang="en-US" sz="2800" smtClean="0"/>
              <a:t>Access to bank statements</a:t>
            </a:r>
          </a:p>
          <a:p>
            <a:pPr lvl="1" eaLnBrk="1" hangingPunct="1"/>
            <a:r>
              <a:rPr lang="en-US" sz="2800" smtClean="0"/>
              <a:t>Access to cash disbursements journal</a:t>
            </a:r>
          </a:p>
          <a:p>
            <a:pPr lvl="1" eaLnBrk="1" hangingPunct="1"/>
            <a:r>
              <a:rPr lang="en-US" sz="2800" smtClean="0"/>
              <a:t>Ability to forge signatures or alter other information on the check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765F6A8-8CCB-47AF-AD62-3047074386A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b="1" smtClean="0"/>
              <a:t>Forged Maker Schemes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pPr eaLnBrk="1" hangingPunct="1"/>
            <a:r>
              <a:rPr lang="en-US" sz="3200" smtClean="0"/>
              <a:t>An employee misappropriates a check and fraudulently affixes the signature of an authorized maker</a:t>
            </a:r>
          </a:p>
          <a:p>
            <a:pPr eaLnBrk="1" hangingPunct="1"/>
            <a:r>
              <a:rPr lang="en-US" sz="3200" smtClean="0"/>
              <a:t>Must have:</a:t>
            </a:r>
          </a:p>
          <a:p>
            <a:pPr lvl="1" eaLnBrk="1" hangingPunct="1"/>
            <a:r>
              <a:rPr lang="en-US" sz="2800" smtClean="0"/>
              <a:t>Access to a blank check</a:t>
            </a:r>
          </a:p>
          <a:p>
            <a:pPr lvl="1" eaLnBrk="1" hangingPunct="1"/>
            <a:r>
              <a:rPr lang="en-US" sz="2800" smtClean="0"/>
              <a:t>Convincing forgery of an authorized signature</a:t>
            </a:r>
          </a:p>
          <a:p>
            <a:pPr lvl="1" eaLnBrk="1" hangingPunct="1"/>
            <a:r>
              <a:rPr lang="en-US" sz="2800" smtClean="0"/>
              <a:t>Ability to conceal the crime</a:t>
            </a:r>
          </a:p>
          <a:p>
            <a:pPr eaLnBrk="1" hangingPunct="1"/>
            <a:endParaRPr lang="en-US" sz="32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3407C58-7861-4A8E-802E-46D8FF54504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Obtaining the Check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 eaLnBrk="1" hangingPunct="1"/>
            <a:r>
              <a:rPr lang="en-US" sz="3200" smtClean="0"/>
              <a:t>Employees having access to company checks</a:t>
            </a:r>
          </a:p>
          <a:p>
            <a:pPr lvl="1" eaLnBrk="1" hangingPunct="1"/>
            <a:r>
              <a:rPr lang="en-US" sz="2800" smtClean="0"/>
              <a:t>A/P clerks, office managers, bookkeepers</a:t>
            </a:r>
          </a:p>
          <a:p>
            <a:pPr eaLnBrk="1" hangingPunct="1"/>
            <a:r>
              <a:rPr lang="en-US" sz="3200" smtClean="0"/>
              <a:t>Employees lacking access to company checks</a:t>
            </a:r>
          </a:p>
          <a:p>
            <a:pPr lvl="1" eaLnBrk="1" hangingPunct="1"/>
            <a:r>
              <a:rPr lang="en-US" sz="2800" smtClean="0"/>
              <a:t>Checks poorly guarded</a:t>
            </a:r>
          </a:p>
          <a:p>
            <a:pPr eaLnBrk="1" hangingPunct="1"/>
            <a:r>
              <a:rPr lang="en-US" sz="3200" smtClean="0"/>
              <a:t>Producing counterfeit checks</a:t>
            </a:r>
          </a:p>
          <a:p>
            <a:pPr eaLnBrk="1" hangingPunct="1"/>
            <a:endParaRPr lang="en-US" sz="32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0A3777"/>
            </a:solidFill>
            <a:effectLst/>
            <a:latin typeface="Helvetica 75 Bold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0A3777"/>
            </a:solidFill>
            <a:effectLst/>
            <a:latin typeface="Helvetica 75 Bold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</TotalTime>
  <Words>1478</Words>
  <Application>Microsoft Office PowerPoint</Application>
  <PresentationFormat>On-screen Show (4:3)</PresentationFormat>
  <Paragraphs>231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Blank Presentation</vt:lpstr>
      <vt:lpstr>Chapter 5</vt:lpstr>
      <vt:lpstr>Learning Objectives</vt:lpstr>
      <vt:lpstr>Learning Objectives</vt:lpstr>
      <vt:lpstr>Slide 4</vt:lpstr>
      <vt:lpstr>Frequency of Fraudulent Disbursements</vt:lpstr>
      <vt:lpstr>Median Loss of Fraudulent Disbursements</vt:lpstr>
      <vt:lpstr>Check Tampering Schemes</vt:lpstr>
      <vt:lpstr>Forged Maker Schemes</vt:lpstr>
      <vt:lpstr>Obtaining the Check</vt:lpstr>
      <vt:lpstr>Safeguarding the Check Stock</vt:lpstr>
      <vt:lpstr>To Whom Is The Check  Made Payable?</vt:lpstr>
      <vt:lpstr>Forging the Signature</vt:lpstr>
      <vt:lpstr>Forged Maker Schemes</vt:lpstr>
      <vt:lpstr>Preventing and Detecting  Forged Maker Schemes</vt:lpstr>
      <vt:lpstr>Forged Endorsement Schemes</vt:lpstr>
      <vt:lpstr>Intercepting Checks  Before Delivery</vt:lpstr>
      <vt:lpstr>Preventing and Detecting the Theft of Outgoing Company Checks</vt:lpstr>
      <vt:lpstr>Preventing and Detecting the Theft of Outgoing Company Checks</vt:lpstr>
      <vt:lpstr>Altered Payee Schemes</vt:lpstr>
      <vt:lpstr>Altering Checks Prepared  by Others</vt:lpstr>
      <vt:lpstr>Altering Checks Prepared  by the Fraudster</vt:lpstr>
      <vt:lpstr>Preventing and Detecting Altered Company Checks</vt:lpstr>
      <vt:lpstr>Concealed Check Schemes</vt:lpstr>
      <vt:lpstr>Authorized Maker Schemes</vt:lpstr>
      <vt:lpstr>Preventing and Detecting Check Tampering by Authorized Makers</vt:lpstr>
      <vt:lpstr>Concealing Check Tampering</vt:lpstr>
      <vt:lpstr>Concealing Check Tampering</vt:lpstr>
      <vt:lpstr>Concealing Check Tampering</vt:lpstr>
      <vt:lpstr>Concealing Check Tampering</vt:lpstr>
      <vt:lpstr>Electronic Payment Tampering</vt:lpstr>
      <vt:lpstr>Electronic Payment Tampering</vt:lpstr>
      <vt:lpstr>Prevention and Detection of Electronic Payment Tampering</vt:lpstr>
      <vt:lpstr>Prevention and Detection of Electronic Payment Tampering</vt:lpstr>
    </vt:vector>
  </TitlesOfParts>
  <Company>뿿쬐뿿쩰ɢÔ뿿��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2004 ACFE Post-Conference</dc:title>
  <dc:subject>General Sessions</dc:subject>
  <dc:creator>Tony Rolston</dc:creator>
  <cp:lastModifiedBy>clofland</cp:lastModifiedBy>
  <cp:revision>41</cp:revision>
  <dcterms:created xsi:type="dcterms:W3CDTF">2004-02-25T21:57:05Z</dcterms:created>
  <dcterms:modified xsi:type="dcterms:W3CDTF">2013-03-14T20:49:44Z</dcterms:modified>
</cp:coreProperties>
</file>