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411" r:id="rId2"/>
    <p:sldId id="414" r:id="rId3"/>
    <p:sldId id="416" r:id="rId4"/>
    <p:sldId id="413" r:id="rId5"/>
    <p:sldId id="419" r:id="rId6"/>
    <p:sldId id="423" r:id="rId7"/>
    <p:sldId id="421" r:id="rId8"/>
    <p:sldId id="422" r:id="rId9"/>
    <p:sldId id="424" r:id="rId10"/>
    <p:sldId id="425" r:id="rId11"/>
    <p:sldId id="426" r:id="rId12"/>
    <p:sldId id="427" r:id="rId13"/>
    <p:sldId id="687" r:id="rId14"/>
    <p:sldId id="718" r:id="rId15"/>
    <p:sldId id="719" r:id="rId16"/>
    <p:sldId id="720" r:id="rId17"/>
    <p:sldId id="721" r:id="rId18"/>
    <p:sldId id="722" r:id="rId19"/>
    <p:sldId id="723" r:id="rId20"/>
    <p:sldId id="724" r:id="rId21"/>
    <p:sldId id="725" r:id="rId22"/>
    <p:sldId id="726" r:id="rId23"/>
    <p:sldId id="727" r:id="rId24"/>
    <p:sldId id="728" r:id="rId25"/>
    <p:sldId id="729" r:id="rId26"/>
    <p:sldId id="730" r:id="rId27"/>
    <p:sldId id="731" r:id="rId28"/>
    <p:sldId id="732" r:id="rId29"/>
    <p:sldId id="733" r:id="rId30"/>
    <p:sldId id="734" r:id="rId31"/>
    <p:sldId id="735" r:id="rId32"/>
    <p:sldId id="736" r:id="rId33"/>
    <p:sldId id="737" r:id="rId34"/>
    <p:sldId id="738" r:id="rId35"/>
    <p:sldId id="739" r:id="rId36"/>
    <p:sldId id="740" r:id="rId37"/>
    <p:sldId id="741" r:id="rId38"/>
    <p:sldId id="742" r:id="rId39"/>
    <p:sldId id="743" r:id="rId40"/>
    <p:sldId id="744" r:id="rId41"/>
    <p:sldId id="745" r:id="rId42"/>
    <p:sldId id="746" r:id="rId43"/>
    <p:sldId id="747" r:id="rId44"/>
    <p:sldId id="748" r:id="rId45"/>
    <p:sldId id="749" r:id="rId46"/>
    <p:sldId id="750" r:id="rId47"/>
    <p:sldId id="751" r:id="rId48"/>
    <p:sldId id="752" r:id="rId49"/>
    <p:sldId id="754" r:id="rId50"/>
    <p:sldId id="755" r:id="rId51"/>
    <p:sldId id="756" r:id="rId52"/>
    <p:sldId id="757" r:id="rId53"/>
    <p:sldId id="758" r:id="rId54"/>
    <p:sldId id="759" r:id="rId55"/>
    <p:sldId id="760" r:id="rId56"/>
    <p:sldId id="761" r:id="rId57"/>
    <p:sldId id="762" r:id="rId58"/>
    <p:sldId id="763" r:id="rId59"/>
    <p:sldId id="764" r:id="rId60"/>
    <p:sldId id="765" r:id="rId61"/>
    <p:sldId id="766" r:id="rId62"/>
    <p:sldId id="767" r:id="rId63"/>
    <p:sldId id="768" r:id="rId64"/>
    <p:sldId id="769" r:id="rId65"/>
    <p:sldId id="770" r:id="rId66"/>
    <p:sldId id="771" r:id="rId67"/>
    <p:sldId id="772" r:id="rId68"/>
    <p:sldId id="773" r:id="rId69"/>
    <p:sldId id="774" r:id="rId70"/>
    <p:sldId id="775" r:id="rId71"/>
    <p:sldId id="776" r:id="rId72"/>
    <p:sldId id="777" r:id="rId73"/>
    <p:sldId id="778" r:id="rId74"/>
    <p:sldId id="779" r:id="rId75"/>
    <p:sldId id="780" r:id="rId76"/>
    <p:sldId id="781" r:id="rId77"/>
    <p:sldId id="652" r:id="rId78"/>
    <p:sldId id="654" r:id="rId79"/>
    <p:sldId id="570" r:id="rId80"/>
    <p:sldId id="571" r:id="rId81"/>
    <p:sldId id="664" r:id="rId82"/>
    <p:sldId id="572" r:id="rId83"/>
    <p:sldId id="574" r:id="rId84"/>
    <p:sldId id="575" r:id="rId85"/>
    <p:sldId id="576" r:id="rId86"/>
    <p:sldId id="577" r:id="rId87"/>
    <p:sldId id="578" r:id="rId88"/>
    <p:sldId id="579" r:id="rId89"/>
    <p:sldId id="580" r:id="rId90"/>
    <p:sldId id="581" r:id="rId91"/>
    <p:sldId id="582" r:id="rId92"/>
    <p:sldId id="583" r:id="rId93"/>
    <p:sldId id="627" r:id="rId94"/>
    <p:sldId id="628" r:id="rId95"/>
    <p:sldId id="629" r:id="rId96"/>
    <p:sldId id="661" r:id="rId97"/>
    <p:sldId id="782" r:id="rId98"/>
    <p:sldId id="783" r:id="rId99"/>
    <p:sldId id="784" r:id="rId100"/>
    <p:sldId id="785" r:id="rId101"/>
    <p:sldId id="786" r:id="rId102"/>
    <p:sldId id="787" r:id="rId103"/>
    <p:sldId id="788" r:id="rId104"/>
    <p:sldId id="789" r:id="rId105"/>
    <p:sldId id="790" r:id="rId106"/>
    <p:sldId id="791" r:id="rId107"/>
    <p:sldId id="792" r:id="rId108"/>
    <p:sldId id="793" r:id="rId109"/>
    <p:sldId id="794" r:id="rId110"/>
    <p:sldId id="795" r:id="rId111"/>
    <p:sldId id="796" r:id="rId112"/>
    <p:sldId id="797" r:id="rId113"/>
    <p:sldId id="798" r:id="rId114"/>
    <p:sldId id="799" r:id="rId115"/>
    <p:sldId id="800" r:id="rId116"/>
    <p:sldId id="801" r:id="rId117"/>
    <p:sldId id="802" r:id="rId118"/>
    <p:sldId id="803" r:id="rId119"/>
    <p:sldId id="804" r:id="rId120"/>
    <p:sldId id="805" r:id="rId121"/>
    <p:sldId id="806" r:id="rId122"/>
    <p:sldId id="807" r:id="rId123"/>
    <p:sldId id="808" r:id="rId124"/>
    <p:sldId id="809" r:id="rId125"/>
    <p:sldId id="810" r:id="rId126"/>
    <p:sldId id="819" r:id="rId127"/>
    <p:sldId id="811" r:id="rId128"/>
    <p:sldId id="812" r:id="rId129"/>
    <p:sldId id="813" r:id="rId130"/>
    <p:sldId id="814" r:id="rId131"/>
    <p:sldId id="815" r:id="rId132"/>
    <p:sldId id="816" r:id="rId133"/>
    <p:sldId id="822" r:id="rId134"/>
    <p:sldId id="821" r:id="rId135"/>
    <p:sldId id="818" r:id="rId136"/>
    <p:sldId id="817" r:id="rId137"/>
    <p:sldId id="681" r:id="rId138"/>
    <p:sldId id="682" r:id="rId139"/>
    <p:sldId id="683" r:id="rId140"/>
    <p:sldId id="684" r:id="rId141"/>
    <p:sldId id="673" r:id="rId142"/>
    <p:sldId id="674" r:id="rId143"/>
    <p:sldId id="675" r:id="rId144"/>
    <p:sldId id="676" r:id="rId145"/>
    <p:sldId id="677" r:id="rId146"/>
    <p:sldId id="662" r:id="rId147"/>
    <p:sldId id="663" r:id="rId14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hlink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7B00E4"/>
    <a:srgbClr val="55FC02"/>
    <a:srgbClr val="FBBA03"/>
    <a:srgbClr val="0332B7"/>
    <a:srgbClr val="000000"/>
    <a:srgbClr val="114FFB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155" autoAdjust="0"/>
    <p:restoredTop sz="83768" autoAdjust="0"/>
  </p:normalViewPr>
  <p:slideViewPr>
    <p:cSldViewPr>
      <p:cViewPr varScale="1">
        <p:scale>
          <a:sx n="76" d="100"/>
          <a:sy n="76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0D5269-2944-4A78-BB80-FAFB86447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735263" y="9147175"/>
            <a:ext cx="1844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 b="0">
                <a:solidFill>
                  <a:schemeClr val="tx1"/>
                </a:solidFill>
              </a:rPr>
              <a:t>NOW Handout Page </a:t>
            </a:r>
            <a:fld id="{07F68B55-8DF6-4E0D-B79B-99D982577633}" type="slidenum">
              <a:rPr lang="en-US" sz="1300" b="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4167EF2-B7FD-4754-B117-14B2300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300" b="0">
                <a:solidFill>
                  <a:schemeClr val="tx1"/>
                </a:solidFill>
              </a:rPr>
              <a:t>Page </a:t>
            </a:r>
            <a:fld id="{0A093C6F-00CA-42F0-9402-D9D74C673E51}" type="slidenum">
              <a:rPr lang="en-US" sz="1300" b="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  <a:defRPr/>
              </a:pPr>
              <a:t>‹#›</a:t>
            </a:fld>
            <a:endParaRPr lang="en-US" sz="1300" b="0">
              <a:solidFill>
                <a:schemeClr val="tx1"/>
              </a:solidFill>
            </a:endParaRPr>
          </a:p>
        </p:txBody>
      </p:sp>
      <p:sp>
        <p:nvSpPr>
          <p:cNvPr id="163847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E303D-CE55-4FBA-9B54-F698927391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05BAD-AC39-4121-A3D9-72B6EFB84F5E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7408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53BD3D-34C4-49AE-96EE-C9B1F18775AC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75108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11ED5-A11A-4620-B978-484333603031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51" tIns="46986" rIns="95651" bIns="46986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7613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BD317-42F3-4631-B24D-4E0AC9C8BC4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  <a:ln/>
        </p:spPr>
        <p:txBody>
          <a:bodyPr lIns="95606" tIns="46964" rIns="95606" bIns="46964"/>
          <a:lstStyle/>
          <a:p>
            <a:r>
              <a:rPr lang="en-US" smtClean="0"/>
              <a:t>3 clocks doing work, 3 overhead (stall, branch, sub)</a:t>
            </a:r>
          </a:p>
        </p:txBody>
      </p:sp>
      <p:sp>
        <p:nvSpPr>
          <p:cNvPr id="17715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8413" y="728663"/>
            <a:ext cx="4792662" cy="3594100"/>
          </a:xfrm>
          <a:ln cap="flat"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127D3-F146-43C4-A2AD-0232CAE48149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  <a:ln/>
        </p:spPr>
        <p:txBody>
          <a:bodyPr lIns="95606" tIns="46964" rIns="95606" bIns="46964"/>
          <a:lstStyle/>
          <a:p>
            <a:endParaRPr lang="en-US" smtClean="0"/>
          </a:p>
        </p:txBody>
      </p:sp>
      <p:sp>
        <p:nvSpPr>
          <p:cNvPr id="17818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8413" y="728663"/>
            <a:ext cx="4792662" cy="3594100"/>
          </a:xfrm>
          <a:ln cap="flat"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7950D-C81B-49BD-B44F-52730896EF8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  <a:ln/>
        </p:spPr>
        <p:txBody>
          <a:bodyPr lIns="95606" tIns="46964" rIns="95606" bIns="46964"/>
          <a:lstStyle/>
          <a:p>
            <a:endParaRPr lang="en-US" smtClean="0"/>
          </a:p>
        </p:txBody>
      </p:sp>
      <p:sp>
        <p:nvSpPr>
          <p:cNvPr id="17920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8413" y="728663"/>
            <a:ext cx="4792662" cy="3594100"/>
          </a:xfrm>
          <a:ln cap="flat"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5FE48-A5CE-48A3-BD0E-1B4E3B040859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Assume that there are separate integer functional units for effective address</a:t>
            </a:r>
          </a:p>
          <a:p>
            <a:r>
              <a:rPr lang="en-US" smtClean="0"/>
              <a:t>calculation, for ALU operations, and for branch condition evaluation.</a:t>
            </a:r>
          </a:p>
          <a:p>
            <a:r>
              <a:rPr lang="en-US" smtClean="0"/>
              <a:t>Create a table as in Figure 3.27 for the first three iterations of this loop for</a:t>
            </a:r>
          </a:p>
          <a:p>
            <a:r>
              <a:rPr lang="en-US" smtClean="0"/>
              <a:t>both machines. Assume that up to two instructions of any type can commit</a:t>
            </a:r>
          </a:p>
          <a:p>
            <a:r>
              <a:rPr lang="en-US" smtClean="0"/>
              <a:t>per clock.</a:t>
            </a:r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The time of issue, execution, and writing result for a dual-issue version of our pipeline </a:t>
            </a:r>
            <a:r>
              <a:rPr lang="en-US" b="1" i="1" smtClean="0"/>
              <a:t>without speculation.</a:t>
            </a:r>
          </a:p>
          <a:p>
            <a:r>
              <a:rPr lang="en-US" smtClean="0"/>
              <a:t>Note that the L.D following the BNE cannot start execution earlier, because it must wait until the branch outcome</a:t>
            </a:r>
          </a:p>
          <a:p>
            <a:r>
              <a:rPr lang="en-US" smtClean="0"/>
              <a:t>is determined. This type of program with data dependent branches that cannot be resolved earlier, shows the strength of</a:t>
            </a:r>
          </a:p>
          <a:p>
            <a:r>
              <a:rPr lang="en-US" smtClean="0"/>
              <a:t>speculation. Separate functional units for address calculation, ALU operations, and branch condition evaluation allow multiple</a:t>
            </a:r>
          </a:p>
          <a:p>
            <a:r>
              <a:rPr lang="en-US" smtClean="0"/>
              <a:t>instructions to execute in the same cycle.</a:t>
            </a: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60220-18B5-48F3-BA65-5978AAC93A26}" type="slidenum">
              <a:rPr lang="en-US" smtClean="0"/>
              <a:pPr/>
              <a:t>144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/>
              <a:t>The time of issue, execution, and writing result for a dual-issue version of our pipeline </a:t>
            </a:r>
            <a:r>
              <a:rPr lang="en-US" b="1" i="1" smtClean="0"/>
              <a:t>with speculation.</a:t>
            </a:r>
          </a:p>
          <a:p>
            <a:r>
              <a:rPr lang="en-US" smtClean="0"/>
              <a:t>Note that the L.D following the BNE can start execution early, because it is speculative.</a:t>
            </a:r>
          </a:p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A5CFF-59BB-4869-8BF0-C9B0EED67C0C}" type="slidenum">
              <a:rPr lang="en-US" smtClean="0"/>
              <a:pPr/>
              <a:t>145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506CE-4263-446D-BC95-8690811934C9}" type="slidenum">
              <a:rPr lang="en-US" smtClean="0"/>
              <a:pPr/>
              <a:t>147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ED9E6-4D22-41C6-8AAD-B0623A044D8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39" tIns="46981" rIns="95639" bIns="46981"/>
          <a:lstStyle/>
          <a:p>
            <a:r>
              <a:rPr lang="en-US" smtClean="0"/>
              <a:t>What you might have thought</a:t>
            </a:r>
          </a:p>
          <a:p>
            <a:r>
              <a:rPr lang="en-US" smtClean="0"/>
              <a:t>1. 4 stages of instruction executino</a:t>
            </a:r>
          </a:p>
          <a:p>
            <a:r>
              <a:rPr lang="en-US" smtClean="0"/>
              <a:t>2.Status of FU:  Normal things to keep track of (RAW &amp; structura for busyl):</a:t>
            </a:r>
          </a:p>
          <a:p>
            <a:r>
              <a:rPr lang="en-US" smtClean="0"/>
              <a:t>Fi from instruction format of the mahine (Fi is dest)</a:t>
            </a:r>
          </a:p>
          <a:p>
            <a:r>
              <a:rPr lang="en-US" smtClean="0"/>
              <a:t>Add unit can Add or Sub</a:t>
            </a:r>
          </a:p>
          <a:p>
            <a:r>
              <a:rPr lang="en-US" smtClean="0"/>
              <a:t>Rj, Rk - status of registers (Yes means ready)</a:t>
            </a:r>
          </a:p>
          <a:p>
            <a:r>
              <a:rPr lang="en-US" smtClean="0"/>
              <a:t>Qj,Qk - If a no in Rj, Rk, means waiting for a FU to write result; Qj, Qk means wihch FU waiting for it</a:t>
            </a:r>
          </a:p>
          <a:p>
            <a:r>
              <a:rPr lang="en-US" smtClean="0"/>
              <a:t>3.Status of register result (WAW &amp;WAR)s:</a:t>
            </a:r>
          </a:p>
          <a:p>
            <a:r>
              <a:rPr lang="en-US" smtClean="0"/>
              <a:t>which FU is going to write into registers</a:t>
            </a:r>
          </a:p>
          <a:p>
            <a:r>
              <a:rPr lang="en-US" smtClean="0"/>
              <a:t>Scoreboard on 6600 = size of FU</a:t>
            </a:r>
          </a:p>
          <a:p>
            <a:r>
              <a:rPr lang="en-US" smtClean="0"/>
              <a:t>6.7, 6.8, 6.9, 6.12, 6.13, 6.16, 6.17</a:t>
            </a:r>
          </a:p>
          <a:p>
            <a:r>
              <a:rPr lang="en-US" smtClean="0"/>
              <a:t>FU latencies: Add 2, Mult 10, Div 40 clocks</a:t>
            </a:r>
          </a:p>
        </p:txBody>
      </p:sp>
      <p:sp>
        <p:nvSpPr>
          <p:cNvPr id="16589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assume the following latencies: load is 1 clock cycle, add is 2 clock cycles, multiply is 6 clock cycles, and divide is 12 clock cycles.</a:t>
            </a:r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3ADD2-76F1-4743-B1C3-01020C602C1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6D32A-9A8F-44F3-BD4D-10E4B6A7D19D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6794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BEB9A-B260-4F01-9F53-641B198677CF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6896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6A6E2-2D1D-423C-809D-BC57C498C319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69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69988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F868D-F38F-4C6A-89C5-056F400E3956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71012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FE3DAB-7DDA-48D7-B8EB-C6D3AD848E00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72036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958F5-7145-44F6-902A-44BFFA1090FE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642" tIns="46982" rIns="95642" bIns="46982"/>
          <a:lstStyle/>
          <a:p>
            <a:r>
              <a:rPr lang="en-US" smtClean="0"/>
              <a:t>Resolve RAW memory conflict? (address in memory buffers)</a:t>
            </a:r>
          </a:p>
          <a:p>
            <a:r>
              <a:rPr lang="en-US" smtClean="0"/>
              <a:t>Integer unit executes in parallel</a:t>
            </a:r>
          </a:p>
        </p:txBody>
      </p:sp>
      <p:sp>
        <p:nvSpPr>
          <p:cNvPr id="173060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07AE-789B-41D5-A9DD-ED7E03A00A0F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532B-C32D-4405-9D6E-9F447FE70846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85EB-722F-4FC6-A223-6902BB21F590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5A8D-EB63-4CF4-809B-BB6E431FF0E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E9F3F-9550-479D-B5CC-6BEE14CD50CE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B5C6-ED4C-404F-AB95-45CAD3B7CC5F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052D7-EFD0-46BA-BF77-779B11163A56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C7F66-D704-43CE-AB5A-03A9E07AB5A6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13BF-E9BD-4982-BDCC-8278C517CAFE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31717-8568-4CD6-A567-B77715A8DAA6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98E0-700B-4823-A9D6-4C71C2C3848E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34EBE-BB11-46D5-B201-06479AF17200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EC17D-60E4-4727-8544-614E4F001A7A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116B2-FD20-45F5-96D5-23A19EB76CEB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2876E-008D-43C7-913C-429E92A45560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AB187-CF72-40C7-9F3F-00CE38B61A7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DB8F-06DD-4870-AE86-8F8BB8D83B8A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2FA9-23D1-415E-8EF8-253A0C32C4BB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FFE4-C294-47AA-B13A-56CC4F7EE9AB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FA335-39F7-466F-9A04-5475A4E1C64A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26200"/>
            <a:ext cx="19050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21FC-EB47-4D1F-9C5D-06D370CF1CCE}" type="datetime1">
              <a:rPr lang="en-US"/>
              <a:pPr>
                <a:defRPr/>
              </a:pPr>
              <a:t>3/31/2012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26200"/>
            <a:ext cx="2895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CS252 S06 Lec7 ILP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13500"/>
            <a:ext cx="19050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08F8-41D2-445D-87D1-13470900F0CC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225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93800"/>
            <a:ext cx="7696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0" y="1041400"/>
            <a:ext cx="9144000" cy="46038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tab.computer.org/tcca/NEWS/dec97/kavi.pdf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98650"/>
            <a:ext cx="7753350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Instruction Level Parallelism 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Dependence Ignored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924800" cy="4114800"/>
          </a:xfrm>
        </p:spPr>
        <p:txBody>
          <a:bodyPr/>
          <a:lstStyle/>
          <a:p>
            <a:pPr marL="457200" indent="-457200"/>
            <a:r>
              <a:rPr lang="en-US" altLang="en-US" sz="2800" smtClean="0"/>
              <a:t>Control dependence need not be preserved</a:t>
            </a:r>
          </a:p>
          <a:p>
            <a:pPr marL="800100" lvl="1" indent="-342900"/>
            <a:r>
              <a:rPr lang="en-US" altLang="en-US" sz="2000" smtClean="0"/>
              <a:t>willing to execute instructions that should not have been executed, thereby violating the control dependences, </a:t>
            </a:r>
            <a:r>
              <a:rPr lang="en-US" altLang="en-US" sz="2000" smtClean="0">
                <a:solidFill>
                  <a:srgbClr val="0332B7"/>
                </a:solidFill>
              </a:rPr>
              <a:t>if</a:t>
            </a:r>
            <a:r>
              <a:rPr lang="en-US" altLang="en-US" sz="2000" smtClean="0"/>
              <a:t> can do so without affecting correctness of the program</a:t>
            </a:r>
          </a:p>
          <a:p>
            <a:pPr marL="800100" lvl="1" indent="-342900">
              <a:buFontTx/>
              <a:buNone/>
            </a:pPr>
            <a:endParaRPr lang="en-US" altLang="en-US" sz="2000" smtClean="0"/>
          </a:p>
          <a:p>
            <a:pPr marL="457200" indent="-457200"/>
            <a:r>
              <a:rPr lang="en-US" altLang="en-US" sz="2800" smtClean="0"/>
              <a:t>Instead, 2 properties critical to program correctness are </a:t>
            </a:r>
          </a:p>
          <a:p>
            <a:pPr marL="800100" lvl="1" indent="-342900">
              <a:buFontTx/>
              <a:buAutoNum type="arabicParenR"/>
            </a:pPr>
            <a:r>
              <a:rPr lang="en-US" altLang="en-US" sz="2400" smtClean="0">
                <a:solidFill>
                  <a:srgbClr val="0332B7"/>
                </a:solidFill>
              </a:rPr>
              <a:t>exception behavior</a:t>
            </a:r>
            <a:r>
              <a:rPr lang="en-US" altLang="en-US" sz="2400" smtClean="0"/>
              <a:t> and </a:t>
            </a:r>
          </a:p>
          <a:p>
            <a:pPr marL="800100" lvl="1" indent="-342900">
              <a:buFontTx/>
              <a:buAutoNum type="arabicParenR"/>
            </a:pPr>
            <a:r>
              <a:rPr lang="en-US" altLang="en-US" sz="2400" smtClean="0">
                <a:solidFill>
                  <a:srgbClr val="0332B7"/>
                </a:solidFill>
              </a:rPr>
              <a:t>data flow</a:t>
            </a:r>
          </a:p>
          <a:p>
            <a:pPr marL="457200" indent="-457200"/>
            <a:endParaRPr lang="en-US" alt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FP Loop Showing Stalls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172200"/>
            <a:ext cx="7048500" cy="393700"/>
          </a:xfrm>
          <a:noFill/>
        </p:spPr>
        <p:txBody>
          <a:bodyPr lIns="90487" tIns="44450" rIns="90487" bIns="44450"/>
          <a:lstStyle/>
          <a:p>
            <a:pPr>
              <a:tabLst>
                <a:tab pos="1200150" algn="l"/>
                <a:tab pos="1657350" algn="l"/>
                <a:tab pos="3028950" algn="l"/>
              </a:tabLst>
            </a:pPr>
            <a:r>
              <a:rPr lang="en-US" sz="2000" smtClean="0">
                <a:solidFill>
                  <a:srgbClr val="0332B7"/>
                </a:solidFill>
              </a:rPr>
              <a:t> 9 clock cycles: Rewrite code to minimize stalls?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27100" y="4419600"/>
            <a:ext cx="7340600" cy="219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i="1">
                <a:solidFill>
                  <a:schemeClr val="tx1"/>
                </a:solidFill>
              </a:rPr>
              <a:t>Instruction	Instruction	Latency in</a:t>
            </a:r>
            <a:br>
              <a:rPr lang="en-US" sz="1800" i="1">
                <a:solidFill>
                  <a:schemeClr val="tx1"/>
                </a:solidFill>
              </a:rPr>
            </a:br>
            <a:r>
              <a:rPr lang="en-US" sz="1800" i="1">
                <a:solidFill>
                  <a:schemeClr val="tx1"/>
                </a:solidFill>
              </a:rPr>
              <a:t>producing result	using result 	clock cycles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FP ALU op	Another FP ALU op	3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FP ALU op	Store double	2 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Load double	FP ALU op	1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749300" y="1352550"/>
            <a:ext cx="80137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1 Loop:	L.D	</a:t>
            </a:r>
            <a:r>
              <a:rPr lang="en-US" sz="1800">
                <a:latin typeface="Courier New" pitchFamily="49" charset="0"/>
              </a:rPr>
              <a:t>F0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,0(R1)	;F0=vector element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2		</a:t>
            </a:r>
            <a:r>
              <a:rPr lang="en-US" sz="1800">
                <a:latin typeface="Courier New" pitchFamily="49" charset="0"/>
              </a:rPr>
              <a:t>stall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3		ADD.D	</a:t>
            </a:r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F4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,</a:t>
            </a:r>
            <a:r>
              <a:rPr lang="en-US" sz="1800">
                <a:latin typeface="Courier New" pitchFamily="49" charset="0"/>
              </a:rPr>
              <a:t>F0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,F2	;add scalar in F2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4		</a:t>
            </a:r>
            <a:r>
              <a:rPr lang="en-US" sz="1800">
                <a:latin typeface="Courier New" pitchFamily="49" charset="0"/>
              </a:rPr>
              <a:t>stall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5		</a:t>
            </a:r>
            <a:r>
              <a:rPr lang="en-US" sz="1800">
                <a:latin typeface="Courier New" pitchFamily="49" charset="0"/>
              </a:rPr>
              <a:t>stall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6 	S.D	0(R1),</a:t>
            </a:r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F4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	;store result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7 	DADDUI	R1,R1,-8	;decrement pointer 8B (DW)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8</a:t>
            </a:r>
            <a:r>
              <a:rPr lang="en-US" sz="1800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>
                <a:latin typeface="Courier New" pitchFamily="49" charset="0"/>
              </a:rPr>
              <a:t>stall</a:t>
            </a:r>
            <a:r>
              <a:rPr lang="en-US"/>
              <a:t>		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assumes can’t forward to branch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9 	BNEZ	R1,Loop	;branch R1!=zero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21055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Revised FP Loop Minimizing Stalls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458200" cy="374650"/>
          </a:xfrm>
          <a:noFill/>
        </p:spPr>
        <p:txBody>
          <a:bodyPr lIns="90487" tIns="44450" rIns="90487" bIns="44450"/>
          <a:lstStyle/>
          <a:p>
            <a:pPr>
              <a:lnSpc>
                <a:spcPct val="80000"/>
              </a:lnSpc>
              <a:buFontTx/>
              <a:buNone/>
              <a:tabLst>
                <a:tab pos="1200150" algn="l"/>
                <a:tab pos="1657350" algn="l"/>
                <a:tab pos="3028950" algn="l"/>
              </a:tabLst>
            </a:pPr>
            <a:r>
              <a:rPr lang="en-US" sz="2000" smtClean="0">
                <a:solidFill>
                  <a:srgbClr val="0332B7"/>
                </a:solidFill>
              </a:rPr>
              <a:t> 7 clock cycles, but just 3 for execution (L.D, ADD.D,S.D), 4 for loop overhead; How make  faster?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14400" y="4191000"/>
            <a:ext cx="73406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i="1">
                <a:solidFill>
                  <a:schemeClr val="tx1"/>
                </a:solidFill>
              </a:rPr>
              <a:t>Instruction	Instruction	Latency in</a:t>
            </a:r>
            <a:br>
              <a:rPr lang="en-US" sz="1800" i="1">
                <a:solidFill>
                  <a:schemeClr val="tx1"/>
                </a:solidFill>
              </a:rPr>
            </a:br>
            <a:r>
              <a:rPr lang="en-US" sz="1800" i="1">
                <a:solidFill>
                  <a:schemeClr val="tx1"/>
                </a:solidFill>
              </a:rPr>
              <a:t>producing result	using result 	clock cycles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FP ALU op	Another FP ALU op	3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FP ALU op	Store double	2 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Load double	FP ALU op	1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673100" y="1485900"/>
            <a:ext cx="80899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1 Loop:	L.D	</a:t>
            </a:r>
            <a:r>
              <a:rPr lang="en-US" sz="1800">
                <a:latin typeface="Courier New" pitchFamily="49" charset="0"/>
              </a:rPr>
              <a:t>F0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,0(R1)	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2		DADDUI	R1,R1,-8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	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3		ADD.D	</a:t>
            </a:r>
            <a:r>
              <a:rPr lang="en-US" sz="1800">
                <a:solidFill>
                  <a:schemeClr val="accent1"/>
                </a:solidFill>
                <a:latin typeface="Courier New" pitchFamily="49" charset="0"/>
              </a:rPr>
              <a:t>F4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,</a:t>
            </a:r>
            <a:r>
              <a:rPr lang="en-US" sz="1800">
                <a:latin typeface="Courier New" pitchFamily="49" charset="0"/>
              </a:rPr>
              <a:t>F0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,F2	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4		</a:t>
            </a:r>
            <a:r>
              <a:rPr lang="en-US">
                <a:latin typeface="Courier New" pitchFamily="49" charset="0"/>
              </a:rPr>
              <a:t>stall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5		</a:t>
            </a:r>
            <a:r>
              <a:rPr lang="en-US">
                <a:latin typeface="Courier New" pitchFamily="49" charset="0"/>
              </a:rPr>
              <a:t>stall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6		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S.D	</a:t>
            </a:r>
            <a:r>
              <a:rPr lang="en-US">
                <a:latin typeface="Courier New" pitchFamily="49" charset="0"/>
              </a:rPr>
              <a:t>8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(R1),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F4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	</a:t>
            </a:r>
            <a:r>
              <a:rPr lang="en-US">
                <a:latin typeface="Courier New" pitchFamily="49" charset="0"/>
              </a:rPr>
              <a:t>;altered offset when move DSUBUI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2120900" algn="l"/>
                <a:tab pos="337185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7 	</a:t>
            </a:r>
            <a:r>
              <a:rPr lang="en-US">
                <a:solidFill>
                  <a:schemeClr val="tx1"/>
                </a:solidFill>
                <a:latin typeface="Courier New" pitchFamily="49" charset="0"/>
              </a:rPr>
              <a:t>BNEZ	R1,Loop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04800" y="3810000"/>
            <a:ext cx="83058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tabLst>
                <a:tab pos="1200150" algn="l"/>
                <a:tab pos="1657350" algn="l"/>
                <a:tab pos="3028950" algn="l"/>
              </a:tabLst>
            </a:pPr>
            <a:r>
              <a:rPr lang="en-US" sz="2400">
                <a:solidFill>
                  <a:schemeClr val="tx1"/>
                </a:solidFill>
              </a:rPr>
              <a:t>Swap DADDUI and S.D by changing address of S.D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458200" cy="1143000"/>
          </a:xfrm>
          <a:noFill/>
        </p:spPr>
        <p:txBody>
          <a:bodyPr lIns="90487" tIns="44450" rIns="90487" bIns="44450"/>
          <a:lstStyle/>
          <a:p>
            <a:r>
              <a:rPr lang="en-US" sz="2900" smtClean="0"/>
              <a:t>Unroll Loop Four Times (straightforward way)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0" y="1473200"/>
            <a:ext cx="2882900" cy="927100"/>
          </a:xfrm>
          <a:noFill/>
        </p:spPr>
        <p:txBody>
          <a:bodyPr lIns="90487" tIns="44450" rIns="90487" bIns="44450"/>
          <a:lstStyle/>
          <a:p>
            <a:pPr>
              <a:buFontTx/>
              <a:buNone/>
              <a:tabLst>
                <a:tab pos="1200150" algn="l"/>
                <a:tab pos="1657350" algn="l"/>
                <a:tab pos="3028950" algn="l"/>
              </a:tabLst>
            </a:pPr>
            <a:r>
              <a:rPr lang="en-US" smtClean="0">
                <a:solidFill>
                  <a:srgbClr val="0332B7"/>
                </a:solidFill>
              </a:rPr>
              <a:t> Rewrite loop to minimize stalls?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304800" y="1447800"/>
            <a:ext cx="8610600" cy="493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 Loop:	L.D	F0,0(R1)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3	ADD.D	F4,F0,F2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6	S.D	0(R1),F4 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;drop DSUBUI &amp; BNEZ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7	L.D	F6,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-8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9	ADD.D	F8,F6,F2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12	S.D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-8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(R1),F8 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;drop DSUBUI &amp; BNEZ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13	L.D	F10,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-16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15	ADD.D	F12,F10,F2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18	S.D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-16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(R1),F12 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;drop DSUBUI &amp; BNEZ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19	L.D	F14,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-24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21	ADD.D	F16,F14,F2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24	S.D	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-24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(R1),F16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25	DADDUI	R1,R1,</a:t>
            </a:r>
            <a:r>
              <a:rPr lang="en-US" sz="1800">
                <a:solidFill>
                  <a:schemeClr val="accent2"/>
                </a:solidFill>
                <a:latin typeface="Courier New" pitchFamily="49" charset="0"/>
              </a:rPr>
              <a:t>#-32	;alter to 4*8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26	BNEZ	R1,LOOP</a:t>
            </a:r>
            <a:endParaRPr lang="en-US" sz="14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endParaRPr lang="en-US" sz="1800">
              <a:solidFill>
                <a:schemeClr val="tx1"/>
              </a:solidFill>
              <a:latin typeface="Courier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>
                <a:latin typeface="Courier" pitchFamily="49" charset="0"/>
              </a:rPr>
              <a:t> </a:t>
            </a:r>
            <a:r>
              <a:rPr lang="en-US" sz="2400" i="1">
                <a:latin typeface="Comic Sans MS" pitchFamily="66" charset="0"/>
              </a:rPr>
              <a:t> </a:t>
            </a:r>
            <a:r>
              <a:rPr lang="en-US" sz="2400" i="1">
                <a:solidFill>
                  <a:srgbClr val="0332B7"/>
                </a:solidFill>
              </a:rPr>
              <a:t>27 clock cycles, or 6.75 per iteration</a:t>
            </a:r>
            <a:endParaRPr lang="en-US" sz="2400">
              <a:solidFill>
                <a:srgbClr val="0332B7"/>
              </a:solidFill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/>
              <a:t>   </a:t>
            </a:r>
            <a:r>
              <a:rPr lang="en-US" sz="2400">
                <a:solidFill>
                  <a:schemeClr val="tx1"/>
                </a:solidFill>
              </a:rPr>
              <a:t>(Assumes R1 is multiple of 4)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4191000" y="1273175"/>
            <a:ext cx="1425575" cy="4111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latin typeface="Comic Sans MS" pitchFamily="66" charset="0"/>
              </a:rPr>
              <a:t>1 cycle stall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4191000" y="1676400"/>
            <a:ext cx="1573213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0">
                <a:solidFill>
                  <a:schemeClr val="accent1"/>
                </a:solidFill>
                <a:latin typeface="Comic Sans MS" pitchFamily="66" charset="0"/>
              </a:rPr>
              <a:t>2 cycles stall</a:t>
            </a:r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3352800" y="1524000"/>
            <a:ext cx="914400" cy="228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3352800" y="1828800"/>
            <a:ext cx="914400" cy="228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9817" name="Group 9"/>
          <p:cNvGrpSpPr>
            <a:grpSpLocks/>
          </p:cNvGrpSpPr>
          <p:nvPr/>
        </p:nvGrpSpPr>
        <p:grpSpPr bwMode="auto">
          <a:xfrm>
            <a:off x="1357313" y="1766888"/>
            <a:ext cx="1690687" cy="1090612"/>
            <a:chOff x="855" y="1113"/>
            <a:chExt cx="1065" cy="687"/>
          </a:xfrm>
        </p:grpSpPr>
        <p:grpSp>
          <p:nvGrpSpPr>
            <p:cNvPr id="119825" name="Group 10"/>
            <p:cNvGrpSpPr>
              <a:grpSpLocks/>
            </p:cNvGrpSpPr>
            <p:nvPr/>
          </p:nvGrpSpPr>
          <p:grpSpPr bwMode="auto">
            <a:xfrm>
              <a:off x="864" y="1113"/>
              <a:ext cx="1056" cy="171"/>
              <a:chOff x="864" y="1104"/>
              <a:chExt cx="1056" cy="171"/>
            </a:xfrm>
          </p:grpSpPr>
          <p:sp>
            <p:nvSpPr>
              <p:cNvPr id="119829" name="Line 11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30" name="Line 12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9826" name="Group 13"/>
            <p:cNvGrpSpPr>
              <a:grpSpLocks/>
            </p:cNvGrpSpPr>
            <p:nvPr/>
          </p:nvGrpSpPr>
          <p:grpSpPr bwMode="auto">
            <a:xfrm>
              <a:off x="855" y="1629"/>
              <a:ext cx="1056" cy="171"/>
              <a:chOff x="864" y="1104"/>
              <a:chExt cx="1056" cy="171"/>
            </a:xfrm>
          </p:grpSpPr>
          <p:sp>
            <p:nvSpPr>
              <p:cNvPr id="119827" name="Line 14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28" name="Line 15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9818" name="Group 16"/>
          <p:cNvGrpSpPr>
            <a:grpSpLocks/>
          </p:cNvGrpSpPr>
          <p:nvPr/>
        </p:nvGrpSpPr>
        <p:grpSpPr bwMode="auto">
          <a:xfrm>
            <a:off x="1343025" y="3421063"/>
            <a:ext cx="1690688" cy="1090612"/>
            <a:chOff x="855" y="1113"/>
            <a:chExt cx="1065" cy="687"/>
          </a:xfrm>
        </p:grpSpPr>
        <p:grpSp>
          <p:nvGrpSpPr>
            <p:cNvPr id="119819" name="Group 17"/>
            <p:cNvGrpSpPr>
              <a:grpSpLocks/>
            </p:cNvGrpSpPr>
            <p:nvPr/>
          </p:nvGrpSpPr>
          <p:grpSpPr bwMode="auto">
            <a:xfrm>
              <a:off x="864" y="1113"/>
              <a:ext cx="1056" cy="171"/>
              <a:chOff x="864" y="1104"/>
              <a:chExt cx="1056" cy="171"/>
            </a:xfrm>
          </p:grpSpPr>
          <p:sp>
            <p:nvSpPr>
              <p:cNvPr id="119823" name="Line 18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24" name="Line 19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9820" name="Group 20"/>
            <p:cNvGrpSpPr>
              <a:grpSpLocks/>
            </p:cNvGrpSpPr>
            <p:nvPr/>
          </p:nvGrpSpPr>
          <p:grpSpPr bwMode="auto">
            <a:xfrm>
              <a:off x="855" y="1629"/>
              <a:ext cx="1056" cy="171"/>
              <a:chOff x="864" y="1104"/>
              <a:chExt cx="1056" cy="171"/>
            </a:xfrm>
          </p:grpSpPr>
          <p:sp>
            <p:nvSpPr>
              <p:cNvPr id="119821" name="Line 21"/>
              <p:cNvSpPr>
                <a:spLocks noChangeShapeType="1"/>
              </p:cNvSpPr>
              <p:nvPr/>
            </p:nvSpPr>
            <p:spPr bwMode="auto">
              <a:xfrm>
                <a:off x="864" y="110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822" name="Line 22"/>
              <p:cNvSpPr>
                <a:spLocks noChangeShapeType="1"/>
              </p:cNvSpPr>
              <p:nvPr/>
            </p:nvSpPr>
            <p:spPr bwMode="auto">
              <a:xfrm>
                <a:off x="864" y="1275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27000"/>
            <a:ext cx="809625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Unrolled Loop That Minimizes Stalls</a:t>
            </a: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673100" y="1143000"/>
            <a:ext cx="84582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Rectangle 5"/>
          <p:cNvSpPr>
            <a:spLocks noChangeArrowheads="1"/>
          </p:cNvSpPr>
          <p:nvPr/>
        </p:nvSpPr>
        <p:spPr bwMode="auto">
          <a:xfrm>
            <a:off x="512763" y="1362075"/>
            <a:ext cx="6678612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 Loop:	L.D	F0,0(R1)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2	L.D	F6,-8(R1)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3	L.D	F10,-16(R1)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4	L.D	F14,-24(R1)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5	ADD.D	F4,F0,F2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6	ADD.D	F8,F6,F2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7	ADD.D	F12,F10,F2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8	ADD.D	F16,F14,F2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9	S.D	0(R1),F4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10	S.D	-8(R1),F8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11	S.D	-16(R1),F12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12	DSUBUI	R1,R1,#32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13	</a:t>
            </a:r>
            <a:r>
              <a:rPr lang="en-US">
                <a:solidFill>
                  <a:schemeClr val="tx1"/>
                </a:solidFill>
              </a:rPr>
              <a:t>S.D	</a:t>
            </a:r>
            <a:r>
              <a:rPr lang="en-US">
                <a:solidFill>
                  <a:schemeClr val="accent2"/>
                </a:solidFill>
              </a:rPr>
              <a:t>8</a:t>
            </a:r>
            <a:r>
              <a:rPr lang="en-US">
                <a:solidFill>
                  <a:schemeClr val="tx1"/>
                </a:solidFill>
              </a:rPr>
              <a:t>(R1),F16 </a:t>
            </a:r>
            <a:r>
              <a:rPr lang="en-US">
                <a:solidFill>
                  <a:schemeClr val="accent2"/>
                </a:solidFill>
              </a:rPr>
              <a:t>; 8-32 = -24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14	</a:t>
            </a:r>
            <a:r>
              <a:rPr lang="en-US">
                <a:solidFill>
                  <a:schemeClr val="tx1"/>
                </a:solidFill>
              </a:rPr>
              <a:t>BNEZ	R1,LOOP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r>
              <a:rPr lang="en-US" sz="240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2400" i="1">
                <a:solidFill>
                  <a:srgbClr val="0332B7"/>
                </a:solidFill>
              </a:rPr>
              <a:t>14 clock cycles, or 3.5 per iteration</a:t>
            </a:r>
          </a:p>
          <a:p>
            <a:pPr>
              <a:spcBef>
                <a:spcPct val="0"/>
              </a:spcBef>
              <a:tabLst>
                <a:tab pos="971550" algn="l"/>
                <a:tab pos="1885950" algn="l"/>
                <a:tab pos="3657600" algn="l"/>
              </a:tabLst>
            </a:pPr>
            <a:endParaRPr lang="en-US" sz="2400">
              <a:solidFill>
                <a:srgbClr val="0332B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1063"/>
          </a:xfrm>
        </p:spPr>
        <p:txBody>
          <a:bodyPr/>
          <a:lstStyle/>
          <a:p>
            <a:r>
              <a:rPr lang="en-US" altLang="en-US" smtClean="0"/>
              <a:t>Unrolled Loop Detail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8563"/>
            <a:ext cx="9144000" cy="4897437"/>
          </a:xfrm>
        </p:spPr>
        <p:txBody>
          <a:bodyPr/>
          <a:lstStyle/>
          <a:p>
            <a:r>
              <a:rPr lang="en-US" altLang="en-US" smtClean="0"/>
              <a:t>Do not usually know upper bound of loop</a:t>
            </a:r>
          </a:p>
          <a:p>
            <a:r>
              <a:rPr lang="en-US" altLang="en-US" smtClean="0"/>
              <a:t>Suppose it is </a:t>
            </a:r>
            <a:r>
              <a:rPr lang="en-US" altLang="en-US" smtClean="0">
                <a:solidFill>
                  <a:srgbClr val="3333CC"/>
                </a:solidFill>
              </a:rPr>
              <a:t>n</a:t>
            </a:r>
            <a:r>
              <a:rPr lang="en-US" altLang="en-US" smtClean="0"/>
              <a:t>, and we would like to unroll the loop to make </a:t>
            </a:r>
            <a:r>
              <a:rPr lang="en-US" altLang="en-US" smtClean="0">
                <a:solidFill>
                  <a:srgbClr val="3333CC"/>
                </a:solidFill>
              </a:rPr>
              <a:t>k</a:t>
            </a:r>
            <a:r>
              <a:rPr lang="en-US" altLang="en-US" smtClean="0"/>
              <a:t> copies of the body</a:t>
            </a:r>
          </a:p>
          <a:p>
            <a:r>
              <a:rPr lang="en-US" altLang="en-US" smtClean="0"/>
              <a:t>Instead of a single unrolled loop, we generate a pair of consecutive loops:</a:t>
            </a:r>
          </a:p>
          <a:p>
            <a:pPr lvl="1"/>
            <a:r>
              <a:rPr lang="en-US" altLang="en-US" sz="1800" smtClean="0"/>
              <a:t>1st executes (</a:t>
            </a:r>
            <a:r>
              <a:rPr lang="en-US" altLang="en-US" sz="1800" smtClean="0">
                <a:solidFill>
                  <a:srgbClr val="3333CC"/>
                </a:solidFill>
              </a:rPr>
              <a:t>n</a:t>
            </a:r>
            <a:r>
              <a:rPr lang="en-US" altLang="en-US" sz="1800" smtClean="0"/>
              <a:t> </a:t>
            </a:r>
            <a:r>
              <a:rPr lang="en-US" altLang="en-US" sz="1800" smtClean="0">
                <a:solidFill>
                  <a:srgbClr val="3333CC"/>
                </a:solidFill>
              </a:rPr>
              <a:t>mod</a:t>
            </a:r>
            <a:r>
              <a:rPr lang="en-US" altLang="en-US" sz="1800" smtClean="0"/>
              <a:t> </a:t>
            </a:r>
            <a:r>
              <a:rPr lang="en-US" altLang="en-US" sz="1800" smtClean="0">
                <a:solidFill>
                  <a:srgbClr val="3333CC"/>
                </a:solidFill>
              </a:rPr>
              <a:t>k</a:t>
            </a:r>
            <a:r>
              <a:rPr lang="en-US" altLang="en-US" sz="1800" smtClean="0"/>
              <a:t>) times and has a body that is the original loop</a:t>
            </a:r>
          </a:p>
          <a:p>
            <a:pPr lvl="1"/>
            <a:r>
              <a:rPr lang="en-US" altLang="en-US" sz="1800" smtClean="0"/>
              <a:t>2nd is the unrolled body surrounded by an outer loop that iterates (</a:t>
            </a:r>
            <a:r>
              <a:rPr lang="en-US" altLang="en-US" sz="1800" smtClean="0">
                <a:solidFill>
                  <a:srgbClr val="3333CC"/>
                </a:solidFill>
              </a:rPr>
              <a:t>n/k</a:t>
            </a:r>
            <a:r>
              <a:rPr lang="en-US" altLang="en-US" sz="1800" smtClean="0"/>
              <a:t>) times</a:t>
            </a:r>
          </a:p>
          <a:p>
            <a:r>
              <a:rPr lang="en-US" altLang="en-US" smtClean="0"/>
              <a:t>For large values of </a:t>
            </a:r>
            <a:r>
              <a:rPr lang="en-US" altLang="en-US" smtClean="0">
                <a:solidFill>
                  <a:srgbClr val="3333CC"/>
                </a:solidFill>
              </a:rPr>
              <a:t>n</a:t>
            </a:r>
            <a:r>
              <a:rPr lang="en-US" altLang="en-US" smtClean="0"/>
              <a:t>, most of the execution time will be spent in the unrolled loop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 Loop Unrolling Decisions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sz="2000" smtClean="0"/>
              <a:t>Requires understanding how one instruction depends on another and how the instructions can be changed or reordered given the dependences:</a:t>
            </a:r>
          </a:p>
          <a:p>
            <a:pPr marL="381000" indent="-381000">
              <a:buFontTx/>
              <a:buAutoNum type="arabicPeriod"/>
            </a:pPr>
            <a:r>
              <a:rPr lang="en-US" sz="2000" smtClean="0"/>
              <a:t>Determine loop unrolling useful by finding that loop iterations were independent (except for maintenance code) </a:t>
            </a:r>
          </a:p>
          <a:p>
            <a:pPr marL="381000" indent="-381000">
              <a:buFontTx/>
              <a:buAutoNum type="arabicPeriod"/>
            </a:pPr>
            <a:r>
              <a:rPr lang="en-US" sz="2000" smtClean="0"/>
              <a:t>Use different registers to avoid unnecessary constraints forced by using same registers for different computations </a:t>
            </a:r>
          </a:p>
          <a:p>
            <a:pPr marL="381000" indent="-381000">
              <a:buFontTx/>
              <a:buAutoNum type="arabicPeriod"/>
            </a:pPr>
            <a:r>
              <a:rPr lang="en-US" sz="2000" smtClean="0"/>
              <a:t>Eliminate the extra test and branch instructions and adjust the loop termination and iteration code</a:t>
            </a:r>
          </a:p>
          <a:p>
            <a:pPr marL="381000" indent="-381000">
              <a:buFontTx/>
              <a:buAutoNum type="arabicPeriod"/>
            </a:pPr>
            <a:r>
              <a:rPr lang="en-US" sz="2000" smtClean="0"/>
              <a:t>Determine that loads and stores in unrolled loop can be interchanged by observing that loads and stores from different iterations are independent </a:t>
            </a:r>
          </a:p>
          <a:p>
            <a:pPr marL="762000" lvl="1" indent="-304800">
              <a:buFontTx/>
              <a:buChar char="•"/>
            </a:pPr>
            <a:r>
              <a:rPr lang="en-US" sz="1600" smtClean="0"/>
              <a:t>Transformation requires analyzing memory addresses and finding that they do not refer to the same address</a:t>
            </a:r>
          </a:p>
          <a:p>
            <a:pPr marL="381000" indent="-381000">
              <a:buFontTx/>
              <a:buAutoNum type="arabicPeriod"/>
            </a:pPr>
            <a:r>
              <a:rPr lang="en-US" sz="2000" smtClean="0"/>
              <a:t>Schedule the code, preserving any dependences needed to yield the same result as the original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 Limits to Loop Unrolling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smtClean="0"/>
              <a:t>Decrease in amount of overhead amortized with each extra unrolling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Amdahl’s Law</a:t>
            </a:r>
          </a:p>
          <a:p>
            <a:pPr marL="457200" indent="-457200">
              <a:buFontTx/>
              <a:buAutoNum type="arabicPeriod"/>
            </a:pPr>
            <a:r>
              <a:rPr lang="en-US" smtClean="0"/>
              <a:t>Growth in code size 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For larger loops, concern it increases the instruction cache miss rate</a:t>
            </a:r>
          </a:p>
          <a:p>
            <a:pPr marL="457200" indent="-457200">
              <a:buFontTx/>
              <a:buAutoNum type="arabicPeriod"/>
            </a:pPr>
            <a:r>
              <a:rPr lang="en-US" u="sng" smtClean="0">
                <a:solidFill>
                  <a:srgbClr val="0332B7"/>
                </a:solidFill>
              </a:rPr>
              <a:t>Register pressure</a:t>
            </a:r>
            <a:r>
              <a:rPr lang="en-US" smtClean="0"/>
              <a:t>: potential shortfall in registers created by aggressive unrolling and scheduling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If not be possible to allocate all live values to registers, may lose some or all of its advantage</a:t>
            </a:r>
          </a:p>
          <a:p>
            <a:pPr marL="800100" lvl="1" indent="-342900">
              <a:buFontTx/>
              <a:buNone/>
            </a:pPr>
            <a:endParaRPr lang="en-US" sz="1800" smtClean="0"/>
          </a:p>
          <a:p>
            <a:pPr marL="457200" indent="-457200"/>
            <a:r>
              <a:rPr lang="en-US" smtClean="0"/>
              <a:t>Loop unrolling reduces impact of branches on pipeline; another way is </a:t>
            </a:r>
            <a:r>
              <a:rPr lang="en-US" smtClean="0">
                <a:solidFill>
                  <a:srgbClr val="0332B7"/>
                </a:solidFill>
              </a:rPr>
              <a:t>branch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Branch Prediction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 Prediction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Guess the direction of a branch</a:t>
            </a:r>
          </a:p>
          <a:p>
            <a:r>
              <a:rPr lang="en-US" smtClean="0"/>
              <a:t>Guess its target if necessary</a:t>
            </a:r>
          </a:p>
          <a:p>
            <a:r>
              <a:rPr lang="en-US" smtClean="0"/>
              <a:t>Fetch instructions from there</a:t>
            </a:r>
          </a:p>
          <a:p>
            <a:r>
              <a:rPr lang="en-US" smtClean="0"/>
              <a:t>Execute Speculatively</a:t>
            </a:r>
          </a:p>
          <a:p>
            <a:pPr lvl="1"/>
            <a:r>
              <a:rPr lang="en-US" sz="1800" smtClean="0"/>
              <a:t>Without knowing whether we should</a:t>
            </a:r>
          </a:p>
          <a:p>
            <a:r>
              <a:rPr lang="en-US" smtClean="0"/>
              <a:t>Eventually, verify if prediction was correct </a:t>
            </a:r>
          </a:p>
          <a:p>
            <a:pPr lvl="1"/>
            <a:r>
              <a:rPr lang="en-US" sz="1800" smtClean="0"/>
              <a:t>If correct, good for us</a:t>
            </a:r>
          </a:p>
          <a:p>
            <a:pPr lvl="1"/>
            <a:r>
              <a:rPr lang="en-US" sz="1800" smtClean="0"/>
              <a:t>if not, well, discard and execute down the right path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 Example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dirty="0"/>
              <a:t>while (l)</a:t>
            </a:r>
          </a:p>
          <a:p>
            <a:pPr>
              <a:buFontTx/>
              <a:buNone/>
              <a:defRPr/>
            </a:pPr>
            <a:r>
              <a:rPr lang="en-US" dirty="0"/>
              <a:t>	if (l-&gt;data == 0)</a:t>
            </a:r>
          </a:p>
          <a:p>
            <a:pPr>
              <a:buFontTx/>
              <a:buNone/>
              <a:defRPr/>
            </a:pPr>
            <a:r>
              <a:rPr lang="en-US" dirty="0"/>
              <a:t> 		l-&gt;data++;</a:t>
            </a:r>
          </a:p>
          <a:p>
            <a:pPr>
              <a:buFontTx/>
              <a:buNone/>
              <a:defRPr/>
            </a:pPr>
            <a:r>
              <a:rPr lang="en-US" dirty="0"/>
              <a:t>	l = l-&gt;next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loop:	</a:t>
            </a:r>
            <a:r>
              <a:rPr lang="en-US" dirty="0" err="1"/>
              <a:t>beq</a:t>
            </a:r>
            <a:r>
              <a:rPr lang="en-US" dirty="0"/>
              <a:t> r1, r0, done</a:t>
            </a:r>
          </a:p>
          <a:p>
            <a:pPr>
              <a:buFontTx/>
              <a:buNone/>
              <a:defRPr/>
            </a:pPr>
            <a:r>
              <a:rPr lang="en-US" dirty="0"/>
              <a:t>		ld 	r2, 0(r1)</a:t>
            </a:r>
          </a:p>
          <a:p>
            <a:pPr>
              <a:buFontTx/>
              <a:buNone/>
              <a:defRPr/>
            </a:pPr>
            <a:r>
              <a:rPr lang="en-US" dirty="0"/>
              <a:t>		</a:t>
            </a:r>
            <a:r>
              <a:rPr lang="en-US" dirty="0" err="1"/>
              <a:t>bne</a:t>
            </a:r>
            <a:r>
              <a:rPr lang="en-US" dirty="0"/>
              <a:t>	r2, r0, </a:t>
            </a:r>
            <a:r>
              <a:rPr lang="en-US" dirty="0" err="1"/>
              <a:t>noinc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inc:	add	r2, r2, 1</a:t>
            </a:r>
          </a:p>
          <a:p>
            <a:pPr>
              <a:buFontTx/>
              <a:buNone/>
              <a:defRPr/>
            </a:pPr>
            <a:r>
              <a:rPr lang="en-US" dirty="0"/>
              <a:t>		</a:t>
            </a:r>
            <a:r>
              <a:rPr lang="en-US" dirty="0" err="1"/>
              <a:t>st</a:t>
            </a:r>
            <a:r>
              <a:rPr lang="en-US" dirty="0"/>
              <a:t>	r2, 0(r1)</a:t>
            </a:r>
          </a:p>
          <a:p>
            <a:pPr>
              <a:buFontTx/>
              <a:buNone/>
              <a:defRPr/>
            </a:pPr>
            <a:r>
              <a:rPr lang="en-US" dirty="0" err="1"/>
              <a:t>noinc</a:t>
            </a:r>
            <a:r>
              <a:rPr lang="en-US" dirty="0"/>
              <a:t>:	ld	r1, 4(r1)</a:t>
            </a:r>
          </a:p>
          <a:p>
            <a:pPr>
              <a:buFontTx/>
              <a:buNone/>
              <a:defRPr/>
            </a:pPr>
            <a:r>
              <a:rPr lang="en-US" dirty="0"/>
              <a:t>		bra	loop</a:t>
            </a:r>
          </a:p>
          <a:p>
            <a:pPr>
              <a:buFontTx/>
              <a:buNone/>
              <a:defRPr/>
            </a:pPr>
            <a:r>
              <a:rPr lang="en-US" dirty="0"/>
              <a:t>done: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Exception Behavior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Preserving exception behavior </a:t>
            </a:r>
            <a:br>
              <a:rPr lang="en-US" altLang="en-US" smtClean="0"/>
            </a:br>
            <a:r>
              <a:rPr lang="en-US" altLang="en-US" smtClean="0">
                <a:sym typeface="Symbol" pitchFamily="18" charset="2"/>
              </a:rPr>
              <a:t></a:t>
            </a:r>
            <a:r>
              <a:rPr lang="en-US" altLang="en-US" smtClean="0"/>
              <a:t> any changes in instruction execution order must not change how exceptions are raised in program </a:t>
            </a:r>
            <a:br>
              <a:rPr lang="en-US" altLang="en-US" smtClean="0"/>
            </a:br>
            <a:r>
              <a:rPr lang="en-US" altLang="en-US" smtClean="0"/>
              <a:t>(</a:t>
            </a:r>
            <a:r>
              <a:rPr lang="en-US" altLang="en-US" smtClean="0">
                <a:sym typeface="Symbol" pitchFamily="18" charset="2"/>
              </a:rPr>
              <a:t></a:t>
            </a:r>
            <a:r>
              <a:rPr lang="en-US" altLang="en-US" smtClean="0"/>
              <a:t> no new exceptions)</a:t>
            </a:r>
          </a:p>
          <a:p>
            <a:r>
              <a:rPr lang="en-US" altLang="en-US" smtClean="0"/>
              <a:t>Example:</a:t>
            </a:r>
            <a:r>
              <a:rPr lang="en-US" altLang="en-US" smtClean="0">
                <a:latin typeface="Courier New" pitchFamily="49" charset="0"/>
              </a:rPr>
              <a:t/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	DADDU		R2,R3,R4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	BEQZ		R2,L1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	LW		R1,0(R2)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L1:</a:t>
            </a:r>
          </a:p>
          <a:p>
            <a:pPr lvl="1"/>
            <a:r>
              <a:rPr lang="en-US" altLang="en-US" sz="1800" smtClean="0"/>
              <a:t>(Assume branches not delayed)</a:t>
            </a:r>
          </a:p>
          <a:p>
            <a:r>
              <a:rPr lang="en-US" altLang="en-US" smtClean="0"/>
              <a:t>Problem with moving </a:t>
            </a:r>
            <a:r>
              <a:rPr lang="en-US" altLang="en-US" smtClean="0">
                <a:latin typeface="Courier New" pitchFamily="49" charset="0"/>
              </a:rPr>
              <a:t>LW</a:t>
            </a:r>
            <a:r>
              <a:rPr lang="en-US" altLang="en-US" smtClean="0"/>
              <a:t> before </a:t>
            </a:r>
            <a:r>
              <a:rPr lang="en-US" altLang="en-US" smtClean="0">
                <a:latin typeface="Courier New" pitchFamily="49" charset="0"/>
              </a:rPr>
              <a:t>BEQZ</a:t>
            </a:r>
            <a:r>
              <a:rPr lang="en-US" altLang="en-US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build="p" autoUpdateAnimBg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Branch Prediction Steps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3800"/>
            <a:ext cx="7696200" cy="4368800"/>
          </a:xfrm>
        </p:spPr>
        <p:txBody>
          <a:bodyPr/>
          <a:lstStyle/>
          <a:p>
            <a:r>
              <a:rPr lang="en-US" smtClean="0"/>
              <a:t>Elements of Branch Prediction</a:t>
            </a:r>
          </a:p>
          <a:p>
            <a:pPr lvl="1"/>
            <a:r>
              <a:rPr lang="en-US" sz="1800" smtClean="0"/>
              <a:t>Start with branch PC and answer:</a:t>
            </a:r>
          </a:p>
          <a:p>
            <a:pPr lvl="1"/>
            <a:r>
              <a:rPr lang="en-US" sz="1800" smtClean="0"/>
              <a:t>Why just PC? Early in the pipeline!</a:t>
            </a:r>
          </a:p>
          <a:p>
            <a:pPr lvl="1"/>
            <a:r>
              <a:rPr lang="en-US" sz="1800" smtClean="0"/>
              <a:t>Q1? Branch taken or not?</a:t>
            </a:r>
          </a:p>
          <a:p>
            <a:pPr lvl="1"/>
            <a:r>
              <a:rPr lang="en-US" sz="1800" smtClean="0"/>
              <a:t>Q2? Where to?</a:t>
            </a:r>
          </a:p>
          <a:p>
            <a:pPr lvl="1"/>
            <a:r>
              <a:rPr lang="en-US" sz="1800" smtClean="0"/>
              <a:t>Q3? Target Instruction</a:t>
            </a:r>
          </a:p>
          <a:p>
            <a:r>
              <a:rPr lang="en-US" smtClean="0"/>
              <a:t>All must be done to be successful</a:t>
            </a:r>
          </a:p>
          <a:p>
            <a:r>
              <a:rPr lang="en-US" smtClean="0"/>
              <a:t>Let’s consider these separately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Branch Prediction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7772400" cy="5581650"/>
          </a:xfrm>
        </p:spPr>
        <p:txBody>
          <a:bodyPr/>
          <a:lstStyle/>
          <a:p>
            <a:r>
              <a:rPr lang="en-US" smtClean="0"/>
              <a:t>Static: </a:t>
            </a:r>
          </a:p>
          <a:p>
            <a:pPr lvl="1"/>
            <a:r>
              <a:rPr lang="en-US" sz="1800" smtClean="0"/>
              <a:t>Decisions do not take into account dynamic behavior</a:t>
            </a:r>
          </a:p>
          <a:p>
            <a:pPr lvl="1"/>
            <a:r>
              <a:rPr lang="en-US" sz="1800" smtClean="0"/>
              <a:t>Non-adaptive can be another term</a:t>
            </a:r>
          </a:p>
          <a:p>
            <a:r>
              <a:rPr lang="en-US" smtClean="0"/>
              <a:t>Always Taken</a:t>
            </a:r>
          </a:p>
          <a:p>
            <a:r>
              <a:rPr lang="en-US" smtClean="0"/>
              <a:t>Always Not-Taken</a:t>
            </a:r>
          </a:p>
          <a:p>
            <a:r>
              <a:rPr lang="en-US" smtClean="0"/>
              <a:t>Forward NT Backward T</a:t>
            </a:r>
          </a:p>
          <a:p>
            <a:r>
              <a:rPr lang="en-US" smtClean="0"/>
              <a:t>If X then T but if Y then NT but if Z then T</a:t>
            </a:r>
          </a:p>
          <a:p>
            <a:pPr lvl="1"/>
            <a:r>
              <a:rPr lang="en-US" sz="1800" smtClean="0"/>
              <a:t>More elaborate schemes are possible</a:t>
            </a:r>
          </a:p>
          <a:p>
            <a:r>
              <a:rPr lang="en-US" smtClean="0"/>
              <a:t>Bottom line</a:t>
            </a:r>
          </a:p>
          <a:p>
            <a:pPr lvl="1"/>
            <a:r>
              <a:rPr lang="en-US" sz="1800" smtClean="0"/>
              <a:t>Accuracy is high but not high enough</a:t>
            </a:r>
          </a:p>
          <a:p>
            <a:pPr lvl="1"/>
            <a:r>
              <a:rPr lang="en-US" sz="1800" smtClean="0"/>
              <a:t>Say it’s 60%</a:t>
            </a:r>
          </a:p>
          <a:p>
            <a:pPr lvl="1">
              <a:buFontTx/>
              <a:buNone/>
            </a:pPr>
            <a:endParaRPr lang="en-US" sz="1800" smtClean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90588"/>
            <a:ext cx="9144000" cy="5127625"/>
          </a:xfrm>
        </p:spPr>
        <p:txBody>
          <a:bodyPr/>
          <a:lstStyle/>
          <a:p>
            <a:r>
              <a:rPr lang="en-US" sz="2000" smtClean="0"/>
              <a:t>Predict branch statically when we compile the program</a:t>
            </a:r>
          </a:p>
          <a:p>
            <a:r>
              <a:rPr lang="en-US" sz="2000" smtClean="0"/>
              <a:t>Simplest scheme is to predict all branches as taken</a:t>
            </a:r>
          </a:p>
          <a:p>
            <a:pPr lvl="1"/>
            <a:r>
              <a:rPr lang="en-US" sz="2000" smtClean="0"/>
              <a:t>Untaken branch frequency = 34% of all branch instructions (SPEC programs)</a:t>
            </a:r>
          </a:p>
          <a:p>
            <a:pPr lvl="1"/>
            <a:r>
              <a:rPr lang="en-US" sz="2000" smtClean="0"/>
              <a:t>Or predict backward branches as taken and forward branches as not taken</a:t>
            </a:r>
          </a:p>
          <a:p>
            <a:r>
              <a:rPr lang="en-US" sz="2000" smtClean="0"/>
              <a:t>Some processors allow branch prediction hints to be inserted in code</a:t>
            </a:r>
          </a:p>
        </p:txBody>
      </p:sp>
      <p:sp>
        <p:nvSpPr>
          <p:cNvPr id="4403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6656388" y="6246813"/>
            <a:ext cx="1905000" cy="292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D4E1995-AE2E-4723-BA9E-D34C71B39E7C}" type="slidenum">
              <a:rPr lang="en-US" smtClean="0"/>
              <a:pPr/>
              <a:t>112</a:t>
            </a:fld>
            <a:endParaRPr lang="en-US" b="0" smtClean="0">
              <a:solidFill>
                <a:srgbClr val="FBBA03"/>
              </a:solidFill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2925763" y="3352800"/>
          <a:ext cx="6110287" cy="3262313"/>
        </p:xfrm>
        <a:graphic>
          <a:graphicData uri="http://schemas.openxmlformats.org/presentationml/2006/ole">
            <p:oleObj spid="_x0000_s44034" name="Chart" r:id="rId3" imgW="3896228" imgH="2345647" progId="Excel.Chart.8">
              <p:embed/>
            </p:oleObj>
          </a:graphicData>
        </a:graphic>
      </p:graphicFrame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50813"/>
            <a:ext cx="7292975" cy="736600"/>
          </a:xfrm>
        </p:spPr>
        <p:txBody>
          <a:bodyPr/>
          <a:lstStyle/>
          <a:p>
            <a:r>
              <a:rPr lang="en-US" smtClean="0"/>
              <a:t>Static Branch Prediction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738" y="3505200"/>
            <a:ext cx="2557462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More accurate static scheme predicts branches using profile information collected from earlier runs, and modify prediction based on last run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951413" y="6521450"/>
            <a:ext cx="862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Integer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891338" y="6521450"/>
            <a:ext cx="1539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Floating Point</a:t>
            </a:r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>
            <a:off x="4291013" y="6510338"/>
            <a:ext cx="20462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6615113" y="6503988"/>
            <a:ext cx="2044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Branch Prediction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Why? Larger window -&gt; More opportunity for parallelism</a:t>
            </a:r>
          </a:p>
          <a:p>
            <a:r>
              <a:rPr lang="en-US" smtClean="0"/>
              <a:t>Basic Idea:</a:t>
            </a:r>
          </a:p>
          <a:p>
            <a:pPr lvl="1"/>
            <a:r>
              <a:rPr lang="en-US" sz="1800" smtClean="0"/>
              <a:t>hardware guesses whether a branch will be taken, and if so where it will go</a:t>
            </a:r>
          </a:p>
          <a:p>
            <a:r>
              <a:rPr lang="en-US" smtClean="0"/>
              <a:t>What makes these work?</a:t>
            </a:r>
          </a:p>
          <a:p>
            <a:pPr lvl="1"/>
            <a:r>
              <a:rPr lang="en-US" sz="1800" smtClean="0"/>
              <a:t>Past Branch Behavior STRONG indicator of future branch behavior</a:t>
            </a:r>
          </a:p>
          <a:p>
            <a:r>
              <a:rPr lang="en-US" smtClean="0"/>
              <a:t>Branches tend to exhibit regular behavior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Branch Prediction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Why does prediction work?</a:t>
            </a:r>
          </a:p>
          <a:p>
            <a:pPr lvl="1"/>
            <a:r>
              <a:rPr lang="en-US" sz="1800" smtClean="0"/>
              <a:t>Underlying algorithm has regularities</a:t>
            </a:r>
          </a:p>
          <a:p>
            <a:pPr lvl="1"/>
            <a:r>
              <a:rPr lang="en-US" sz="1800" smtClean="0"/>
              <a:t>Data that is being operated on has regularities</a:t>
            </a:r>
          </a:p>
          <a:p>
            <a:pPr lvl="1"/>
            <a:r>
              <a:rPr lang="en-US" sz="1800" smtClean="0"/>
              <a:t>Instruction sequence has redundancies that are artifacts of way that humans/compilers think about problems</a:t>
            </a:r>
          </a:p>
          <a:p>
            <a:pPr lvl="1">
              <a:buFontTx/>
              <a:buNone/>
            </a:pPr>
            <a:endParaRPr lang="en-US" sz="1800" smtClean="0"/>
          </a:p>
          <a:p>
            <a:r>
              <a:rPr lang="en-US" smtClean="0"/>
              <a:t>Is dynamic branch prediction better than static branch prediction?</a:t>
            </a:r>
          </a:p>
          <a:p>
            <a:pPr lvl="1"/>
            <a:r>
              <a:rPr lang="en-US" sz="1800" smtClean="0"/>
              <a:t>Seems to be </a:t>
            </a:r>
          </a:p>
          <a:p>
            <a:pPr lvl="1"/>
            <a:r>
              <a:rPr lang="en-US" sz="1800" smtClean="0"/>
              <a:t>There are a small number of important branches in programs which have dynamic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7162800" cy="792162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Dynamic Branch Prediction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0950"/>
            <a:ext cx="9144000" cy="5378450"/>
          </a:xfrm>
        </p:spPr>
        <p:txBody>
          <a:bodyPr lIns="90488" tIns="44450" rIns="90488" bIns="44450"/>
          <a:lstStyle/>
          <a:p>
            <a:r>
              <a:rPr lang="en-US" smtClean="0"/>
              <a:t>Performance = ƒ(accuracy, cost of misprediction)</a:t>
            </a:r>
          </a:p>
          <a:p>
            <a:r>
              <a:rPr lang="en-US" smtClean="0">
                <a:solidFill>
                  <a:srgbClr val="FF0000"/>
                </a:solidFill>
              </a:rPr>
              <a:t>Branch History Table</a:t>
            </a:r>
            <a:r>
              <a:rPr lang="en-US" smtClean="0"/>
              <a:t> (BHT)</a:t>
            </a:r>
          </a:p>
          <a:p>
            <a:r>
              <a:rPr lang="en-US" smtClean="0"/>
              <a:t>Lower bits of PC address = index to BHT table</a:t>
            </a:r>
          </a:p>
          <a:p>
            <a:pPr lvl="1"/>
            <a:r>
              <a:rPr lang="en-US" sz="1800" smtClean="0"/>
              <a:t>Each entry consists of few bits</a:t>
            </a:r>
          </a:p>
          <a:p>
            <a:pPr lvl="1"/>
            <a:r>
              <a:rPr lang="en-US" sz="1800" smtClean="0"/>
              <a:t>Says whether or not branch is predicted to be taken</a:t>
            </a:r>
          </a:p>
          <a:p>
            <a:pPr lvl="1"/>
            <a:r>
              <a:rPr lang="en-US" sz="1800" smtClean="0"/>
              <a:t>No address check</a:t>
            </a:r>
          </a:p>
          <a:p>
            <a:r>
              <a:rPr lang="en-US" smtClean="0"/>
              <a:t>1-bit BHT is simplest to implement</a:t>
            </a:r>
          </a:p>
          <a:p>
            <a:pPr lvl="1"/>
            <a:r>
              <a:rPr lang="en-US" sz="1800" smtClean="0"/>
              <a:t>Record last branch outcome and uses it to predict future</a:t>
            </a:r>
          </a:p>
          <a:p>
            <a:pPr lvl="1"/>
            <a:r>
              <a:rPr lang="en-US" sz="1800" smtClean="0"/>
              <a:t>Problem: in a loop, 1-bit BHT will cause two mispredictions</a:t>
            </a:r>
          </a:p>
          <a:p>
            <a:pPr lvl="1"/>
            <a:r>
              <a:rPr lang="en-US" sz="1800" smtClean="0"/>
              <a:t>End of loop case, when it exits instead of  looping as before</a:t>
            </a:r>
          </a:p>
          <a:p>
            <a:pPr lvl="1"/>
            <a:r>
              <a:rPr lang="en-US" sz="1800" smtClean="0"/>
              <a:t>First time through loop on </a:t>
            </a:r>
            <a:r>
              <a:rPr lang="en-US" sz="1800" i="1" smtClean="0">
                <a:solidFill>
                  <a:srgbClr val="0332B7"/>
                </a:solidFill>
              </a:rPr>
              <a:t>next</a:t>
            </a:r>
            <a:r>
              <a:rPr lang="en-US" sz="1800" smtClean="0"/>
              <a:t> time through code, when it predicts exit instead of looping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06500"/>
            <a:ext cx="7918450" cy="1384300"/>
          </a:xfrm>
        </p:spPr>
        <p:txBody>
          <a:bodyPr lIns="90488" tIns="44450" rIns="90488" bIns="44450"/>
          <a:lstStyle/>
          <a:p>
            <a:r>
              <a:rPr lang="en-US" smtClean="0"/>
              <a:t>2-bit scheme change prediction only if we get two mispredictions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2-bit Predictors</a:t>
            </a:r>
          </a:p>
        </p:txBody>
      </p:sp>
      <p:sp>
        <p:nvSpPr>
          <p:cNvPr id="133124" name="TextBox 35"/>
          <p:cNvSpPr txBox="1">
            <a:spLocks noChangeArrowheads="1"/>
          </p:cNvSpPr>
          <p:nvPr/>
        </p:nvSpPr>
        <p:spPr bwMode="auto">
          <a:xfrm>
            <a:off x="6789738" y="2338388"/>
            <a:ext cx="596900" cy="33861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10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11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00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01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. . .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11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11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00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00</a:t>
            </a:r>
          </a:p>
        </p:txBody>
      </p:sp>
      <p:grpSp>
        <p:nvGrpSpPr>
          <p:cNvPr id="133125" name="Group 50"/>
          <p:cNvGrpSpPr>
            <a:grpSpLocks/>
          </p:cNvGrpSpPr>
          <p:nvPr/>
        </p:nvGrpSpPr>
        <p:grpSpPr bwMode="auto">
          <a:xfrm>
            <a:off x="915988" y="2895600"/>
            <a:ext cx="3790950" cy="3760788"/>
            <a:chOff x="1551831" y="2823403"/>
            <a:chExt cx="3791760" cy="3761755"/>
          </a:xfrm>
        </p:grpSpPr>
        <p:sp>
          <p:nvSpPr>
            <p:cNvPr id="133133" name="Rectangle 4"/>
            <p:cNvSpPr>
              <a:spLocks noChangeArrowheads="1"/>
            </p:cNvSpPr>
            <p:nvPr/>
          </p:nvSpPr>
          <p:spPr bwMode="auto">
            <a:xfrm>
              <a:off x="1837164" y="2952750"/>
              <a:ext cx="1588" cy="15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Rectangle 5"/>
            <p:cNvSpPr>
              <a:spLocks noChangeArrowheads="1"/>
            </p:cNvSpPr>
            <p:nvPr/>
          </p:nvSpPr>
          <p:spPr bwMode="auto">
            <a:xfrm>
              <a:off x="1837164" y="2952750"/>
              <a:ext cx="1588" cy="15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6"/>
            <p:cNvSpPr>
              <a:spLocks noChangeArrowheads="1"/>
            </p:cNvSpPr>
            <p:nvPr/>
          </p:nvSpPr>
          <p:spPr bwMode="auto">
            <a:xfrm>
              <a:off x="1837164" y="2952750"/>
              <a:ext cx="1588" cy="15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6" name="Rectangle 7"/>
            <p:cNvSpPr>
              <a:spLocks noChangeArrowheads="1"/>
            </p:cNvSpPr>
            <p:nvPr/>
          </p:nvSpPr>
          <p:spPr bwMode="auto">
            <a:xfrm>
              <a:off x="1837164" y="2952750"/>
              <a:ext cx="1588" cy="1588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Rectangle 9"/>
            <p:cNvSpPr>
              <a:spLocks noChangeArrowheads="1"/>
            </p:cNvSpPr>
            <p:nvPr/>
          </p:nvSpPr>
          <p:spPr bwMode="auto">
            <a:xfrm>
              <a:off x="2118138" y="2887705"/>
              <a:ext cx="3397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3300"/>
                  </a:solidFill>
                </a:rPr>
                <a:t>T</a:t>
              </a:r>
            </a:p>
          </p:txBody>
        </p:sp>
        <p:sp>
          <p:nvSpPr>
            <p:cNvPr id="133138" name="Rectangle 10"/>
            <p:cNvSpPr>
              <a:spLocks noChangeArrowheads="1"/>
            </p:cNvSpPr>
            <p:nvPr/>
          </p:nvSpPr>
          <p:spPr bwMode="auto">
            <a:xfrm>
              <a:off x="1900154" y="4493095"/>
              <a:ext cx="3397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003300"/>
                  </a:solidFill>
                </a:rPr>
                <a:t>T</a:t>
              </a:r>
            </a:p>
          </p:txBody>
        </p:sp>
        <p:sp>
          <p:nvSpPr>
            <p:cNvPr id="133139" name="Rectangle 11"/>
            <p:cNvSpPr>
              <a:spLocks noChangeArrowheads="1"/>
            </p:cNvSpPr>
            <p:nvPr/>
          </p:nvSpPr>
          <p:spPr bwMode="auto">
            <a:xfrm>
              <a:off x="4704866" y="4494641"/>
              <a:ext cx="5254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C00000"/>
                  </a:solidFill>
                </a:rPr>
                <a:t>NT</a:t>
              </a:r>
            </a:p>
          </p:txBody>
        </p:sp>
        <p:sp>
          <p:nvSpPr>
            <p:cNvPr id="133140" name="Rectangle 12"/>
            <p:cNvSpPr>
              <a:spLocks noChangeArrowheads="1"/>
            </p:cNvSpPr>
            <p:nvPr/>
          </p:nvSpPr>
          <p:spPr bwMode="auto">
            <a:xfrm>
              <a:off x="4380947" y="6111296"/>
              <a:ext cx="5254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C00000"/>
                  </a:solidFill>
                </a:rPr>
                <a:t>NT</a:t>
              </a:r>
            </a:p>
          </p:txBody>
        </p:sp>
        <p:sp>
          <p:nvSpPr>
            <p:cNvPr id="133141" name="Arc 21"/>
            <p:cNvSpPr>
              <a:spLocks/>
            </p:cNvSpPr>
            <p:nvPr/>
          </p:nvSpPr>
          <p:spPr bwMode="auto">
            <a:xfrm>
              <a:off x="1897834" y="2823403"/>
              <a:ext cx="762000" cy="554038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Arc 22"/>
            <p:cNvSpPr>
              <a:spLocks/>
            </p:cNvSpPr>
            <p:nvPr/>
          </p:nvSpPr>
          <p:spPr bwMode="auto">
            <a:xfrm flipH="1" flipV="1">
              <a:off x="4235173" y="6031120"/>
              <a:ext cx="762000" cy="554038"/>
            </a:xfrm>
            <a:custGeom>
              <a:avLst/>
              <a:gdLst>
                <a:gd name="T0" fmla="*/ 0 w 43200"/>
                <a:gd name="T1" fmla="*/ 0 h 31458"/>
                <a:gd name="T2" fmla="*/ 0 w 43200"/>
                <a:gd name="T3" fmla="*/ 0 h 31458"/>
                <a:gd name="T4" fmla="*/ 0 w 43200"/>
                <a:gd name="T5" fmla="*/ 0 h 31458"/>
                <a:gd name="T6" fmla="*/ 0 60000 65536"/>
                <a:gd name="T7" fmla="*/ 0 60000 65536"/>
                <a:gd name="T8" fmla="*/ 0 60000 65536"/>
                <a:gd name="T9" fmla="*/ 0 w 43200"/>
                <a:gd name="T10" fmla="*/ 0 h 31458"/>
                <a:gd name="T11" fmla="*/ 43200 w 43200"/>
                <a:gd name="T12" fmla="*/ 31458 h 3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1458" fill="none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</a:path>
                <a:path w="43200" h="31458" stroke="0" extrusionOk="0">
                  <a:moveTo>
                    <a:pt x="2061" y="30809"/>
                  </a:moveTo>
                  <a:cubicBezTo>
                    <a:pt x="703" y="27928"/>
                    <a:pt x="0" y="24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5028"/>
                    <a:pt x="42383" y="28407"/>
                    <a:pt x="40819" y="314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43" name="Group 23"/>
            <p:cNvGrpSpPr>
              <a:grpSpLocks/>
            </p:cNvGrpSpPr>
            <p:nvPr/>
          </p:nvGrpSpPr>
          <p:grpSpPr bwMode="auto">
            <a:xfrm>
              <a:off x="3033200" y="5132181"/>
              <a:ext cx="854987" cy="868363"/>
              <a:chOff x="2688" y="2560"/>
              <a:chExt cx="480" cy="547"/>
            </a:xfrm>
          </p:grpSpPr>
          <p:sp>
            <p:nvSpPr>
              <p:cNvPr id="133163" name="Line 24"/>
              <p:cNvSpPr>
                <a:spLocks noChangeShapeType="1"/>
              </p:cNvSpPr>
              <p:nvPr/>
            </p:nvSpPr>
            <p:spPr bwMode="auto">
              <a:xfrm flipH="1">
                <a:off x="2688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4" name="Rectangle 25"/>
              <p:cNvSpPr>
                <a:spLocks noChangeArrowheads="1"/>
              </p:cNvSpPr>
              <p:nvPr/>
            </p:nvSpPr>
            <p:spPr bwMode="auto">
              <a:xfrm>
                <a:off x="2810" y="2857"/>
                <a:ext cx="19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rgbClr val="003300"/>
                    </a:solidFill>
                  </a:rPr>
                  <a:t>T</a:t>
                </a:r>
              </a:p>
            </p:txBody>
          </p:sp>
          <p:sp>
            <p:nvSpPr>
              <p:cNvPr id="133165" name="Rectangle 26"/>
              <p:cNvSpPr>
                <a:spLocks noChangeArrowheads="1"/>
              </p:cNvSpPr>
              <p:nvPr/>
            </p:nvSpPr>
            <p:spPr bwMode="auto">
              <a:xfrm>
                <a:off x="2752" y="2560"/>
                <a:ext cx="33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rgbClr val="C00000"/>
                    </a:solidFill>
                  </a:rPr>
                  <a:t>NT</a:t>
                </a:r>
              </a:p>
            </p:txBody>
          </p:sp>
          <p:sp>
            <p:nvSpPr>
              <p:cNvPr id="133166" name="Line 27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144" name="Group 28"/>
            <p:cNvGrpSpPr>
              <a:grpSpLocks/>
            </p:cNvGrpSpPr>
            <p:nvPr/>
          </p:nvGrpSpPr>
          <p:grpSpPr bwMode="auto">
            <a:xfrm>
              <a:off x="2997641" y="3362009"/>
              <a:ext cx="898497" cy="915988"/>
              <a:chOff x="2688" y="2530"/>
              <a:chExt cx="480" cy="577"/>
            </a:xfrm>
          </p:grpSpPr>
          <p:sp>
            <p:nvSpPr>
              <p:cNvPr id="133159" name="Line 29"/>
              <p:cNvSpPr>
                <a:spLocks noChangeShapeType="1"/>
              </p:cNvSpPr>
              <p:nvPr/>
            </p:nvSpPr>
            <p:spPr bwMode="auto">
              <a:xfrm flipH="1">
                <a:off x="2688" y="288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0" name="Rectangle 30"/>
              <p:cNvSpPr>
                <a:spLocks noChangeArrowheads="1"/>
              </p:cNvSpPr>
              <p:nvPr/>
            </p:nvSpPr>
            <p:spPr bwMode="auto">
              <a:xfrm>
                <a:off x="2810" y="2857"/>
                <a:ext cx="214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rgbClr val="003300"/>
                    </a:solidFill>
                  </a:rPr>
                  <a:t>T</a:t>
                </a:r>
              </a:p>
            </p:txBody>
          </p:sp>
          <p:sp>
            <p:nvSpPr>
              <p:cNvPr id="133161" name="Rectangle 31"/>
              <p:cNvSpPr>
                <a:spLocks noChangeArrowheads="1"/>
              </p:cNvSpPr>
              <p:nvPr/>
            </p:nvSpPr>
            <p:spPr bwMode="auto">
              <a:xfrm>
                <a:off x="2752" y="2530"/>
                <a:ext cx="33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000">
                    <a:solidFill>
                      <a:srgbClr val="C00000"/>
                    </a:solidFill>
                  </a:rPr>
                  <a:t>NT</a:t>
                </a:r>
              </a:p>
            </p:txBody>
          </p:sp>
          <p:sp>
            <p:nvSpPr>
              <p:cNvPr id="133162" name="Line 32"/>
              <p:cNvSpPr>
                <a:spLocks noChangeShapeType="1"/>
              </p:cNvSpPr>
              <p:nvPr/>
            </p:nvSpPr>
            <p:spPr bwMode="auto">
              <a:xfrm>
                <a:off x="2688" y="2784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45" name="Line 33"/>
            <p:cNvSpPr>
              <a:spLocks noChangeShapeType="1"/>
            </p:cNvSpPr>
            <p:nvPr/>
          </p:nvSpPr>
          <p:spPr bwMode="auto">
            <a:xfrm flipH="1" flipV="1">
              <a:off x="2305876" y="4412972"/>
              <a:ext cx="7953" cy="5883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6" name="Line 34"/>
            <p:cNvSpPr>
              <a:spLocks noChangeShapeType="1"/>
            </p:cNvSpPr>
            <p:nvPr/>
          </p:nvSpPr>
          <p:spPr bwMode="auto">
            <a:xfrm>
              <a:off x="4611757" y="4206240"/>
              <a:ext cx="7729" cy="787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47" name="Group 42"/>
            <p:cNvGrpSpPr>
              <a:grpSpLocks/>
            </p:cNvGrpSpPr>
            <p:nvPr/>
          </p:nvGrpSpPr>
          <p:grpSpPr bwMode="auto">
            <a:xfrm>
              <a:off x="1574359" y="4988725"/>
              <a:ext cx="1462045" cy="1125827"/>
              <a:chOff x="1781092" y="3676760"/>
              <a:chExt cx="1462045" cy="1125827"/>
            </a:xfrm>
          </p:grpSpPr>
          <p:sp>
            <p:nvSpPr>
              <p:cNvPr id="133157" name="Oval 19"/>
              <p:cNvSpPr>
                <a:spLocks noChangeArrowheads="1"/>
              </p:cNvSpPr>
              <p:nvPr/>
            </p:nvSpPr>
            <p:spPr bwMode="auto">
              <a:xfrm>
                <a:off x="1781092" y="3676760"/>
                <a:ext cx="1462045" cy="1125827"/>
              </a:xfrm>
              <a:prstGeom prst="ellipse">
                <a:avLst/>
              </a:prstGeom>
              <a:solidFill>
                <a:srgbClr val="DD434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8" name="TextBox 38"/>
              <p:cNvSpPr txBox="1">
                <a:spLocks noChangeArrowheads="1"/>
              </p:cNvSpPr>
              <p:nvPr/>
            </p:nvSpPr>
            <p:spPr bwMode="auto">
              <a:xfrm>
                <a:off x="1892411" y="3881560"/>
                <a:ext cx="12324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Weakly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Not Taken</a:t>
                </a:r>
              </a:p>
            </p:txBody>
          </p:sp>
        </p:grpSp>
        <p:grpSp>
          <p:nvGrpSpPr>
            <p:cNvPr id="133148" name="Group 41"/>
            <p:cNvGrpSpPr>
              <a:grpSpLocks/>
            </p:cNvGrpSpPr>
            <p:nvPr/>
          </p:nvGrpSpPr>
          <p:grpSpPr bwMode="auto">
            <a:xfrm>
              <a:off x="3881546" y="4990053"/>
              <a:ext cx="1462045" cy="1125827"/>
              <a:chOff x="3491947" y="5061612"/>
              <a:chExt cx="1462045" cy="1125827"/>
            </a:xfrm>
          </p:grpSpPr>
          <p:sp>
            <p:nvSpPr>
              <p:cNvPr id="133155" name="Oval 19"/>
              <p:cNvSpPr>
                <a:spLocks noChangeArrowheads="1"/>
              </p:cNvSpPr>
              <p:nvPr/>
            </p:nvSpPr>
            <p:spPr bwMode="auto">
              <a:xfrm>
                <a:off x="3491947" y="5061612"/>
                <a:ext cx="1462045" cy="1125827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6" name="TextBox 40"/>
              <p:cNvSpPr txBox="1">
                <a:spLocks noChangeArrowheads="1"/>
              </p:cNvSpPr>
              <p:nvPr/>
            </p:nvSpPr>
            <p:spPr bwMode="auto">
              <a:xfrm>
                <a:off x="3611218" y="5282315"/>
                <a:ext cx="12324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Strongly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Not Taken</a:t>
                </a:r>
              </a:p>
            </p:txBody>
          </p:sp>
        </p:grpSp>
        <p:grpSp>
          <p:nvGrpSpPr>
            <p:cNvPr id="133149" name="Group 43"/>
            <p:cNvGrpSpPr>
              <a:grpSpLocks/>
            </p:cNvGrpSpPr>
            <p:nvPr/>
          </p:nvGrpSpPr>
          <p:grpSpPr bwMode="auto">
            <a:xfrm>
              <a:off x="1551831" y="3304374"/>
              <a:ext cx="1462045" cy="1125827"/>
              <a:chOff x="1781092" y="3676760"/>
              <a:chExt cx="1462045" cy="1125827"/>
            </a:xfrm>
          </p:grpSpPr>
          <p:sp>
            <p:nvSpPr>
              <p:cNvPr id="133153" name="Oval 19"/>
              <p:cNvSpPr>
                <a:spLocks noChangeArrowheads="1"/>
              </p:cNvSpPr>
              <p:nvPr/>
            </p:nvSpPr>
            <p:spPr bwMode="auto">
              <a:xfrm>
                <a:off x="1781092" y="3676760"/>
                <a:ext cx="1462045" cy="1125827"/>
              </a:xfrm>
              <a:prstGeom prst="ellipse">
                <a:avLst/>
              </a:prstGeom>
              <a:solidFill>
                <a:srgbClr val="3E4D1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4" name="TextBox 45"/>
              <p:cNvSpPr txBox="1">
                <a:spLocks noChangeArrowheads="1"/>
              </p:cNvSpPr>
              <p:nvPr/>
            </p:nvSpPr>
            <p:spPr bwMode="auto">
              <a:xfrm>
                <a:off x="1892411" y="3881560"/>
                <a:ext cx="12324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Strongly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Taken</a:t>
                </a:r>
              </a:p>
            </p:txBody>
          </p:sp>
        </p:grpSp>
        <p:grpSp>
          <p:nvGrpSpPr>
            <p:cNvPr id="133150" name="Group 46"/>
            <p:cNvGrpSpPr>
              <a:grpSpLocks/>
            </p:cNvGrpSpPr>
            <p:nvPr/>
          </p:nvGrpSpPr>
          <p:grpSpPr bwMode="auto">
            <a:xfrm>
              <a:off x="3874935" y="3321599"/>
              <a:ext cx="1462045" cy="1125827"/>
              <a:chOff x="1781092" y="3676760"/>
              <a:chExt cx="1462045" cy="1125827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auto">
              <a:xfrm>
                <a:off x="1780996" y="3677167"/>
                <a:ext cx="1462400" cy="112582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152" name="TextBox 48"/>
              <p:cNvSpPr txBox="1">
                <a:spLocks noChangeArrowheads="1"/>
              </p:cNvSpPr>
              <p:nvPr/>
            </p:nvSpPr>
            <p:spPr bwMode="auto">
              <a:xfrm>
                <a:off x="1892411" y="3881560"/>
                <a:ext cx="1232452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Weakly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Taken</a:t>
                </a:r>
              </a:p>
            </p:txBody>
          </p:sp>
        </p:grpSp>
      </p:grpSp>
      <p:sp>
        <p:nvSpPr>
          <p:cNvPr id="133126" name="TextBox 49"/>
          <p:cNvSpPr txBox="1">
            <a:spLocks noChangeArrowheads="1"/>
          </p:cNvSpPr>
          <p:nvPr/>
        </p:nvSpPr>
        <p:spPr bwMode="auto">
          <a:xfrm>
            <a:off x="6146800" y="1914525"/>
            <a:ext cx="1812925" cy="339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BHT = 2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r>
              <a:rPr lang="en-US">
                <a:solidFill>
                  <a:schemeClr val="tx1"/>
                </a:solidFill>
              </a:rPr>
              <a:t> entries</a:t>
            </a:r>
          </a:p>
        </p:txBody>
      </p:sp>
      <p:sp>
        <p:nvSpPr>
          <p:cNvPr id="133127" name="TextBox 51"/>
          <p:cNvSpPr txBox="1">
            <a:spLocks noChangeArrowheads="1"/>
          </p:cNvSpPr>
          <p:nvPr/>
        </p:nvSpPr>
        <p:spPr bwMode="auto">
          <a:xfrm>
            <a:off x="4086225" y="2306638"/>
            <a:ext cx="21336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Program Counter</a:t>
            </a:r>
          </a:p>
        </p:txBody>
      </p:sp>
      <p:sp>
        <p:nvSpPr>
          <p:cNvPr id="133128" name="TextBox 52"/>
          <p:cNvSpPr txBox="1">
            <a:spLocks noChangeArrowheads="1"/>
          </p:cNvSpPr>
          <p:nvPr/>
        </p:nvSpPr>
        <p:spPr bwMode="auto">
          <a:xfrm>
            <a:off x="5335588" y="2787650"/>
            <a:ext cx="1074737" cy="339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n bits</a:t>
            </a:r>
          </a:p>
        </p:txBody>
      </p:sp>
      <p:cxnSp>
        <p:nvCxnSpPr>
          <p:cNvPr id="55" name="Straight Arrow Connector 54"/>
          <p:cNvCxnSpPr>
            <a:stCxn id="133128" idx="3"/>
          </p:cNvCxnSpPr>
          <p:nvPr/>
        </p:nvCxnSpPr>
        <p:spPr>
          <a:xfrm>
            <a:off x="6410325" y="2957513"/>
            <a:ext cx="3794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30" name="TextBox 55"/>
          <p:cNvSpPr txBox="1">
            <a:spLocks noChangeArrowheads="1"/>
          </p:cNvSpPr>
          <p:nvPr/>
        </p:nvSpPr>
        <p:spPr bwMode="auto">
          <a:xfrm>
            <a:off x="3873500" y="2787650"/>
            <a:ext cx="1466850" cy="338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Upper bits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367588" y="2967038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32" name="TextBox 58"/>
          <p:cNvSpPr txBox="1">
            <a:spLocks noChangeArrowheads="1"/>
          </p:cNvSpPr>
          <p:nvPr/>
        </p:nvSpPr>
        <p:spPr bwMode="auto">
          <a:xfrm>
            <a:off x="7678738" y="2724150"/>
            <a:ext cx="911225" cy="4921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</a:rPr>
              <a:t>Branch</a:t>
            </a:r>
          </a:p>
          <a:p>
            <a:pPr algn="ctr"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</a:rPr>
              <a:t>Prediction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609600" y="2624138"/>
          <a:ext cx="6705600" cy="4005262"/>
        </p:xfrm>
        <a:graphic>
          <a:graphicData uri="http://schemas.openxmlformats.org/presentationml/2006/ole">
            <p:oleObj spid="_x0000_s45058" name="Chart" r:id="rId3" imgW="3952875" imgH="2362200" progId="Excel.Chart.8">
              <p:embed/>
            </p:oleObj>
          </a:graphicData>
        </a:graphic>
      </p:graphicFrame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2600"/>
            <a:ext cx="7292975" cy="7366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BHT Accuracy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7543800" cy="17526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Mispredict because either:</a:t>
            </a:r>
          </a:p>
          <a:p>
            <a:pPr lvl="1"/>
            <a:r>
              <a:rPr lang="en-US" sz="1800" smtClean="0"/>
              <a:t>Wrong guess for that branch</a:t>
            </a:r>
          </a:p>
          <a:p>
            <a:pPr lvl="1"/>
            <a:r>
              <a:rPr lang="en-US" sz="1800" smtClean="0"/>
              <a:t>Got branch history of wrong branch when index the table</a:t>
            </a:r>
          </a:p>
          <a:p>
            <a:r>
              <a:rPr lang="en-US" smtClean="0"/>
              <a:t>4096 entry table: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133600" y="6172200"/>
            <a:ext cx="17526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Integer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4572000" y="6292850"/>
            <a:ext cx="15398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Floating Point</a:t>
            </a: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886200" y="6172200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1676400" y="6172200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39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Correlating Predictors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457200" y="1290638"/>
            <a:ext cx="8432800" cy="5364162"/>
          </a:xfrm>
        </p:spPr>
        <p:txBody>
          <a:bodyPr/>
          <a:lstStyle/>
          <a:p>
            <a:r>
              <a:rPr lang="en-US" sz="2800" smtClean="0"/>
              <a:t>Branches from different instructions may be correlated</a:t>
            </a:r>
          </a:p>
          <a:p>
            <a:pPr>
              <a:buFontTx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if (aa &lt; 0) aa = 0;</a:t>
            </a:r>
          </a:p>
          <a:p>
            <a:pPr>
              <a:buFontTx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if (bb &lt; 0) bb = 0;</a:t>
            </a:r>
          </a:p>
          <a:p>
            <a:pPr>
              <a:buFontTx/>
              <a:buNone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	if (aa != bb) { . . . }</a:t>
            </a:r>
          </a:p>
          <a:p>
            <a:r>
              <a:rPr lang="en-US" sz="2800" smtClean="0"/>
              <a:t>If the first two conditions are true, then the third one will be false</a:t>
            </a:r>
          </a:p>
          <a:p>
            <a:r>
              <a:rPr lang="en-US" sz="2800" smtClean="0"/>
              <a:t>Save history of all recent branch outcomes</a:t>
            </a:r>
          </a:p>
          <a:p>
            <a:r>
              <a:rPr lang="en-US" sz="2800" smtClean="0"/>
              <a:t>Global Branch History Register is a </a:t>
            </a:r>
            <a:r>
              <a:rPr lang="en-US" sz="2800" i="1" smtClean="0"/>
              <a:t>m</a:t>
            </a:r>
            <a:r>
              <a:rPr lang="en-US" sz="2800" smtClean="0"/>
              <a:t>-bit shift register</a:t>
            </a:r>
          </a:p>
          <a:p>
            <a:pPr lvl="1"/>
            <a:r>
              <a:rPr lang="en-US" sz="2400" smtClean="0"/>
              <a:t>Holds most recent </a:t>
            </a:r>
            <a:r>
              <a:rPr lang="en-US" sz="2400" i="1" smtClean="0"/>
              <a:t>m</a:t>
            </a:r>
            <a:r>
              <a:rPr lang="en-US" sz="2400" smtClean="0"/>
              <a:t> branch outcomes</a:t>
            </a:r>
          </a:p>
          <a:p>
            <a:pPr lvl="1"/>
            <a:r>
              <a:rPr lang="en-US" sz="2400" smtClean="0"/>
              <a:t>Approximation to path followed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Correlating Predictors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the MIPS code:</a:t>
            </a:r>
          </a:p>
          <a:p>
            <a:pPr lvl="1"/>
            <a:r>
              <a:rPr lang="en-US" sz="1800" smtClean="0"/>
              <a:t>Assuming that aa and bb are assigned to registers R1 and R2: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pPr lvl="1">
              <a:buFontTx/>
              <a:buNone/>
            </a:pPr>
            <a:endParaRPr lang="en-US" sz="1800" smtClean="0"/>
          </a:p>
          <a:p>
            <a:pPr lvl="1"/>
            <a:endParaRPr lang="en-US" sz="1800" smtClean="0"/>
          </a:p>
          <a:p>
            <a:pPr lvl="1"/>
            <a:r>
              <a:rPr lang="en-US" sz="1800" smtClean="0"/>
              <a:t>The key observation is that the behavior of branch b3 is correlated with the behavior of branches b1 and b2.</a:t>
            </a:r>
          </a:p>
          <a:p>
            <a:pPr lvl="1"/>
            <a:r>
              <a:rPr lang="en-US" sz="1800" smtClean="0"/>
              <a:t>A predictor that uses only the behavior of a single branch to predict the outcome of that branch can never capture this behavior.</a:t>
            </a:r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76200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Flow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924800" cy="4724400"/>
          </a:xfrm>
        </p:spPr>
        <p:txBody>
          <a:bodyPr/>
          <a:lstStyle/>
          <a:p>
            <a:r>
              <a:rPr lang="en-US" altLang="en-US" smtClean="0">
                <a:solidFill>
                  <a:srgbClr val="0332B7"/>
                </a:solidFill>
              </a:rPr>
              <a:t>Data flow</a:t>
            </a:r>
            <a:r>
              <a:rPr lang="en-US" altLang="en-US" smtClean="0"/>
              <a:t>: actual flow of data values among instructions that produce results and those that consume them</a:t>
            </a:r>
          </a:p>
          <a:p>
            <a:pPr lvl="1"/>
            <a:r>
              <a:rPr lang="en-US" altLang="en-US" sz="1800" smtClean="0"/>
              <a:t>branches make flow dynamic, determine which instruction is supplier of data</a:t>
            </a:r>
          </a:p>
          <a:p>
            <a:r>
              <a:rPr lang="en-US" altLang="en-US" smtClean="0"/>
              <a:t>Example:</a:t>
            </a:r>
            <a:endParaRPr lang="en-US" altLang="en-US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DADDU	</a:t>
            </a:r>
            <a:r>
              <a:rPr lang="en-US" altLang="en-US" u="sng" smtClean="0">
                <a:solidFill>
                  <a:srgbClr val="0332B7"/>
                </a:solidFill>
                <a:latin typeface="Courier New" pitchFamily="49" charset="0"/>
              </a:rPr>
              <a:t>R1</a:t>
            </a:r>
            <a:r>
              <a:rPr lang="en-US" altLang="en-US" smtClean="0">
                <a:latin typeface="Courier New" pitchFamily="49" charset="0"/>
              </a:rPr>
              <a:t>,R2,R3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BEQZ	R4,L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DSUBU	</a:t>
            </a:r>
            <a:r>
              <a:rPr lang="en-US" altLang="en-US" u="sng" smtClean="0">
                <a:solidFill>
                  <a:srgbClr val="0332B7"/>
                </a:solidFill>
                <a:latin typeface="Courier New" pitchFamily="49" charset="0"/>
              </a:rPr>
              <a:t>R1</a:t>
            </a:r>
            <a:r>
              <a:rPr lang="en-US" altLang="en-US" smtClean="0">
                <a:latin typeface="Courier New" pitchFamily="49" charset="0"/>
              </a:rPr>
              <a:t>,R5,R6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L:	…</a:t>
            </a:r>
            <a:br>
              <a:rPr lang="en-US" altLang="en-US" smtClean="0">
                <a:latin typeface="Courier New" pitchFamily="49" charset="0"/>
              </a:rPr>
            </a:br>
            <a:r>
              <a:rPr lang="en-US" altLang="en-US" smtClean="0">
                <a:latin typeface="Courier New" pitchFamily="49" charset="0"/>
              </a:rPr>
              <a:t>OR		R7,</a:t>
            </a:r>
            <a:r>
              <a:rPr lang="en-US" altLang="en-US" u="sng" smtClean="0">
                <a:solidFill>
                  <a:srgbClr val="0332B7"/>
                </a:solidFill>
                <a:latin typeface="Courier New" pitchFamily="49" charset="0"/>
              </a:rPr>
              <a:t>R1</a:t>
            </a:r>
            <a:r>
              <a:rPr lang="en-US" altLang="en-US" smtClean="0">
                <a:latin typeface="Courier New" pitchFamily="49" charset="0"/>
              </a:rPr>
              <a:t>,R8</a:t>
            </a:r>
          </a:p>
          <a:p>
            <a:r>
              <a:rPr lang="en-US" altLang="en-US" smtClean="0">
                <a:latin typeface="Courier New" pitchFamily="49" charset="0"/>
              </a:rPr>
              <a:t>OR</a:t>
            </a:r>
            <a:r>
              <a:rPr lang="en-US" altLang="en-US" smtClean="0"/>
              <a:t> depends on </a:t>
            </a:r>
            <a:r>
              <a:rPr lang="en-US" altLang="en-US" smtClean="0">
                <a:latin typeface="Courier New" pitchFamily="49" charset="0"/>
              </a:rPr>
              <a:t>DADDU</a:t>
            </a:r>
            <a:r>
              <a:rPr lang="en-US" altLang="en-US" smtClean="0"/>
              <a:t> or </a:t>
            </a:r>
            <a:r>
              <a:rPr lang="en-US" altLang="en-US" smtClean="0">
                <a:latin typeface="Courier New" pitchFamily="49" charset="0"/>
              </a:rPr>
              <a:t>DSUBU</a:t>
            </a:r>
            <a:r>
              <a:rPr lang="en-US" altLang="en-US" smtClean="0"/>
              <a:t>? </a:t>
            </a:r>
            <a:br>
              <a:rPr lang="en-US" altLang="en-US" smtClean="0"/>
            </a:br>
            <a:r>
              <a:rPr lang="en-US" altLang="en-US" smtClean="0"/>
              <a:t>Must preserve data flow on execution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3" grpId="0" build="p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7292975" cy="736600"/>
          </a:xfrm>
        </p:spPr>
        <p:txBody>
          <a:bodyPr/>
          <a:lstStyle/>
          <a:p>
            <a:r>
              <a:rPr lang="en-US" smtClean="0"/>
              <a:t>Correlated Branch Prediction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7696200" cy="4927600"/>
          </a:xfrm>
        </p:spPr>
        <p:txBody>
          <a:bodyPr/>
          <a:lstStyle/>
          <a:p>
            <a:r>
              <a:rPr lang="en-US" smtClean="0"/>
              <a:t>Idea:  record </a:t>
            </a:r>
            <a:r>
              <a:rPr lang="en-US" i="1" smtClean="0"/>
              <a:t>m</a:t>
            </a:r>
            <a:r>
              <a:rPr lang="en-US" smtClean="0"/>
              <a:t> most recently executed branches as taken or not taken, and use that pattern to select the proper </a:t>
            </a:r>
            <a:r>
              <a:rPr lang="en-US" i="1" smtClean="0"/>
              <a:t>n</a:t>
            </a:r>
            <a:r>
              <a:rPr lang="en-US" smtClean="0"/>
              <a:t>-bit branch history table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In general, (</a:t>
            </a:r>
            <a:r>
              <a:rPr lang="en-US" i="1" smtClean="0"/>
              <a:t>m</a:t>
            </a:r>
            <a:r>
              <a:rPr lang="en-US" smtClean="0"/>
              <a:t>,</a:t>
            </a:r>
            <a:r>
              <a:rPr lang="en-US" i="1" smtClean="0"/>
              <a:t>n</a:t>
            </a:r>
            <a:r>
              <a:rPr lang="en-US" smtClean="0"/>
              <a:t>) predictor means record last </a:t>
            </a:r>
            <a:r>
              <a:rPr lang="en-US" i="1" smtClean="0"/>
              <a:t>m</a:t>
            </a:r>
            <a:r>
              <a:rPr lang="en-US" smtClean="0"/>
              <a:t> branches to select between 2</a:t>
            </a:r>
            <a:r>
              <a:rPr lang="en-US" baseline="30000" smtClean="0"/>
              <a:t>m</a:t>
            </a:r>
            <a:r>
              <a:rPr lang="en-US" smtClean="0"/>
              <a:t> history tables, each with </a:t>
            </a:r>
            <a:r>
              <a:rPr lang="en-US" i="1" smtClean="0"/>
              <a:t>n</a:t>
            </a:r>
            <a:r>
              <a:rPr lang="en-US" smtClean="0"/>
              <a:t>-bit counters</a:t>
            </a:r>
          </a:p>
          <a:p>
            <a:pPr lvl="1"/>
            <a:r>
              <a:rPr lang="en-US" sz="1800" smtClean="0"/>
              <a:t>Thus, old 2-bit BHT is a (0,2) predictor</a:t>
            </a:r>
          </a:p>
          <a:p>
            <a:pPr lvl="1"/>
            <a:endParaRPr lang="en-US" sz="1800" smtClean="0"/>
          </a:p>
          <a:p>
            <a:r>
              <a:rPr lang="en-US" smtClean="0"/>
              <a:t>Global Branch History:  </a:t>
            </a:r>
            <a:r>
              <a:rPr lang="en-US" i="1" smtClean="0"/>
              <a:t>m-</a:t>
            </a:r>
            <a:r>
              <a:rPr lang="en-US" smtClean="0"/>
              <a:t>bit shift register keeping T/NT status of last </a:t>
            </a:r>
            <a:r>
              <a:rPr lang="en-US" i="1" smtClean="0"/>
              <a:t>m</a:t>
            </a:r>
            <a:r>
              <a:rPr lang="en-US" smtClean="0"/>
              <a:t> branches.</a:t>
            </a:r>
          </a:p>
          <a:p>
            <a:endParaRPr lang="en-US" smtClean="0"/>
          </a:p>
          <a:p>
            <a:r>
              <a:rPr lang="en-US" smtClean="0"/>
              <a:t>Each entry in table has </a:t>
            </a:r>
            <a:r>
              <a:rPr lang="en-US" i="1" smtClean="0"/>
              <a:t>m</a:t>
            </a:r>
            <a:r>
              <a:rPr lang="en-US" smtClean="0"/>
              <a:t> </a:t>
            </a:r>
            <a:r>
              <a:rPr lang="en-US" i="1" smtClean="0"/>
              <a:t>n-</a:t>
            </a:r>
            <a:r>
              <a:rPr lang="en-US" smtClean="0"/>
              <a:t>bit predictors.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644525"/>
            <a:ext cx="7292975" cy="346075"/>
          </a:xfrm>
        </p:spPr>
        <p:txBody>
          <a:bodyPr/>
          <a:lstStyle/>
          <a:p>
            <a:r>
              <a:rPr lang="en-US" smtClean="0"/>
              <a:t>Correlating Branches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52400" y="1524000"/>
            <a:ext cx="3048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>
                <a:solidFill>
                  <a:schemeClr val="tx1"/>
                </a:solidFill>
                <a:latin typeface="Times" pitchFamily="18" charset="0"/>
              </a:rPr>
              <a:t>(2,2) predictor</a:t>
            </a:r>
          </a:p>
          <a:p>
            <a:pPr marL="577850" lvl="1" indent="-396875"/>
            <a:r>
              <a:rPr lang="en-US" sz="2000" b="0">
                <a:solidFill>
                  <a:schemeClr val="tx1"/>
                </a:solidFill>
                <a:latin typeface="Times" pitchFamily="18" charset="0"/>
              </a:rPr>
              <a:t>–	Behavior of recent branches selects between four predictions of next branch, updating just that prediction</a:t>
            </a:r>
          </a:p>
        </p:txBody>
      </p:sp>
      <p:grpSp>
        <p:nvGrpSpPr>
          <p:cNvPr id="137220" name="Group 84"/>
          <p:cNvGrpSpPr>
            <a:grpSpLocks/>
          </p:cNvGrpSpPr>
          <p:nvPr/>
        </p:nvGrpSpPr>
        <p:grpSpPr bwMode="auto">
          <a:xfrm>
            <a:off x="2971800" y="1371600"/>
            <a:ext cx="6019800" cy="4991100"/>
            <a:chOff x="3581400" y="1562100"/>
            <a:chExt cx="4876800" cy="4038600"/>
          </a:xfrm>
        </p:grpSpPr>
        <p:sp>
          <p:nvSpPr>
            <p:cNvPr id="137221" name="Rectangle 4"/>
            <p:cNvSpPr>
              <a:spLocks noChangeArrowheads="1"/>
            </p:cNvSpPr>
            <p:nvPr/>
          </p:nvSpPr>
          <p:spPr bwMode="auto">
            <a:xfrm>
              <a:off x="4240213" y="1562100"/>
              <a:ext cx="2101850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  <a:latin typeface="Times" pitchFamily="18" charset="0"/>
                </a:rPr>
                <a:t>Branch address</a:t>
              </a:r>
            </a:p>
          </p:txBody>
        </p:sp>
        <p:sp>
          <p:nvSpPr>
            <p:cNvPr id="137222" name="Rectangle 5"/>
            <p:cNvSpPr>
              <a:spLocks noChangeArrowheads="1"/>
            </p:cNvSpPr>
            <p:nvPr/>
          </p:nvSpPr>
          <p:spPr bwMode="auto">
            <a:xfrm>
              <a:off x="3581400" y="2425700"/>
              <a:ext cx="3200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  <a:latin typeface="Times" pitchFamily="18" charset="0"/>
                </a:rPr>
                <a:t> 2-bits per branch predictor</a:t>
              </a:r>
            </a:p>
          </p:txBody>
        </p:sp>
        <p:sp>
          <p:nvSpPr>
            <p:cNvPr id="137223" name="Rectangle 6"/>
            <p:cNvSpPr>
              <a:spLocks noChangeArrowheads="1"/>
            </p:cNvSpPr>
            <p:nvPr/>
          </p:nvSpPr>
          <p:spPr bwMode="auto">
            <a:xfrm>
              <a:off x="4097338" y="3565525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4" name="Rectangle 7"/>
            <p:cNvSpPr>
              <a:spLocks noChangeArrowheads="1"/>
            </p:cNvSpPr>
            <p:nvPr/>
          </p:nvSpPr>
          <p:spPr bwMode="auto">
            <a:xfrm>
              <a:off x="4689475" y="3354388"/>
              <a:ext cx="414338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5" name="Rectangle 8"/>
            <p:cNvSpPr>
              <a:spLocks noChangeArrowheads="1"/>
            </p:cNvSpPr>
            <p:nvPr/>
          </p:nvSpPr>
          <p:spPr bwMode="auto">
            <a:xfrm>
              <a:off x="4689475" y="3249613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6" name="Rectangle 9"/>
            <p:cNvSpPr>
              <a:spLocks noChangeArrowheads="1"/>
            </p:cNvSpPr>
            <p:nvPr/>
          </p:nvSpPr>
          <p:spPr bwMode="auto">
            <a:xfrm>
              <a:off x="4689475" y="3144838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7" name="Rectangle 10"/>
            <p:cNvSpPr>
              <a:spLocks noChangeArrowheads="1"/>
            </p:cNvSpPr>
            <p:nvPr/>
          </p:nvSpPr>
          <p:spPr bwMode="auto">
            <a:xfrm>
              <a:off x="4689475" y="3038475"/>
              <a:ext cx="414338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8" name="Rectangle 11"/>
            <p:cNvSpPr>
              <a:spLocks noChangeArrowheads="1"/>
            </p:cNvSpPr>
            <p:nvPr/>
          </p:nvSpPr>
          <p:spPr bwMode="auto">
            <a:xfrm>
              <a:off x="4689475" y="2933700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9" name="Rectangle 12"/>
            <p:cNvSpPr>
              <a:spLocks noChangeArrowheads="1"/>
            </p:cNvSpPr>
            <p:nvPr/>
          </p:nvSpPr>
          <p:spPr bwMode="auto">
            <a:xfrm>
              <a:off x="4689475" y="2828925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0" name="Rectangle 13"/>
            <p:cNvSpPr>
              <a:spLocks noChangeArrowheads="1"/>
            </p:cNvSpPr>
            <p:nvPr/>
          </p:nvSpPr>
          <p:spPr bwMode="auto">
            <a:xfrm>
              <a:off x="4689475" y="2725738"/>
              <a:ext cx="414338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1" name="Rectangle 14"/>
            <p:cNvSpPr>
              <a:spLocks noChangeArrowheads="1"/>
            </p:cNvSpPr>
            <p:nvPr/>
          </p:nvSpPr>
          <p:spPr bwMode="auto">
            <a:xfrm>
              <a:off x="4097338" y="3460750"/>
              <a:ext cx="414337" cy="1047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2" name="Rectangle 15"/>
            <p:cNvSpPr>
              <a:spLocks noChangeArrowheads="1"/>
            </p:cNvSpPr>
            <p:nvPr/>
          </p:nvSpPr>
          <p:spPr bwMode="auto">
            <a:xfrm>
              <a:off x="4097338" y="3354388"/>
              <a:ext cx="414337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3" name="Rectangle 16"/>
            <p:cNvSpPr>
              <a:spLocks noChangeArrowheads="1"/>
            </p:cNvSpPr>
            <p:nvPr/>
          </p:nvSpPr>
          <p:spPr bwMode="auto">
            <a:xfrm>
              <a:off x="4097338" y="3249613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4" name="Rectangle 17"/>
            <p:cNvSpPr>
              <a:spLocks noChangeArrowheads="1"/>
            </p:cNvSpPr>
            <p:nvPr/>
          </p:nvSpPr>
          <p:spPr bwMode="auto">
            <a:xfrm>
              <a:off x="4097338" y="3144838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Rectangle 18"/>
            <p:cNvSpPr>
              <a:spLocks noChangeArrowheads="1"/>
            </p:cNvSpPr>
            <p:nvPr/>
          </p:nvSpPr>
          <p:spPr bwMode="auto">
            <a:xfrm>
              <a:off x="4097338" y="3038475"/>
              <a:ext cx="414337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Rectangle 19"/>
            <p:cNvSpPr>
              <a:spLocks noChangeArrowheads="1"/>
            </p:cNvSpPr>
            <p:nvPr/>
          </p:nvSpPr>
          <p:spPr bwMode="auto">
            <a:xfrm>
              <a:off x="4097338" y="2933700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7" name="Rectangle 20"/>
            <p:cNvSpPr>
              <a:spLocks noChangeArrowheads="1"/>
            </p:cNvSpPr>
            <p:nvPr/>
          </p:nvSpPr>
          <p:spPr bwMode="auto">
            <a:xfrm>
              <a:off x="4097338" y="2828925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8" name="Rectangle 21"/>
            <p:cNvSpPr>
              <a:spLocks noChangeArrowheads="1"/>
            </p:cNvSpPr>
            <p:nvPr/>
          </p:nvSpPr>
          <p:spPr bwMode="auto">
            <a:xfrm>
              <a:off x="4097338" y="2725738"/>
              <a:ext cx="414337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9" name="Rectangle 22"/>
            <p:cNvSpPr>
              <a:spLocks noChangeArrowheads="1"/>
            </p:cNvSpPr>
            <p:nvPr/>
          </p:nvSpPr>
          <p:spPr bwMode="auto">
            <a:xfrm>
              <a:off x="4097338" y="3776663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0" name="Rectangle 23"/>
            <p:cNvSpPr>
              <a:spLocks noChangeArrowheads="1"/>
            </p:cNvSpPr>
            <p:nvPr/>
          </p:nvSpPr>
          <p:spPr bwMode="auto">
            <a:xfrm>
              <a:off x="4097338" y="3670300"/>
              <a:ext cx="414337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1" name="Rectangle 24"/>
            <p:cNvSpPr>
              <a:spLocks noChangeArrowheads="1"/>
            </p:cNvSpPr>
            <p:nvPr/>
          </p:nvSpPr>
          <p:spPr bwMode="auto">
            <a:xfrm>
              <a:off x="4097338" y="3881438"/>
              <a:ext cx="414337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2" name="Rectangle 25"/>
            <p:cNvSpPr>
              <a:spLocks noChangeArrowheads="1"/>
            </p:cNvSpPr>
            <p:nvPr/>
          </p:nvSpPr>
          <p:spPr bwMode="auto">
            <a:xfrm>
              <a:off x="4689475" y="3776663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3" name="Rectangle 26"/>
            <p:cNvSpPr>
              <a:spLocks noChangeArrowheads="1"/>
            </p:cNvSpPr>
            <p:nvPr/>
          </p:nvSpPr>
          <p:spPr bwMode="auto">
            <a:xfrm>
              <a:off x="4689475" y="3670300"/>
              <a:ext cx="414338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4" name="Rectangle 27"/>
            <p:cNvSpPr>
              <a:spLocks noChangeArrowheads="1"/>
            </p:cNvSpPr>
            <p:nvPr/>
          </p:nvSpPr>
          <p:spPr bwMode="auto">
            <a:xfrm>
              <a:off x="4689475" y="3565525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5" name="Rectangle 28"/>
            <p:cNvSpPr>
              <a:spLocks noChangeArrowheads="1"/>
            </p:cNvSpPr>
            <p:nvPr/>
          </p:nvSpPr>
          <p:spPr bwMode="auto">
            <a:xfrm>
              <a:off x="4689475" y="3460750"/>
              <a:ext cx="414338" cy="104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6" name="Rectangle 29"/>
            <p:cNvSpPr>
              <a:spLocks noChangeArrowheads="1"/>
            </p:cNvSpPr>
            <p:nvPr/>
          </p:nvSpPr>
          <p:spPr bwMode="auto">
            <a:xfrm>
              <a:off x="4097338" y="4300538"/>
              <a:ext cx="414337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7" name="Rectangle 30"/>
            <p:cNvSpPr>
              <a:spLocks noChangeArrowheads="1"/>
            </p:cNvSpPr>
            <p:nvPr/>
          </p:nvSpPr>
          <p:spPr bwMode="auto">
            <a:xfrm>
              <a:off x="4097338" y="4195763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8" name="Rectangle 31"/>
            <p:cNvSpPr>
              <a:spLocks noChangeArrowheads="1"/>
            </p:cNvSpPr>
            <p:nvPr/>
          </p:nvSpPr>
          <p:spPr bwMode="auto">
            <a:xfrm>
              <a:off x="4097338" y="4090988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9" name="Rectangle 32"/>
            <p:cNvSpPr>
              <a:spLocks noChangeArrowheads="1"/>
            </p:cNvSpPr>
            <p:nvPr/>
          </p:nvSpPr>
          <p:spPr bwMode="auto">
            <a:xfrm>
              <a:off x="4097338" y="3984625"/>
              <a:ext cx="414337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0" name="Rectangle 33"/>
            <p:cNvSpPr>
              <a:spLocks noChangeArrowheads="1"/>
            </p:cNvSpPr>
            <p:nvPr/>
          </p:nvSpPr>
          <p:spPr bwMode="auto">
            <a:xfrm>
              <a:off x="4689475" y="4195763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1" name="Rectangle 34"/>
            <p:cNvSpPr>
              <a:spLocks noChangeArrowheads="1"/>
            </p:cNvSpPr>
            <p:nvPr/>
          </p:nvSpPr>
          <p:spPr bwMode="auto">
            <a:xfrm>
              <a:off x="4689475" y="4090988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2" name="Rectangle 35"/>
            <p:cNvSpPr>
              <a:spLocks noChangeArrowheads="1"/>
            </p:cNvSpPr>
            <p:nvPr/>
          </p:nvSpPr>
          <p:spPr bwMode="auto">
            <a:xfrm>
              <a:off x="4689475" y="3984625"/>
              <a:ext cx="414338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3" name="Rectangle 36"/>
            <p:cNvSpPr>
              <a:spLocks noChangeArrowheads="1"/>
            </p:cNvSpPr>
            <p:nvPr/>
          </p:nvSpPr>
          <p:spPr bwMode="auto">
            <a:xfrm>
              <a:off x="4689475" y="3881438"/>
              <a:ext cx="414338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4" name="Rectangle 37"/>
            <p:cNvSpPr>
              <a:spLocks noChangeArrowheads="1"/>
            </p:cNvSpPr>
            <p:nvPr/>
          </p:nvSpPr>
          <p:spPr bwMode="auto">
            <a:xfrm>
              <a:off x="4689475" y="4300538"/>
              <a:ext cx="414338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5" name="Rectangle 38"/>
            <p:cNvSpPr>
              <a:spLocks noChangeArrowheads="1"/>
            </p:cNvSpPr>
            <p:nvPr/>
          </p:nvSpPr>
          <p:spPr bwMode="auto">
            <a:xfrm>
              <a:off x="5281613" y="4195763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6" name="Rectangle 39"/>
            <p:cNvSpPr>
              <a:spLocks noChangeArrowheads="1"/>
            </p:cNvSpPr>
            <p:nvPr/>
          </p:nvSpPr>
          <p:spPr bwMode="auto">
            <a:xfrm>
              <a:off x="5281613" y="4090988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7" name="Rectangle 40"/>
            <p:cNvSpPr>
              <a:spLocks noChangeArrowheads="1"/>
            </p:cNvSpPr>
            <p:nvPr/>
          </p:nvSpPr>
          <p:spPr bwMode="auto">
            <a:xfrm>
              <a:off x="5281613" y="3984625"/>
              <a:ext cx="414337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8" name="Rectangle 41"/>
            <p:cNvSpPr>
              <a:spLocks noChangeArrowheads="1"/>
            </p:cNvSpPr>
            <p:nvPr/>
          </p:nvSpPr>
          <p:spPr bwMode="auto">
            <a:xfrm>
              <a:off x="5281613" y="3881438"/>
              <a:ext cx="414337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9" name="Rectangle 42"/>
            <p:cNvSpPr>
              <a:spLocks noChangeArrowheads="1"/>
            </p:cNvSpPr>
            <p:nvPr/>
          </p:nvSpPr>
          <p:spPr bwMode="auto">
            <a:xfrm>
              <a:off x="5281613" y="3776663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0" name="Rectangle 43"/>
            <p:cNvSpPr>
              <a:spLocks noChangeArrowheads="1"/>
            </p:cNvSpPr>
            <p:nvPr/>
          </p:nvSpPr>
          <p:spPr bwMode="auto">
            <a:xfrm>
              <a:off x="5281613" y="3670300"/>
              <a:ext cx="414337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1" name="Rectangle 44"/>
            <p:cNvSpPr>
              <a:spLocks noChangeArrowheads="1"/>
            </p:cNvSpPr>
            <p:nvPr/>
          </p:nvSpPr>
          <p:spPr bwMode="auto">
            <a:xfrm>
              <a:off x="5281613" y="3565525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2" name="Rectangle 45"/>
            <p:cNvSpPr>
              <a:spLocks noChangeArrowheads="1"/>
            </p:cNvSpPr>
            <p:nvPr/>
          </p:nvSpPr>
          <p:spPr bwMode="auto">
            <a:xfrm>
              <a:off x="5281613" y="3460750"/>
              <a:ext cx="414337" cy="1047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3" name="Rectangle 46"/>
            <p:cNvSpPr>
              <a:spLocks noChangeArrowheads="1"/>
            </p:cNvSpPr>
            <p:nvPr/>
          </p:nvSpPr>
          <p:spPr bwMode="auto">
            <a:xfrm>
              <a:off x="5873750" y="2725738"/>
              <a:ext cx="414338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4" name="Rectangle 47"/>
            <p:cNvSpPr>
              <a:spLocks noChangeArrowheads="1"/>
            </p:cNvSpPr>
            <p:nvPr/>
          </p:nvSpPr>
          <p:spPr bwMode="auto">
            <a:xfrm>
              <a:off x="5281613" y="3354388"/>
              <a:ext cx="414337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5" name="Rectangle 48"/>
            <p:cNvSpPr>
              <a:spLocks noChangeArrowheads="1"/>
            </p:cNvSpPr>
            <p:nvPr/>
          </p:nvSpPr>
          <p:spPr bwMode="auto">
            <a:xfrm>
              <a:off x="5281613" y="3249613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6" name="Rectangle 49"/>
            <p:cNvSpPr>
              <a:spLocks noChangeArrowheads="1"/>
            </p:cNvSpPr>
            <p:nvPr/>
          </p:nvSpPr>
          <p:spPr bwMode="auto">
            <a:xfrm>
              <a:off x="5281613" y="3144838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7" name="Rectangle 50"/>
            <p:cNvSpPr>
              <a:spLocks noChangeArrowheads="1"/>
            </p:cNvSpPr>
            <p:nvPr/>
          </p:nvSpPr>
          <p:spPr bwMode="auto">
            <a:xfrm>
              <a:off x="5281613" y="3038475"/>
              <a:ext cx="414337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8" name="Rectangle 51"/>
            <p:cNvSpPr>
              <a:spLocks noChangeArrowheads="1"/>
            </p:cNvSpPr>
            <p:nvPr/>
          </p:nvSpPr>
          <p:spPr bwMode="auto">
            <a:xfrm>
              <a:off x="5281613" y="2933700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9" name="Rectangle 52"/>
            <p:cNvSpPr>
              <a:spLocks noChangeArrowheads="1"/>
            </p:cNvSpPr>
            <p:nvPr/>
          </p:nvSpPr>
          <p:spPr bwMode="auto">
            <a:xfrm>
              <a:off x="5281613" y="2828925"/>
              <a:ext cx="414337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0" name="Rectangle 53"/>
            <p:cNvSpPr>
              <a:spLocks noChangeArrowheads="1"/>
            </p:cNvSpPr>
            <p:nvPr/>
          </p:nvSpPr>
          <p:spPr bwMode="auto">
            <a:xfrm>
              <a:off x="5281613" y="2725738"/>
              <a:ext cx="414337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1" name="Rectangle 54"/>
            <p:cNvSpPr>
              <a:spLocks noChangeArrowheads="1"/>
            </p:cNvSpPr>
            <p:nvPr/>
          </p:nvSpPr>
          <p:spPr bwMode="auto">
            <a:xfrm>
              <a:off x="5281613" y="4300538"/>
              <a:ext cx="414337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2" name="Rectangle 55"/>
            <p:cNvSpPr>
              <a:spLocks noChangeArrowheads="1"/>
            </p:cNvSpPr>
            <p:nvPr/>
          </p:nvSpPr>
          <p:spPr bwMode="auto">
            <a:xfrm>
              <a:off x="5873750" y="3038475"/>
              <a:ext cx="414338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3" name="Rectangle 56"/>
            <p:cNvSpPr>
              <a:spLocks noChangeArrowheads="1"/>
            </p:cNvSpPr>
            <p:nvPr/>
          </p:nvSpPr>
          <p:spPr bwMode="auto">
            <a:xfrm>
              <a:off x="5873750" y="2933700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4" name="Rectangle 57"/>
            <p:cNvSpPr>
              <a:spLocks noChangeArrowheads="1"/>
            </p:cNvSpPr>
            <p:nvPr/>
          </p:nvSpPr>
          <p:spPr bwMode="auto">
            <a:xfrm>
              <a:off x="5873750" y="2828925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5" name="Rectangle 58"/>
            <p:cNvSpPr>
              <a:spLocks noChangeArrowheads="1"/>
            </p:cNvSpPr>
            <p:nvPr/>
          </p:nvSpPr>
          <p:spPr bwMode="auto">
            <a:xfrm>
              <a:off x="5873750" y="3354388"/>
              <a:ext cx="414338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6" name="Rectangle 59"/>
            <p:cNvSpPr>
              <a:spLocks noChangeArrowheads="1"/>
            </p:cNvSpPr>
            <p:nvPr/>
          </p:nvSpPr>
          <p:spPr bwMode="auto">
            <a:xfrm>
              <a:off x="5873750" y="3249613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7" name="Rectangle 60"/>
            <p:cNvSpPr>
              <a:spLocks noChangeArrowheads="1"/>
            </p:cNvSpPr>
            <p:nvPr/>
          </p:nvSpPr>
          <p:spPr bwMode="auto">
            <a:xfrm>
              <a:off x="5873750" y="3144838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8" name="Rectangle 61"/>
            <p:cNvSpPr>
              <a:spLocks noChangeArrowheads="1"/>
            </p:cNvSpPr>
            <p:nvPr/>
          </p:nvSpPr>
          <p:spPr bwMode="auto">
            <a:xfrm>
              <a:off x="5873750" y="3776663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9" name="Rectangle 62"/>
            <p:cNvSpPr>
              <a:spLocks noChangeArrowheads="1"/>
            </p:cNvSpPr>
            <p:nvPr/>
          </p:nvSpPr>
          <p:spPr bwMode="auto">
            <a:xfrm>
              <a:off x="5873750" y="3670300"/>
              <a:ext cx="414338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0" name="Rectangle 63"/>
            <p:cNvSpPr>
              <a:spLocks noChangeArrowheads="1"/>
            </p:cNvSpPr>
            <p:nvPr/>
          </p:nvSpPr>
          <p:spPr bwMode="auto">
            <a:xfrm>
              <a:off x="5873750" y="3565525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1" name="Rectangle 64"/>
            <p:cNvSpPr>
              <a:spLocks noChangeArrowheads="1"/>
            </p:cNvSpPr>
            <p:nvPr/>
          </p:nvSpPr>
          <p:spPr bwMode="auto">
            <a:xfrm>
              <a:off x="5873750" y="3460750"/>
              <a:ext cx="414338" cy="10477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2" name="Rectangle 65"/>
            <p:cNvSpPr>
              <a:spLocks noChangeArrowheads="1"/>
            </p:cNvSpPr>
            <p:nvPr/>
          </p:nvSpPr>
          <p:spPr bwMode="auto">
            <a:xfrm>
              <a:off x="5873750" y="4090988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3" name="Rectangle 66"/>
            <p:cNvSpPr>
              <a:spLocks noChangeArrowheads="1"/>
            </p:cNvSpPr>
            <p:nvPr/>
          </p:nvSpPr>
          <p:spPr bwMode="auto">
            <a:xfrm>
              <a:off x="5873750" y="3984625"/>
              <a:ext cx="414338" cy="106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4" name="Rectangle 67"/>
            <p:cNvSpPr>
              <a:spLocks noChangeArrowheads="1"/>
            </p:cNvSpPr>
            <p:nvPr/>
          </p:nvSpPr>
          <p:spPr bwMode="auto">
            <a:xfrm>
              <a:off x="5873750" y="3881438"/>
              <a:ext cx="414338" cy="1031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5" name="Rectangle 68"/>
            <p:cNvSpPr>
              <a:spLocks noChangeArrowheads="1"/>
            </p:cNvSpPr>
            <p:nvPr/>
          </p:nvSpPr>
          <p:spPr bwMode="auto">
            <a:xfrm>
              <a:off x="5873750" y="4300538"/>
              <a:ext cx="414338" cy="106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6" name="Rectangle 69"/>
            <p:cNvSpPr>
              <a:spLocks noChangeArrowheads="1"/>
            </p:cNvSpPr>
            <p:nvPr/>
          </p:nvSpPr>
          <p:spPr bwMode="auto">
            <a:xfrm>
              <a:off x="5873750" y="4195763"/>
              <a:ext cx="414338" cy="104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7287" name="AutoShape 70"/>
            <p:cNvCxnSpPr>
              <a:cxnSpLocks noChangeShapeType="1"/>
            </p:cNvCxnSpPr>
            <p:nvPr/>
          </p:nvCxnSpPr>
          <p:spPr bwMode="auto">
            <a:xfrm rot="10800000" flipV="1">
              <a:off x="4022725" y="2236788"/>
              <a:ext cx="1262063" cy="1276350"/>
            </a:xfrm>
            <a:prstGeom prst="bentConnector3">
              <a:avLst>
                <a:gd name="adj1" fmla="val 1221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7288" name="Line 71"/>
            <p:cNvSpPr>
              <a:spLocks noChangeShapeType="1"/>
            </p:cNvSpPr>
            <p:nvPr/>
          </p:nvSpPr>
          <p:spPr bwMode="auto">
            <a:xfrm flipV="1">
              <a:off x="6270625" y="3513138"/>
              <a:ext cx="296863" cy="11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9" name="Rectangle 72"/>
            <p:cNvSpPr>
              <a:spLocks noChangeArrowheads="1"/>
            </p:cNvSpPr>
            <p:nvPr/>
          </p:nvSpPr>
          <p:spPr bwMode="auto">
            <a:xfrm>
              <a:off x="6643688" y="3460750"/>
              <a:ext cx="414337" cy="1047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0" name="Text Box 73"/>
            <p:cNvSpPr txBox="1">
              <a:spLocks noChangeArrowheads="1"/>
            </p:cNvSpPr>
            <p:nvPr/>
          </p:nvSpPr>
          <p:spPr bwMode="auto">
            <a:xfrm>
              <a:off x="7104063" y="3317875"/>
              <a:ext cx="135413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  <a:latin typeface="Times" pitchFamily="18" charset="0"/>
                </a:rPr>
                <a:t>Prediction</a:t>
              </a:r>
            </a:p>
          </p:txBody>
        </p:sp>
        <p:sp>
          <p:nvSpPr>
            <p:cNvPr id="137291" name="Rectangle 74"/>
            <p:cNvSpPr>
              <a:spLocks noChangeArrowheads="1"/>
            </p:cNvSpPr>
            <p:nvPr/>
          </p:nvSpPr>
          <p:spPr bwMode="auto">
            <a:xfrm>
              <a:off x="4038600" y="5284788"/>
              <a:ext cx="3017838" cy="315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2000" b="0">
                  <a:solidFill>
                    <a:schemeClr val="tx1"/>
                  </a:solidFill>
                  <a:latin typeface="Times" pitchFamily="18" charset="0"/>
                </a:rPr>
                <a:t>2-bit global branch history</a:t>
              </a:r>
            </a:p>
          </p:txBody>
        </p:sp>
        <p:cxnSp>
          <p:nvCxnSpPr>
            <p:cNvPr id="137292" name="AutoShape 75"/>
            <p:cNvCxnSpPr>
              <a:cxnSpLocks noChangeShapeType="1"/>
              <a:endCxn id="137254" idx="2"/>
            </p:cNvCxnSpPr>
            <p:nvPr/>
          </p:nvCxnSpPr>
          <p:spPr bwMode="auto">
            <a:xfrm rot="-5400000">
              <a:off x="4641056" y="4663282"/>
              <a:ext cx="5127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7293" name="Line 76"/>
            <p:cNvSpPr>
              <a:spLocks noChangeShapeType="1"/>
            </p:cNvSpPr>
            <p:nvPr/>
          </p:nvSpPr>
          <p:spPr bwMode="auto">
            <a:xfrm flipH="1" flipV="1">
              <a:off x="5291138" y="1882775"/>
              <a:ext cx="0" cy="354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4" name="Line 77"/>
            <p:cNvSpPr>
              <a:spLocks noChangeShapeType="1"/>
            </p:cNvSpPr>
            <p:nvPr/>
          </p:nvSpPr>
          <p:spPr bwMode="auto">
            <a:xfrm>
              <a:off x="5154613" y="2024063"/>
              <a:ext cx="303212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5" name="Text Box 78"/>
            <p:cNvSpPr txBox="1">
              <a:spLocks noChangeArrowheads="1"/>
            </p:cNvSpPr>
            <p:nvPr/>
          </p:nvSpPr>
          <p:spPr bwMode="auto">
            <a:xfrm>
              <a:off x="5457825" y="1909763"/>
              <a:ext cx="339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chemeClr val="tx1"/>
                  </a:solidFill>
                  <a:latin typeface="Times" pitchFamily="18" charset="0"/>
                </a:rPr>
                <a:t>4</a:t>
              </a:r>
              <a:endParaRPr lang="en-US" sz="2400" b="0">
                <a:solidFill>
                  <a:schemeClr val="tx1"/>
                </a:solidFill>
                <a:latin typeface="Times" pitchFamily="18" charset="0"/>
              </a:endParaRPr>
            </a:p>
          </p:txBody>
        </p:sp>
        <p:sp>
          <p:nvSpPr>
            <p:cNvPr id="137296" name="Text Box 79"/>
            <p:cNvSpPr txBox="1">
              <a:spLocks noChangeArrowheads="1"/>
            </p:cNvSpPr>
            <p:nvPr/>
          </p:nvSpPr>
          <p:spPr bwMode="auto">
            <a:xfrm>
              <a:off x="6765925" y="2066925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endParaRPr lang="en-US" sz="2400" b="0">
                <a:solidFill>
                  <a:schemeClr val="tx1"/>
                </a:solidFill>
                <a:latin typeface="Times" pitchFamily="18" charset="0"/>
              </a:endParaRPr>
            </a:p>
          </p:txBody>
        </p:sp>
        <p:grpSp>
          <p:nvGrpSpPr>
            <p:cNvPr id="137297" name="Group 80"/>
            <p:cNvGrpSpPr>
              <a:grpSpLocks/>
            </p:cNvGrpSpPr>
            <p:nvPr/>
          </p:nvGrpSpPr>
          <p:grpSpPr bwMode="auto">
            <a:xfrm>
              <a:off x="4298950" y="4914900"/>
              <a:ext cx="1212850" cy="349250"/>
              <a:chOff x="2976" y="3084"/>
              <a:chExt cx="764" cy="220"/>
            </a:xfrm>
          </p:grpSpPr>
          <p:sp>
            <p:nvSpPr>
              <p:cNvPr id="137298" name="Line 81"/>
              <p:cNvSpPr>
                <a:spLocks noChangeShapeType="1"/>
              </p:cNvSpPr>
              <p:nvPr/>
            </p:nvSpPr>
            <p:spPr bwMode="auto">
              <a:xfrm>
                <a:off x="3360" y="3092"/>
                <a:ext cx="376" cy="1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Line 82"/>
              <p:cNvSpPr>
                <a:spLocks noChangeShapeType="1"/>
              </p:cNvSpPr>
              <p:nvPr/>
            </p:nvSpPr>
            <p:spPr bwMode="auto">
              <a:xfrm flipV="1">
                <a:off x="2976" y="3084"/>
                <a:ext cx="380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Rectangle 83"/>
              <p:cNvSpPr>
                <a:spLocks noChangeArrowheads="1"/>
              </p:cNvSpPr>
              <p:nvPr/>
            </p:nvSpPr>
            <p:spPr bwMode="auto">
              <a:xfrm>
                <a:off x="2976" y="3212"/>
                <a:ext cx="764" cy="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84"/>
              <p:cNvSpPr>
                <a:spLocks noChangeShapeType="1"/>
              </p:cNvSpPr>
              <p:nvPr/>
            </p:nvSpPr>
            <p:spPr bwMode="auto">
              <a:xfrm>
                <a:off x="3358" y="3216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1090613" y="4778375"/>
            <a:ext cx="49053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b="0">
                <a:solidFill>
                  <a:schemeClr val="tx1"/>
                </a:solidFill>
                <a:latin typeface="Times" pitchFamily="18" charset="0"/>
              </a:rPr>
              <a:t>0%</a:t>
            </a:r>
            <a:endParaRPr lang="en-US" sz="1800" b="0">
              <a:solidFill>
                <a:schemeClr val="tx1"/>
              </a:solidFill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 rot="-5400000">
            <a:off x="-737394" y="3110707"/>
            <a:ext cx="3330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Times" pitchFamily="18" charset="0"/>
              </a:rPr>
              <a:t>Frequency of  </a:t>
            </a:r>
            <a:r>
              <a:rPr lang="en-US" sz="1800" u="sng">
                <a:solidFill>
                  <a:schemeClr val="tx1"/>
                </a:solidFill>
                <a:latin typeface="Times" pitchFamily="18" charset="0"/>
              </a:rPr>
              <a:t>Mispredictions</a:t>
            </a:r>
            <a:endParaRPr lang="en-US" sz="1800" u="sng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590675" y="4795838"/>
            <a:ext cx="184150" cy="160337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887663" y="4795838"/>
            <a:ext cx="185737" cy="160337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530600" y="4127500"/>
            <a:ext cx="185738" cy="828675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173538" y="3471863"/>
            <a:ext cx="185737" cy="1484312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829175" y="3471863"/>
            <a:ext cx="184150" cy="1484312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5472113" y="2976563"/>
            <a:ext cx="184150" cy="1979612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113463" y="4127500"/>
            <a:ext cx="185737" cy="828675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6756400" y="1997075"/>
            <a:ext cx="185738" cy="2959100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7412038" y="3309938"/>
            <a:ext cx="185737" cy="1646237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3716338" y="4127500"/>
            <a:ext cx="185737" cy="828675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4359275" y="3471863"/>
            <a:ext cx="196850" cy="1484312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5013325" y="3471863"/>
            <a:ext cx="185738" cy="1484312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5656263" y="3148013"/>
            <a:ext cx="185737" cy="1808162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6299200" y="4127500"/>
            <a:ext cx="185738" cy="828675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6942138" y="1997075"/>
            <a:ext cx="198437" cy="2959100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7597775" y="3309938"/>
            <a:ext cx="185738" cy="1646237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1960563" y="4795838"/>
            <a:ext cx="185737" cy="160337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3259138" y="4795838"/>
            <a:ext cx="185737" cy="160337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3902075" y="4127500"/>
            <a:ext cx="185738" cy="828675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4556125" y="3967163"/>
            <a:ext cx="185738" cy="989012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5199063" y="3967163"/>
            <a:ext cx="185737" cy="989012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5842000" y="3148013"/>
            <a:ext cx="185738" cy="1808162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6484938" y="4300538"/>
            <a:ext cx="185737" cy="655637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7140575" y="3967163"/>
            <a:ext cx="185738" cy="989012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7783513" y="4127500"/>
            <a:ext cx="184150" cy="828675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69" name="Line 29"/>
          <p:cNvSpPr>
            <a:spLocks noChangeShapeType="1"/>
          </p:cNvSpPr>
          <p:nvPr/>
        </p:nvSpPr>
        <p:spPr bwMode="auto">
          <a:xfrm>
            <a:off x="1552575" y="1663700"/>
            <a:ext cx="1588" cy="3292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0" name="Line 30"/>
          <p:cNvSpPr>
            <a:spLocks noChangeShapeType="1"/>
          </p:cNvSpPr>
          <p:nvPr/>
        </p:nvSpPr>
        <p:spPr bwMode="auto">
          <a:xfrm>
            <a:off x="1516063" y="4956175"/>
            <a:ext cx="74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1" name="Line 31"/>
          <p:cNvSpPr>
            <a:spLocks noChangeShapeType="1"/>
          </p:cNvSpPr>
          <p:nvPr/>
        </p:nvSpPr>
        <p:spPr bwMode="auto">
          <a:xfrm>
            <a:off x="1516063" y="4622800"/>
            <a:ext cx="74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2" name="Line 32"/>
          <p:cNvSpPr>
            <a:spLocks noChangeShapeType="1"/>
          </p:cNvSpPr>
          <p:nvPr/>
        </p:nvSpPr>
        <p:spPr bwMode="auto">
          <a:xfrm>
            <a:off x="1516063" y="4300538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3" name="Line 33"/>
          <p:cNvSpPr>
            <a:spLocks noChangeShapeType="1"/>
          </p:cNvSpPr>
          <p:nvPr/>
        </p:nvSpPr>
        <p:spPr bwMode="auto">
          <a:xfrm>
            <a:off x="1516063" y="3967163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4" name="Line 34"/>
          <p:cNvSpPr>
            <a:spLocks noChangeShapeType="1"/>
          </p:cNvSpPr>
          <p:nvPr/>
        </p:nvSpPr>
        <p:spPr bwMode="auto">
          <a:xfrm>
            <a:off x="1516063" y="3643313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5" name="Line 35"/>
          <p:cNvSpPr>
            <a:spLocks noChangeShapeType="1"/>
          </p:cNvSpPr>
          <p:nvPr/>
        </p:nvSpPr>
        <p:spPr bwMode="auto">
          <a:xfrm>
            <a:off x="1516063" y="3309938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6" name="Line 36"/>
          <p:cNvSpPr>
            <a:spLocks noChangeShapeType="1"/>
          </p:cNvSpPr>
          <p:nvPr/>
        </p:nvSpPr>
        <p:spPr bwMode="auto">
          <a:xfrm>
            <a:off x="1516063" y="2976563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>
            <a:off x="1516063" y="2652713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8" name="Line 38"/>
          <p:cNvSpPr>
            <a:spLocks noChangeShapeType="1"/>
          </p:cNvSpPr>
          <p:nvPr/>
        </p:nvSpPr>
        <p:spPr bwMode="auto">
          <a:xfrm>
            <a:off x="1516063" y="2319338"/>
            <a:ext cx="746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79" name="Line 39"/>
          <p:cNvSpPr>
            <a:spLocks noChangeShapeType="1"/>
          </p:cNvSpPr>
          <p:nvPr/>
        </p:nvSpPr>
        <p:spPr bwMode="auto">
          <a:xfrm>
            <a:off x="1516063" y="1997075"/>
            <a:ext cx="74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0" name="Line 40"/>
          <p:cNvSpPr>
            <a:spLocks noChangeShapeType="1"/>
          </p:cNvSpPr>
          <p:nvPr/>
        </p:nvSpPr>
        <p:spPr bwMode="auto">
          <a:xfrm>
            <a:off x="1516063" y="1663700"/>
            <a:ext cx="7461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1" name="Line 41"/>
          <p:cNvSpPr>
            <a:spLocks noChangeShapeType="1"/>
          </p:cNvSpPr>
          <p:nvPr/>
        </p:nvSpPr>
        <p:spPr bwMode="auto">
          <a:xfrm>
            <a:off x="1552575" y="4956175"/>
            <a:ext cx="64658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2" name="Line 42"/>
          <p:cNvSpPr>
            <a:spLocks noChangeShapeType="1"/>
          </p:cNvSpPr>
          <p:nvPr/>
        </p:nvSpPr>
        <p:spPr bwMode="auto">
          <a:xfrm flipV="1">
            <a:off x="1552575" y="492442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3" name="Line 43"/>
          <p:cNvSpPr>
            <a:spLocks noChangeShapeType="1"/>
          </p:cNvSpPr>
          <p:nvPr/>
        </p:nvSpPr>
        <p:spPr bwMode="auto">
          <a:xfrm flipV="1">
            <a:off x="2195513" y="4924425"/>
            <a:ext cx="15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4" name="Line 44"/>
          <p:cNvSpPr>
            <a:spLocks noChangeShapeType="1"/>
          </p:cNvSpPr>
          <p:nvPr/>
        </p:nvSpPr>
        <p:spPr bwMode="auto">
          <a:xfrm flipV="1">
            <a:off x="2851150" y="492442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5" name="Line 45"/>
          <p:cNvSpPr>
            <a:spLocks noChangeShapeType="1"/>
          </p:cNvSpPr>
          <p:nvPr/>
        </p:nvSpPr>
        <p:spPr bwMode="auto">
          <a:xfrm flipV="1">
            <a:off x="3494088" y="4924425"/>
            <a:ext cx="15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6" name="Line 46"/>
          <p:cNvSpPr>
            <a:spLocks noChangeShapeType="1"/>
          </p:cNvSpPr>
          <p:nvPr/>
        </p:nvSpPr>
        <p:spPr bwMode="auto">
          <a:xfrm flipV="1">
            <a:off x="4137025" y="492442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7" name="Line 47"/>
          <p:cNvSpPr>
            <a:spLocks noChangeShapeType="1"/>
          </p:cNvSpPr>
          <p:nvPr/>
        </p:nvSpPr>
        <p:spPr bwMode="auto">
          <a:xfrm flipV="1">
            <a:off x="4791075" y="492442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8" name="Line 48"/>
          <p:cNvSpPr>
            <a:spLocks noChangeShapeType="1"/>
          </p:cNvSpPr>
          <p:nvPr/>
        </p:nvSpPr>
        <p:spPr bwMode="auto">
          <a:xfrm flipV="1">
            <a:off x="5434013" y="4924425"/>
            <a:ext cx="15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89" name="Line 49"/>
          <p:cNvSpPr>
            <a:spLocks noChangeShapeType="1"/>
          </p:cNvSpPr>
          <p:nvPr/>
        </p:nvSpPr>
        <p:spPr bwMode="auto">
          <a:xfrm flipV="1">
            <a:off x="6076950" y="492442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0" name="Line 50"/>
          <p:cNvSpPr>
            <a:spLocks noChangeShapeType="1"/>
          </p:cNvSpPr>
          <p:nvPr/>
        </p:nvSpPr>
        <p:spPr bwMode="auto">
          <a:xfrm flipV="1">
            <a:off x="6719888" y="4924425"/>
            <a:ext cx="15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1" name="Line 51"/>
          <p:cNvSpPr>
            <a:spLocks noChangeShapeType="1"/>
          </p:cNvSpPr>
          <p:nvPr/>
        </p:nvSpPr>
        <p:spPr bwMode="auto">
          <a:xfrm flipV="1">
            <a:off x="7375525" y="4924425"/>
            <a:ext cx="15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2" name="Line 52"/>
          <p:cNvSpPr>
            <a:spLocks noChangeShapeType="1"/>
          </p:cNvSpPr>
          <p:nvPr/>
        </p:nvSpPr>
        <p:spPr bwMode="auto">
          <a:xfrm flipV="1">
            <a:off x="8018463" y="4924425"/>
            <a:ext cx="1587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93" name="Rectangle 53"/>
          <p:cNvSpPr>
            <a:spLocks noChangeArrowheads="1"/>
          </p:cNvSpPr>
          <p:nvPr/>
        </p:nvSpPr>
        <p:spPr bwMode="auto">
          <a:xfrm>
            <a:off x="2620963" y="4789488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0%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294" name="Rectangle 54"/>
          <p:cNvSpPr>
            <a:spLocks noChangeArrowheads="1"/>
          </p:cNvSpPr>
          <p:nvPr/>
        </p:nvSpPr>
        <p:spPr bwMode="auto">
          <a:xfrm>
            <a:off x="3263900" y="4627563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295" name="Rectangle 55"/>
          <p:cNvSpPr>
            <a:spLocks noChangeArrowheads="1"/>
          </p:cNvSpPr>
          <p:nvPr/>
        </p:nvSpPr>
        <p:spPr bwMode="auto">
          <a:xfrm>
            <a:off x="3906838" y="3960813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5%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296" name="Rectangle 56"/>
          <p:cNvSpPr>
            <a:spLocks noChangeArrowheads="1"/>
          </p:cNvSpPr>
          <p:nvPr/>
        </p:nvSpPr>
        <p:spPr bwMode="auto">
          <a:xfrm>
            <a:off x="4587875" y="3798888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6%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297" name="Rectangle 57"/>
          <p:cNvSpPr>
            <a:spLocks noChangeArrowheads="1"/>
          </p:cNvSpPr>
          <p:nvPr/>
        </p:nvSpPr>
        <p:spPr bwMode="auto">
          <a:xfrm>
            <a:off x="5230813" y="3798888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6%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298" name="Rectangle 58"/>
          <p:cNvSpPr>
            <a:spLocks noChangeArrowheads="1"/>
          </p:cNvSpPr>
          <p:nvPr/>
        </p:nvSpPr>
        <p:spPr bwMode="auto">
          <a:xfrm>
            <a:off x="5835650" y="2981325"/>
            <a:ext cx="279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11%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299" name="Rectangle 59"/>
          <p:cNvSpPr>
            <a:spLocks noChangeArrowheads="1"/>
          </p:cNvSpPr>
          <p:nvPr/>
        </p:nvSpPr>
        <p:spPr bwMode="auto">
          <a:xfrm>
            <a:off x="6527800" y="4132263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4%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0" name="Rectangle 60"/>
          <p:cNvSpPr>
            <a:spLocks noChangeArrowheads="1"/>
          </p:cNvSpPr>
          <p:nvPr/>
        </p:nvSpPr>
        <p:spPr bwMode="auto">
          <a:xfrm>
            <a:off x="7170738" y="3798888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6%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1" name="Rectangle 61"/>
          <p:cNvSpPr>
            <a:spLocks noChangeArrowheads="1"/>
          </p:cNvSpPr>
          <p:nvPr/>
        </p:nvSpPr>
        <p:spPr bwMode="auto">
          <a:xfrm>
            <a:off x="7826375" y="3960813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5%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2" name="Rectangle 62"/>
          <p:cNvSpPr>
            <a:spLocks noChangeArrowheads="1"/>
          </p:cNvSpPr>
          <p:nvPr/>
        </p:nvSpPr>
        <p:spPr bwMode="auto">
          <a:xfrm>
            <a:off x="1966913" y="4627563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3" name="Rectangle 63"/>
          <p:cNvSpPr>
            <a:spLocks noChangeArrowheads="1"/>
          </p:cNvSpPr>
          <p:nvPr/>
        </p:nvSpPr>
        <p:spPr bwMode="auto">
          <a:xfrm>
            <a:off x="1225550" y="4537075"/>
            <a:ext cx="203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2%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4" name="Rectangle 64"/>
          <p:cNvSpPr>
            <a:spLocks noChangeArrowheads="1"/>
          </p:cNvSpPr>
          <p:nvPr/>
        </p:nvSpPr>
        <p:spPr bwMode="auto">
          <a:xfrm>
            <a:off x="1225550" y="4214813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4%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5" name="Rectangle 65"/>
          <p:cNvSpPr>
            <a:spLocks noChangeArrowheads="1"/>
          </p:cNvSpPr>
          <p:nvPr/>
        </p:nvSpPr>
        <p:spPr bwMode="auto">
          <a:xfrm>
            <a:off x="1225550" y="3881438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6%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6" name="Rectangle 66"/>
          <p:cNvSpPr>
            <a:spLocks noChangeArrowheads="1"/>
          </p:cNvSpPr>
          <p:nvPr/>
        </p:nvSpPr>
        <p:spPr bwMode="auto">
          <a:xfrm>
            <a:off x="1225550" y="3557588"/>
            <a:ext cx="203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8%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7" name="Rectangle 67"/>
          <p:cNvSpPr>
            <a:spLocks noChangeArrowheads="1"/>
          </p:cNvSpPr>
          <p:nvPr/>
        </p:nvSpPr>
        <p:spPr bwMode="auto">
          <a:xfrm>
            <a:off x="1149350" y="3224213"/>
            <a:ext cx="279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10%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8" name="Rectangle 68"/>
          <p:cNvSpPr>
            <a:spLocks noChangeArrowheads="1"/>
          </p:cNvSpPr>
          <p:nvPr/>
        </p:nvSpPr>
        <p:spPr bwMode="auto">
          <a:xfrm>
            <a:off x="1149350" y="2890838"/>
            <a:ext cx="279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12%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09" name="Rectangle 69"/>
          <p:cNvSpPr>
            <a:spLocks noChangeArrowheads="1"/>
          </p:cNvSpPr>
          <p:nvPr/>
        </p:nvSpPr>
        <p:spPr bwMode="auto">
          <a:xfrm>
            <a:off x="1149350" y="2566988"/>
            <a:ext cx="279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14%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10" name="Rectangle 70"/>
          <p:cNvSpPr>
            <a:spLocks noChangeArrowheads="1"/>
          </p:cNvSpPr>
          <p:nvPr/>
        </p:nvSpPr>
        <p:spPr bwMode="auto">
          <a:xfrm>
            <a:off x="1149350" y="2233613"/>
            <a:ext cx="279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16%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11" name="Rectangle 71"/>
          <p:cNvSpPr>
            <a:spLocks noChangeArrowheads="1"/>
          </p:cNvSpPr>
          <p:nvPr/>
        </p:nvSpPr>
        <p:spPr bwMode="auto">
          <a:xfrm>
            <a:off x="1149350" y="1911350"/>
            <a:ext cx="279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18%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12" name="Rectangle 72"/>
          <p:cNvSpPr>
            <a:spLocks noChangeArrowheads="1"/>
          </p:cNvSpPr>
          <p:nvPr/>
        </p:nvSpPr>
        <p:spPr bwMode="auto">
          <a:xfrm>
            <a:off x="1149350" y="1577975"/>
            <a:ext cx="279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20%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13" name="Rectangle 73"/>
          <p:cNvSpPr>
            <a:spLocks noChangeArrowheads="1"/>
          </p:cNvSpPr>
          <p:nvPr/>
        </p:nvSpPr>
        <p:spPr bwMode="auto">
          <a:xfrm>
            <a:off x="1924050" y="5818188"/>
            <a:ext cx="5722938" cy="1841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14" name="Rectangle 74"/>
          <p:cNvSpPr>
            <a:spLocks noChangeArrowheads="1"/>
          </p:cNvSpPr>
          <p:nvPr/>
        </p:nvSpPr>
        <p:spPr bwMode="auto">
          <a:xfrm>
            <a:off x="1960563" y="5884863"/>
            <a:ext cx="74612" cy="65087"/>
          </a:xfrm>
          <a:prstGeom prst="rect">
            <a:avLst/>
          </a:prstGeom>
          <a:solidFill>
            <a:srgbClr val="DD08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15" name="Rectangle 75"/>
          <p:cNvSpPr>
            <a:spLocks noChangeArrowheads="1"/>
          </p:cNvSpPr>
          <p:nvPr/>
        </p:nvSpPr>
        <p:spPr bwMode="auto">
          <a:xfrm>
            <a:off x="2078038" y="5834063"/>
            <a:ext cx="187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 4,096 entries:  2-bits per entry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16" name="Rectangle 76"/>
          <p:cNvSpPr>
            <a:spLocks noChangeArrowheads="1"/>
          </p:cNvSpPr>
          <p:nvPr/>
        </p:nvSpPr>
        <p:spPr bwMode="auto">
          <a:xfrm>
            <a:off x="4087813" y="5884863"/>
            <a:ext cx="73025" cy="65087"/>
          </a:xfrm>
          <a:prstGeom prst="rect">
            <a:avLst/>
          </a:prstGeom>
          <a:solidFill>
            <a:srgbClr val="1FB71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17" name="Rectangle 77"/>
          <p:cNvSpPr>
            <a:spLocks noChangeArrowheads="1"/>
          </p:cNvSpPr>
          <p:nvPr/>
        </p:nvSpPr>
        <p:spPr bwMode="auto">
          <a:xfrm>
            <a:off x="4203700" y="5834063"/>
            <a:ext cx="19288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 Unlimited entries:  2-bits/entry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18" name="Rectangle 78"/>
          <p:cNvSpPr>
            <a:spLocks noChangeArrowheads="1"/>
          </p:cNvSpPr>
          <p:nvPr/>
        </p:nvSpPr>
        <p:spPr bwMode="auto">
          <a:xfrm>
            <a:off x="6200775" y="5884863"/>
            <a:ext cx="74613" cy="65087"/>
          </a:xfrm>
          <a:prstGeom prst="rect">
            <a:avLst/>
          </a:prstGeom>
          <a:solidFill>
            <a:srgbClr val="0000D4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319" name="Rectangle 79"/>
          <p:cNvSpPr>
            <a:spLocks noChangeArrowheads="1"/>
          </p:cNvSpPr>
          <p:nvPr/>
        </p:nvSpPr>
        <p:spPr bwMode="auto">
          <a:xfrm>
            <a:off x="6316663" y="5834063"/>
            <a:ext cx="11572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b="0">
                <a:solidFill>
                  <a:srgbClr val="000000"/>
                </a:solidFill>
                <a:latin typeface="Times" pitchFamily="18" charset="0"/>
              </a:rPr>
              <a:t> 1,024 entries (2,2)</a:t>
            </a:r>
            <a:endParaRPr 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8320" name="Rectangle 80"/>
          <p:cNvSpPr>
            <a:spLocks noGrp="1" noChangeArrowheads="1"/>
          </p:cNvSpPr>
          <p:nvPr>
            <p:ph type="title"/>
          </p:nvPr>
        </p:nvSpPr>
        <p:spPr>
          <a:xfrm>
            <a:off x="0" y="725488"/>
            <a:ext cx="7005638" cy="417512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Accuracy of Different Schemes</a:t>
            </a:r>
            <a:br>
              <a:rPr lang="en-US" smtClean="0"/>
            </a:br>
            <a:endParaRPr lang="en-US" sz="1600" b="0" smtClean="0"/>
          </a:p>
        </p:txBody>
      </p:sp>
      <p:sp>
        <p:nvSpPr>
          <p:cNvPr id="138321" name="Rectangle 81"/>
          <p:cNvSpPr>
            <a:spLocks noChangeArrowheads="1"/>
          </p:cNvSpPr>
          <p:nvPr/>
        </p:nvSpPr>
        <p:spPr bwMode="auto">
          <a:xfrm>
            <a:off x="2170113" y="1655763"/>
            <a:ext cx="3951287" cy="119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>
                <a:solidFill>
                  <a:srgbClr val="FF0000"/>
                </a:solidFill>
                <a:latin typeface="Times" pitchFamily="18" charset="0"/>
              </a:rPr>
              <a:t>4096 Entries 2-bit BHT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33CC33"/>
                </a:solidFill>
                <a:latin typeface="Times" pitchFamily="18" charset="0"/>
              </a:rPr>
              <a:t>Unlimited Entries 2-bit BHT</a:t>
            </a:r>
            <a:endParaRPr lang="en-US" sz="2400">
              <a:solidFill>
                <a:schemeClr val="tx1"/>
              </a:solidFill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sz="2400">
                <a:solidFill>
                  <a:srgbClr val="7B00E4"/>
                </a:solidFill>
                <a:latin typeface="Times" pitchFamily="18" charset="0"/>
              </a:rPr>
              <a:t>1024 Entries (2,2) BHT</a:t>
            </a:r>
          </a:p>
        </p:txBody>
      </p:sp>
      <p:sp>
        <p:nvSpPr>
          <p:cNvPr id="138322" name="Text Box 82"/>
          <p:cNvSpPr txBox="1">
            <a:spLocks noChangeArrowheads="1"/>
          </p:cNvSpPr>
          <p:nvPr/>
        </p:nvSpPr>
        <p:spPr bwMode="auto">
          <a:xfrm rot="-5400000">
            <a:off x="1486694" y="5214144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nasa7</a:t>
            </a:r>
          </a:p>
        </p:txBody>
      </p:sp>
      <p:sp>
        <p:nvSpPr>
          <p:cNvPr id="138323" name="Text Box 83"/>
          <p:cNvSpPr txBox="1">
            <a:spLocks noChangeArrowheads="1"/>
          </p:cNvSpPr>
          <p:nvPr/>
        </p:nvSpPr>
        <p:spPr bwMode="auto">
          <a:xfrm rot="-5400000">
            <a:off x="19851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matrix300</a:t>
            </a:r>
          </a:p>
        </p:txBody>
      </p:sp>
      <p:sp>
        <p:nvSpPr>
          <p:cNvPr id="138324" name="Text Box 84"/>
          <p:cNvSpPr txBox="1">
            <a:spLocks noChangeArrowheads="1"/>
          </p:cNvSpPr>
          <p:nvPr/>
        </p:nvSpPr>
        <p:spPr bwMode="auto">
          <a:xfrm rot="-5400000">
            <a:off x="33186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doducd</a:t>
            </a:r>
          </a:p>
        </p:txBody>
      </p:sp>
      <p:sp>
        <p:nvSpPr>
          <p:cNvPr id="138325" name="Text Box 85"/>
          <p:cNvSpPr txBox="1">
            <a:spLocks noChangeArrowheads="1"/>
          </p:cNvSpPr>
          <p:nvPr/>
        </p:nvSpPr>
        <p:spPr bwMode="auto">
          <a:xfrm rot="-5400000">
            <a:off x="3955257" y="5328444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spice</a:t>
            </a:r>
          </a:p>
        </p:txBody>
      </p:sp>
      <p:sp>
        <p:nvSpPr>
          <p:cNvPr id="138326" name="Text Box 86"/>
          <p:cNvSpPr txBox="1">
            <a:spLocks noChangeArrowheads="1"/>
          </p:cNvSpPr>
          <p:nvPr/>
        </p:nvSpPr>
        <p:spPr bwMode="auto">
          <a:xfrm rot="-5400000">
            <a:off x="46013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fpppp</a:t>
            </a:r>
          </a:p>
        </p:txBody>
      </p:sp>
      <p:sp>
        <p:nvSpPr>
          <p:cNvPr id="138327" name="Text Box 87"/>
          <p:cNvSpPr txBox="1">
            <a:spLocks noChangeArrowheads="1"/>
          </p:cNvSpPr>
          <p:nvPr/>
        </p:nvSpPr>
        <p:spPr bwMode="auto">
          <a:xfrm rot="-5400000">
            <a:off x="52617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gcc</a:t>
            </a:r>
          </a:p>
        </p:txBody>
      </p:sp>
      <p:sp>
        <p:nvSpPr>
          <p:cNvPr id="138328" name="Text Box 88"/>
          <p:cNvSpPr txBox="1">
            <a:spLocks noChangeArrowheads="1"/>
          </p:cNvSpPr>
          <p:nvPr/>
        </p:nvSpPr>
        <p:spPr bwMode="auto">
          <a:xfrm rot="-5400000">
            <a:off x="58840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expresso</a:t>
            </a:r>
          </a:p>
        </p:txBody>
      </p:sp>
      <p:sp>
        <p:nvSpPr>
          <p:cNvPr id="138329" name="Text Box 89"/>
          <p:cNvSpPr txBox="1">
            <a:spLocks noChangeArrowheads="1"/>
          </p:cNvSpPr>
          <p:nvPr/>
        </p:nvSpPr>
        <p:spPr bwMode="auto">
          <a:xfrm rot="-5400000">
            <a:off x="65444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eqntott</a:t>
            </a:r>
          </a:p>
        </p:txBody>
      </p:sp>
      <p:sp>
        <p:nvSpPr>
          <p:cNvPr id="138330" name="Text Box 90"/>
          <p:cNvSpPr txBox="1">
            <a:spLocks noChangeArrowheads="1"/>
          </p:cNvSpPr>
          <p:nvPr/>
        </p:nvSpPr>
        <p:spPr bwMode="auto">
          <a:xfrm rot="-5400000">
            <a:off x="7193757" y="5328444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li</a:t>
            </a:r>
          </a:p>
        </p:txBody>
      </p:sp>
      <p:sp>
        <p:nvSpPr>
          <p:cNvPr id="138331" name="Text Box 91"/>
          <p:cNvSpPr txBox="1">
            <a:spLocks noChangeArrowheads="1"/>
          </p:cNvSpPr>
          <p:nvPr/>
        </p:nvSpPr>
        <p:spPr bwMode="auto">
          <a:xfrm rot="-5400000">
            <a:off x="2670969" y="5328444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0">
                <a:solidFill>
                  <a:schemeClr val="tx1"/>
                </a:solidFill>
                <a:latin typeface="Times" pitchFamily="18" charset="0"/>
              </a:rPr>
              <a:t>tomcatv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0"/>
            <a:ext cx="7772400" cy="865188"/>
          </a:xfrm>
        </p:spPr>
        <p:txBody>
          <a:bodyPr/>
          <a:lstStyle/>
          <a:p>
            <a:r>
              <a:rPr lang="en-US" smtClean="0"/>
              <a:t>Tournament Predictors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mtClean="0"/>
              <a:t>Multilevel branch predictor</a:t>
            </a:r>
          </a:p>
          <a:p>
            <a:pPr>
              <a:spcBef>
                <a:spcPts val="600"/>
              </a:spcBef>
            </a:pPr>
            <a:r>
              <a:rPr lang="en-US" smtClean="0"/>
              <a:t>Use </a:t>
            </a:r>
            <a:r>
              <a:rPr lang="en-US" i="1" smtClean="0"/>
              <a:t>n</a:t>
            </a:r>
            <a:r>
              <a:rPr lang="en-US" smtClean="0"/>
              <a:t>-bit saturating counter to select between </a:t>
            </a:r>
            <a:r>
              <a:rPr lang="en-US" smtClean="0">
                <a:solidFill>
                  <a:srgbClr val="0332B7"/>
                </a:solidFill>
              </a:rPr>
              <a:t>predictors</a:t>
            </a:r>
          </a:p>
          <a:p>
            <a:pPr>
              <a:spcBef>
                <a:spcPts val="600"/>
              </a:spcBef>
            </a:pPr>
            <a:r>
              <a:rPr lang="en-US" smtClean="0"/>
              <a:t>Usual choice between global and local predictors</a:t>
            </a:r>
          </a:p>
          <a:p>
            <a:pPr>
              <a:spcBef>
                <a:spcPts val="600"/>
              </a:spcBef>
            </a:pPr>
            <a:r>
              <a:rPr lang="en-US" smtClean="0"/>
              <a:t>Ability to select the right predictor for a particular branch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155575"/>
            <a:ext cx="7772400" cy="771525"/>
          </a:xfrm>
        </p:spPr>
        <p:txBody>
          <a:bodyPr/>
          <a:lstStyle/>
          <a:p>
            <a:r>
              <a:rPr lang="en-US" smtClean="0"/>
              <a:t>Tournament Predictors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715375" cy="54832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smtClean="0"/>
              <a:t>Example of a tournament predictor using 29K bits and used in Alpha 21264, Pentium 4, and Power 5.</a:t>
            </a:r>
          </a:p>
          <a:p>
            <a:pPr>
              <a:spcBef>
                <a:spcPts val="600"/>
              </a:spcBef>
            </a:pPr>
            <a:r>
              <a:rPr lang="en-US" sz="2800" smtClean="0"/>
              <a:t>Uses 4K 2-bit counters indexed by local branch address to select between:</a:t>
            </a:r>
          </a:p>
          <a:p>
            <a:pPr>
              <a:spcBef>
                <a:spcPts val="600"/>
              </a:spcBef>
            </a:pPr>
            <a:r>
              <a:rPr lang="en-US" sz="2800" smtClean="0"/>
              <a:t>Global predictor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4K entries indexed by history of last 12 branches (2</a:t>
            </a:r>
            <a:r>
              <a:rPr lang="en-US" sz="2400" baseline="30000" smtClean="0"/>
              <a:t>12 = </a:t>
            </a:r>
            <a:r>
              <a:rPr lang="en-US" sz="2400" smtClean="0"/>
              <a:t>4K)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Each entry is a standard 2-bit predictor</a:t>
            </a:r>
          </a:p>
          <a:p>
            <a:pPr>
              <a:spcBef>
                <a:spcPts val="600"/>
              </a:spcBef>
            </a:pPr>
            <a:r>
              <a:rPr lang="en-US" sz="2800" smtClean="0"/>
              <a:t>Local predictor is a 2-level predictor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Local history table: 1024 10-bit entries recording last 10 branch outcomes, indexed by branch address</a:t>
            </a:r>
          </a:p>
          <a:p>
            <a:pPr lvl="1">
              <a:spcBef>
                <a:spcPts val="600"/>
              </a:spcBef>
            </a:pPr>
            <a:r>
              <a:rPr lang="en-US" sz="2400" smtClean="0"/>
              <a:t>The pattern of the last 10 occurrences of that particular branch used to index table of 1K entries with 3-bit saturating counters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1143000"/>
          </a:xfrm>
        </p:spPr>
        <p:txBody>
          <a:bodyPr/>
          <a:lstStyle/>
          <a:p>
            <a:r>
              <a:rPr lang="en-US" smtClean="0"/>
              <a:t>Example of a Tournament Predictor</a:t>
            </a:r>
          </a:p>
        </p:txBody>
      </p:sp>
      <p:grpSp>
        <p:nvGrpSpPr>
          <p:cNvPr id="141315" name="Group 72"/>
          <p:cNvGrpSpPr>
            <a:grpSpLocks/>
          </p:cNvGrpSpPr>
          <p:nvPr/>
        </p:nvGrpSpPr>
        <p:grpSpPr bwMode="auto">
          <a:xfrm>
            <a:off x="228600" y="1257300"/>
            <a:ext cx="3257550" cy="2405063"/>
            <a:chOff x="628650" y="1252680"/>
            <a:chExt cx="3257550" cy="2404920"/>
          </a:xfrm>
        </p:grpSpPr>
        <p:sp>
          <p:nvSpPr>
            <p:cNvPr id="141355" name="TextBox 35"/>
            <p:cNvSpPr txBox="1">
              <a:spLocks noChangeArrowheads="1"/>
            </p:cNvSpPr>
            <p:nvPr/>
          </p:nvSpPr>
          <p:spPr bwMode="auto">
            <a:xfrm>
              <a:off x="3006900" y="1898032"/>
              <a:ext cx="430051" cy="1600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635250" y="2687695"/>
              <a:ext cx="379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357" name="TextBox 55"/>
            <p:cNvSpPr txBox="1">
              <a:spLocks noChangeArrowheads="1"/>
            </p:cNvSpPr>
            <p:nvPr/>
          </p:nvSpPr>
          <p:spPr bwMode="auto">
            <a:xfrm>
              <a:off x="815560" y="2519362"/>
              <a:ext cx="1826260" cy="3381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GBHR = 12 bits</a:t>
              </a:r>
            </a:p>
          </p:txBody>
        </p:sp>
        <p:sp>
          <p:nvSpPr>
            <p:cNvPr id="141358" name="TextBox 51"/>
            <p:cNvSpPr txBox="1">
              <a:spLocks noChangeArrowheads="1"/>
            </p:cNvSpPr>
            <p:nvPr/>
          </p:nvSpPr>
          <p:spPr bwMode="auto">
            <a:xfrm>
              <a:off x="789167" y="1252680"/>
              <a:ext cx="1812897" cy="120032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Global Branch History Register</a:t>
              </a:r>
            </a:p>
            <a:p>
              <a:pPr algn="ctr"/>
              <a:r>
                <a:rPr lang="en-US" b="0">
                  <a:solidFill>
                    <a:schemeClr val="tx1"/>
                  </a:solidFill>
                </a:rPr>
                <a:t>Updated on each branch outcome</a:t>
              </a:r>
            </a:p>
          </p:txBody>
        </p:sp>
        <p:sp>
          <p:nvSpPr>
            <p:cNvPr id="141359" name="TextBox 51"/>
            <p:cNvSpPr txBox="1">
              <a:spLocks noChangeArrowheads="1"/>
            </p:cNvSpPr>
            <p:nvPr/>
          </p:nvSpPr>
          <p:spPr bwMode="auto">
            <a:xfrm>
              <a:off x="2657723" y="1287964"/>
              <a:ext cx="1129085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4K × 2-bit</a:t>
              </a:r>
            </a:p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entries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8650" y="1257443"/>
              <a:ext cx="3257550" cy="2400157"/>
            </a:xfrm>
            <a:prstGeom prst="roundRect">
              <a:avLst>
                <a:gd name="adj" fmla="val 1103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361" name="TextBox 51"/>
            <p:cNvSpPr txBox="1">
              <a:spLocks noChangeArrowheads="1"/>
            </p:cNvSpPr>
            <p:nvPr/>
          </p:nvSpPr>
          <p:spPr bwMode="auto">
            <a:xfrm>
              <a:off x="857250" y="3143250"/>
              <a:ext cx="1885950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Global Predictor</a:t>
              </a:r>
            </a:p>
          </p:txBody>
        </p:sp>
        <p:grpSp>
          <p:nvGrpSpPr>
            <p:cNvPr id="141362" name="Group 33"/>
            <p:cNvGrpSpPr>
              <a:grpSpLocks/>
            </p:cNvGrpSpPr>
            <p:nvPr/>
          </p:nvGrpSpPr>
          <p:grpSpPr bwMode="auto">
            <a:xfrm>
              <a:off x="2743200" y="2444234"/>
              <a:ext cx="169918" cy="298966"/>
              <a:chOff x="2743200" y="4958834"/>
              <a:chExt cx="169918" cy="298966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43203" y="5143557"/>
                <a:ext cx="114293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364" name="TextBox 51"/>
              <p:cNvSpPr txBox="1">
                <a:spLocks noChangeArrowheads="1"/>
              </p:cNvSpPr>
              <p:nvPr/>
            </p:nvSpPr>
            <p:spPr bwMode="auto">
              <a:xfrm>
                <a:off x="2743200" y="4958834"/>
                <a:ext cx="169918" cy="1846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141316" name="Group 71"/>
          <p:cNvGrpSpPr>
            <a:grpSpLocks/>
          </p:cNvGrpSpPr>
          <p:nvPr/>
        </p:nvGrpSpPr>
        <p:grpSpPr bwMode="auto">
          <a:xfrm>
            <a:off x="3943350" y="1257300"/>
            <a:ext cx="4914900" cy="2400300"/>
            <a:chOff x="628650" y="3943350"/>
            <a:chExt cx="4914900" cy="2400300"/>
          </a:xfrm>
        </p:grpSpPr>
        <p:sp>
          <p:nvSpPr>
            <p:cNvPr id="141338" name="TextBox 51"/>
            <p:cNvSpPr txBox="1">
              <a:spLocks noChangeArrowheads="1"/>
            </p:cNvSpPr>
            <p:nvPr/>
          </p:nvSpPr>
          <p:spPr bwMode="auto">
            <a:xfrm>
              <a:off x="3086100" y="3987225"/>
              <a:ext cx="10287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1K × 10-bit</a:t>
              </a:r>
            </a:p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entries</a:t>
              </a:r>
            </a:p>
          </p:txBody>
        </p:sp>
        <p:sp>
          <p:nvSpPr>
            <p:cNvPr id="141339" name="TextBox 51"/>
            <p:cNvSpPr txBox="1">
              <a:spLocks noChangeArrowheads="1"/>
            </p:cNvSpPr>
            <p:nvPr/>
          </p:nvSpPr>
          <p:spPr bwMode="auto">
            <a:xfrm>
              <a:off x="4400550" y="3987225"/>
              <a:ext cx="102870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1K × 3-bit</a:t>
              </a:r>
            </a:p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entries</a:t>
              </a:r>
            </a:p>
          </p:txBody>
        </p:sp>
        <p:sp>
          <p:nvSpPr>
            <p:cNvPr id="141340" name="TextBox 51"/>
            <p:cNvSpPr txBox="1">
              <a:spLocks noChangeArrowheads="1"/>
            </p:cNvSpPr>
            <p:nvPr/>
          </p:nvSpPr>
          <p:spPr bwMode="auto">
            <a:xfrm>
              <a:off x="816003" y="4629150"/>
              <a:ext cx="1812897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Program Counter</a:t>
              </a:r>
            </a:p>
          </p:txBody>
        </p:sp>
        <p:sp>
          <p:nvSpPr>
            <p:cNvPr id="141341" name="TextBox 35"/>
            <p:cNvSpPr txBox="1">
              <a:spLocks noChangeArrowheads="1"/>
            </p:cNvSpPr>
            <p:nvPr/>
          </p:nvSpPr>
          <p:spPr bwMode="auto">
            <a:xfrm>
              <a:off x="3086100" y="4572000"/>
              <a:ext cx="1028700" cy="1600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1011100110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0000110000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1010101010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0100000111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686050" y="5200650"/>
              <a:ext cx="379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343" name="TextBox 55"/>
            <p:cNvSpPr txBox="1">
              <a:spLocks noChangeArrowheads="1"/>
            </p:cNvSpPr>
            <p:nvPr/>
          </p:nvSpPr>
          <p:spPr bwMode="auto">
            <a:xfrm>
              <a:off x="1714500" y="5033546"/>
              <a:ext cx="984470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10 bits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8650" y="3943350"/>
              <a:ext cx="4914900" cy="2400300"/>
            </a:xfrm>
            <a:prstGeom prst="roundRect">
              <a:avLst>
                <a:gd name="adj" fmla="val 1103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345" name="TextBox 51"/>
            <p:cNvSpPr txBox="1">
              <a:spLocks noChangeArrowheads="1"/>
            </p:cNvSpPr>
            <p:nvPr/>
          </p:nvSpPr>
          <p:spPr bwMode="auto">
            <a:xfrm>
              <a:off x="742950" y="5600700"/>
              <a:ext cx="154305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2-Level Local Predictor</a:t>
              </a:r>
            </a:p>
          </p:txBody>
        </p:sp>
        <p:grpSp>
          <p:nvGrpSpPr>
            <p:cNvPr id="141346" name="Group 32"/>
            <p:cNvGrpSpPr>
              <a:grpSpLocks/>
            </p:cNvGrpSpPr>
            <p:nvPr/>
          </p:nvGrpSpPr>
          <p:grpSpPr bwMode="auto">
            <a:xfrm>
              <a:off x="2800350" y="4958834"/>
              <a:ext cx="169918" cy="298966"/>
              <a:chOff x="2743200" y="4958834"/>
              <a:chExt cx="169918" cy="29896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2743200" y="5143500"/>
                <a:ext cx="11430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354" name="TextBox 51"/>
              <p:cNvSpPr txBox="1">
                <a:spLocks noChangeArrowheads="1"/>
              </p:cNvSpPr>
              <p:nvPr/>
            </p:nvSpPr>
            <p:spPr bwMode="auto">
              <a:xfrm>
                <a:off x="2743200" y="4958834"/>
                <a:ext cx="169918" cy="1846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  <p:sp>
          <p:nvSpPr>
            <p:cNvPr id="141347" name="TextBox 55"/>
            <p:cNvSpPr txBox="1">
              <a:spLocks noChangeArrowheads="1"/>
            </p:cNvSpPr>
            <p:nvPr/>
          </p:nvSpPr>
          <p:spPr bwMode="auto">
            <a:xfrm>
              <a:off x="730030" y="5033546"/>
              <a:ext cx="984470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1348" name="TextBox 35"/>
            <p:cNvSpPr txBox="1">
              <a:spLocks noChangeArrowheads="1"/>
            </p:cNvSpPr>
            <p:nvPr/>
          </p:nvSpPr>
          <p:spPr bwMode="auto">
            <a:xfrm>
              <a:off x="4686300" y="4572000"/>
              <a:ext cx="457200" cy="1600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101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000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100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011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114800" y="5200650"/>
              <a:ext cx="571500" cy="514350"/>
            </a:xfrm>
            <a:custGeom>
              <a:avLst/>
              <a:gdLst>
                <a:gd name="connsiteX0" fmla="*/ 0 w 604299"/>
                <a:gd name="connsiteY0" fmla="*/ 0 h 1184745"/>
                <a:gd name="connsiteX1" fmla="*/ 326003 w 604299"/>
                <a:gd name="connsiteY1" fmla="*/ 0 h 1184745"/>
                <a:gd name="connsiteX2" fmla="*/ 326003 w 604299"/>
                <a:gd name="connsiteY2" fmla="*/ 1184745 h 1184745"/>
                <a:gd name="connsiteX3" fmla="*/ 604299 w 604299"/>
                <a:gd name="connsiteY3" fmla="*/ 1184745 h 118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299" h="1184745">
                  <a:moveTo>
                    <a:pt x="0" y="0"/>
                  </a:moveTo>
                  <a:lnTo>
                    <a:pt x="326003" y="0"/>
                  </a:lnTo>
                  <a:lnTo>
                    <a:pt x="326003" y="1184745"/>
                  </a:lnTo>
                  <a:lnTo>
                    <a:pt x="604299" y="1184745"/>
                  </a:lnTo>
                </a:path>
              </a:pathLst>
            </a:cu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1350" name="Group 49"/>
            <p:cNvGrpSpPr>
              <a:grpSpLocks/>
            </p:cNvGrpSpPr>
            <p:nvPr/>
          </p:nvGrpSpPr>
          <p:grpSpPr bwMode="auto">
            <a:xfrm>
              <a:off x="4230632" y="4958834"/>
              <a:ext cx="169918" cy="298966"/>
              <a:chOff x="2743200" y="4958834"/>
              <a:chExt cx="169918" cy="298966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2743256" y="5143500"/>
                <a:ext cx="114300" cy="1143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352" name="TextBox 51"/>
              <p:cNvSpPr txBox="1">
                <a:spLocks noChangeArrowheads="1"/>
              </p:cNvSpPr>
              <p:nvPr/>
            </p:nvSpPr>
            <p:spPr bwMode="auto">
              <a:xfrm>
                <a:off x="2743200" y="4958834"/>
                <a:ext cx="169918" cy="1846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cxnSp>
        <p:nvCxnSpPr>
          <p:cNvPr id="53" name="Straight Arrow Connector 52"/>
          <p:cNvCxnSpPr/>
          <p:nvPr/>
        </p:nvCxnSpPr>
        <p:spPr>
          <a:xfrm>
            <a:off x="3200400" y="5314950"/>
            <a:ext cx="177165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318" name="Group 78"/>
          <p:cNvGrpSpPr>
            <a:grpSpLocks/>
          </p:cNvGrpSpPr>
          <p:nvPr/>
        </p:nvGrpSpPr>
        <p:grpSpPr bwMode="auto">
          <a:xfrm>
            <a:off x="249238" y="4057650"/>
            <a:ext cx="3294062" cy="2400300"/>
            <a:chOff x="248792" y="4057650"/>
            <a:chExt cx="3294508" cy="2400300"/>
          </a:xfrm>
        </p:grpSpPr>
        <p:sp>
          <p:nvSpPr>
            <p:cNvPr id="141327" name="TextBox 35"/>
            <p:cNvSpPr txBox="1">
              <a:spLocks noChangeArrowheads="1"/>
            </p:cNvSpPr>
            <p:nvPr/>
          </p:nvSpPr>
          <p:spPr bwMode="auto">
            <a:xfrm>
              <a:off x="2763392" y="4724868"/>
              <a:ext cx="430051" cy="160043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00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01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  <a:p>
              <a:pPr algn="ctr"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.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2392207" y="5308600"/>
              <a:ext cx="3794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329" name="TextBox 51"/>
            <p:cNvSpPr txBox="1">
              <a:spLocks noChangeArrowheads="1"/>
            </p:cNvSpPr>
            <p:nvPr/>
          </p:nvSpPr>
          <p:spPr bwMode="auto">
            <a:xfrm>
              <a:off x="2414215" y="4114800"/>
              <a:ext cx="1129085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4K × 2-bit</a:t>
              </a:r>
            </a:p>
            <a:p>
              <a:pPr algn="ctr">
                <a:spcBef>
                  <a:spcPct val="0"/>
                </a:spcBef>
              </a:pPr>
              <a:r>
                <a:rPr lang="en-US" b="0">
                  <a:solidFill>
                    <a:schemeClr val="tx1"/>
                  </a:solidFill>
                </a:rPr>
                <a:t>entries</a:t>
              </a:r>
            </a:p>
          </p:txBody>
        </p:sp>
        <p:grpSp>
          <p:nvGrpSpPr>
            <p:cNvPr id="141330" name="Group 58"/>
            <p:cNvGrpSpPr>
              <a:grpSpLocks/>
            </p:cNvGrpSpPr>
            <p:nvPr/>
          </p:nvGrpSpPr>
          <p:grpSpPr bwMode="auto">
            <a:xfrm>
              <a:off x="2499692" y="5065398"/>
              <a:ext cx="169918" cy="298966"/>
              <a:chOff x="2743200" y="4958834"/>
              <a:chExt cx="169918" cy="298966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rot="5400000">
                <a:off x="2743688" y="5143291"/>
                <a:ext cx="114300" cy="1143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337" name="TextBox 51"/>
              <p:cNvSpPr txBox="1">
                <a:spLocks noChangeArrowheads="1"/>
              </p:cNvSpPr>
              <p:nvPr/>
            </p:nvSpPr>
            <p:spPr bwMode="auto">
              <a:xfrm>
                <a:off x="2743200" y="4958834"/>
                <a:ext cx="169918" cy="18466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1200" b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141331" name="TextBox 51"/>
            <p:cNvSpPr txBox="1">
              <a:spLocks noChangeArrowheads="1"/>
            </p:cNvSpPr>
            <p:nvPr/>
          </p:nvSpPr>
          <p:spPr bwMode="auto">
            <a:xfrm>
              <a:off x="493295" y="4743450"/>
              <a:ext cx="1812897" cy="33855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b="0">
                  <a:solidFill>
                    <a:schemeClr val="tx1"/>
                  </a:solidFill>
                </a:rPr>
                <a:t>Program Counter</a:t>
              </a:r>
            </a:p>
          </p:txBody>
        </p:sp>
        <p:sp>
          <p:nvSpPr>
            <p:cNvPr id="141332" name="TextBox 55"/>
            <p:cNvSpPr txBox="1">
              <a:spLocks noChangeArrowheads="1"/>
            </p:cNvSpPr>
            <p:nvPr/>
          </p:nvSpPr>
          <p:spPr bwMode="auto">
            <a:xfrm>
              <a:off x="1391792" y="5147846"/>
              <a:ext cx="984470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12 bits</a:t>
              </a:r>
            </a:p>
          </p:txBody>
        </p:sp>
        <p:sp>
          <p:nvSpPr>
            <p:cNvPr id="141333" name="TextBox 55"/>
            <p:cNvSpPr txBox="1">
              <a:spLocks noChangeArrowheads="1"/>
            </p:cNvSpPr>
            <p:nvPr/>
          </p:nvSpPr>
          <p:spPr bwMode="auto">
            <a:xfrm>
              <a:off x="407322" y="5147846"/>
              <a:ext cx="984470" cy="33855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48792" y="4057650"/>
              <a:ext cx="3257991" cy="2400300"/>
            </a:xfrm>
            <a:prstGeom prst="roundRect">
              <a:avLst>
                <a:gd name="adj" fmla="val 1103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1335" name="TextBox 51"/>
            <p:cNvSpPr txBox="1">
              <a:spLocks noChangeArrowheads="1"/>
            </p:cNvSpPr>
            <p:nvPr/>
          </p:nvSpPr>
          <p:spPr bwMode="auto">
            <a:xfrm>
              <a:off x="534542" y="5710536"/>
              <a:ext cx="1885950" cy="584775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Tournament Predictor</a:t>
              </a:r>
            </a:p>
          </p:txBody>
        </p:sp>
      </p:grpSp>
      <p:sp>
        <p:nvSpPr>
          <p:cNvPr id="141319" name="TextBox 51"/>
          <p:cNvSpPr txBox="1">
            <a:spLocks noChangeArrowheads="1"/>
          </p:cNvSpPr>
          <p:nvPr/>
        </p:nvSpPr>
        <p:spPr bwMode="auto">
          <a:xfrm>
            <a:off x="5102225" y="6005513"/>
            <a:ext cx="1812925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</a:rPr>
              <a:t>Final Prediction</a:t>
            </a:r>
          </a:p>
        </p:txBody>
      </p:sp>
      <p:sp>
        <p:nvSpPr>
          <p:cNvPr id="67" name="Flowchart: Manual Operation 66"/>
          <p:cNvSpPr/>
          <p:nvPr/>
        </p:nvSpPr>
        <p:spPr>
          <a:xfrm>
            <a:off x="4686300" y="4914900"/>
            <a:ext cx="2571750" cy="628650"/>
          </a:xfrm>
          <a:prstGeom prst="flowChartManualOpera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5772150" y="577215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22" name="TextBox 74"/>
          <p:cNvSpPr txBox="1">
            <a:spLocks noChangeArrowheads="1"/>
          </p:cNvSpPr>
          <p:nvPr/>
        </p:nvSpPr>
        <p:spPr bwMode="auto">
          <a:xfrm>
            <a:off x="5086350" y="508635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Select Predictor</a:t>
            </a:r>
          </a:p>
        </p:txBody>
      </p:sp>
      <p:sp>
        <p:nvSpPr>
          <p:cNvPr id="80" name="Freeform 79"/>
          <p:cNvSpPr/>
          <p:nvPr/>
        </p:nvSpPr>
        <p:spPr>
          <a:xfrm>
            <a:off x="3028950" y="2687638"/>
            <a:ext cx="1860550" cy="2241550"/>
          </a:xfrm>
          <a:custGeom>
            <a:avLst/>
            <a:gdLst>
              <a:gd name="connsiteX0" fmla="*/ 0 w 1860605"/>
              <a:gd name="connsiteY0" fmla="*/ 0 h 2242268"/>
              <a:gd name="connsiteX1" fmla="*/ 628153 w 1860605"/>
              <a:gd name="connsiteY1" fmla="*/ 0 h 2242268"/>
              <a:gd name="connsiteX2" fmla="*/ 628153 w 1860605"/>
              <a:gd name="connsiteY2" fmla="*/ 1264257 h 2242268"/>
              <a:gd name="connsiteX3" fmla="*/ 1860605 w 1860605"/>
              <a:gd name="connsiteY3" fmla="*/ 1264257 h 2242268"/>
              <a:gd name="connsiteX4" fmla="*/ 1860605 w 1860605"/>
              <a:gd name="connsiteY4" fmla="*/ 2242268 h 224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605" h="2242268">
                <a:moveTo>
                  <a:pt x="0" y="0"/>
                </a:moveTo>
                <a:lnTo>
                  <a:pt x="628153" y="0"/>
                </a:lnTo>
                <a:lnTo>
                  <a:pt x="628153" y="1264257"/>
                </a:lnTo>
                <a:lnTo>
                  <a:pt x="1860605" y="1264257"/>
                </a:lnTo>
                <a:lnTo>
                  <a:pt x="1860605" y="2242268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6950075" y="3021013"/>
            <a:ext cx="1668463" cy="1892300"/>
          </a:xfrm>
          <a:custGeom>
            <a:avLst/>
            <a:gdLst>
              <a:gd name="connsiteX0" fmla="*/ 1502797 w 1669774"/>
              <a:gd name="connsiteY0" fmla="*/ 0 h 1892410"/>
              <a:gd name="connsiteX1" fmla="*/ 1669774 w 1669774"/>
              <a:gd name="connsiteY1" fmla="*/ 0 h 1892410"/>
              <a:gd name="connsiteX2" fmla="*/ 1669774 w 1669774"/>
              <a:gd name="connsiteY2" fmla="*/ 1113182 h 1892410"/>
              <a:gd name="connsiteX3" fmla="*/ 0 w 1669774"/>
              <a:gd name="connsiteY3" fmla="*/ 1113182 h 1892410"/>
              <a:gd name="connsiteX4" fmla="*/ 0 w 1669774"/>
              <a:gd name="connsiteY4" fmla="*/ 1892410 h 189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9774" h="1892410">
                <a:moveTo>
                  <a:pt x="1502797" y="0"/>
                </a:moveTo>
                <a:lnTo>
                  <a:pt x="1669774" y="0"/>
                </a:lnTo>
                <a:lnTo>
                  <a:pt x="1669774" y="1113182"/>
                </a:lnTo>
                <a:lnTo>
                  <a:pt x="0" y="1113182"/>
                </a:lnTo>
                <a:lnTo>
                  <a:pt x="0" y="189241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325" name="TextBox 51"/>
          <p:cNvSpPr txBox="1">
            <a:spLocks noChangeArrowheads="1"/>
          </p:cNvSpPr>
          <p:nvPr/>
        </p:nvSpPr>
        <p:spPr bwMode="auto">
          <a:xfrm>
            <a:off x="3771900" y="4057650"/>
            <a:ext cx="1085850" cy="584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</a:rPr>
              <a:t>Global Prediction</a:t>
            </a:r>
          </a:p>
        </p:txBody>
      </p:sp>
      <p:sp>
        <p:nvSpPr>
          <p:cNvPr id="141326" name="TextBox 51"/>
          <p:cNvSpPr txBox="1">
            <a:spLocks noChangeArrowheads="1"/>
          </p:cNvSpPr>
          <p:nvPr/>
        </p:nvSpPr>
        <p:spPr bwMode="auto">
          <a:xfrm>
            <a:off x="5829300" y="4044950"/>
            <a:ext cx="1085850" cy="584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0">
                <a:solidFill>
                  <a:schemeClr val="tx1"/>
                </a:solidFill>
              </a:rPr>
              <a:t>Local 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16"/>
          <p:cNvGrpSpPr>
            <a:grpSpLocks/>
          </p:cNvGrpSpPr>
          <p:nvPr/>
        </p:nvGrpSpPr>
        <p:grpSpPr bwMode="auto">
          <a:xfrm>
            <a:off x="838200" y="177800"/>
            <a:ext cx="7429500" cy="6451600"/>
            <a:chOff x="304800" y="-42166"/>
            <a:chExt cx="7429500" cy="6450904"/>
          </a:xfrm>
        </p:grpSpPr>
        <p:graphicFrame>
          <p:nvGraphicFramePr>
            <p:cNvPr id="46082" name="Object 2"/>
            <p:cNvGraphicFramePr>
              <a:graphicFrameLocks noChangeAspect="1"/>
            </p:cNvGraphicFramePr>
            <p:nvPr/>
          </p:nvGraphicFramePr>
          <p:xfrm>
            <a:off x="304800" y="569913"/>
            <a:ext cx="6243638" cy="5778500"/>
          </p:xfrm>
          <a:graphic>
            <a:graphicData uri="http://schemas.openxmlformats.org/presentationml/2006/ole">
              <p:oleObj spid="_x0000_s46082" name="Visio" r:id="rId3" imgW="8033766" imgH="7434275" progId="Visio.Drawing.6">
                <p:embed/>
              </p:oleObj>
            </a:graphicData>
          </a:graphic>
        </p:graphicFrame>
        <p:sp>
          <p:nvSpPr>
            <p:cNvPr id="46084" name="Text Box 333"/>
            <p:cNvSpPr txBox="1">
              <a:spLocks noChangeArrowheads="1"/>
            </p:cNvSpPr>
            <p:nvPr/>
          </p:nvSpPr>
          <p:spPr bwMode="auto">
            <a:xfrm>
              <a:off x="3743325" y="6134100"/>
              <a:ext cx="27146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Keeps the history of branch globally</a:t>
              </a:r>
            </a:p>
          </p:txBody>
        </p:sp>
        <p:sp>
          <p:nvSpPr>
            <p:cNvPr id="46085" name="Freeform 335"/>
            <p:cNvSpPr>
              <a:spLocks/>
            </p:cNvSpPr>
            <p:nvPr/>
          </p:nvSpPr>
          <p:spPr bwMode="auto">
            <a:xfrm>
              <a:off x="2798763" y="219075"/>
              <a:ext cx="1498600" cy="1984375"/>
            </a:xfrm>
            <a:custGeom>
              <a:avLst/>
              <a:gdLst>
                <a:gd name="T0" fmla="*/ 942 w 942"/>
                <a:gd name="T1" fmla="*/ 0 h 1248"/>
                <a:gd name="T2" fmla="*/ 696 w 942"/>
                <a:gd name="T3" fmla="*/ 930 h 1248"/>
                <a:gd name="T4" fmla="*/ 0 w 942"/>
                <a:gd name="T5" fmla="*/ 1248 h 1248"/>
                <a:gd name="T6" fmla="*/ 0 60000 65536"/>
                <a:gd name="T7" fmla="*/ 0 60000 65536"/>
                <a:gd name="T8" fmla="*/ 0 60000 65536"/>
                <a:gd name="T9" fmla="*/ 0 w 942"/>
                <a:gd name="T10" fmla="*/ 0 h 1248"/>
                <a:gd name="T11" fmla="*/ 942 w 942"/>
                <a:gd name="T12" fmla="*/ 1248 h 1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2" h="1248">
                  <a:moveTo>
                    <a:pt x="942" y="0"/>
                  </a:moveTo>
                  <a:cubicBezTo>
                    <a:pt x="897" y="361"/>
                    <a:pt x="853" y="722"/>
                    <a:pt x="696" y="930"/>
                  </a:cubicBezTo>
                  <a:cubicBezTo>
                    <a:pt x="539" y="1138"/>
                    <a:pt x="117" y="1195"/>
                    <a:pt x="0" y="1248"/>
                  </a:cubicBezTo>
                </a:path>
              </a:pathLst>
            </a:custGeom>
            <a:noFill/>
            <a:ln w="19050" cap="flat" cmpd="sng">
              <a:solidFill>
                <a:srgbClr val="F439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6" name="Freeform 337"/>
            <p:cNvSpPr>
              <a:spLocks/>
            </p:cNvSpPr>
            <p:nvPr/>
          </p:nvSpPr>
          <p:spPr bwMode="auto">
            <a:xfrm>
              <a:off x="4203700" y="266700"/>
              <a:ext cx="254000" cy="2314575"/>
            </a:xfrm>
            <a:custGeom>
              <a:avLst/>
              <a:gdLst>
                <a:gd name="T0" fmla="*/ 64 w 160"/>
                <a:gd name="T1" fmla="*/ 0 h 1458"/>
                <a:gd name="T2" fmla="*/ 16 w 160"/>
                <a:gd name="T3" fmla="*/ 1056 h 1458"/>
                <a:gd name="T4" fmla="*/ 160 w 160"/>
                <a:gd name="T5" fmla="*/ 1458 h 1458"/>
                <a:gd name="T6" fmla="*/ 0 60000 65536"/>
                <a:gd name="T7" fmla="*/ 0 60000 65536"/>
                <a:gd name="T8" fmla="*/ 0 60000 65536"/>
                <a:gd name="T9" fmla="*/ 0 w 160"/>
                <a:gd name="T10" fmla="*/ 0 h 1458"/>
                <a:gd name="T11" fmla="*/ 160 w 160"/>
                <a:gd name="T12" fmla="*/ 1458 h 1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1458">
                  <a:moveTo>
                    <a:pt x="64" y="0"/>
                  </a:moveTo>
                  <a:cubicBezTo>
                    <a:pt x="32" y="406"/>
                    <a:pt x="0" y="813"/>
                    <a:pt x="16" y="1056"/>
                  </a:cubicBezTo>
                  <a:cubicBezTo>
                    <a:pt x="32" y="1299"/>
                    <a:pt x="137" y="1393"/>
                    <a:pt x="160" y="1458"/>
                  </a:cubicBezTo>
                </a:path>
              </a:pathLst>
            </a:custGeom>
            <a:noFill/>
            <a:ln w="19050" cap="flat" cmpd="sng">
              <a:solidFill>
                <a:srgbClr val="F439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338"/>
            <p:cNvSpPr>
              <a:spLocks/>
            </p:cNvSpPr>
            <p:nvPr/>
          </p:nvSpPr>
          <p:spPr bwMode="auto">
            <a:xfrm>
              <a:off x="4314825" y="228600"/>
              <a:ext cx="2940050" cy="3409950"/>
            </a:xfrm>
            <a:custGeom>
              <a:avLst/>
              <a:gdLst>
                <a:gd name="T0" fmla="*/ 0 w 1852"/>
                <a:gd name="T1" fmla="*/ 0 h 2148"/>
                <a:gd name="T2" fmla="*/ 1674 w 1852"/>
                <a:gd name="T3" fmla="*/ 1146 h 2148"/>
                <a:gd name="T4" fmla="*/ 1068 w 1852"/>
                <a:gd name="T5" fmla="*/ 2148 h 2148"/>
                <a:gd name="T6" fmla="*/ 0 60000 65536"/>
                <a:gd name="T7" fmla="*/ 0 60000 65536"/>
                <a:gd name="T8" fmla="*/ 0 60000 65536"/>
                <a:gd name="T9" fmla="*/ 0 w 1852"/>
                <a:gd name="T10" fmla="*/ 0 h 2148"/>
                <a:gd name="T11" fmla="*/ 1852 w 1852"/>
                <a:gd name="T12" fmla="*/ 2148 h 21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2" h="2148">
                  <a:moveTo>
                    <a:pt x="0" y="0"/>
                  </a:moveTo>
                  <a:cubicBezTo>
                    <a:pt x="748" y="394"/>
                    <a:pt x="1496" y="788"/>
                    <a:pt x="1674" y="1146"/>
                  </a:cubicBezTo>
                  <a:cubicBezTo>
                    <a:pt x="1852" y="1504"/>
                    <a:pt x="1460" y="1826"/>
                    <a:pt x="1068" y="2148"/>
                  </a:cubicBezTo>
                </a:path>
              </a:pathLst>
            </a:custGeom>
            <a:noFill/>
            <a:ln w="19050" cap="flat" cmpd="sng">
              <a:solidFill>
                <a:srgbClr val="F439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Text Box 339"/>
            <p:cNvSpPr txBox="1">
              <a:spLocks noChangeArrowheads="1"/>
            </p:cNvSpPr>
            <p:nvPr/>
          </p:nvSpPr>
          <p:spPr bwMode="auto">
            <a:xfrm>
              <a:off x="4876800" y="-42166"/>
              <a:ext cx="2857500" cy="9144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Only the most significant bit is used</a:t>
              </a:r>
              <a:r>
                <a:rPr lang="en-US" sz="1200">
                  <a:solidFill>
                    <a:srgbClr val="FF0000"/>
                  </a:solidFill>
                  <a:sym typeface="Wingdings" pitchFamily="2" charset="2"/>
                </a:rPr>
                <a:t> 0=NT, 1=T</a:t>
              </a:r>
            </a:p>
            <a:p>
              <a:r>
                <a:rPr lang="en-US" sz="1200">
                  <a:solidFill>
                    <a:srgbClr val="FF0000"/>
                  </a:solidFill>
                  <a:sym typeface="Wingdings" pitchFamily="2" charset="2"/>
                </a:rPr>
                <a:t>For each NT branch, it is decremented and for each T branch, it is incremented</a:t>
              </a:r>
              <a:endParaRPr lang="en-US" sz="1200">
                <a:solidFill>
                  <a:srgbClr val="FF0000"/>
                </a:solidFill>
              </a:endParaRPr>
            </a:p>
          </p:txBody>
        </p:sp>
        <p:sp>
          <p:nvSpPr>
            <p:cNvPr id="46089" name="Line 340"/>
            <p:cNvSpPr>
              <a:spLocks noChangeShapeType="1"/>
            </p:cNvSpPr>
            <p:nvPr/>
          </p:nvSpPr>
          <p:spPr bwMode="auto">
            <a:xfrm flipH="1">
              <a:off x="5972175" y="5810250"/>
              <a:ext cx="542925" cy="0"/>
            </a:xfrm>
            <a:prstGeom prst="line">
              <a:avLst/>
            </a:prstGeom>
            <a:noFill/>
            <a:ln w="19050">
              <a:solidFill>
                <a:srgbClr val="F439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Text Box 341"/>
            <p:cNvSpPr txBox="1">
              <a:spLocks noChangeArrowheads="1"/>
            </p:cNvSpPr>
            <p:nvPr/>
          </p:nvSpPr>
          <p:spPr bwMode="auto">
            <a:xfrm>
              <a:off x="6486525" y="5657850"/>
              <a:ext cx="800100" cy="2746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Shift left</a:t>
              </a:r>
            </a:p>
          </p:txBody>
        </p:sp>
        <p:sp>
          <p:nvSpPr>
            <p:cNvPr id="46091" name="Freeform 342"/>
            <p:cNvSpPr>
              <a:spLocks/>
            </p:cNvSpPr>
            <p:nvPr/>
          </p:nvSpPr>
          <p:spPr bwMode="auto">
            <a:xfrm>
              <a:off x="1800225" y="363538"/>
              <a:ext cx="552450" cy="1227137"/>
            </a:xfrm>
            <a:custGeom>
              <a:avLst/>
              <a:gdLst>
                <a:gd name="T0" fmla="*/ 348 w 348"/>
                <a:gd name="T1" fmla="*/ 47 h 773"/>
                <a:gd name="T2" fmla="*/ 312 w 348"/>
                <a:gd name="T3" fmla="*/ 47 h 773"/>
                <a:gd name="T4" fmla="*/ 144 w 348"/>
                <a:gd name="T5" fmla="*/ 329 h 773"/>
                <a:gd name="T6" fmla="*/ 0 w 348"/>
                <a:gd name="T7" fmla="*/ 773 h 7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8"/>
                <a:gd name="T13" fmla="*/ 0 h 773"/>
                <a:gd name="T14" fmla="*/ 348 w 348"/>
                <a:gd name="T15" fmla="*/ 773 h 7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8" h="773">
                  <a:moveTo>
                    <a:pt x="348" y="47"/>
                  </a:moveTo>
                  <a:cubicBezTo>
                    <a:pt x="347" y="23"/>
                    <a:pt x="346" y="0"/>
                    <a:pt x="312" y="47"/>
                  </a:cubicBezTo>
                  <a:cubicBezTo>
                    <a:pt x="278" y="94"/>
                    <a:pt x="196" y="208"/>
                    <a:pt x="144" y="329"/>
                  </a:cubicBezTo>
                  <a:cubicBezTo>
                    <a:pt x="92" y="450"/>
                    <a:pt x="46" y="611"/>
                    <a:pt x="0" y="773"/>
                  </a:cubicBezTo>
                </a:path>
              </a:pathLst>
            </a:custGeom>
            <a:noFill/>
            <a:ln w="19050" cap="flat" cmpd="sng">
              <a:solidFill>
                <a:srgbClr val="F439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Text Box 343"/>
            <p:cNvSpPr txBox="1">
              <a:spLocks noChangeArrowheads="1"/>
            </p:cNvSpPr>
            <p:nvPr/>
          </p:nvSpPr>
          <p:spPr bwMode="auto">
            <a:xfrm>
              <a:off x="2324100" y="0"/>
              <a:ext cx="1533525" cy="8223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Shift left at every local branch—collecting local history</a:t>
              </a:r>
            </a:p>
          </p:txBody>
        </p:sp>
        <p:sp>
          <p:nvSpPr>
            <p:cNvPr id="46093" name="Oval 344"/>
            <p:cNvSpPr>
              <a:spLocks noChangeArrowheads="1"/>
            </p:cNvSpPr>
            <p:nvPr/>
          </p:nvSpPr>
          <p:spPr bwMode="auto">
            <a:xfrm>
              <a:off x="4219575" y="161925"/>
              <a:ext cx="142875" cy="114300"/>
            </a:xfrm>
            <a:prstGeom prst="ellipse">
              <a:avLst/>
            </a:prstGeom>
            <a:noFill/>
            <a:ln w="19050">
              <a:solidFill>
                <a:srgbClr val="F439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 Box 346"/>
            <p:cNvSpPr txBox="1">
              <a:spLocks noChangeArrowheads="1"/>
            </p:cNvSpPr>
            <p:nvPr/>
          </p:nvSpPr>
          <p:spPr bwMode="auto">
            <a:xfrm>
              <a:off x="5915025" y="1628775"/>
              <a:ext cx="1533525" cy="8223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Keep history of choices between Local or Global Predictor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a Tournament Predictor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value of the saturating counter determines whether to choose the local or global predictor.</a:t>
            </a:r>
          </a:p>
          <a:p>
            <a:r>
              <a:rPr lang="en-US" smtClean="0"/>
              <a:t>How does the choice predictor determine this?</a:t>
            </a:r>
          </a:p>
          <a:p>
            <a:pPr lvl="1"/>
            <a:r>
              <a:rPr lang="en-US" sz="1800" smtClean="0"/>
              <a:t>Whenever the local counter is correct and the global counter is incorrect, the choice predictor’s corresponding counter is decremented.</a:t>
            </a:r>
          </a:p>
          <a:p>
            <a:pPr lvl="1"/>
            <a:r>
              <a:rPr lang="en-US" sz="1800" smtClean="0"/>
              <a:t>Whenever the local counter is incorrect and the global counter is correct, the choice predictor’s corresponding counter is incremented.</a:t>
            </a:r>
          </a:p>
          <a:p>
            <a:pPr lvl="1"/>
            <a:r>
              <a:rPr lang="en-US" sz="1800" smtClean="0"/>
              <a:t>If the counters are both correct, or both incorrect, the choice predictor’s corresponding counter is not changed.</a:t>
            </a:r>
          </a:p>
        </p:txBody>
      </p:sp>
      <p:pic>
        <p:nvPicPr>
          <p:cNvPr id="142340" name="Picture 4" descr="Ch3-fig16"/>
          <p:cNvPicPr>
            <a:picLocks noChangeAspect="1" noChangeArrowheads="1"/>
          </p:cNvPicPr>
          <p:nvPr/>
        </p:nvPicPr>
        <p:blipFill>
          <a:blip r:embed="rId2" cstate="print"/>
          <a:srcRect b="17825"/>
          <a:stretch>
            <a:fillRect/>
          </a:stretch>
        </p:blipFill>
        <p:spPr bwMode="auto">
          <a:xfrm>
            <a:off x="1828800" y="4114800"/>
            <a:ext cx="51466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62FC19-A4B0-43EE-80DD-6A23CCA72FA4}" type="slidenum">
              <a:rPr lang="en-US"/>
              <a:pPr/>
              <a:t>128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smtClean="0"/>
              <a:t>Comparing Predictors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2206625"/>
          </a:xfrm>
        </p:spPr>
        <p:txBody>
          <a:bodyPr/>
          <a:lstStyle/>
          <a:p>
            <a:r>
              <a:rPr lang="en-US" sz="2800" smtClean="0"/>
              <a:t>Advantage of tournament predictor is ability to select the right predictor for a particular branch</a:t>
            </a:r>
          </a:p>
          <a:p>
            <a:pPr lvl="1"/>
            <a:r>
              <a:rPr lang="en-US" sz="2400" smtClean="0"/>
              <a:t>Particularly crucial for integer benchmarks. </a:t>
            </a:r>
          </a:p>
          <a:p>
            <a:pPr lvl="1"/>
            <a:r>
              <a:rPr lang="en-US" sz="2400" smtClean="0"/>
              <a:t>A typical tournament predictor will select the global predictor almost 40% of the time for the SPEC integer benchmarks and less than 15% of the time for the SPEC FP benchmarks</a:t>
            </a:r>
          </a:p>
        </p:txBody>
      </p:sp>
      <p:pic>
        <p:nvPicPr>
          <p:cNvPr id="143365" name="Picture 4" descr="Ch2-fig08"/>
          <p:cNvPicPr>
            <a:picLocks noChangeAspect="1" noChangeArrowheads="1"/>
          </p:cNvPicPr>
          <p:nvPr/>
        </p:nvPicPr>
        <p:blipFill>
          <a:blip r:embed="rId2" cstate="print"/>
          <a:srcRect b="4633"/>
          <a:stretch>
            <a:fillRect/>
          </a:stretch>
        </p:blipFill>
        <p:spPr bwMode="auto">
          <a:xfrm>
            <a:off x="657225" y="3657600"/>
            <a:ext cx="71437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513"/>
            <a:ext cx="8067675" cy="1106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Pentium 4 </a:t>
            </a:r>
            <a:r>
              <a:rPr lang="en-US" sz="3600" dirty="0" err="1" smtClean="0"/>
              <a:t>Misprediction</a:t>
            </a:r>
            <a:r>
              <a:rPr lang="en-US" sz="3600" dirty="0" smtClean="0"/>
              <a:t> Rate </a:t>
            </a:r>
            <a:br>
              <a:rPr lang="en-US" sz="3600" dirty="0" smtClean="0"/>
            </a:br>
            <a:r>
              <a:rPr lang="en-US" sz="3600" dirty="0" smtClean="0"/>
              <a:t>(per 1000 instructions, not per branch)</a:t>
            </a:r>
          </a:p>
        </p:txBody>
      </p:sp>
      <p:pic>
        <p:nvPicPr>
          <p:cNvPr id="14438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172200" cy="541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4388" name="Text Box 12"/>
          <p:cNvSpPr txBox="1">
            <a:spLocks noChangeArrowheads="1"/>
          </p:cNvSpPr>
          <p:nvPr/>
        </p:nvSpPr>
        <p:spPr bwMode="auto">
          <a:xfrm>
            <a:off x="2286000" y="6400800"/>
            <a:ext cx="17526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SPECint2000</a:t>
            </a:r>
          </a:p>
        </p:txBody>
      </p:sp>
      <p:sp>
        <p:nvSpPr>
          <p:cNvPr id="144389" name="Line 15"/>
          <p:cNvSpPr>
            <a:spLocks noChangeShapeType="1"/>
          </p:cNvSpPr>
          <p:nvPr/>
        </p:nvSpPr>
        <p:spPr bwMode="auto">
          <a:xfrm>
            <a:off x="1828800" y="6400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390" name="Text Box 16"/>
          <p:cNvSpPr txBox="1">
            <a:spLocks noChangeArrowheads="1"/>
          </p:cNvSpPr>
          <p:nvPr/>
        </p:nvSpPr>
        <p:spPr bwMode="auto">
          <a:xfrm>
            <a:off x="4953000" y="6400800"/>
            <a:ext cx="17526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SPECfp2000</a:t>
            </a:r>
          </a:p>
        </p:txBody>
      </p:sp>
      <p:sp>
        <p:nvSpPr>
          <p:cNvPr id="144391" name="Line 14"/>
          <p:cNvSpPr>
            <a:spLocks noChangeShapeType="1"/>
          </p:cNvSpPr>
          <p:nvPr/>
        </p:nvSpPr>
        <p:spPr bwMode="auto">
          <a:xfrm>
            <a:off x="4648200" y="6400800"/>
            <a:ext cx="266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4392" name="Text Box 17"/>
          <p:cNvSpPr txBox="1">
            <a:spLocks noChangeArrowheads="1"/>
          </p:cNvSpPr>
          <p:nvPr/>
        </p:nvSpPr>
        <p:spPr bwMode="auto">
          <a:xfrm>
            <a:off x="4381500" y="1517650"/>
            <a:ext cx="4529138" cy="1200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332B7"/>
                </a:solidFill>
                <a:sym typeface="Symbol" pitchFamily="18" charset="2"/>
              </a:rPr>
              <a:t> </a:t>
            </a:r>
            <a:r>
              <a:rPr lang="en-US">
                <a:solidFill>
                  <a:srgbClr val="0332B7"/>
                </a:solidFill>
              </a:rPr>
              <a:t>6% misprediction rate per branch SPECint </a:t>
            </a:r>
            <a:br>
              <a:rPr lang="en-US">
                <a:solidFill>
                  <a:srgbClr val="0332B7"/>
                </a:solidFill>
              </a:rPr>
            </a:br>
            <a:r>
              <a:rPr lang="en-US">
                <a:solidFill>
                  <a:srgbClr val="0332B7"/>
                </a:solidFill>
              </a:rPr>
              <a:t>(19% of SPECINT instructions are branch)</a:t>
            </a:r>
          </a:p>
          <a:p>
            <a:pPr algn="r"/>
            <a:r>
              <a:rPr lang="en-US">
                <a:solidFill>
                  <a:srgbClr val="0332B7"/>
                </a:solidFill>
                <a:sym typeface="Symbol" pitchFamily="18" charset="2"/>
              </a:rPr>
              <a:t> </a:t>
            </a:r>
            <a:r>
              <a:rPr lang="en-US">
                <a:solidFill>
                  <a:srgbClr val="0332B7"/>
                </a:solidFill>
              </a:rPr>
              <a:t>2% misprediction rate per branch SPECfp</a:t>
            </a:r>
            <a:br>
              <a:rPr lang="en-US">
                <a:solidFill>
                  <a:srgbClr val="0332B7"/>
                </a:solidFill>
              </a:rPr>
            </a:br>
            <a:r>
              <a:rPr lang="en-US">
                <a:solidFill>
                  <a:srgbClr val="0332B7"/>
                </a:solidFill>
              </a:rPr>
              <a:t>(5% of SPECFP instructions are branch)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162800" cy="1143000"/>
          </a:xfrm>
        </p:spPr>
        <p:txBody>
          <a:bodyPr/>
          <a:lstStyle/>
          <a:p>
            <a:r>
              <a:rPr lang="en-US" altLang="en-US" smtClean="0"/>
              <a:t>Ideas to Reduce Stalls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870075" y="1219200"/>
          <a:ext cx="6816725" cy="5283200"/>
        </p:xfrm>
        <a:graphic>
          <a:graphicData uri="http://schemas.openxmlformats.org/presentationml/2006/ole">
            <p:oleObj spid="_x0000_s1026" name="Document" r:id="rId3" imgW="6815328" imgH="5282184" progId="Word.Document.8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47650" y="2917825"/>
            <a:ext cx="12541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800">
                <a:solidFill>
                  <a:srgbClr val="FF0000"/>
                </a:solidFill>
                <a:latin typeface="Comic Sans MS" pitchFamily="66" charset="0"/>
              </a:rPr>
              <a:t>Hardware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676400" y="1752600"/>
            <a:ext cx="0" cy="2209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8288" y="5051425"/>
            <a:ext cx="120967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800">
                <a:solidFill>
                  <a:srgbClr val="0FEFEA"/>
                </a:solidFill>
                <a:latin typeface="Comic Sans MS" pitchFamily="66" charset="0"/>
              </a:rPr>
              <a:t>Software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676400" y="4038600"/>
            <a:ext cx="0" cy="220980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95400"/>
            <a:ext cx="7670800" cy="4452938"/>
          </a:xfrm>
          <a:noFill/>
        </p:spPr>
        <p:txBody>
          <a:bodyPr lIns="90487" tIns="44450" rIns="90487" bIns="44450"/>
          <a:lstStyle/>
          <a:p>
            <a:pPr marL="230188" indent="-230188" algn="l">
              <a:buFontTx/>
              <a:buChar char="•"/>
            </a:pPr>
            <a:r>
              <a:rPr lang="en-US" smtClean="0"/>
              <a:t>Branch target calculation is costly and stalls the instruction fetch.</a:t>
            </a:r>
          </a:p>
          <a:p>
            <a:pPr marL="230188" indent="-230188" algn="l">
              <a:buFontTx/>
              <a:buChar char="•"/>
            </a:pPr>
            <a:r>
              <a:rPr lang="en-US" smtClean="0"/>
              <a:t>BTB stores PCs the same way as caches</a:t>
            </a:r>
          </a:p>
          <a:p>
            <a:pPr marL="230188" indent="-230188" algn="l">
              <a:buFontTx/>
              <a:buChar char="•"/>
            </a:pPr>
            <a:r>
              <a:rPr lang="en-US" smtClean="0"/>
              <a:t>The PC of a branch is sent to the BTB</a:t>
            </a:r>
          </a:p>
          <a:p>
            <a:pPr marL="230188" indent="-230188" algn="l">
              <a:buFontTx/>
              <a:buChar char="•"/>
            </a:pPr>
            <a:r>
              <a:rPr lang="en-US" smtClean="0"/>
              <a:t>When a match is found the corresponding Predicted PC is returned</a:t>
            </a:r>
          </a:p>
          <a:p>
            <a:pPr marL="230188" indent="-230188" algn="l">
              <a:buFontTx/>
              <a:buChar char="•"/>
            </a:pPr>
            <a:r>
              <a:rPr lang="en-US" smtClean="0"/>
              <a:t>If the branch was predicted taken, instruction fetch continues at the returned predicted PC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82600"/>
            <a:ext cx="8077200" cy="584200"/>
          </a:xfrm>
          <a:noFill/>
        </p:spPr>
        <p:txBody>
          <a:bodyPr lIns="90487" tIns="44450" rIns="90487" bIns="44450"/>
          <a:lstStyle/>
          <a:p>
            <a:r>
              <a:rPr lang="en-US" sz="3000" smtClean="0"/>
              <a:t>Branch Target Buffers (BTB)</a:t>
            </a:r>
            <a:endParaRPr lang="en-US" smtClean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1858963" y="2559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858963" y="2559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1858963" y="2559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2600"/>
            <a:ext cx="8077200" cy="584200"/>
          </a:xfrm>
          <a:noFill/>
        </p:spPr>
        <p:txBody>
          <a:bodyPr lIns="90487" tIns="44450" rIns="90487" bIns="44450"/>
          <a:lstStyle/>
          <a:p>
            <a:r>
              <a:rPr lang="en-US" sz="3000" smtClean="0"/>
              <a:t>Branch Target Buffers</a:t>
            </a:r>
            <a:endParaRPr lang="en-US" smtClean="0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1858963" y="2559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1858963" y="2559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858963" y="25590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46438" name="Picture 6" descr="Ch3-fig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98425" y="457200"/>
            <a:ext cx="7292975" cy="736600"/>
          </a:xfrm>
        </p:spPr>
        <p:txBody>
          <a:bodyPr/>
          <a:lstStyle/>
          <a:p>
            <a:r>
              <a:rPr lang="en-US" smtClean="0"/>
              <a:t>Branch </a:t>
            </a:r>
            <a:br>
              <a:rPr lang="en-US" smtClean="0"/>
            </a:br>
            <a:r>
              <a:rPr lang="en-US" smtClean="0"/>
              <a:t>Target </a:t>
            </a:r>
            <a:br>
              <a:rPr lang="en-US" smtClean="0"/>
            </a:br>
            <a:r>
              <a:rPr lang="en-US" smtClean="0"/>
              <a:t>Buffers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6934200" cy="671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/>
              <a:t>Branch Target Cache</a:t>
            </a:r>
            <a:endParaRPr lang="en-US" smtClean="0"/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7696200" cy="4368800"/>
          </a:xfrm>
        </p:spPr>
        <p:txBody>
          <a:bodyPr/>
          <a:lstStyle/>
          <a:p>
            <a:r>
              <a:rPr lang="en-US" sz="1900" smtClean="0"/>
              <a:t>Similar to BTB, but we also want to get the </a:t>
            </a:r>
            <a:r>
              <a:rPr lang="en-US" sz="1900" i="1" smtClean="0">
                <a:solidFill>
                  <a:srgbClr val="FF0000"/>
                </a:solidFill>
              </a:rPr>
              <a:t>target instruction</a:t>
            </a:r>
            <a:r>
              <a:rPr lang="en-US" sz="1900" smtClean="0"/>
              <a:t>!</a:t>
            </a:r>
          </a:p>
          <a:p>
            <a:pPr>
              <a:buFontTx/>
              <a:buNone/>
            </a:pPr>
            <a:r>
              <a:rPr lang="en-US" sz="1900" smtClean="0"/>
              <a:t>	– Prediction returns not just the target address, but also the 	instruction stored there</a:t>
            </a:r>
          </a:p>
          <a:p>
            <a:pPr>
              <a:buFontTx/>
              <a:buNone/>
            </a:pPr>
            <a:r>
              <a:rPr lang="en-US" sz="1900" smtClean="0"/>
              <a:t>	– Allows zero-cycle </a:t>
            </a:r>
            <a:r>
              <a:rPr lang="en-US" sz="1900" i="1" smtClean="0">
                <a:solidFill>
                  <a:srgbClr val="FF0000"/>
                </a:solidFill>
              </a:rPr>
              <a:t>unconditional</a:t>
            </a:r>
            <a:r>
              <a:rPr lang="en-US" sz="1900" smtClean="0"/>
              <a:t> branches (branch-folding)</a:t>
            </a:r>
          </a:p>
          <a:p>
            <a:pPr>
              <a:buFontTx/>
              <a:buNone/>
            </a:pPr>
            <a:r>
              <a:rPr lang="en-US" sz="1900" smtClean="0"/>
              <a:t>		• Send target-instruction to ID rather than branch</a:t>
            </a:r>
          </a:p>
          <a:p>
            <a:pPr>
              <a:buFontTx/>
              <a:buNone/>
            </a:pPr>
            <a:r>
              <a:rPr lang="en-US" sz="1900" smtClean="0"/>
              <a:t>		• Branch is not even sent into pipe</a:t>
            </a:r>
          </a:p>
          <a:p>
            <a:pPr lvl="2"/>
            <a:r>
              <a:rPr lang="en-US" sz="1900" smtClean="0"/>
              <a:t>For conditional branches? </a:t>
            </a:r>
            <a:r>
              <a:rPr lang="en-US" sz="1900" smtClean="0">
                <a:hlinkClick r:id="rId2"/>
              </a:rPr>
              <a:t>Read</a:t>
            </a:r>
            <a:endParaRPr lang="en-US" sz="1900" smtClean="0"/>
          </a:p>
        </p:txBody>
      </p:sp>
      <p:grpSp>
        <p:nvGrpSpPr>
          <p:cNvPr id="148484" name="Group 23"/>
          <p:cNvGrpSpPr>
            <a:grpSpLocks/>
          </p:cNvGrpSpPr>
          <p:nvPr/>
        </p:nvGrpSpPr>
        <p:grpSpPr bwMode="auto">
          <a:xfrm>
            <a:off x="1309688" y="3152775"/>
            <a:ext cx="7177087" cy="3705225"/>
            <a:chOff x="1065" y="2154"/>
            <a:chExt cx="4407" cy="2096"/>
          </a:xfrm>
        </p:grpSpPr>
        <p:pic>
          <p:nvPicPr>
            <p:cNvPr id="148486" name="Picture 4" descr="Ch3-fig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5" y="2506"/>
              <a:ext cx="2417" cy="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487" name="Rectangle 5"/>
            <p:cNvSpPr>
              <a:spLocks noChangeArrowheads="1"/>
            </p:cNvSpPr>
            <p:nvPr/>
          </p:nvSpPr>
          <p:spPr bwMode="auto">
            <a:xfrm>
              <a:off x="3402" y="2748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8" name="Rectangle 7"/>
            <p:cNvSpPr>
              <a:spLocks noChangeArrowheads="1"/>
            </p:cNvSpPr>
            <p:nvPr/>
          </p:nvSpPr>
          <p:spPr bwMode="auto">
            <a:xfrm>
              <a:off x="3402" y="2808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9" name="Rectangle 8"/>
            <p:cNvSpPr>
              <a:spLocks noChangeArrowheads="1"/>
            </p:cNvSpPr>
            <p:nvPr/>
          </p:nvSpPr>
          <p:spPr bwMode="auto">
            <a:xfrm>
              <a:off x="3396" y="2874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0" name="Rectangle 9"/>
            <p:cNvSpPr>
              <a:spLocks noChangeArrowheads="1"/>
            </p:cNvSpPr>
            <p:nvPr/>
          </p:nvSpPr>
          <p:spPr bwMode="auto">
            <a:xfrm>
              <a:off x="3396" y="2934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1" name="Rectangle 10"/>
            <p:cNvSpPr>
              <a:spLocks noChangeArrowheads="1"/>
            </p:cNvSpPr>
            <p:nvPr/>
          </p:nvSpPr>
          <p:spPr bwMode="auto">
            <a:xfrm>
              <a:off x="3396" y="2994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2" name="Rectangle 11"/>
            <p:cNvSpPr>
              <a:spLocks noChangeArrowheads="1"/>
            </p:cNvSpPr>
            <p:nvPr/>
          </p:nvSpPr>
          <p:spPr bwMode="auto">
            <a:xfrm>
              <a:off x="3396" y="3054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3" name="Rectangle 12"/>
            <p:cNvSpPr>
              <a:spLocks noChangeArrowheads="1"/>
            </p:cNvSpPr>
            <p:nvPr/>
          </p:nvSpPr>
          <p:spPr bwMode="auto">
            <a:xfrm>
              <a:off x="3402" y="3120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4" name="Rectangle 13"/>
            <p:cNvSpPr>
              <a:spLocks noChangeArrowheads="1"/>
            </p:cNvSpPr>
            <p:nvPr/>
          </p:nvSpPr>
          <p:spPr bwMode="auto">
            <a:xfrm>
              <a:off x="3402" y="3180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5" name="Rectangle 14"/>
            <p:cNvSpPr>
              <a:spLocks noChangeArrowheads="1"/>
            </p:cNvSpPr>
            <p:nvPr/>
          </p:nvSpPr>
          <p:spPr bwMode="auto">
            <a:xfrm>
              <a:off x="3402" y="3252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6" name="Rectangle 15"/>
            <p:cNvSpPr>
              <a:spLocks noChangeArrowheads="1"/>
            </p:cNvSpPr>
            <p:nvPr/>
          </p:nvSpPr>
          <p:spPr bwMode="auto">
            <a:xfrm>
              <a:off x="3402" y="3312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7" name="Rectangle 16"/>
            <p:cNvSpPr>
              <a:spLocks noChangeArrowheads="1"/>
            </p:cNvSpPr>
            <p:nvPr/>
          </p:nvSpPr>
          <p:spPr bwMode="auto">
            <a:xfrm>
              <a:off x="3402" y="3384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8" name="Rectangle 17"/>
            <p:cNvSpPr>
              <a:spLocks noChangeArrowheads="1"/>
            </p:cNvSpPr>
            <p:nvPr/>
          </p:nvSpPr>
          <p:spPr bwMode="auto">
            <a:xfrm>
              <a:off x="3408" y="3432"/>
              <a:ext cx="822" cy="56"/>
            </a:xfrm>
            <a:prstGeom prst="rect">
              <a:avLst/>
            </a:prstGeom>
            <a:noFill/>
            <a:ln w="19050">
              <a:solidFill>
                <a:srgbClr val="F439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9" name="Freeform 18"/>
            <p:cNvSpPr>
              <a:spLocks/>
            </p:cNvSpPr>
            <p:nvPr/>
          </p:nvSpPr>
          <p:spPr bwMode="auto">
            <a:xfrm>
              <a:off x="3809" y="2334"/>
              <a:ext cx="487" cy="336"/>
            </a:xfrm>
            <a:custGeom>
              <a:avLst/>
              <a:gdLst>
                <a:gd name="T0" fmla="*/ 487 w 487"/>
                <a:gd name="T1" fmla="*/ 0 h 336"/>
                <a:gd name="T2" fmla="*/ 79 w 487"/>
                <a:gd name="T3" fmla="*/ 186 h 336"/>
                <a:gd name="T4" fmla="*/ 13 w 487"/>
                <a:gd name="T5" fmla="*/ 336 h 336"/>
                <a:gd name="T6" fmla="*/ 0 60000 65536"/>
                <a:gd name="T7" fmla="*/ 0 60000 65536"/>
                <a:gd name="T8" fmla="*/ 0 60000 65536"/>
                <a:gd name="T9" fmla="*/ 0 w 487"/>
                <a:gd name="T10" fmla="*/ 0 h 336"/>
                <a:gd name="T11" fmla="*/ 487 w 487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7" h="336">
                  <a:moveTo>
                    <a:pt x="487" y="0"/>
                  </a:moveTo>
                  <a:cubicBezTo>
                    <a:pt x="322" y="65"/>
                    <a:pt x="158" y="130"/>
                    <a:pt x="79" y="186"/>
                  </a:cubicBezTo>
                  <a:cubicBezTo>
                    <a:pt x="0" y="242"/>
                    <a:pt x="6" y="289"/>
                    <a:pt x="13" y="336"/>
                  </a:cubicBezTo>
                </a:path>
              </a:pathLst>
            </a:custGeom>
            <a:noFill/>
            <a:ln w="19050" cap="flat" cmpd="sng">
              <a:solidFill>
                <a:srgbClr val="F43906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0" name="Text Box 19"/>
            <p:cNvSpPr txBox="1">
              <a:spLocks noChangeArrowheads="1"/>
            </p:cNvSpPr>
            <p:nvPr/>
          </p:nvSpPr>
          <p:spPr bwMode="auto">
            <a:xfrm>
              <a:off x="4344" y="2154"/>
              <a:ext cx="1128" cy="329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Branch Target Cache</a:t>
              </a:r>
            </a:p>
          </p:txBody>
        </p:sp>
        <p:sp>
          <p:nvSpPr>
            <p:cNvPr id="148501" name="Line 20"/>
            <p:cNvSpPr>
              <a:spLocks noChangeShapeType="1"/>
            </p:cNvSpPr>
            <p:nvPr/>
          </p:nvSpPr>
          <p:spPr bwMode="auto">
            <a:xfrm>
              <a:off x="3834" y="3498"/>
              <a:ext cx="0" cy="222"/>
            </a:xfrm>
            <a:prstGeom prst="line">
              <a:avLst/>
            </a:prstGeom>
            <a:noFill/>
            <a:ln w="19050">
              <a:solidFill>
                <a:srgbClr val="F4390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02" name="AutoShape 21"/>
            <p:cNvSpPr>
              <a:spLocks/>
            </p:cNvSpPr>
            <p:nvPr/>
          </p:nvSpPr>
          <p:spPr bwMode="auto">
            <a:xfrm>
              <a:off x="4362" y="2742"/>
              <a:ext cx="204" cy="774"/>
            </a:xfrm>
            <a:prstGeom prst="rightBrace">
              <a:avLst>
                <a:gd name="adj1" fmla="val 31618"/>
                <a:gd name="adj2" fmla="val 50000"/>
              </a:avLst>
            </a:prstGeom>
            <a:noFill/>
            <a:ln w="19050">
              <a:solidFill>
                <a:srgbClr val="F4390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3" name="Text Box 22"/>
            <p:cNvSpPr txBox="1">
              <a:spLocks noChangeArrowheads="1"/>
            </p:cNvSpPr>
            <p:nvPr/>
          </p:nvSpPr>
          <p:spPr bwMode="auto">
            <a:xfrm>
              <a:off x="4620" y="2946"/>
              <a:ext cx="822" cy="46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Target instructions stored here</a:t>
              </a:r>
            </a:p>
          </p:txBody>
        </p:sp>
      </p:grpSp>
      <p:sp>
        <p:nvSpPr>
          <p:cNvPr id="148485" name="Rectangle 24"/>
          <p:cNvSpPr>
            <a:spLocks noChangeArrowheads="1"/>
          </p:cNvSpPr>
          <p:nvPr/>
        </p:nvSpPr>
        <p:spPr bwMode="auto">
          <a:xfrm>
            <a:off x="5268913" y="5911850"/>
            <a:ext cx="18161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Target instruction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Return Address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Included in many recent processors</a:t>
            </a:r>
          </a:p>
          <a:p>
            <a:pPr>
              <a:buFontTx/>
              <a:buNone/>
              <a:defRPr/>
            </a:pPr>
            <a:r>
              <a:rPr lang="en-US" dirty="0" smtClean="0"/>
              <a:t>	– Alpha 21264 =&gt; 12 entry RAS (Return Address Stack )</a:t>
            </a:r>
          </a:p>
          <a:p>
            <a:pPr>
              <a:defRPr/>
            </a:pPr>
            <a:r>
              <a:rPr lang="en-US" dirty="0" smtClean="0"/>
              <a:t>Procedure returns account for ~85% of indirect jumps (jumps whose address varies at run time). It will then return to many different locations—BTB may not predict accurately, </a:t>
            </a:r>
          </a:p>
          <a:p>
            <a:pPr>
              <a:defRPr/>
            </a:pPr>
            <a:r>
              <a:rPr lang="en-US" dirty="0" smtClean="0"/>
              <a:t>Therefore, </a:t>
            </a:r>
            <a:r>
              <a:rPr lang="en-US" dirty="0" smtClean="0">
                <a:sym typeface="Wingdings" pitchFamily="2" charset="2"/>
              </a:rPr>
              <a:t>small buffer of Return Addresses=cache of the most recent return addresses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•   Like a hardware stack, LIFO</a:t>
            </a:r>
          </a:p>
          <a:p>
            <a:pPr>
              <a:buFontTx/>
              <a:buNone/>
              <a:defRPr/>
            </a:pPr>
            <a:r>
              <a:rPr lang="en-US" dirty="0" smtClean="0"/>
              <a:t>	– At Procedure Call =&gt; Push Return address onto stack</a:t>
            </a:r>
          </a:p>
          <a:p>
            <a:pPr>
              <a:buFontTx/>
              <a:buNone/>
              <a:defRPr/>
            </a:pPr>
            <a:r>
              <a:rPr lang="en-US" dirty="0" smtClean="0"/>
              <a:t>	– Procedure Return =&gt; Prediction off of top of stack, Pop it</a:t>
            </a:r>
          </a:p>
          <a:p>
            <a:pPr>
              <a:buFontTx/>
              <a:buNone/>
              <a:defRPr/>
            </a:pPr>
            <a:r>
              <a:rPr lang="en-US" dirty="0" smtClean="0"/>
              <a:t>•   RAS tends to work quite well since call depths are typically not large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smtClean="0"/>
              <a:t>Relationship between precise interrupts and speculation: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876800"/>
          </a:xfrm>
        </p:spPr>
        <p:txBody>
          <a:bodyPr/>
          <a:lstStyle/>
          <a:p>
            <a:r>
              <a:rPr lang="en-US" smtClean="0"/>
              <a:t>Speculation is a form of guessing.</a:t>
            </a:r>
          </a:p>
          <a:p>
            <a:r>
              <a:rPr lang="en-US" smtClean="0"/>
              <a:t>Important for branch prediction:</a:t>
            </a:r>
          </a:p>
          <a:p>
            <a:pPr lvl="1"/>
            <a:r>
              <a:rPr lang="en-US" sz="1800" smtClean="0"/>
              <a:t>Need to “take our best shot” at predicting branch direction.</a:t>
            </a:r>
          </a:p>
          <a:p>
            <a:pPr lvl="1"/>
            <a:r>
              <a:rPr lang="en-US" sz="1800" smtClean="0"/>
              <a:t>If we issue multiple instructions per cycle, lose lots of potential instructions otherwise:</a:t>
            </a:r>
          </a:p>
          <a:p>
            <a:pPr lvl="2"/>
            <a:r>
              <a:rPr lang="en-US" sz="1800" smtClean="0"/>
              <a:t>Consider 4 instructions per cycle</a:t>
            </a:r>
          </a:p>
          <a:p>
            <a:pPr lvl="2"/>
            <a:r>
              <a:rPr lang="en-US" sz="1800" smtClean="0"/>
              <a:t>If take single cycle to decide on branch, waste from 4 - 7 instruction slots!</a:t>
            </a:r>
          </a:p>
          <a:p>
            <a:r>
              <a:rPr lang="en-US" smtClean="0"/>
              <a:t>If we speculate and are wrong, need to back up and restart execution to point at which we predicted incorrectly:</a:t>
            </a:r>
          </a:p>
          <a:p>
            <a:pPr lvl="1"/>
            <a:r>
              <a:rPr lang="en-US" sz="1800" smtClean="0"/>
              <a:t>This is exactly same as precise exceptions!</a:t>
            </a:r>
          </a:p>
          <a:p>
            <a:r>
              <a:rPr lang="en-US" smtClean="0"/>
              <a:t>Technique for both precise interrupts/exceptions and speculation: </a:t>
            </a:r>
            <a:r>
              <a:rPr lang="en-US" i="1" smtClean="0">
                <a:solidFill>
                  <a:schemeClr val="hlink"/>
                </a:solidFill>
              </a:rPr>
              <a:t>in-order completion or commit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Speculation to greater ILP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3800"/>
            <a:ext cx="7988300" cy="5207000"/>
          </a:xfrm>
        </p:spPr>
        <p:txBody>
          <a:bodyPr/>
          <a:lstStyle/>
          <a:p>
            <a:pPr marL="457200" indent="-457200">
              <a:defRPr/>
            </a:pPr>
            <a:r>
              <a:rPr lang="en-US" dirty="0" smtClean="0"/>
              <a:t>3 components of HW-based speculation:</a:t>
            </a:r>
          </a:p>
          <a:p>
            <a:pPr marL="798513" indent="-336550">
              <a:buFontTx/>
              <a:buAutoNum type="arabicPeriod"/>
              <a:defRPr/>
            </a:pPr>
            <a:r>
              <a:rPr lang="en-US" dirty="0" smtClean="0"/>
              <a:t>Dynamic branch prediction to choose which instructions to execute </a:t>
            </a:r>
          </a:p>
          <a:p>
            <a:pPr marL="798513" indent="-336550">
              <a:buFontTx/>
              <a:buAutoNum type="arabicPeriod"/>
              <a:defRPr/>
            </a:pPr>
            <a:r>
              <a:rPr lang="en-US" dirty="0" smtClean="0"/>
              <a:t>Speculation to allow execution of instructions before control dependences are resolved </a:t>
            </a:r>
          </a:p>
          <a:p>
            <a:pPr marL="798513" lvl="1" indent="-336550">
              <a:buFontTx/>
              <a:buNone/>
              <a:defRPr/>
            </a:pPr>
            <a:r>
              <a:rPr lang="en-US" sz="1800" dirty="0" smtClean="0"/>
              <a:t>+ ability to undo effects of incorrectly speculated sequence </a:t>
            </a:r>
          </a:p>
          <a:p>
            <a:pPr marL="798513" indent="-336550">
              <a:buFontTx/>
              <a:buAutoNum type="arabicPeriod"/>
              <a:defRPr/>
            </a:pPr>
            <a:r>
              <a:rPr lang="en-US" dirty="0" smtClean="0"/>
              <a:t>Dynamic scheduling to deal with scheduling of different combinations of basic blocks </a:t>
            </a:r>
          </a:p>
          <a:p>
            <a:pPr marL="457200" indent="-45720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9248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Getting CPI &lt; 1: </a:t>
            </a:r>
            <a:br>
              <a:rPr lang="en-US" altLang="en-US" smtClean="0"/>
            </a:br>
            <a:r>
              <a:rPr lang="en-US" altLang="en-US" smtClean="0"/>
              <a:t>Issuing Multiple Instructions/Cycle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382000" cy="5105400"/>
          </a:xfrm>
          <a:noFill/>
        </p:spPr>
        <p:txBody>
          <a:bodyPr lIns="90488" tIns="44450" rIns="90488" bIns="44450"/>
          <a:lstStyle/>
          <a:p>
            <a:r>
              <a:rPr lang="en-US" altLang="en-US" smtClean="0">
                <a:solidFill>
                  <a:schemeClr val="hlink"/>
                </a:solidFill>
              </a:rPr>
              <a:t>Vector Processing: </a:t>
            </a:r>
            <a:r>
              <a:rPr lang="en-US" altLang="en-US" smtClean="0"/>
              <a:t>Explicit coding of independent loops as operations on large vectors of numbers</a:t>
            </a:r>
          </a:p>
          <a:p>
            <a:pPr lvl="1" algn="ctr"/>
            <a:r>
              <a:rPr lang="en-US" altLang="en-US" sz="1800" smtClean="0"/>
              <a:t>Multimedia instructions being added to many processors</a:t>
            </a:r>
            <a:r>
              <a:rPr lang="en-US" altLang="en-US" sz="1800" smtClean="0">
                <a:solidFill>
                  <a:schemeClr val="hlink"/>
                </a:solidFill>
              </a:rPr>
              <a:t> </a:t>
            </a:r>
          </a:p>
          <a:p>
            <a:pPr algn="ctr"/>
            <a:r>
              <a:rPr lang="en-US" altLang="en-US" smtClean="0">
                <a:solidFill>
                  <a:schemeClr val="hlink"/>
                </a:solidFill>
              </a:rPr>
              <a:t>Superscalar</a:t>
            </a:r>
            <a:r>
              <a:rPr lang="en-US" altLang="en-US" smtClean="0"/>
              <a:t>: varying no. instructions/cycle (1 to 8), scheduled by compiler or by HW (Tomasulo)</a:t>
            </a:r>
          </a:p>
          <a:p>
            <a:pPr lvl="1"/>
            <a:r>
              <a:rPr lang="en-US" altLang="en-US" sz="1800" smtClean="0"/>
              <a:t>IBM PowerPC, Sun UltraSparc, DEC Alpha, Pentium III/4</a:t>
            </a:r>
          </a:p>
          <a:p>
            <a:r>
              <a:rPr lang="en-US" altLang="en-US" smtClean="0">
                <a:solidFill>
                  <a:schemeClr val="hlink"/>
                </a:solidFill>
              </a:rPr>
              <a:t>(Very) Long Instruction Words (V)LIW</a:t>
            </a:r>
            <a:r>
              <a:rPr lang="en-US" altLang="en-US" smtClean="0"/>
              <a:t>: </a:t>
            </a:r>
            <a:br>
              <a:rPr lang="en-US" altLang="en-US" smtClean="0"/>
            </a:br>
            <a:r>
              <a:rPr lang="en-US" altLang="en-US" smtClean="0"/>
              <a:t>fixed number of instructions (4-16) scheduled by the compiler; put ops into wide templates </a:t>
            </a:r>
          </a:p>
          <a:p>
            <a:pPr lvl="1"/>
            <a:r>
              <a:rPr lang="en-US" altLang="en-US" sz="1800" smtClean="0"/>
              <a:t>Intel Architecture-64 (IA-64) 64-bit address</a:t>
            </a:r>
          </a:p>
          <a:p>
            <a:pPr lvl="2"/>
            <a:r>
              <a:rPr lang="en-US" altLang="en-US" sz="1800" smtClean="0"/>
              <a:t>Renamed: “Explicitly Parallel Instruction Computer (EPIC)”</a:t>
            </a:r>
          </a:p>
          <a:p>
            <a:r>
              <a:rPr lang="en-US" altLang="en-US" smtClean="0"/>
              <a:t>Anticipated success of multiple instructions lead to </a:t>
            </a:r>
            <a:br>
              <a:rPr lang="en-US" altLang="en-US" smtClean="0"/>
            </a:br>
            <a:r>
              <a:rPr lang="en-US" altLang="en-US" smtClean="0">
                <a:solidFill>
                  <a:schemeClr val="hlink"/>
                </a:solidFill>
              </a:rPr>
              <a:t>Instructions Per Clock</a:t>
            </a:r>
            <a:r>
              <a:rPr lang="en-US" altLang="en-US" u="sng" smtClean="0">
                <a:solidFill>
                  <a:schemeClr val="hlink"/>
                </a:solidFill>
              </a:rPr>
              <a:t> </a:t>
            </a:r>
            <a:r>
              <a:rPr lang="en-US" altLang="en-US" smtClean="0"/>
              <a:t>cycle (</a:t>
            </a:r>
            <a:r>
              <a:rPr lang="en-US" altLang="en-US" smtClean="0">
                <a:solidFill>
                  <a:schemeClr val="hlink"/>
                </a:solidFill>
              </a:rPr>
              <a:t>IPC</a:t>
            </a:r>
            <a:r>
              <a:rPr lang="en-US" altLang="en-US" smtClean="0"/>
              <a:t>) vs. CPI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9" grpId="0" build="p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4582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Getting CPI &lt; 1: Issuing Multiple Instructions/Cycle</a:t>
            </a:r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4635500"/>
          </a:xfrm>
          <a:noFill/>
        </p:spPr>
        <p:txBody>
          <a:bodyPr lIns="90488" tIns="44450" rIns="90488" bIns="44450"/>
          <a:lstStyle/>
          <a:p>
            <a:pPr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mtClean="0"/>
              <a:t>Superscalar MIPS: 2 instructions, 1 FP &amp; 1 anything</a:t>
            </a:r>
            <a:endParaRPr lang="en-US" altLang="en-US" sz="2000" smtClean="0"/>
          </a:p>
          <a:p>
            <a:pPr lvl="1"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1800" smtClean="0"/>
              <a:t>– Fetch 64-bits/clock cycle; Int on left, FP on right</a:t>
            </a:r>
          </a:p>
          <a:p>
            <a:pPr lvl="1"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1800" smtClean="0"/>
              <a:t>– Can only issue 2nd instruction if 1st instruction issues</a:t>
            </a:r>
          </a:p>
          <a:p>
            <a:pPr lvl="1"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1800" smtClean="0"/>
              <a:t>– More ports for FP registers to do FP load &amp; FP op in a pair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i="1" smtClean="0"/>
              <a:t>	Type		Pipe	Stages		</a:t>
            </a:r>
            <a:r>
              <a:rPr lang="en-US" altLang="en-US" sz="2000" smtClean="0"/>
              <a:t>				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smtClean="0"/>
              <a:t>	Int. instruction	IF	ID	EX	MEM	WB			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smtClean="0">
                <a:solidFill>
                  <a:schemeClr val="accent2"/>
                </a:solidFill>
              </a:rPr>
              <a:t>	FP instruction		IF	ID	EX	MEM	WB</a:t>
            </a:r>
            <a:r>
              <a:rPr lang="en-US" altLang="en-US" sz="2000" smtClean="0"/>
              <a:t>			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smtClean="0"/>
              <a:t>	Int. instruction		IF	ID	EX	MEM	WB		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smtClean="0">
                <a:solidFill>
                  <a:schemeClr val="accent2"/>
                </a:solidFill>
              </a:rPr>
              <a:t>	FP instruction			IF	ID	EX	MEM	WB</a:t>
            </a:r>
            <a:r>
              <a:rPr lang="en-US" altLang="en-US" sz="2000" smtClean="0"/>
              <a:t>		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smtClean="0"/>
              <a:t>	Int. instruction			IF	ID	EX	MEM	WB	</a:t>
            </a:r>
          </a:p>
          <a:p>
            <a:pPr>
              <a:buFontTx/>
              <a:buNone/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2000" smtClean="0">
                <a:solidFill>
                  <a:schemeClr val="accent2"/>
                </a:solidFill>
              </a:rPr>
              <a:t>	FP instruction				IF	ID	EX	MEM	WB</a:t>
            </a:r>
          </a:p>
          <a:p>
            <a:pPr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mtClean="0"/>
              <a:t> 1 cycle load delay expands to </a:t>
            </a:r>
            <a:r>
              <a:rPr lang="en-US" altLang="en-US" smtClean="0">
                <a:solidFill>
                  <a:schemeClr val="hlink"/>
                </a:solidFill>
              </a:rPr>
              <a:t>3 instructions</a:t>
            </a:r>
            <a:r>
              <a:rPr lang="en-US" altLang="en-US" smtClean="0"/>
              <a:t> in SS</a:t>
            </a:r>
            <a:endParaRPr lang="en-US" altLang="en-US" sz="2000" smtClean="0"/>
          </a:p>
          <a:p>
            <a:pPr lvl="1">
              <a:tabLst>
                <a:tab pos="2057400" algn="ctr"/>
                <a:tab pos="2743200" algn="ctr"/>
                <a:tab pos="3429000" algn="ctr"/>
                <a:tab pos="4114800" algn="ctr"/>
                <a:tab pos="4800600" algn="ctr"/>
                <a:tab pos="5486400" algn="ctr"/>
                <a:tab pos="6172200" algn="ctr"/>
                <a:tab pos="6858000" algn="ctr"/>
              </a:tabLst>
            </a:pPr>
            <a:r>
              <a:rPr lang="en-US" altLang="en-US" sz="1800" smtClean="0"/>
              <a:t>instruction in right half can’t use it, nor instructions in next slot</a:t>
            </a:r>
            <a:endParaRPr lang="en-US" altLang="en-US" sz="16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03" grpId="0" build="p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Issue Issues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7848600" cy="4724400"/>
          </a:xfrm>
        </p:spPr>
        <p:txBody>
          <a:bodyPr/>
          <a:lstStyle/>
          <a:p>
            <a:r>
              <a:rPr lang="en-US" altLang="en-US" smtClean="0">
                <a:solidFill>
                  <a:schemeClr val="hlink"/>
                </a:solidFill>
              </a:rPr>
              <a:t>issue packet</a:t>
            </a:r>
            <a:r>
              <a:rPr lang="en-US" altLang="en-US" smtClean="0"/>
              <a:t>: group of instructions from fetch unit that could potentially issue in 1 clock</a:t>
            </a:r>
          </a:p>
          <a:p>
            <a:pPr lvl="1"/>
            <a:r>
              <a:rPr lang="en-US" altLang="en-US" sz="1800" smtClean="0"/>
              <a:t>If instruction causes structural hazard or a data hazard either due to earlier instruction in execution or to earlier instruction in issue packet, then instruction does not issue</a:t>
            </a:r>
          </a:p>
          <a:p>
            <a:pPr lvl="1"/>
            <a:r>
              <a:rPr lang="en-US" altLang="en-US" sz="1800" smtClean="0"/>
              <a:t>0 to N instruction issues per clock cycle, for N-issue</a:t>
            </a:r>
          </a:p>
          <a:p>
            <a:r>
              <a:rPr lang="en-US" altLang="en-US" smtClean="0"/>
              <a:t>Performing issue checks in 1 cycle could limit clock cycle time: </a:t>
            </a:r>
          </a:p>
          <a:p>
            <a:pPr lvl="1"/>
            <a:r>
              <a:rPr lang="en-US" altLang="en-US" sz="1800" smtClean="0"/>
              <a:t>=&gt; issue stage usually split and pipelined</a:t>
            </a:r>
          </a:p>
          <a:p>
            <a:pPr lvl="1"/>
            <a:r>
              <a:rPr lang="en-US" altLang="en-US" sz="1800" smtClean="0"/>
              <a:t>1st stage decides how many instructions from within this packet can issue, 2nd stage examines hazards among selected instructions and those already been issued</a:t>
            </a:r>
          </a:p>
          <a:p>
            <a:pPr lvl="1"/>
            <a:r>
              <a:rPr lang="en-US" altLang="en-US" sz="1800" smtClean="0"/>
              <a:t>=&gt; higher branch penalties =&gt; prediction accuracy important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Dynamic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7162800" cy="59055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Multiple Issue Challenges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839200" cy="5486400"/>
          </a:xfrm>
          <a:noFill/>
        </p:spPr>
        <p:txBody>
          <a:bodyPr lIns="90488" tIns="44450" rIns="90488" bIns="44450"/>
          <a:lstStyle/>
          <a:p>
            <a:pPr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mtClean="0"/>
              <a:t>While Integer/FP split is simple for the HW, get CPI of 0.5 only for programs with: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Exactly 50% FP operations AND No hazards</a:t>
            </a:r>
          </a:p>
          <a:p>
            <a:pPr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mtClean="0"/>
              <a:t>If more instructions issue at same time, greater difficulty of decode and issue: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Even 2-scalar =&gt; examine 2 opcodes, 6 register specifiers, &amp; decide if 1 or 2 instructions can issue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Register file: need 2x reads and 1x writes/cycle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Rename logic: must be able to rename same register multiple times in one cycle!  For instance, consider 4-way issue: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buFontTx/>
              <a:buNone/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		</a:t>
            </a:r>
            <a:r>
              <a:rPr lang="en-US" altLang="en-US" sz="1800" smtClean="0">
                <a:latin typeface="Courier New" pitchFamily="49" charset="0"/>
              </a:rPr>
              <a:t>add </a:t>
            </a:r>
            <a:r>
              <a:rPr lang="en-US" altLang="en-US" sz="1800" smtClean="0">
                <a:solidFill>
                  <a:schemeClr val="hlink"/>
                </a:solidFill>
                <a:latin typeface="Courier New" pitchFamily="49" charset="0"/>
              </a:rPr>
              <a:t>r1</a:t>
            </a:r>
            <a:r>
              <a:rPr lang="en-US" altLang="en-US" sz="1800" smtClean="0">
                <a:latin typeface="Courier New" pitchFamily="49" charset="0"/>
              </a:rPr>
              <a:t>, r2, r3		add </a:t>
            </a:r>
            <a:r>
              <a:rPr lang="en-US" altLang="en-US" sz="1800" smtClean="0">
                <a:solidFill>
                  <a:schemeClr val="hlink"/>
                </a:solidFill>
                <a:latin typeface="Courier New" pitchFamily="49" charset="0"/>
              </a:rPr>
              <a:t>p11</a:t>
            </a:r>
            <a:r>
              <a:rPr lang="en-US" altLang="en-US" sz="1800" smtClean="0">
                <a:latin typeface="Courier New" pitchFamily="49" charset="0"/>
              </a:rPr>
              <a:t>, p4, p7</a:t>
            </a:r>
            <a:br>
              <a:rPr lang="en-US" altLang="en-US" sz="1800" smtClean="0">
                <a:latin typeface="Courier New" pitchFamily="49" charset="0"/>
              </a:rPr>
            </a:br>
            <a:r>
              <a:rPr lang="en-US" altLang="en-US" sz="1800" smtClean="0">
                <a:latin typeface="Courier New" pitchFamily="49" charset="0"/>
              </a:rPr>
              <a:t>	sub r4, </a:t>
            </a:r>
            <a:r>
              <a:rPr lang="en-US" altLang="en-US" sz="1800" smtClean="0">
                <a:solidFill>
                  <a:schemeClr val="hlink"/>
                </a:solidFill>
                <a:latin typeface="Courier New" pitchFamily="49" charset="0"/>
              </a:rPr>
              <a:t>r1</a:t>
            </a:r>
            <a:r>
              <a:rPr lang="en-US" altLang="en-US" sz="1800" smtClean="0">
                <a:latin typeface="Courier New" pitchFamily="49" charset="0"/>
              </a:rPr>
              <a:t>, r2	</a:t>
            </a:r>
            <a:r>
              <a:rPr lang="en-US" altLang="en-US" sz="1800" smtClean="0">
                <a:latin typeface="Courier New" pitchFamily="49" charset="0"/>
                <a:sym typeface="Symbol" pitchFamily="18" charset="2"/>
              </a:rPr>
              <a:t>	sub p22, </a:t>
            </a:r>
            <a:r>
              <a:rPr lang="en-US" altLang="en-US" sz="1800" smtClean="0">
                <a:solidFill>
                  <a:schemeClr val="hlink"/>
                </a:solidFill>
                <a:latin typeface="Courier New" pitchFamily="49" charset="0"/>
                <a:sym typeface="Symbol" pitchFamily="18" charset="2"/>
              </a:rPr>
              <a:t>p11</a:t>
            </a:r>
            <a:r>
              <a:rPr lang="en-US" altLang="en-US" sz="1800" smtClean="0">
                <a:latin typeface="Courier New" pitchFamily="49" charset="0"/>
                <a:sym typeface="Symbol" pitchFamily="18" charset="2"/>
              </a:rPr>
              <a:t>, p4</a:t>
            </a:r>
            <a:br>
              <a:rPr lang="en-US" altLang="en-US" sz="1800" smtClean="0">
                <a:latin typeface="Courier New" pitchFamily="49" charset="0"/>
                <a:sym typeface="Symbol" pitchFamily="18" charset="2"/>
              </a:rPr>
            </a:br>
            <a:r>
              <a:rPr lang="en-US" altLang="en-US" sz="1800" smtClean="0">
                <a:latin typeface="Courier New" pitchFamily="49" charset="0"/>
                <a:sym typeface="Symbol" pitchFamily="18" charset="2"/>
              </a:rPr>
              <a:t>	lw  </a:t>
            </a:r>
            <a:r>
              <a:rPr lang="en-US" altLang="en-US" sz="1800" smtClean="0">
                <a:solidFill>
                  <a:srgbClr val="0FEFEA"/>
                </a:solidFill>
                <a:latin typeface="Courier New" pitchFamily="49" charset="0"/>
                <a:sym typeface="Symbol" pitchFamily="18" charset="2"/>
              </a:rPr>
              <a:t>r1</a:t>
            </a:r>
            <a:r>
              <a:rPr lang="en-US" altLang="en-US" sz="1800" smtClean="0">
                <a:latin typeface="Courier New" pitchFamily="49" charset="0"/>
              </a:rPr>
              <a:t>, 4(r4)		lw  </a:t>
            </a:r>
            <a:r>
              <a:rPr lang="en-US" altLang="en-US" sz="1800" smtClean="0">
                <a:solidFill>
                  <a:srgbClr val="0FEFEA"/>
                </a:solidFill>
                <a:latin typeface="Courier New" pitchFamily="49" charset="0"/>
              </a:rPr>
              <a:t>p23</a:t>
            </a:r>
            <a:r>
              <a:rPr lang="en-US" altLang="en-US" sz="1800" smtClean="0">
                <a:latin typeface="Courier New" pitchFamily="49" charset="0"/>
              </a:rPr>
              <a:t>, 4(p22)</a:t>
            </a:r>
            <a:br>
              <a:rPr lang="en-US" altLang="en-US" sz="1800" smtClean="0">
                <a:latin typeface="Courier New" pitchFamily="49" charset="0"/>
              </a:rPr>
            </a:br>
            <a:r>
              <a:rPr lang="en-US" altLang="en-US" sz="1800" smtClean="0">
                <a:latin typeface="Courier New" pitchFamily="49" charset="0"/>
              </a:rPr>
              <a:t>	add r5, </a:t>
            </a:r>
            <a:r>
              <a:rPr lang="en-US" altLang="en-US" sz="1800" smtClean="0">
                <a:solidFill>
                  <a:srgbClr val="0FEFEA"/>
                </a:solidFill>
                <a:latin typeface="Courier New" pitchFamily="49" charset="0"/>
              </a:rPr>
              <a:t>r1</a:t>
            </a:r>
            <a:r>
              <a:rPr lang="en-US" altLang="en-US" sz="1800" smtClean="0">
                <a:latin typeface="Courier New" pitchFamily="49" charset="0"/>
              </a:rPr>
              <a:t>, r2		add p12, </a:t>
            </a:r>
            <a:r>
              <a:rPr lang="en-US" altLang="en-US" sz="1800" smtClean="0">
                <a:solidFill>
                  <a:srgbClr val="0FEFEA"/>
                </a:solidFill>
                <a:latin typeface="Courier New" pitchFamily="49" charset="0"/>
              </a:rPr>
              <a:t>p23</a:t>
            </a:r>
            <a:r>
              <a:rPr lang="en-US" altLang="en-US" sz="1800" smtClean="0">
                <a:latin typeface="Courier New" pitchFamily="49" charset="0"/>
              </a:rPr>
              <a:t>, p4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buFontTx/>
              <a:buNone/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	Imagine doing this transformation in a single cycle!</a:t>
            </a:r>
          </a:p>
          <a:p>
            <a:pPr lvl="1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Result buses: Need to complete multiple instructions/cycle</a:t>
            </a:r>
          </a:p>
          <a:p>
            <a:pPr lvl="2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So, need multiple buses with associated matching logic at every reservation station.</a:t>
            </a:r>
          </a:p>
          <a:p>
            <a:pPr lvl="2" defTabSz="920750">
              <a:lnSpc>
                <a:spcPct val="85000"/>
              </a:lnSpc>
              <a:spcBef>
                <a:spcPct val="25000"/>
              </a:spcBef>
              <a:tabLst>
                <a:tab pos="920750" algn="l"/>
                <a:tab pos="3263900" algn="l"/>
                <a:tab pos="4294188" algn="l"/>
              </a:tabLst>
            </a:pPr>
            <a:r>
              <a:rPr lang="en-US" altLang="en-US" sz="1800" smtClean="0"/>
              <a:t>Or, need multiple forwarding paths			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51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270875" cy="187325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Superscalar Dynamic Scheduling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4419600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u="sng" smtClean="0"/>
              <a:t>Tomasulo</a:t>
            </a:r>
            <a:r>
              <a:rPr lang="en-US" sz="2000" smtClean="0"/>
              <a:t> dynamic scheduling algorithm is </a:t>
            </a:r>
            <a:r>
              <a:rPr lang="en-US" sz="2000" u="sng" smtClean="0"/>
              <a:t>extended to issue more than one instruction per cycle.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However the restriction that instructions must </a:t>
            </a:r>
            <a:r>
              <a:rPr lang="en-US" sz="2000" u="sng" smtClean="0"/>
              <a:t>issue in program order</a:t>
            </a:r>
            <a:r>
              <a:rPr lang="en-US" sz="2000" smtClean="0"/>
              <a:t> still holds to avoid violating instruction dependencies (construct correct dependency graph dynamically). </a:t>
            </a:r>
          </a:p>
          <a:p>
            <a:pPr lvl="1">
              <a:lnSpc>
                <a:spcPct val="80000"/>
              </a:lnSpc>
            </a:pPr>
            <a:r>
              <a:rPr lang="en-US" sz="1600" b="0" smtClean="0"/>
              <a:t>The result of issuing multiple instructions in one cycle should be the same as if they were single-issued, one instruction per cycle.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How to issue two instructions and keep in-order instruction issue for Tomasulo?  </a:t>
            </a:r>
          </a:p>
          <a:p>
            <a:r>
              <a:rPr lang="en-US" sz="2000" u="sng" smtClean="0"/>
              <a:t>Simplest Method:</a:t>
            </a:r>
            <a:r>
              <a:rPr lang="en-US" sz="2000" smtClean="0"/>
              <a:t>    </a:t>
            </a:r>
            <a:r>
              <a:rPr lang="en-US" sz="2000" u="sng" smtClean="0"/>
              <a:t>Restrict Type of Instructions Issued Per Cycle</a:t>
            </a:r>
          </a:p>
          <a:p>
            <a:r>
              <a:rPr lang="en-US" sz="2000" smtClean="0"/>
              <a:t>To simplify the issue logic,  issue one one  integer  +  one  floating-point instruction per cycle (for a 2-way superscalar). </a:t>
            </a:r>
          </a:p>
          <a:p>
            <a:pPr lvl="1"/>
            <a:r>
              <a:rPr lang="en-US" sz="1600" b="0" smtClean="0"/>
              <a:t>1  Tomasulo control for integer, 1 for floating point.</a:t>
            </a:r>
            <a:endParaRPr lang="en-US" sz="1200" smtClean="0"/>
          </a:p>
          <a:p>
            <a:pPr>
              <a:lnSpc>
                <a:spcPct val="85000"/>
              </a:lnSpc>
            </a:pPr>
            <a:endParaRPr lang="en-US" sz="200" smtClean="0"/>
          </a:p>
          <a:p>
            <a:pPr>
              <a:lnSpc>
                <a:spcPct val="85000"/>
              </a:lnSpc>
            </a:pPr>
            <a:r>
              <a:rPr lang="en-US" sz="2000" smtClean="0"/>
              <a:t>FP loads/stores might cause a dependency between integer and FP issue:</a:t>
            </a:r>
          </a:p>
          <a:p>
            <a:pPr lvl="1">
              <a:lnSpc>
                <a:spcPct val="80000"/>
              </a:lnSpc>
            </a:pPr>
            <a:r>
              <a:rPr lang="en-US" sz="1600" b="0" smtClean="0"/>
              <a:t>Replace load reservation stations with a load queue; operands must be read in the order they are fetched (program order).</a:t>
            </a:r>
          </a:p>
          <a:p>
            <a:pPr lvl="1">
              <a:lnSpc>
                <a:spcPct val="80000"/>
              </a:lnSpc>
            </a:pPr>
            <a:r>
              <a:rPr lang="en-US" sz="1600" b="0" smtClean="0"/>
              <a:t>Replace store reservation stations with a store queue; operands must be written in the order they are fetched.</a:t>
            </a:r>
          </a:p>
          <a:p>
            <a:pPr lvl="2"/>
            <a:r>
              <a:rPr lang="en-US" sz="1400" smtClean="0"/>
              <a:t>Load checks addresses in Store Queue to avoid RAW violation</a:t>
            </a:r>
          </a:p>
          <a:p>
            <a:pPr lvl="3"/>
            <a:r>
              <a:rPr lang="en-US" smtClean="0"/>
              <a:t>(get load value from store queue if memory address matches)</a:t>
            </a:r>
          </a:p>
          <a:p>
            <a:pPr lvl="2">
              <a:spcBef>
                <a:spcPct val="10000"/>
              </a:spcBef>
            </a:pPr>
            <a:r>
              <a:rPr lang="en-US" sz="1400" smtClean="0"/>
              <a:t>Store checks addresses in Load Queue to avoid WAR, and checks Store Queue to avoid WAW.</a:t>
            </a:r>
            <a:endParaRPr lang="en-US" sz="1000" u="sng" smtClean="0"/>
          </a:p>
        </p:txBody>
      </p:sp>
      <p:sp>
        <p:nvSpPr>
          <p:cNvPr id="156676" name="Line 6"/>
          <p:cNvSpPr>
            <a:spLocks noChangeShapeType="1"/>
          </p:cNvSpPr>
          <p:nvPr/>
        </p:nvSpPr>
        <p:spPr bwMode="auto">
          <a:xfrm>
            <a:off x="0" y="21336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7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7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77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7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7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7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7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7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7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autoUpdateAnimBg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87438"/>
            <a:ext cx="8382000" cy="5160962"/>
          </a:xfrm>
          <a:noFill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US" sz="1800" u="sng" smtClean="0"/>
              <a:t>Three techniques</a:t>
            </a:r>
            <a:r>
              <a:rPr lang="en-US" sz="1800" smtClean="0"/>
              <a:t> can be used to support multiple instruction issue in Tomasulo </a:t>
            </a:r>
          </a:p>
          <a:p>
            <a:pPr>
              <a:buFontTx/>
              <a:buNone/>
            </a:pPr>
            <a:r>
              <a:rPr lang="en-US" sz="1800" smtClean="0"/>
              <a:t>without putting restrictions on the type of instructions issued per cycle: </a:t>
            </a:r>
          </a:p>
          <a:p>
            <a:endParaRPr lang="en-US" sz="200" smtClean="0"/>
          </a:p>
          <a:p>
            <a:pPr>
              <a:buFontTx/>
              <a:buChar char="1"/>
            </a:pPr>
            <a:r>
              <a:rPr lang="en-US" sz="2000" smtClean="0"/>
              <a:t> </a:t>
            </a:r>
            <a:r>
              <a:rPr lang="en-US" sz="1800" u="sng" smtClean="0"/>
              <a:t>Issue at a higher clock rate</a:t>
            </a:r>
            <a:r>
              <a:rPr lang="en-US" sz="1800" smtClean="0"/>
              <a:t> so that issue remains in order.</a:t>
            </a:r>
          </a:p>
          <a:p>
            <a:pPr lvl="1">
              <a:lnSpc>
                <a:spcPct val="85000"/>
              </a:lnSpc>
            </a:pPr>
            <a:r>
              <a:rPr lang="en-US" sz="1200" b="0" smtClean="0"/>
              <a:t>For example for a 2-Issue  supercalar issue at 2X Clock Rate.</a:t>
            </a:r>
          </a:p>
          <a:p>
            <a:pPr lvl="1">
              <a:lnSpc>
                <a:spcPct val="85000"/>
              </a:lnSpc>
            </a:pPr>
            <a:endParaRPr lang="en-US" sz="1200" b="0" smtClean="0"/>
          </a:p>
          <a:p>
            <a:pPr lvl="1">
              <a:lnSpc>
                <a:spcPct val="85000"/>
              </a:lnSpc>
            </a:pPr>
            <a:endParaRPr lang="en-US" sz="1200" b="0" smtClean="0"/>
          </a:p>
          <a:p>
            <a:pPr lvl="1">
              <a:lnSpc>
                <a:spcPct val="85000"/>
              </a:lnSpc>
            </a:pPr>
            <a:endParaRPr lang="en-US" sz="1200" b="0" smtClean="0"/>
          </a:p>
          <a:p>
            <a:pPr>
              <a:lnSpc>
                <a:spcPct val="85000"/>
              </a:lnSpc>
            </a:pPr>
            <a:endParaRPr lang="en-US" sz="1800" b="0" smtClean="0"/>
          </a:p>
          <a:p>
            <a:pPr>
              <a:lnSpc>
                <a:spcPct val="85000"/>
              </a:lnSpc>
            </a:pPr>
            <a:endParaRPr lang="en-US" sz="2000" smtClean="0"/>
          </a:p>
          <a:p>
            <a:pPr>
              <a:lnSpc>
                <a:spcPct val="85000"/>
              </a:lnSpc>
              <a:buFontTx/>
              <a:buChar char="2"/>
            </a:pPr>
            <a:r>
              <a:rPr lang="en-US" sz="1800" u="sng" smtClean="0"/>
              <a:t>Widen the issue logic</a:t>
            </a:r>
            <a:r>
              <a:rPr lang="en-US" sz="1800" smtClean="0"/>
              <a:t> to handle multiple instruction issue</a:t>
            </a:r>
          </a:p>
          <a:p>
            <a:pPr lvl="1">
              <a:lnSpc>
                <a:spcPct val="85000"/>
              </a:lnSpc>
            </a:pPr>
            <a:r>
              <a:rPr lang="en-US" sz="1200" b="0" smtClean="0"/>
              <a:t>All possible dependencies between instructions to be issues are detected at once and the result of the multiple issue  matches in-order issue </a:t>
            </a:r>
          </a:p>
          <a:p>
            <a:pPr>
              <a:lnSpc>
                <a:spcPct val="85000"/>
              </a:lnSpc>
            </a:pPr>
            <a:endParaRPr lang="en-US" sz="2000" smtClean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650875"/>
            <a:ext cx="8270875" cy="187325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Superscalar Dynamic Scheduling</a:t>
            </a:r>
          </a:p>
        </p:txBody>
      </p:sp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3124200" y="2286000"/>
            <a:ext cx="2155825" cy="1247775"/>
            <a:chOff x="1344" y="1680"/>
            <a:chExt cx="1358" cy="786"/>
          </a:xfrm>
        </p:grpSpPr>
        <p:sp>
          <p:nvSpPr>
            <p:cNvPr id="157716" name="Line 5"/>
            <p:cNvSpPr>
              <a:spLocks noChangeShapeType="1"/>
            </p:cNvSpPr>
            <p:nvPr/>
          </p:nvSpPr>
          <p:spPr bwMode="auto">
            <a:xfrm>
              <a:off x="1344" y="168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7" name="Line 6"/>
            <p:cNvSpPr>
              <a:spLocks noChangeShapeType="1"/>
            </p:cNvSpPr>
            <p:nvPr/>
          </p:nvSpPr>
          <p:spPr bwMode="auto">
            <a:xfrm>
              <a:off x="2688" y="1680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8" name="Line 7"/>
            <p:cNvSpPr>
              <a:spLocks noChangeShapeType="1"/>
            </p:cNvSpPr>
            <p:nvPr/>
          </p:nvSpPr>
          <p:spPr bwMode="auto">
            <a:xfrm>
              <a:off x="2016" y="1680"/>
              <a:ext cx="0" cy="57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9" name="Text Box 8"/>
            <p:cNvSpPr txBox="1">
              <a:spLocks noChangeArrowheads="1"/>
            </p:cNvSpPr>
            <p:nvPr/>
          </p:nvSpPr>
          <p:spPr bwMode="auto">
            <a:xfrm>
              <a:off x="1440" y="1742"/>
              <a:ext cx="574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Issue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First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Instruction</a:t>
              </a:r>
            </a:p>
          </p:txBody>
        </p:sp>
        <p:sp>
          <p:nvSpPr>
            <p:cNvPr id="157720" name="Text Box 9"/>
            <p:cNvSpPr txBox="1">
              <a:spLocks noChangeArrowheads="1"/>
            </p:cNvSpPr>
            <p:nvPr/>
          </p:nvSpPr>
          <p:spPr bwMode="auto">
            <a:xfrm>
              <a:off x="2128" y="1742"/>
              <a:ext cx="574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Issue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Second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Instruction</a:t>
              </a:r>
            </a:p>
          </p:txBody>
        </p:sp>
        <p:sp>
          <p:nvSpPr>
            <p:cNvPr id="157721" name="Text Box 10"/>
            <p:cNvSpPr txBox="1">
              <a:spLocks noChangeArrowheads="1"/>
            </p:cNvSpPr>
            <p:nvPr/>
          </p:nvSpPr>
          <p:spPr bwMode="auto">
            <a:xfrm>
              <a:off x="1670" y="2293"/>
              <a:ext cx="541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One Cycle</a:t>
              </a:r>
            </a:p>
          </p:txBody>
        </p:sp>
        <p:sp>
          <p:nvSpPr>
            <p:cNvPr id="157722" name="Line 11"/>
            <p:cNvSpPr>
              <a:spLocks noChangeShapeType="1"/>
            </p:cNvSpPr>
            <p:nvPr/>
          </p:nvSpPr>
          <p:spPr bwMode="auto">
            <a:xfrm flipH="1">
              <a:off x="1344" y="2379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3" name="Line 12"/>
            <p:cNvSpPr>
              <a:spLocks noChangeShapeType="1"/>
            </p:cNvSpPr>
            <p:nvPr/>
          </p:nvSpPr>
          <p:spPr bwMode="auto">
            <a:xfrm>
              <a:off x="2208" y="2379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24" name="Line 13"/>
            <p:cNvSpPr>
              <a:spLocks noChangeShapeType="1"/>
            </p:cNvSpPr>
            <p:nvPr/>
          </p:nvSpPr>
          <p:spPr bwMode="auto">
            <a:xfrm>
              <a:off x="1920" y="194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7701" name="Group 14"/>
          <p:cNvGrpSpPr>
            <a:grpSpLocks/>
          </p:cNvGrpSpPr>
          <p:nvPr/>
        </p:nvGrpSpPr>
        <p:grpSpPr bwMode="auto">
          <a:xfrm>
            <a:off x="3117850" y="4772025"/>
            <a:ext cx="2220913" cy="1247775"/>
            <a:chOff x="1964" y="3006"/>
            <a:chExt cx="1399" cy="786"/>
          </a:xfrm>
        </p:grpSpPr>
        <p:sp>
          <p:nvSpPr>
            <p:cNvPr id="157706" name="Line 15"/>
            <p:cNvSpPr>
              <a:spLocks noChangeShapeType="1"/>
            </p:cNvSpPr>
            <p:nvPr/>
          </p:nvSpPr>
          <p:spPr bwMode="auto">
            <a:xfrm>
              <a:off x="1968" y="300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7" name="Line 16"/>
            <p:cNvSpPr>
              <a:spLocks noChangeShapeType="1"/>
            </p:cNvSpPr>
            <p:nvPr/>
          </p:nvSpPr>
          <p:spPr bwMode="auto">
            <a:xfrm>
              <a:off x="3312" y="3006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8" name="Line 17"/>
            <p:cNvSpPr>
              <a:spLocks noChangeShapeType="1"/>
            </p:cNvSpPr>
            <p:nvPr/>
          </p:nvSpPr>
          <p:spPr bwMode="auto">
            <a:xfrm>
              <a:off x="2640" y="3006"/>
              <a:ext cx="0" cy="57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9" name="Text Box 18"/>
            <p:cNvSpPr txBox="1">
              <a:spLocks noChangeArrowheads="1"/>
            </p:cNvSpPr>
            <p:nvPr/>
          </p:nvSpPr>
          <p:spPr bwMode="auto">
            <a:xfrm>
              <a:off x="1964" y="3068"/>
              <a:ext cx="676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Check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Instruction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Dependencies</a:t>
              </a:r>
            </a:p>
          </p:txBody>
        </p:sp>
        <p:sp>
          <p:nvSpPr>
            <p:cNvPr id="157710" name="Text Box 19"/>
            <p:cNvSpPr txBox="1">
              <a:spLocks noChangeArrowheads="1"/>
            </p:cNvSpPr>
            <p:nvPr/>
          </p:nvSpPr>
          <p:spPr bwMode="auto">
            <a:xfrm>
              <a:off x="2752" y="3068"/>
              <a:ext cx="611" cy="4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Issue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Both</a:t>
              </a:r>
            </a:p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Instructions</a:t>
              </a:r>
            </a:p>
          </p:txBody>
        </p:sp>
        <p:sp>
          <p:nvSpPr>
            <p:cNvPr id="157711" name="Text Box 20"/>
            <p:cNvSpPr txBox="1">
              <a:spLocks noChangeArrowheads="1"/>
            </p:cNvSpPr>
            <p:nvPr/>
          </p:nvSpPr>
          <p:spPr bwMode="auto">
            <a:xfrm>
              <a:off x="2294" y="3619"/>
              <a:ext cx="541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>
                  <a:solidFill>
                    <a:schemeClr val="tx1"/>
                  </a:solidFill>
                  <a:latin typeface="Times New Roman" pitchFamily="18" charset="0"/>
                </a:rPr>
                <a:t>One Cycle</a:t>
              </a:r>
            </a:p>
          </p:txBody>
        </p:sp>
        <p:sp>
          <p:nvSpPr>
            <p:cNvPr id="157712" name="Line 21"/>
            <p:cNvSpPr>
              <a:spLocks noChangeShapeType="1"/>
            </p:cNvSpPr>
            <p:nvPr/>
          </p:nvSpPr>
          <p:spPr bwMode="auto">
            <a:xfrm flipH="1">
              <a:off x="1968" y="3705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3" name="Line 22"/>
            <p:cNvSpPr>
              <a:spLocks noChangeShapeType="1"/>
            </p:cNvSpPr>
            <p:nvPr/>
          </p:nvSpPr>
          <p:spPr bwMode="auto">
            <a:xfrm>
              <a:off x="2832" y="3705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4" name="Line 23"/>
            <p:cNvSpPr>
              <a:spLocks noChangeShapeType="1"/>
            </p:cNvSpPr>
            <p:nvPr/>
          </p:nvSpPr>
          <p:spPr bwMode="auto">
            <a:xfrm>
              <a:off x="2544" y="319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5" name="Line 24"/>
            <p:cNvSpPr>
              <a:spLocks noChangeShapeType="1"/>
            </p:cNvSpPr>
            <p:nvPr/>
          </p:nvSpPr>
          <p:spPr bwMode="auto">
            <a:xfrm>
              <a:off x="2564" y="333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702" name="Text Box 25"/>
          <p:cNvSpPr txBox="1">
            <a:spLocks noChangeArrowheads="1"/>
          </p:cNvSpPr>
          <p:nvPr/>
        </p:nvSpPr>
        <p:spPr bwMode="auto">
          <a:xfrm>
            <a:off x="5638800" y="5156200"/>
            <a:ext cx="29718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0, 1 or 2 instructions issued per cycle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for either method</a:t>
            </a:r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7703" name="Text Box 26"/>
          <p:cNvSpPr txBox="1">
            <a:spLocks noChangeArrowheads="1"/>
          </p:cNvSpPr>
          <p:nvPr/>
        </p:nvSpPr>
        <p:spPr bwMode="auto">
          <a:xfrm>
            <a:off x="5791200" y="4724400"/>
            <a:ext cx="1903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2-Issue  superscalar</a:t>
            </a:r>
          </a:p>
        </p:txBody>
      </p:sp>
      <p:sp>
        <p:nvSpPr>
          <p:cNvPr id="157704" name="Text Box 27"/>
          <p:cNvSpPr txBox="1">
            <a:spLocks noChangeArrowheads="1"/>
          </p:cNvSpPr>
          <p:nvPr/>
        </p:nvSpPr>
        <p:spPr bwMode="auto">
          <a:xfrm>
            <a:off x="152400" y="6096000"/>
            <a:ext cx="5221288" cy="742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u="sng">
                <a:solidFill>
                  <a:schemeClr val="tx1"/>
                </a:solidFill>
                <a:latin typeface="Times New Roman" pitchFamily="18" charset="0"/>
              </a:rPr>
              <a:t>For correct dynamic construction of dependency graph: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The result of issuing multiple instructions in one cycle should </a:t>
            </a:r>
          </a:p>
          <a:p>
            <a:pPr>
              <a:spcBef>
                <a:spcPct val="0"/>
              </a:spcBef>
            </a:pP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be the same as if they were single-issued, one instruction per cycle.</a:t>
            </a:r>
          </a:p>
        </p:txBody>
      </p:sp>
      <p:sp>
        <p:nvSpPr>
          <p:cNvPr id="157705" name="Text Box 28"/>
          <p:cNvSpPr txBox="1">
            <a:spLocks noChangeArrowheads="1"/>
          </p:cNvSpPr>
          <p:nvPr/>
        </p:nvSpPr>
        <p:spPr bwMode="auto">
          <a:xfrm>
            <a:off x="212725" y="5827713"/>
            <a:ext cx="585788" cy="287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8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8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8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8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8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8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8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8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4" grpId="0" build="p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87438"/>
            <a:ext cx="8382000" cy="5160962"/>
          </a:xfrm>
          <a:noFill/>
        </p:spPr>
        <p:txBody>
          <a:bodyPr lIns="90488" tIns="44450" rIns="90488" bIns="44450"/>
          <a:lstStyle/>
          <a:p>
            <a:endParaRPr lang="en-US" sz="200" smtClean="0"/>
          </a:p>
          <a:p>
            <a:pPr>
              <a:buFontTx/>
              <a:buChar char="3"/>
            </a:pPr>
            <a:r>
              <a:rPr lang="en-US" sz="2000" smtClean="0"/>
              <a:t>To avoid increasing the CPU clock cycle time in the last two approaches, multiple instruction issue can be spilt into </a:t>
            </a:r>
            <a:r>
              <a:rPr lang="en-US" sz="2000" u="sng" smtClean="0"/>
              <a:t>two pipelined issue stages</a:t>
            </a:r>
            <a:r>
              <a:rPr lang="en-US" sz="2000" smtClean="0"/>
              <a:t>:</a:t>
            </a:r>
          </a:p>
          <a:p>
            <a:pPr lvl="1"/>
            <a:r>
              <a:rPr lang="en-US" sz="1800" b="0" u="sng" smtClean="0"/>
              <a:t>Issue Stage One:</a:t>
            </a:r>
            <a:r>
              <a:rPr lang="en-US" sz="1800" b="0" smtClean="0"/>
              <a:t>  Decide how many instructions can issue simultaneously checking dependencies within the group of instructions to be issued + available RSs, ignoring instructions already issued.</a:t>
            </a:r>
          </a:p>
          <a:p>
            <a:pPr lvl="1"/>
            <a:r>
              <a:rPr lang="en-US" sz="1800" b="0" u="sng" smtClean="0"/>
              <a:t>Issue Stage Two:</a:t>
            </a:r>
            <a:r>
              <a:rPr lang="en-US" sz="1800" b="0" smtClean="0"/>
              <a:t>  Examine dependencies  among the selected instructions from the group and the those already issued.</a:t>
            </a:r>
          </a:p>
          <a:p>
            <a:r>
              <a:rPr lang="en-US" sz="2000" smtClean="0"/>
              <a:t>This approach is usually used in dynamically-scheduled  wide superscalars that can issue four or more instructions per cycle.</a:t>
            </a:r>
          </a:p>
          <a:p>
            <a:r>
              <a:rPr lang="en-US" sz="2000" smtClean="0"/>
              <a:t>Splitting the issue into two pipelined staged increases the CPU pipeline depth and increases branch penalties </a:t>
            </a:r>
          </a:p>
          <a:p>
            <a:pPr lvl="1"/>
            <a:r>
              <a:rPr lang="en-US" sz="2000" b="0" smtClean="0"/>
              <a:t>This increases the importance of accurate dynamic branch prediction methods.</a:t>
            </a:r>
          </a:p>
          <a:p>
            <a:r>
              <a:rPr lang="en-US" sz="2000" smtClean="0"/>
              <a:t>Further pipelining of issue stages beyond </a:t>
            </a:r>
            <a:r>
              <a:rPr lang="en-US" sz="2000" u="sng" smtClean="0"/>
              <a:t>two stages</a:t>
            </a:r>
            <a:r>
              <a:rPr lang="en-US" sz="2000" smtClean="0"/>
              <a:t> may be necessary as CPU clock rates are increased.</a:t>
            </a:r>
          </a:p>
          <a:p>
            <a:r>
              <a:rPr lang="en-US" sz="2000" smtClean="0"/>
              <a:t>The dynamic scheduling/issue control logic for superscalars is generally very complex </a:t>
            </a:r>
            <a:r>
              <a:rPr lang="en-US" sz="2000" i="1" smtClean="0"/>
              <a:t>growing at least quadratically</a:t>
            </a:r>
            <a:r>
              <a:rPr lang="en-US" sz="2000" smtClean="0"/>
              <a:t> with issue width. </a:t>
            </a:r>
          </a:p>
          <a:p>
            <a:pPr lvl="1"/>
            <a:r>
              <a:rPr lang="en-US" sz="1800" b="0" smtClean="0"/>
              <a:t>e.g  4 wide superscalar -&gt;  4x4 = 16 times complexity of single issue CPU</a:t>
            </a:r>
            <a:r>
              <a:rPr lang="en-US" sz="1800" smtClean="0"/>
              <a:t> 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650875"/>
            <a:ext cx="8270875" cy="187325"/>
          </a:xfrm>
        </p:spPr>
        <p:txBody>
          <a:bodyPr/>
          <a:lstStyle/>
          <a:p>
            <a:pPr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Superscalar Dynamic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9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9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9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9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9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9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9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9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9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9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9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298" grpId="0" build="p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82000" cy="7366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Superscalar Dynamic Scheduling with Dual-issue</a:t>
            </a:r>
          </a:p>
        </p:txBody>
      </p:sp>
      <p:pic>
        <p:nvPicPr>
          <p:cNvPr id="159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535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8610600" cy="736600"/>
          </a:xfrm>
        </p:spPr>
        <p:txBody>
          <a:bodyPr/>
          <a:lstStyle/>
          <a:p>
            <a:pPr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Superscalar Dynamic Scheduling with Dual-issue and speculation</a:t>
            </a:r>
          </a:p>
        </p:txBody>
      </p:sp>
      <p:pic>
        <p:nvPicPr>
          <p:cNvPr id="1607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42988"/>
            <a:ext cx="9144000" cy="558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altLang="en-US" smtClean="0"/>
              <a:t>Limits to ILP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077200" cy="41148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Conflicting studies of amount</a:t>
            </a:r>
            <a:endParaRPr lang="en-US" altLang="en-US" sz="2000" smtClean="0"/>
          </a:p>
          <a:p>
            <a:pPr lvl="1"/>
            <a:r>
              <a:rPr lang="en-US" altLang="en-US" sz="1800" smtClean="0"/>
              <a:t>Benchmarks (vectorized Fortran FP vs. integer C programs)</a:t>
            </a:r>
          </a:p>
          <a:p>
            <a:pPr lvl="1"/>
            <a:r>
              <a:rPr lang="en-US" altLang="en-US" sz="1800" smtClean="0"/>
              <a:t>Hardware sophistication</a:t>
            </a:r>
          </a:p>
          <a:p>
            <a:pPr lvl="1"/>
            <a:r>
              <a:rPr lang="en-US" altLang="en-US" sz="1800" smtClean="0"/>
              <a:t>Compiler sophistication</a:t>
            </a:r>
          </a:p>
          <a:p>
            <a:r>
              <a:rPr lang="en-US" altLang="en-US" smtClean="0"/>
              <a:t>How much ILP is available using existing mechanisms with increasing HW budgets?</a:t>
            </a:r>
          </a:p>
          <a:p>
            <a:r>
              <a:rPr lang="en-US" altLang="en-US" smtClean="0"/>
              <a:t>Do we need to invent new HW/SW mechanisms to keep on processor performance curve?</a:t>
            </a:r>
          </a:p>
          <a:p>
            <a:pPr lvl="1"/>
            <a:r>
              <a:rPr lang="en-US" altLang="en-US" sz="1800" smtClean="0"/>
              <a:t>Intel MMX, SSE (Streaming SIMD Extensions): 64 bit ints </a:t>
            </a:r>
          </a:p>
          <a:p>
            <a:pPr lvl="1"/>
            <a:r>
              <a:rPr lang="en-US" altLang="en-US" sz="1800" smtClean="0"/>
              <a:t>Intel SSE2: 128 bit, including 2 64-bit Fl. Pt. per clock</a:t>
            </a:r>
          </a:p>
          <a:p>
            <a:pPr lvl="1"/>
            <a:r>
              <a:rPr lang="en-US" altLang="en-US" sz="1800" smtClean="0"/>
              <a:t>Motorola AltaVec: 128 bit ints and FPs</a:t>
            </a:r>
          </a:p>
          <a:p>
            <a:pPr lvl="1"/>
            <a:r>
              <a:rPr lang="en-US" altLang="en-US" sz="1800" smtClean="0"/>
              <a:t>Supersparc Multimedia ops, etc.</a:t>
            </a:r>
          </a:p>
          <a:p>
            <a:pPr lvl="1"/>
            <a:endParaRPr lang="en-US" altLang="en-US" sz="18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47" grpId="0" build="p" autoUpdateAnimBg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1628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Limits to ILP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267700" cy="5486400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Initial HW Model here; MIPS compilers.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Assumptions for ideal/perfect machine to start:</a:t>
            </a:r>
            <a:endParaRPr lang="en-US" altLang="en-US" sz="20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	1. </a:t>
            </a:r>
            <a:r>
              <a:rPr lang="en-US" altLang="en-US" i="1" smtClean="0">
                <a:solidFill>
                  <a:schemeClr val="hlink"/>
                </a:solidFill>
              </a:rPr>
              <a:t>Register renaming </a:t>
            </a:r>
            <a:r>
              <a:rPr lang="en-US" altLang="en-US" smtClean="0"/>
              <a:t>– infinite virtual registers </a:t>
            </a:r>
            <a:br>
              <a:rPr lang="en-US" altLang="en-US" smtClean="0"/>
            </a:br>
            <a:r>
              <a:rPr lang="en-US" altLang="en-US" smtClean="0"/>
              <a:t>=&gt; all register WAW &amp; WAR hazards are avoided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	2. </a:t>
            </a:r>
            <a:r>
              <a:rPr lang="en-US" altLang="en-US" i="1" smtClean="0">
                <a:solidFill>
                  <a:schemeClr val="hlink"/>
                </a:solidFill>
              </a:rPr>
              <a:t>Branch prediction </a:t>
            </a:r>
            <a:r>
              <a:rPr lang="en-US" altLang="en-US" smtClean="0"/>
              <a:t>– perfect; no mispredictions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	3. </a:t>
            </a:r>
            <a:r>
              <a:rPr lang="en-US" altLang="en-US" i="1" smtClean="0">
                <a:solidFill>
                  <a:schemeClr val="hlink"/>
                </a:solidFill>
              </a:rPr>
              <a:t>Jump prediction </a:t>
            </a:r>
            <a:r>
              <a:rPr lang="en-US" altLang="en-US" smtClean="0"/>
              <a:t>– all jumps perfectly predicted </a:t>
            </a:r>
            <a:br>
              <a:rPr lang="en-US" altLang="en-US" smtClean="0"/>
            </a:br>
            <a:r>
              <a:rPr lang="en-US" altLang="en-US" smtClean="0"/>
              <a:t>2 &amp; 3 =&gt; machine with perfect speculation &amp; an unbounded buffer of instructions available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	4. </a:t>
            </a:r>
            <a:r>
              <a:rPr lang="en-US" altLang="en-US" i="1" smtClean="0">
                <a:solidFill>
                  <a:schemeClr val="hlink"/>
                </a:solidFill>
              </a:rPr>
              <a:t>Memory-address alias analysis </a:t>
            </a:r>
            <a:r>
              <a:rPr lang="en-US" altLang="en-US" smtClean="0"/>
              <a:t>– addresses are known &amp; a store can be moved before a load provided addresses not equal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/>
              <a:t>Also: </a:t>
            </a:r>
            <a:br>
              <a:rPr lang="en-US" altLang="en-US" smtClean="0"/>
            </a:br>
            <a:r>
              <a:rPr lang="en-US" altLang="en-US" smtClean="0"/>
              <a:t>unlimited number of instructions issued/clock cycle; perfect caches;</a:t>
            </a:r>
            <a:br>
              <a:rPr lang="en-US" altLang="en-US" smtClean="0"/>
            </a:br>
            <a:r>
              <a:rPr lang="en-US" altLang="en-US" smtClean="0"/>
              <a:t>1 cycle latency for all instructions (FP *,/);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7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0200"/>
            <a:ext cx="8458200" cy="736600"/>
          </a:xfrm>
        </p:spPr>
        <p:txBody>
          <a:bodyPr/>
          <a:lstStyle/>
          <a:p>
            <a:r>
              <a:rPr lang="en-US" sz="3700" smtClean="0"/>
              <a:t>Advantages of Dynamic Scheduling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mtClean="0">
                <a:solidFill>
                  <a:srgbClr val="0332B7"/>
                </a:solidFill>
              </a:rPr>
              <a:t>Dynamic scheduling - </a:t>
            </a:r>
            <a:r>
              <a:rPr lang="en-US" smtClean="0"/>
              <a:t>hardware rearranges the instruction execution to reduce stalls while maintaining data flow and exception behavior</a:t>
            </a:r>
          </a:p>
          <a:p>
            <a:pPr>
              <a:lnSpc>
                <a:spcPct val="80000"/>
              </a:lnSpc>
            </a:pPr>
            <a:r>
              <a:rPr lang="en-US" smtClean="0"/>
              <a:t>It handles cases when dependences unknown at compile time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it allows the processor to tolerate unpredictable delays such as cache misses, by executing other code while waiting for the miss to resolve</a:t>
            </a:r>
          </a:p>
          <a:p>
            <a:pPr>
              <a:lnSpc>
                <a:spcPct val="80000"/>
              </a:lnSpc>
            </a:pPr>
            <a:r>
              <a:rPr lang="en-US" smtClean="0"/>
              <a:t>It allows code that compiled for one pipeline to run efficiently on a different pipeline </a:t>
            </a:r>
          </a:p>
          <a:p>
            <a:pPr>
              <a:lnSpc>
                <a:spcPct val="80000"/>
              </a:lnSpc>
            </a:pPr>
            <a:r>
              <a:rPr lang="en-US" smtClean="0"/>
              <a:t>It simplifies the compiler 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rgbClr val="0332B7"/>
                </a:solidFill>
              </a:rPr>
              <a:t>Hardware speculation</a:t>
            </a:r>
            <a:r>
              <a:rPr lang="en-US" smtClean="0"/>
              <a:t>, a technique with significant performance advantages, builds on dynamic scheduling (next lecture)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963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HW Schemes: Instruction Parallelism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159750" cy="48514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Key idea: Allow instructions behind stall to proceed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	</a:t>
            </a:r>
            <a:r>
              <a:rPr lang="en-US" sz="2000" smtClean="0">
                <a:latin typeface="Courier New" pitchFamily="49" charset="0"/>
              </a:rPr>
              <a:t>DIVD	</a:t>
            </a: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F0</a:t>
            </a:r>
            <a:r>
              <a:rPr lang="en-US" sz="2000" smtClean="0">
                <a:latin typeface="Courier New" pitchFamily="49" charset="0"/>
              </a:rPr>
              <a:t>,F2,F4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	ADDD	F10,</a:t>
            </a:r>
            <a:r>
              <a:rPr lang="en-US" sz="2000" smtClean="0">
                <a:solidFill>
                  <a:schemeClr val="hlink"/>
                </a:solidFill>
                <a:latin typeface="Courier New" pitchFamily="49" charset="0"/>
              </a:rPr>
              <a:t>F0</a:t>
            </a:r>
            <a:r>
              <a:rPr lang="en-US" sz="2000" smtClean="0">
                <a:latin typeface="Courier New" pitchFamily="49" charset="0"/>
              </a:rPr>
              <a:t>,F8</a:t>
            </a:r>
            <a:br>
              <a:rPr lang="en-US" sz="2000" smtClean="0">
                <a:latin typeface="Courier New" pitchFamily="49" charset="0"/>
              </a:rPr>
            </a:br>
            <a:r>
              <a:rPr lang="en-US" sz="2000" smtClean="0">
                <a:latin typeface="Courier New" pitchFamily="49" charset="0"/>
              </a:rPr>
              <a:t>	</a:t>
            </a:r>
            <a:r>
              <a:rPr lang="en-US" sz="2000" smtClean="0">
                <a:solidFill>
                  <a:schemeClr val="accent2"/>
                </a:solidFill>
                <a:latin typeface="Courier New" pitchFamily="49" charset="0"/>
              </a:rPr>
              <a:t>SUBD	F12,F8,F14</a:t>
            </a:r>
          </a:p>
          <a:p>
            <a:r>
              <a:rPr lang="en-US" smtClean="0"/>
              <a:t>Enables </a:t>
            </a:r>
            <a:r>
              <a:rPr lang="en-US" smtClean="0">
                <a:solidFill>
                  <a:srgbClr val="0332B7"/>
                </a:solidFill>
              </a:rPr>
              <a:t>out-of-order execution</a:t>
            </a:r>
            <a:r>
              <a:rPr lang="en-US" smtClean="0"/>
              <a:t> and allows </a:t>
            </a:r>
            <a:r>
              <a:rPr lang="en-US" smtClean="0">
                <a:solidFill>
                  <a:srgbClr val="0332B7"/>
                </a:solidFill>
              </a:rPr>
              <a:t>out-of-order completion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(e.g., </a:t>
            </a:r>
            <a:r>
              <a:rPr lang="en-US" smtClean="0">
                <a:latin typeface="Courier New" pitchFamily="49" charset="0"/>
              </a:rPr>
              <a:t>SUBD</a:t>
            </a:r>
            <a:r>
              <a:rPr lang="en-US" smtClean="0"/>
              <a:t>)</a:t>
            </a:r>
          </a:p>
          <a:p>
            <a:pPr lvl="1" algn="just"/>
            <a:r>
              <a:rPr lang="en-US" sz="1800" smtClean="0"/>
              <a:t>In a dynamically scheduled pipeline, all instructions still pass through issue stage in order (</a:t>
            </a:r>
            <a:r>
              <a:rPr lang="en-US" sz="1800" smtClean="0">
                <a:solidFill>
                  <a:srgbClr val="0332B7"/>
                </a:solidFill>
              </a:rPr>
              <a:t>in-order issue</a:t>
            </a:r>
            <a:r>
              <a:rPr lang="en-US" sz="1800" smtClean="0"/>
              <a:t>)</a:t>
            </a:r>
          </a:p>
          <a:p>
            <a:pPr algn="just"/>
            <a:r>
              <a:rPr lang="en-US" smtClean="0"/>
              <a:t>Will distinguish when an instruction </a:t>
            </a:r>
            <a:r>
              <a:rPr lang="en-US" i="1" smtClean="0">
                <a:solidFill>
                  <a:srgbClr val="0332B7"/>
                </a:solidFill>
              </a:rPr>
              <a:t>begins execution</a:t>
            </a:r>
            <a:r>
              <a:rPr lang="en-US" smtClean="0"/>
              <a:t> and when it </a:t>
            </a:r>
            <a:r>
              <a:rPr lang="en-US" i="1" smtClean="0">
                <a:solidFill>
                  <a:srgbClr val="0332B7"/>
                </a:solidFill>
              </a:rPr>
              <a:t>completes execution</a:t>
            </a:r>
            <a:r>
              <a:rPr lang="en-US" smtClean="0"/>
              <a:t>; between 2 times, the instruction is </a:t>
            </a:r>
            <a:r>
              <a:rPr lang="en-US" i="1" smtClean="0">
                <a:solidFill>
                  <a:srgbClr val="0332B7"/>
                </a:solidFill>
              </a:rPr>
              <a:t>in execution</a:t>
            </a:r>
            <a:endParaRPr lang="en-US" smtClean="0">
              <a:solidFill>
                <a:srgbClr val="0332B7"/>
              </a:solidFill>
            </a:endParaRPr>
          </a:p>
          <a:p>
            <a:pPr algn="just"/>
            <a:r>
              <a:rPr lang="en-US" smtClean="0"/>
              <a:t>Note: Dynamic execution creates WAR and WAW hazards and makes exceptions harder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515350" cy="1028700"/>
          </a:xfrm>
        </p:spPr>
        <p:txBody>
          <a:bodyPr/>
          <a:lstStyle/>
          <a:p>
            <a:r>
              <a:rPr lang="en-US" smtClean="0"/>
              <a:t>Example on WAR and WAW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8172450" cy="53149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DIV.D		F0, F2, F4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ADD.D		</a:t>
            </a:r>
            <a:r>
              <a:rPr lang="en-US" dirty="0" smtClean="0">
                <a:solidFill>
                  <a:srgbClr val="0332B7"/>
                </a:solidFill>
                <a:latin typeface="Courier New" pitchFamily="49" charset="0"/>
                <a:cs typeface="Courier New" pitchFamily="49" charset="0"/>
              </a:rPr>
              <a:t>F6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F0, </a:t>
            </a:r>
            <a:r>
              <a:rPr lang="en-US" dirty="0" smtClean="0">
                <a:solidFill>
                  <a:srgbClr val="0332B7"/>
                </a:solidFill>
                <a:latin typeface="Courier New" pitchFamily="49" charset="0"/>
                <a:cs typeface="Courier New" pitchFamily="49" charset="0"/>
              </a:rPr>
              <a:t>F8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S.D		F6, 0(R1)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SUB.D		</a:t>
            </a:r>
            <a:r>
              <a:rPr lang="en-US" dirty="0" smtClean="0">
                <a:solidFill>
                  <a:srgbClr val="0332B7"/>
                </a:solidFill>
                <a:latin typeface="Courier New" pitchFamily="49" charset="0"/>
                <a:cs typeface="Courier New" pitchFamily="49" charset="0"/>
              </a:rPr>
              <a:t>F8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F10, F14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MUL.D		</a:t>
            </a:r>
            <a:r>
              <a:rPr lang="en-US" dirty="0" smtClean="0">
                <a:solidFill>
                  <a:srgbClr val="0332B7"/>
                </a:solidFill>
                <a:latin typeface="Courier New" pitchFamily="49" charset="0"/>
                <a:cs typeface="Courier New" pitchFamily="49" charset="0"/>
              </a:rPr>
              <a:t>F6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F10, F8</a:t>
            </a:r>
          </a:p>
          <a:p>
            <a:pPr marL="0" indent="0">
              <a:spcBef>
                <a:spcPts val="2400"/>
              </a:spcBef>
              <a:buFont typeface="Arial" charset="0"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WAR and RAW hazards are caused by out-of-order execution, but can be eliminated with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register renaming</a:t>
            </a:r>
          </a:p>
          <a:p>
            <a:pPr>
              <a:spcBef>
                <a:spcPts val="240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DIV.D		F0, F2, F4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ADD.D		F6, F0, F8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S.D		F6, 0(R1)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SUB.D		T1, F10, F14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MUL.D		T2, F10, T1</a:t>
            </a:r>
            <a:endParaRPr lang="en-US" dirty="0" smtClean="0">
              <a:solidFill>
                <a:srgbClr val="FF0000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9650" y="1143000"/>
            <a:ext cx="3429000" cy="217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Anti-dependence between ADD.D and SUB.D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WAR hazard on F8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Output dependence between ADD.D and MUL.D WAW hazard on F6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9650" y="4457700"/>
            <a:ext cx="394335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Use temporary registers T1 and T2 to eliminate name dependences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Register renaming can be done statically by the compiler or dynamically by the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143000"/>
          </a:xfrm>
        </p:spPr>
        <p:txBody>
          <a:bodyPr/>
          <a:lstStyle/>
          <a:p>
            <a:r>
              <a:rPr lang="en-US" smtClean="0"/>
              <a:t>Dynamic Scheduling: Tomasulo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57300"/>
            <a:ext cx="8553450" cy="5219700"/>
          </a:xfrm>
        </p:spPr>
        <p:txBody>
          <a:bodyPr/>
          <a:lstStyle/>
          <a:p>
            <a:r>
              <a:rPr lang="en-US" smtClean="0"/>
              <a:t>Fast IBM 360/91 for scientific code</a:t>
            </a:r>
          </a:p>
          <a:p>
            <a:pPr lvl="1"/>
            <a:r>
              <a:rPr lang="en-US" sz="1800" smtClean="0"/>
              <a:t>Completed in 1967</a:t>
            </a:r>
          </a:p>
          <a:p>
            <a:pPr lvl="1"/>
            <a:r>
              <a:rPr lang="en-US" sz="1800" smtClean="0"/>
              <a:t>Before cache memories</a:t>
            </a:r>
          </a:p>
          <a:p>
            <a:pPr lvl="1"/>
            <a:r>
              <a:rPr lang="en-US" sz="1800" smtClean="0"/>
              <a:t>Implemented complex memory system</a:t>
            </a:r>
          </a:p>
          <a:p>
            <a:r>
              <a:rPr lang="en-US" smtClean="0"/>
              <a:t>Pipelined floating point units</a:t>
            </a:r>
          </a:p>
          <a:p>
            <a:pPr lvl="1"/>
            <a:r>
              <a:rPr lang="en-US" sz="1800" smtClean="0"/>
              <a:t>FP Adder</a:t>
            </a:r>
          </a:p>
          <a:p>
            <a:pPr lvl="1"/>
            <a:r>
              <a:rPr lang="en-US" sz="1800" smtClean="0"/>
              <a:t>FP Multiplier (Divide done in multiplier) </a:t>
            </a:r>
          </a:p>
          <a:p>
            <a:r>
              <a:rPr lang="en-US" smtClean="0"/>
              <a:t>Dynamic scheduling in FP unit (Tomasulo)</a:t>
            </a:r>
          </a:p>
          <a:p>
            <a:r>
              <a:rPr lang="en-US" smtClean="0"/>
              <a:t>The descendants of Tomasulo are found in</a:t>
            </a:r>
          </a:p>
          <a:p>
            <a:pPr lvl="1"/>
            <a:r>
              <a:rPr lang="en-US" sz="1800" smtClean="0"/>
              <a:t>Alpha 21264, Pentium 4, AMD Opteron, Power 5, etc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h2-fig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79248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2"/>
          <p:cNvSpPr txBox="1">
            <a:spLocks noChangeArrowheads="1"/>
          </p:cNvSpPr>
          <p:nvPr/>
        </p:nvSpPr>
        <p:spPr bwMode="auto">
          <a:xfrm>
            <a:off x="285750" y="400050"/>
            <a:ext cx="2914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Tomasulo’s</a:t>
            </a:r>
          </a:p>
          <a:p>
            <a:r>
              <a:rPr lang="en-US" sz="3200"/>
              <a:t>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ILP</a:t>
            </a:r>
          </a:p>
          <a:p>
            <a:r>
              <a:rPr lang="en-US" smtClean="0"/>
              <a:t>Compiler techniques to increase ILP</a:t>
            </a:r>
          </a:p>
          <a:p>
            <a:r>
              <a:rPr lang="en-US" smtClean="0"/>
              <a:t>Loop Unrolling</a:t>
            </a:r>
          </a:p>
          <a:p>
            <a:r>
              <a:rPr lang="en-US" smtClean="0"/>
              <a:t>Static Branch Prediction</a:t>
            </a:r>
          </a:p>
          <a:p>
            <a:r>
              <a:rPr lang="en-US" smtClean="0"/>
              <a:t>Dynamic Branch Prediction</a:t>
            </a:r>
          </a:p>
          <a:p>
            <a:r>
              <a:rPr lang="en-US" smtClean="0"/>
              <a:t>Overcoming Data Hazards with Dynamic Scheduling</a:t>
            </a:r>
          </a:p>
          <a:p>
            <a:r>
              <a:rPr lang="en-US" smtClean="0"/>
              <a:t>(Start) Tomasulo Algorithm</a:t>
            </a:r>
          </a:p>
          <a:p>
            <a:r>
              <a:rPr lang="en-US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713" y="0"/>
            <a:ext cx="7753350" cy="7493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Algorithm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6188"/>
            <a:ext cx="9144000" cy="4392612"/>
          </a:xfrm>
        </p:spPr>
        <p:txBody>
          <a:bodyPr lIns="90487" tIns="44450" rIns="90487" bIns="44450"/>
          <a:lstStyle/>
          <a:p>
            <a:r>
              <a:rPr lang="en-US" smtClean="0"/>
              <a:t>Buffers &amp; Control </a:t>
            </a:r>
            <a:r>
              <a:rPr lang="en-US" u="sng" smtClean="0">
                <a:solidFill>
                  <a:srgbClr val="0332B7"/>
                </a:solidFill>
              </a:rPr>
              <a:t>distributed</a:t>
            </a:r>
            <a:r>
              <a:rPr lang="en-US" smtClean="0"/>
              <a:t> with Function Units</a:t>
            </a:r>
          </a:p>
          <a:p>
            <a:pPr lvl="1"/>
            <a:r>
              <a:rPr lang="en-US" sz="2200" smtClean="0"/>
              <a:t>FU buffers are called “</a:t>
            </a:r>
            <a:r>
              <a:rPr lang="en-US" sz="2200" u="sng" smtClean="0">
                <a:solidFill>
                  <a:srgbClr val="0332B7"/>
                </a:solidFill>
              </a:rPr>
              <a:t>reservation stations</a:t>
            </a:r>
            <a:r>
              <a:rPr lang="en-US" sz="2200" smtClean="0"/>
              <a:t>” and have pending operands</a:t>
            </a:r>
          </a:p>
          <a:p>
            <a:r>
              <a:rPr lang="en-US" smtClean="0"/>
              <a:t>Registers in instructions are replaced by values or by pointers to reservation stations, called  </a:t>
            </a:r>
            <a:r>
              <a:rPr lang="en-US" u="sng" smtClean="0">
                <a:solidFill>
                  <a:srgbClr val="0332B7"/>
                </a:solidFill>
              </a:rPr>
              <a:t>tags</a:t>
            </a:r>
            <a:endParaRPr lang="en-US" smtClean="0"/>
          </a:p>
          <a:p>
            <a:pPr lvl="1"/>
            <a:r>
              <a:rPr lang="en-US" sz="2200" smtClean="0"/>
              <a:t>Reservation stations provide renaming to avoid WAR &amp; WAW hazards</a:t>
            </a:r>
          </a:p>
          <a:p>
            <a:r>
              <a:rPr lang="en-US" smtClean="0"/>
              <a:t>Results are broadcast on the </a:t>
            </a:r>
            <a:r>
              <a:rPr lang="en-US" u="sng" smtClean="0">
                <a:solidFill>
                  <a:srgbClr val="0332B7"/>
                </a:solidFill>
              </a:rPr>
              <a:t>Common Data Bus</a:t>
            </a:r>
            <a:r>
              <a:rPr lang="en-US" smtClean="0"/>
              <a:t> to all reservation stations, </a:t>
            </a:r>
            <a:r>
              <a:rPr lang="en-US" u="sng" smtClean="0">
                <a:solidFill>
                  <a:srgbClr val="0332B7"/>
                </a:solidFill>
              </a:rPr>
              <a:t>not through registers</a:t>
            </a:r>
            <a:endParaRPr lang="en-US" smtClean="0"/>
          </a:p>
          <a:p>
            <a:pPr lvl="1"/>
            <a:r>
              <a:rPr lang="en-US" sz="1800" smtClean="0"/>
              <a:t>Avoids RAW hazards by executing an instruction only when its operands are available</a:t>
            </a:r>
          </a:p>
          <a:p>
            <a:r>
              <a:rPr lang="en-US" smtClean="0"/>
              <a:t>Load and Stores treated as Function Units (FU) with Reservation Stations (RS) as well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150"/>
            <a:ext cx="8686800" cy="1143000"/>
          </a:xfrm>
        </p:spPr>
        <p:txBody>
          <a:bodyPr/>
          <a:lstStyle/>
          <a:p>
            <a:r>
              <a:rPr lang="en-US" smtClean="0"/>
              <a:t>Generalized Tomasulo’s Organization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96300" cy="48196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mtClean="0"/>
              <a:t>Enhance parallel pipeline architecture</a:t>
            </a:r>
          </a:p>
          <a:p>
            <a:pPr>
              <a:spcBef>
                <a:spcPts val="1200"/>
              </a:spcBef>
            </a:pPr>
            <a:r>
              <a:rPr lang="en-US" smtClean="0"/>
              <a:t>Apply Tomasulo's algorithm to all pipelined units</a:t>
            </a:r>
          </a:p>
          <a:p>
            <a:pPr lvl="1">
              <a:spcBef>
                <a:spcPts val="1200"/>
              </a:spcBef>
            </a:pPr>
            <a:r>
              <a:rPr lang="en-US" sz="2100" smtClean="0"/>
              <a:t>Not just floating point</a:t>
            </a:r>
          </a:p>
          <a:p>
            <a:pPr lvl="1">
              <a:spcBef>
                <a:spcPts val="1200"/>
              </a:spcBef>
            </a:pPr>
            <a:r>
              <a:rPr lang="en-US" sz="2100" smtClean="0"/>
              <a:t>Biggest difference: handle loads/stores like other instructions</a:t>
            </a:r>
          </a:p>
          <a:p>
            <a:pPr>
              <a:spcBef>
                <a:spcPts val="1200"/>
              </a:spcBef>
            </a:pPr>
            <a:r>
              <a:rPr lang="en-US" smtClean="0"/>
              <a:t>Use "tags" to identify data values</a:t>
            </a:r>
          </a:p>
          <a:p>
            <a:pPr lvl="1">
              <a:spcBef>
                <a:spcPts val="1200"/>
              </a:spcBef>
            </a:pPr>
            <a:r>
              <a:rPr lang="en-US" sz="2100" smtClean="0"/>
              <a:t>Both tags and register designators can name data</a:t>
            </a:r>
          </a:p>
          <a:p>
            <a:pPr>
              <a:spcBef>
                <a:spcPts val="1200"/>
              </a:spcBef>
            </a:pPr>
            <a:r>
              <a:rPr lang="en-US" smtClean="0"/>
              <a:t>Reservation Stations (RS) distribute control</a:t>
            </a:r>
          </a:p>
          <a:p>
            <a:pPr lvl="1">
              <a:spcBef>
                <a:spcPts val="1200"/>
              </a:spcBef>
            </a:pPr>
            <a:r>
              <a:rPr lang="en-US" sz="2100" smtClean="0"/>
              <a:t>Set of Reservation Stations per functional unit</a:t>
            </a:r>
          </a:p>
          <a:p>
            <a:pPr lvl="1">
              <a:spcBef>
                <a:spcPts val="1200"/>
              </a:spcBef>
            </a:pPr>
            <a:r>
              <a:rPr lang="en-US" sz="2100" smtClean="0"/>
              <a:t>Tag identifies result of instruction in RS</a:t>
            </a:r>
          </a:p>
          <a:p>
            <a:pPr>
              <a:spcBef>
                <a:spcPts val="1200"/>
              </a:spcBef>
            </a:pPr>
            <a:r>
              <a:rPr lang="en-US" smtClean="0"/>
              <a:t>Common Data Bus (CDB) broadcasts all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15350" cy="1143000"/>
          </a:xfrm>
        </p:spPr>
        <p:txBody>
          <a:bodyPr/>
          <a:lstStyle/>
          <a:p>
            <a:r>
              <a:rPr lang="en-US" smtClean="0"/>
              <a:t>Generalized Tomasulo’s Organization</a:t>
            </a:r>
          </a:p>
        </p:txBody>
      </p:sp>
      <p:grpSp>
        <p:nvGrpSpPr>
          <p:cNvPr id="79875" name="Group 124"/>
          <p:cNvGrpSpPr>
            <a:grpSpLocks/>
          </p:cNvGrpSpPr>
          <p:nvPr/>
        </p:nvGrpSpPr>
        <p:grpSpPr bwMode="auto">
          <a:xfrm>
            <a:off x="706438" y="1314450"/>
            <a:ext cx="7351712" cy="5127625"/>
            <a:chOff x="206" y="828"/>
            <a:chExt cx="4631" cy="3230"/>
          </a:xfrm>
        </p:grpSpPr>
        <p:sp>
          <p:nvSpPr>
            <p:cNvPr id="79877" name="Rectangle 6"/>
            <p:cNvSpPr>
              <a:spLocks noChangeArrowheads="1"/>
            </p:cNvSpPr>
            <p:nvPr/>
          </p:nvSpPr>
          <p:spPr bwMode="auto">
            <a:xfrm rot="5400000">
              <a:off x="4282" y="2604"/>
              <a:ext cx="970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Common Data Bus</a:t>
              </a:r>
              <a:endParaRPr lang="en-US"/>
            </a:p>
          </p:txBody>
        </p:sp>
        <p:sp>
          <p:nvSpPr>
            <p:cNvPr id="79878" name="Rectangle 7"/>
            <p:cNvSpPr>
              <a:spLocks noChangeArrowheads="1"/>
            </p:cNvSpPr>
            <p:nvPr/>
          </p:nvSpPr>
          <p:spPr bwMode="auto">
            <a:xfrm>
              <a:off x="206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79" name="Rectangle 8"/>
            <p:cNvSpPr>
              <a:spLocks noChangeArrowheads="1"/>
            </p:cNvSpPr>
            <p:nvPr/>
          </p:nvSpPr>
          <p:spPr bwMode="auto">
            <a:xfrm>
              <a:off x="735" y="1860"/>
              <a:ext cx="65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0" name="Rectangle 9"/>
            <p:cNvSpPr>
              <a:spLocks noChangeArrowheads="1"/>
            </p:cNvSpPr>
            <p:nvPr/>
          </p:nvSpPr>
          <p:spPr bwMode="auto">
            <a:xfrm>
              <a:off x="338" y="1872"/>
              <a:ext cx="34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79881" name="Rectangle 10"/>
            <p:cNvSpPr>
              <a:spLocks noChangeArrowheads="1"/>
            </p:cNvSpPr>
            <p:nvPr/>
          </p:nvSpPr>
          <p:spPr bwMode="auto">
            <a:xfrm>
              <a:off x="345" y="1977"/>
              <a:ext cx="33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access</a:t>
              </a:r>
              <a:endParaRPr lang="en-US"/>
            </a:p>
          </p:txBody>
        </p:sp>
        <p:sp>
          <p:nvSpPr>
            <p:cNvPr id="79882" name="Line 11"/>
            <p:cNvSpPr>
              <a:spLocks noChangeShapeType="1"/>
            </p:cNvSpPr>
            <p:nvPr/>
          </p:nvSpPr>
          <p:spPr bwMode="auto">
            <a:xfrm>
              <a:off x="272" y="2123"/>
              <a:ext cx="4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3" name="Freeform 12"/>
            <p:cNvSpPr>
              <a:spLocks/>
            </p:cNvSpPr>
            <p:nvPr/>
          </p:nvSpPr>
          <p:spPr bwMode="auto">
            <a:xfrm>
              <a:off x="671" y="2092"/>
              <a:ext cx="64" cy="64"/>
            </a:xfrm>
            <a:custGeom>
              <a:avLst/>
              <a:gdLst>
                <a:gd name="T0" fmla="*/ 64 w 64"/>
                <a:gd name="T1" fmla="*/ 31 h 64"/>
                <a:gd name="T2" fmla="*/ 0 w 64"/>
                <a:gd name="T3" fmla="*/ 64 h 64"/>
                <a:gd name="T4" fmla="*/ 7 w 64"/>
                <a:gd name="T5" fmla="*/ 42 h 64"/>
                <a:gd name="T6" fmla="*/ 7 w 64"/>
                <a:gd name="T7" fmla="*/ 21 h 64"/>
                <a:gd name="T8" fmla="*/ 0 w 64"/>
                <a:gd name="T9" fmla="*/ 0 h 64"/>
                <a:gd name="T10" fmla="*/ 64 w 64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1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4" name="Rectangle 13"/>
            <p:cNvSpPr>
              <a:spLocks noChangeArrowheads="1"/>
            </p:cNvSpPr>
            <p:nvPr/>
          </p:nvSpPr>
          <p:spPr bwMode="auto">
            <a:xfrm>
              <a:off x="1263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5" name="Line 14"/>
            <p:cNvSpPr>
              <a:spLocks noChangeShapeType="1"/>
            </p:cNvSpPr>
            <p:nvPr/>
          </p:nvSpPr>
          <p:spPr bwMode="auto">
            <a:xfrm>
              <a:off x="800" y="2123"/>
              <a:ext cx="41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6" name="Freeform 15"/>
            <p:cNvSpPr>
              <a:spLocks/>
            </p:cNvSpPr>
            <p:nvPr/>
          </p:nvSpPr>
          <p:spPr bwMode="auto">
            <a:xfrm>
              <a:off x="1200" y="2092"/>
              <a:ext cx="63" cy="64"/>
            </a:xfrm>
            <a:custGeom>
              <a:avLst/>
              <a:gdLst>
                <a:gd name="T0" fmla="*/ 63 w 63"/>
                <a:gd name="T1" fmla="*/ 31 h 64"/>
                <a:gd name="T2" fmla="*/ 0 w 63"/>
                <a:gd name="T3" fmla="*/ 64 h 64"/>
                <a:gd name="T4" fmla="*/ 7 w 63"/>
                <a:gd name="T5" fmla="*/ 42 h 64"/>
                <a:gd name="T6" fmla="*/ 7 w 63"/>
                <a:gd name="T7" fmla="*/ 21 h 64"/>
                <a:gd name="T8" fmla="*/ 0 w 63"/>
                <a:gd name="T9" fmla="*/ 0 h 64"/>
                <a:gd name="T10" fmla="*/ 63 w 63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4"/>
                <a:gd name="T20" fmla="*/ 63 w 63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4">
                  <a:moveTo>
                    <a:pt x="63" y="31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7" name="Rectangle 18"/>
            <p:cNvSpPr>
              <a:spLocks noChangeArrowheads="1"/>
            </p:cNvSpPr>
            <p:nvPr/>
          </p:nvSpPr>
          <p:spPr bwMode="auto">
            <a:xfrm>
              <a:off x="862" y="1989"/>
              <a:ext cx="35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79888" name="Rectangle 19"/>
            <p:cNvSpPr>
              <a:spLocks noChangeArrowheads="1"/>
            </p:cNvSpPr>
            <p:nvPr/>
          </p:nvSpPr>
          <p:spPr bwMode="auto">
            <a:xfrm>
              <a:off x="2234" y="3266"/>
              <a:ext cx="68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89" name="Rectangle 20"/>
            <p:cNvSpPr>
              <a:spLocks noChangeArrowheads="1"/>
            </p:cNvSpPr>
            <p:nvPr/>
          </p:nvSpPr>
          <p:spPr bwMode="auto">
            <a:xfrm>
              <a:off x="2631" y="1860"/>
              <a:ext cx="65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0" name="Rectangle 21"/>
            <p:cNvSpPr>
              <a:spLocks noChangeArrowheads="1"/>
            </p:cNvSpPr>
            <p:nvPr/>
          </p:nvSpPr>
          <p:spPr bwMode="auto">
            <a:xfrm>
              <a:off x="2765" y="1071"/>
              <a:ext cx="65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1" name="Rectangle 22"/>
            <p:cNvSpPr>
              <a:spLocks noChangeArrowheads="1"/>
            </p:cNvSpPr>
            <p:nvPr/>
          </p:nvSpPr>
          <p:spPr bwMode="auto">
            <a:xfrm>
              <a:off x="2234" y="1860"/>
              <a:ext cx="68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2" name="Rectangle 23"/>
            <p:cNvSpPr>
              <a:spLocks noChangeArrowheads="1"/>
            </p:cNvSpPr>
            <p:nvPr/>
          </p:nvSpPr>
          <p:spPr bwMode="auto">
            <a:xfrm>
              <a:off x="2234" y="1071"/>
              <a:ext cx="68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3" name="Rectangle 24"/>
            <p:cNvSpPr>
              <a:spLocks noChangeArrowheads="1"/>
            </p:cNvSpPr>
            <p:nvPr/>
          </p:nvSpPr>
          <p:spPr bwMode="auto">
            <a:xfrm>
              <a:off x="979" y="2652"/>
              <a:ext cx="308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4" name="Rectangle 25"/>
            <p:cNvSpPr>
              <a:spLocks noChangeArrowheads="1"/>
            </p:cNvSpPr>
            <p:nvPr/>
          </p:nvSpPr>
          <p:spPr bwMode="auto">
            <a:xfrm>
              <a:off x="1045" y="2860"/>
              <a:ext cx="21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Regs</a:t>
              </a:r>
              <a:endParaRPr lang="en-US"/>
            </a:p>
          </p:txBody>
        </p:sp>
        <p:sp>
          <p:nvSpPr>
            <p:cNvPr id="79895" name="Rectangle 26"/>
            <p:cNvSpPr>
              <a:spLocks noChangeArrowheads="1"/>
            </p:cNvSpPr>
            <p:nvPr/>
          </p:nvSpPr>
          <p:spPr bwMode="auto">
            <a:xfrm>
              <a:off x="3293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Rectangle 27"/>
            <p:cNvSpPr>
              <a:spLocks noChangeArrowheads="1"/>
            </p:cNvSpPr>
            <p:nvPr/>
          </p:nvSpPr>
          <p:spPr bwMode="auto">
            <a:xfrm>
              <a:off x="3293" y="1071"/>
              <a:ext cx="66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Rectangle 28"/>
            <p:cNvSpPr>
              <a:spLocks noChangeArrowheads="1"/>
            </p:cNvSpPr>
            <p:nvPr/>
          </p:nvSpPr>
          <p:spPr bwMode="auto">
            <a:xfrm>
              <a:off x="3822" y="1071"/>
              <a:ext cx="66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Line 29"/>
            <p:cNvSpPr>
              <a:spLocks noChangeShapeType="1"/>
            </p:cNvSpPr>
            <p:nvPr/>
          </p:nvSpPr>
          <p:spPr bwMode="auto">
            <a:xfrm>
              <a:off x="1970" y="1333"/>
              <a:ext cx="21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Freeform 30"/>
            <p:cNvSpPr>
              <a:spLocks/>
            </p:cNvSpPr>
            <p:nvPr/>
          </p:nvSpPr>
          <p:spPr bwMode="auto">
            <a:xfrm>
              <a:off x="2170" y="1303"/>
              <a:ext cx="64" cy="63"/>
            </a:xfrm>
            <a:custGeom>
              <a:avLst/>
              <a:gdLst>
                <a:gd name="T0" fmla="*/ 64 w 64"/>
                <a:gd name="T1" fmla="*/ 30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18 h 63"/>
                <a:gd name="T8" fmla="*/ 0 w 64"/>
                <a:gd name="T9" fmla="*/ 0 h 63"/>
                <a:gd name="T10" fmla="*/ 64 w 64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0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8"/>
                  </a:lnTo>
                  <a:lnTo>
                    <a:pt x="0" y="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31"/>
            <p:cNvSpPr>
              <a:spLocks noChangeShapeType="1"/>
            </p:cNvSpPr>
            <p:nvPr/>
          </p:nvSpPr>
          <p:spPr bwMode="auto">
            <a:xfrm>
              <a:off x="1947" y="2123"/>
              <a:ext cx="240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Freeform 32"/>
            <p:cNvSpPr>
              <a:spLocks/>
            </p:cNvSpPr>
            <p:nvPr/>
          </p:nvSpPr>
          <p:spPr bwMode="auto">
            <a:xfrm>
              <a:off x="2170" y="2092"/>
              <a:ext cx="64" cy="64"/>
            </a:xfrm>
            <a:custGeom>
              <a:avLst/>
              <a:gdLst>
                <a:gd name="T0" fmla="*/ 64 w 64"/>
                <a:gd name="T1" fmla="*/ 33 h 64"/>
                <a:gd name="T2" fmla="*/ 0 w 64"/>
                <a:gd name="T3" fmla="*/ 64 h 64"/>
                <a:gd name="T4" fmla="*/ 7 w 64"/>
                <a:gd name="T5" fmla="*/ 42 h 64"/>
                <a:gd name="T6" fmla="*/ 7 w 64"/>
                <a:gd name="T7" fmla="*/ 21 h 64"/>
                <a:gd name="T8" fmla="*/ 0 w 64"/>
                <a:gd name="T9" fmla="*/ 0 h 64"/>
                <a:gd name="T10" fmla="*/ 64 w 64"/>
                <a:gd name="T11" fmla="*/ 3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3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33"/>
            <p:cNvSpPr>
              <a:spLocks noChangeShapeType="1"/>
            </p:cNvSpPr>
            <p:nvPr/>
          </p:nvSpPr>
          <p:spPr bwMode="auto">
            <a:xfrm>
              <a:off x="1947" y="3529"/>
              <a:ext cx="2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Freeform 34"/>
            <p:cNvSpPr>
              <a:spLocks/>
            </p:cNvSpPr>
            <p:nvPr/>
          </p:nvSpPr>
          <p:spPr bwMode="auto">
            <a:xfrm>
              <a:off x="2170" y="3498"/>
              <a:ext cx="64" cy="63"/>
            </a:xfrm>
            <a:custGeom>
              <a:avLst/>
              <a:gdLst>
                <a:gd name="T0" fmla="*/ 64 w 64"/>
                <a:gd name="T1" fmla="*/ 31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1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35"/>
            <p:cNvSpPr>
              <a:spLocks noChangeShapeType="1"/>
            </p:cNvSpPr>
            <p:nvPr/>
          </p:nvSpPr>
          <p:spPr bwMode="auto">
            <a:xfrm>
              <a:off x="2302" y="3529"/>
              <a:ext cx="235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Freeform 36"/>
            <p:cNvSpPr>
              <a:spLocks/>
            </p:cNvSpPr>
            <p:nvPr/>
          </p:nvSpPr>
          <p:spPr bwMode="auto">
            <a:xfrm>
              <a:off x="4637" y="3498"/>
              <a:ext cx="63" cy="63"/>
            </a:xfrm>
            <a:custGeom>
              <a:avLst/>
              <a:gdLst>
                <a:gd name="T0" fmla="*/ 63 w 63"/>
                <a:gd name="T1" fmla="*/ 31 h 63"/>
                <a:gd name="T2" fmla="*/ 0 w 63"/>
                <a:gd name="T3" fmla="*/ 63 h 63"/>
                <a:gd name="T4" fmla="*/ 7 w 63"/>
                <a:gd name="T5" fmla="*/ 42 h 63"/>
                <a:gd name="T6" fmla="*/ 7 w 63"/>
                <a:gd name="T7" fmla="*/ 21 h 63"/>
                <a:gd name="T8" fmla="*/ 0 w 63"/>
                <a:gd name="T9" fmla="*/ 0 h 63"/>
                <a:gd name="T10" fmla="*/ 63 w 63"/>
                <a:gd name="T11" fmla="*/ 3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63" y="31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37"/>
            <p:cNvSpPr>
              <a:spLocks noChangeShapeType="1"/>
            </p:cNvSpPr>
            <p:nvPr/>
          </p:nvSpPr>
          <p:spPr bwMode="auto">
            <a:xfrm>
              <a:off x="3359" y="2125"/>
              <a:ext cx="129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Freeform 38"/>
            <p:cNvSpPr>
              <a:spLocks/>
            </p:cNvSpPr>
            <p:nvPr/>
          </p:nvSpPr>
          <p:spPr bwMode="auto">
            <a:xfrm>
              <a:off x="4637" y="2092"/>
              <a:ext cx="63" cy="64"/>
            </a:xfrm>
            <a:custGeom>
              <a:avLst/>
              <a:gdLst>
                <a:gd name="T0" fmla="*/ 63 w 63"/>
                <a:gd name="T1" fmla="*/ 33 h 64"/>
                <a:gd name="T2" fmla="*/ 0 w 63"/>
                <a:gd name="T3" fmla="*/ 64 h 64"/>
                <a:gd name="T4" fmla="*/ 7 w 63"/>
                <a:gd name="T5" fmla="*/ 42 h 64"/>
                <a:gd name="T6" fmla="*/ 7 w 63"/>
                <a:gd name="T7" fmla="*/ 21 h 64"/>
                <a:gd name="T8" fmla="*/ 0 w 63"/>
                <a:gd name="T9" fmla="*/ 0 h 64"/>
                <a:gd name="T10" fmla="*/ 63 w 63"/>
                <a:gd name="T11" fmla="*/ 3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4"/>
                <a:gd name="T20" fmla="*/ 63 w 63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4">
                  <a:moveTo>
                    <a:pt x="63" y="33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39"/>
            <p:cNvSpPr>
              <a:spLocks noChangeShapeType="1"/>
            </p:cNvSpPr>
            <p:nvPr/>
          </p:nvSpPr>
          <p:spPr bwMode="auto">
            <a:xfrm>
              <a:off x="3888" y="1333"/>
              <a:ext cx="4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Freeform 40"/>
            <p:cNvSpPr>
              <a:spLocks/>
            </p:cNvSpPr>
            <p:nvPr/>
          </p:nvSpPr>
          <p:spPr bwMode="auto">
            <a:xfrm>
              <a:off x="4285" y="1303"/>
              <a:ext cx="63" cy="63"/>
            </a:xfrm>
            <a:custGeom>
              <a:avLst/>
              <a:gdLst>
                <a:gd name="T0" fmla="*/ 63 w 63"/>
                <a:gd name="T1" fmla="*/ 30 h 63"/>
                <a:gd name="T2" fmla="*/ 0 w 63"/>
                <a:gd name="T3" fmla="*/ 63 h 63"/>
                <a:gd name="T4" fmla="*/ 7 w 63"/>
                <a:gd name="T5" fmla="*/ 42 h 63"/>
                <a:gd name="T6" fmla="*/ 7 w 63"/>
                <a:gd name="T7" fmla="*/ 18 h 63"/>
                <a:gd name="T8" fmla="*/ 0 w 63"/>
                <a:gd name="T9" fmla="*/ 0 h 63"/>
                <a:gd name="T10" fmla="*/ 63 w 63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63" y="30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8"/>
                  </a:lnTo>
                  <a:lnTo>
                    <a:pt x="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41"/>
            <p:cNvSpPr>
              <a:spLocks noChangeShapeType="1"/>
            </p:cNvSpPr>
            <p:nvPr/>
          </p:nvSpPr>
          <p:spPr bwMode="auto">
            <a:xfrm>
              <a:off x="2302" y="1333"/>
              <a:ext cx="4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Freeform 42"/>
            <p:cNvSpPr>
              <a:spLocks/>
            </p:cNvSpPr>
            <p:nvPr/>
          </p:nvSpPr>
          <p:spPr bwMode="auto">
            <a:xfrm>
              <a:off x="2701" y="1303"/>
              <a:ext cx="64" cy="63"/>
            </a:xfrm>
            <a:custGeom>
              <a:avLst/>
              <a:gdLst>
                <a:gd name="T0" fmla="*/ 64 w 64"/>
                <a:gd name="T1" fmla="*/ 30 h 63"/>
                <a:gd name="T2" fmla="*/ 0 w 64"/>
                <a:gd name="T3" fmla="*/ 63 h 63"/>
                <a:gd name="T4" fmla="*/ 5 w 64"/>
                <a:gd name="T5" fmla="*/ 42 h 63"/>
                <a:gd name="T6" fmla="*/ 5 w 64"/>
                <a:gd name="T7" fmla="*/ 18 h 63"/>
                <a:gd name="T8" fmla="*/ 0 w 64"/>
                <a:gd name="T9" fmla="*/ 0 h 63"/>
                <a:gd name="T10" fmla="*/ 64 w 64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0"/>
                  </a:moveTo>
                  <a:lnTo>
                    <a:pt x="0" y="63"/>
                  </a:lnTo>
                  <a:lnTo>
                    <a:pt x="5" y="42"/>
                  </a:lnTo>
                  <a:lnTo>
                    <a:pt x="5" y="18"/>
                  </a:lnTo>
                  <a:lnTo>
                    <a:pt x="0" y="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43"/>
            <p:cNvSpPr>
              <a:spLocks noChangeShapeType="1"/>
            </p:cNvSpPr>
            <p:nvPr/>
          </p:nvSpPr>
          <p:spPr bwMode="auto">
            <a:xfrm>
              <a:off x="2830" y="1333"/>
              <a:ext cx="41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Freeform 44"/>
            <p:cNvSpPr>
              <a:spLocks/>
            </p:cNvSpPr>
            <p:nvPr/>
          </p:nvSpPr>
          <p:spPr bwMode="auto">
            <a:xfrm>
              <a:off x="3230" y="1303"/>
              <a:ext cx="63" cy="63"/>
            </a:xfrm>
            <a:custGeom>
              <a:avLst/>
              <a:gdLst>
                <a:gd name="T0" fmla="*/ 63 w 63"/>
                <a:gd name="T1" fmla="*/ 30 h 63"/>
                <a:gd name="T2" fmla="*/ 0 w 63"/>
                <a:gd name="T3" fmla="*/ 63 h 63"/>
                <a:gd name="T4" fmla="*/ 4 w 63"/>
                <a:gd name="T5" fmla="*/ 42 h 63"/>
                <a:gd name="T6" fmla="*/ 4 w 63"/>
                <a:gd name="T7" fmla="*/ 18 h 63"/>
                <a:gd name="T8" fmla="*/ 0 w 63"/>
                <a:gd name="T9" fmla="*/ 0 h 63"/>
                <a:gd name="T10" fmla="*/ 63 w 63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63" y="30"/>
                  </a:moveTo>
                  <a:lnTo>
                    <a:pt x="0" y="63"/>
                  </a:lnTo>
                  <a:lnTo>
                    <a:pt x="4" y="42"/>
                  </a:lnTo>
                  <a:lnTo>
                    <a:pt x="4" y="18"/>
                  </a:lnTo>
                  <a:lnTo>
                    <a:pt x="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45"/>
            <p:cNvSpPr>
              <a:spLocks noChangeShapeType="1"/>
            </p:cNvSpPr>
            <p:nvPr/>
          </p:nvSpPr>
          <p:spPr bwMode="auto">
            <a:xfrm>
              <a:off x="2302" y="2125"/>
              <a:ext cx="28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Freeform 46"/>
            <p:cNvSpPr>
              <a:spLocks/>
            </p:cNvSpPr>
            <p:nvPr/>
          </p:nvSpPr>
          <p:spPr bwMode="auto">
            <a:xfrm>
              <a:off x="2567" y="2092"/>
              <a:ext cx="64" cy="64"/>
            </a:xfrm>
            <a:custGeom>
              <a:avLst/>
              <a:gdLst>
                <a:gd name="T0" fmla="*/ 64 w 64"/>
                <a:gd name="T1" fmla="*/ 33 h 64"/>
                <a:gd name="T2" fmla="*/ 0 w 64"/>
                <a:gd name="T3" fmla="*/ 64 h 64"/>
                <a:gd name="T4" fmla="*/ 7 w 64"/>
                <a:gd name="T5" fmla="*/ 42 h 64"/>
                <a:gd name="T6" fmla="*/ 7 w 64"/>
                <a:gd name="T7" fmla="*/ 21 h 64"/>
                <a:gd name="T8" fmla="*/ 0 w 64"/>
                <a:gd name="T9" fmla="*/ 0 h 64"/>
                <a:gd name="T10" fmla="*/ 64 w 64"/>
                <a:gd name="T11" fmla="*/ 3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3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47"/>
            <p:cNvSpPr>
              <a:spLocks noChangeShapeType="1"/>
            </p:cNvSpPr>
            <p:nvPr/>
          </p:nvSpPr>
          <p:spPr bwMode="auto">
            <a:xfrm>
              <a:off x="3359" y="1333"/>
              <a:ext cx="41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Freeform 48"/>
            <p:cNvSpPr>
              <a:spLocks/>
            </p:cNvSpPr>
            <p:nvPr/>
          </p:nvSpPr>
          <p:spPr bwMode="auto">
            <a:xfrm>
              <a:off x="3758" y="1303"/>
              <a:ext cx="64" cy="63"/>
            </a:xfrm>
            <a:custGeom>
              <a:avLst/>
              <a:gdLst>
                <a:gd name="T0" fmla="*/ 64 w 64"/>
                <a:gd name="T1" fmla="*/ 30 h 63"/>
                <a:gd name="T2" fmla="*/ 0 w 64"/>
                <a:gd name="T3" fmla="*/ 63 h 63"/>
                <a:gd name="T4" fmla="*/ 5 w 64"/>
                <a:gd name="T5" fmla="*/ 42 h 63"/>
                <a:gd name="T6" fmla="*/ 5 w 64"/>
                <a:gd name="T7" fmla="*/ 18 h 63"/>
                <a:gd name="T8" fmla="*/ 0 w 64"/>
                <a:gd name="T9" fmla="*/ 0 h 63"/>
                <a:gd name="T10" fmla="*/ 64 w 64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0"/>
                  </a:moveTo>
                  <a:lnTo>
                    <a:pt x="0" y="63"/>
                  </a:lnTo>
                  <a:lnTo>
                    <a:pt x="5" y="42"/>
                  </a:lnTo>
                  <a:lnTo>
                    <a:pt x="5" y="18"/>
                  </a:lnTo>
                  <a:lnTo>
                    <a:pt x="0" y="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49"/>
            <p:cNvSpPr>
              <a:spLocks noChangeShapeType="1"/>
            </p:cNvSpPr>
            <p:nvPr/>
          </p:nvSpPr>
          <p:spPr bwMode="auto">
            <a:xfrm>
              <a:off x="2828" y="2123"/>
              <a:ext cx="416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19" name="Freeform 50"/>
            <p:cNvSpPr>
              <a:spLocks/>
            </p:cNvSpPr>
            <p:nvPr/>
          </p:nvSpPr>
          <p:spPr bwMode="auto">
            <a:xfrm>
              <a:off x="3230" y="2092"/>
              <a:ext cx="63" cy="64"/>
            </a:xfrm>
            <a:custGeom>
              <a:avLst/>
              <a:gdLst>
                <a:gd name="T0" fmla="*/ 63 w 63"/>
                <a:gd name="T1" fmla="*/ 33 h 64"/>
                <a:gd name="T2" fmla="*/ 0 w 63"/>
                <a:gd name="T3" fmla="*/ 64 h 64"/>
                <a:gd name="T4" fmla="*/ 4 w 63"/>
                <a:gd name="T5" fmla="*/ 42 h 64"/>
                <a:gd name="T6" fmla="*/ 4 w 63"/>
                <a:gd name="T7" fmla="*/ 21 h 64"/>
                <a:gd name="T8" fmla="*/ 0 w 63"/>
                <a:gd name="T9" fmla="*/ 0 h 64"/>
                <a:gd name="T10" fmla="*/ 63 w 63"/>
                <a:gd name="T11" fmla="*/ 3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4"/>
                <a:gd name="T20" fmla="*/ 63 w 63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4">
                  <a:moveTo>
                    <a:pt x="63" y="33"/>
                  </a:moveTo>
                  <a:lnTo>
                    <a:pt x="0" y="64"/>
                  </a:lnTo>
                  <a:lnTo>
                    <a:pt x="4" y="42"/>
                  </a:lnTo>
                  <a:lnTo>
                    <a:pt x="4" y="21"/>
                  </a:lnTo>
                  <a:lnTo>
                    <a:pt x="0" y="0"/>
                  </a:lnTo>
                  <a:lnTo>
                    <a:pt x="6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51"/>
            <p:cNvSpPr>
              <a:spLocks noChangeShapeType="1"/>
            </p:cNvSpPr>
            <p:nvPr/>
          </p:nvSpPr>
          <p:spPr bwMode="auto">
            <a:xfrm>
              <a:off x="2102" y="2256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Freeform 52"/>
            <p:cNvSpPr>
              <a:spLocks/>
            </p:cNvSpPr>
            <p:nvPr/>
          </p:nvSpPr>
          <p:spPr bwMode="auto">
            <a:xfrm>
              <a:off x="2170" y="2224"/>
              <a:ext cx="64" cy="63"/>
            </a:xfrm>
            <a:custGeom>
              <a:avLst/>
              <a:gdLst>
                <a:gd name="T0" fmla="*/ 64 w 64"/>
                <a:gd name="T1" fmla="*/ 32 h 63"/>
                <a:gd name="T2" fmla="*/ 0 w 64"/>
                <a:gd name="T3" fmla="*/ 63 h 63"/>
                <a:gd name="T4" fmla="*/ 7 w 64"/>
                <a:gd name="T5" fmla="*/ 44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2"/>
                  </a:moveTo>
                  <a:lnTo>
                    <a:pt x="0" y="63"/>
                  </a:lnTo>
                  <a:lnTo>
                    <a:pt x="7" y="44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53"/>
            <p:cNvSpPr>
              <a:spLocks noChangeShapeType="1"/>
            </p:cNvSpPr>
            <p:nvPr/>
          </p:nvSpPr>
          <p:spPr bwMode="auto">
            <a:xfrm>
              <a:off x="2102" y="3662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3" name="Freeform 54"/>
            <p:cNvSpPr>
              <a:spLocks/>
            </p:cNvSpPr>
            <p:nvPr/>
          </p:nvSpPr>
          <p:spPr bwMode="auto">
            <a:xfrm>
              <a:off x="2170" y="3629"/>
              <a:ext cx="64" cy="64"/>
            </a:xfrm>
            <a:custGeom>
              <a:avLst/>
              <a:gdLst>
                <a:gd name="T0" fmla="*/ 64 w 64"/>
                <a:gd name="T1" fmla="*/ 33 h 64"/>
                <a:gd name="T2" fmla="*/ 0 w 64"/>
                <a:gd name="T3" fmla="*/ 64 h 64"/>
                <a:gd name="T4" fmla="*/ 7 w 64"/>
                <a:gd name="T5" fmla="*/ 42 h 64"/>
                <a:gd name="T6" fmla="*/ 7 w 64"/>
                <a:gd name="T7" fmla="*/ 21 h 64"/>
                <a:gd name="T8" fmla="*/ 0 w 64"/>
                <a:gd name="T9" fmla="*/ 0 h 64"/>
                <a:gd name="T10" fmla="*/ 64 w 64"/>
                <a:gd name="T11" fmla="*/ 3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3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5"/>
            <p:cNvSpPr>
              <a:spLocks noChangeShapeType="1"/>
            </p:cNvSpPr>
            <p:nvPr/>
          </p:nvSpPr>
          <p:spPr bwMode="auto">
            <a:xfrm>
              <a:off x="2102" y="1464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Freeform 56"/>
            <p:cNvSpPr>
              <a:spLocks/>
            </p:cNvSpPr>
            <p:nvPr/>
          </p:nvSpPr>
          <p:spPr bwMode="auto">
            <a:xfrm>
              <a:off x="2170" y="1434"/>
              <a:ext cx="64" cy="63"/>
            </a:xfrm>
            <a:custGeom>
              <a:avLst/>
              <a:gdLst>
                <a:gd name="T0" fmla="*/ 64 w 64"/>
                <a:gd name="T1" fmla="*/ 30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0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Freeform 57"/>
            <p:cNvSpPr>
              <a:spLocks/>
            </p:cNvSpPr>
            <p:nvPr/>
          </p:nvSpPr>
          <p:spPr bwMode="auto">
            <a:xfrm>
              <a:off x="1508" y="2104"/>
              <a:ext cx="44" cy="40"/>
            </a:xfrm>
            <a:custGeom>
              <a:avLst/>
              <a:gdLst>
                <a:gd name="T0" fmla="*/ 0 w 44"/>
                <a:gd name="T1" fmla="*/ 21 h 40"/>
                <a:gd name="T2" fmla="*/ 4 w 44"/>
                <a:gd name="T3" fmla="*/ 7 h 40"/>
                <a:gd name="T4" fmla="*/ 14 w 44"/>
                <a:gd name="T5" fmla="*/ 0 h 40"/>
                <a:gd name="T6" fmla="*/ 28 w 44"/>
                <a:gd name="T7" fmla="*/ 0 h 40"/>
                <a:gd name="T8" fmla="*/ 40 w 44"/>
                <a:gd name="T9" fmla="*/ 7 h 40"/>
                <a:gd name="T10" fmla="*/ 44 w 44"/>
                <a:gd name="T11" fmla="*/ 21 h 40"/>
                <a:gd name="T12" fmla="*/ 40 w 44"/>
                <a:gd name="T13" fmla="*/ 33 h 40"/>
                <a:gd name="T14" fmla="*/ 28 w 44"/>
                <a:gd name="T15" fmla="*/ 40 h 40"/>
                <a:gd name="T16" fmla="*/ 14 w 44"/>
                <a:gd name="T17" fmla="*/ 40 h 40"/>
                <a:gd name="T18" fmla="*/ 4 w 44"/>
                <a:gd name="T19" fmla="*/ 33 h 40"/>
                <a:gd name="T20" fmla="*/ 0 w 44"/>
                <a:gd name="T21" fmla="*/ 2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40"/>
                <a:gd name="T35" fmla="*/ 44 w 44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40">
                  <a:moveTo>
                    <a:pt x="0" y="21"/>
                  </a:moveTo>
                  <a:lnTo>
                    <a:pt x="4" y="7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0" y="7"/>
                  </a:lnTo>
                  <a:lnTo>
                    <a:pt x="44" y="21"/>
                  </a:lnTo>
                  <a:lnTo>
                    <a:pt x="40" y="33"/>
                  </a:lnTo>
                  <a:lnTo>
                    <a:pt x="28" y="40"/>
                  </a:lnTo>
                  <a:lnTo>
                    <a:pt x="14" y="40"/>
                  </a:lnTo>
                  <a:lnTo>
                    <a:pt x="4" y="3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Freeform 58"/>
            <p:cNvSpPr>
              <a:spLocks/>
            </p:cNvSpPr>
            <p:nvPr/>
          </p:nvSpPr>
          <p:spPr bwMode="auto">
            <a:xfrm>
              <a:off x="2102" y="1333"/>
              <a:ext cx="2598" cy="2725"/>
            </a:xfrm>
            <a:custGeom>
              <a:avLst/>
              <a:gdLst>
                <a:gd name="T0" fmla="*/ 2598 w 2598"/>
                <a:gd name="T1" fmla="*/ 0 h 2725"/>
                <a:gd name="T2" fmla="*/ 2598 w 2598"/>
                <a:gd name="T3" fmla="*/ 2725 h 2725"/>
                <a:gd name="T4" fmla="*/ 0 w 2598"/>
                <a:gd name="T5" fmla="*/ 2725 h 2725"/>
                <a:gd name="T6" fmla="*/ 0 w 2598"/>
                <a:gd name="T7" fmla="*/ 124 h 27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98"/>
                <a:gd name="T13" fmla="*/ 0 h 2725"/>
                <a:gd name="T14" fmla="*/ 2598 w 2598"/>
                <a:gd name="T15" fmla="*/ 2725 h 27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98" h="2725">
                  <a:moveTo>
                    <a:pt x="2598" y="0"/>
                  </a:moveTo>
                  <a:lnTo>
                    <a:pt x="2598" y="2725"/>
                  </a:lnTo>
                  <a:lnTo>
                    <a:pt x="0" y="2725"/>
                  </a:lnTo>
                  <a:lnTo>
                    <a:pt x="0" y="1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Freeform 59"/>
            <p:cNvSpPr>
              <a:spLocks/>
            </p:cNvSpPr>
            <p:nvPr/>
          </p:nvSpPr>
          <p:spPr bwMode="auto">
            <a:xfrm>
              <a:off x="537" y="2915"/>
              <a:ext cx="1697" cy="1141"/>
            </a:xfrm>
            <a:custGeom>
              <a:avLst/>
              <a:gdLst>
                <a:gd name="T0" fmla="*/ 1697 w 1697"/>
                <a:gd name="T1" fmla="*/ 1141 h 1141"/>
                <a:gd name="T2" fmla="*/ 0 w 1697"/>
                <a:gd name="T3" fmla="*/ 1141 h 1141"/>
                <a:gd name="T4" fmla="*/ 0 w 1697"/>
                <a:gd name="T5" fmla="*/ 0 h 1141"/>
                <a:gd name="T6" fmla="*/ 329 w 1697"/>
                <a:gd name="T7" fmla="*/ 0 h 11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7"/>
                <a:gd name="T13" fmla="*/ 0 h 1141"/>
                <a:gd name="T14" fmla="*/ 1697 w 1697"/>
                <a:gd name="T15" fmla="*/ 1141 h 11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7" h="1141">
                  <a:moveTo>
                    <a:pt x="1697" y="1141"/>
                  </a:moveTo>
                  <a:lnTo>
                    <a:pt x="0" y="1141"/>
                  </a:lnTo>
                  <a:lnTo>
                    <a:pt x="0" y="0"/>
                  </a:lnTo>
                  <a:lnTo>
                    <a:pt x="32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Freeform 60"/>
            <p:cNvSpPr>
              <a:spLocks/>
            </p:cNvSpPr>
            <p:nvPr/>
          </p:nvSpPr>
          <p:spPr bwMode="auto">
            <a:xfrm>
              <a:off x="852" y="2884"/>
              <a:ext cx="64" cy="63"/>
            </a:xfrm>
            <a:custGeom>
              <a:avLst/>
              <a:gdLst>
                <a:gd name="T0" fmla="*/ 64 w 64"/>
                <a:gd name="T1" fmla="*/ 31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19 h 63"/>
                <a:gd name="T8" fmla="*/ 0 w 64"/>
                <a:gd name="T9" fmla="*/ 0 h 63"/>
                <a:gd name="T10" fmla="*/ 64 w 64"/>
                <a:gd name="T11" fmla="*/ 3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1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9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Rectangle 61"/>
            <p:cNvSpPr>
              <a:spLocks noChangeArrowheads="1"/>
            </p:cNvSpPr>
            <p:nvPr/>
          </p:nvSpPr>
          <p:spPr bwMode="auto">
            <a:xfrm>
              <a:off x="892" y="3915"/>
              <a:ext cx="599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WRITE-BACK</a:t>
              </a:r>
              <a:endParaRPr lang="en-US"/>
            </a:p>
          </p:txBody>
        </p:sp>
        <p:sp>
          <p:nvSpPr>
            <p:cNvPr id="79931" name="Rectangle 62"/>
            <p:cNvSpPr>
              <a:spLocks noChangeArrowheads="1"/>
            </p:cNvSpPr>
            <p:nvPr/>
          </p:nvSpPr>
          <p:spPr bwMode="auto">
            <a:xfrm>
              <a:off x="2406" y="1198"/>
              <a:ext cx="2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Mult</a:t>
              </a:r>
              <a:r>
                <a:rPr lang="en-US" sz="1200">
                  <a:solidFill>
                    <a:srgbClr val="000000"/>
                  </a:solidFill>
                </a:rPr>
                <a:t>. 1</a:t>
              </a:r>
              <a:endParaRPr lang="en-US"/>
            </a:p>
          </p:txBody>
        </p:sp>
        <p:sp>
          <p:nvSpPr>
            <p:cNvPr id="79932" name="Rectangle 63"/>
            <p:cNvSpPr>
              <a:spLocks noChangeArrowheads="1"/>
            </p:cNvSpPr>
            <p:nvPr/>
          </p:nvSpPr>
          <p:spPr bwMode="auto">
            <a:xfrm>
              <a:off x="2925" y="1206"/>
              <a:ext cx="2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Mult. 2</a:t>
              </a:r>
              <a:endParaRPr lang="en-US"/>
            </a:p>
          </p:txBody>
        </p:sp>
        <p:sp>
          <p:nvSpPr>
            <p:cNvPr id="79933" name="Rectangle 64"/>
            <p:cNvSpPr>
              <a:spLocks noChangeArrowheads="1"/>
            </p:cNvSpPr>
            <p:nvPr/>
          </p:nvSpPr>
          <p:spPr bwMode="auto">
            <a:xfrm>
              <a:off x="3475" y="1206"/>
              <a:ext cx="2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Mult. 3</a:t>
              </a:r>
              <a:endParaRPr lang="en-US"/>
            </a:p>
          </p:txBody>
        </p:sp>
        <p:sp>
          <p:nvSpPr>
            <p:cNvPr id="79934" name="Rectangle 65"/>
            <p:cNvSpPr>
              <a:spLocks noChangeArrowheads="1"/>
            </p:cNvSpPr>
            <p:nvPr/>
          </p:nvSpPr>
          <p:spPr bwMode="auto">
            <a:xfrm>
              <a:off x="2137" y="2433"/>
              <a:ext cx="35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Address</a:t>
              </a:r>
            </a:p>
            <a:p>
              <a:r>
                <a:rPr lang="en-US" sz="1100">
                  <a:solidFill>
                    <a:srgbClr val="000000"/>
                  </a:solidFill>
                </a:rPr>
                <a:t>Unit</a:t>
              </a:r>
              <a:endParaRPr lang="en-US"/>
            </a:p>
          </p:txBody>
        </p:sp>
        <p:sp>
          <p:nvSpPr>
            <p:cNvPr id="79935" name="Rectangle 67"/>
            <p:cNvSpPr>
              <a:spLocks noChangeArrowheads="1"/>
            </p:cNvSpPr>
            <p:nvPr/>
          </p:nvSpPr>
          <p:spPr bwMode="auto">
            <a:xfrm>
              <a:off x="2854" y="1996"/>
              <a:ext cx="468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D-Cache 1</a:t>
              </a:r>
              <a:endParaRPr lang="en-US"/>
            </a:p>
          </p:txBody>
        </p:sp>
        <p:sp>
          <p:nvSpPr>
            <p:cNvPr id="79936" name="Rectangle 68"/>
            <p:cNvSpPr>
              <a:spLocks noChangeArrowheads="1"/>
            </p:cNvSpPr>
            <p:nvPr/>
          </p:nvSpPr>
          <p:spPr bwMode="auto">
            <a:xfrm>
              <a:off x="3427" y="1996"/>
              <a:ext cx="468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D-Cache 2</a:t>
              </a:r>
              <a:endParaRPr lang="en-US"/>
            </a:p>
          </p:txBody>
        </p:sp>
        <p:sp>
          <p:nvSpPr>
            <p:cNvPr id="79937" name="Rectangle 69"/>
            <p:cNvSpPr>
              <a:spLocks noChangeArrowheads="1"/>
            </p:cNvSpPr>
            <p:nvPr/>
          </p:nvSpPr>
          <p:spPr bwMode="auto">
            <a:xfrm>
              <a:off x="2372" y="3432"/>
              <a:ext cx="331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Integer</a:t>
              </a:r>
              <a:endParaRPr lang="en-US"/>
            </a:p>
          </p:txBody>
        </p:sp>
        <p:sp>
          <p:nvSpPr>
            <p:cNvPr id="79938" name="Rectangle 70"/>
            <p:cNvSpPr>
              <a:spLocks noChangeArrowheads="1"/>
            </p:cNvSpPr>
            <p:nvPr/>
          </p:nvSpPr>
          <p:spPr bwMode="auto">
            <a:xfrm>
              <a:off x="4348" y="1068"/>
              <a:ext cx="66" cy="53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71"/>
            <p:cNvSpPr>
              <a:spLocks noChangeShapeType="1"/>
            </p:cNvSpPr>
            <p:nvPr/>
          </p:nvSpPr>
          <p:spPr bwMode="auto">
            <a:xfrm>
              <a:off x="4414" y="1333"/>
              <a:ext cx="23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Freeform 72"/>
            <p:cNvSpPr>
              <a:spLocks/>
            </p:cNvSpPr>
            <p:nvPr/>
          </p:nvSpPr>
          <p:spPr bwMode="auto">
            <a:xfrm>
              <a:off x="4637" y="1303"/>
              <a:ext cx="63" cy="63"/>
            </a:xfrm>
            <a:custGeom>
              <a:avLst/>
              <a:gdLst>
                <a:gd name="T0" fmla="*/ 63 w 63"/>
                <a:gd name="T1" fmla="*/ 30 h 63"/>
                <a:gd name="T2" fmla="*/ 0 w 63"/>
                <a:gd name="T3" fmla="*/ 63 h 63"/>
                <a:gd name="T4" fmla="*/ 7 w 63"/>
                <a:gd name="T5" fmla="*/ 42 h 63"/>
                <a:gd name="T6" fmla="*/ 7 w 63"/>
                <a:gd name="T7" fmla="*/ 18 h 63"/>
                <a:gd name="T8" fmla="*/ 0 w 63"/>
                <a:gd name="T9" fmla="*/ 0 h 63"/>
                <a:gd name="T10" fmla="*/ 63 w 63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63" y="30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8"/>
                  </a:lnTo>
                  <a:lnTo>
                    <a:pt x="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Rectangle 73"/>
            <p:cNvSpPr>
              <a:spLocks noChangeArrowheads="1"/>
            </p:cNvSpPr>
            <p:nvPr/>
          </p:nvSpPr>
          <p:spPr bwMode="auto">
            <a:xfrm>
              <a:off x="3983" y="1206"/>
              <a:ext cx="277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Mult. 4</a:t>
              </a:r>
              <a:endParaRPr lang="en-US"/>
            </a:p>
          </p:txBody>
        </p:sp>
        <p:sp>
          <p:nvSpPr>
            <p:cNvPr id="79942" name="Rectangle 74"/>
            <p:cNvSpPr>
              <a:spLocks noChangeArrowheads="1"/>
            </p:cNvSpPr>
            <p:nvPr/>
          </p:nvSpPr>
          <p:spPr bwMode="auto">
            <a:xfrm>
              <a:off x="913" y="2650"/>
              <a:ext cx="66" cy="529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Rectangle 75"/>
            <p:cNvSpPr>
              <a:spLocks noChangeArrowheads="1"/>
            </p:cNvSpPr>
            <p:nvPr/>
          </p:nvSpPr>
          <p:spPr bwMode="auto">
            <a:xfrm>
              <a:off x="1881" y="1068"/>
              <a:ext cx="66" cy="53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Rectangle 76"/>
            <p:cNvSpPr>
              <a:spLocks noChangeArrowheads="1"/>
            </p:cNvSpPr>
            <p:nvPr/>
          </p:nvSpPr>
          <p:spPr bwMode="auto">
            <a:xfrm>
              <a:off x="1815" y="1068"/>
              <a:ext cx="66" cy="53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5" name="Rectangle 77"/>
            <p:cNvSpPr>
              <a:spLocks noChangeArrowheads="1"/>
            </p:cNvSpPr>
            <p:nvPr/>
          </p:nvSpPr>
          <p:spPr bwMode="auto">
            <a:xfrm>
              <a:off x="1881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6" name="Rectangle 78"/>
            <p:cNvSpPr>
              <a:spLocks noChangeArrowheads="1"/>
            </p:cNvSpPr>
            <p:nvPr/>
          </p:nvSpPr>
          <p:spPr bwMode="auto">
            <a:xfrm>
              <a:off x="1815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7" name="Rectangle 79"/>
            <p:cNvSpPr>
              <a:spLocks noChangeArrowheads="1"/>
            </p:cNvSpPr>
            <p:nvPr/>
          </p:nvSpPr>
          <p:spPr bwMode="auto">
            <a:xfrm>
              <a:off x="1750" y="1860"/>
              <a:ext cx="65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8" name="Rectangle 80"/>
            <p:cNvSpPr>
              <a:spLocks noChangeArrowheads="1"/>
            </p:cNvSpPr>
            <p:nvPr/>
          </p:nvSpPr>
          <p:spPr bwMode="auto">
            <a:xfrm>
              <a:off x="1881" y="3266"/>
              <a:ext cx="66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49" name="Rectangle 81"/>
            <p:cNvSpPr>
              <a:spLocks noChangeArrowheads="1"/>
            </p:cNvSpPr>
            <p:nvPr/>
          </p:nvSpPr>
          <p:spPr bwMode="auto">
            <a:xfrm>
              <a:off x="1815" y="3266"/>
              <a:ext cx="66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0" name="Rectangle 82"/>
            <p:cNvSpPr>
              <a:spLocks noChangeArrowheads="1"/>
            </p:cNvSpPr>
            <p:nvPr/>
          </p:nvSpPr>
          <p:spPr bwMode="auto">
            <a:xfrm>
              <a:off x="1750" y="3266"/>
              <a:ext cx="65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1" name="Rectangle 83"/>
            <p:cNvSpPr>
              <a:spLocks noChangeArrowheads="1"/>
            </p:cNvSpPr>
            <p:nvPr/>
          </p:nvSpPr>
          <p:spPr bwMode="auto">
            <a:xfrm>
              <a:off x="2696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2" name="Rectangle 84"/>
            <p:cNvSpPr>
              <a:spLocks noChangeArrowheads="1"/>
            </p:cNvSpPr>
            <p:nvPr/>
          </p:nvSpPr>
          <p:spPr bwMode="auto">
            <a:xfrm>
              <a:off x="2762" y="1860"/>
              <a:ext cx="66" cy="528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3" name="Rectangle 85"/>
            <p:cNvSpPr>
              <a:spLocks noChangeArrowheads="1"/>
            </p:cNvSpPr>
            <p:nvPr/>
          </p:nvSpPr>
          <p:spPr bwMode="auto">
            <a:xfrm>
              <a:off x="2762" y="2474"/>
              <a:ext cx="66" cy="53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4" name="Rectangle 86"/>
            <p:cNvSpPr>
              <a:spLocks noChangeArrowheads="1"/>
            </p:cNvSpPr>
            <p:nvPr/>
          </p:nvSpPr>
          <p:spPr bwMode="auto">
            <a:xfrm>
              <a:off x="2696" y="2474"/>
              <a:ext cx="66" cy="53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5" name="Rectangle 87"/>
            <p:cNvSpPr>
              <a:spLocks noChangeArrowheads="1"/>
            </p:cNvSpPr>
            <p:nvPr/>
          </p:nvSpPr>
          <p:spPr bwMode="auto">
            <a:xfrm>
              <a:off x="2631" y="2477"/>
              <a:ext cx="65" cy="52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6" name="Freeform 88"/>
            <p:cNvSpPr>
              <a:spLocks/>
            </p:cNvSpPr>
            <p:nvPr/>
          </p:nvSpPr>
          <p:spPr bwMode="auto">
            <a:xfrm>
              <a:off x="2828" y="2172"/>
              <a:ext cx="110" cy="567"/>
            </a:xfrm>
            <a:custGeom>
              <a:avLst/>
              <a:gdLst>
                <a:gd name="T0" fmla="*/ 0 w 110"/>
                <a:gd name="T1" fmla="*/ 567 h 567"/>
                <a:gd name="T2" fmla="*/ 110 w 110"/>
                <a:gd name="T3" fmla="*/ 567 h 567"/>
                <a:gd name="T4" fmla="*/ 110 w 110"/>
                <a:gd name="T5" fmla="*/ 0 h 567"/>
                <a:gd name="T6" fmla="*/ 0 60000 65536"/>
                <a:gd name="T7" fmla="*/ 0 60000 65536"/>
                <a:gd name="T8" fmla="*/ 0 60000 65536"/>
                <a:gd name="T9" fmla="*/ 0 w 110"/>
                <a:gd name="T10" fmla="*/ 0 h 567"/>
                <a:gd name="T11" fmla="*/ 110 w 110"/>
                <a:gd name="T12" fmla="*/ 567 h 5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567">
                  <a:moveTo>
                    <a:pt x="0" y="567"/>
                  </a:moveTo>
                  <a:lnTo>
                    <a:pt x="110" y="567"/>
                  </a:lnTo>
                  <a:lnTo>
                    <a:pt x="11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7" name="Freeform 89"/>
            <p:cNvSpPr>
              <a:spLocks/>
            </p:cNvSpPr>
            <p:nvPr/>
          </p:nvSpPr>
          <p:spPr bwMode="auto">
            <a:xfrm>
              <a:off x="2908" y="2125"/>
              <a:ext cx="63" cy="63"/>
            </a:xfrm>
            <a:custGeom>
              <a:avLst/>
              <a:gdLst>
                <a:gd name="T0" fmla="*/ 30 w 63"/>
                <a:gd name="T1" fmla="*/ 0 h 63"/>
                <a:gd name="T2" fmla="*/ 63 w 63"/>
                <a:gd name="T3" fmla="*/ 63 h 63"/>
                <a:gd name="T4" fmla="*/ 42 w 63"/>
                <a:gd name="T5" fmla="*/ 56 h 63"/>
                <a:gd name="T6" fmla="*/ 21 w 63"/>
                <a:gd name="T7" fmla="*/ 56 h 63"/>
                <a:gd name="T8" fmla="*/ 0 w 63"/>
                <a:gd name="T9" fmla="*/ 63 h 63"/>
                <a:gd name="T10" fmla="*/ 30 w 63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30" y="0"/>
                  </a:moveTo>
                  <a:lnTo>
                    <a:pt x="63" y="63"/>
                  </a:lnTo>
                  <a:lnTo>
                    <a:pt x="42" y="56"/>
                  </a:lnTo>
                  <a:lnTo>
                    <a:pt x="21" y="56"/>
                  </a:lnTo>
                  <a:lnTo>
                    <a:pt x="0" y="6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8" name="Freeform 90"/>
            <p:cNvSpPr>
              <a:spLocks/>
            </p:cNvSpPr>
            <p:nvPr/>
          </p:nvSpPr>
          <p:spPr bwMode="auto">
            <a:xfrm>
              <a:off x="2499" y="2125"/>
              <a:ext cx="85" cy="483"/>
            </a:xfrm>
            <a:custGeom>
              <a:avLst/>
              <a:gdLst>
                <a:gd name="T0" fmla="*/ 0 w 85"/>
                <a:gd name="T1" fmla="*/ 0 h 483"/>
                <a:gd name="T2" fmla="*/ 0 w 85"/>
                <a:gd name="T3" fmla="*/ 483 h 483"/>
                <a:gd name="T4" fmla="*/ 85 w 85"/>
                <a:gd name="T5" fmla="*/ 483 h 483"/>
                <a:gd name="T6" fmla="*/ 0 60000 65536"/>
                <a:gd name="T7" fmla="*/ 0 60000 65536"/>
                <a:gd name="T8" fmla="*/ 0 60000 65536"/>
                <a:gd name="T9" fmla="*/ 0 w 85"/>
                <a:gd name="T10" fmla="*/ 0 h 483"/>
                <a:gd name="T11" fmla="*/ 85 w 85"/>
                <a:gd name="T12" fmla="*/ 483 h 4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3">
                  <a:moveTo>
                    <a:pt x="0" y="0"/>
                  </a:moveTo>
                  <a:lnTo>
                    <a:pt x="0" y="483"/>
                  </a:lnTo>
                  <a:lnTo>
                    <a:pt x="85" y="48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59" name="Freeform 91"/>
            <p:cNvSpPr>
              <a:spLocks/>
            </p:cNvSpPr>
            <p:nvPr/>
          </p:nvSpPr>
          <p:spPr bwMode="auto">
            <a:xfrm>
              <a:off x="2567" y="2575"/>
              <a:ext cx="64" cy="63"/>
            </a:xfrm>
            <a:custGeom>
              <a:avLst/>
              <a:gdLst>
                <a:gd name="T0" fmla="*/ 64 w 64"/>
                <a:gd name="T1" fmla="*/ 33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3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0" name="Line 92"/>
            <p:cNvSpPr>
              <a:spLocks noChangeShapeType="1"/>
            </p:cNvSpPr>
            <p:nvPr/>
          </p:nvSpPr>
          <p:spPr bwMode="auto">
            <a:xfrm>
              <a:off x="2102" y="2915"/>
              <a:ext cx="48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1" name="Freeform 93"/>
            <p:cNvSpPr>
              <a:spLocks/>
            </p:cNvSpPr>
            <p:nvPr/>
          </p:nvSpPr>
          <p:spPr bwMode="auto">
            <a:xfrm>
              <a:off x="2567" y="2884"/>
              <a:ext cx="64" cy="63"/>
            </a:xfrm>
            <a:custGeom>
              <a:avLst/>
              <a:gdLst>
                <a:gd name="T0" fmla="*/ 64 w 64"/>
                <a:gd name="T1" fmla="*/ 31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19 h 63"/>
                <a:gd name="T8" fmla="*/ 0 w 64"/>
                <a:gd name="T9" fmla="*/ 0 h 63"/>
                <a:gd name="T10" fmla="*/ 64 w 64"/>
                <a:gd name="T11" fmla="*/ 3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1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9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2" name="Line 94"/>
            <p:cNvSpPr>
              <a:spLocks noChangeShapeType="1"/>
            </p:cNvSpPr>
            <p:nvPr/>
          </p:nvSpPr>
          <p:spPr bwMode="auto">
            <a:xfrm flipV="1">
              <a:off x="1618" y="1509"/>
              <a:ext cx="1" cy="254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3" name="Line 95"/>
            <p:cNvSpPr>
              <a:spLocks noChangeShapeType="1"/>
            </p:cNvSpPr>
            <p:nvPr/>
          </p:nvSpPr>
          <p:spPr bwMode="auto">
            <a:xfrm>
              <a:off x="1618" y="1509"/>
              <a:ext cx="15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4" name="Freeform 96"/>
            <p:cNvSpPr>
              <a:spLocks/>
            </p:cNvSpPr>
            <p:nvPr/>
          </p:nvSpPr>
          <p:spPr bwMode="auto">
            <a:xfrm>
              <a:off x="1752" y="1478"/>
              <a:ext cx="63" cy="64"/>
            </a:xfrm>
            <a:custGeom>
              <a:avLst/>
              <a:gdLst>
                <a:gd name="T0" fmla="*/ 63 w 63"/>
                <a:gd name="T1" fmla="*/ 31 h 64"/>
                <a:gd name="T2" fmla="*/ 0 w 63"/>
                <a:gd name="T3" fmla="*/ 64 h 64"/>
                <a:gd name="T4" fmla="*/ 7 w 63"/>
                <a:gd name="T5" fmla="*/ 43 h 64"/>
                <a:gd name="T6" fmla="*/ 7 w 63"/>
                <a:gd name="T7" fmla="*/ 19 h 64"/>
                <a:gd name="T8" fmla="*/ 0 w 63"/>
                <a:gd name="T9" fmla="*/ 0 h 64"/>
                <a:gd name="T10" fmla="*/ 63 w 63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4"/>
                <a:gd name="T20" fmla="*/ 63 w 63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4">
                  <a:moveTo>
                    <a:pt x="63" y="31"/>
                  </a:moveTo>
                  <a:lnTo>
                    <a:pt x="0" y="64"/>
                  </a:lnTo>
                  <a:lnTo>
                    <a:pt x="7" y="43"/>
                  </a:lnTo>
                  <a:lnTo>
                    <a:pt x="7" y="19"/>
                  </a:lnTo>
                  <a:lnTo>
                    <a:pt x="0" y="0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5" name="Line 97"/>
            <p:cNvSpPr>
              <a:spLocks noChangeShapeType="1"/>
            </p:cNvSpPr>
            <p:nvPr/>
          </p:nvSpPr>
          <p:spPr bwMode="auto">
            <a:xfrm>
              <a:off x="1618" y="2301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6" name="Freeform 98"/>
            <p:cNvSpPr>
              <a:spLocks/>
            </p:cNvSpPr>
            <p:nvPr/>
          </p:nvSpPr>
          <p:spPr bwMode="auto">
            <a:xfrm>
              <a:off x="1686" y="2268"/>
              <a:ext cx="64" cy="63"/>
            </a:xfrm>
            <a:custGeom>
              <a:avLst/>
              <a:gdLst>
                <a:gd name="T0" fmla="*/ 64 w 64"/>
                <a:gd name="T1" fmla="*/ 33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3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Line 99"/>
            <p:cNvSpPr>
              <a:spLocks noChangeShapeType="1"/>
            </p:cNvSpPr>
            <p:nvPr/>
          </p:nvSpPr>
          <p:spPr bwMode="auto">
            <a:xfrm>
              <a:off x="1618" y="3707"/>
              <a:ext cx="8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8" name="Freeform 100"/>
            <p:cNvSpPr>
              <a:spLocks/>
            </p:cNvSpPr>
            <p:nvPr/>
          </p:nvSpPr>
          <p:spPr bwMode="auto">
            <a:xfrm>
              <a:off x="1686" y="3674"/>
              <a:ext cx="64" cy="63"/>
            </a:xfrm>
            <a:custGeom>
              <a:avLst/>
              <a:gdLst>
                <a:gd name="T0" fmla="*/ 64 w 64"/>
                <a:gd name="T1" fmla="*/ 33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3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Line 101"/>
            <p:cNvSpPr>
              <a:spLocks noChangeShapeType="1"/>
            </p:cNvSpPr>
            <p:nvPr/>
          </p:nvSpPr>
          <p:spPr bwMode="auto">
            <a:xfrm>
              <a:off x="1329" y="2123"/>
              <a:ext cx="37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0" name="Freeform 102"/>
            <p:cNvSpPr>
              <a:spLocks/>
            </p:cNvSpPr>
            <p:nvPr/>
          </p:nvSpPr>
          <p:spPr bwMode="auto">
            <a:xfrm>
              <a:off x="1686" y="2092"/>
              <a:ext cx="64" cy="64"/>
            </a:xfrm>
            <a:custGeom>
              <a:avLst/>
              <a:gdLst>
                <a:gd name="T0" fmla="*/ 64 w 64"/>
                <a:gd name="T1" fmla="*/ 31 h 64"/>
                <a:gd name="T2" fmla="*/ 0 w 64"/>
                <a:gd name="T3" fmla="*/ 64 h 64"/>
                <a:gd name="T4" fmla="*/ 7 w 64"/>
                <a:gd name="T5" fmla="*/ 42 h 64"/>
                <a:gd name="T6" fmla="*/ 7 w 64"/>
                <a:gd name="T7" fmla="*/ 21 h 64"/>
                <a:gd name="T8" fmla="*/ 0 w 64"/>
                <a:gd name="T9" fmla="*/ 0 h 64"/>
                <a:gd name="T10" fmla="*/ 64 w 64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1"/>
                  </a:moveTo>
                  <a:lnTo>
                    <a:pt x="0" y="64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1" name="Freeform 103"/>
            <p:cNvSpPr>
              <a:spLocks/>
            </p:cNvSpPr>
            <p:nvPr/>
          </p:nvSpPr>
          <p:spPr bwMode="auto">
            <a:xfrm>
              <a:off x="1529" y="1333"/>
              <a:ext cx="239" cy="792"/>
            </a:xfrm>
            <a:custGeom>
              <a:avLst/>
              <a:gdLst>
                <a:gd name="T0" fmla="*/ 0 w 239"/>
                <a:gd name="T1" fmla="*/ 792 h 792"/>
                <a:gd name="T2" fmla="*/ 0 w 239"/>
                <a:gd name="T3" fmla="*/ 0 h 792"/>
                <a:gd name="T4" fmla="*/ 239 w 239"/>
                <a:gd name="T5" fmla="*/ 0 h 792"/>
                <a:gd name="T6" fmla="*/ 0 60000 65536"/>
                <a:gd name="T7" fmla="*/ 0 60000 65536"/>
                <a:gd name="T8" fmla="*/ 0 60000 65536"/>
                <a:gd name="T9" fmla="*/ 0 w 239"/>
                <a:gd name="T10" fmla="*/ 0 h 792"/>
                <a:gd name="T11" fmla="*/ 239 w 239"/>
                <a:gd name="T12" fmla="*/ 792 h 7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" h="792">
                  <a:moveTo>
                    <a:pt x="0" y="792"/>
                  </a:moveTo>
                  <a:lnTo>
                    <a:pt x="0" y="0"/>
                  </a:lnTo>
                  <a:lnTo>
                    <a:pt x="23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2" name="Freeform 104"/>
            <p:cNvSpPr>
              <a:spLocks/>
            </p:cNvSpPr>
            <p:nvPr/>
          </p:nvSpPr>
          <p:spPr bwMode="auto">
            <a:xfrm>
              <a:off x="1752" y="1303"/>
              <a:ext cx="63" cy="63"/>
            </a:xfrm>
            <a:custGeom>
              <a:avLst/>
              <a:gdLst>
                <a:gd name="T0" fmla="*/ 63 w 63"/>
                <a:gd name="T1" fmla="*/ 30 h 63"/>
                <a:gd name="T2" fmla="*/ 0 w 63"/>
                <a:gd name="T3" fmla="*/ 63 h 63"/>
                <a:gd name="T4" fmla="*/ 7 w 63"/>
                <a:gd name="T5" fmla="*/ 42 h 63"/>
                <a:gd name="T6" fmla="*/ 7 w 63"/>
                <a:gd name="T7" fmla="*/ 18 h 63"/>
                <a:gd name="T8" fmla="*/ 0 w 63"/>
                <a:gd name="T9" fmla="*/ 0 h 63"/>
                <a:gd name="T10" fmla="*/ 63 w 63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63" y="30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8"/>
                  </a:lnTo>
                  <a:lnTo>
                    <a:pt x="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3" name="Freeform 105"/>
            <p:cNvSpPr>
              <a:spLocks/>
            </p:cNvSpPr>
            <p:nvPr/>
          </p:nvSpPr>
          <p:spPr bwMode="auto">
            <a:xfrm>
              <a:off x="1529" y="2125"/>
              <a:ext cx="174" cy="1406"/>
            </a:xfrm>
            <a:custGeom>
              <a:avLst/>
              <a:gdLst>
                <a:gd name="T0" fmla="*/ 0 w 174"/>
                <a:gd name="T1" fmla="*/ 0 h 1406"/>
                <a:gd name="T2" fmla="*/ 0 w 174"/>
                <a:gd name="T3" fmla="*/ 1406 h 1406"/>
                <a:gd name="T4" fmla="*/ 174 w 174"/>
                <a:gd name="T5" fmla="*/ 1404 h 1406"/>
                <a:gd name="T6" fmla="*/ 0 60000 65536"/>
                <a:gd name="T7" fmla="*/ 0 60000 65536"/>
                <a:gd name="T8" fmla="*/ 0 60000 65536"/>
                <a:gd name="T9" fmla="*/ 0 w 174"/>
                <a:gd name="T10" fmla="*/ 0 h 1406"/>
                <a:gd name="T11" fmla="*/ 174 w 174"/>
                <a:gd name="T12" fmla="*/ 1406 h 1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1406">
                  <a:moveTo>
                    <a:pt x="0" y="0"/>
                  </a:moveTo>
                  <a:lnTo>
                    <a:pt x="0" y="1406"/>
                  </a:lnTo>
                  <a:lnTo>
                    <a:pt x="174" y="140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4" name="Freeform 106"/>
            <p:cNvSpPr>
              <a:spLocks/>
            </p:cNvSpPr>
            <p:nvPr/>
          </p:nvSpPr>
          <p:spPr bwMode="auto">
            <a:xfrm>
              <a:off x="1686" y="3498"/>
              <a:ext cx="64" cy="63"/>
            </a:xfrm>
            <a:custGeom>
              <a:avLst/>
              <a:gdLst>
                <a:gd name="T0" fmla="*/ 64 w 64"/>
                <a:gd name="T1" fmla="*/ 31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1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1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5" name="Line 107"/>
            <p:cNvSpPr>
              <a:spLocks noChangeShapeType="1"/>
            </p:cNvSpPr>
            <p:nvPr/>
          </p:nvSpPr>
          <p:spPr bwMode="auto">
            <a:xfrm>
              <a:off x="1541" y="2739"/>
              <a:ext cx="10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6" name="Freeform 108"/>
            <p:cNvSpPr>
              <a:spLocks/>
            </p:cNvSpPr>
            <p:nvPr/>
          </p:nvSpPr>
          <p:spPr bwMode="auto">
            <a:xfrm>
              <a:off x="2567" y="2708"/>
              <a:ext cx="64" cy="64"/>
            </a:xfrm>
            <a:custGeom>
              <a:avLst/>
              <a:gdLst>
                <a:gd name="T0" fmla="*/ 64 w 64"/>
                <a:gd name="T1" fmla="*/ 31 h 64"/>
                <a:gd name="T2" fmla="*/ 0 w 64"/>
                <a:gd name="T3" fmla="*/ 64 h 64"/>
                <a:gd name="T4" fmla="*/ 7 w 64"/>
                <a:gd name="T5" fmla="*/ 43 h 64"/>
                <a:gd name="T6" fmla="*/ 7 w 64"/>
                <a:gd name="T7" fmla="*/ 19 h 64"/>
                <a:gd name="T8" fmla="*/ 0 w 64"/>
                <a:gd name="T9" fmla="*/ 0 h 64"/>
                <a:gd name="T10" fmla="*/ 64 w 64"/>
                <a:gd name="T11" fmla="*/ 31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1"/>
                  </a:moveTo>
                  <a:lnTo>
                    <a:pt x="0" y="64"/>
                  </a:lnTo>
                  <a:lnTo>
                    <a:pt x="7" y="43"/>
                  </a:lnTo>
                  <a:lnTo>
                    <a:pt x="7" y="19"/>
                  </a:lnTo>
                  <a:lnTo>
                    <a:pt x="0" y="0"/>
                  </a:lnTo>
                  <a:lnTo>
                    <a:pt x="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7" name="Line 109"/>
            <p:cNvSpPr>
              <a:spLocks noChangeShapeType="1"/>
            </p:cNvSpPr>
            <p:nvPr/>
          </p:nvSpPr>
          <p:spPr bwMode="auto">
            <a:xfrm>
              <a:off x="1442" y="1949"/>
              <a:ext cx="26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8" name="Freeform 110"/>
            <p:cNvSpPr>
              <a:spLocks/>
            </p:cNvSpPr>
            <p:nvPr/>
          </p:nvSpPr>
          <p:spPr bwMode="auto">
            <a:xfrm>
              <a:off x="1686" y="1917"/>
              <a:ext cx="64" cy="63"/>
            </a:xfrm>
            <a:custGeom>
              <a:avLst/>
              <a:gdLst>
                <a:gd name="T0" fmla="*/ 64 w 64"/>
                <a:gd name="T1" fmla="*/ 32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2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2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79" name="Freeform 111"/>
            <p:cNvSpPr>
              <a:spLocks/>
            </p:cNvSpPr>
            <p:nvPr/>
          </p:nvSpPr>
          <p:spPr bwMode="auto">
            <a:xfrm>
              <a:off x="1442" y="2915"/>
              <a:ext cx="261" cy="440"/>
            </a:xfrm>
            <a:custGeom>
              <a:avLst/>
              <a:gdLst>
                <a:gd name="T0" fmla="*/ 0 w 261"/>
                <a:gd name="T1" fmla="*/ 0 h 440"/>
                <a:gd name="T2" fmla="*/ 0 w 261"/>
                <a:gd name="T3" fmla="*/ 440 h 440"/>
                <a:gd name="T4" fmla="*/ 261 w 261"/>
                <a:gd name="T5" fmla="*/ 440 h 440"/>
                <a:gd name="T6" fmla="*/ 0 60000 65536"/>
                <a:gd name="T7" fmla="*/ 0 60000 65536"/>
                <a:gd name="T8" fmla="*/ 0 60000 65536"/>
                <a:gd name="T9" fmla="*/ 0 w 261"/>
                <a:gd name="T10" fmla="*/ 0 h 440"/>
                <a:gd name="T11" fmla="*/ 261 w 261"/>
                <a:gd name="T12" fmla="*/ 440 h 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1" h="440">
                  <a:moveTo>
                    <a:pt x="0" y="0"/>
                  </a:moveTo>
                  <a:lnTo>
                    <a:pt x="0" y="440"/>
                  </a:lnTo>
                  <a:lnTo>
                    <a:pt x="261" y="4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0" name="Freeform 112"/>
            <p:cNvSpPr>
              <a:spLocks/>
            </p:cNvSpPr>
            <p:nvPr/>
          </p:nvSpPr>
          <p:spPr bwMode="auto">
            <a:xfrm>
              <a:off x="1686" y="3322"/>
              <a:ext cx="64" cy="64"/>
            </a:xfrm>
            <a:custGeom>
              <a:avLst/>
              <a:gdLst>
                <a:gd name="T0" fmla="*/ 64 w 64"/>
                <a:gd name="T1" fmla="*/ 33 h 64"/>
                <a:gd name="T2" fmla="*/ 0 w 64"/>
                <a:gd name="T3" fmla="*/ 64 h 64"/>
                <a:gd name="T4" fmla="*/ 7 w 64"/>
                <a:gd name="T5" fmla="*/ 43 h 64"/>
                <a:gd name="T6" fmla="*/ 7 w 64"/>
                <a:gd name="T7" fmla="*/ 21 h 64"/>
                <a:gd name="T8" fmla="*/ 0 w 64"/>
                <a:gd name="T9" fmla="*/ 0 h 64"/>
                <a:gd name="T10" fmla="*/ 64 w 64"/>
                <a:gd name="T11" fmla="*/ 33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4"/>
                <a:gd name="T20" fmla="*/ 64 w 64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4">
                  <a:moveTo>
                    <a:pt x="64" y="33"/>
                  </a:moveTo>
                  <a:lnTo>
                    <a:pt x="0" y="64"/>
                  </a:lnTo>
                  <a:lnTo>
                    <a:pt x="7" y="43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1" name="Freeform 113"/>
            <p:cNvSpPr>
              <a:spLocks/>
            </p:cNvSpPr>
            <p:nvPr/>
          </p:nvSpPr>
          <p:spPr bwMode="auto">
            <a:xfrm>
              <a:off x="1287" y="1157"/>
              <a:ext cx="481" cy="1758"/>
            </a:xfrm>
            <a:custGeom>
              <a:avLst/>
              <a:gdLst>
                <a:gd name="T0" fmla="*/ 0 w 481"/>
                <a:gd name="T1" fmla="*/ 1758 h 1758"/>
                <a:gd name="T2" fmla="*/ 155 w 481"/>
                <a:gd name="T3" fmla="*/ 1758 h 1758"/>
                <a:gd name="T4" fmla="*/ 155 w 481"/>
                <a:gd name="T5" fmla="*/ 0 h 1758"/>
                <a:gd name="T6" fmla="*/ 481 w 481"/>
                <a:gd name="T7" fmla="*/ 0 h 17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1"/>
                <a:gd name="T13" fmla="*/ 0 h 1758"/>
                <a:gd name="T14" fmla="*/ 481 w 481"/>
                <a:gd name="T15" fmla="*/ 1758 h 17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1" h="1758">
                  <a:moveTo>
                    <a:pt x="0" y="1758"/>
                  </a:moveTo>
                  <a:lnTo>
                    <a:pt x="155" y="1758"/>
                  </a:lnTo>
                  <a:lnTo>
                    <a:pt x="155" y="0"/>
                  </a:lnTo>
                  <a:lnTo>
                    <a:pt x="48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2" name="Freeform 114"/>
            <p:cNvSpPr>
              <a:spLocks/>
            </p:cNvSpPr>
            <p:nvPr/>
          </p:nvSpPr>
          <p:spPr bwMode="auto">
            <a:xfrm>
              <a:off x="1752" y="1127"/>
              <a:ext cx="63" cy="63"/>
            </a:xfrm>
            <a:custGeom>
              <a:avLst/>
              <a:gdLst>
                <a:gd name="T0" fmla="*/ 63 w 63"/>
                <a:gd name="T1" fmla="*/ 30 h 63"/>
                <a:gd name="T2" fmla="*/ 0 w 63"/>
                <a:gd name="T3" fmla="*/ 63 h 63"/>
                <a:gd name="T4" fmla="*/ 7 w 63"/>
                <a:gd name="T5" fmla="*/ 42 h 63"/>
                <a:gd name="T6" fmla="*/ 7 w 63"/>
                <a:gd name="T7" fmla="*/ 19 h 63"/>
                <a:gd name="T8" fmla="*/ 0 w 63"/>
                <a:gd name="T9" fmla="*/ 0 h 63"/>
                <a:gd name="T10" fmla="*/ 63 w 63"/>
                <a:gd name="T11" fmla="*/ 3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63"/>
                <a:gd name="T20" fmla="*/ 63 w 63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63">
                  <a:moveTo>
                    <a:pt x="63" y="30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19"/>
                  </a:lnTo>
                  <a:lnTo>
                    <a:pt x="0" y="0"/>
                  </a:lnTo>
                  <a:lnTo>
                    <a:pt x="6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3" name="Line 115"/>
            <p:cNvSpPr>
              <a:spLocks noChangeShapeType="1"/>
            </p:cNvSpPr>
            <p:nvPr/>
          </p:nvSpPr>
          <p:spPr bwMode="auto">
            <a:xfrm>
              <a:off x="1442" y="2828"/>
              <a:ext cx="11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4" name="Freeform 116"/>
            <p:cNvSpPr>
              <a:spLocks/>
            </p:cNvSpPr>
            <p:nvPr/>
          </p:nvSpPr>
          <p:spPr bwMode="auto">
            <a:xfrm>
              <a:off x="2567" y="2795"/>
              <a:ext cx="64" cy="63"/>
            </a:xfrm>
            <a:custGeom>
              <a:avLst/>
              <a:gdLst>
                <a:gd name="T0" fmla="*/ 64 w 64"/>
                <a:gd name="T1" fmla="*/ 33 h 63"/>
                <a:gd name="T2" fmla="*/ 0 w 64"/>
                <a:gd name="T3" fmla="*/ 63 h 63"/>
                <a:gd name="T4" fmla="*/ 7 w 64"/>
                <a:gd name="T5" fmla="*/ 42 h 63"/>
                <a:gd name="T6" fmla="*/ 7 w 64"/>
                <a:gd name="T7" fmla="*/ 21 h 63"/>
                <a:gd name="T8" fmla="*/ 0 w 64"/>
                <a:gd name="T9" fmla="*/ 0 h 63"/>
                <a:gd name="T10" fmla="*/ 64 w 64"/>
                <a:gd name="T11" fmla="*/ 3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3"/>
                <a:gd name="T20" fmla="*/ 64 w 64"/>
                <a:gd name="T21" fmla="*/ 63 h 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3">
                  <a:moveTo>
                    <a:pt x="64" y="33"/>
                  </a:moveTo>
                  <a:lnTo>
                    <a:pt x="0" y="63"/>
                  </a:lnTo>
                  <a:lnTo>
                    <a:pt x="7" y="42"/>
                  </a:lnTo>
                  <a:lnTo>
                    <a:pt x="7" y="21"/>
                  </a:lnTo>
                  <a:lnTo>
                    <a:pt x="0" y="0"/>
                  </a:lnTo>
                  <a:lnTo>
                    <a:pt x="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985" name="Rectangle 117"/>
            <p:cNvSpPr>
              <a:spLocks noChangeArrowheads="1"/>
            </p:cNvSpPr>
            <p:nvPr/>
          </p:nvSpPr>
          <p:spPr bwMode="auto">
            <a:xfrm>
              <a:off x="1353" y="842"/>
              <a:ext cx="2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79986" name="Rectangle 118"/>
            <p:cNvSpPr>
              <a:spLocks noChangeArrowheads="1"/>
            </p:cNvSpPr>
            <p:nvPr/>
          </p:nvSpPr>
          <p:spPr bwMode="auto">
            <a:xfrm>
              <a:off x="2245" y="842"/>
              <a:ext cx="45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EXECUTE</a:t>
              </a:r>
              <a:endParaRPr lang="en-US"/>
            </a:p>
          </p:txBody>
        </p:sp>
        <p:sp>
          <p:nvSpPr>
            <p:cNvPr id="79987" name="Rectangle 119"/>
            <p:cNvSpPr>
              <a:spLocks noChangeArrowheads="1"/>
            </p:cNvSpPr>
            <p:nvPr/>
          </p:nvSpPr>
          <p:spPr bwMode="auto">
            <a:xfrm>
              <a:off x="2584" y="1692"/>
              <a:ext cx="56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Load Queue</a:t>
              </a:r>
              <a:endParaRPr lang="en-US"/>
            </a:p>
          </p:txBody>
        </p:sp>
        <p:sp>
          <p:nvSpPr>
            <p:cNvPr id="79988" name="Rectangle 120"/>
            <p:cNvSpPr>
              <a:spLocks noChangeArrowheads="1"/>
            </p:cNvSpPr>
            <p:nvPr/>
          </p:nvSpPr>
          <p:spPr bwMode="auto">
            <a:xfrm>
              <a:off x="2568" y="3030"/>
              <a:ext cx="57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Store Queue</a:t>
              </a:r>
              <a:endParaRPr lang="en-US"/>
            </a:p>
          </p:txBody>
        </p:sp>
        <p:sp>
          <p:nvSpPr>
            <p:cNvPr id="79989" name="Rectangle 123"/>
            <p:cNvSpPr>
              <a:spLocks noChangeArrowheads="1"/>
            </p:cNvSpPr>
            <p:nvPr/>
          </p:nvSpPr>
          <p:spPr bwMode="auto">
            <a:xfrm>
              <a:off x="1741" y="3024"/>
              <a:ext cx="18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ALU</a:t>
              </a:r>
            </a:p>
            <a:p>
              <a:pPr algn="ctr"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RS</a:t>
              </a:r>
              <a:endParaRPr lang="en-US"/>
            </a:p>
          </p:txBody>
        </p:sp>
        <p:sp>
          <p:nvSpPr>
            <p:cNvPr id="79990" name="Rectangle 123"/>
            <p:cNvSpPr>
              <a:spLocks noChangeArrowheads="1"/>
            </p:cNvSpPr>
            <p:nvPr/>
          </p:nvSpPr>
          <p:spPr bwMode="auto">
            <a:xfrm>
              <a:off x="2173" y="3132"/>
              <a:ext cx="184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79991" name="Rectangle 123"/>
            <p:cNvSpPr>
              <a:spLocks noChangeArrowheads="1"/>
            </p:cNvSpPr>
            <p:nvPr/>
          </p:nvSpPr>
          <p:spPr bwMode="auto">
            <a:xfrm>
              <a:off x="1637" y="2412"/>
              <a:ext cx="46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Load/Store</a:t>
              </a:r>
            </a:p>
            <a:p>
              <a:pPr algn="ctr"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RS</a:t>
              </a:r>
              <a:endParaRPr lang="en-US"/>
            </a:p>
          </p:txBody>
        </p:sp>
        <p:sp>
          <p:nvSpPr>
            <p:cNvPr id="79992" name="Rectangle 123"/>
            <p:cNvSpPr>
              <a:spLocks noChangeArrowheads="1"/>
            </p:cNvSpPr>
            <p:nvPr/>
          </p:nvSpPr>
          <p:spPr bwMode="auto">
            <a:xfrm>
              <a:off x="1745" y="828"/>
              <a:ext cx="2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MULT</a:t>
              </a:r>
            </a:p>
            <a:p>
              <a:pPr algn="ctr"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</a:rPr>
                <a:t>RS</a:t>
              </a:r>
              <a:endParaRPr lang="en-US"/>
            </a:p>
          </p:txBody>
        </p:sp>
      </p:grpSp>
      <p:sp>
        <p:nvSpPr>
          <p:cNvPr id="79876" name="TextBox 128"/>
          <p:cNvSpPr txBox="1">
            <a:spLocks noChangeArrowheads="1"/>
          </p:cNvSpPr>
          <p:nvPr/>
        </p:nvSpPr>
        <p:spPr bwMode="auto">
          <a:xfrm>
            <a:off x="514350" y="1133475"/>
            <a:ext cx="1771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FP adder unit and reservation stations should also be added to this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83895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1.	ISSUE</a:t>
            </a:r>
          </a:p>
          <a:p>
            <a:pPr lvl="1"/>
            <a:r>
              <a:rPr lang="en-US" sz="2400" smtClean="0"/>
              <a:t>Get next instruction from fetch unit</a:t>
            </a:r>
          </a:p>
          <a:p>
            <a:pPr lvl="1"/>
            <a:r>
              <a:rPr lang="en-US" sz="2400" smtClean="0"/>
              <a:t>Check for available reservation station</a:t>
            </a:r>
          </a:p>
          <a:p>
            <a:pPr lvl="1"/>
            <a:r>
              <a:rPr lang="en-US" sz="2400" smtClean="0"/>
              <a:t>If not available,  stall due to structural hazard</a:t>
            </a:r>
          </a:p>
          <a:p>
            <a:pPr lvl="1"/>
            <a:r>
              <a:rPr lang="en-US" sz="2400" smtClean="0"/>
              <a:t>If RS available, </a:t>
            </a:r>
            <a:r>
              <a:rPr lang="en-US" sz="2400" i="1" smtClean="0"/>
              <a:t>issue</a:t>
            </a:r>
          </a:p>
          <a:p>
            <a:pPr lvl="2"/>
            <a:r>
              <a:rPr lang="en-US" sz="1800" smtClean="0"/>
              <a:t>Copy ready registers to RS</a:t>
            </a:r>
          </a:p>
          <a:p>
            <a:pPr lvl="2"/>
            <a:r>
              <a:rPr lang="en-US" sz="1800" smtClean="0"/>
              <a:t>Copy tags for all non-ready</a:t>
            </a:r>
          </a:p>
          <a:p>
            <a:pPr lvl="2">
              <a:buFontTx/>
              <a:buNone/>
            </a:pPr>
            <a:r>
              <a:rPr lang="en-US" sz="1800" smtClean="0"/>
              <a:t>	registers to RS</a:t>
            </a:r>
          </a:p>
        </p:txBody>
      </p:sp>
      <p:sp>
        <p:nvSpPr>
          <p:cNvPr id="859141" name="Rectangle 5"/>
          <p:cNvSpPr>
            <a:spLocks noChangeArrowheads="1"/>
          </p:cNvSpPr>
          <p:nvPr/>
        </p:nvSpPr>
        <p:spPr bwMode="auto">
          <a:xfrm>
            <a:off x="5753100" y="3429000"/>
            <a:ext cx="533400" cy="2662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1143000"/>
          </a:xfrm>
        </p:spPr>
        <p:txBody>
          <a:bodyPr/>
          <a:lstStyle/>
          <a:p>
            <a:r>
              <a:rPr lang="en-US" smtClean="0"/>
              <a:t>Three Stages of Tomasulo’s Algorithm</a:t>
            </a:r>
          </a:p>
        </p:txBody>
      </p:sp>
      <p:grpSp>
        <p:nvGrpSpPr>
          <p:cNvPr id="80901" name="Group 4"/>
          <p:cNvGrpSpPr>
            <a:grpSpLocks noChangeAspect="1"/>
          </p:cNvGrpSpPr>
          <p:nvPr/>
        </p:nvGrpSpPr>
        <p:grpSpPr bwMode="auto">
          <a:xfrm>
            <a:off x="4743450" y="3429000"/>
            <a:ext cx="4114800" cy="2635250"/>
            <a:chOff x="2844" y="2236"/>
            <a:chExt cx="2592" cy="1660"/>
          </a:xfrm>
        </p:grpSpPr>
        <p:sp>
          <p:nvSpPr>
            <p:cNvPr id="809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4" y="2236"/>
              <a:ext cx="2592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 rot="5400000">
              <a:off x="4927" y="3165"/>
              <a:ext cx="52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Common Data Bus</a:t>
              </a:r>
              <a:endParaRPr lang="en-US"/>
            </a:p>
          </p:txBody>
        </p:sp>
        <p:sp>
          <p:nvSpPr>
            <p:cNvPr id="80904" name="Rectangle 6"/>
            <p:cNvSpPr>
              <a:spLocks noChangeArrowheads="1"/>
            </p:cNvSpPr>
            <p:nvPr/>
          </p:nvSpPr>
          <p:spPr bwMode="auto">
            <a:xfrm>
              <a:off x="2935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5" name="Rectangle 7"/>
            <p:cNvSpPr>
              <a:spLocks noChangeArrowheads="1"/>
            </p:cNvSpPr>
            <p:nvPr/>
          </p:nvSpPr>
          <p:spPr bwMode="auto">
            <a:xfrm>
              <a:off x="3197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6" name="Rectangle 8"/>
            <p:cNvSpPr>
              <a:spLocks noChangeArrowheads="1"/>
            </p:cNvSpPr>
            <p:nvPr/>
          </p:nvSpPr>
          <p:spPr bwMode="auto">
            <a:xfrm>
              <a:off x="3000" y="2783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80907" name="Rectangle 9"/>
            <p:cNvSpPr>
              <a:spLocks noChangeArrowheads="1"/>
            </p:cNvSpPr>
            <p:nvPr/>
          </p:nvSpPr>
          <p:spPr bwMode="auto">
            <a:xfrm>
              <a:off x="3004" y="2835"/>
              <a:ext cx="17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access</a:t>
              </a:r>
              <a:endParaRPr lang="en-US"/>
            </a:p>
          </p:txBody>
        </p:sp>
        <p:sp>
          <p:nvSpPr>
            <p:cNvPr id="80908" name="Line 10"/>
            <p:cNvSpPr>
              <a:spLocks noChangeShapeType="1"/>
            </p:cNvSpPr>
            <p:nvPr/>
          </p:nvSpPr>
          <p:spPr bwMode="auto">
            <a:xfrm>
              <a:off x="2968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Freeform 11"/>
            <p:cNvSpPr>
              <a:spLocks/>
            </p:cNvSpPr>
            <p:nvPr/>
          </p:nvSpPr>
          <p:spPr bwMode="auto">
            <a:xfrm>
              <a:off x="3165" y="2892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Rectangle 12"/>
            <p:cNvSpPr>
              <a:spLocks noChangeArrowheads="1"/>
            </p:cNvSpPr>
            <p:nvPr/>
          </p:nvSpPr>
          <p:spPr bwMode="auto">
            <a:xfrm>
              <a:off x="3459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Line 13"/>
            <p:cNvSpPr>
              <a:spLocks noChangeShapeType="1"/>
            </p:cNvSpPr>
            <p:nvPr/>
          </p:nvSpPr>
          <p:spPr bwMode="auto">
            <a:xfrm>
              <a:off x="3229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Freeform 14"/>
            <p:cNvSpPr>
              <a:spLocks/>
            </p:cNvSpPr>
            <p:nvPr/>
          </p:nvSpPr>
          <p:spPr bwMode="auto">
            <a:xfrm>
              <a:off x="3427" y="2892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Rectangle 17"/>
            <p:cNvSpPr>
              <a:spLocks noChangeArrowheads="1"/>
            </p:cNvSpPr>
            <p:nvPr/>
          </p:nvSpPr>
          <p:spPr bwMode="auto">
            <a:xfrm>
              <a:off x="3260" y="2841"/>
              <a:ext cx="182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80914" name="Rectangle 18"/>
            <p:cNvSpPr>
              <a:spLocks noChangeArrowheads="1"/>
            </p:cNvSpPr>
            <p:nvPr/>
          </p:nvSpPr>
          <p:spPr bwMode="auto">
            <a:xfrm>
              <a:off x="3939" y="3473"/>
              <a:ext cx="34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Rectangle 19"/>
            <p:cNvSpPr>
              <a:spLocks noChangeArrowheads="1"/>
            </p:cNvSpPr>
            <p:nvPr/>
          </p:nvSpPr>
          <p:spPr bwMode="auto">
            <a:xfrm>
              <a:off x="4136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Rectangle 20"/>
            <p:cNvSpPr>
              <a:spLocks noChangeArrowheads="1"/>
            </p:cNvSpPr>
            <p:nvPr/>
          </p:nvSpPr>
          <p:spPr bwMode="auto">
            <a:xfrm>
              <a:off x="4202" y="2385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Rectangle 21"/>
            <p:cNvSpPr>
              <a:spLocks noChangeArrowheads="1"/>
            </p:cNvSpPr>
            <p:nvPr/>
          </p:nvSpPr>
          <p:spPr bwMode="auto">
            <a:xfrm>
              <a:off x="3939" y="2777"/>
              <a:ext cx="34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Rectangle 22"/>
            <p:cNvSpPr>
              <a:spLocks noChangeArrowheads="1"/>
            </p:cNvSpPr>
            <p:nvPr/>
          </p:nvSpPr>
          <p:spPr bwMode="auto">
            <a:xfrm>
              <a:off x="3939" y="2385"/>
              <a:ext cx="34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3318" y="3169"/>
              <a:ext cx="15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0" name="Rectangle 24"/>
            <p:cNvSpPr>
              <a:spLocks noChangeArrowheads="1"/>
            </p:cNvSpPr>
            <p:nvPr/>
          </p:nvSpPr>
          <p:spPr bwMode="auto">
            <a:xfrm>
              <a:off x="3341" y="3273"/>
              <a:ext cx="13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Regs</a:t>
              </a:r>
              <a:endParaRPr lang="en-US"/>
            </a:p>
          </p:txBody>
        </p:sp>
        <p:sp>
          <p:nvSpPr>
            <p:cNvPr id="80921" name="Rectangle 25"/>
            <p:cNvSpPr>
              <a:spLocks noChangeArrowheads="1"/>
            </p:cNvSpPr>
            <p:nvPr/>
          </p:nvSpPr>
          <p:spPr bwMode="auto">
            <a:xfrm>
              <a:off x="4464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2" name="Rectangle 26"/>
            <p:cNvSpPr>
              <a:spLocks noChangeArrowheads="1"/>
            </p:cNvSpPr>
            <p:nvPr/>
          </p:nvSpPr>
          <p:spPr bwMode="auto">
            <a:xfrm>
              <a:off x="4464" y="2385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Rectangle 27"/>
            <p:cNvSpPr>
              <a:spLocks noChangeArrowheads="1"/>
            </p:cNvSpPr>
            <p:nvPr/>
          </p:nvSpPr>
          <p:spPr bwMode="auto">
            <a:xfrm>
              <a:off x="4726" y="2385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3809" y="2515"/>
              <a:ext cx="1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29"/>
            <p:cNvSpPr>
              <a:spLocks/>
            </p:cNvSpPr>
            <p:nvPr/>
          </p:nvSpPr>
          <p:spPr bwMode="auto">
            <a:xfrm>
              <a:off x="3908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>
              <a:off x="3797" y="2907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Freeform 31"/>
            <p:cNvSpPr>
              <a:spLocks/>
            </p:cNvSpPr>
            <p:nvPr/>
          </p:nvSpPr>
          <p:spPr bwMode="auto">
            <a:xfrm>
              <a:off x="3908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0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Line 32"/>
            <p:cNvSpPr>
              <a:spLocks noChangeShapeType="1"/>
            </p:cNvSpPr>
            <p:nvPr/>
          </p:nvSpPr>
          <p:spPr bwMode="auto">
            <a:xfrm>
              <a:off x="3797" y="3603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Freeform 33"/>
            <p:cNvSpPr>
              <a:spLocks/>
            </p:cNvSpPr>
            <p:nvPr/>
          </p:nvSpPr>
          <p:spPr bwMode="auto">
            <a:xfrm>
              <a:off x="3908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>
              <a:off x="3973" y="3603"/>
              <a:ext cx="116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Freeform 35"/>
            <p:cNvSpPr>
              <a:spLocks/>
            </p:cNvSpPr>
            <p:nvPr/>
          </p:nvSpPr>
          <p:spPr bwMode="auto">
            <a:xfrm>
              <a:off x="5130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Line 36"/>
            <p:cNvSpPr>
              <a:spLocks noChangeShapeType="1"/>
            </p:cNvSpPr>
            <p:nvPr/>
          </p:nvSpPr>
          <p:spPr bwMode="auto">
            <a:xfrm>
              <a:off x="4497" y="2908"/>
              <a:ext cx="64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Freeform 37"/>
            <p:cNvSpPr>
              <a:spLocks/>
            </p:cNvSpPr>
            <p:nvPr/>
          </p:nvSpPr>
          <p:spPr bwMode="auto">
            <a:xfrm>
              <a:off x="5130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0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Line 38"/>
            <p:cNvSpPr>
              <a:spLocks noChangeShapeType="1"/>
            </p:cNvSpPr>
            <p:nvPr/>
          </p:nvSpPr>
          <p:spPr bwMode="auto">
            <a:xfrm>
              <a:off x="4758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5" name="Freeform 39"/>
            <p:cNvSpPr>
              <a:spLocks/>
            </p:cNvSpPr>
            <p:nvPr/>
          </p:nvSpPr>
          <p:spPr bwMode="auto">
            <a:xfrm>
              <a:off x="4955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6" name="Line 40"/>
            <p:cNvSpPr>
              <a:spLocks noChangeShapeType="1"/>
            </p:cNvSpPr>
            <p:nvPr/>
          </p:nvSpPr>
          <p:spPr bwMode="auto">
            <a:xfrm>
              <a:off x="3973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41"/>
            <p:cNvSpPr>
              <a:spLocks/>
            </p:cNvSpPr>
            <p:nvPr/>
          </p:nvSpPr>
          <p:spPr bwMode="auto">
            <a:xfrm>
              <a:off x="4171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2 w 31"/>
                <a:gd name="T5" fmla="*/ 21 h 32"/>
                <a:gd name="T6" fmla="*/ 2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2" y="21"/>
                  </a:lnTo>
                  <a:lnTo>
                    <a:pt x="2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8" name="Line 42"/>
            <p:cNvSpPr>
              <a:spLocks noChangeShapeType="1"/>
            </p:cNvSpPr>
            <p:nvPr/>
          </p:nvSpPr>
          <p:spPr bwMode="auto">
            <a:xfrm>
              <a:off x="4235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39" name="Freeform 43"/>
            <p:cNvSpPr>
              <a:spLocks/>
            </p:cNvSpPr>
            <p:nvPr/>
          </p:nvSpPr>
          <p:spPr bwMode="auto">
            <a:xfrm>
              <a:off x="4433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2 w 31"/>
                <a:gd name="T5" fmla="*/ 21 h 32"/>
                <a:gd name="T6" fmla="*/ 2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2" y="21"/>
                  </a:lnTo>
                  <a:lnTo>
                    <a:pt x="2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0" name="Line 44"/>
            <p:cNvSpPr>
              <a:spLocks noChangeShapeType="1"/>
            </p:cNvSpPr>
            <p:nvPr/>
          </p:nvSpPr>
          <p:spPr bwMode="auto">
            <a:xfrm>
              <a:off x="3973" y="2908"/>
              <a:ext cx="1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1" name="Freeform 45"/>
            <p:cNvSpPr>
              <a:spLocks/>
            </p:cNvSpPr>
            <p:nvPr/>
          </p:nvSpPr>
          <p:spPr bwMode="auto">
            <a:xfrm>
              <a:off x="4104" y="2892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2" name="Line 46"/>
            <p:cNvSpPr>
              <a:spLocks noChangeShapeType="1"/>
            </p:cNvSpPr>
            <p:nvPr/>
          </p:nvSpPr>
          <p:spPr bwMode="auto">
            <a:xfrm>
              <a:off x="4497" y="2515"/>
              <a:ext cx="2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3" name="Freeform 47"/>
            <p:cNvSpPr>
              <a:spLocks/>
            </p:cNvSpPr>
            <p:nvPr/>
          </p:nvSpPr>
          <p:spPr bwMode="auto">
            <a:xfrm>
              <a:off x="4694" y="2500"/>
              <a:ext cx="32" cy="32"/>
            </a:xfrm>
            <a:custGeom>
              <a:avLst/>
              <a:gdLst>
                <a:gd name="T0" fmla="*/ 32 w 32"/>
                <a:gd name="T1" fmla="*/ 15 h 32"/>
                <a:gd name="T2" fmla="*/ 0 w 32"/>
                <a:gd name="T3" fmla="*/ 32 h 32"/>
                <a:gd name="T4" fmla="*/ 3 w 32"/>
                <a:gd name="T5" fmla="*/ 21 h 32"/>
                <a:gd name="T6" fmla="*/ 3 w 32"/>
                <a:gd name="T7" fmla="*/ 9 h 32"/>
                <a:gd name="T8" fmla="*/ 0 w 32"/>
                <a:gd name="T9" fmla="*/ 0 h 32"/>
                <a:gd name="T10" fmla="*/ 32 w 32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2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4" name="Line 48"/>
            <p:cNvSpPr>
              <a:spLocks noChangeShapeType="1"/>
            </p:cNvSpPr>
            <p:nvPr/>
          </p:nvSpPr>
          <p:spPr bwMode="auto">
            <a:xfrm>
              <a:off x="4234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5" name="Freeform 49"/>
            <p:cNvSpPr>
              <a:spLocks/>
            </p:cNvSpPr>
            <p:nvPr/>
          </p:nvSpPr>
          <p:spPr bwMode="auto">
            <a:xfrm>
              <a:off x="4433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2 w 31"/>
                <a:gd name="T5" fmla="*/ 20 h 31"/>
                <a:gd name="T6" fmla="*/ 2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6" name="Line 50"/>
            <p:cNvSpPr>
              <a:spLocks noChangeShapeType="1"/>
            </p:cNvSpPr>
            <p:nvPr/>
          </p:nvSpPr>
          <p:spPr bwMode="auto">
            <a:xfrm>
              <a:off x="3874" y="2973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7" name="Freeform 51"/>
            <p:cNvSpPr>
              <a:spLocks/>
            </p:cNvSpPr>
            <p:nvPr/>
          </p:nvSpPr>
          <p:spPr bwMode="auto">
            <a:xfrm>
              <a:off x="3908" y="2957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2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8" name="Line 52"/>
            <p:cNvSpPr>
              <a:spLocks noChangeShapeType="1"/>
            </p:cNvSpPr>
            <p:nvPr/>
          </p:nvSpPr>
          <p:spPr bwMode="auto">
            <a:xfrm>
              <a:off x="3874" y="3670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49" name="Freeform 53"/>
            <p:cNvSpPr>
              <a:spLocks/>
            </p:cNvSpPr>
            <p:nvPr/>
          </p:nvSpPr>
          <p:spPr bwMode="auto">
            <a:xfrm>
              <a:off x="3908" y="3653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0" name="Line 54"/>
            <p:cNvSpPr>
              <a:spLocks noChangeShapeType="1"/>
            </p:cNvSpPr>
            <p:nvPr/>
          </p:nvSpPr>
          <p:spPr bwMode="auto">
            <a:xfrm>
              <a:off x="3874" y="2580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1" name="Freeform 55"/>
            <p:cNvSpPr>
              <a:spLocks/>
            </p:cNvSpPr>
            <p:nvPr/>
          </p:nvSpPr>
          <p:spPr bwMode="auto">
            <a:xfrm>
              <a:off x="3908" y="2565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2" name="Freeform 56"/>
            <p:cNvSpPr>
              <a:spLocks/>
            </p:cNvSpPr>
            <p:nvPr/>
          </p:nvSpPr>
          <p:spPr bwMode="auto">
            <a:xfrm>
              <a:off x="3580" y="2897"/>
              <a:ext cx="22" cy="20"/>
            </a:xfrm>
            <a:custGeom>
              <a:avLst/>
              <a:gdLst>
                <a:gd name="T0" fmla="*/ 0 w 22"/>
                <a:gd name="T1" fmla="*/ 11 h 20"/>
                <a:gd name="T2" fmla="*/ 2 w 22"/>
                <a:gd name="T3" fmla="*/ 4 h 20"/>
                <a:gd name="T4" fmla="*/ 7 w 22"/>
                <a:gd name="T5" fmla="*/ 0 h 20"/>
                <a:gd name="T6" fmla="*/ 14 w 22"/>
                <a:gd name="T7" fmla="*/ 0 h 20"/>
                <a:gd name="T8" fmla="*/ 19 w 22"/>
                <a:gd name="T9" fmla="*/ 4 h 20"/>
                <a:gd name="T10" fmla="*/ 22 w 22"/>
                <a:gd name="T11" fmla="*/ 11 h 20"/>
                <a:gd name="T12" fmla="*/ 19 w 22"/>
                <a:gd name="T13" fmla="*/ 17 h 20"/>
                <a:gd name="T14" fmla="*/ 14 w 22"/>
                <a:gd name="T15" fmla="*/ 20 h 20"/>
                <a:gd name="T16" fmla="*/ 7 w 22"/>
                <a:gd name="T17" fmla="*/ 20 h 20"/>
                <a:gd name="T18" fmla="*/ 2 w 22"/>
                <a:gd name="T19" fmla="*/ 17 h 20"/>
                <a:gd name="T20" fmla="*/ 0 w 22"/>
                <a:gd name="T21" fmla="*/ 1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0"/>
                <a:gd name="T35" fmla="*/ 22 w 22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0">
                  <a:moveTo>
                    <a:pt x="0" y="11"/>
                  </a:moveTo>
                  <a:lnTo>
                    <a:pt x="2" y="4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2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3" name="Freeform 57"/>
            <p:cNvSpPr>
              <a:spLocks/>
            </p:cNvSpPr>
            <p:nvPr/>
          </p:nvSpPr>
          <p:spPr bwMode="auto">
            <a:xfrm>
              <a:off x="3874" y="2515"/>
              <a:ext cx="1287" cy="1351"/>
            </a:xfrm>
            <a:custGeom>
              <a:avLst/>
              <a:gdLst>
                <a:gd name="T0" fmla="*/ 1287 w 1287"/>
                <a:gd name="T1" fmla="*/ 0 h 1351"/>
                <a:gd name="T2" fmla="*/ 1287 w 1287"/>
                <a:gd name="T3" fmla="*/ 1351 h 1351"/>
                <a:gd name="T4" fmla="*/ 0 w 1287"/>
                <a:gd name="T5" fmla="*/ 1351 h 1351"/>
                <a:gd name="T6" fmla="*/ 0 w 1287"/>
                <a:gd name="T7" fmla="*/ 62 h 13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7"/>
                <a:gd name="T13" fmla="*/ 0 h 1351"/>
                <a:gd name="T14" fmla="*/ 1287 w 1287"/>
                <a:gd name="T15" fmla="*/ 1351 h 13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7" h="1351">
                  <a:moveTo>
                    <a:pt x="1287" y="0"/>
                  </a:moveTo>
                  <a:lnTo>
                    <a:pt x="1287" y="1351"/>
                  </a:lnTo>
                  <a:lnTo>
                    <a:pt x="0" y="1351"/>
                  </a:lnTo>
                  <a:lnTo>
                    <a:pt x="0" y="62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4" name="Freeform 58"/>
            <p:cNvSpPr>
              <a:spLocks/>
            </p:cNvSpPr>
            <p:nvPr/>
          </p:nvSpPr>
          <p:spPr bwMode="auto">
            <a:xfrm>
              <a:off x="3099" y="3299"/>
              <a:ext cx="840" cy="566"/>
            </a:xfrm>
            <a:custGeom>
              <a:avLst/>
              <a:gdLst>
                <a:gd name="T0" fmla="*/ 840 w 840"/>
                <a:gd name="T1" fmla="*/ 566 h 566"/>
                <a:gd name="T2" fmla="*/ 0 w 840"/>
                <a:gd name="T3" fmla="*/ 566 h 566"/>
                <a:gd name="T4" fmla="*/ 0 w 840"/>
                <a:gd name="T5" fmla="*/ 0 h 566"/>
                <a:gd name="T6" fmla="*/ 163 w 840"/>
                <a:gd name="T7" fmla="*/ 0 h 5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66"/>
                <a:gd name="T14" fmla="*/ 840 w 840"/>
                <a:gd name="T15" fmla="*/ 566 h 5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566">
                  <a:moveTo>
                    <a:pt x="840" y="566"/>
                  </a:moveTo>
                  <a:lnTo>
                    <a:pt x="0" y="566"/>
                  </a:lnTo>
                  <a:lnTo>
                    <a:pt x="0" y="0"/>
                  </a:lnTo>
                  <a:lnTo>
                    <a:pt x="163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5" name="Freeform 59"/>
            <p:cNvSpPr>
              <a:spLocks/>
            </p:cNvSpPr>
            <p:nvPr/>
          </p:nvSpPr>
          <p:spPr bwMode="auto">
            <a:xfrm>
              <a:off x="3255" y="3284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3 w 31"/>
                <a:gd name="T5" fmla="*/ 21 h 31"/>
                <a:gd name="T6" fmla="*/ 3 w 31"/>
                <a:gd name="T7" fmla="*/ 9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56" name="Rectangle 60"/>
            <p:cNvSpPr>
              <a:spLocks noChangeArrowheads="1"/>
            </p:cNvSpPr>
            <p:nvPr/>
          </p:nvSpPr>
          <p:spPr bwMode="auto">
            <a:xfrm>
              <a:off x="3275" y="3795"/>
              <a:ext cx="30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WRITE-BACK</a:t>
              </a:r>
              <a:endParaRPr lang="en-US"/>
            </a:p>
          </p:txBody>
        </p:sp>
        <p:sp>
          <p:nvSpPr>
            <p:cNvPr id="80957" name="Rectangle 61"/>
            <p:cNvSpPr>
              <a:spLocks noChangeArrowheads="1"/>
            </p:cNvSpPr>
            <p:nvPr/>
          </p:nvSpPr>
          <p:spPr bwMode="auto">
            <a:xfrm>
              <a:off x="4003" y="2448"/>
              <a:ext cx="17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1</a:t>
              </a:r>
              <a:endParaRPr lang="en-US"/>
            </a:p>
          </p:txBody>
        </p:sp>
        <p:sp>
          <p:nvSpPr>
            <p:cNvPr id="80958" name="Rectangle 62"/>
            <p:cNvSpPr>
              <a:spLocks noChangeArrowheads="1"/>
            </p:cNvSpPr>
            <p:nvPr/>
          </p:nvSpPr>
          <p:spPr bwMode="auto">
            <a:xfrm>
              <a:off x="4272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2</a:t>
              </a:r>
              <a:endParaRPr lang="en-US"/>
            </a:p>
          </p:txBody>
        </p:sp>
        <p:sp>
          <p:nvSpPr>
            <p:cNvPr id="80959" name="Rectangle 63"/>
            <p:cNvSpPr>
              <a:spLocks noChangeArrowheads="1"/>
            </p:cNvSpPr>
            <p:nvPr/>
          </p:nvSpPr>
          <p:spPr bwMode="auto">
            <a:xfrm>
              <a:off x="4544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3</a:t>
              </a:r>
              <a:endParaRPr lang="en-US"/>
            </a:p>
          </p:txBody>
        </p:sp>
        <p:sp>
          <p:nvSpPr>
            <p:cNvPr id="80960" name="Rectangle 64"/>
            <p:cNvSpPr>
              <a:spLocks noChangeArrowheads="1"/>
            </p:cNvSpPr>
            <p:nvPr/>
          </p:nvSpPr>
          <p:spPr bwMode="auto">
            <a:xfrm>
              <a:off x="3905" y="2664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Address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Unit</a:t>
              </a:r>
              <a:endParaRPr lang="en-US"/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4246" y="2844"/>
              <a:ext cx="23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D-Cache 1</a:t>
              </a:r>
              <a:endParaRPr lang="en-US"/>
            </a:p>
          </p:txBody>
        </p:sp>
        <p:sp>
          <p:nvSpPr>
            <p:cNvPr id="80962" name="Rectangle 67"/>
            <p:cNvSpPr>
              <a:spLocks noChangeArrowheads="1"/>
            </p:cNvSpPr>
            <p:nvPr/>
          </p:nvSpPr>
          <p:spPr bwMode="auto">
            <a:xfrm>
              <a:off x="4530" y="2844"/>
              <a:ext cx="23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D-Cache 2</a:t>
              </a:r>
              <a:endParaRPr lang="en-US"/>
            </a:p>
          </p:txBody>
        </p:sp>
        <p:sp>
          <p:nvSpPr>
            <p:cNvPr id="80963" name="Rectangle 68"/>
            <p:cNvSpPr>
              <a:spLocks noChangeArrowheads="1"/>
            </p:cNvSpPr>
            <p:nvPr/>
          </p:nvSpPr>
          <p:spPr bwMode="auto">
            <a:xfrm>
              <a:off x="4008" y="3556"/>
              <a:ext cx="16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Integer</a:t>
              </a:r>
              <a:endParaRPr lang="en-US"/>
            </a:p>
          </p:txBody>
        </p:sp>
        <p:sp>
          <p:nvSpPr>
            <p:cNvPr id="80964" name="Rectangle 69"/>
            <p:cNvSpPr>
              <a:spLocks noChangeArrowheads="1"/>
            </p:cNvSpPr>
            <p:nvPr/>
          </p:nvSpPr>
          <p:spPr bwMode="auto">
            <a:xfrm>
              <a:off x="4986" y="2384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5" name="Line 70"/>
            <p:cNvSpPr>
              <a:spLocks noChangeShapeType="1"/>
            </p:cNvSpPr>
            <p:nvPr/>
          </p:nvSpPr>
          <p:spPr bwMode="auto">
            <a:xfrm>
              <a:off x="5019" y="2515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6" name="Freeform 71"/>
            <p:cNvSpPr>
              <a:spLocks/>
            </p:cNvSpPr>
            <p:nvPr/>
          </p:nvSpPr>
          <p:spPr bwMode="auto">
            <a:xfrm>
              <a:off x="5130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7" name="Rectangle 72"/>
            <p:cNvSpPr>
              <a:spLocks noChangeArrowheads="1"/>
            </p:cNvSpPr>
            <p:nvPr/>
          </p:nvSpPr>
          <p:spPr bwMode="auto">
            <a:xfrm>
              <a:off x="4796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4</a:t>
              </a:r>
              <a:endParaRPr lang="en-US"/>
            </a:p>
          </p:txBody>
        </p:sp>
        <p:sp>
          <p:nvSpPr>
            <p:cNvPr id="80968" name="Rectangle 73"/>
            <p:cNvSpPr>
              <a:spLocks noChangeArrowheads="1"/>
            </p:cNvSpPr>
            <p:nvPr/>
          </p:nvSpPr>
          <p:spPr bwMode="auto">
            <a:xfrm>
              <a:off x="3285" y="3168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69" name="Rectangle 74"/>
            <p:cNvSpPr>
              <a:spLocks noChangeArrowheads="1"/>
            </p:cNvSpPr>
            <p:nvPr/>
          </p:nvSpPr>
          <p:spPr bwMode="auto">
            <a:xfrm>
              <a:off x="3765" y="2384"/>
              <a:ext cx="32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0" name="Rectangle 75"/>
            <p:cNvSpPr>
              <a:spLocks noChangeArrowheads="1"/>
            </p:cNvSpPr>
            <p:nvPr/>
          </p:nvSpPr>
          <p:spPr bwMode="auto">
            <a:xfrm>
              <a:off x="3732" y="2384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1" name="Rectangle 76"/>
            <p:cNvSpPr>
              <a:spLocks noChangeArrowheads="1"/>
            </p:cNvSpPr>
            <p:nvPr/>
          </p:nvSpPr>
          <p:spPr bwMode="auto">
            <a:xfrm>
              <a:off x="3765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Rectangle 77"/>
            <p:cNvSpPr>
              <a:spLocks noChangeArrowheads="1"/>
            </p:cNvSpPr>
            <p:nvPr/>
          </p:nvSpPr>
          <p:spPr bwMode="auto">
            <a:xfrm>
              <a:off x="3732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Rectangle 78"/>
            <p:cNvSpPr>
              <a:spLocks noChangeArrowheads="1"/>
            </p:cNvSpPr>
            <p:nvPr/>
          </p:nvSpPr>
          <p:spPr bwMode="auto">
            <a:xfrm>
              <a:off x="3699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Rectangle 79"/>
            <p:cNvSpPr>
              <a:spLocks noChangeArrowheads="1"/>
            </p:cNvSpPr>
            <p:nvPr/>
          </p:nvSpPr>
          <p:spPr bwMode="auto">
            <a:xfrm>
              <a:off x="3765" y="3473"/>
              <a:ext cx="32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Rectangle 80"/>
            <p:cNvSpPr>
              <a:spLocks noChangeArrowheads="1"/>
            </p:cNvSpPr>
            <p:nvPr/>
          </p:nvSpPr>
          <p:spPr bwMode="auto">
            <a:xfrm>
              <a:off x="3732" y="3473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Rectangle 81"/>
            <p:cNvSpPr>
              <a:spLocks noChangeArrowheads="1"/>
            </p:cNvSpPr>
            <p:nvPr/>
          </p:nvSpPr>
          <p:spPr bwMode="auto">
            <a:xfrm>
              <a:off x="3699" y="3473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7" name="Rectangle 82"/>
            <p:cNvSpPr>
              <a:spLocks noChangeArrowheads="1"/>
            </p:cNvSpPr>
            <p:nvPr/>
          </p:nvSpPr>
          <p:spPr bwMode="auto">
            <a:xfrm>
              <a:off x="4168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8" name="Rectangle 83"/>
            <p:cNvSpPr>
              <a:spLocks noChangeArrowheads="1"/>
            </p:cNvSpPr>
            <p:nvPr/>
          </p:nvSpPr>
          <p:spPr bwMode="auto">
            <a:xfrm>
              <a:off x="4201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79" name="Rectangle 84"/>
            <p:cNvSpPr>
              <a:spLocks noChangeArrowheads="1"/>
            </p:cNvSpPr>
            <p:nvPr/>
          </p:nvSpPr>
          <p:spPr bwMode="auto">
            <a:xfrm>
              <a:off x="4201" y="3081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0" name="Rectangle 85"/>
            <p:cNvSpPr>
              <a:spLocks noChangeArrowheads="1"/>
            </p:cNvSpPr>
            <p:nvPr/>
          </p:nvSpPr>
          <p:spPr bwMode="auto">
            <a:xfrm>
              <a:off x="4168" y="3081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1" name="Rectangle 86"/>
            <p:cNvSpPr>
              <a:spLocks noChangeArrowheads="1"/>
            </p:cNvSpPr>
            <p:nvPr/>
          </p:nvSpPr>
          <p:spPr bwMode="auto">
            <a:xfrm>
              <a:off x="4136" y="3082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2" name="Freeform 87"/>
            <p:cNvSpPr>
              <a:spLocks/>
            </p:cNvSpPr>
            <p:nvPr/>
          </p:nvSpPr>
          <p:spPr bwMode="auto">
            <a:xfrm>
              <a:off x="4234" y="2931"/>
              <a:ext cx="54" cy="281"/>
            </a:xfrm>
            <a:custGeom>
              <a:avLst/>
              <a:gdLst>
                <a:gd name="T0" fmla="*/ 0 w 54"/>
                <a:gd name="T1" fmla="*/ 281 h 281"/>
                <a:gd name="T2" fmla="*/ 54 w 54"/>
                <a:gd name="T3" fmla="*/ 281 h 281"/>
                <a:gd name="T4" fmla="*/ 54 w 54"/>
                <a:gd name="T5" fmla="*/ 0 h 281"/>
                <a:gd name="T6" fmla="*/ 0 60000 65536"/>
                <a:gd name="T7" fmla="*/ 0 60000 65536"/>
                <a:gd name="T8" fmla="*/ 0 60000 65536"/>
                <a:gd name="T9" fmla="*/ 0 w 54"/>
                <a:gd name="T10" fmla="*/ 0 h 281"/>
                <a:gd name="T11" fmla="*/ 54 w 54"/>
                <a:gd name="T12" fmla="*/ 281 h 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1">
                  <a:moveTo>
                    <a:pt x="0" y="281"/>
                  </a:moveTo>
                  <a:lnTo>
                    <a:pt x="54" y="281"/>
                  </a:lnTo>
                  <a:lnTo>
                    <a:pt x="54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3" name="Freeform 88"/>
            <p:cNvSpPr>
              <a:spLocks/>
            </p:cNvSpPr>
            <p:nvPr/>
          </p:nvSpPr>
          <p:spPr bwMode="auto">
            <a:xfrm>
              <a:off x="4273" y="2908"/>
              <a:ext cx="32" cy="31"/>
            </a:xfrm>
            <a:custGeom>
              <a:avLst/>
              <a:gdLst>
                <a:gd name="T0" fmla="*/ 15 w 32"/>
                <a:gd name="T1" fmla="*/ 0 h 31"/>
                <a:gd name="T2" fmla="*/ 32 w 32"/>
                <a:gd name="T3" fmla="*/ 31 h 31"/>
                <a:gd name="T4" fmla="*/ 21 w 32"/>
                <a:gd name="T5" fmla="*/ 28 h 31"/>
                <a:gd name="T6" fmla="*/ 11 w 32"/>
                <a:gd name="T7" fmla="*/ 28 h 31"/>
                <a:gd name="T8" fmla="*/ 0 w 32"/>
                <a:gd name="T9" fmla="*/ 31 h 31"/>
                <a:gd name="T10" fmla="*/ 15 w 32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15" y="0"/>
                  </a:moveTo>
                  <a:lnTo>
                    <a:pt x="32" y="31"/>
                  </a:lnTo>
                  <a:lnTo>
                    <a:pt x="21" y="28"/>
                  </a:lnTo>
                  <a:lnTo>
                    <a:pt x="11" y="28"/>
                  </a:lnTo>
                  <a:lnTo>
                    <a:pt x="0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4" name="Freeform 89"/>
            <p:cNvSpPr>
              <a:spLocks/>
            </p:cNvSpPr>
            <p:nvPr/>
          </p:nvSpPr>
          <p:spPr bwMode="auto">
            <a:xfrm>
              <a:off x="4071" y="2908"/>
              <a:ext cx="42" cy="239"/>
            </a:xfrm>
            <a:custGeom>
              <a:avLst/>
              <a:gdLst>
                <a:gd name="T0" fmla="*/ 0 w 42"/>
                <a:gd name="T1" fmla="*/ 0 h 239"/>
                <a:gd name="T2" fmla="*/ 0 w 42"/>
                <a:gd name="T3" fmla="*/ 239 h 239"/>
                <a:gd name="T4" fmla="*/ 42 w 42"/>
                <a:gd name="T5" fmla="*/ 239 h 239"/>
                <a:gd name="T6" fmla="*/ 0 60000 65536"/>
                <a:gd name="T7" fmla="*/ 0 60000 65536"/>
                <a:gd name="T8" fmla="*/ 0 60000 65536"/>
                <a:gd name="T9" fmla="*/ 0 w 42"/>
                <a:gd name="T10" fmla="*/ 0 h 239"/>
                <a:gd name="T11" fmla="*/ 42 w 42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39">
                  <a:moveTo>
                    <a:pt x="0" y="0"/>
                  </a:moveTo>
                  <a:lnTo>
                    <a:pt x="0" y="239"/>
                  </a:lnTo>
                  <a:lnTo>
                    <a:pt x="42" y="239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Freeform 90"/>
            <p:cNvSpPr>
              <a:spLocks/>
            </p:cNvSpPr>
            <p:nvPr/>
          </p:nvSpPr>
          <p:spPr bwMode="auto">
            <a:xfrm>
              <a:off x="4104" y="3131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Line 91"/>
            <p:cNvSpPr>
              <a:spLocks noChangeShapeType="1"/>
            </p:cNvSpPr>
            <p:nvPr/>
          </p:nvSpPr>
          <p:spPr bwMode="auto">
            <a:xfrm>
              <a:off x="3874" y="3299"/>
              <a:ext cx="23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Freeform 92"/>
            <p:cNvSpPr>
              <a:spLocks/>
            </p:cNvSpPr>
            <p:nvPr/>
          </p:nvSpPr>
          <p:spPr bwMode="auto">
            <a:xfrm>
              <a:off x="4104" y="3284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9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Line 93"/>
            <p:cNvSpPr>
              <a:spLocks noChangeShapeType="1"/>
            </p:cNvSpPr>
            <p:nvPr/>
          </p:nvSpPr>
          <p:spPr bwMode="auto">
            <a:xfrm flipV="1">
              <a:off x="3634" y="2602"/>
              <a:ext cx="1" cy="126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Line 94"/>
            <p:cNvSpPr>
              <a:spLocks noChangeShapeType="1"/>
            </p:cNvSpPr>
            <p:nvPr/>
          </p:nvSpPr>
          <p:spPr bwMode="auto">
            <a:xfrm>
              <a:off x="3634" y="2602"/>
              <a:ext cx="7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0" name="Freeform 95"/>
            <p:cNvSpPr>
              <a:spLocks/>
            </p:cNvSpPr>
            <p:nvPr/>
          </p:nvSpPr>
          <p:spPr bwMode="auto">
            <a:xfrm>
              <a:off x="3701" y="2587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0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1" name="Line 96"/>
            <p:cNvSpPr>
              <a:spLocks noChangeShapeType="1"/>
            </p:cNvSpPr>
            <p:nvPr/>
          </p:nvSpPr>
          <p:spPr bwMode="auto">
            <a:xfrm>
              <a:off x="3634" y="2995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2" name="Freeform 97"/>
            <p:cNvSpPr>
              <a:spLocks/>
            </p:cNvSpPr>
            <p:nvPr/>
          </p:nvSpPr>
          <p:spPr bwMode="auto">
            <a:xfrm>
              <a:off x="3668" y="2979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4 w 31"/>
                <a:gd name="T5" fmla="*/ 21 h 31"/>
                <a:gd name="T6" fmla="*/ 4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3" name="Line 98"/>
            <p:cNvSpPr>
              <a:spLocks noChangeShapeType="1"/>
            </p:cNvSpPr>
            <p:nvPr/>
          </p:nvSpPr>
          <p:spPr bwMode="auto">
            <a:xfrm>
              <a:off x="3634" y="3692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4" name="Freeform 99"/>
            <p:cNvSpPr>
              <a:spLocks/>
            </p:cNvSpPr>
            <p:nvPr/>
          </p:nvSpPr>
          <p:spPr bwMode="auto">
            <a:xfrm>
              <a:off x="3668" y="3675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5" name="Line 100"/>
            <p:cNvSpPr>
              <a:spLocks noChangeShapeType="1"/>
            </p:cNvSpPr>
            <p:nvPr/>
          </p:nvSpPr>
          <p:spPr bwMode="auto">
            <a:xfrm>
              <a:off x="3491" y="2907"/>
              <a:ext cx="18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6" name="Freeform 101"/>
            <p:cNvSpPr>
              <a:spLocks/>
            </p:cNvSpPr>
            <p:nvPr/>
          </p:nvSpPr>
          <p:spPr bwMode="auto">
            <a:xfrm>
              <a:off x="3668" y="2892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4 w 31"/>
                <a:gd name="T5" fmla="*/ 20 h 31"/>
                <a:gd name="T6" fmla="*/ 4 w 31"/>
                <a:gd name="T7" fmla="*/ 10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7" name="Freeform 102"/>
            <p:cNvSpPr>
              <a:spLocks/>
            </p:cNvSpPr>
            <p:nvPr/>
          </p:nvSpPr>
          <p:spPr bwMode="auto">
            <a:xfrm>
              <a:off x="3590" y="2515"/>
              <a:ext cx="119" cy="393"/>
            </a:xfrm>
            <a:custGeom>
              <a:avLst/>
              <a:gdLst>
                <a:gd name="T0" fmla="*/ 0 w 119"/>
                <a:gd name="T1" fmla="*/ 393 h 393"/>
                <a:gd name="T2" fmla="*/ 0 w 119"/>
                <a:gd name="T3" fmla="*/ 0 h 393"/>
                <a:gd name="T4" fmla="*/ 119 w 119"/>
                <a:gd name="T5" fmla="*/ 0 h 393"/>
                <a:gd name="T6" fmla="*/ 0 60000 65536"/>
                <a:gd name="T7" fmla="*/ 0 60000 65536"/>
                <a:gd name="T8" fmla="*/ 0 60000 65536"/>
                <a:gd name="T9" fmla="*/ 0 w 119"/>
                <a:gd name="T10" fmla="*/ 0 h 393"/>
                <a:gd name="T11" fmla="*/ 119 w 119"/>
                <a:gd name="T12" fmla="*/ 393 h 3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393">
                  <a:moveTo>
                    <a:pt x="0" y="393"/>
                  </a:move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Freeform 103"/>
            <p:cNvSpPr>
              <a:spLocks/>
            </p:cNvSpPr>
            <p:nvPr/>
          </p:nvSpPr>
          <p:spPr bwMode="auto">
            <a:xfrm>
              <a:off x="3701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Freeform 104"/>
            <p:cNvSpPr>
              <a:spLocks/>
            </p:cNvSpPr>
            <p:nvPr/>
          </p:nvSpPr>
          <p:spPr bwMode="auto">
            <a:xfrm>
              <a:off x="3590" y="2908"/>
              <a:ext cx="86" cy="697"/>
            </a:xfrm>
            <a:custGeom>
              <a:avLst/>
              <a:gdLst>
                <a:gd name="T0" fmla="*/ 0 w 86"/>
                <a:gd name="T1" fmla="*/ 0 h 697"/>
                <a:gd name="T2" fmla="*/ 0 w 86"/>
                <a:gd name="T3" fmla="*/ 697 h 697"/>
                <a:gd name="T4" fmla="*/ 86 w 86"/>
                <a:gd name="T5" fmla="*/ 695 h 697"/>
                <a:gd name="T6" fmla="*/ 0 60000 65536"/>
                <a:gd name="T7" fmla="*/ 0 60000 65536"/>
                <a:gd name="T8" fmla="*/ 0 60000 65536"/>
                <a:gd name="T9" fmla="*/ 0 w 86"/>
                <a:gd name="T10" fmla="*/ 0 h 697"/>
                <a:gd name="T11" fmla="*/ 86 w 86"/>
                <a:gd name="T12" fmla="*/ 697 h 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697">
                  <a:moveTo>
                    <a:pt x="0" y="0"/>
                  </a:moveTo>
                  <a:lnTo>
                    <a:pt x="0" y="697"/>
                  </a:lnTo>
                  <a:lnTo>
                    <a:pt x="86" y="69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Freeform 105"/>
            <p:cNvSpPr>
              <a:spLocks/>
            </p:cNvSpPr>
            <p:nvPr/>
          </p:nvSpPr>
          <p:spPr bwMode="auto">
            <a:xfrm>
              <a:off x="3668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Line 106"/>
            <p:cNvSpPr>
              <a:spLocks noChangeShapeType="1"/>
            </p:cNvSpPr>
            <p:nvPr/>
          </p:nvSpPr>
          <p:spPr bwMode="auto">
            <a:xfrm>
              <a:off x="3596" y="3212"/>
              <a:ext cx="5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Freeform 107"/>
            <p:cNvSpPr>
              <a:spLocks/>
            </p:cNvSpPr>
            <p:nvPr/>
          </p:nvSpPr>
          <p:spPr bwMode="auto">
            <a:xfrm>
              <a:off x="4104" y="3197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9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3" name="Line 108"/>
            <p:cNvSpPr>
              <a:spLocks noChangeShapeType="1"/>
            </p:cNvSpPr>
            <p:nvPr/>
          </p:nvSpPr>
          <p:spPr bwMode="auto">
            <a:xfrm>
              <a:off x="3547" y="2821"/>
              <a:ext cx="1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4" name="Freeform 109"/>
            <p:cNvSpPr>
              <a:spLocks/>
            </p:cNvSpPr>
            <p:nvPr/>
          </p:nvSpPr>
          <p:spPr bwMode="auto">
            <a:xfrm>
              <a:off x="3668" y="2804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5" name="Freeform 110"/>
            <p:cNvSpPr>
              <a:spLocks/>
            </p:cNvSpPr>
            <p:nvPr/>
          </p:nvSpPr>
          <p:spPr bwMode="auto">
            <a:xfrm>
              <a:off x="3547" y="3299"/>
              <a:ext cx="129" cy="218"/>
            </a:xfrm>
            <a:custGeom>
              <a:avLst/>
              <a:gdLst>
                <a:gd name="T0" fmla="*/ 0 w 129"/>
                <a:gd name="T1" fmla="*/ 0 h 218"/>
                <a:gd name="T2" fmla="*/ 0 w 129"/>
                <a:gd name="T3" fmla="*/ 218 h 218"/>
                <a:gd name="T4" fmla="*/ 129 w 129"/>
                <a:gd name="T5" fmla="*/ 218 h 218"/>
                <a:gd name="T6" fmla="*/ 0 60000 65536"/>
                <a:gd name="T7" fmla="*/ 0 60000 65536"/>
                <a:gd name="T8" fmla="*/ 0 60000 65536"/>
                <a:gd name="T9" fmla="*/ 0 w 129"/>
                <a:gd name="T10" fmla="*/ 0 h 218"/>
                <a:gd name="T11" fmla="*/ 129 w 129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218">
                  <a:moveTo>
                    <a:pt x="0" y="0"/>
                  </a:moveTo>
                  <a:lnTo>
                    <a:pt x="0" y="218"/>
                  </a:lnTo>
                  <a:lnTo>
                    <a:pt x="129" y="218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6" name="Freeform 111"/>
            <p:cNvSpPr>
              <a:spLocks/>
            </p:cNvSpPr>
            <p:nvPr/>
          </p:nvSpPr>
          <p:spPr bwMode="auto">
            <a:xfrm>
              <a:off x="3668" y="3501"/>
              <a:ext cx="31" cy="32"/>
            </a:xfrm>
            <a:custGeom>
              <a:avLst/>
              <a:gdLst>
                <a:gd name="T0" fmla="*/ 31 w 31"/>
                <a:gd name="T1" fmla="*/ 16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6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7" name="Freeform 112"/>
            <p:cNvSpPr>
              <a:spLocks/>
            </p:cNvSpPr>
            <p:nvPr/>
          </p:nvSpPr>
          <p:spPr bwMode="auto">
            <a:xfrm>
              <a:off x="3470" y="2428"/>
              <a:ext cx="239" cy="871"/>
            </a:xfrm>
            <a:custGeom>
              <a:avLst/>
              <a:gdLst>
                <a:gd name="T0" fmla="*/ 0 w 239"/>
                <a:gd name="T1" fmla="*/ 871 h 871"/>
                <a:gd name="T2" fmla="*/ 77 w 239"/>
                <a:gd name="T3" fmla="*/ 871 h 871"/>
                <a:gd name="T4" fmla="*/ 77 w 239"/>
                <a:gd name="T5" fmla="*/ 0 h 871"/>
                <a:gd name="T6" fmla="*/ 239 w 239"/>
                <a:gd name="T7" fmla="*/ 0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871"/>
                <a:gd name="T14" fmla="*/ 239 w 239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871">
                  <a:moveTo>
                    <a:pt x="0" y="871"/>
                  </a:moveTo>
                  <a:lnTo>
                    <a:pt x="77" y="871"/>
                  </a:lnTo>
                  <a:lnTo>
                    <a:pt x="77" y="0"/>
                  </a:lnTo>
                  <a:lnTo>
                    <a:pt x="239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8" name="Freeform 113"/>
            <p:cNvSpPr>
              <a:spLocks/>
            </p:cNvSpPr>
            <p:nvPr/>
          </p:nvSpPr>
          <p:spPr bwMode="auto">
            <a:xfrm>
              <a:off x="3701" y="2413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3 w 31"/>
                <a:gd name="T5" fmla="*/ 21 h 31"/>
                <a:gd name="T6" fmla="*/ 3 w 31"/>
                <a:gd name="T7" fmla="*/ 9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09" name="Line 114"/>
            <p:cNvSpPr>
              <a:spLocks noChangeShapeType="1"/>
            </p:cNvSpPr>
            <p:nvPr/>
          </p:nvSpPr>
          <p:spPr bwMode="auto">
            <a:xfrm>
              <a:off x="3547" y="3256"/>
              <a:ext cx="5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0" name="Freeform 115"/>
            <p:cNvSpPr>
              <a:spLocks/>
            </p:cNvSpPr>
            <p:nvPr/>
          </p:nvSpPr>
          <p:spPr bwMode="auto">
            <a:xfrm>
              <a:off x="4104" y="3240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011" name="Rectangle 116"/>
            <p:cNvSpPr>
              <a:spLocks noChangeArrowheads="1"/>
            </p:cNvSpPr>
            <p:nvPr/>
          </p:nvSpPr>
          <p:spPr bwMode="auto">
            <a:xfrm>
              <a:off x="3503" y="2272"/>
              <a:ext cx="14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81012" name="Rectangle 117"/>
            <p:cNvSpPr>
              <a:spLocks noChangeArrowheads="1"/>
            </p:cNvSpPr>
            <p:nvPr/>
          </p:nvSpPr>
          <p:spPr bwMode="auto">
            <a:xfrm>
              <a:off x="3911" y="2272"/>
              <a:ext cx="22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EXECUTE</a:t>
              </a:r>
              <a:endParaRPr lang="en-US"/>
            </a:p>
          </p:txBody>
        </p:sp>
        <p:sp>
          <p:nvSpPr>
            <p:cNvPr id="81013" name="Rectangle 118"/>
            <p:cNvSpPr>
              <a:spLocks noChangeArrowheads="1"/>
            </p:cNvSpPr>
            <p:nvPr/>
          </p:nvSpPr>
          <p:spPr bwMode="auto">
            <a:xfrm>
              <a:off x="4152" y="2707"/>
              <a:ext cx="9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LQ</a:t>
              </a:r>
              <a:endParaRPr lang="en-US"/>
            </a:p>
          </p:txBody>
        </p:sp>
        <p:sp>
          <p:nvSpPr>
            <p:cNvPr id="81014" name="Rectangle 119"/>
            <p:cNvSpPr>
              <a:spLocks noChangeArrowheads="1"/>
            </p:cNvSpPr>
            <p:nvPr/>
          </p:nvSpPr>
          <p:spPr bwMode="auto">
            <a:xfrm>
              <a:off x="4151" y="3356"/>
              <a:ext cx="9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SQ</a:t>
              </a:r>
              <a:endParaRPr lang="en-US"/>
            </a:p>
          </p:txBody>
        </p:sp>
        <p:sp>
          <p:nvSpPr>
            <p:cNvPr id="81015" name="Rectangle 120"/>
            <p:cNvSpPr>
              <a:spLocks noChangeArrowheads="1"/>
            </p:cNvSpPr>
            <p:nvPr/>
          </p:nvSpPr>
          <p:spPr bwMode="auto">
            <a:xfrm>
              <a:off x="3709" y="2663"/>
              <a:ext cx="13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 RS</a:t>
              </a:r>
              <a:endParaRPr lang="en-US"/>
            </a:p>
          </p:txBody>
        </p:sp>
        <p:sp>
          <p:nvSpPr>
            <p:cNvPr id="81016" name="Rectangle 121"/>
            <p:cNvSpPr>
              <a:spLocks noChangeArrowheads="1"/>
            </p:cNvSpPr>
            <p:nvPr/>
          </p:nvSpPr>
          <p:spPr bwMode="auto">
            <a:xfrm>
              <a:off x="3701" y="3060"/>
              <a:ext cx="15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LS RS</a:t>
              </a:r>
              <a:endParaRPr lang="en-US"/>
            </a:p>
          </p:txBody>
        </p:sp>
        <p:sp>
          <p:nvSpPr>
            <p:cNvPr id="81017" name="Rectangle 122"/>
            <p:cNvSpPr>
              <a:spLocks noChangeArrowheads="1"/>
            </p:cNvSpPr>
            <p:nvPr/>
          </p:nvSpPr>
          <p:spPr bwMode="auto">
            <a:xfrm>
              <a:off x="3698" y="3748"/>
              <a:ext cx="12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 RS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0150"/>
            <a:ext cx="88392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2. Execute</a:t>
            </a:r>
          </a:p>
          <a:p>
            <a:pPr lvl="1"/>
            <a:r>
              <a:rPr lang="en-US" sz="1800" smtClean="0"/>
              <a:t>If input operands available, issue and begin execution</a:t>
            </a:r>
          </a:p>
          <a:p>
            <a:pPr lvl="1"/>
            <a:r>
              <a:rPr lang="en-US" sz="1800" smtClean="0"/>
              <a:t>If not, monitor CDB for necessary input operands</a:t>
            </a:r>
          </a:p>
        </p:txBody>
      </p:sp>
      <p:sp>
        <p:nvSpPr>
          <p:cNvPr id="873477" name="Rectangle 5"/>
          <p:cNvSpPr>
            <a:spLocks noChangeArrowheads="1"/>
          </p:cNvSpPr>
          <p:nvPr/>
        </p:nvSpPr>
        <p:spPr bwMode="auto">
          <a:xfrm>
            <a:off x="6076950" y="3486150"/>
            <a:ext cx="1866900" cy="2686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81924" name="Group 4"/>
          <p:cNvGrpSpPr>
            <a:grpSpLocks noChangeAspect="1"/>
          </p:cNvGrpSpPr>
          <p:nvPr/>
        </p:nvGrpSpPr>
        <p:grpSpPr bwMode="auto">
          <a:xfrm>
            <a:off x="4400550" y="3543300"/>
            <a:ext cx="4114800" cy="2635250"/>
            <a:chOff x="2844" y="2232"/>
            <a:chExt cx="2592" cy="1660"/>
          </a:xfrm>
        </p:grpSpPr>
        <p:sp>
          <p:nvSpPr>
            <p:cNvPr id="819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4" y="2232"/>
              <a:ext cx="2592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28" name="Rectangle 5"/>
            <p:cNvSpPr>
              <a:spLocks noChangeArrowheads="1"/>
            </p:cNvSpPr>
            <p:nvPr/>
          </p:nvSpPr>
          <p:spPr bwMode="auto">
            <a:xfrm rot="5400000">
              <a:off x="4927" y="3165"/>
              <a:ext cx="52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Common Data Bus</a:t>
              </a:r>
              <a:endParaRPr lang="en-US"/>
            </a:p>
          </p:txBody>
        </p:sp>
        <p:sp>
          <p:nvSpPr>
            <p:cNvPr id="81929" name="Rectangle 6"/>
            <p:cNvSpPr>
              <a:spLocks noChangeArrowheads="1"/>
            </p:cNvSpPr>
            <p:nvPr/>
          </p:nvSpPr>
          <p:spPr bwMode="auto">
            <a:xfrm>
              <a:off x="2935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0" name="Rectangle 7"/>
            <p:cNvSpPr>
              <a:spLocks noChangeArrowheads="1"/>
            </p:cNvSpPr>
            <p:nvPr/>
          </p:nvSpPr>
          <p:spPr bwMode="auto">
            <a:xfrm>
              <a:off x="3197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1" name="Rectangle 8"/>
            <p:cNvSpPr>
              <a:spLocks noChangeArrowheads="1"/>
            </p:cNvSpPr>
            <p:nvPr/>
          </p:nvSpPr>
          <p:spPr bwMode="auto">
            <a:xfrm>
              <a:off x="3000" y="2783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81932" name="Rectangle 9"/>
            <p:cNvSpPr>
              <a:spLocks noChangeArrowheads="1"/>
            </p:cNvSpPr>
            <p:nvPr/>
          </p:nvSpPr>
          <p:spPr bwMode="auto">
            <a:xfrm>
              <a:off x="3004" y="2835"/>
              <a:ext cx="17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access</a:t>
              </a:r>
              <a:endParaRPr lang="en-US"/>
            </a:p>
          </p:txBody>
        </p:sp>
        <p:sp>
          <p:nvSpPr>
            <p:cNvPr id="81933" name="Line 10"/>
            <p:cNvSpPr>
              <a:spLocks noChangeShapeType="1"/>
            </p:cNvSpPr>
            <p:nvPr/>
          </p:nvSpPr>
          <p:spPr bwMode="auto">
            <a:xfrm>
              <a:off x="2968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1"/>
            <p:cNvSpPr>
              <a:spLocks/>
            </p:cNvSpPr>
            <p:nvPr/>
          </p:nvSpPr>
          <p:spPr bwMode="auto">
            <a:xfrm>
              <a:off x="3165" y="2892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5" name="Rectangle 12"/>
            <p:cNvSpPr>
              <a:spLocks noChangeArrowheads="1"/>
            </p:cNvSpPr>
            <p:nvPr/>
          </p:nvSpPr>
          <p:spPr bwMode="auto">
            <a:xfrm>
              <a:off x="3459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6" name="Line 13"/>
            <p:cNvSpPr>
              <a:spLocks noChangeShapeType="1"/>
            </p:cNvSpPr>
            <p:nvPr/>
          </p:nvSpPr>
          <p:spPr bwMode="auto">
            <a:xfrm>
              <a:off x="3229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Freeform 14"/>
            <p:cNvSpPr>
              <a:spLocks/>
            </p:cNvSpPr>
            <p:nvPr/>
          </p:nvSpPr>
          <p:spPr bwMode="auto">
            <a:xfrm>
              <a:off x="3427" y="2892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Rectangle 17"/>
            <p:cNvSpPr>
              <a:spLocks noChangeArrowheads="1"/>
            </p:cNvSpPr>
            <p:nvPr/>
          </p:nvSpPr>
          <p:spPr bwMode="auto">
            <a:xfrm>
              <a:off x="3260" y="2841"/>
              <a:ext cx="182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81939" name="Rectangle 18"/>
            <p:cNvSpPr>
              <a:spLocks noChangeArrowheads="1"/>
            </p:cNvSpPr>
            <p:nvPr/>
          </p:nvSpPr>
          <p:spPr bwMode="auto">
            <a:xfrm>
              <a:off x="3939" y="3473"/>
              <a:ext cx="34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0" name="Rectangle 19"/>
            <p:cNvSpPr>
              <a:spLocks noChangeArrowheads="1"/>
            </p:cNvSpPr>
            <p:nvPr/>
          </p:nvSpPr>
          <p:spPr bwMode="auto">
            <a:xfrm>
              <a:off x="4136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Rectangle 20"/>
            <p:cNvSpPr>
              <a:spLocks noChangeArrowheads="1"/>
            </p:cNvSpPr>
            <p:nvPr/>
          </p:nvSpPr>
          <p:spPr bwMode="auto">
            <a:xfrm>
              <a:off x="4202" y="2385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Rectangle 21"/>
            <p:cNvSpPr>
              <a:spLocks noChangeArrowheads="1"/>
            </p:cNvSpPr>
            <p:nvPr/>
          </p:nvSpPr>
          <p:spPr bwMode="auto">
            <a:xfrm>
              <a:off x="3939" y="2777"/>
              <a:ext cx="34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3" name="Rectangle 22"/>
            <p:cNvSpPr>
              <a:spLocks noChangeArrowheads="1"/>
            </p:cNvSpPr>
            <p:nvPr/>
          </p:nvSpPr>
          <p:spPr bwMode="auto">
            <a:xfrm>
              <a:off x="3939" y="2385"/>
              <a:ext cx="34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4" name="Rectangle 23"/>
            <p:cNvSpPr>
              <a:spLocks noChangeArrowheads="1"/>
            </p:cNvSpPr>
            <p:nvPr/>
          </p:nvSpPr>
          <p:spPr bwMode="auto">
            <a:xfrm>
              <a:off x="3318" y="3169"/>
              <a:ext cx="15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5" name="Rectangle 24"/>
            <p:cNvSpPr>
              <a:spLocks noChangeArrowheads="1"/>
            </p:cNvSpPr>
            <p:nvPr/>
          </p:nvSpPr>
          <p:spPr bwMode="auto">
            <a:xfrm>
              <a:off x="3341" y="3273"/>
              <a:ext cx="13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Regs</a:t>
              </a:r>
              <a:endParaRPr lang="en-US"/>
            </a:p>
          </p:txBody>
        </p:sp>
        <p:sp>
          <p:nvSpPr>
            <p:cNvPr id="81946" name="Rectangle 25"/>
            <p:cNvSpPr>
              <a:spLocks noChangeArrowheads="1"/>
            </p:cNvSpPr>
            <p:nvPr/>
          </p:nvSpPr>
          <p:spPr bwMode="auto">
            <a:xfrm>
              <a:off x="4464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7" name="Rectangle 26"/>
            <p:cNvSpPr>
              <a:spLocks noChangeArrowheads="1"/>
            </p:cNvSpPr>
            <p:nvPr/>
          </p:nvSpPr>
          <p:spPr bwMode="auto">
            <a:xfrm>
              <a:off x="4464" y="2385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8" name="Rectangle 27"/>
            <p:cNvSpPr>
              <a:spLocks noChangeArrowheads="1"/>
            </p:cNvSpPr>
            <p:nvPr/>
          </p:nvSpPr>
          <p:spPr bwMode="auto">
            <a:xfrm>
              <a:off x="4726" y="2385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9" name="Line 28"/>
            <p:cNvSpPr>
              <a:spLocks noChangeShapeType="1"/>
            </p:cNvSpPr>
            <p:nvPr/>
          </p:nvSpPr>
          <p:spPr bwMode="auto">
            <a:xfrm>
              <a:off x="3809" y="2515"/>
              <a:ext cx="1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0" name="Freeform 29"/>
            <p:cNvSpPr>
              <a:spLocks/>
            </p:cNvSpPr>
            <p:nvPr/>
          </p:nvSpPr>
          <p:spPr bwMode="auto">
            <a:xfrm>
              <a:off x="3908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1" name="Line 30"/>
            <p:cNvSpPr>
              <a:spLocks noChangeShapeType="1"/>
            </p:cNvSpPr>
            <p:nvPr/>
          </p:nvSpPr>
          <p:spPr bwMode="auto">
            <a:xfrm>
              <a:off x="3797" y="2907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2" name="Freeform 31"/>
            <p:cNvSpPr>
              <a:spLocks/>
            </p:cNvSpPr>
            <p:nvPr/>
          </p:nvSpPr>
          <p:spPr bwMode="auto">
            <a:xfrm>
              <a:off x="3908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0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3" name="Line 32"/>
            <p:cNvSpPr>
              <a:spLocks noChangeShapeType="1"/>
            </p:cNvSpPr>
            <p:nvPr/>
          </p:nvSpPr>
          <p:spPr bwMode="auto">
            <a:xfrm>
              <a:off x="3797" y="3603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4" name="Freeform 33"/>
            <p:cNvSpPr>
              <a:spLocks/>
            </p:cNvSpPr>
            <p:nvPr/>
          </p:nvSpPr>
          <p:spPr bwMode="auto">
            <a:xfrm>
              <a:off x="3908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5" name="Line 34"/>
            <p:cNvSpPr>
              <a:spLocks noChangeShapeType="1"/>
            </p:cNvSpPr>
            <p:nvPr/>
          </p:nvSpPr>
          <p:spPr bwMode="auto">
            <a:xfrm>
              <a:off x="3973" y="3603"/>
              <a:ext cx="116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6" name="Freeform 35"/>
            <p:cNvSpPr>
              <a:spLocks/>
            </p:cNvSpPr>
            <p:nvPr/>
          </p:nvSpPr>
          <p:spPr bwMode="auto">
            <a:xfrm>
              <a:off x="5130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7" name="Line 36"/>
            <p:cNvSpPr>
              <a:spLocks noChangeShapeType="1"/>
            </p:cNvSpPr>
            <p:nvPr/>
          </p:nvSpPr>
          <p:spPr bwMode="auto">
            <a:xfrm>
              <a:off x="4497" y="2908"/>
              <a:ext cx="64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8" name="Freeform 37"/>
            <p:cNvSpPr>
              <a:spLocks/>
            </p:cNvSpPr>
            <p:nvPr/>
          </p:nvSpPr>
          <p:spPr bwMode="auto">
            <a:xfrm>
              <a:off x="5130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0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59" name="Line 38"/>
            <p:cNvSpPr>
              <a:spLocks noChangeShapeType="1"/>
            </p:cNvSpPr>
            <p:nvPr/>
          </p:nvSpPr>
          <p:spPr bwMode="auto">
            <a:xfrm>
              <a:off x="4758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0" name="Freeform 39"/>
            <p:cNvSpPr>
              <a:spLocks/>
            </p:cNvSpPr>
            <p:nvPr/>
          </p:nvSpPr>
          <p:spPr bwMode="auto">
            <a:xfrm>
              <a:off x="4955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1" name="Line 40"/>
            <p:cNvSpPr>
              <a:spLocks noChangeShapeType="1"/>
            </p:cNvSpPr>
            <p:nvPr/>
          </p:nvSpPr>
          <p:spPr bwMode="auto">
            <a:xfrm>
              <a:off x="3973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2" name="Freeform 41"/>
            <p:cNvSpPr>
              <a:spLocks/>
            </p:cNvSpPr>
            <p:nvPr/>
          </p:nvSpPr>
          <p:spPr bwMode="auto">
            <a:xfrm>
              <a:off x="4171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2 w 31"/>
                <a:gd name="T5" fmla="*/ 21 h 32"/>
                <a:gd name="T6" fmla="*/ 2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2" y="21"/>
                  </a:lnTo>
                  <a:lnTo>
                    <a:pt x="2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3" name="Line 42"/>
            <p:cNvSpPr>
              <a:spLocks noChangeShapeType="1"/>
            </p:cNvSpPr>
            <p:nvPr/>
          </p:nvSpPr>
          <p:spPr bwMode="auto">
            <a:xfrm>
              <a:off x="4235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4" name="Freeform 43"/>
            <p:cNvSpPr>
              <a:spLocks/>
            </p:cNvSpPr>
            <p:nvPr/>
          </p:nvSpPr>
          <p:spPr bwMode="auto">
            <a:xfrm>
              <a:off x="4433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2 w 31"/>
                <a:gd name="T5" fmla="*/ 21 h 32"/>
                <a:gd name="T6" fmla="*/ 2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2" y="21"/>
                  </a:lnTo>
                  <a:lnTo>
                    <a:pt x="2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5" name="Line 44"/>
            <p:cNvSpPr>
              <a:spLocks noChangeShapeType="1"/>
            </p:cNvSpPr>
            <p:nvPr/>
          </p:nvSpPr>
          <p:spPr bwMode="auto">
            <a:xfrm>
              <a:off x="3973" y="2908"/>
              <a:ext cx="1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6" name="Freeform 45"/>
            <p:cNvSpPr>
              <a:spLocks/>
            </p:cNvSpPr>
            <p:nvPr/>
          </p:nvSpPr>
          <p:spPr bwMode="auto">
            <a:xfrm>
              <a:off x="4104" y="2892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7" name="Line 46"/>
            <p:cNvSpPr>
              <a:spLocks noChangeShapeType="1"/>
            </p:cNvSpPr>
            <p:nvPr/>
          </p:nvSpPr>
          <p:spPr bwMode="auto">
            <a:xfrm>
              <a:off x="4497" y="2515"/>
              <a:ext cx="2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8" name="Freeform 47"/>
            <p:cNvSpPr>
              <a:spLocks/>
            </p:cNvSpPr>
            <p:nvPr/>
          </p:nvSpPr>
          <p:spPr bwMode="auto">
            <a:xfrm>
              <a:off x="4694" y="2500"/>
              <a:ext cx="32" cy="32"/>
            </a:xfrm>
            <a:custGeom>
              <a:avLst/>
              <a:gdLst>
                <a:gd name="T0" fmla="*/ 32 w 32"/>
                <a:gd name="T1" fmla="*/ 15 h 32"/>
                <a:gd name="T2" fmla="*/ 0 w 32"/>
                <a:gd name="T3" fmla="*/ 32 h 32"/>
                <a:gd name="T4" fmla="*/ 3 w 32"/>
                <a:gd name="T5" fmla="*/ 21 h 32"/>
                <a:gd name="T6" fmla="*/ 3 w 32"/>
                <a:gd name="T7" fmla="*/ 9 h 32"/>
                <a:gd name="T8" fmla="*/ 0 w 32"/>
                <a:gd name="T9" fmla="*/ 0 h 32"/>
                <a:gd name="T10" fmla="*/ 32 w 32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2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9" name="Line 48"/>
            <p:cNvSpPr>
              <a:spLocks noChangeShapeType="1"/>
            </p:cNvSpPr>
            <p:nvPr/>
          </p:nvSpPr>
          <p:spPr bwMode="auto">
            <a:xfrm>
              <a:off x="4234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0" name="Freeform 49"/>
            <p:cNvSpPr>
              <a:spLocks/>
            </p:cNvSpPr>
            <p:nvPr/>
          </p:nvSpPr>
          <p:spPr bwMode="auto">
            <a:xfrm>
              <a:off x="4433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2 w 31"/>
                <a:gd name="T5" fmla="*/ 20 h 31"/>
                <a:gd name="T6" fmla="*/ 2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1" name="Line 50"/>
            <p:cNvSpPr>
              <a:spLocks noChangeShapeType="1"/>
            </p:cNvSpPr>
            <p:nvPr/>
          </p:nvSpPr>
          <p:spPr bwMode="auto">
            <a:xfrm>
              <a:off x="3874" y="2973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2" name="Freeform 51"/>
            <p:cNvSpPr>
              <a:spLocks/>
            </p:cNvSpPr>
            <p:nvPr/>
          </p:nvSpPr>
          <p:spPr bwMode="auto">
            <a:xfrm>
              <a:off x="3908" y="2957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2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3" name="Line 52"/>
            <p:cNvSpPr>
              <a:spLocks noChangeShapeType="1"/>
            </p:cNvSpPr>
            <p:nvPr/>
          </p:nvSpPr>
          <p:spPr bwMode="auto">
            <a:xfrm>
              <a:off x="3874" y="3670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4" name="Freeform 53"/>
            <p:cNvSpPr>
              <a:spLocks/>
            </p:cNvSpPr>
            <p:nvPr/>
          </p:nvSpPr>
          <p:spPr bwMode="auto">
            <a:xfrm>
              <a:off x="3908" y="3653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5" name="Line 54"/>
            <p:cNvSpPr>
              <a:spLocks noChangeShapeType="1"/>
            </p:cNvSpPr>
            <p:nvPr/>
          </p:nvSpPr>
          <p:spPr bwMode="auto">
            <a:xfrm>
              <a:off x="3874" y="2580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6" name="Freeform 55"/>
            <p:cNvSpPr>
              <a:spLocks/>
            </p:cNvSpPr>
            <p:nvPr/>
          </p:nvSpPr>
          <p:spPr bwMode="auto">
            <a:xfrm>
              <a:off x="3908" y="2565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7" name="Freeform 56"/>
            <p:cNvSpPr>
              <a:spLocks/>
            </p:cNvSpPr>
            <p:nvPr/>
          </p:nvSpPr>
          <p:spPr bwMode="auto">
            <a:xfrm>
              <a:off x="3580" y="2897"/>
              <a:ext cx="22" cy="20"/>
            </a:xfrm>
            <a:custGeom>
              <a:avLst/>
              <a:gdLst>
                <a:gd name="T0" fmla="*/ 0 w 22"/>
                <a:gd name="T1" fmla="*/ 11 h 20"/>
                <a:gd name="T2" fmla="*/ 2 w 22"/>
                <a:gd name="T3" fmla="*/ 4 h 20"/>
                <a:gd name="T4" fmla="*/ 7 w 22"/>
                <a:gd name="T5" fmla="*/ 0 h 20"/>
                <a:gd name="T6" fmla="*/ 14 w 22"/>
                <a:gd name="T7" fmla="*/ 0 h 20"/>
                <a:gd name="T8" fmla="*/ 19 w 22"/>
                <a:gd name="T9" fmla="*/ 4 h 20"/>
                <a:gd name="T10" fmla="*/ 22 w 22"/>
                <a:gd name="T11" fmla="*/ 11 h 20"/>
                <a:gd name="T12" fmla="*/ 19 w 22"/>
                <a:gd name="T13" fmla="*/ 17 h 20"/>
                <a:gd name="T14" fmla="*/ 14 w 22"/>
                <a:gd name="T15" fmla="*/ 20 h 20"/>
                <a:gd name="T16" fmla="*/ 7 w 22"/>
                <a:gd name="T17" fmla="*/ 20 h 20"/>
                <a:gd name="T18" fmla="*/ 2 w 22"/>
                <a:gd name="T19" fmla="*/ 17 h 20"/>
                <a:gd name="T20" fmla="*/ 0 w 22"/>
                <a:gd name="T21" fmla="*/ 1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0"/>
                <a:gd name="T35" fmla="*/ 22 w 22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0">
                  <a:moveTo>
                    <a:pt x="0" y="11"/>
                  </a:moveTo>
                  <a:lnTo>
                    <a:pt x="2" y="4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2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8" name="Freeform 57"/>
            <p:cNvSpPr>
              <a:spLocks/>
            </p:cNvSpPr>
            <p:nvPr/>
          </p:nvSpPr>
          <p:spPr bwMode="auto">
            <a:xfrm>
              <a:off x="3874" y="2515"/>
              <a:ext cx="1287" cy="1351"/>
            </a:xfrm>
            <a:custGeom>
              <a:avLst/>
              <a:gdLst>
                <a:gd name="T0" fmla="*/ 1287 w 1287"/>
                <a:gd name="T1" fmla="*/ 0 h 1351"/>
                <a:gd name="T2" fmla="*/ 1287 w 1287"/>
                <a:gd name="T3" fmla="*/ 1351 h 1351"/>
                <a:gd name="T4" fmla="*/ 0 w 1287"/>
                <a:gd name="T5" fmla="*/ 1351 h 1351"/>
                <a:gd name="T6" fmla="*/ 0 w 1287"/>
                <a:gd name="T7" fmla="*/ 62 h 13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7"/>
                <a:gd name="T13" fmla="*/ 0 h 1351"/>
                <a:gd name="T14" fmla="*/ 1287 w 1287"/>
                <a:gd name="T15" fmla="*/ 1351 h 13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7" h="1351">
                  <a:moveTo>
                    <a:pt x="1287" y="0"/>
                  </a:moveTo>
                  <a:lnTo>
                    <a:pt x="1287" y="1351"/>
                  </a:lnTo>
                  <a:lnTo>
                    <a:pt x="0" y="1351"/>
                  </a:lnTo>
                  <a:lnTo>
                    <a:pt x="0" y="62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9" name="Freeform 58"/>
            <p:cNvSpPr>
              <a:spLocks/>
            </p:cNvSpPr>
            <p:nvPr/>
          </p:nvSpPr>
          <p:spPr bwMode="auto">
            <a:xfrm>
              <a:off x="3099" y="3299"/>
              <a:ext cx="840" cy="566"/>
            </a:xfrm>
            <a:custGeom>
              <a:avLst/>
              <a:gdLst>
                <a:gd name="T0" fmla="*/ 840 w 840"/>
                <a:gd name="T1" fmla="*/ 566 h 566"/>
                <a:gd name="T2" fmla="*/ 0 w 840"/>
                <a:gd name="T3" fmla="*/ 566 h 566"/>
                <a:gd name="T4" fmla="*/ 0 w 840"/>
                <a:gd name="T5" fmla="*/ 0 h 566"/>
                <a:gd name="T6" fmla="*/ 163 w 840"/>
                <a:gd name="T7" fmla="*/ 0 h 5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66"/>
                <a:gd name="T14" fmla="*/ 840 w 840"/>
                <a:gd name="T15" fmla="*/ 566 h 5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566">
                  <a:moveTo>
                    <a:pt x="840" y="566"/>
                  </a:moveTo>
                  <a:lnTo>
                    <a:pt x="0" y="566"/>
                  </a:lnTo>
                  <a:lnTo>
                    <a:pt x="0" y="0"/>
                  </a:lnTo>
                  <a:lnTo>
                    <a:pt x="163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0" name="Freeform 59"/>
            <p:cNvSpPr>
              <a:spLocks/>
            </p:cNvSpPr>
            <p:nvPr/>
          </p:nvSpPr>
          <p:spPr bwMode="auto">
            <a:xfrm>
              <a:off x="3255" y="3284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3 w 31"/>
                <a:gd name="T5" fmla="*/ 21 h 31"/>
                <a:gd name="T6" fmla="*/ 3 w 31"/>
                <a:gd name="T7" fmla="*/ 9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1" name="Rectangle 60"/>
            <p:cNvSpPr>
              <a:spLocks noChangeArrowheads="1"/>
            </p:cNvSpPr>
            <p:nvPr/>
          </p:nvSpPr>
          <p:spPr bwMode="auto">
            <a:xfrm>
              <a:off x="3275" y="3795"/>
              <a:ext cx="30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WRITE-BACK</a:t>
              </a:r>
              <a:endParaRPr lang="en-US"/>
            </a:p>
          </p:txBody>
        </p:sp>
        <p:sp>
          <p:nvSpPr>
            <p:cNvPr id="81982" name="Rectangle 61"/>
            <p:cNvSpPr>
              <a:spLocks noChangeArrowheads="1"/>
            </p:cNvSpPr>
            <p:nvPr/>
          </p:nvSpPr>
          <p:spPr bwMode="auto">
            <a:xfrm>
              <a:off x="4003" y="2448"/>
              <a:ext cx="17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1</a:t>
              </a:r>
              <a:endParaRPr lang="en-US"/>
            </a:p>
          </p:txBody>
        </p:sp>
        <p:sp>
          <p:nvSpPr>
            <p:cNvPr id="81983" name="Rectangle 62"/>
            <p:cNvSpPr>
              <a:spLocks noChangeArrowheads="1"/>
            </p:cNvSpPr>
            <p:nvPr/>
          </p:nvSpPr>
          <p:spPr bwMode="auto">
            <a:xfrm>
              <a:off x="4272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2</a:t>
              </a:r>
              <a:endParaRPr lang="en-US"/>
            </a:p>
          </p:txBody>
        </p:sp>
        <p:sp>
          <p:nvSpPr>
            <p:cNvPr id="81984" name="Rectangle 63"/>
            <p:cNvSpPr>
              <a:spLocks noChangeArrowheads="1"/>
            </p:cNvSpPr>
            <p:nvPr/>
          </p:nvSpPr>
          <p:spPr bwMode="auto">
            <a:xfrm>
              <a:off x="4544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3</a:t>
              </a:r>
              <a:endParaRPr lang="en-US"/>
            </a:p>
          </p:txBody>
        </p:sp>
        <p:sp>
          <p:nvSpPr>
            <p:cNvPr id="81985" name="Rectangle 64"/>
            <p:cNvSpPr>
              <a:spLocks noChangeArrowheads="1"/>
            </p:cNvSpPr>
            <p:nvPr/>
          </p:nvSpPr>
          <p:spPr bwMode="auto">
            <a:xfrm>
              <a:off x="3905" y="2664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Address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Unit</a:t>
              </a:r>
              <a:endParaRPr lang="en-US"/>
            </a:p>
          </p:txBody>
        </p:sp>
        <p:sp>
          <p:nvSpPr>
            <p:cNvPr id="81986" name="Rectangle 66"/>
            <p:cNvSpPr>
              <a:spLocks noChangeArrowheads="1"/>
            </p:cNvSpPr>
            <p:nvPr/>
          </p:nvSpPr>
          <p:spPr bwMode="auto">
            <a:xfrm>
              <a:off x="4246" y="2844"/>
              <a:ext cx="23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D-Cache 1</a:t>
              </a:r>
              <a:endParaRPr lang="en-US"/>
            </a:p>
          </p:txBody>
        </p:sp>
        <p:sp>
          <p:nvSpPr>
            <p:cNvPr id="81987" name="Rectangle 67"/>
            <p:cNvSpPr>
              <a:spLocks noChangeArrowheads="1"/>
            </p:cNvSpPr>
            <p:nvPr/>
          </p:nvSpPr>
          <p:spPr bwMode="auto">
            <a:xfrm>
              <a:off x="4530" y="2844"/>
              <a:ext cx="23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D-Cache 2</a:t>
              </a:r>
              <a:endParaRPr lang="en-US"/>
            </a:p>
          </p:txBody>
        </p:sp>
        <p:sp>
          <p:nvSpPr>
            <p:cNvPr id="81988" name="Rectangle 68"/>
            <p:cNvSpPr>
              <a:spLocks noChangeArrowheads="1"/>
            </p:cNvSpPr>
            <p:nvPr/>
          </p:nvSpPr>
          <p:spPr bwMode="auto">
            <a:xfrm>
              <a:off x="4008" y="3556"/>
              <a:ext cx="16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Integer</a:t>
              </a:r>
              <a:endParaRPr lang="en-US"/>
            </a:p>
          </p:txBody>
        </p:sp>
        <p:sp>
          <p:nvSpPr>
            <p:cNvPr id="81989" name="Rectangle 69"/>
            <p:cNvSpPr>
              <a:spLocks noChangeArrowheads="1"/>
            </p:cNvSpPr>
            <p:nvPr/>
          </p:nvSpPr>
          <p:spPr bwMode="auto">
            <a:xfrm>
              <a:off x="4986" y="2384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0" name="Line 70"/>
            <p:cNvSpPr>
              <a:spLocks noChangeShapeType="1"/>
            </p:cNvSpPr>
            <p:nvPr/>
          </p:nvSpPr>
          <p:spPr bwMode="auto">
            <a:xfrm>
              <a:off x="5019" y="2515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1" name="Freeform 71"/>
            <p:cNvSpPr>
              <a:spLocks/>
            </p:cNvSpPr>
            <p:nvPr/>
          </p:nvSpPr>
          <p:spPr bwMode="auto">
            <a:xfrm>
              <a:off x="5130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2" name="Rectangle 72"/>
            <p:cNvSpPr>
              <a:spLocks noChangeArrowheads="1"/>
            </p:cNvSpPr>
            <p:nvPr/>
          </p:nvSpPr>
          <p:spPr bwMode="auto">
            <a:xfrm>
              <a:off x="4796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4</a:t>
              </a:r>
              <a:endParaRPr lang="en-US"/>
            </a:p>
          </p:txBody>
        </p:sp>
        <p:sp>
          <p:nvSpPr>
            <p:cNvPr id="81993" name="Rectangle 73"/>
            <p:cNvSpPr>
              <a:spLocks noChangeArrowheads="1"/>
            </p:cNvSpPr>
            <p:nvPr/>
          </p:nvSpPr>
          <p:spPr bwMode="auto">
            <a:xfrm>
              <a:off x="3285" y="3168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4" name="Rectangle 74"/>
            <p:cNvSpPr>
              <a:spLocks noChangeArrowheads="1"/>
            </p:cNvSpPr>
            <p:nvPr/>
          </p:nvSpPr>
          <p:spPr bwMode="auto">
            <a:xfrm>
              <a:off x="3765" y="2384"/>
              <a:ext cx="32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5" name="Rectangle 75"/>
            <p:cNvSpPr>
              <a:spLocks noChangeArrowheads="1"/>
            </p:cNvSpPr>
            <p:nvPr/>
          </p:nvSpPr>
          <p:spPr bwMode="auto">
            <a:xfrm>
              <a:off x="3732" y="2384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6" name="Rectangle 76"/>
            <p:cNvSpPr>
              <a:spLocks noChangeArrowheads="1"/>
            </p:cNvSpPr>
            <p:nvPr/>
          </p:nvSpPr>
          <p:spPr bwMode="auto">
            <a:xfrm>
              <a:off x="3765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7" name="Rectangle 77"/>
            <p:cNvSpPr>
              <a:spLocks noChangeArrowheads="1"/>
            </p:cNvSpPr>
            <p:nvPr/>
          </p:nvSpPr>
          <p:spPr bwMode="auto">
            <a:xfrm>
              <a:off x="3732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8" name="Rectangle 78"/>
            <p:cNvSpPr>
              <a:spLocks noChangeArrowheads="1"/>
            </p:cNvSpPr>
            <p:nvPr/>
          </p:nvSpPr>
          <p:spPr bwMode="auto">
            <a:xfrm>
              <a:off x="3699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9" name="Rectangle 79"/>
            <p:cNvSpPr>
              <a:spLocks noChangeArrowheads="1"/>
            </p:cNvSpPr>
            <p:nvPr/>
          </p:nvSpPr>
          <p:spPr bwMode="auto">
            <a:xfrm>
              <a:off x="3765" y="3473"/>
              <a:ext cx="32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0" name="Rectangle 80"/>
            <p:cNvSpPr>
              <a:spLocks noChangeArrowheads="1"/>
            </p:cNvSpPr>
            <p:nvPr/>
          </p:nvSpPr>
          <p:spPr bwMode="auto">
            <a:xfrm>
              <a:off x="3732" y="3473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1" name="Rectangle 81"/>
            <p:cNvSpPr>
              <a:spLocks noChangeArrowheads="1"/>
            </p:cNvSpPr>
            <p:nvPr/>
          </p:nvSpPr>
          <p:spPr bwMode="auto">
            <a:xfrm>
              <a:off x="3699" y="3473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2" name="Rectangle 82"/>
            <p:cNvSpPr>
              <a:spLocks noChangeArrowheads="1"/>
            </p:cNvSpPr>
            <p:nvPr/>
          </p:nvSpPr>
          <p:spPr bwMode="auto">
            <a:xfrm>
              <a:off x="4168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3" name="Rectangle 83"/>
            <p:cNvSpPr>
              <a:spLocks noChangeArrowheads="1"/>
            </p:cNvSpPr>
            <p:nvPr/>
          </p:nvSpPr>
          <p:spPr bwMode="auto">
            <a:xfrm>
              <a:off x="4201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4" name="Rectangle 84"/>
            <p:cNvSpPr>
              <a:spLocks noChangeArrowheads="1"/>
            </p:cNvSpPr>
            <p:nvPr/>
          </p:nvSpPr>
          <p:spPr bwMode="auto">
            <a:xfrm>
              <a:off x="4201" y="3081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5" name="Rectangle 85"/>
            <p:cNvSpPr>
              <a:spLocks noChangeArrowheads="1"/>
            </p:cNvSpPr>
            <p:nvPr/>
          </p:nvSpPr>
          <p:spPr bwMode="auto">
            <a:xfrm>
              <a:off x="4168" y="3081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6" name="Rectangle 86"/>
            <p:cNvSpPr>
              <a:spLocks noChangeArrowheads="1"/>
            </p:cNvSpPr>
            <p:nvPr/>
          </p:nvSpPr>
          <p:spPr bwMode="auto">
            <a:xfrm>
              <a:off x="4136" y="3082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7" name="Freeform 87"/>
            <p:cNvSpPr>
              <a:spLocks/>
            </p:cNvSpPr>
            <p:nvPr/>
          </p:nvSpPr>
          <p:spPr bwMode="auto">
            <a:xfrm>
              <a:off x="4234" y="2931"/>
              <a:ext cx="54" cy="281"/>
            </a:xfrm>
            <a:custGeom>
              <a:avLst/>
              <a:gdLst>
                <a:gd name="T0" fmla="*/ 0 w 54"/>
                <a:gd name="T1" fmla="*/ 281 h 281"/>
                <a:gd name="T2" fmla="*/ 54 w 54"/>
                <a:gd name="T3" fmla="*/ 281 h 281"/>
                <a:gd name="T4" fmla="*/ 54 w 54"/>
                <a:gd name="T5" fmla="*/ 0 h 281"/>
                <a:gd name="T6" fmla="*/ 0 60000 65536"/>
                <a:gd name="T7" fmla="*/ 0 60000 65536"/>
                <a:gd name="T8" fmla="*/ 0 60000 65536"/>
                <a:gd name="T9" fmla="*/ 0 w 54"/>
                <a:gd name="T10" fmla="*/ 0 h 281"/>
                <a:gd name="T11" fmla="*/ 54 w 54"/>
                <a:gd name="T12" fmla="*/ 281 h 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1">
                  <a:moveTo>
                    <a:pt x="0" y="281"/>
                  </a:moveTo>
                  <a:lnTo>
                    <a:pt x="54" y="281"/>
                  </a:lnTo>
                  <a:lnTo>
                    <a:pt x="54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8" name="Freeform 88"/>
            <p:cNvSpPr>
              <a:spLocks/>
            </p:cNvSpPr>
            <p:nvPr/>
          </p:nvSpPr>
          <p:spPr bwMode="auto">
            <a:xfrm>
              <a:off x="4273" y="2908"/>
              <a:ext cx="32" cy="31"/>
            </a:xfrm>
            <a:custGeom>
              <a:avLst/>
              <a:gdLst>
                <a:gd name="T0" fmla="*/ 15 w 32"/>
                <a:gd name="T1" fmla="*/ 0 h 31"/>
                <a:gd name="T2" fmla="*/ 32 w 32"/>
                <a:gd name="T3" fmla="*/ 31 h 31"/>
                <a:gd name="T4" fmla="*/ 21 w 32"/>
                <a:gd name="T5" fmla="*/ 28 h 31"/>
                <a:gd name="T6" fmla="*/ 11 w 32"/>
                <a:gd name="T7" fmla="*/ 28 h 31"/>
                <a:gd name="T8" fmla="*/ 0 w 32"/>
                <a:gd name="T9" fmla="*/ 31 h 31"/>
                <a:gd name="T10" fmla="*/ 15 w 32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15" y="0"/>
                  </a:moveTo>
                  <a:lnTo>
                    <a:pt x="32" y="31"/>
                  </a:lnTo>
                  <a:lnTo>
                    <a:pt x="21" y="28"/>
                  </a:lnTo>
                  <a:lnTo>
                    <a:pt x="11" y="28"/>
                  </a:lnTo>
                  <a:lnTo>
                    <a:pt x="0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9" name="Freeform 89"/>
            <p:cNvSpPr>
              <a:spLocks/>
            </p:cNvSpPr>
            <p:nvPr/>
          </p:nvSpPr>
          <p:spPr bwMode="auto">
            <a:xfrm>
              <a:off x="4071" y="2908"/>
              <a:ext cx="42" cy="239"/>
            </a:xfrm>
            <a:custGeom>
              <a:avLst/>
              <a:gdLst>
                <a:gd name="T0" fmla="*/ 0 w 42"/>
                <a:gd name="T1" fmla="*/ 0 h 239"/>
                <a:gd name="T2" fmla="*/ 0 w 42"/>
                <a:gd name="T3" fmla="*/ 239 h 239"/>
                <a:gd name="T4" fmla="*/ 42 w 42"/>
                <a:gd name="T5" fmla="*/ 239 h 239"/>
                <a:gd name="T6" fmla="*/ 0 60000 65536"/>
                <a:gd name="T7" fmla="*/ 0 60000 65536"/>
                <a:gd name="T8" fmla="*/ 0 60000 65536"/>
                <a:gd name="T9" fmla="*/ 0 w 42"/>
                <a:gd name="T10" fmla="*/ 0 h 239"/>
                <a:gd name="T11" fmla="*/ 42 w 42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39">
                  <a:moveTo>
                    <a:pt x="0" y="0"/>
                  </a:moveTo>
                  <a:lnTo>
                    <a:pt x="0" y="239"/>
                  </a:lnTo>
                  <a:lnTo>
                    <a:pt x="42" y="239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0" name="Freeform 90"/>
            <p:cNvSpPr>
              <a:spLocks/>
            </p:cNvSpPr>
            <p:nvPr/>
          </p:nvSpPr>
          <p:spPr bwMode="auto">
            <a:xfrm>
              <a:off x="4104" y="3131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1" name="Line 91"/>
            <p:cNvSpPr>
              <a:spLocks noChangeShapeType="1"/>
            </p:cNvSpPr>
            <p:nvPr/>
          </p:nvSpPr>
          <p:spPr bwMode="auto">
            <a:xfrm>
              <a:off x="3874" y="3299"/>
              <a:ext cx="23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2" name="Freeform 92"/>
            <p:cNvSpPr>
              <a:spLocks/>
            </p:cNvSpPr>
            <p:nvPr/>
          </p:nvSpPr>
          <p:spPr bwMode="auto">
            <a:xfrm>
              <a:off x="4104" y="3284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9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3" name="Line 93"/>
            <p:cNvSpPr>
              <a:spLocks noChangeShapeType="1"/>
            </p:cNvSpPr>
            <p:nvPr/>
          </p:nvSpPr>
          <p:spPr bwMode="auto">
            <a:xfrm flipV="1">
              <a:off x="3634" y="2602"/>
              <a:ext cx="1" cy="126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4" name="Line 94"/>
            <p:cNvSpPr>
              <a:spLocks noChangeShapeType="1"/>
            </p:cNvSpPr>
            <p:nvPr/>
          </p:nvSpPr>
          <p:spPr bwMode="auto">
            <a:xfrm>
              <a:off x="3634" y="2602"/>
              <a:ext cx="7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5" name="Freeform 95"/>
            <p:cNvSpPr>
              <a:spLocks/>
            </p:cNvSpPr>
            <p:nvPr/>
          </p:nvSpPr>
          <p:spPr bwMode="auto">
            <a:xfrm>
              <a:off x="3701" y="2587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0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6" name="Line 96"/>
            <p:cNvSpPr>
              <a:spLocks noChangeShapeType="1"/>
            </p:cNvSpPr>
            <p:nvPr/>
          </p:nvSpPr>
          <p:spPr bwMode="auto">
            <a:xfrm>
              <a:off x="3634" y="2995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7" name="Freeform 97"/>
            <p:cNvSpPr>
              <a:spLocks/>
            </p:cNvSpPr>
            <p:nvPr/>
          </p:nvSpPr>
          <p:spPr bwMode="auto">
            <a:xfrm>
              <a:off x="3668" y="2979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4 w 31"/>
                <a:gd name="T5" fmla="*/ 21 h 31"/>
                <a:gd name="T6" fmla="*/ 4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8" name="Line 98"/>
            <p:cNvSpPr>
              <a:spLocks noChangeShapeType="1"/>
            </p:cNvSpPr>
            <p:nvPr/>
          </p:nvSpPr>
          <p:spPr bwMode="auto">
            <a:xfrm>
              <a:off x="3634" y="3692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9" name="Freeform 99"/>
            <p:cNvSpPr>
              <a:spLocks/>
            </p:cNvSpPr>
            <p:nvPr/>
          </p:nvSpPr>
          <p:spPr bwMode="auto">
            <a:xfrm>
              <a:off x="3668" y="3675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0" name="Line 100"/>
            <p:cNvSpPr>
              <a:spLocks noChangeShapeType="1"/>
            </p:cNvSpPr>
            <p:nvPr/>
          </p:nvSpPr>
          <p:spPr bwMode="auto">
            <a:xfrm>
              <a:off x="3491" y="2907"/>
              <a:ext cx="18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1" name="Freeform 101"/>
            <p:cNvSpPr>
              <a:spLocks/>
            </p:cNvSpPr>
            <p:nvPr/>
          </p:nvSpPr>
          <p:spPr bwMode="auto">
            <a:xfrm>
              <a:off x="3668" y="2892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4 w 31"/>
                <a:gd name="T5" fmla="*/ 20 h 31"/>
                <a:gd name="T6" fmla="*/ 4 w 31"/>
                <a:gd name="T7" fmla="*/ 10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2" name="Freeform 102"/>
            <p:cNvSpPr>
              <a:spLocks/>
            </p:cNvSpPr>
            <p:nvPr/>
          </p:nvSpPr>
          <p:spPr bwMode="auto">
            <a:xfrm>
              <a:off x="3590" y="2515"/>
              <a:ext cx="119" cy="393"/>
            </a:xfrm>
            <a:custGeom>
              <a:avLst/>
              <a:gdLst>
                <a:gd name="T0" fmla="*/ 0 w 119"/>
                <a:gd name="T1" fmla="*/ 393 h 393"/>
                <a:gd name="T2" fmla="*/ 0 w 119"/>
                <a:gd name="T3" fmla="*/ 0 h 393"/>
                <a:gd name="T4" fmla="*/ 119 w 119"/>
                <a:gd name="T5" fmla="*/ 0 h 393"/>
                <a:gd name="T6" fmla="*/ 0 60000 65536"/>
                <a:gd name="T7" fmla="*/ 0 60000 65536"/>
                <a:gd name="T8" fmla="*/ 0 60000 65536"/>
                <a:gd name="T9" fmla="*/ 0 w 119"/>
                <a:gd name="T10" fmla="*/ 0 h 393"/>
                <a:gd name="T11" fmla="*/ 119 w 119"/>
                <a:gd name="T12" fmla="*/ 393 h 3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393">
                  <a:moveTo>
                    <a:pt x="0" y="393"/>
                  </a:move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3" name="Freeform 103"/>
            <p:cNvSpPr>
              <a:spLocks/>
            </p:cNvSpPr>
            <p:nvPr/>
          </p:nvSpPr>
          <p:spPr bwMode="auto">
            <a:xfrm>
              <a:off x="3701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4" name="Freeform 104"/>
            <p:cNvSpPr>
              <a:spLocks/>
            </p:cNvSpPr>
            <p:nvPr/>
          </p:nvSpPr>
          <p:spPr bwMode="auto">
            <a:xfrm>
              <a:off x="3590" y="2908"/>
              <a:ext cx="86" cy="697"/>
            </a:xfrm>
            <a:custGeom>
              <a:avLst/>
              <a:gdLst>
                <a:gd name="T0" fmla="*/ 0 w 86"/>
                <a:gd name="T1" fmla="*/ 0 h 697"/>
                <a:gd name="T2" fmla="*/ 0 w 86"/>
                <a:gd name="T3" fmla="*/ 697 h 697"/>
                <a:gd name="T4" fmla="*/ 86 w 86"/>
                <a:gd name="T5" fmla="*/ 695 h 697"/>
                <a:gd name="T6" fmla="*/ 0 60000 65536"/>
                <a:gd name="T7" fmla="*/ 0 60000 65536"/>
                <a:gd name="T8" fmla="*/ 0 60000 65536"/>
                <a:gd name="T9" fmla="*/ 0 w 86"/>
                <a:gd name="T10" fmla="*/ 0 h 697"/>
                <a:gd name="T11" fmla="*/ 86 w 86"/>
                <a:gd name="T12" fmla="*/ 697 h 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697">
                  <a:moveTo>
                    <a:pt x="0" y="0"/>
                  </a:moveTo>
                  <a:lnTo>
                    <a:pt x="0" y="697"/>
                  </a:lnTo>
                  <a:lnTo>
                    <a:pt x="86" y="69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5" name="Freeform 105"/>
            <p:cNvSpPr>
              <a:spLocks/>
            </p:cNvSpPr>
            <p:nvPr/>
          </p:nvSpPr>
          <p:spPr bwMode="auto">
            <a:xfrm>
              <a:off x="3668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6" name="Line 106"/>
            <p:cNvSpPr>
              <a:spLocks noChangeShapeType="1"/>
            </p:cNvSpPr>
            <p:nvPr/>
          </p:nvSpPr>
          <p:spPr bwMode="auto">
            <a:xfrm>
              <a:off x="3596" y="3212"/>
              <a:ext cx="5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7" name="Freeform 107"/>
            <p:cNvSpPr>
              <a:spLocks/>
            </p:cNvSpPr>
            <p:nvPr/>
          </p:nvSpPr>
          <p:spPr bwMode="auto">
            <a:xfrm>
              <a:off x="4104" y="3197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9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8" name="Line 108"/>
            <p:cNvSpPr>
              <a:spLocks noChangeShapeType="1"/>
            </p:cNvSpPr>
            <p:nvPr/>
          </p:nvSpPr>
          <p:spPr bwMode="auto">
            <a:xfrm>
              <a:off x="3547" y="2821"/>
              <a:ext cx="1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9" name="Freeform 109"/>
            <p:cNvSpPr>
              <a:spLocks/>
            </p:cNvSpPr>
            <p:nvPr/>
          </p:nvSpPr>
          <p:spPr bwMode="auto">
            <a:xfrm>
              <a:off x="3668" y="2804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0" name="Freeform 110"/>
            <p:cNvSpPr>
              <a:spLocks/>
            </p:cNvSpPr>
            <p:nvPr/>
          </p:nvSpPr>
          <p:spPr bwMode="auto">
            <a:xfrm>
              <a:off x="3547" y="3299"/>
              <a:ext cx="129" cy="218"/>
            </a:xfrm>
            <a:custGeom>
              <a:avLst/>
              <a:gdLst>
                <a:gd name="T0" fmla="*/ 0 w 129"/>
                <a:gd name="T1" fmla="*/ 0 h 218"/>
                <a:gd name="T2" fmla="*/ 0 w 129"/>
                <a:gd name="T3" fmla="*/ 218 h 218"/>
                <a:gd name="T4" fmla="*/ 129 w 129"/>
                <a:gd name="T5" fmla="*/ 218 h 218"/>
                <a:gd name="T6" fmla="*/ 0 60000 65536"/>
                <a:gd name="T7" fmla="*/ 0 60000 65536"/>
                <a:gd name="T8" fmla="*/ 0 60000 65536"/>
                <a:gd name="T9" fmla="*/ 0 w 129"/>
                <a:gd name="T10" fmla="*/ 0 h 218"/>
                <a:gd name="T11" fmla="*/ 129 w 129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218">
                  <a:moveTo>
                    <a:pt x="0" y="0"/>
                  </a:moveTo>
                  <a:lnTo>
                    <a:pt x="0" y="218"/>
                  </a:lnTo>
                  <a:lnTo>
                    <a:pt x="129" y="218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1" name="Freeform 111"/>
            <p:cNvSpPr>
              <a:spLocks/>
            </p:cNvSpPr>
            <p:nvPr/>
          </p:nvSpPr>
          <p:spPr bwMode="auto">
            <a:xfrm>
              <a:off x="3668" y="3501"/>
              <a:ext cx="31" cy="32"/>
            </a:xfrm>
            <a:custGeom>
              <a:avLst/>
              <a:gdLst>
                <a:gd name="T0" fmla="*/ 31 w 31"/>
                <a:gd name="T1" fmla="*/ 16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6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2" name="Freeform 112"/>
            <p:cNvSpPr>
              <a:spLocks/>
            </p:cNvSpPr>
            <p:nvPr/>
          </p:nvSpPr>
          <p:spPr bwMode="auto">
            <a:xfrm>
              <a:off x="3470" y="2428"/>
              <a:ext cx="239" cy="871"/>
            </a:xfrm>
            <a:custGeom>
              <a:avLst/>
              <a:gdLst>
                <a:gd name="T0" fmla="*/ 0 w 239"/>
                <a:gd name="T1" fmla="*/ 871 h 871"/>
                <a:gd name="T2" fmla="*/ 77 w 239"/>
                <a:gd name="T3" fmla="*/ 871 h 871"/>
                <a:gd name="T4" fmla="*/ 77 w 239"/>
                <a:gd name="T5" fmla="*/ 0 h 871"/>
                <a:gd name="T6" fmla="*/ 239 w 239"/>
                <a:gd name="T7" fmla="*/ 0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871"/>
                <a:gd name="T14" fmla="*/ 239 w 239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871">
                  <a:moveTo>
                    <a:pt x="0" y="871"/>
                  </a:moveTo>
                  <a:lnTo>
                    <a:pt x="77" y="871"/>
                  </a:lnTo>
                  <a:lnTo>
                    <a:pt x="77" y="0"/>
                  </a:lnTo>
                  <a:lnTo>
                    <a:pt x="239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3" name="Freeform 113"/>
            <p:cNvSpPr>
              <a:spLocks/>
            </p:cNvSpPr>
            <p:nvPr/>
          </p:nvSpPr>
          <p:spPr bwMode="auto">
            <a:xfrm>
              <a:off x="3701" y="2413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3 w 31"/>
                <a:gd name="T5" fmla="*/ 21 h 31"/>
                <a:gd name="T6" fmla="*/ 3 w 31"/>
                <a:gd name="T7" fmla="*/ 9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4" name="Line 114"/>
            <p:cNvSpPr>
              <a:spLocks noChangeShapeType="1"/>
            </p:cNvSpPr>
            <p:nvPr/>
          </p:nvSpPr>
          <p:spPr bwMode="auto">
            <a:xfrm>
              <a:off x="3547" y="3256"/>
              <a:ext cx="5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5" name="Freeform 115"/>
            <p:cNvSpPr>
              <a:spLocks/>
            </p:cNvSpPr>
            <p:nvPr/>
          </p:nvSpPr>
          <p:spPr bwMode="auto">
            <a:xfrm>
              <a:off x="4104" y="3240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6" name="Rectangle 116"/>
            <p:cNvSpPr>
              <a:spLocks noChangeArrowheads="1"/>
            </p:cNvSpPr>
            <p:nvPr/>
          </p:nvSpPr>
          <p:spPr bwMode="auto">
            <a:xfrm>
              <a:off x="3503" y="2272"/>
              <a:ext cx="14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82037" name="Rectangle 117"/>
            <p:cNvSpPr>
              <a:spLocks noChangeArrowheads="1"/>
            </p:cNvSpPr>
            <p:nvPr/>
          </p:nvSpPr>
          <p:spPr bwMode="auto">
            <a:xfrm>
              <a:off x="3911" y="2272"/>
              <a:ext cx="22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EXECUTE</a:t>
              </a:r>
              <a:endParaRPr lang="en-US"/>
            </a:p>
          </p:txBody>
        </p:sp>
        <p:sp>
          <p:nvSpPr>
            <p:cNvPr id="82038" name="Rectangle 118"/>
            <p:cNvSpPr>
              <a:spLocks noChangeArrowheads="1"/>
            </p:cNvSpPr>
            <p:nvPr/>
          </p:nvSpPr>
          <p:spPr bwMode="auto">
            <a:xfrm>
              <a:off x="4152" y="2707"/>
              <a:ext cx="9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LQ</a:t>
              </a:r>
              <a:endParaRPr lang="en-US"/>
            </a:p>
          </p:txBody>
        </p:sp>
        <p:sp>
          <p:nvSpPr>
            <p:cNvPr id="82039" name="Rectangle 119"/>
            <p:cNvSpPr>
              <a:spLocks noChangeArrowheads="1"/>
            </p:cNvSpPr>
            <p:nvPr/>
          </p:nvSpPr>
          <p:spPr bwMode="auto">
            <a:xfrm>
              <a:off x="4151" y="3356"/>
              <a:ext cx="9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SQ</a:t>
              </a:r>
              <a:endParaRPr lang="en-US"/>
            </a:p>
          </p:txBody>
        </p:sp>
        <p:sp>
          <p:nvSpPr>
            <p:cNvPr id="82040" name="Rectangle 120"/>
            <p:cNvSpPr>
              <a:spLocks noChangeArrowheads="1"/>
            </p:cNvSpPr>
            <p:nvPr/>
          </p:nvSpPr>
          <p:spPr bwMode="auto">
            <a:xfrm>
              <a:off x="3709" y="2663"/>
              <a:ext cx="13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 RS</a:t>
              </a:r>
              <a:endParaRPr lang="en-US"/>
            </a:p>
          </p:txBody>
        </p:sp>
        <p:sp>
          <p:nvSpPr>
            <p:cNvPr id="82041" name="Rectangle 121"/>
            <p:cNvSpPr>
              <a:spLocks noChangeArrowheads="1"/>
            </p:cNvSpPr>
            <p:nvPr/>
          </p:nvSpPr>
          <p:spPr bwMode="auto">
            <a:xfrm>
              <a:off x="3701" y="3060"/>
              <a:ext cx="15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LS RS</a:t>
              </a:r>
              <a:endParaRPr lang="en-US"/>
            </a:p>
          </p:txBody>
        </p:sp>
        <p:sp>
          <p:nvSpPr>
            <p:cNvPr id="82042" name="Rectangle 122"/>
            <p:cNvSpPr>
              <a:spLocks noChangeArrowheads="1"/>
            </p:cNvSpPr>
            <p:nvPr/>
          </p:nvSpPr>
          <p:spPr bwMode="auto">
            <a:xfrm>
              <a:off x="3698" y="3748"/>
              <a:ext cx="12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 RS</a:t>
              </a:r>
              <a:endParaRPr lang="en-US"/>
            </a:p>
          </p:txBody>
        </p:sp>
      </p:grpSp>
      <p:sp>
        <p:nvSpPr>
          <p:cNvPr id="81925" name="Rectangle 124"/>
          <p:cNvSpPr>
            <a:spLocks noChangeArrowheads="1"/>
          </p:cNvSpPr>
          <p:nvPr/>
        </p:nvSpPr>
        <p:spPr bwMode="auto">
          <a:xfrm>
            <a:off x="800100" y="3257550"/>
            <a:ext cx="3257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/>
            <a:r>
              <a:rPr lang="en-US" sz="2000"/>
              <a:t>If several instructions become ready for the same functional unit in the same clock cycle, one of them is chosen for execution</a:t>
            </a:r>
          </a:p>
        </p:txBody>
      </p:sp>
      <p:sp>
        <p:nvSpPr>
          <p:cNvPr id="819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"/>
            <a:ext cx="9144000" cy="1143000"/>
          </a:xfrm>
        </p:spPr>
        <p:txBody>
          <a:bodyPr/>
          <a:lstStyle/>
          <a:p>
            <a:r>
              <a:rPr lang="en-US" smtClean="0"/>
              <a:t>Three Stages of Tomasulo’s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5" name="Rectangle 9"/>
          <p:cNvSpPr>
            <a:spLocks noChangeArrowheads="1"/>
          </p:cNvSpPr>
          <p:nvPr/>
        </p:nvSpPr>
        <p:spPr bwMode="auto">
          <a:xfrm>
            <a:off x="4389438" y="4857750"/>
            <a:ext cx="5334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74504" name="Rectangle 8"/>
          <p:cNvSpPr>
            <a:spLocks noChangeArrowheads="1"/>
          </p:cNvSpPr>
          <p:nvPr/>
        </p:nvSpPr>
        <p:spPr bwMode="auto">
          <a:xfrm>
            <a:off x="5380038" y="3562350"/>
            <a:ext cx="304800" cy="2482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74501" name="Rectangle 5"/>
          <p:cNvSpPr>
            <a:spLocks noChangeArrowheads="1"/>
          </p:cNvSpPr>
          <p:nvPr/>
        </p:nvSpPr>
        <p:spPr bwMode="auto">
          <a:xfrm>
            <a:off x="7742238" y="3409950"/>
            <a:ext cx="762000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74503" name="Rectangle 7"/>
          <p:cNvSpPr>
            <a:spLocks noChangeArrowheads="1"/>
          </p:cNvSpPr>
          <p:nvPr/>
        </p:nvSpPr>
        <p:spPr bwMode="auto">
          <a:xfrm>
            <a:off x="4389438" y="5772150"/>
            <a:ext cx="4114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1100"/>
            <a:ext cx="8207375" cy="29337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3.	Write Back</a:t>
            </a:r>
          </a:p>
          <a:p>
            <a:pPr lvl="1"/>
            <a:r>
              <a:rPr lang="en-US" sz="1800" smtClean="0"/>
              <a:t>If CDB available, write result on CDB</a:t>
            </a:r>
          </a:p>
          <a:p>
            <a:pPr lvl="2"/>
            <a:r>
              <a:rPr lang="en-US" sz="1800" smtClean="0"/>
              <a:t>All destinations with matching tags receive data</a:t>
            </a:r>
          </a:p>
          <a:p>
            <a:pPr lvl="2"/>
            <a:r>
              <a:rPr lang="en-US" sz="1800" smtClean="0"/>
              <a:t>CDB broadcasts results to all reservation stations</a:t>
            </a:r>
          </a:p>
          <a:p>
            <a:pPr lvl="1"/>
            <a:r>
              <a:rPr lang="en-US" sz="1800" smtClean="0"/>
              <a:t>If not, wait for CDB to</a:t>
            </a:r>
          </a:p>
          <a:p>
            <a:pPr lvl="1">
              <a:buFontTx/>
              <a:buNone/>
            </a:pPr>
            <a:r>
              <a:rPr lang="en-US" sz="1800" smtClean="0"/>
              <a:t>	become available</a:t>
            </a:r>
          </a:p>
        </p:txBody>
      </p:sp>
      <p:grpSp>
        <p:nvGrpSpPr>
          <p:cNvPr id="82951" name="Group 4"/>
          <p:cNvGrpSpPr>
            <a:grpSpLocks noChangeAspect="1"/>
          </p:cNvGrpSpPr>
          <p:nvPr/>
        </p:nvGrpSpPr>
        <p:grpSpPr bwMode="auto">
          <a:xfrm>
            <a:off x="3932238" y="3200400"/>
            <a:ext cx="4640262" cy="2971800"/>
            <a:chOff x="2844" y="2232"/>
            <a:chExt cx="2592" cy="1660"/>
          </a:xfrm>
        </p:grpSpPr>
        <p:sp>
          <p:nvSpPr>
            <p:cNvPr id="829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4" y="2232"/>
              <a:ext cx="2592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Rectangle 5"/>
            <p:cNvSpPr>
              <a:spLocks noChangeArrowheads="1"/>
            </p:cNvSpPr>
            <p:nvPr/>
          </p:nvSpPr>
          <p:spPr bwMode="auto">
            <a:xfrm rot="5400000">
              <a:off x="4927" y="3165"/>
              <a:ext cx="527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Common Data Bus</a:t>
              </a:r>
              <a:endParaRPr lang="en-US"/>
            </a:p>
          </p:txBody>
        </p:sp>
        <p:sp>
          <p:nvSpPr>
            <p:cNvPr id="82955" name="Rectangle 6"/>
            <p:cNvSpPr>
              <a:spLocks noChangeArrowheads="1"/>
            </p:cNvSpPr>
            <p:nvPr/>
          </p:nvSpPr>
          <p:spPr bwMode="auto">
            <a:xfrm>
              <a:off x="2935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Rectangle 7"/>
            <p:cNvSpPr>
              <a:spLocks noChangeArrowheads="1"/>
            </p:cNvSpPr>
            <p:nvPr/>
          </p:nvSpPr>
          <p:spPr bwMode="auto">
            <a:xfrm>
              <a:off x="3197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Rectangle 8"/>
            <p:cNvSpPr>
              <a:spLocks noChangeArrowheads="1"/>
            </p:cNvSpPr>
            <p:nvPr/>
          </p:nvSpPr>
          <p:spPr bwMode="auto">
            <a:xfrm>
              <a:off x="3000" y="2783"/>
              <a:ext cx="175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82958" name="Rectangle 9"/>
            <p:cNvSpPr>
              <a:spLocks noChangeArrowheads="1"/>
            </p:cNvSpPr>
            <p:nvPr/>
          </p:nvSpPr>
          <p:spPr bwMode="auto">
            <a:xfrm>
              <a:off x="3004" y="2835"/>
              <a:ext cx="17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access</a:t>
              </a:r>
              <a:endParaRPr lang="en-US"/>
            </a:p>
          </p:txBody>
        </p:sp>
        <p:sp>
          <p:nvSpPr>
            <p:cNvPr id="82959" name="Line 10"/>
            <p:cNvSpPr>
              <a:spLocks noChangeShapeType="1"/>
            </p:cNvSpPr>
            <p:nvPr/>
          </p:nvSpPr>
          <p:spPr bwMode="auto">
            <a:xfrm>
              <a:off x="2968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1"/>
            <p:cNvSpPr>
              <a:spLocks/>
            </p:cNvSpPr>
            <p:nvPr/>
          </p:nvSpPr>
          <p:spPr bwMode="auto">
            <a:xfrm>
              <a:off x="3165" y="2892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Rectangle 12"/>
            <p:cNvSpPr>
              <a:spLocks noChangeArrowheads="1"/>
            </p:cNvSpPr>
            <p:nvPr/>
          </p:nvSpPr>
          <p:spPr bwMode="auto">
            <a:xfrm>
              <a:off x="3459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Line 13"/>
            <p:cNvSpPr>
              <a:spLocks noChangeShapeType="1"/>
            </p:cNvSpPr>
            <p:nvPr/>
          </p:nvSpPr>
          <p:spPr bwMode="auto">
            <a:xfrm>
              <a:off x="3229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3" name="Freeform 14"/>
            <p:cNvSpPr>
              <a:spLocks/>
            </p:cNvSpPr>
            <p:nvPr/>
          </p:nvSpPr>
          <p:spPr bwMode="auto">
            <a:xfrm>
              <a:off x="3427" y="2892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Rectangle 17"/>
            <p:cNvSpPr>
              <a:spLocks noChangeArrowheads="1"/>
            </p:cNvSpPr>
            <p:nvPr/>
          </p:nvSpPr>
          <p:spPr bwMode="auto">
            <a:xfrm>
              <a:off x="3260" y="2841"/>
              <a:ext cx="182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82965" name="Rectangle 18"/>
            <p:cNvSpPr>
              <a:spLocks noChangeArrowheads="1"/>
            </p:cNvSpPr>
            <p:nvPr/>
          </p:nvSpPr>
          <p:spPr bwMode="auto">
            <a:xfrm>
              <a:off x="3939" y="3473"/>
              <a:ext cx="34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Rectangle 19"/>
            <p:cNvSpPr>
              <a:spLocks noChangeArrowheads="1"/>
            </p:cNvSpPr>
            <p:nvPr/>
          </p:nvSpPr>
          <p:spPr bwMode="auto">
            <a:xfrm>
              <a:off x="4136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Rectangle 20"/>
            <p:cNvSpPr>
              <a:spLocks noChangeArrowheads="1"/>
            </p:cNvSpPr>
            <p:nvPr/>
          </p:nvSpPr>
          <p:spPr bwMode="auto">
            <a:xfrm>
              <a:off x="4202" y="2385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Rectangle 21"/>
            <p:cNvSpPr>
              <a:spLocks noChangeArrowheads="1"/>
            </p:cNvSpPr>
            <p:nvPr/>
          </p:nvSpPr>
          <p:spPr bwMode="auto">
            <a:xfrm>
              <a:off x="3939" y="2777"/>
              <a:ext cx="34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Rectangle 22"/>
            <p:cNvSpPr>
              <a:spLocks noChangeArrowheads="1"/>
            </p:cNvSpPr>
            <p:nvPr/>
          </p:nvSpPr>
          <p:spPr bwMode="auto">
            <a:xfrm>
              <a:off x="3939" y="2385"/>
              <a:ext cx="34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Rectangle 23"/>
            <p:cNvSpPr>
              <a:spLocks noChangeArrowheads="1"/>
            </p:cNvSpPr>
            <p:nvPr/>
          </p:nvSpPr>
          <p:spPr bwMode="auto">
            <a:xfrm>
              <a:off x="3318" y="3169"/>
              <a:ext cx="15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Rectangle 24"/>
            <p:cNvSpPr>
              <a:spLocks noChangeArrowheads="1"/>
            </p:cNvSpPr>
            <p:nvPr/>
          </p:nvSpPr>
          <p:spPr bwMode="auto">
            <a:xfrm>
              <a:off x="3341" y="3273"/>
              <a:ext cx="13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Regs</a:t>
              </a:r>
              <a:endParaRPr lang="en-US"/>
            </a:p>
          </p:txBody>
        </p:sp>
        <p:sp>
          <p:nvSpPr>
            <p:cNvPr id="82972" name="Rectangle 25"/>
            <p:cNvSpPr>
              <a:spLocks noChangeArrowheads="1"/>
            </p:cNvSpPr>
            <p:nvPr/>
          </p:nvSpPr>
          <p:spPr bwMode="auto">
            <a:xfrm>
              <a:off x="4464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Rectangle 26"/>
            <p:cNvSpPr>
              <a:spLocks noChangeArrowheads="1"/>
            </p:cNvSpPr>
            <p:nvPr/>
          </p:nvSpPr>
          <p:spPr bwMode="auto">
            <a:xfrm>
              <a:off x="4464" y="2385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Rectangle 27"/>
            <p:cNvSpPr>
              <a:spLocks noChangeArrowheads="1"/>
            </p:cNvSpPr>
            <p:nvPr/>
          </p:nvSpPr>
          <p:spPr bwMode="auto">
            <a:xfrm>
              <a:off x="4726" y="2385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Line 28"/>
            <p:cNvSpPr>
              <a:spLocks noChangeShapeType="1"/>
            </p:cNvSpPr>
            <p:nvPr/>
          </p:nvSpPr>
          <p:spPr bwMode="auto">
            <a:xfrm>
              <a:off x="3809" y="2515"/>
              <a:ext cx="10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Freeform 29"/>
            <p:cNvSpPr>
              <a:spLocks/>
            </p:cNvSpPr>
            <p:nvPr/>
          </p:nvSpPr>
          <p:spPr bwMode="auto">
            <a:xfrm>
              <a:off x="3908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Line 30"/>
            <p:cNvSpPr>
              <a:spLocks noChangeShapeType="1"/>
            </p:cNvSpPr>
            <p:nvPr/>
          </p:nvSpPr>
          <p:spPr bwMode="auto">
            <a:xfrm>
              <a:off x="3797" y="2907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Freeform 31"/>
            <p:cNvSpPr>
              <a:spLocks/>
            </p:cNvSpPr>
            <p:nvPr/>
          </p:nvSpPr>
          <p:spPr bwMode="auto">
            <a:xfrm>
              <a:off x="3908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0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9" name="Line 32"/>
            <p:cNvSpPr>
              <a:spLocks noChangeShapeType="1"/>
            </p:cNvSpPr>
            <p:nvPr/>
          </p:nvSpPr>
          <p:spPr bwMode="auto">
            <a:xfrm>
              <a:off x="3797" y="3603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0" name="Freeform 33"/>
            <p:cNvSpPr>
              <a:spLocks/>
            </p:cNvSpPr>
            <p:nvPr/>
          </p:nvSpPr>
          <p:spPr bwMode="auto">
            <a:xfrm>
              <a:off x="3908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Line 34"/>
            <p:cNvSpPr>
              <a:spLocks noChangeShapeType="1"/>
            </p:cNvSpPr>
            <p:nvPr/>
          </p:nvSpPr>
          <p:spPr bwMode="auto">
            <a:xfrm>
              <a:off x="3973" y="3603"/>
              <a:ext cx="116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Freeform 35"/>
            <p:cNvSpPr>
              <a:spLocks/>
            </p:cNvSpPr>
            <p:nvPr/>
          </p:nvSpPr>
          <p:spPr bwMode="auto">
            <a:xfrm>
              <a:off x="5130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3" name="Line 36"/>
            <p:cNvSpPr>
              <a:spLocks noChangeShapeType="1"/>
            </p:cNvSpPr>
            <p:nvPr/>
          </p:nvSpPr>
          <p:spPr bwMode="auto">
            <a:xfrm>
              <a:off x="4497" y="2908"/>
              <a:ext cx="641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Freeform 37"/>
            <p:cNvSpPr>
              <a:spLocks/>
            </p:cNvSpPr>
            <p:nvPr/>
          </p:nvSpPr>
          <p:spPr bwMode="auto">
            <a:xfrm>
              <a:off x="5130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0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Line 38"/>
            <p:cNvSpPr>
              <a:spLocks noChangeShapeType="1"/>
            </p:cNvSpPr>
            <p:nvPr/>
          </p:nvSpPr>
          <p:spPr bwMode="auto">
            <a:xfrm>
              <a:off x="4758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Freeform 39"/>
            <p:cNvSpPr>
              <a:spLocks/>
            </p:cNvSpPr>
            <p:nvPr/>
          </p:nvSpPr>
          <p:spPr bwMode="auto">
            <a:xfrm>
              <a:off x="4955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Line 40"/>
            <p:cNvSpPr>
              <a:spLocks noChangeShapeType="1"/>
            </p:cNvSpPr>
            <p:nvPr/>
          </p:nvSpPr>
          <p:spPr bwMode="auto">
            <a:xfrm>
              <a:off x="3973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Freeform 41"/>
            <p:cNvSpPr>
              <a:spLocks/>
            </p:cNvSpPr>
            <p:nvPr/>
          </p:nvSpPr>
          <p:spPr bwMode="auto">
            <a:xfrm>
              <a:off x="4171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2 w 31"/>
                <a:gd name="T5" fmla="*/ 21 h 32"/>
                <a:gd name="T6" fmla="*/ 2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2" y="21"/>
                  </a:lnTo>
                  <a:lnTo>
                    <a:pt x="2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Line 42"/>
            <p:cNvSpPr>
              <a:spLocks noChangeShapeType="1"/>
            </p:cNvSpPr>
            <p:nvPr/>
          </p:nvSpPr>
          <p:spPr bwMode="auto">
            <a:xfrm>
              <a:off x="4235" y="2515"/>
              <a:ext cx="20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Freeform 43"/>
            <p:cNvSpPr>
              <a:spLocks/>
            </p:cNvSpPr>
            <p:nvPr/>
          </p:nvSpPr>
          <p:spPr bwMode="auto">
            <a:xfrm>
              <a:off x="4433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2 w 31"/>
                <a:gd name="T5" fmla="*/ 21 h 32"/>
                <a:gd name="T6" fmla="*/ 2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2" y="21"/>
                  </a:lnTo>
                  <a:lnTo>
                    <a:pt x="2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Line 44"/>
            <p:cNvSpPr>
              <a:spLocks noChangeShapeType="1"/>
            </p:cNvSpPr>
            <p:nvPr/>
          </p:nvSpPr>
          <p:spPr bwMode="auto">
            <a:xfrm>
              <a:off x="3973" y="2908"/>
              <a:ext cx="1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Freeform 45"/>
            <p:cNvSpPr>
              <a:spLocks/>
            </p:cNvSpPr>
            <p:nvPr/>
          </p:nvSpPr>
          <p:spPr bwMode="auto">
            <a:xfrm>
              <a:off x="4104" y="2892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0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3" name="Line 46"/>
            <p:cNvSpPr>
              <a:spLocks noChangeShapeType="1"/>
            </p:cNvSpPr>
            <p:nvPr/>
          </p:nvSpPr>
          <p:spPr bwMode="auto">
            <a:xfrm>
              <a:off x="4497" y="2515"/>
              <a:ext cx="20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4" name="Freeform 47"/>
            <p:cNvSpPr>
              <a:spLocks/>
            </p:cNvSpPr>
            <p:nvPr/>
          </p:nvSpPr>
          <p:spPr bwMode="auto">
            <a:xfrm>
              <a:off x="4694" y="2500"/>
              <a:ext cx="32" cy="32"/>
            </a:xfrm>
            <a:custGeom>
              <a:avLst/>
              <a:gdLst>
                <a:gd name="T0" fmla="*/ 32 w 32"/>
                <a:gd name="T1" fmla="*/ 15 h 32"/>
                <a:gd name="T2" fmla="*/ 0 w 32"/>
                <a:gd name="T3" fmla="*/ 32 h 32"/>
                <a:gd name="T4" fmla="*/ 3 w 32"/>
                <a:gd name="T5" fmla="*/ 21 h 32"/>
                <a:gd name="T6" fmla="*/ 3 w 32"/>
                <a:gd name="T7" fmla="*/ 9 h 32"/>
                <a:gd name="T8" fmla="*/ 0 w 32"/>
                <a:gd name="T9" fmla="*/ 0 h 32"/>
                <a:gd name="T10" fmla="*/ 32 w 32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2"/>
                <a:gd name="T20" fmla="*/ 32 w 3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2">
                  <a:moveTo>
                    <a:pt x="32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Line 48"/>
            <p:cNvSpPr>
              <a:spLocks noChangeShapeType="1"/>
            </p:cNvSpPr>
            <p:nvPr/>
          </p:nvSpPr>
          <p:spPr bwMode="auto">
            <a:xfrm>
              <a:off x="4234" y="2907"/>
              <a:ext cx="2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Freeform 49"/>
            <p:cNvSpPr>
              <a:spLocks/>
            </p:cNvSpPr>
            <p:nvPr/>
          </p:nvSpPr>
          <p:spPr bwMode="auto">
            <a:xfrm>
              <a:off x="4433" y="2892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2 w 31"/>
                <a:gd name="T5" fmla="*/ 20 h 31"/>
                <a:gd name="T6" fmla="*/ 2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2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Line 50"/>
            <p:cNvSpPr>
              <a:spLocks noChangeShapeType="1"/>
            </p:cNvSpPr>
            <p:nvPr/>
          </p:nvSpPr>
          <p:spPr bwMode="auto">
            <a:xfrm>
              <a:off x="3874" y="2973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8" name="Freeform 51"/>
            <p:cNvSpPr>
              <a:spLocks/>
            </p:cNvSpPr>
            <p:nvPr/>
          </p:nvSpPr>
          <p:spPr bwMode="auto">
            <a:xfrm>
              <a:off x="3908" y="2957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3 w 31"/>
                <a:gd name="T5" fmla="*/ 22 h 31"/>
                <a:gd name="T6" fmla="*/ 3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3" y="22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Line 52"/>
            <p:cNvSpPr>
              <a:spLocks noChangeShapeType="1"/>
            </p:cNvSpPr>
            <p:nvPr/>
          </p:nvSpPr>
          <p:spPr bwMode="auto">
            <a:xfrm>
              <a:off x="3874" y="3670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Freeform 53"/>
            <p:cNvSpPr>
              <a:spLocks/>
            </p:cNvSpPr>
            <p:nvPr/>
          </p:nvSpPr>
          <p:spPr bwMode="auto">
            <a:xfrm>
              <a:off x="3908" y="3653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54"/>
            <p:cNvSpPr>
              <a:spLocks noChangeShapeType="1"/>
            </p:cNvSpPr>
            <p:nvPr/>
          </p:nvSpPr>
          <p:spPr bwMode="auto">
            <a:xfrm>
              <a:off x="3874" y="2580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Freeform 55"/>
            <p:cNvSpPr>
              <a:spLocks/>
            </p:cNvSpPr>
            <p:nvPr/>
          </p:nvSpPr>
          <p:spPr bwMode="auto">
            <a:xfrm>
              <a:off x="3908" y="2565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Freeform 56"/>
            <p:cNvSpPr>
              <a:spLocks/>
            </p:cNvSpPr>
            <p:nvPr/>
          </p:nvSpPr>
          <p:spPr bwMode="auto">
            <a:xfrm>
              <a:off x="3580" y="2897"/>
              <a:ext cx="22" cy="20"/>
            </a:xfrm>
            <a:custGeom>
              <a:avLst/>
              <a:gdLst>
                <a:gd name="T0" fmla="*/ 0 w 22"/>
                <a:gd name="T1" fmla="*/ 11 h 20"/>
                <a:gd name="T2" fmla="*/ 2 w 22"/>
                <a:gd name="T3" fmla="*/ 4 h 20"/>
                <a:gd name="T4" fmla="*/ 7 w 22"/>
                <a:gd name="T5" fmla="*/ 0 h 20"/>
                <a:gd name="T6" fmla="*/ 14 w 22"/>
                <a:gd name="T7" fmla="*/ 0 h 20"/>
                <a:gd name="T8" fmla="*/ 19 w 22"/>
                <a:gd name="T9" fmla="*/ 4 h 20"/>
                <a:gd name="T10" fmla="*/ 22 w 22"/>
                <a:gd name="T11" fmla="*/ 11 h 20"/>
                <a:gd name="T12" fmla="*/ 19 w 22"/>
                <a:gd name="T13" fmla="*/ 17 h 20"/>
                <a:gd name="T14" fmla="*/ 14 w 22"/>
                <a:gd name="T15" fmla="*/ 20 h 20"/>
                <a:gd name="T16" fmla="*/ 7 w 22"/>
                <a:gd name="T17" fmla="*/ 20 h 20"/>
                <a:gd name="T18" fmla="*/ 2 w 22"/>
                <a:gd name="T19" fmla="*/ 17 h 20"/>
                <a:gd name="T20" fmla="*/ 0 w 22"/>
                <a:gd name="T21" fmla="*/ 11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0"/>
                <a:gd name="T35" fmla="*/ 22 w 22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0">
                  <a:moveTo>
                    <a:pt x="0" y="11"/>
                  </a:moveTo>
                  <a:lnTo>
                    <a:pt x="2" y="4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4" y="20"/>
                  </a:lnTo>
                  <a:lnTo>
                    <a:pt x="7" y="20"/>
                  </a:lnTo>
                  <a:lnTo>
                    <a:pt x="2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Freeform 57"/>
            <p:cNvSpPr>
              <a:spLocks/>
            </p:cNvSpPr>
            <p:nvPr/>
          </p:nvSpPr>
          <p:spPr bwMode="auto">
            <a:xfrm>
              <a:off x="3874" y="2515"/>
              <a:ext cx="1287" cy="1351"/>
            </a:xfrm>
            <a:custGeom>
              <a:avLst/>
              <a:gdLst>
                <a:gd name="T0" fmla="*/ 1287 w 1287"/>
                <a:gd name="T1" fmla="*/ 0 h 1351"/>
                <a:gd name="T2" fmla="*/ 1287 w 1287"/>
                <a:gd name="T3" fmla="*/ 1351 h 1351"/>
                <a:gd name="T4" fmla="*/ 0 w 1287"/>
                <a:gd name="T5" fmla="*/ 1351 h 1351"/>
                <a:gd name="T6" fmla="*/ 0 w 1287"/>
                <a:gd name="T7" fmla="*/ 62 h 13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7"/>
                <a:gd name="T13" fmla="*/ 0 h 1351"/>
                <a:gd name="T14" fmla="*/ 1287 w 1287"/>
                <a:gd name="T15" fmla="*/ 1351 h 13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7" h="1351">
                  <a:moveTo>
                    <a:pt x="1287" y="0"/>
                  </a:moveTo>
                  <a:lnTo>
                    <a:pt x="1287" y="1351"/>
                  </a:lnTo>
                  <a:lnTo>
                    <a:pt x="0" y="1351"/>
                  </a:lnTo>
                  <a:lnTo>
                    <a:pt x="0" y="62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5" name="Freeform 58"/>
            <p:cNvSpPr>
              <a:spLocks/>
            </p:cNvSpPr>
            <p:nvPr/>
          </p:nvSpPr>
          <p:spPr bwMode="auto">
            <a:xfrm>
              <a:off x="3099" y="3299"/>
              <a:ext cx="840" cy="566"/>
            </a:xfrm>
            <a:custGeom>
              <a:avLst/>
              <a:gdLst>
                <a:gd name="T0" fmla="*/ 840 w 840"/>
                <a:gd name="T1" fmla="*/ 566 h 566"/>
                <a:gd name="T2" fmla="*/ 0 w 840"/>
                <a:gd name="T3" fmla="*/ 566 h 566"/>
                <a:gd name="T4" fmla="*/ 0 w 840"/>
                <a:gd name="T5" fmla="*/ 0 h 566"/>
                <a:gd name="T6" fmla="*/ 163 w 840"/>
                <a:gd name="T7" fmla="*/ 0 h 5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0"/>
                <a:gd name="T13" fmla="*/ 0 h 566"/>
                <a:gd name="T14" fmla="*/ 840 w 840"/>
                <a:gd name="T15" fmla="*/ 566 h 5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0" h="566">
                  <a:moveTo>
                    <a:pt x="840" y="566"/>
                  </a:moveTo>
                  <a:lnTo>
                    <a:pt x="0" y="566"/>
                  </a:lnTo>
                  <a:lnTo>
                    <a:pt x="0" y="0"/>
                  </a:lnTo>
                  <a:lnTo>
                    <a:pt x="163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Freeform 59"/>
            <p:cNvSpPr>
              <a:spLocks/>
            </p:cNvSpPr>
            <p:nvPr/>
          </p:nvSpPr>
          <p:spPr bwMode="auto">
            <a:xfrm>
              <a:off x="3255" y="3284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3 w 31"/>
                <a:gd name="T5" fmla="*/ 21 h 31"/>
                <a:gd name="T6" fmla="*/ 3 w 31"/>
                <a:gd name="T7" fmla="*/ 9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Rectangle 60"/>
            <p:cNvSpPr>
              <a:spLocks noChangeArrowheads="1"/>
            </p:cNvSpPr>
            <p:nvPr/>
          </p:nvSpPr>
          <p:spPr bwMode="auto">
            <a:xfrm>
              <a:off x="3275" y="3795"/>
              <a:ext cx="30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WRITE-BACK</a:t>
              </a:r>
              <a:endParaRPr lang="en-US"/>
            </a:p>
          </p:txBody>
        </p:sp>
        <p:sp>
          <p:nvSpPr>
            <p:cNvPr id="83008" name="Rectangle 61"/>
            <p:cNvSpPr>
              <a:spLocks noChangeArrowheads="1"/>
            </p:cNvSpPr>
            <p:nvPr/>
          </p:nvSpPr>
          <p:spPr bwMode="auto">
            <a:xfrm>
              <a:off x="4003" y="2448"/>
              <a:ext cx="17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1</a:t>
              </a:r>
              <a:endParaRPr lang="en-US"/>
            </a:p>
          </p:txBody>
        </p:sp>
        <p:sp>
          <p:nvSpPr>
            <p:cNvPr id="83009" name="Rectangle 62"/>
            <p:cNvSpPr>
              <a:spLocks noChangeArrowheads="1"/>
            </p:cNvSpPr>
            <p:nvPr/>
          </p:nvSpPr>
          <p:spPr bwMode="auto">
            <a:xfrm>
              <a:off x="4272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2</a:t>
              </a:r>
              <a:endParaRPr lang="en-US"/>
            </a:p>
          </p:txBody>
        </p:sp>
        <p:sp>
          <p:nvSpPr>
            <p:cNvPr id="83010" name="Rectangle 63"/>
            <p:cNvSpPr>
              <a:spLocks noChangeArrowheads="1"/>
            </p:cNvSpPr>
            <p:nvPr/>
          </p:nvSpPr>
          <p:spPr bwMode="auto">
            <a:xfrm>
              <a:off x="4544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3</a:t>
              </a:r>
              <a:endParaRPr lang="en-US"/>
            </a:p>
          </p:txBody>
        </p:sp>
        <p:sp>
          <p:nvSpPr>
            <p:cNvPr id="83011" name="Rectangle 64"/>
            <p:cNvSpPr>
              <a:spLocks noChangeArrowheads="1"/>
            </p:cNvSpPr>
            <p:nvPr/>
          </p:nvSpPr>
          <p:spPr bwMode="auto">
            <a:xfrm>
              <a:off x="3905" y="2664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Address</a:t>
              </a:r>
            </a:p>
            <a:p>
              <a:pPr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Unit</a:t>
              </a:r>
              <a:endParaRPr lang="en-US"/>
            </a:p>
          </p:txBody>
        </p:sp>
        <p:sp>
          <p:nvSpPr>
            <p:cNvPr id="83012" name="Rectangle 66"/>
            <p:cNvSpPr>
              <a:spLocks noChangeArrowheads="1"/>
            </p:cNvSpPr>
            <p:nvPr/>
          </p:nvSpPr>
          <p:spPr bwMode="auto">
            <a:xfrm>
              <a:off x="4246" y="2844"/>
              <a:ext cx="23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D-Cache 1</a:t>
              </a:r>
              <a:endParaRPr lang="en-US"/>
            </a:p>
          </p:txBody>
        </p:sp>
        <p:sp>
          <p:nvSpPr>
            <p:cNvPr id="83013" name="Rectangle 67"/>
            <p:cNvSpPr>
              <a:spLocks noChangeArrowheads="1"/>
            </p:cNvSpPr>
            <p:nvPr/>
          </p:nvSpPr>
          <p:spPr bwMode="auto">
            <a:xfrm>
              <a:off x="4530" y="2844"/>
              <a:ext cx="23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D-Cache 2</a:t>
              </a:r>
              <a:endParaRPr lang="en-US"/>
            </a:p>
          </p:txBody>
        </p:sp>
        <p:sp>
          <p:nvSpPr>
            <p:cNvPr id="83014" name="Rectangle 68"/>
            <p:cNvSpPr>
              <a:spLocks noChangeArrowheads="1"/>
            </p:cNvSpPr>
            <p:nvPr/>
          </p:nvSpPr>
          <p:spPr bwMode="auto">
            <a:xfrm>
              <a:off x="4008" y="3556"/>
              <a:ext cx="169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Integer</a:t>
              </a:r>
              <a:endParaRPr lang="en-US"/>
            </a:p>
          </p:txBody>
        </p:sp>
        <p:sp>
          <p:nvSpPr>
            <p:cNvPr id="83015" name="Rectangle 69"/>
            <p:cNvSpPr>
              <a:spLocks noChangeArrowheads="1"/>
            </p:cNvSpPr>
            <p:nvPr/>
          </p:nvSpPr>
          <p:spPr bwMode="auto">
            <a:xfrm>
              <a:off x="4986" y="2384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Line 70"/>
            <p:cNvSpPr>
              <a:spLocks noChangeShapeType="1"/>
            </p:cNvSpPr>
            <p:nvPr/>
          </p:nvSpPr>
          <p:spPr bwMode="auto">
            <a:xfrm>
              <a:off x="5019" y="2515"/>
              <a:ext cx="11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7" name="Freeform 71"/>
            <p:cNvSpPr>
              <a:spLocks/>
            </p:cNvSpPr>
            <p:nvPr/>
          </p:nvSpPr>
          <p:spPr bwMode="auto">
            <a:xfrm>
              <a:off x="5130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8" name="Rectangle 72"/>
            <p:cNvSpPr>
              <a:spLocks noChangeArrowheads="1"/>
            </p:cNvSpPr>
            <p:nvPr/>
          </p:nvSpPr>
          <p:spPr bwMode="auto">
            <a:xfrm>
              <a:off x="4796" y="2453"/>
              <a:ext cx="16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Mult. 4</a:t>
              </a:r>
              <a:endParaRPr lang="en-US"/>
            </a:p>
          </p:txBody>
        </p:sp>
        <p:sp>
          <p:nvSpPr>
            <p:cNvPr id="83019" name="Rectangle 73"/>
            <p:cNvSpPr>
              <a:spLocks noChangeArrowheads="1"/>
            </p:cNvSpPr>
            <p:nvPr/>
          </p:nvSpPr>
          <p:spPr bwMode="auto">
            <a:xfrm>
              <a:off x="3285" y="3168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0" name="Rectangle 74"/>
            <p:cNvSpPr>
              <a:spLocks noChangeArrowheads="1"/>
            </p:cNvSpPr>
            <p:nvPr/>
          </p:nvSpPr>
          <p:spPr bwMode="auto">
            <a:xfrm>
              <a:off x="3765" y="2384"/>
              <a:ext cx="32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1" name="Rectangle 75"/>
            <p:cNvSpPr>
              <a:spLocks noChangeArrowheads="1"/>
            </p:cNvSpPr>
            <p:nvPr/>
          </p:nvSpPr>
          <p:spPr bwMode="auto">
            <a:xfrm>
              <a:off x="3732" y="2384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Rectangle 76"/>
            <p:cNvSpPr>
              <a:spLocks noChangeArrowheads="1"/>
            </p:cNvSpPr>
            <p:nvPr/>
          </p:nvSpPr>
          <p:spPr bwMode="auto">
            <a:xfrm>
              <a:off x="3765" y="2777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3" name="Rectangle 77"/>
            <p:cNvSpPr>
              <a:spLocks noChangeArrowheads="1"/>
            </p:cNvSpPr>
            <p:nvPr/>
          </p:nvSpPr>
          <p:spPr bwMode="auto">
            <a:xfrm>
              <a:off x="3732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4" name="Rectangle 78"/>
            <p:cNvSpPr>
              <a:spLocks noChangeArrowheads="1"/>
            </p:cNvSpPr>
            <p:nvPr/>
          </p:nvSpPr>
          <p:spPr bwMode="auto">
            <a:xfrm>
              <a:off x="3699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5" name="Rectangle 79"/>
            <p:cNvSpPr>
              <a:spLocks noChangeArrowheads="1"/>
            </p:cNvSpPr>
            <p:nvPr/>
          </p:nvSpPr>
          <p:spPr bwMode="auto">
            <a:xfrm>
              <a:off x="3765" y="3473"/>
              <a:ext cx="32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6" name="Rectangle 80"/>
            <p:cNvSpPr>
              <a:spLocks noChangeArrowheads="1"/>
            </p:cNvSpPr>
            <p:nvPr/>
          </p:nvSpPr>
          <p:spPr bwMode="auto">
            <a:xfrm>
              <a:off x="3732" y="3473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Rectangle 81"/>
            <p:cNvSpPr>
              <a:spLocks noChangeArrowheads="1"/>
            </p:cNvSpPr>
            <p:nvPr/>
          </p:nvSpPr>
          <p:spPr bwMode="auto">
            <a:xfrm>
              <a:off x="3699" y="3473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8" name="Rectangle 82"/>
            <p:cNvSpPr>
              <a:spLocks noChangeArrowheads="1"/>
            </p:cNvSpPr>
            <p:nvPr/>
          </p:nvSpPr>
          <p:spPr bwMode="auto">
            <a:xfrm>
              <a:off x="4168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9" name="Rectangle 83"/>
            <p:cNvSpPr>
              <a:spLocks noChangeArrowheads="1"/>
            </p:cNvSpPr>
            <p:nvPr/>
          </p:nvSpPr>
          <p:spPr bwMode="auto">
            <a:xfrm>
              <a:off x="4201" y="2777"/>
              <a:ext cx="33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Rectangle 84"/>
            <p:cNvSpPr>
              <a:spLocks noChangeArrowheads="1"/>
            </p:cNvSpPr>
            <p:nvPr/>
          </p:nvSpPr>
          <p:spPr bwMode="auto">
            <a:xfrm>
              <a:off x="4201" y="3081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Rectangle 85"/>
            <p:cNvSpPr>
              <a:spLocks noChangeArrowheads="1"/>
            </p:cNvSpPr>
            <p:nvPr/>
          </p:nvSpPr>
          <p:spPr bwMode="auto">
            <a:xfrm>
              <a:off x="4168" y="3081"/>
              <a:ext cx="33" cy="262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Rectangle 86"/>
            <p:cNvSpPr>
              <a:spLocks noChangeArrowheads="1"/>
            </p:cNvSpPr>
            <p:nvPr/>
          </p:nvSpPr>
          <p:spPr bwMode="auto">
            <a:xfrm>
              <a:off x="4136" y="3082"/>
              <a:ext cx="32" cy="261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Freeform 87"/>
            <p:cNvSpPr>
              <a:spLocks/>
            </p:cNvSpPr>
            <p:nvPr/>
          </p:nvSpPr>
          <p:spPr bwMode="auto">
            <a:xfrm>
              <a:off x="4234" y="2931"/>
              <a:ext cx="54" cy="281"/>
            </a:xfrm>
            <a:custGeom>
              <a:avLst/>
              <a:gdLst>
                <a:gd name="T0" fmla="*/ 0 w 54"/>
                <a:gd name="T1" fmla="*/ 281 h 281"/>
                <a:gd name="T2" fmla="*/ 54 w 54"/>
                <a:gd name="T3" fmla="*/ 281 h 281"/>
                <a:gd name="T4" fmla="*/ 54 w 54"/>
                <a:gd name="T5" fmla="*/ 0 h 281"/>
                <a:gd name="T6" fmla="*/ 0 60000 65536"/>
                <a:gd name="T7" fmla="*/ 0 60000 65536"/>
                <a:gd name="T8" fmla="*/ 0 60000 65536"/>
                <a:gd name="T9" fmla="*/ 0 w 54"/>
                <a:gd name="T10" fmla="*/ 0 h 281"/>
                <a:gd name="T11" fmla="*/ 54 w 54"/>
                <a:gd name="T12" fmla="*/ 281 h 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281">
                  <a:moveTo>
                    <a:pt x="0" y="281"/>
                  </a:moveTo>
                  <a:lnTo>
                    <a:pt x="54" y="281"/>
                  </a:lnTo>
                  <a:lnTo>
                    <a:pt x="54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Freeform 88"/>
            <p:cNvSpPr>
              <a:spLocks/>
            </p:cNvSpPr>
            <p:nvPr/>
          </p:nvSpPr>
          <p:spPr bwMode="auto">
            <a:xfrm>
              <a:off x="4273" y="2908"/>
              <a:ext cx="32" cy="31"/>
            </a:xfrm>
            <a:custGeom>
              <a:avLst/>
              <a:gdLst>
                <a:gd name="T0" fmla="*/ 15 w 32"/>
                <a:gd name="T1" fmla="*/ 0 h 31"/>
                <a:gd name="T2" fmla="*/ 32 w 32"/>
                <a:gd name="T3" fmla="*/ 31 h 31"/>
                <a:gd name="T4" fmla="*/ 21 w 32"/>
                <a:gd name="T5" fmla="*/ 28 h 31"/>
                <a:gd name="T6" fmla="*/ 11 w 32"/>
                <a:gd name="T7" fmla="*/ 28 h 31"/>
                <a:gd name="T8" fmla="*/ 0 w 32"/>
                <a:gd name="T9" fmla="*/ 31 h 31"/>
                <a:gd name="T10" fmla="*/ 15 w 32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15" y="0"/>
                  </a:moveTo>
                  <a:lnTo>
                    <a:pt x="32" y="31"/>
                  </a:lnTo>
                  <a:lnTo>
                    <a:pt x="21" y="28"/>
                  </a:lnTo>
                  <a:lnTo>
                    <a:pt x="11" y="28"/>
                  </a:lnTo>
                  <a:lnTo>
                    <a:pt x="0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5" name="Freeform 89"/>
            <p:cNvSpPr>
              <a:spLocks/>
            </p:cNvSpPr>
            <p:nvPr/>
          </p:nvSpPr>
          <p:spPr bwMode="auto">
            <a:xfrm>
              <a:off x="4071" y="2908"/>
              <a:ext cx="42" cy="239"/>
            </a:xfrm>
            <a:custGeom>
              <a:avLst/>
              <a:gdLst>
                <a:gd name="T0" fmla="*/ 0 w 42"/>
                <a:gd name="T1" fmla="*/ 0 h 239"/>
                <a:gd name="T2" fmla="*/ 0 w 42"/>
                <a:gd name="T3" fmla="*/ 239 h 239"/>
                <a:gd name="T4" fmla="*/ 42 w 42"/>
                <a:gd name="T5" fmla="*/ 239 h 239"/>
                <a:gd name="T6" fmla="*/ 0 60000 65536"/>
                <a:gd name="T7" fmla="*/ 0 60000 65536"/>
                <a:gd name="T8" fmla="*/ 0 60000 65536"/>
                <a:gd name="T9" fmla="*/ 0 w 42"/>
                <a:gd name="T10" fmla="*/ 0 h 239"/>
                <a:gd name="T11" fmla="*/ 42 w 42"/>
                <a:gd name="T12" fmla="*/ 239 h 2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39">
                  <a:moveTo>
                    <a:pt x="0" y="0"/>
                  </a:moveTo>
                  <a:lnTo>
                    <a:pt x="0" y="239"/>
                  </a:lnTo>
                  <a:lnTo>
                    <a:pt x="42" y="239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6" name="Freeform 90"/>
            <p:cNvSpPr>
              <a:spLocks/>
            </p:cNvSpPr>
            <p:nvPr/>
          </p:nvSpPr>
          <p:spPr bwMode="auto">
            <a:xfrm>
              <a:off x="4104" y="3131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Line 91"/>
            <p:cNvSpPr>
              <a:spLocks noChangeShapeType="1"/>
            </p:cNvSpPr>
            <p:nvPr/>
          </p:nvSpPr>
          <p:spPr bwMode="auto">
            <a:xfrm>
              <a:off x="3874" y="3299"/>
              <a:ext cx="23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Freeform 92"/>
            <p:cNvSpPr>
              <a:spLocks/>
            </p:cNvSpPr>
            <p:nvPr/>
          </p:nvSpPr>
          <p:spPr bwMode="auto">
            <a:xfrm>
              <a:off x="4104" y="3284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9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Line 93"/>
            <p:cNvSpPr>
              <a:spLocks noChangeShapeType="1"/>
            </p:cNvSpPr>
            <p:nvPr/>
          </p:nvSpPr>
          <p:spPr bwMode="auto">
            <a:xfrm flipV="1">
              <a:off x="3634" y="2602"/>
              <a:ext cx="1" cy="126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0" name="Line 94"/>
            <p:cNvSpPr>
              <a:spLocks noChangeShapeType="1"/>
            </p:cNvSpPr>
            <p:nvPr/>
          </p:nvSpPr>
          <p:spPr bwMode="auto">
            <a:xfrm>
              <a:off x="3634" y="2602"/>
              <a:ext cx="7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1" name="Freeform 95"/>
            <p:cNvSpPr>
              <a:spLocks/>
            </p:cNvSpPr>
            <p:nvPr/>
          </p:nvSpPr>
          <p:spPr bwMode="auto">
            <a:xfrm>
              <a:off x="3701" y="2587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10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2" name="Line 96"/>
            <p:cNvSpPr>
              <a:spLocks noChangeShapeType="1"/>
            </p:cNvSpPr>
            <p:nvPr/>
          </p:nvSpPr>
          <p:spPr bwMode="auto">
            <a:xfrm>
              <a:off x="3634" y="2995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3" name="Freeform 97"/>
            <p:cNvSpPr>
              <a:spLocks/>
            </p:cNvSpPr>
            <p:nvPr/>
          </p:nvSpPr>
          <p:spPr bwMode="auto">
            <a:xfrm>
              <a:off x="3668" y="2979"/>
              <a:ext cx="31" cy="31"/>
            </a:xfrm>
            <a:custGeom>
              <a:avLst/>
              <a:gdLst>
                <a:gd name="T0" fmla="*/ 31 w 31"/>
                <a:gd name="T1" fmla="*/ 16 h 31"/>
                <a:gd name="T2" fmla="*/ 0 w 31"/>
                <a:gd name="T3" fmla="*/ 31 h 31"/>
                <a:gd name="T4" fmla="*/ 4 w 31"/>
                <a:gd name="T5" fmla="*/ 21 h 31"/>
                <a:gd name="T6" fmla="*/ 4 w 31"/>
                <a:gd name="T7" fmla="*/ 10 h 31"/>
                <a:gd name="T8" fmla="*/ 0 w 31"/>
                <a:gd name="T9" fmla="*/ 0 h 31"/>
                <a:gd name="T10" fmla="*/ 31 w 31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4" name="Line 98"/>
            <p:cNvSpPr>
              <a:spLocks noChangeShapeType="1"/>
            </p:cNvSpPr>
            <p:nvPr/>
          </p:nvSpPr>
          <p:spPr bwMode="auto">
            <a:xfrm>
              <a:off x="3634" y="3692"/>
              <a:ext cx="4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5" name="Freeform 99"/>
            <p:cNvSpPr>
              <a:spLocks/>
            </p:cNvSpPr>
            <p:nvPr/>
          </p:nvSpPr>
          <p:spPr bwMode="auto">
            <a:xfrm>
              <a:off x="3668" y="3675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6" name="Line 100"/>
            <p:cNvSpPr>
              <a:spLocks noChangeShapeType="1"/>
            </p:cNvSpPr>
            <p:nvPr/>
          </p:nvSpPr>
          <p:spPr bwMode="auto">
            <a:xfrm>
              <a:off x="3491" y="2907"/>
              <a:ext cx="185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7" name="Freeform 101"/>
            <p:cNvSpPr>
              <a:spLocks/>
            </p:cNvSpPr>
            <p:nvPr/>
          </p:nvSpPr>
          <p:spPr bwMode="auto">
            <a:xfrm>
              <a:off x="3668" y="2892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4 w 31"/>
                <a:gd name="T5" fmla="*/ 20 h 31"/>
                <a:gd name="T6" fmla="*/ 4 w 31"/>
                <a:gd name="T7" fmla="*/ 10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8" name="Freeform 102"/>
            <p:cNvSpPr>
              <a:spLocks/>
            </p:cNvSpPr>
            <p:nvPr/>
          </p:nvSpPr>
          <p:spPr bwMode="auto">
            <a:xfrm>
              <a:off x="3590" y="2515"/>
              <a:ext cx="119" cy="393"/>
            </a:xfrm>
            <a:custGeom>
              <a:avLst/>
              <a:gdLst>
                <a:gd name="T0" fmla="*/ 0 w 119"/>
                <a:gd name="T1" fmla="*/ 393 h 393"/>
                <a:gd name="T2" fmla="*/ 0 w 119"/>
                <a:gd name="T3" fmla="*/ 0 h 393"/>
                <a:gd name="T4" fmla="*/ 119 w 119"/>
                <a:gd name="T5" fmla="*/ 0 h 393"/>
                <a:gd name="T6" fmla="*/ 0 60000 65536"/>
                <a:gd name="T7" fmla="*/ 0 60000 65536"/>
                <a:gd name="T8" fmla="*/ 0 60000 65536"/>
                <a:gd name="T9" fmla="*/ 0 w 119"/>
                <a:gd name="T10" fmla="*/ 0 h 393"/>
                <a:gd name="T11" fmla="*/ 119 w 119"/>
                <a:gd name="T12" fmla="*/ 393 h 3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393">
                  <a:moveTo>
                    <a:pt x="0" y="393"/>
                  </a:moveTo>
                  <a:lnTo>
                    <a:pt x="0" y="0"/>
                  </a:lnTo>
                  <a:lnTo>
                    <a:pt x="119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9" name="Freeform 103"/>
            <p:cNvSpPr>
              <a:spLocks/>
            </p:cNvSpPr>
            <p:nvPr/>
          </p:nvSpPr>
          <p:spPr bwMode="auto">
            <a:xfrm>
              <a:off x="3701" y="2500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3 w 31"/>
                <a:gd name="T5" fmla="*/ 21 h 32"/>
                <a:gd name="T6" fmla="*/ 3 w 31"/>
                <a:gd name="T7" fmla="*/ 9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0" name="Freeform 104"/>
            <p:cNvSpPr>
              <a:spLocks/>
            </p:cNvSpPr>
            <p:nvPr/>
          </p:nvSpPr>
          <p:spPr bwMode="auto">
            <a:xfrm>
              <a:off x="3590" y="2908"/>
              <a:ext cx="86" cy="697"/>
            </a:xfrm>
            <a:custGeom>
              <a:avLst/>
              <a:gdLst>
                <a:gd name="T0" fmla="*/ 0 w 86"/>
                <a:gd name="T1" fmla="*/ 0 h 697"/>
                <a:gd name="T2" fmla="*/ 0 w 86"/>
                <a:gd name="T3" fmla="*/ 697 h 697"/>
                <a:gd name="T4" fmla="*/ 86 w 86"/>
                <a:gd name="T5" fmla="*/ 695 h 697"/>
                <a:gd name="T6" fmla="*/ 0 60000 65536"/>
                <a:gd name="T7" fmla="*/ 0 60000 65536"/>
                <a:gd name="T8" fmla="*/ 0 60000 65536"/>
                <a:gd name="T9" fmla="*/ 0 w 86"/>
                <a:gd name="T10" fmla="*/ 0 h 697"/>
                <a:gd name="T11" fmla="*/ 86 w 86"/>
                <a:gd name="T12" fmla="*/ 697 h 6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697">
                  <a:moveTo>
                    <a:pt x="0" y="0"/>
                  </a:moveTo>
                  <a:lnTo>
                    <a:pt x="0" y="697"/>
                  </a:lnTo>
                  <a:lnTo>
                    <a:pt x="86" y="69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1" name="Freeform 105"/>
            <p:cNvSpPr>
              <a:spLocks/>
            </p:cNvSpPr>
            <p:nvPr/>
          </p:nvSpPr>
          <p:spPr bwMode="auto">
            <a:xfrm>
              <a:off x="3668" y="3588"/>
              <a:ext cx="31" cy="32"/>
            </a:xfrm>
            <a:custGeom>
              <a:avLst/>
              <a:gdLst>
                <a:gd name="T0" fmla="*/ 31 w 31"/>
                <a:gd name="T1" fmla="*/ 15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5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2" name="Line 106"/>
            <p:cNvSpPr>
              <a:spLocks noChangeShapeType="1"/>
            </p:cNvSpPr>
            <p:nvPr/>
          </p:nvSpPr>
          <p:spPr bwMode="auto">
            <a:xfrm>
              <a:off x="3596" y="3212"/>
              <a:ext cx="5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3" name="Freeform 107"/>
            <p:cNvSpPr>
              <a:spLocks/>
            </p:cNvSpPr>
            <p:nvPr/>
          </p:nvSpPr>
          <p:spPr bwMode="auto">
            <a:xfrm>
              <a:off x="4104" y="3197"/>
              <a:ext cx="32" cy="31"/>
            </a:xfrm>
            <a:custGeom>
              <a:avLst/>
              <a:gdLst>
                <a:gd name="T0" fmla="*/ 32 w 32"/>
                <a:gd name="T1" fmla="*/ 15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9 h 31"/>
                <a:gd name="T8" fmla="*/ 0 w 32"/>
                <a:gd name="T9" fmla="*/ 0 h 31"/>
                <a:gd name="T10" fmla="*/ 32 w 32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5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9"/>
                  </a:lnTo>
                  <a:lnTo>
                    <a:pt x="0" y="0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4" name="Line 108"/>
            <p:cNvSpPr>
              <a:spLocks noChangeShapeType="1"/>
            </p:cNvSpPr>
            <p:nvPr/>
          </p:nvSpPr>
          <p:spPr bwMode="auto">
            <a:xfrm>
              <a:off x="3547" y="2821"/>
              <a:ext cx="1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5" name="Freeform 109"/>
            <p:cNvSpPr>
              <a:spLocks/>
            </p:cNvSpPr>
            <p:nvPr/>
          </p:nvSpPr>
          <p:spPr bwMode="auto">
            <a:xfrm>
              <a:off x="3668" y="2804"/>
              <a:ext cx="31" cy="32"/>
            </a:xfrm>
            <a:custGeom>
              <a:avLst/>
              <a:gdLst>
                <a:gd name="T0" fmla="*/ 31 w 31"/>
                <a:gd name="T1" fmla="*/ 17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7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6" name="Freeform 110"/>
            <p:cNvSpPr>
              <a:spLocks/>
            </p:cNvSpPr>
            <p:nvPr/>
          </p:nvSpPr>
          <p:spPr bwMode="auto">
            <a:xfrm>
              <a:off x="3547" y="3299"/>
              <a:ext cx="129" cy="218"/>
            </a:xfrm>
            <a:custGeom>
              <a:avLst/>
              <a:gdLst>
                <a:gd name="T0" fmla="*/ 0 w 129"/>
                <a:gd name="T1" fmla="*/ 0 h 218"/>
                <a:gd name="T2" fmla="*/ 0 w 129"/>
                <a:gd name="T3" fmla="*/ 218 h 218"/>
                <a:gd name="T4" fmla="*/ 129 w 129"/>
                <a:gd name="T5" fmla="*/ 218 h 218"/>
                <a:gd name="T6" fmla="*/ 0 60000 65536"/>
                <a:gd name="T7" fmla="*/ 0 60000 65536"/>
                <a:gd name="T8" fmla="*/ 0 60000 65536"/>
                <a:gd name="T9" fmla="*/ 0 w 129"/>
                <a:gd name="T10" fmla="*/ 0 h 218"/>
                <a:gd name="T11" fmla="*/ 129 w 129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218">
                  <a:moveTo>
                    <a:pt x="0" y="0"/>
                  </a:moveTo>
                  <a:lnTo>
                    <a:pt x="0" y="218"/>
                  </a:lnTo>
                  <a:lnTo>
                    <a:pt x="129" y="218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7" name="Freeform 111"/>
            <p:cNvSpPr>
              <a:spLocks/>
            </p:cNvSpPr>
            <p:nvPr/>
          </p:nvSpPr>
          <p:spPr bwMode="auto">
            <a:xfrm>
              <a:off x="3668" y="3501"/>
              <a:ext cx="31" cy="32"/>
            </a:xfrm>
            <a:custGeom>
              <a:avLst/>
              <a:gdLst>
                <a:gd name="T0" fmla="*/ 31 w 31"/>
                <a:gd name="T1" fmla="*/ 16 h 32"/>
                <a:gd name="T2" fmla="*/ 0 w 31"/>
                <a:gd name="T3" fmla="*/ 32 h 32"/>
                <a:gd name="T4" fmla="*/ 4 w 31"/>
                <a:gd name="T5" fmla="*/ 21 h 32"/>
                <a:gd name="T6" fmla="*/ 4 w 31"/>
                <a:gd name="T7" fmla="*/ 11 h 32"/>
                <a:gd name="T8" fmla="*/ 0 w 31"/>
                <a:gd name="T9" fmla="*/ 0 h 32"/>
                <a:gd name="T10" fmla="*/ 31 w 31"/>
                <a:gd name="T11" fmla="*/ 16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2"/>
                <a:gd name="T20" fmla="*/ 31 w 3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2">
                  <a:moveTo>
                    <a:pt x="31" y="16"/>
                  </a:moveTo>
                  <a:lnTo>
                    <a:pt x="0" y="32"/>
                  </a:lnTo>
                  <a:lnTo>
                    <a:pt x="4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8" name="Freeform 112"/>
            <p:cNvSpPr>
              <a:spLocks/>
            </p:cNvSpPr>
            <p:nvPr/>
          </p:nvSpPr>
          <p:spPr bwMode="auto">
            <a:xfrm>
              <a:off x="3470" y="2428"/>
              <a:ext cx="239" cy="871"/>
            </a:xfrm>
            <a:custGeom>
              <a:avLst/>
              <a:gdLst>
                <a:gd name="T0" fmla="*/ 0 w 239"/>
                <a:gd name="T1" fmla="*/ 871 h 871"/>
                <a:gd name="T2" fmla="*/ 77 w 239"/>
                <a:gd name="T3" fmla="*/ 871 h 871"/>
                <a:gd name="T4" fmla="*/ 77 w 239"/>
                <a:gd name="T5" fmla="*/ 0 h 871"/>
                <a:gd name="T6" fmla="*/ 239 w 239"/>
                <a:gd name="T7" fmla="*/ 0 h 8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871"/>
                <a:gd name="T14" fmla="*/ 239 w 239"/>
                <a:gd name="T15" fmla="*/ 871 h 8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871">
                  <a:moveTo>
                    <a:pt x="0" y="871"/>
                  </a:moveTo>
                  <a:lnTo>
                    <a:pt x="77" y="871"/>
                  </a:lnTo>
                  <a:lnTo>
                    <a:pt x="77" y="0"/>
                  </a:lnTo>
                  <a:lnTo>
                    <a:pt x="239" y="0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9" name="Freeform 113"/>
            <p:cNvSpPr>
              <a:spLocks/>
            </p:cNvSpPr>
            <p:nvPr/>
          </p:nvSpPr>
          <p:spPr bwMode="auto">
            <a:xfrm>
              <a:off x="3701" y="2413"/>
              <a:ext cx="31" cy="31"/>
            </a:xfrm>
            <a:custGeom>
              <a:avLst/>
              <a:gdLst>
                <a:gd name="T0" fmla="*/ 31 w 31"/>
                <a:gd name="T1" fmla="*/ 15 h 31"/>
                <a:gd name="T2" fmla="*/ 0 w 31"/>
                <a:gd name="T3" fmla="*/ 31 h 31"/>
                <a:gd name="T4" fmla="*/ 3 w 31"/>
                <a:gd name="T5" fmla="*/ 21 h 31"/>
                <a:gd name="T6" fmla="*/ 3 w 31"/>
                <a:gd name="T7" fmla="*/ 9 h 31"/>
                <a:gd name="T8" fmla="*/ 0 w 31"/>
                <a:gd name="T9" fmla="*/ 0 h 31"/>
                <a:gd name="T10" fmla="*/ 31 w 31"/>
                <a:gd name="T11" fmla="*/ 15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31" y="15"/>
                  </a:moveTo>
                  <a:lnTo>
                    <a:pt x="0" y="31"/>
                  </a:lnTo>
                  <a:lnTo>
                    <a:pt x="3" y="21"/>
                  </a:lnTo>
                  <a:lnTo>
                    <a:pt x="3" y="9"/>
                  </a:lnTo>
                  <a:lnTo>
                    <a:pt x="0" y="0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0" name="Line 114"/>
            <p:cNvSpPr>
              <a:spLocks noChangeShapeType="1"/>
            </p:cNvSpPr>
            <p:nvPr/>
          </p:nvSpPr>
          <p:spPr bwMode="auto">
            <a:xfrm>
              <a:off x="3547" y="3256"/>
              <a:ext cx="5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1" name="Freeform 115"/>
            <p:cNvSpPr>
              <a:spLocks/>
            </p:cNvSpPr>
            <p:nvPr/>
          </p:nvSpPr>
          <p:spPr bwMode="auto">
            <a:xfrm>
              <a:off x="4104" y="3240"/>
              <a:ext cx="32" cy="31"/>
            </a:xfrm>
            <a:custGeom>
              <a:avLst/>
              <a:gdLst>
                <a:gd name="T0" fmla="*/ 32 w 32"/>
                <a:gd name="T1" fmla="*/ 16 h 31"/>
                <a:gd name="T2" fmla="*/ 0 w 32"/>
                <a:gd name="T3" fmla="*/ 31 h 31"/>
                <a:gd name="T4" fmla="*/ 4 w 32"/>
                <a:gd name="T5" fmla="*/ 21 h 31"/>
                <a:gd name="T6" fmla="*/ 4 w 32"/>
                <a:gd name="T7" fmla="*/ 10 h 31"/>
                <a:gd name="T8" fmla="*/ 0 w 32"/>
                <a:gd name="T9" fmla="*/ 0 h 31"/>
                <a:gd name="T10" fmla="*/ 32 w 32"/>
                <a:gd name="T11" fmla="*/ 16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1"/>
                <a:gd name="T20" fmla="*/ 32 w 3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1">
                  <a:moveTo>
                    <a:pt x="32" y="16"/>
                  </a:moveTo>
                  <a:lnTo>
                    <a:pt x="0" y="31"/>
                  </a:lnTo>
                  <a:lnTo>
                    <a:pt x="4" y="21"/>
                  </a:lnTo>
                  <a:lnTo>
                    <a:pt x="4" y="10"/>
                  </a:lnTo>
                  <a:lnTo>
                    <a:pt x="0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2" name="Rectangle 116"/>
            <p:cNvSpPr>
              <a:spLocks noChangeArrowheads="1"/>
            </p:cNvSpPr>
            <p:nvPr/>
          </p:nvSpPr>
          <p:spPr bwMode="auto">
            <a:xfrm>
              <a:off x="3503" y="2272"/>
              <a:ext cx="145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83063" name="Rectangle 117"/>
            <p:cNvSpPr>
              <a:spLocks noChangeArrowheads="1"/>
            </p:cNvSpPr>
            <p:nvPr/>
          </p:nvSpPr>
          <p:spPr bwMode="auto">
            <a:xfrm>
              <a:off x="3911" y="2272"/>
              <a:ext cx="22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EXECUTE</a:t>
              </a:r>
              <a:endParaRPr lang="en-US"/>
            </a:p>
          </p:txBody>
        </p:sp>
        <p:sp>
          <p:nvSpPr>
            <p:cNvPr id="83064" name="Rectangle 118"/>
            <p:cNvSpPr>
              <a:spLocks noChangeArrowheads="1"/>
            </p:cNvSpPr>
            <p:nvPr/>
          </p:nvSpPr>
          <p:spPr bwMode="auto">
            <a:xfrm>
              <a:off x="4152" y="2707"/>
              <a:ext cx="91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LQ</a:t>
              </a:r>
              <a:endParaRPr lang="en-US"/>
            </a:p>
          </p:txBody>
        </p:sp>
        <p:sp>
          <p:nvSpPr>
            <p:cNvPr id="83065" name="Rectangle 119"/>
            <p:cNvSpPr>
              <a:spLocks noChangeArrowheads="1"/>
            </p:cNvSpPr>
            <p:nvPr/>
          </p:nvSpPr>
          <p:spPr bwMode="auto">
            <a:xfrm>
              <a:off x="4151" y="3356"/>
              <a:ext cx="9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SQ</a:t>
              </a:r>
              <a:endParaRPr lang="en-US"/>
            </a:p>
          </p:txBody>
        </p:sp>
        <p:sp>
          <p:nvSpPr>
            <p:cNvPr id="83066" name="Rectangle 120"/>
            <p:cNvSpPr>
              <a:spLocks noChangeArrowheads="1"/>
            </p:cNvSpPr>
            <p:nvPr/>
          </p:nvSpPr>
          <p:spPr bwMode="auto">
            <a:xfrm>
              <a:off x="3709" y="2663"/>
              <a:ext cx="131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M RS</a:t>
              </a:r>
              <a:endParaRPr lang="en-US"/>
            </a:p>
          </p:txBody>
        </p:sp>
        <p:sp>
          <p:nvSpPr>
            <p:cNvPr id="83067" name="Rectangle 121"/>
            <p:cNvSpPr>
              <a:spLocks noChangeArrowheads="1"/>
            </p:cNvSpPr>
            <p:nvPr/>
          </p:nvSpPr>
          <p:spPr bwMode="auto">
            <a:xfrm>
              <a:off x="3701" y="3060"/>
              <a:ext cx="15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LS RS</a:t>
              </a:r>
              <a:endParaRPr lang="en-US"/>
            </a:p>
          </p:txBody>
        </p:sp>
        <p:sp>
          <p:nvSpPr>
            <p:cNvPr id="83068" name="Rectangle 122"/>
            <p:cNvSpPr>
              <a:spLocks noChangeArrowheads="1"/>
            </p:cNvSpPr>
            <p:nvPr/>
          </p:nvSpPr>
          <p:spPr bwMode="auto">
            <a:xfrm>
              <a:off x="3698" y="3748"/>
              <a:ext cx="126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A RS</a:t>
              </a:r>
              <a:endParaRPr lang="en-US"/>
            </a:p>
          </p:txBody>
        </p:sp>
      </p:grp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Three Stages of Tomasulo’s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305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Reservation Station Components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534400" cy="4953000"/>
          </a:xfrm>
          <a:noFill/>
        </p:spPr>
        <p:txBody>
          <a:bodyPr lIns="90487" tIns="44450" rIns="90487" bIns="44450"/>
          <a:lstStyle/>
          <a:p>
            <a:pPr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solidFill>
                  <a:schemeClr val="accent1"/>
                </a:solidFill>
              </a:rPr>
              <a:t>Op:	</a:t>
            </a:r>
            <a:r>
              <a:rPr lang="en-US" sz="2000" smtClean="0"/>
              <a:t>Operation to perform in the unit (e.g., + or –)</a:t>
            </a:r>
          </a:p>
          <a:p>
            <a:pPr>
              <a:buFontTx/>
              <a:buNone/>
            </a:pPr>
            <a:r>
              <a:rPr lang="en-US" sz="2000" smtClean="0"/>
              <a:t>	</a:t>
            </a:r>
            <a:r>
              <a:rPr lang="en-US" sz="2000" smtClean="0">
                <a:solidFill>
                  <a:schemeClr val="accent1"/>
                </a:solidFill>
              </a:rPr>
              <a:t>Vj, Vk: </a:t>
            </a:r>
            <a:r>
              <a:rPr lang="en-US" sz="2000" smtClean="0">
                <a:solidFill>
                  <a:srgbClr val="0332B7"/>
                </a:solidFill>
              </a:rPr>
              <a:t>Value</a:t>
            </a:r>
            <a:r>
              <a:rPr lang="en-US" sz="2000" smtClean="0"/>
              <a:t> of Source operands</a:t>
            </a:r>
          </a:p>
          <a:p>
            <a:pPr lvl="1"/>
            <a:r>
              <a:rPr lang="en-US" sz="1600" smtClean="0"/>
              <a:t>Store buffers has V field, result to be stored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	Qj, Qk: </a:t>
            </a:r>
            <a:r>
              <a:rPr lang="en-US" sz="2000" smtClean="0"/>
              <a:t>Reservation stations producing source registers (value to be written)</a:t>
            </a:r>
          </a:p>
          <a:p>
            <a:pPr lvl="1"/>
            <a:r>
              <a:rPr lang="en-US" sz="1800" smtClean="0"/>
              <a:t>Note: Qj,Qk=0 =&gt; ready</a:t>
            </a:r>
            <a:endParaRPr lang="en-US" sz="1600" smtClean="0"/>
          </a:p>
          <a:p>
            <a:pPr lvl="1"/>
            <a:r>
              <a:rPr lang="en-US" sz="1600" smtClean="0"/>
              <a:t>Store buffers only have Qi for RS producing result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chemeClr val="accent1"/>
                </a:solidFill>
              </a:rPr>
              <a:t> 	Busy: </a:t>
            </a:r>
            <a:r>
              <a:rPr lang="en-US" sz="2000" smtClean="0"/>
              <a:t>Indicates reservation station or FU is busy</a:t>
            </a:r>
          </a:p>
          <a:p>
            <a:pPr>
              <a:buFontTx/>
              <a:buNone/>
            </a:pPr>
            <a:r>
              <a:rPr lang="en-US" sz="2200" smtClean="0">
                <a:solidFill>
                  <a:srgbClr val="0000FF"/>
                </a:solidFill>
                <a:latin typeface="Helvetica-Bold"/>
              </a:rPr>
              <a:t>    A   </a:t>
            </a:r>
            <a:r>
              <a:rPr lang="en-US" sz="2000" smtClean="0"/>
              <a:t>Address</a:t>
            </a:r>
            <a:r>
              <a:rPr lang="en-US" sz="2200" smtClean="0">
                <a:latin typeface="Helvetica-Bold"/>
              </a:rPr>
              <a:t> </a:t>
            </a:r>
            <a:r>
              <a:rPr lang="en-US" sz="2000" smtClean="0"/>
              <a:t>information for loads or stores. Initially immediate field of instruction then effective address when calculated.</a:t>
            </a:r>
          </a:p>
          <a:p>
            <a:pPr>
              <a:buFontTx/>
              <a:buNone/>
            </a:pPr>
            <a:r>
              <a:rPr lang="en-US" sz="2000" smtClean="0"/>
              <a:t>		</a:t>
            </a:r>
          </a:p>
          <a:p>
            <a:pPr>
              <a:buFontTx/>
              <a:buNone/>
            </a:pPr>
            <a:r>
              <a:rPr lang="en-US" sz="2000" smtClean="0">
                <a:solidFill>
                  <a:schemeClr val="hlink"/>
                </a:solidFill>
              </a:rPr>
              <a:t>	</a:t>
            </a:r>
            <a:r>
              <a:rPr lang="en-US" sz="2000" smtClean="0">
                <a:solidFill>
                  <a:srgbClr val="0332B7"/>
                </a:solidFill>
              </a:rPr>
              <a:t>Register result</a:t>
            </a:r>
            <a:r>
              <a:rPr lang="en-US" sz="2000" smtClean="0">
                <a:solidFill>
                  <a:schemeClr val="hlink"/>
                </a:solidFill>
              </a:rPr>
              <a:t> </a:t>
            </a:r>
            <a:r>
              <a:rPr lang="en-US" sz="2000" smtClean="0">
                <a:solidFill>
                  <a:srgbClr val="0332B7"/>
                </a:solidFill>
              </a:rPr>
              <a:t>status</a:t>
            </a:r>
            <a:r>
              <a:rPr lang="en-US" sz="2000" smtClean="0"/>
              <a:t>—Indicates which functional unit will write each register, if one exists. Blank when no pending instructions that will write that register.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77200" cy="304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smtClean="0"/>
              <a:t>Dependency </a:t>
            </a:r>
            <a:r>
              <a:rPr lang="en-US" sz="2800" dirty="0"/>
              <a:t>Graph For Example Code</a:t>
            </a:r>
            <a:endParaRPr lang="en-US" dirty="0"/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6019800" y="1384300"/>
            <a:ext cx="2741613" cy="2446338"/>
            <a:chOff x="950" y="984"/>
            <a:chExt cx="1727" cy="1541"/>
          </a:xfrm>
        </p:grpSpPr>
        <p:sp>
          <p:nvSpPr>
            <p:cNvPr id="85036" name="Text Box 4"/>
            <p:cNvSpPr txBox="1">
              <a:spLocks noChangeArrowheads="1"/>
            </p:cNvSpPr>
            <p:nvPr/>
          </p:nvSpPr>
          <p:spPr bwMode="auto">
            <a:xfrm>
              <a:off x="1228" y="984"/>
              <a:ext cx="1449" cy="15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L.D         F6, 34(R2)</a:t>
              </a:r>
            </a:p>
            <a:p>
              <a:r>
                <a:rPr lang="en-US" sz="1800"/>
                <a:t>L.D   	F2, 45(R3)</a:t>
              </a:r>
            </a:p>
            <a:p>
              <a:r>
                <a:rPr lang="en-US" sz="1800"/>
                <a:t>MUL.D   F0, F2, F4</a:t>
              </a:r>
            </a:p>
            <a:p>
              <a:r>
                <a:rPr lang="en-US" sz="1800"/>
                <a:t>SUB.D     F8, F6, F2</a:t>
              </a:r>
            </a:p>
            <a:p>
              <a:r>
                <a:rPr lang="en-US" sz="1800"/>
                <a:t>DIV.D   	F10, F0, F6</a:t>
              </a:r>
            </a:p>
            <a:p>
              <a:r>
                <a:rPr lang="en-US" sz="1800"/>
                <a:t>ADD.D    F6, F8, F2</a:t>
              </a:r>
              <a:endParaRPr lang="en-US"/>
            </a:p>
          </p:txBody>
        </p:sp>
        <p:sp>
          <p:nvSpPr>
            <p:cNvPr id="85037" name="Text Box 5"/>
            <p:cNvSpPr txBox="1">
              <a:spLocks noChangeArrowheads="1"/>
            </p:cNvSpPr>
            <p:nvPr/>
          </p:nvSpPr>
          <p:spPr bwMode="auto">
            <a:xfrm>
              <a:off x="950" y="984"/>
              <a:ext cx="188" cy="109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</a:t>
              </a:r>
            </a:p>
            <a:p>
              <a:r>
                <a:rPr lang="en-US" sz="1800"/>
                <a:t>2</a:t>
              </a:r>
            </a:p>
            <a:p>
              <a:r>
                <a:rPr lang="en-US" sz="1800"/>
                <a:t>3</a:t>
              </a:r>
            </a:p>
            <a:p>
              <a:r>
                <a:rPr lang="en-US" sz="1800"/>
                <a:t>4</a:t>
              </a:r>
            </a:p>
            <a:p>
              <a:r>
                <a:rPr lang="en-US" sz="1800"/>
                <a:t>5</a:t>
              </a:r>
            </a:p>
            <a:p>
              <a:r>
                <a:rPr lang="en-US" sz="1800"/>
                <a:t>6</a:t>
              </a:r>
            </a:p>
          </p:txBody>
        </p:sp>
      </p:grpSp>
      <p:grpSp>
        <p:nvGrpSpPr>
          <p:cNvPr id="84996" name="Group 6"/>
          <p:cNvGrpSpPr>
            <a:grpSpLocks/>
          </p:cNvGrpSpPr>
          <p:nvPr/>
        </p:nvGrpSpPr>
        <p:grpSpPr bwMode="auto">
          <a:xfrm>
            <a:off x="1785938" y="838200"/>
            <a:ext cx="1195387" cy="1143000"/>
            <a:chOff x="1094" y="1104"/>
            <a:chExt cx="753" cy="720"/>
          </a:xfrm>
        </p:grpSpPr>
        <p:sp>
          <p:nvSpPr>
            <p:cNvPr id="85033" name="Oval 7"/>
            <p:cNvSpPr>
              <a:spLocks noChangeArrowheads="1"/>
            </p:cNvSpPr>
            <p:nvPr/>
          </p:nvSpPr>
          <p:spPr bwMode="auto">
            <a:xfrm>
              <a:off x="1104" y="1104"/>
              <a:ext cx="720" cy="7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4" name="Text Box 8"/>
            <p:cNvSpPr txBox="1">
              <a:spLocks noChangeArrowheads="1"/>
            </p:cNvSpPr>
            <p:nvPr/>
          </p:nvSpPr>
          <p:spPr bwMode="auto">
            <a:xfrm>
              <a:off x="1094" y="1367"/>
              <a:ext cx="753" cy="17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L.D F6, 34 (R2)</a:t>
              </a:r>
            </a:p>
          </p:txBody>
        </p:sp>
        <p:sp>
          <p:nvSpPr>
            <p:cNvPr id="85035" name="Text Box 9"/>
            <p:cNvSpPr txBox="1">
              <a:spLocks noChangeArrowheads="1"/>
            </p:cNvSpPr>
            <p:nvPr/>
          </p:nvSpPr>
          <p:spPr bwMode="auto">
            <a:xfrm>
              <a:off x="1347" y="111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  <a:endParaRPr lang="en-US" sz="1800"/>
            </a:p>
          </p:txBody>
        </p:sp>
      </p:grpSp>
      <p:grpSp>
        <p:nvGrpSpPr>
          <p:cNvPr id="84997" name="Group 10"/>
          <p:cNvGrpSpPr>
            <a:grpSpLocks/>
          </p:cNvGrpSpPr>
          <p:nvPr/>
        </p:nvGrpSpPr>
        <p:grpSpPr bwMode="auto">
          <a:xfrm>
            <a:off x="3124200" y="1771650"/>
            <a:ext cx="1195388" cy="1143000"/>
            <a:chOff x="1094" y="1104"/>
            <a:chExt cx="753" cy="720"/>
          </a:xfrm>
        </p:grpSpPr>
        <p:sp>
          <p:nvSpPr>
            <p:cNvPr id="85030" name="Oval 11"/>
            <p:cNvSpPr>
              <a:spLocks noChangeArrowheads="1"/>
            </p:cNvSpPr>
            <p:nvPr/>
          </p:nvSpPr>
          <p:spPr bwMode="auto">
            <a:xfrm>
              <a:off x="1104" y="1104"/>
              <a:ext cx="720" cy="7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Text Box 12"/>
            <p:cNvSpPr txBox="1">
              <a:spLocks noChangeArrowheads="1"/>
            </p:cNvSpPr>
            <p:nvPr/>
          </p:nvSpPr>
          <p:spPr bwMode="auto">
            <a:xfrm>
              <a:off x="1094" y="1367"/>
              <a:ext cx="75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L.D F2, 45 (R3)</a:t>
              </a:r>
              <a:endParaRPr lang="en-US" sz="1000"/>
            </a:p>
            <a:p>
              <a:endParaRPr lang="en-US"/>
            </a:p>
          </p:txBody>
        </p:sp>
        <p:sp>
          <p:nvSpPr>
            <p:cNvPr id="85032" name="Text Box 13"/>
            <p:cNvSpPr txBox="1">
              <a:spLocks noChangeArrowheads="1"/>
            </p:cNvSpPr>
            <p:nvPr/>
          </p:nvSpPr>
          <p:spPr bwMode="auto">
            <a:xfrm>
              <a:off x="1347" y="111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  <a:endParaRPr lang="en-US" sz="1800"/>
            </a:p>
          </p:txBody>
        </p:sp>
      </p:grpSp>
      <p:grpSp>
        <p:nvGrpSpPr>
          <p:cNvPr id="84998" name="Group 14"/>
          <p:cNvGrpSpPr>
            <a:grpSpLocks/>
          </p:cNvGrpSpPr>
          <p:nvPr/>
        </p:nvGrpSpPr>
        <p:grpSpPr bwMode="auto">
          <a:xfrm>
            <a:off x="4648200" y="2667000"/>
            <a:ext cx="1219200" cy="1143000"/>
            <a:chOff x="1094" y="1104"/>
            <a:chExt cx="768" cy="720"/>
          </a:xfrm>
        </p:grpSpPr>
        <p:sp>
          <p:nvSpPr>
            <p:cNvPr id="85027" name="Oval 15"/>
            <p:cNvSpPr>
              <a:spLocks noChangeArrowheads="1"/>
            </p:cNvSpPr>
            <p:nvPr/>
          </p:nvSpPr>
          <p:spPr bwMode="auto">
            <a:xfrm>
              <a:off x="1104" y="1104"/>
              <a:ext cx="720" cy="7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8" name="Text Box 16"/>
            <p:cNvSpPr txBox="1">
              <a:spLocks noChangeArrowheads="1"/>
            </p:cNvSpPr>
            <p:nvPr/>
          </p:nvSpPr>
          <p:spPr bwMode="auto">
            <a:xfrm>
              <a:off x="1094" y="1382"/>
              <a:ext cx="768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MUL.D  F0, F2, F4</a:t>
              </a:r>
              <a:endParaRPr lang="en-US" sz="1800"/>
            </a:p>
            <a:p>
              <a:endParaRPr lang="en-US"/>
            </a:p>
          </p:txBody>
        </p:sp>
        <p:sp>
          <p:nvSpPr>
            <p:cNvPr id="85029" name="Text Box 17"/>
            <p:cNvSpPr txBox="1">
              <a:spLocks noChangeArrowheads="1"/>
            </p:cNvSpPr>
            <p:nvPr/>
          </p:nvSpPr>
          <p:spPr bwMode="auto">
            <a:xfrm>
              <a:off x="1347" y="111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  <a:endParaRPr lang="en-US" sz="1800"/>
            </a:p>
          </p:txBody>
        </p:sp>
      </p:grpSp>
      <p:grpSp>
        <p:nvGrpSpPr>
          <p:cNvPr id="84999" name="Group 18"/>
          <p:cNvGrpSpPr>
            <a:grpSpLocks/>
          </p:cNvGrpSpPr>
          <p:nvPr/>
        </p:nvGrpSpPr>
        <p:grpSpPr bwMode="auto">
          <a:xfrm>
            <a:off x="3352800" y="4038600"/>
            <a:ext cx="1219200" cy="1143000"/>
            <a:chOff x="1094" y="1104"/>
            <a:chExt cx="768" cy="720"/>
          </a:xfrm>
        </p:grpSpPr>
        <p:sp>
          <p:nvSpPr>
            <p:cNvPr id="85024" name="Oval 19"/>
            <p:cNvSpPr>
              <a:spLocks noChangeArrowheads="1"/>
            </p:cNvSpPr>
            <p:nvPr/>
          </p:nvSpPr>
          <p:spPr bwMode="auto">
            <a:xfrm>
              <a:off x="1104" y="1104"/>
              <a:ext cx="720" cy="7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5" name="Text Box 20"/>
            <p:cNvSpPr txBox="1">
              <a:spLocks noChangeArrowheads="1"/>
            </p:cNvSpPr>
            <p:nvPr/>
          </p:nvSpPr>
          <p:spPr bwMode="auto">
            <a:xfrm>
              <a:off x="1094" y="1382"/>
              <a:ext cx="768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DIV.D  F10, F0, F6</a:t>
              </a:r>
            </a:p>
            <a:p>
              <a:endParaRPr lang="en-US"/>
            </a:p>
          </p:txBody>
        </p:sp>
        <p:sp>
          <p:nvSpPr>
            <p:cNvPr id="85026" name="Text Box 21"/>
            <p:cNvSpPr txBox="1">
              <a:spLocks noChangeArrowheads="1"/>
            </p:cNvSpPr>
            <p:nvPr/>
          </p:nvSpPr>
          <p:spPr bwMode="auto">
            <a:xfrm>
              <a:off x="1347" y="111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5</a:t>
              </a:r>
              <a:endParaRPr lang="en-US" sz="1800"/>
            </a:p>
          </p:txBody>
        </p:sp>
      </p:grpSp>
      <p:grpSp>
        <p:nvGrpSpPr>
          <p:cNvPr id="85000" name="Group 22"/>
          <p:cNvGrpSpPr>
            <a:grpSpLocks/>
          </p:cNvGrpSpPr>
          <p:nvPr/>
        </p:nvGrpSpPr>
        <p:grpSpPr bwMode="auto">
          <a:xfrm>
            <a:off x="609600" y="3352800"/>
            <a:ext cx="1168400" cy="1143000"/>
            <a:chOff x="1094" y="1104"/>
            <a:chExt cx="736" cy="720"/>
          </a:xfrm>
        </p:grpSpPr>
        <p:sp>
          <p:nvSpPr>
            <p:cNvPr id="85021" name="Oval 23"/>
            <p:cNvSpPr>
              <a:spLocks noChangeArrowheads="1"/>
            </p:cNvSpPr>
            <p:nvPr/>
          </p:nvSpPr>
          <p:spPr bwMode="auto">
            <a:xfrm>
              <a:off x="1104" y="1104"/>
              <a:ext cx="720" cy="7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2" name="Text Box 24"/>
            <p:cNvSpPr txBox="1">
              <a:spLocks noChangeArrowheads="1"/>
            </p:cNvSpPr>
            <p:nvPr/>
          </p:nvSpPr>
          <p:spPr bwMode="auto">
            <a:xfrm>
              <a:off x="1094" y="1382"/>
              <a:ext cx="736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SUB.D  F8, F6, F2</a:t>
              </a:r>
              <a:endParaRPr lang="en-US" sz="1800"/>
            </a:p>
            <a:p>
              <a:endParaRPr lang="en-US"/>
            </a:p>
          </p:txBody>
        </p:sp>
        <p:sp>
          <p:nvSpPr>
            <p:cNvPr id="85023" name="Text Box 25"/>
            <p:cNvSpPr txBox="1">
              <a:spLocks noChangeArrowheads="1"/>
            </p:cNvSpPr>
            <p:nvPr/>
          </p:nvSpPr>
          <p:spPr bwMode="auto">
            <a:xfrm>
              <a:off x="1347" y="111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4</a:t>
              </a:r>
              <a:endParaRPr lang="en-US" sz="1800"/>
            </a:p>
          </p:txBody>
        </p:sp>
      </p:grpSp>
      <p:grpSp>
        <p:nvGrpSpPr>
          <p:cNvPr id="85001" name="Group 26"/>
          <p:cNvGrpSpPr>
            <a:grpSpLocks/>
          </p:cNvGrpSpPr>
          <p:nvPr/>
        </p:nvGrpSpPr>
        <p:grpSpPr bwMode="auto">
          <a:xfrm>
            <a:off x="1784350" y="5181600"/>
            <a:ext cx="1198563" cy="1143000"/>
            <a:chOff x="1094" y="1104"/>
            <a:chExt cx="755" cy="720"/>
          </a:xfrm>
        </p:grpSpPr>
        <p:sp>
          <p:nvSpPr>
            <p:cNvPr id="85018" name="Oval 27"/>
            <p:cNvSpPr>
              <a:spLocks noChangeArrowheads="1"/>
            </p:cNvSpPr>
            <p:nvPr/>
          </p:nvSpPr>
          <p:spPr bwMode="auto">
            <a:xfrm>
              <a:off x="1104" y="1104"/>
              <a:ext cx="720" cy="72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Text Box 28"/>
            <p:cNvSpPr txBox="1">
              <a:spLocks noChangeArrowheads="1"/>
            </p:cNvSpPr>
            <p:nvPr/>
          </p:nvSpPr>
          <p:spPr bwMode="auto">
            <a:xfrm>
              <a:off x="1094" y="1382"/>
              <a:ext cx="755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ADD.D  F6, F8, F2</a:t>
              </a:r>
              <a:endParaRPr lang="en-US" sz="1800"/>
            </a:p>
            <a:p>
              <a:endParaRPr lang="en-US"/>
            </a:p>
          </p:txBody>
        </p:sp>
        <p:sp>
          <p:nvSpPr>
            <p:cNvPr id="85020" name="Text Box 29"/>
            <p:cNvSpPr txBox="1">
              <a:spLocks noChangeArrowheads="1"/>
            </p:cNvSpPr>
            <p:nvPr/>
          </p:nvSpPr>
          <p:spPr bwMode="auto">
            <a:xfrm>
              <a:off x="1347" y="1116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6</a:t>
              </a:r>
              <a:endParaRPr lang="en-US" sz="1800"/>
            </a:p>
          </p:txBody>
        </p:sp>
      </p:grpSp>
      <p:sp>
        <p:nvSpPr>
          <p:cNvPr id="85002" name="Text Box 30"/>
          <p:cNvSpPr txBox="1">
            <a:spLocks noChangeArrowheads="1"/>
          </p:cNvSpPr>
          <p:nvPr/>
        </p:nvSpPr>
        <p:spPr bwMode="auto">
          <a:xfrm>
            <a:off x="6457950" y="3827463"/>
            <a:ext cx="3089275" cy="2554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Date Dependence:</a:t>
            </a:r>
          </a:p>
          <a:p>
            <a:r>
              <a:rPr lang="en-US"/>
              <a:t>(1, 4)     (1, 5)    (2, 3)    (2, 4)    </a:t>
            </a:r>
          </a:p>
          <a:p>
            <a:r>
              <a:rPr lang="en-US"/>
              <a:t>(2, 6)     (3, 5)     (4, 6)</a:t>
            </a:r>
          </a:p>
          <a:p>
            <a:r>
              <a:rPr lang="en-US"/>
              <a:t>Output Dependence:</a:t>
            </a:r>
          </a:p>
          <a:p>
            <a:r>
              <a:rPr lang="en-US"/>
              <a:t>(1, 6)</a:t>
            </a:r>
          </a:p>
          <a:p>
            <a:r>
              <a:rPr lang="en-US"/>
              <a:t>Anti-dependence:  </a:t>
            </a:r>
          </a:p>
          <a:p>
            <a:r>
              <a:rPr lang="en-US"/>
              <a:t>(5, 6)</a:t>
            </a:r>
          </a:p>
        </p:txBody>
      </p:sp>
      <p:sp>
        <p:nvSpPr>
          <p:cNvPr id="85003" name="Text Box 31"/>
          <p:cNvSpPr txBox="1">
            <a:spLocks noChangeArrowheads="1"/>
          </p:cNvSpPr>
          <p:nvPr/>
        </p:nvSpPr>
        <p:spPr bwMode="auto">
          <a:xfrm>
            <a:off x="6858000" y="838200"/>
            <a:ext cx="1295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/>
              <a:t>Example Code</a:t>
            </a:r>
            <a:endParaRPr lang="en-US"/>
          </a:p>
        </p:txBody>
      </p:sp>
      <p:sp>
        <p:nvSpPr>
          <p:cNvPr id="85004" name="Line 32"/>
          <p:cNvSpPr>
            <a:spLocks noChangeShapeType="1"/>
          </p:cNvSpPr>
          <p:nvPr/>
        </p:nvSpPr>
        <p:spPr bwMode="auto">
          <a:xfrm>
            <a:off x="4267200" y="2590800"/>
            <a:ext cx="45720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33"/>
          <p:cNvSpPr>
            <a:spLocks noChangeShapeType="1"/>
          </p:cNvSpPr>
          <p:nvPr/>
        </p:nvSpPr>
        <p:spPr bwMode="auto">
          <a:xfrm flipH="1">
            <a:off x="1295400" y="1905000"/>
            <a:ext cx="762000" cy="1447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Line 34"/>
          <p:cNvSpPr>
            <a:spLocks noChangeShapeType="1"/>
          </p:cNvSpPr>
          <p:nvPr/>
        </p:nvSpPr>
        <p:spPr bwMode="auto">
          <a:xfrm flipH="1">
            <a:off x="1676400" y="2667000"/>
            <a:ext cx="1524000" cy="914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7" name="Line 35"/>
          <p:cNvSpPr>
            <a:spLocks noChangeShapeType="1"/>
          </p:cNvSpPr>
          <p:nvPr/>
        </p:nvSpPr>
        <p:spPr bwMode="auto">
          <a:xfrm flipH="1">
            <a:off x="4343400" y="3733800"/>
            <a:ext cx="609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8" name="Line 36"/>
          <p:cNvSpPr>
            <a:spLocks noChangeShapeType="1"/>
          </p:cNvSpPr>
          <p:nvPr/>
        </p:nvSpPr>
        <p:spPr bwMode="auto">
          <a:xfrm>
            <a:off x="2590800" y="1981200"/>
            <a:ext cx="914400" cy="2209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009" name="Group 37"/>
          <p:cNvGrpSpPr>
            <a:grpSpLocks/>
          </p:cNvGrpSpPr>
          <p:nvPr/>
        </p:nvGrpSpPr>
        <p:grpSpPr bwMode="auto">
          <a:xfrm>
            <a:off x="2819400" y="5029200"/>
            <a:ext cx="685800" cy="381000"/>
            <a:chOff x="1776" y="3168"/>
            <a:chExt cx="432" cy="240"/>
          </a:xfrm>
        </p:grpSpPr>
        <p:sp>
          <p:nvSpPr>
            <p:cNvPr id="85016" name="Line 38"/>
            <p:cNvSpPr>
              <a:spLocks noChangeShapeType="1"/>
            </p:cNvSpPr>
            <p:nvPr/>
          </p:nvSpPr>
          <p:spPr bwMode="auto">
            <a:xfrm>
              <a:off x="1941" y="3236"/>
              <a:ext cx="96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39"/>
            <p:cNvSpPr>
              <a:spLocks noChangeShapeType="1"/>
            </p:cNvSpPr>
            <p:nvPr/>
          </p:nvSpPr>
          <p:spPr bwMode="auto">
            <a:xfrm flipH="1">
              <a:off x="1776" y="3168"/>
              <a:ext cx="432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10" name="Group 40"/>
          <p:cNvGrpSpPr>
            <a:grpSpLocks/>
          </p:cNvGrpSpPr>
          <p:nvPr/>
        </p:nvGrpSpPr>
        <p:grpSpPr bwMode="auto">
          <a:xfrm>
            <a:off x="2286000" y="1981200"/>
            <a:ext cx="165100" cy="3200400"/>
            <a:chOff x="1440" y="1248"/>
            <a:chExt cx="104" cy="2016"/>
          </a:xfrm>
        </p:grpSpPr>
        <p:sp>
          <p:nvSpPr>
            <p:cNvPr id="85014" name="Oval 41"/>
            <p:cNvSpPr>
              <a:spLocks noChangeAspect="1" noChangeArrowheads="1"/>
            </p:cNvSpPr>
            <p:nvPr/>
          </p:nvSpPr>
          <p:spPr bwMode="auto">
            <a:xfrm>
              <a:off x="1440" y="2496"/>
              <a:ext cx="104" cy="104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Line 42"/>
            <p:cNvSpPr>
              <a:spLocks noChangeShapeType="1"/>
            </p:cNvSpPr>
            <p:nvPr/>
          </p:nvSpPr>
          <p:spPr bwMode="auto">
            <a:xfrm>
              <a:off x="1488" y="1248"/>
              <a:ext cx="0" cy="20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011" name="Line 51"/>
          <p:cNvSpPr>
            <a:spLocks noChangeShapeType="1"/>
          </p:cNvSpPr>
          <p:nvPr/>
        </p:nvSpPr>
        <p:spPr bwMode="auto">
          <a:xfrm>
            <a:off x="1295400" y="4495800"/>
            <a:ext cx="609600" cy="838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Line 52"/>
          <p:cNvSpPr>
            <a:spLocks noChangeShapeType="1"/>
          </p:cNvSpPr>
          <p:nvPr/>
        </p:nvSpPr>
        <p:spPr bwMode="auto">
          <a:xfrm flipH="1">
            <a:off x="2590800" y="2819400"/>
            <a:ext cx="838200" cy="2438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Text Box 54"/>
          <p:cNvSpPr txBox="1">
            <a:spLocks noChangeArrowheads="1"/>
          </p:cNvSpPr>
          <p:nvPr/>
        </p:nvSpPr>
        <p:spPr bwMode="auto">
          <a:xfrm>
            <a:off x="746125" y="6437313"/>
            <a:ext cx="324167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The same code used is the scoreboard example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2050" name="Worksheet" r:id="rId4" imgW="9696901" imgH="6639166" progId="Excel.Shee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063" y="5410200"/>
            <a:ext cx="1498600" cy="946150"/>
            <a:chOff x="235" y="3408"/>
            <a:chExt cx="944" cy="596"/>
          </a:xfrm>
        </p:grpSpPr>
        <p:sp>
          <p:nvSpPr>
            <p:cNvPr id="2066" name="Text Box 5"/>
            <p:cNvSpPr txBox="1">
              <a:spLocks noChangeArrowheads="1"/>
            </p:cNvSpPr>
            <p:nvPr/>
          </p:nvSpPr>
          <p:spPr bwMode="auto">
            <a:xfrm>
              <a:off x="235" y="3600"/>
              <a:ext cx="944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Clock cycle </a:t>
              </a:r>
              <a:b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</a:b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counter</a:t>
              </a:r>
            </a:p>
          </p:txBody>
        </p:sp>
        <p:sp>
          <p:nvSpPr>
            <p:cNvPr id="2067" name="Line 6"/>
            <p:cNvSpPr>
              <a:spLocks noChangeShapeType="1"/>
            </p:cNvSpPr>
            <p:nvPr/>
          </p:nvSpPr>
          <p:spPr bwMode="auto">
            <a:xfrm flipV="1">
              <a:off x="432" y="3408"/>
              <a:ext cx="144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3429000"/>
            <a:ext cx="1219200" cy="869950"/>
            <a:chOff x="192" y="2160"/>
            <a:chExt cx="768" cy="548"/>
          </a:xfrm>
        </p:grpSpPr>
        <p:sp>
          <p:nvSpPr>
            <p:cNvPr id="2064" name="Text Box 8"/>
            <p:cNvSpPr txBox="1">
              <a:spLocks noChangeArrowheads="1"/>
            </p:cNvSpPr>
            <p:nvPr/>
          </p:nvSpPr>
          <p:spPr bwMode="auto">
            <a:xfrm>
              <a:off x="192" y="2304"/>
              <a:ext cx="739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FU count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down</a:t>
              </a:r>
            </a:p>
          </p:txBody>
        </p:sp>
        <p:sp>
          <p:nvSpPr>
            <p:cNvPr id="2065" name="Line 9"/>
            <p:cNvSpPr>
              <a:spLocks noChangeShapeType="1"/>
            </p:cNvSpPr>
            <p:nvPr/>
          </p:nvSpPr>
          <p:spPr bwMode="auto">
            <a:xfrm flipV="1">
              <a:off x="816" y="2160"/>
              <a:ext cx="144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533400"/>
            <a:ext cx="2265363" cy="1066800"/>
            <a:chOff x="0" y="336"/>
            <a:chExt cx="1427" cy="672"/>
          </a:xfrm>
        </p:grpSpPr>
        <p:sp>
          <p:nvSpPr>
            <p:cNvPr id="2062" name="Text Box 11"/>
            <p:cNvSpPr txBox="1">
              <a:spLocks noChangeArrowheads="1"/>
            </p:cNvSpPr>
            <p:nvPr/>
          </p:nvSpPr>
          <p:spPr bwMode="auto">
            <a:xfrm>
              <a:off x="0" y="336"/>
              <a:ext cx="1427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Instruction stream</a:t>
              </a:r>
            </a:p>
          </p:txBody>
        </p:sp>
        <p:sp>
          <p:nvSpPr>
            <p:cNvPr id="2063" name="Line 12"/>
            <p:cNvSpPr>
              <a:spLocks noChangeShapeType="1"/>
            </p:cNvSpPr>
            <p:nvPr/>
          </p:nvSpPr>
          <p:spPr bwMode="auto">
            <a:xfrm>
              <a:off x="96" y="576"/>
              <a:ext cx="240" cy="43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477000" y="2133600"/>
            <a:ext cx="1892300" cy="671513"/>
            <a:chOff x="4080" y="1344"/>
            <a:chExt cx="1192" cy="423"/>
          </a:xfrm>
        </p:grpSpPr>
        <p:sp>
          <p:nvSpPr>
            <p:cNvPr id="2060" name="Line 14"/>
            <p:cNvSpPr>
              <a:spLocks noChangeShapeType="1"/>
            </p:cNvSpPr>
            <p:nvPr/>
          </p:nvSpPr>
          <p:spPr bwMode="auto">
            <a:xfrm flipH="1" flipV="1">
              <a:off x="4416" y="1344"/>
              <a:ext cx="192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" name="Text Box 15"/>
            <p:cNvSpPr txBox="1">
              <a:spLocks noChangeArrowheads="1"/>
            </p:cNvSpPr>
            <p:nvPr/>
          </p:nvSpPr>
          <p:spPr bwMode="auto">
            <a:xfrm>
              <a:off x="4080" y="1536"/>
              <a:ext cx="119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3 Load/Buffers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324600" y="3733800"/>
            <a:ext cx="2436813" cy="641350"/>
            <a:chOff x="3984" y="2352"/>
            <a:chExt cx="1535" cy="404"/>
          </a:xfrm>
        </p:grpSpPr>
        <p:sp>
          <p:nvSpPr>
            <p:cNvPr id="2058" name="Text Box 17"/>
            <p:cNvSpPr txBox="1">
              <a:spLocks noChangeArrowheads="1"/>
            </p:cNvSpPr>
            <p:nvPr/>
          </p:nvSpPr>
          <p:spPr bwMode="auto">
            <a:xfrm>
              <a:off x="4224" y="2352"/>
              <a:ext cx="1295" cy="4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3 FP Adder R.S.</a:t>
              </a:r>
            </a:p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2 FP Mult R.S.</a:t>
              </a:r>
            </a:p>
          </p:txBody>
        </p:sp>
        <p:sp>
          <p:nvSpPr>
            <p:cNvPr id="2059" name="Line 18"/>
            <p:cNvSpPr>
              <a:spLocks noChangeShapeType="1"/>
            </p:cNvSpPr>
            <p:nvPr/>
          </p:nvSpPr>
          <p:spPr bwMode="auto">
            <a:xfrm flipH="1">
              <a:off x="3984" y="2544"/>
              <a:ext cx="240" cy="0"/>
            </a:xfrm>
            <a:prstGeom prst="line">
              <a:avLst/>
            </a:prstGeom>
            <a:noFill/>
            <a:ln w="28575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67200" y="579120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Assume the following latencies: load is 1 clock cycle, add is 2 clock cycles, multiply is 6 clock cycles, and divide is 12 clock cycles.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</a:t>
            </a:r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3074" name="Worksheet" r:id="rId3" imgW="9696901" imgH="6639166" progId="Excel.Sheet.8">
              <p:embed/>
            </p:oleObj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124200" y="1371600"/>
            <a:ext cx="533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248400" y="1371600"/>
            <a:ext cx="1676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876800" y="5181600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Recall from Pipelining Review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620000" cy="4114800"/>
          </a:xfrm>
        </p:spPr>
        <p:txBody>
          <a:bodyPr/>
          <a:lstStyle/>
          <a:p>
            <a:r>
              <a:rPr lang="en-US" altLang="en-US" smtClean="0"/>
              <a:t>Pipeline CPI = Ideal pipeline CPI + Structural Stalls + Data Hazard Stalls + Control Stalls</a:t>
            </a:r>
          </a:p>
          <a:p>
            <a:pPr lvl="1"/>
            <a:r>
              <a:rPr lang="en-US" altLang="en-US" sz="2000" u="sng" smtClean="0">
                <a:solidFill>
                  <a:srgbClr val="0332B7"/>
                </a:solidFill>
              </a:rPr>
              <a:t>Ideal pipeline CPI</a:t>
            </a:r>
            <a:r>
              <a:rPr lang="en-US" altLang="en-US" sz="2000" smtClean="0"/>
              <a:t>: measure of the maximum performance attainable by the implementation</a:t>
            </a:r>
          </a:p>
          <a:p>
            <a:pPr lvl="1"/>
            <a:r>
              <a:rPr lang="en-US" altLang="en-US" sz="2000" u="sng" smtClean="0">
                <a:solidFill>
                  <a:srgbClr val="0332B7"/>
                </a:solidFill>
              </a:rPr>
              <a:t>Structural hazards</a:t>
            </a:r>
            <a:r>
              <a:rPr lang="en-US" altLang="en-US" sz="2000" smtClean="0"/>
              <a:t>: HW cannot support this combination of instructions</a:t>
            </a:r>
          </a:p>
          <a:p>
            <a:pPr lvl="1"/>
            <a:r>
              <a:rPr lang="en-US" altLang="en-US" sz="2000" u="sng" smtClean="0">
                <a:solidFill>
                  <a:srgbClr val="0332B7"/>
                </a:solidFill>
              </a:rPr>
              <a:t>Data hazards</a:t>
            </a:r>
            <a:r>
              <a:rPr lang="en-US" altLang="en-US" sz="2000" smtClean="0"/>
              <a:t>: Instruction depends on result of prior instruction still in the pipeline</a:t>
            </a:r>
          </a:p>
          <a:p>
            <a:pPr lvl="1"/>
            <a:r>
              <a:rPr lang="en-US" altLang="en-US" sz="2000" u="sng" smtClean="0">
                <a:solidFill>
                  <a:srgbClr val="0332B7"/>
                </a:solidFill>
              </a:rPr>
              <a:t>Control hazards</a:t>
            </a:r>
            <a:r>
              <a:rPr lang="en-US" altLang="en-US" sz="2000" smtClean="0"/>
              <a:t>: Caused by delay between the fetching of instructions and decisions about changes in control flow (branches and jumps)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2</a:t>
            </a:r>
          </a:p>
        </p:txBody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4098" name="Worksheet" r:id="rId3" imgW="9696901" imgH="6639166" progId="Excel.Sheet.8">
              <p:embed/>
            </p:oleObj>
          </a:graphicData>
        </a:graphic>
      </p:graphicFrame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124200" y="16764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248400" y="1752600"/>
            <a:ext cx="1676400" cy="2286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633788" y="5132388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27" name="Rectangle 7"/>
          <p:cNvSpPr>
            <a:spLocks noChangeArrowheads="1"/>
          </p:cNvSpPr>
          <p:nvPr/>
        </p:nvSpPr>
        <p:spPr bwMode="auto">
          <a:xfrm>
            <a:off x="360363" y="5865813"/>
            <a:ext cx="635635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u="sng">
                <a:solidFill>
                  <a:srgbClr val="0332B7"/>
                </a:solidFill>
              </a:rPr>
              <a:t>Note: Can have multiple loads outstanding</a:t>
            </a:r>
            <a:endParaRPr lang="en-US" sz="2400" b="0">
              <a:solidFill>
                <a:srgbClr val="0332B7"/>
              </a:solidFill>
            </a:endParaRPr>
          </a:p>
          <a:p>
            <a:pPr>
              <a:spcBef>
                <a:spcPct val="0"/>
              </a:spcBef>
            </a:pPr>
            <a:endParaRPr lang="en-US" sz="2400" b="0">
              <a:solidFill>
                <a:srgbClr val="0332B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3</a:t>
            </a:r>
          </a:p>
        </p:txBody>
      </p:sp>
      <p:graphicFrame>
        <p:nvGraphicFramePr>
          <p:cNvPr id="5122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5122" name="Worksheet" r:id="rId3" imgW="9696901" imgH="6639166" progId="Excel.Sheet.8">
              <p:embed/>
            </p:oleObj>
          </a:graphicData>
        </a:graphic>
      </p:graphicFrame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438400" y="4038600"/>
            <a:ext cx="39624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965450" y="5132388"/>
            <a:ext cx="7620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304800" y="5562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rgbClr val="0332B7"/>
                </a:solidFill>
              </a:rPr>
              <a:t>Note: registers names are removed (“renamed”) in Reservation Stations; MULT issued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rgbClr val="0332B7"/>
                </a:solidFill>
              </a:rPr>
              <a:t>Load1 completing; what is waiting for Load1? 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810000" y="1447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4</a:t>
            </a:r>
          </a:p>
        </p:txBody>
      </p:sp>
      <p:graphicFrame>
        <p:nvGraphicFramePr>
          <p:cNvPr id="6146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6146" name="Worksheet" r:id="rId3" imgW="9696901" imgH="6639166" progId="Excel.Sheet.8">
              <p:embed/>
            </p:oleObj>
          </a:graphicData>
        </a:graphic>
      </p:graphicFrame>
      <p:sp>
        <p:nvSpPr>
          <p:cNvPr id="800772" name="Rectangle 4"/>
          <p:cNvSpPr>
            <a:spLocks noChangeArrowheads="1"/>
          </p:cNvSpPr>
          <p:nvPr/>
        </p:nvSpPr>
        <p:spPr bwMode="auto">
          <a:xfrm>
            <a:off x="304800" y="57150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Load2 completing; what is waiting for Load2? 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810000" y="16764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419600" y="1447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124200" y="21336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2438400" y="3429000"/>
            <a:ext cx="3962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5</a:t>
            </a:r>
          </a:p>
        </p:txBody>
      </p:sp>
      <p:graphicFrame>
        <p:nvGraphicFramePr>
          <p:cNvPr id="7170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7170" name="Worksheet" r:id="rId3" imgW="9696901" imgH="6639166" progId="Excel.Sheet.8">
              <p:embed/>
            </p:oleObj>
          </a:graphicData>
        </a:graphic>
      </p:graphicFrame>
      <p:sp>
        <p:nvSpPr>
          <p:cNvPr id="801796" name="Rectangle 4"/>
          <p:cNvSpPr>
            <a:spLocks noChangeArrowheads="1"/>
          </p:cNvSpPr>
          <p:nvPr/>
        </p:nvSpPr>
        <p:spPr bwMode="auto">
          <a:xfrm>
            <a:off x="304800" y="57912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Timer starts down for Add1, Mult1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371600" y="3200400"/>
            <a:ext cx="533400" cy="1219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343400" y="34290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733800" y="4114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6</a:t>
            </a:r>
          </a:p>
        </p:txBody>
      </p:sp>
      <p:graphicFrame>
        <p:nvGraphicFramePr>
          <p:cNvPr id="8194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8194" name="Worksheet" r:id="rId3" imgW="9696901" imgH="6639166" progId="Excel.Sheet.8">
              <p:embed/>
            </p:oleObj>
          </a:graphicData>
        </a:graphic>
      </p:graphicFrame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Issue ADDD here despite name dependency on F6?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971800" y="25908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438400" y="3657600"/>
            <a:ext cx="3962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7</a:t>
            </a:r>
          </a:p>
        </p:txBody>
      </p:sp>
      <p:graphicFrame>
        <p:nvGraphicFramePr>
          <p:cNvPr id="9218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9218" name="Worksheet" r:id="rId3" imgW="9696901" imgH="6639166" progId="Excel.Sheet.8">
              <p:embed/>
            </p:oleObj>
          </a:graphicData>
        </a:graphic>
      </p:graphicFrame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Add1 (SUBD) completing; what is waiting for it? 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810000" y="2133600"/>
            <a:ext cx="533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8</a:t>
            </a:r>
          </a:p>
        </p:txBody>
      </p:sp>
      <p:graphicFrame>
        <p:nvGraphicFramePr>
          <p:cNvPr id="10242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0242" name="Worksheet" r:id="rId3" imgW="9696901" imgH="6639166" progId="Excel.Sheet.8">
              <p:embed/>
            </p:oleObj>
          </a:graphicData>
        </a:graphic>
      </p:graphicFrame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3733800" y="36576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638800" y="5257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9</a:t>
            </a:r>
          </a:p>
        </p:txBody>
      </p:sp>
      <p:graphicFrame>
        <p:nvGraphicFramePr>
          <p:cNvPr id="11266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1266" name="Worksheet" r:id="rId3" imgW="9696901" imgH="663916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10</a:t>
            </a:r>
          </a:p>
        </p:txBody>
      </p:sp>
      <p:graphicFrame>
        <p:nvGraphicFramePr>
          <p:cNvPr id="12290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2290" name="Worksheet" r:id="rId3" imgW="9696901" imgH="6639166" progId="Excel.Sheet.8">
              <p:embed/>
            </p:oleObj>
          </a:graphicData>
        </a:graphic>
      </p:graphicFrame>
      <p:sp>
        <p:nvSpPr>
          <p:cNvPr id="806916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Add2 (ADDD) completing; what is waiting for it?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11</a:t>
            </a:r>
          </a:p>
        </p:txBody>
      </p:sp>
      <p:graphicFrame>
        <p:nvGraphicFramePr>
          <p:cNvPr id="13314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3314" name="Worksheet" r:id="rId3" imgW="9696901" imgH="6639166" progId="Excel.Sheet.8">
              <p:embed/>
            </p:oleObj>
          </a:graphicData>
        </a:graphic>
      </p:graphicFrame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12725" y="5781675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rgbClr val="0332B7"/>
                </a:solidFill>
              </a:rPr>
              <a:t>Write result of ADDD here?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000">
                <a:solidFill>
                  <a:srgbClr val="0332B7"/>
                </a:solidFill>
              </a:rPr>
              <a:t>All quick instructions complete in this cycle!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00600" y="5257800"/>
            <a:ext cx="914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 Level Parallelism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>
                <a:solidFill>
                  <a:srgbClr val="0332B7"/>
                </a:solidFill>
              </a:rPr>
              <a:t>Instruction-Level Parallelism</a:t>
            </a:r>
            <a:r>
              <a:rPr lang="en-US" smtClean="0"/>
              <a:t> (</a:t>
            </a:r>
            <a:r>
              <a:rPr lang="en-US" smtClean="0">
                <a:solidFill>
                  <a:srgbClr val="0332B7"/>
                </a:solidFill>
              </a:rPr>
              <a:t>ILP</a:t>
            </a:r>
            <a:r>
              <a:rPr lang="en-US" smtClean="0"/>
              <a:t>): overlap the execution of instructions to improve performance</a:t>
            </a:r>
          </a:p>
          <a:p>
            <a:pPr marL="457200" indent="-457200"/>
            <a:r>
              <a:rPr lang="en-US" smtClean="0"/>
              <a:t>2 approaches to exploit ILP:</a:t>
            </a:r>
          </a:p>
          <a:p>
            <a:pPr marL="800100" lvl="1" indent="-342900">
              <a:buFontTx/>
              <a:buNone/>
            </a:pPr>
            <a:r>
              <a:rPr lang="en-US" sz="1800" smtClean="0"/>
              <a:t>1)	Rely on hardware to help discover and exploit the parallelism </a:t>
            </a:r>
            <a:r>
              <a:rPr lang="en-US" sz="1800" smtClean="0">
                <a:solidFill>
                  <a:srgbClr val="0332B7"/>
                </a:solidFill>
              </a:rPr>
              <a:t>dynamically </a:t>
            </a:r>
            <a:r>
              <a:rPr lang="en-US" sz="1800" smtClean="0"/>
              <a:t>(e.g., Pentium 4, AMD Opteron, IBM Power)</a:t>
            </a:r>
            <a:r>
              <a:rPr lang="en-US" sz="1800" smtClean="0">
                <a:solidFill>
                  <a:srgbClr val="0332B7"/>
                </a:solidFill>
              </a:rPr>
              <a:t> </a:t>
            </a:r>
            <a:r>
              <a:rPr lang="en-US" sz="1800" smtClean="0"/>
              <a:t>, and</a:t>
            </a:r>
          </a:p>
          <a:p>
            <a:pPr marL="800100" lvl="1" indent="-342900">
              <a:buFontTx/>
              <a:buNone/>
            </a:pPr>
            <a:r>
              <a:rPr lang="en-US" sz="1800" smtClean="0"/>
              <a:t>2)	Rely on software technology to find parallelism, </a:t>
            </a:r>
            <a:r>
              <a:rPr lang="en-US" sz="1800" smtClean="0">
                <a:solidFill>
                  <a:srgbClr val="0332B7"/>
                </a:solidFill>
              </a:rPr>
              <a:t>statically</a:t>
            </a:r>
            <a:r>
              <a:rPr lang="en-US" sz="1800" smtClean="0"/>
              <a:t> at compile-time (e.g., Itanium 2)</a:t>
            </a:r>
          </a:p>
          <a:p>
            <a:pPr marL="457200" indent="-45720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12</a:t>
            </a:r>
          </a:p>
        </p:txBody>
      </p:sp>
      <p:graphicFrame>
        <p:nvGraphicFramePr>
          <p:cNvPr id="14338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4338" name="Worksheet" r:id="rId3" imgW="9696901" imgH="663916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13</a:t>
            </a:r>
          </a:p>
        </p:txBody>
      </p:sp>
      <p:graphicFrame>
        <p:nvGraphicFramePr>
          <p:cNvPr id="15362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5362" name="Worksheet" r:id="rId3" imgW="9696901" imgH="663916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14</a:t>
            </a:r>
          </a:p>
        </p:txBody>
      </p:sp>
      <p:graphicFrame>
        <p:nvGraphicFramePr>
          <p:cNvPr id="16386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6386" name="Worksheet" r:id="rId3" imgW="9696901" imgH="663916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15</a:t>
            </a:r>
          </a:p>
        </p:txBody>
      </p:sp>
      <p:graphicFrame>
        <p:nvGraphicFramePr>
          <p:cNvPr id="17410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7410" name="Worksheet" r:id="rId3" imgW="9696901" imgH="6639166" progId="Excel.Sheet.8">
              <p:embed/>
            </p:oleObj>
          </a:graphicData>
        </a:graphic>
      </p:graphicFrame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Mult1 (MULTD) completing; what is waiting for it?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6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16</a:t>
            </a:r>
          </a:p>
        </p:txBody>
      </p:sp>
      <p:graphicFrame>
        <p:nvGraphicFramePr>
          <p:cNvPr id="18434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8434" name="Worksheet" r:id="rId3" imgW="9696901" imgH="6639166" progId="Excel.Sheet.8">
              <p:embed/>
            </p:oleObj>
          </a:graphicData>
        </a:graphic>
      </p:graphicFrame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048000" y="52578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Just waiting for Mult2 (DIVD) to complete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2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981200"/>
            <a:ext cx="7162800" cy="1143000"/>
          </a:xfrm>
        </p:spPr>
        <p:txBody>
          <a:bodyPr/>
          <a:lstStyle/>
          <a:p>
            <a:r>
              <a:rPr lang="en-US" smtClean="0"/>
              <a:t>Faster than light computation</a:t>
            </a:r>
            <a:br>
              <a:rPr lang="en-US" smtClean="0"/>
            </a:br>
            <a:r>
              <a:rPr lang="en-US" smtClean="0"/>
              <a:t>(skip a couple of cycles)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55</a:t>
            </a:r>
          </a:p>
        </p:txBody>
      </p:sp>
      <p:graphicFrame>
        <p:nvGraphicFramePr>
          <p:cNvPr id="19458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19458" name="Worksheet" r:id="rId3" imgW="9696901" imgH="6639166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56</a:t>
            </a:r>
          </a:p>
        </p:txBody>
      </p:sp>
      <p:graphicFrame>
        <p:nvGraphicFramePr>
          <p:cNvPr id="20482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20482" name="Worksheet" r:id="rId3" imgW="9696901" imgH="6639166" progId="Excel.Sheet.8">
              <p:embed/>
            </p:oleObj>
          </a:graphicData>
        </a:graphic>
      </p:graphicFrame>
      <p:sp>
        <p:nvSpPr>
          <p:cNvPr id="816132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Mult2 (DIVD) is completing; what is waiting for it?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Example Cycle 57</a:t>
            </a:r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212725" y="952500"/>
          <a:ext cx="8774113" cy="4995863"/>
        </p:xfrm>
        <a:graphic>
          <a:graphicData uri="http://schemas.openxmlformats.org/presentationml/2006/ole">
            <p:oleObj spid="_x0000_s21506" name="Worksheet" r:id="rId3" imgW="9696901" imgH="6639166" progId="Excel.Sheet.8">
              <p:embed/>
            </p:oleObj>
          </a:graphicData>
        </a:graphic>
      </p:graphicFrame>
      <p:sp>
        <p:nvSpPr>
          <p:cNvPr id="817156" name="Rectangle 4"/>
          <p:cNvSpPr>
            <a:spLocks noChangeArrowheads="1"/>
          </p:cNvSpPr>
          <p:nvPr/>
        </p:nvSpPr>
        <p:spPr bwMode="auto">
          <a:xfrm>
            <a:off x="304800" y="57150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rgbClr val="0332B7"/>
                </a:solidFill>
              </a:rPr>
              <a:t>Once again: In-order issue, out-of-order execution and out-of-order completion.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1242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31242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3810000" y="1905000"/>
            <a:ext cx="45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4419600" y="12954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" y="228600"/>
            <a:ext cx="7292975" cy="736600"/>
          </a:xfrm>
        </p:spPr>
        <p:txBody>
          <a:bodyPr/>
          <a:lstStyle/>
          <a:p>
            <a:r>
              <a:rPr lang="en-US" smtClean="0"/>
              <a:t>Tomasulo’s scheme offers 2 major advantages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Tx/>
              <a:buAutoNum type="arabicPeriod"/>
            </a:pPr>
            <a:r>
              <a:rPr lang="en-US" sz="2800" b="0" smtClean="0"/>
              <a:t>Distribution of the hazard detection logic</a:t>
            </a:r>
          </a:p>
          <a:p>
            <a:pPr marL="800100" lvl="1" indent="-342900" algn="just"/>
            <a:r>
              <a:rPr lang="en-US" sz="2000" smtClean="0"/>
              <a:t>distributed reservation stations and the CDB</a:t>
            </a:r>
          </a:p>
          <a:p>
            <a:pPr marL="800100" lvl="1" indent="-342900"/>
            <a:r>
              <a:rPr lang="en-US" sz="2000" smtClean="0"/>
              <a:t>If multiple instructions waiting on single result, &amp; each instruction has other operand, then instructions can be released simultaneously by broadcast on CDB </a:t>
            </a:r>
          </a:p>
          <a:p>
            <a:pPr marL="800100" lvl="1" indent="-342900" algn="just"/>
            <a:r>
              <a:rPr lang="en-US" sz="2000" smtClean="0"/>
              <a:t>If a centralized register file were used, the units would have to read their results from the registers when register buses are available</a:t>
            </a:r>
          </a:p>
          <a:p>
            <a:pPr marL="457200" indent="-457200" algn="just">
              <a:buFontTx/>
              <a:buAutoNum type="arabicPeriod"/>
            </a:pPr>
            <a:r>
              <a:rPr lang="en-US" sz="2800" b="0" smtClean="0"/>
              <a:t>Elimination of stalls for WAW and WAR hazards</a:t>
            </a:r>
          </a:p>
          <a:p>
            <a:pPr marL="457200" indent="-457200" algn="just">
              <a:buFontTx/>
              <a:buNone/>
            </a:pPr>
            <a:endParaRPr lang="en-US" sz="2800" b="0" smtClean="0"/>
          </a:p>
          <a:p>
            <a:pPr marL="457200" indent="-457200"/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953000"/>
          </a:xfrm>
          <a:noFill/>
        </p:spPr>
        <p:txBody>
          <a:bodyPr lIns="90488" tIns="44450" rIns="90488" bIns="44450"/>
          <a:lstStyle/>
          <a:p>
            <a:pPr marL="457200" indent="-457200"/>
            <a:r>
              <a:rPr lang="en-US" altLang="en-US" smtClean="0"/>
              <a:t>Instr</a:t>
            </a:r>
            <a:r>
              <a:rPr lang="en-US" altLang="en-US" baseline="-25000" smtClean="0"/>
              <a:t>J </a:t>
            </a:r>
            <a:r>
              <a:rPr lang="en-US" altLang="en-US" smtClean="0"/>
              <a:t>is </a:t>
            </a:r>
            <a:r>
              <a:rPr lang="en-US" altLang="en-US" smtClean="0">
                <a:solidFill>
                  <a:srgbClr val="114FFB"/>
                </a:solidFill>
              </a:rPr>
              <a:t>data dependent</a:t>
            </a:r>
            <a:r>
              <a:rPr lang="en-US" altLang="en-US" smtClean="0"/>
              <a:t> (aka </a:t>
            </a:r>
            <a:r>
              <a:rPr lang="en-US" altLang="en-US" smtClean="0">
                <a:solidFill>
                  <a:srgbClr val="114FFB"/>
                </a:solidFill>
              </a:rPr>
              <a:t>true dependence</a:t>
            </a:r>
            <a:r>
              <a:rPr lang="en-US" altLang="en-US" smtClean="0"/>
              <a:t>) on Instr</a:t>
            </a:r>
            <a:r>
              <a:rPr lang="en-US" altLang="en-US" baseline="-25000" smtClean="0"/>
              <a:t>I:</a:t>
            </a:r>
            <a:r>
              <a:rPr lang="en-US" altLang="en-US" smtClean="0"/>
              <a:t> </a:t>
            </a:r>
          </a:p>
          <a:p>
            <a:pPr marL="800100" lvl="1" indent="-342900">
              <a:buFontTx/>
              <a:buAutoNum type="arabicPeriod"/>
            </a:pPr>
            <a:r>
              <a:rPr lang="en-US" altLang="en-US" sz="1800" smtClean="0"/>
              <a:t>Instr</a:t>
            </a:r>
            <a:r>
              <a:rPr lang="en-US" altLang="en-US" sz="1800" baseline="-25000" smtClean="0"/>
              <a:t>J</a:t>
            </a:r>
            <a:r>
              <a:rPr lang="en-US" altLang="en-US" sz="1800" smtClean="0"/>
              <a:t> tries to read operand before Instr</a:t>
            </a:r>
            <a:r>
              <a:rPr lang="en-US" altLang="en-US" sz="1800" baseline="-25000" smtClean="0"/>
              <a:t>I </a:t>
            </a:r>
            <a:r>
              <a:rPr lang="en-US" altLang="en-US" sz="1800" smtClean="0"/>
              <a:t>writes it</a:t>
            </a:r>
            <a:br>
              <a:rPr lang="en-US" altLang="en-US" sz="1800" smtClean="0"/>
            </a:br>
            <a:r>
              <a:rPr lang="en-US" altLang="en-US" sz="1800" smtClean="0"/>
              <a:t/>
            </a:r>
            <a:br>
              <a:rPr lang="en-US" altLang="en-US" sz="1800" smtClean="0"/>
            </a:br>
            <a:r>
              <a:rPr lang="en-US" altLang="en-US" sz="1800" smtClean="0"/>
              <a:t>		</a:t>
            </a:r>
            <a:br>
              <a:rPr lang="en-US" altLang="en-US" sz="1800" smtClean="0"/>
            </a:br>
            <a:endParaRPr lang="en-US" altLang="en-US" sz="1800" smtClean="0"/>
          </a:p>
          <a:p>
            <a:pPr marL="800100" lvl="1" indent="-342900">
              <a:buFontTx/>
              <a:buAutoNum type="arabicPeriod"/>
            </a:pPr>
            <a:r>
              <a:rPr lang="en-US" altLang="en-US" sz="1800" smtClean="0"/>
              <a:t>or Instr</a:t>
            </a:r>
            <a:r>
              <a:rPr lang="en-US" altLang="en-US" sz="1800" baseline="-25000" smtClean="0"/>
              <a:t>J</a:t>
            </a:r>
            <a:r>
              <a:rPr lang="en-US" altLang="en-US" sz="1800" smtClean="0"/>
              <a:t> is data dependent on Instr</a:t>
            </a:r>
            <a:r>
              <a:rPr lang="en-US" altLang="en-US" sz="1800" baseline="-25000" smtClean="0"/>
              <a:t>K</a:t>
            </a:r>
            <a:r>
              <a:rPr lang="en-US" altLang="en-US" sz="1800" smtClean="0"/>
              <a:t> which is dependent on Instr</a:t>
            </a:r>
            <a:r>
              <a:rPr lang="en-US" altLang="en-US" sz="1800" baseline="-25000" smtClean="0"/>
              <a:t>I</a:t>
            </a:r>
            <a:endParaRPr lang="en-US" altLang="en-US" sz="1800" smtClean="0"/>
          </a:p>
          <a:p>
            <a:pPr marL="457200" indent="-457200"/>
            <a:r>
              <a:rPr lang="en-US" altLang="en-US" smtClean="0"/>
              <a:t>If two instructions are data dependent, they cannot execute simultaneously or be completely overlapped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</a:p>
          <a:p>
            <a:pPr marL="457200" indent="-457200"/>
            <a:r>
              <a:rPr lang="en-US" altLang="en-US" smtClean="0"/>
              <a:t>Data dependence in instruction sequence </a:t>
            </a:r>
            <a:br>
              <a:rPr lang="en-US" altLang="en-US" smtClean="0"/>
            </a:br>
            <a:r>
              <a:rPr lang="en-US" altLang="en-US" smtClean="0">
                <a:sym typeface="Symbol" pitchFamily="18" charset="2"/>
              </a:rPr>
              <a:t></a:t>
            </a:r>
            <a:r>
              <a:rPr lang="en-US" altLang="en-US" smtClean="0"/>
              <a:t> data dependence in source code </a:t>
            </a:r>
            <a:r>
              <a:rPr lang="en-US" altLang="en-US" smtClean="0">
                <a:sym typeface="Symbol" pitchFamily="18" charset="2"/>
              </a:rPr>
              <a:t></a:t>
            </a:r>
            <a:r>
              <a:rPr lang="en-US" altLang="en-US" smtClean="0"/>
              <a:t> effect of original data dependence must be preserved</a:t>
            </a:r>
          </a:p>
          <a:p>
            <a:pPr marL="457200" indent="-457200"/>
            <a:r>
              <a:rPr lang="en-US" altLang="en-US" smtClean="0"/>
              <a:t>If data dependence caused a hazard in pipeline, </a:t>
            </a:r>
            <a:br>
              <a:rPr lang="en-US" altLang="en-US" smtClean="0"/>
            </a:br>
            <a:r>
              <a:rPr lang="en-US" altLang="en-US" smtClean="0"/>
              <a:t>called a </a:t>
            </a:r>
            <a:r>
              <a:rPr lang="en-US" altLang="en-US" smtClean="0">
                <a:solidFill>
                  <a:srgbClr val="114FFB"/>
                </a:solidFill>
              </a:rPr>
              <a:t>Read After Write (RAW) hazard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162800" cy="9906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Data Dependence and Hazards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286000" y="1847850"/>
            <a:ext cx="3352800" cy="819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I: add </a:t>
            </a:r>
            <a:r>
              <a:rPr lang="en-US" altLang="en-US" sz="2400">
                <a:latin typeface="Courier New" pitchFamily="49" charset="0"/>
              </a:rPr>
              <a:t>r1</a:t>
            </a: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,r2,r3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J: sub r4,</a:t>
            </a:r>
            <a:r>
              <a:rPr lang="en-US" altLang="en-US" sz="2400">
                <a:latin typeface="Courier New" pitchFamily="49" charset="0"/>
              </a:rPr>
              <a:t>r1</a:t>
            </a:r>
            <a:r>
              <a:rPr lang="en-US" altLang="en-US" sz="2400">
                <a:solidFill>
                  <a:schemeClr val="tx1"/>
                </a:solidFill>
                <a:latin typeface="Courier New" pitchFamily="49" charset="0"/>
              </a:rPr>
              <a:t>,r3</a:t>
            </a:r>
          </a:p>
        </p:txBody>
      </p:sp>
      <p:sp>
        <p:nvSpPr>
          <p:cNvPr id="63493" name="Arc 5"/>
          <p:cNvSpPr>
            <a:spLocks/>
          </p:cNvSpPr>
          <p:nvPr/>
        </p:nvSpPr>
        <p:spPr bwMode="auto">
          <a:xfrm flipH="1" flipV="1">
            <a:off x="1828800" y="2009775"/>
            <a:ext cx="468313" cy="457200"/>
          </a:xfrm>
          <a:custGeom>
            <a:avLst/>
            <a:gdLst>
              <a:gd name="T0" fmla="*/ 0 w 24532"/>
              <a:gd name="T1" fmla="*/ 2147483647 h 43200"/>
              <a:gd name="T2" fmla="*/ 2147483647 w 24532"/>
              <a:gd name="T3" fmla="*/ 2147483647 h 43200"/>
              <a:gd name="T4" fmla="*/ 2147483647 w 24532"/>
              <a:gd name="T5" fmla="*/ 2147483647 h 43200"/>
              <a:gd name="T6" fmla="*/ 0 60000 65536"/>
              <a:gd name="T7" fmla="*/ 0 60000 65536"/>
              <a:gd name="T8" fmla="*/ 0 60000 65536"/>
              <a:gd name="T9" fmla="*/ 0 w 24532"/>
              <a:gd name="T10" fmla="*/ 0 h 43200"/>
              <a:gd name="T11" fmla="*/ 24532 w 2453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32" h="43200" fill="none" extrusionOk="0">
                <a:moveTo>
                  <a:pt x="-1" y="199"/>
                </a:moveTo>
                <a:cubicBezTo>
                  <a:pt x="971" y="66"/>
                  <a:pt x="1951" y="-1"/>
                  <a:pt x="2932" y="0"/>
                </a:cubicBezTo>
                <a:cubicBezTo>
                  <a:pt x="14861" y="0"/>
                  <a:pt x="24532" y="9670"/>
                  <a:pt x="24532" y="21600"/>
                </a:cubicBezTo>
                <a:cubicBezTo>
                  <a:pt x="24532" y="33529"/>
                  <a:pt x="14861" y="43200"/>
                  <a:pt x="2932" y="43200"/>
                </a:cubicBezTo>
                <a:cubicBezTo>
                  <a:pt x="2243" y="43200"/>
                  <a:pt x="1555" y="43167"/>
                  <a:pt x="869" y="43101"/>
                </a:cubicBezTo>
              </a:path>
              <a:path w="24532" h="43200" stroke="0" extrusionOk="0">
                <a:moveTo>
                  <a:pt x="-1" y="199"/>
                </a:moveTo>
                <a:cubicBezTo>
                  <a:pt x="971" y="66"/>
                  <a:pt x="1951" y="-1"/>
                  <a:pt x="2932" y="0"/>
                </a:cubicBezTo>
                <a:cubicBezTo>
                  <a:pt x="14861" y="0"/>
                  <a:pt x="24532" y="9670"/>
                  <a:pt x="24532" y="21600"/>
                </a:cubicBezTo>
                <a:cubicBezTo>
                  <a:pt x="24532" y="33529"/>
                  <a:pt x="14861" y="43200"/>
                  <a:pt x="2932" y="43200"/>
                </a:cubicBezTo>
                <a:cubicBezTo>
                  <a:pt x="2243" y="43200"/>
                  <a:pt x="1555" y="43167"/>
                  <a:pt x="869" y="43101"/>
                </a:cubicBezTo>
                <a:lnTo>
                  <a:pt x="293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smtClean="0"/>
              <a:t>Tomasulo Drawbacks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4114800"/>
          </a:xfrm>
          <a:noFill/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sz="2800" smtClean="0"/>
              <a:t>Complexity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delays of 360/91, MIPS 10000, Alpha 21264, </a:t>
            </a:r>
            <a:br>
              <a:rPr lang="en-US" sz="2000" smtClean="0"/>
            </a:br>
            <a:r>
              <a:rPr lang="en-US" sz="2000" smtClean="0"/>
              <a:t>IBM PPC 620 in CA:AQA 2/e, but not in silicon!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Many associative stores (CDB) at high speed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Performance limited by Common Data Bus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Each CDB must go to multiple functional units </a:t>
            </a:r>
            <a:br>
              <a:rPr lang="en-US" sz="2000" smtClean="0"/>
            </a:br>
            <a:r>
              <a:rPr lang="en-US" sz="2000" smtClean="0">
                <a:sym typeface="Symbol" pitchFamily="18" charset="2"/>
              </a:rPr>
              <a:t>high capacitance, high wiring density</a:t>
            </a:r>
          </a:p>
          <a:p>
            <a:pPr lvl="1">
              <a:lnSpc>
                <a:spcPct val="80000"/>
              </a:lnSpc>
            </a:pPr>
            <a:r>
              <a:rPr lang="en-US" sz="2000" smtClean="0">
                <a:sym typeface="Symbol" pitchFamily="18" charset="2"/>
              </a:rPr>
              <a:t>Number of functional units that can complete per cycle limited to one!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Multiple CDBs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000" smtClean="0"/>
              <a:t> more FU logic for parallel assoc stores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Non-precise interrupts!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We will address this later</a:t>
            </a:r>
          </a:p>
          <a:p>
            <a:pPr lvl="1">
              <a:lnSpc>
                <a:spcPct val="80000"/>
              </a:lnSpc>
            </a:pPr>
            <a:endParaRPr lang="en-US" sz="2000" smtClean="0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162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Loop Example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543800" cy="55626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  <a:buFontTx/>
              <a:buNone/>
            </a:pPr>
            <a:r>
              <a:rPr lang="en-US" sz="1800" smtClean="0">
                <a:latin typeface="Courier New" pitchFamily="49" charset="0"/>
              </a:rPr>
              <a:t>Loop:	LD		F0	0	R1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smtClean="0">
                <a:latin typeface="Courier New" pitchFamily="49" charset="0"/>
              </a:rPr>
              <a:t> 		MULTD		F4	F0	F2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smtClean="0">
                <a:latin typeface="Courier New" pitchFamily="49" charset="0"/>
              </a:rPr>
              <a:t> 		SD		F4	0	R1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smtClean="0">
                <a:latin typeface="Courier New" pitchFamily="49" charset="0"/>
              </a:rPr>
              <a:t> 		SUBI		R1	R1	#8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sz="1800" smtClean="0">
                <a:latin typeface="Courier New" pitchFamily="49" charset="0"/>
              </a:rPr>
              <a:t> 		BNEZ		R1	Loop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sz="1800" smtClean="0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2000" smtClean="0"/>
              <a:t>Assume FP Multiply takes 4 execution clock cycles.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Assume first load takes 8 cycles (possibly due to a cache miss), second load takes 4 cycles (cache hit).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Assume R1 = 80 initially.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Assume SUBI only takes one cycle (issue)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Assume branch resolved in issue stage (no EX or CDB write)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Assume branch is predicted taken and no branch misprediction. 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No branch delay slot is used in this example.</a:t>
            </a:r>
          </a:p>
          <a:p>
            <a:pPr>
              <a:lnSpc>
                <a:spcPct val="70000"/>
              </a:lnSpc>
            </a:pPr>
            <a:r>
              <a:rPr lang="en-US" sz="2000" smtClean="0"/>
              <a:t>Stores take 3 cycles (ex, mem) and </a:t>
            </a:r>
            <a:r>
              <a:rPr lang="en-US" sz="2000" u="sng" smtClean="0"/>
              <a:t>do not write on CDB</a:t>
            </a:r>
            <a:endParaRPr lang="en-US" sz="2000" smtClean="0"/>
          </a:p>
          <a:p>
            <a:pPr>
              <a:lnSpc>
                <a:spcPct val="70000"/>
              </a:lnSpc>
            </a:pPr>
            <a:r>
              <a:rPr lang="en-US" sz="2000" smtClean="0"/>
              <a:t>We’ll go over the execution to complete first two loop iterations.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-53975" y="25400"/>
            <a:ext cx="8893175" cy="736600"/>
          </a:xfrm>
        </p:spPr>
        <p:txBody>
          <a:bodyPr/>
          <a:lstStyle/>
          <a:p>
            <a:r>
              <a:rPr lang="en-US" sz="2700" smtClean="0"/>
              <a:t>Tomasulo Loop Example Dependency Graph (First three iterations shown)</a:t>
            </a:r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6172200" y="1219200"/>
            <a:ext cx="2414588" cy="3440113"/>
            <a:chOff x="950" y="984"/>
            <a:chExt cx="1521" cy="2167"/>
          </a:xfrm>
        </p:grpSpPr>
        <p:sp>
          <p:nvSpPr>
            <p:cNvPr id="90190" name="Text Box 4"/>
            <p:cNvSpPr txBox="1">
              <a:spLocks noChangeArrowheads="1"/>
            </p:cNvSpPr>
            <p:nvPr/>
          </p:nvSpPr>
          <p:spPr bwMode="auto">
            <a:xfrm>
              <a:off x="1228" y="984"/>
              <a:ext cx="1243" cy="216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500"/>
                <a:t>L.D         	F0, 0 (R1)</a:t>
              </a:r>
            </a:p>
            <a:p>
              <a:r>
                <a:rPr lang="en-US" sz="1500"/>
                <a:t>MUL.D   F4, F0, F2</a:t>
              </a:r>
            </a:p>
            <a:p>
              <a:r>
                <a:rPr lang="en-US" sz="1500"/>
                <a:t>S.D         	F4, 0(R1)</a:t>
              </a:r>
            </a:p>
            <a:p>
              <a:r>
                <a:rPr lang="en-US" sz="1500"/>
                <a:t>L.D         	F0,  0(R1)</a:t>
              </a:r>
            </a:p>
            <a:p>
              <a:r>
                <a:rPr lang="en-US" sz="1500"/>
                <a:t>MUL.D   F4, F0, F2</a:t>
              </a:r>
            </a:p>
            <a:p>
              <a:r>
                <a:rPr lang="en-US" sz="1500"/>
                <a:t>S.D         	F4, 0(R1)</a:t>
              </a:r>
            </a:p>
            <a:p>
              <a:r>
                <a:rPr lang="en-US" sz="1500"/>
                <a:t>L.D         	F0,  0(R1)</a:t>
              </a:r>
            </a:p>
            <a:p>
              <a:r>
                <a:rPr lang="en-US" sz="1500"/>
                <a:t>MUL.D   F4, F0, F2</a:t>
              </a:r>
            </a:p>
            <a:p>
              <a:r>
                <a:rPr lang="en-US" sz="1500"/>
                <a:t>S.D         	F4, 0(R1)</a:t>
              </a:r>
            </a:p>
            <a:p>
              <a:endParaRPr lang="en-US" sz="1500"/>
            </a:p>
          </p:txBody>
        </p:sp>
        <p:sp>
          <p:nvSpPr>
            <p:cNvPr id="90191" name="Text Box 5"/>
            <p:cNvSpPr txBox="1">
              <a:spLocks noChangeArrowheads="1"/>
            </p:cNvSpPr>
            <p:nvPr/>
          </p:nvSpPr>
          <p:spPr bwMode="auto">
            <a:xfrm>
              <a:off x="950" y="984"/>
              <a:ext cx="184" cy="19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500"/>
                <a:t>1</a:t>
              </a:r>
            </a:p>
            <a:p>
              <a:r>
                <a:rPr lang="en-US" sz="1500"/>
                <a:t>2</a:t>
              </a:r>
            </a:p>
            <a:p>
              <a:r>
                <a:rPr lang="en-US" sz="1500"/>
                <a:t>3</a:t>
              </a:r>
            </a:p>
            <a:p>
              <a:r>
                <a:rPr lang="en-US" sz="1500"/>
                <a:t>4</a:t>
              </a:r>
            </a:p>
            <a:p>
              <a:r>
                <a:rPr lang="en-US" sz="1500"/>
                <a:t>5</a:t>
              </a:r>
            </a:p>
            <a:p>
              <a:r>
                <a:rPr lang="en-US" sz="1500"/>
                <a:t>6</a:t>
              </a:r>
            </a:p>
            <a:p>
              <a:r>
                <a:rPr lang="en-US" sz="1500"/>
                <a:t>7</a:t>
              </a:r>
            </a:p>
            <a:p>
              <a:r>
                <a:rPr lang="en-US" sz="1500"/>
                <a:t>8</a:t>
              </a:r>
            </a:p>
            <a:p>
              <a:r>
                <a:rPr lang="en-US" sz="1500"/>
                <a:t>9</a:t>
              </a:r>
            </a:p>
          </p:txBody>
        </p:sp>
      </p:grpSp>
      <p:sp>
        <p:nvSpPr>
          <p:cNvPr id="90116" name="Text Box 48"/>
          <p:cNvSpPr txBox="1">
            <a:spLocks noChangeArrowheads="1"/>
          </p:cNvSpPr>
          <p:nvPr/>
        </p:nvSpPr>
        <p:spPr bwMode="auto">
          <a:xfrm>
            <a:off x="6858000" y="838200"/>
            <a:ext cx="12954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/>
              <a:t>Example Code</a:t>
            </a:r>
            <a:endParaRPr lang="en-US"/>
          </a:p>
        </p:txBody>
      </p:sp>
      <p:sp>
        <p:nvSpPr>
          <p:cNvPr id="90117" name="Text Box 55"/>
          <p:cNvSpPr txBox="1">
            <a:spLocks noChangeArrowheads="1"/>
          </p:cNvSpPr>
          <p:nvPr/>
        </p:nvSpPr>
        <p:spPr bwMode="auto">
          <a:xfrm>
            <a:off x="5562600" y="4464050"/>
            <a:ext cx="3232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/>
              <a:t>Loop maintenance (DADDUI)</a:t>
            </a:r>
          </a:p>
          <a:p>
            <a:r>
              <a:rPr lang="en-US" sz="1800"/>
              <a:t>and branches (BNE) not shown</a:t>
            </a:r>
            <a:endParaRPr lang="en-US"/>
          </a:p>
        </p:txBody>
      </p:sp>
      <p:grpSp>
        <p:nvGrpSpPr>
          <p:cNvPr id="90118" name="Group 6"/>
          <p:cNvGrpSpPr>
            <a:grpSpLocks noChangeAspect="1"/>
          </p:cNvGrpSpPr>
          <p:nvPr/>
        </p:nvGrpSpPr>
        <p:grpSpPr bwMode="auto">
          <a:xfrm>
            <a:off x="1268413" y="977900"/>
            <a:ext cx="3325812" cy="2093913"/>
            <a:chOff x="610" y="659"/>
            <a:chExt cx="2621" cy="1651"/>
          </a:xfrm>
        </p:grpSpPr>
        <p:grpSp>
          <p:nvGrpSpPr>
            <p:cNvPr id="90176" name="Group 7"/>
            <p:cNvGrpSpPr>
              <a:grpSpLocks noChangeAspect="1"/>
            </p:cNvGrpSpPr>
            <p:nvPr/>
          </p:nvGrpSpPr>
          <p:grpSpPr bwMode="auto">
            <a:xfrm>
              <a:off x="610" y="659"/>
              <a:ext cx="786" cy="720"/>
              <a:chOff x="1094" y="1104"/>
              <a:chExt cx="786" cy="720"/>
            </a:xfrm>
          </p:grpSpPr>
          <p:sp>
            <p:nvSpPr>
              <p:cNvPr id="90187" name="Oval 8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88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386"/>
                <a:ext cx="786" cy="19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L.D  F0, 0 (R1)</a:t>
                </a:r>
              </a:p>
            </p:txBody>
          </p:sp>
          <p:sp>
            <p:nvSpPr>
              <p:cNvPr id="90189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1346" y="1117"/>
                <a:ext cx="266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1</a:t>
                </a:r>
                <a:endParaRPr lang="en-US" sz="1800"/>
              </a:p>
            </p:txBody>
          </p:sp>
        </p:grpSp>
        <p:grpSp>
          <p:nvGrpSpPr>
            <p:cNvPr id="90177" name="Group 11"/>
            <p:cNvGrpSpPr>
              <a:grpSpLocks noChangeAspect="1"/>
            </p:cNvGrpSpPr>
            <p:nvPr/>
          </p:nvGrpSpPr>
          <p:grpSpPr bwMode="auto">
            <a:xfrm>
              <a:off x="1536" y="1137"/>
              <a:ext cx="796" cy="720"/>
              <a:chOff x="1094" y="1104"/>
              <a:chExt cx="796" cy="720"/>
            </a:xfrm>
          </p:grpSpPr>
          <p:sp>
            <p:nvSpPr>
              <p:cNvPr id="90184" name="Oval 12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85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401"/>
                <a:ext cx="796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MUL.D  F4, F0, F2</a:t>
                </a:r>
              </a:p>
              <a:p>
                <a:endParaRPr lang="en-US" sz="800"/>
              </a:p>
            </p:txBody>
          </p:sp>
          <p:sp>
            <p:nvSpPr>
              <p:cNvPr id="90186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346" y="1117"/>
                <a:ext cx="266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2</a:t>
                </a:r>
                <a:endParaRPr lang="en-US" sz="1800"/>
              </a:p>
            </p:txBody>
          </p:sp>
        </p:grpSp>
        <p:grpSp>
          <p:nvGrpSpPr>
            <p:cNvPr id="90178" name="Group 15"/>
            <p:cNvGrpSpPr>
              <a:grpSpLocks noChangeAspect="1"/>
            </p:cNvGrpSpPr>
            <p:nvPr/>
          </p:nvGrpSpPr>
          <p:grpSpPr bwMode="auto">
            <a:xfrm>
              <a:off x="2482" y="1590"/>
              <a:ext cx="749" cy="720"/>
              <a:chOff x="1094" y="1104"/>
              <a:chExt cx="749" cy="720"/>
            </a:xfrm>
          </p:grpSpPr>
          <p:sp>
            <p:nvSpPr>
              <p:cNvPr id="90181" name="Oval 16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82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386"/>
                <a:ext cx="749" cy="3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S.D  F4, 0(R1)</a:t>
                </a:r>
              </a:p>
              <a:p>
                <a:endParaRPr lang="en-US" sz="1000"/>
              </a:p>
            </p:txBody>
          </p:sp>
          <p:sp>
            <p:nvSpPr>
              <p:cNvPr id="90183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1347" y="1117"/>
                <a:ext cx="265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3</a:t>
                </a:r>
                <a:endParaRPr lang="en-US" sz="1800"/>
              </a:p>
            </p:txBody>
          </p:sp>
        </p:grpSp>
        <p:sp>
          <p:nvSpPr>
            <p:cNvPr id="90179" name="Line 19"/>
            <p:cNvSpPr>
              <a:spLocks noChangeAspect="1" noChangeShapeType="1"/>
            </p:cNvSpPr>
            <p:nvPr/>
          </p:nvSpPr>
          <p:spPr bwMode="auto">
            <a:xfrm>
              <a:off x="1296" y="1200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0" name="Line 20"/>
            <p:cNvSpPr>
              <a:spLocks noChangeAspect="1" noChangeShapeType="1"/>
            </p:cNvSpPr>
            <p:nvPr/>
          </p:nvSpPr>
          <p:spPr bwMode="auto">
            <a:xfrm>
              <a:off x="2228" y="1673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19" name="Group 21"/>
          <p:cNvGrpSpPr>
            <a:grpSpLocks noChangeAspect="1"/>
          </p:cNvGrpSpPr>
          <p:nvPr/>
        </p:nvGrpSpPr>
        <p:grpSpPr bwMode="auto">
          <a:xfrm>
            <a:off x="1223963" y="2960688"/>
            <a:ext cx="3419475" cy="2009775"/>
            <a:chOff x="624" y="2208"/>
            <a:chExt cx="2695" cy="1584"/>
          </a:xfrm>
        </p:grpSpPr>
        <p:grpSp>
          <p:nvGrpSpPr>
            <p:cNvPr id="90162" name="Group 22"/>
            <p:cNvGrpSpPr>
              <a:grpSpLocks noChangeAspect="1"/>
            </p:cNvGrpSpPr>
            <p:nvPr/>
          </p:nvGrpSpPr>
          <p:grpSpPr bwMode="auto">
            <a:xfrm>
              <a:off x="1591" y="2618"/>
              <a:ext cx="796" cy="720"/>
              <a:chOff x="1094" y="1104"/>
              <a:chExt cx="796" cy="720"/>
            </a:xfrm>
          </p:grpSpPr>
          <p:sp>
            <p:nvSpPr>
              <p:cNvPr id="90173" name="Oval 23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7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401"/>
                <a:ext cx="796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MUL.D  F4, F0, F2</a:t>
                </a:r>
              </a:p>
              <a:p>
                <a:endParaRPr lang="en-US" sz="800"/>
              </a:p>
            </p:txBody>
          </p:sp>
          <p:sp>
            <p:nvSpPr>
              <p:cNvPr id="90175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1347" y="1117"/>
                <a:ext cx="265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5</a:t>
                </a:r>
                <a:endParaRPr lang="en-US" sz="1800"/>
              </a:p>
            </p:txBody>
          </p:sp>
        </p:grpSp>
        <p:grpSp>
          <p:nvGrpSpPr>
            <p:cNvPr id="90163" name="Group 26"/>
            <p:cNvGrpSpPr>
              <a:grpSpLocks noChangeAspect="1"/>
            </p:cNvGrpSpPr>
            <p:nvPr/>
          </p:nvGrpSpPr>
          <p:grpSpPr bwMode="auto">
            <a:xfrm>
              <a:off x="624" y="2208"/>
              <a:ext cx="785" cy="720"/>
              <a:chOff x="1094" y="1104"/>
              <a:chExt cx="785" cy="720"/>
            </a:xfrm>
          </p:grpSpPr>
          <p:sp>
            <p:nvSpPr>
              <p:cNvPr id="90170" name="Oval 27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71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386"/>
                <a:ext cx="78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L.D  F0, 0 (R1)</a:t>
                </a:r>
              </a:p>
            </p:txBody>
          </p:sp>
          <p:sp>
            <p:nvSpPr>
              <p:cNvPr id="90172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1346" y="1117"/>
                <a:ext cx="266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4</a:t>
                </a:r>
                <a:endParaRPr lang="en-US" sz="1800"/>
              </a:p>
            </p:txBody>
          </p:sp>
        </p:grpSp>
        <p:grpSp>
          <p:nvGrpSpPr>
            <p:cNvPr id="90164" name="Group 30"/>
            <p:cNvGrpSpPr>
              <a:grpSpLocks noChangeAspect="1"/>
            </p:cNvGrpSpPr>
            <p:nvPr/>
          </p:nvGrpSpPr>
          <p:grpSpPr bwMode="auto">
            <a:xfrm>
              <a:off x="2544" y="3072"/>
              <a:ext cx="775" cy="720"/>
              <a:chOff x="1094" y="1104"/>
              <a:chExt cx="775" cy="720"/>
            </a:xfrm>
          </p:grpSpPr>
          <p:sp>
            <p:nvSpPr>
              <p:cNvPr id="90167" name="Oval 31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68" name="Text Box 32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386"/>
                <a:ext cx="775" cy="3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S.D  F4, 0 (R1)</a:t>
                </a:r>
              </a:p>
              <a:p>
                <a:endParaRPr lang="en-US" sz="1000"/>
              </a:p>
            </p:txBody>
          </p:sp>
          <p:sp>
            <p:nvSpPr>
              <p:cNvPr id="90169" name="Text Box 33"/>
              <p:cNvSpPr txBox="1">
                <a:spLocks noChangeAspect="1" noChangeArrowheads="1"/>
              </p:cNvSpPr>
              <p:nvPr/>
            </p:nvSpPr>
            <p:spPr bwMode="auto">
              <a:xfrm>
                <a:off x="1347" y="1117"/>
                <a:ext cx="266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6</a:t>
                </a:r>
                <a:endParaRPr lang="en-US" sz="1800"/>
              </a:p>
            </p:txBody>
          </p:sp>
        </p:grpSp>
        <p:sp>
          <p:nvSpPr>
            <p:cNvPr id="90165" name="Line 34"/>
            <p:cNvSpPr>
              <a:spLocks noChangeAspect="1" noChangeShapeType="1"/>
            </p:cNvSpPr>
            <p:nvPr/>
          </p:nvSpPr>
          <p:spPr bwMode="auto">
            <a:xfrm>
              <a:off x="1330" y="2715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6" name="Line 35"/>
            <p:cNvSpPr>
              <a:spLocks noChangeAspect="1" noChangeShapeType="1"/>
            </p:cNvSpPr>
            <p:nvPr/>
          </p:nvSpPr>
          <p:spPr bwMode="auto">
            <a:xfrm>
              <a:off x="2283" y="3168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20" name="Group 36"/>
          <p:cNvGrpSpPr>
            <a:grpSpLocks noChangeAspect="1"/>
          </p:cNvGrpSpPr>
          <p:nvPr/>
        </p:nvGrpSpPr>
        <p:grpSpPr bwMode="auto">
          <a:xfrm>
            <a:off x="498475" y="1908175"/>
            <a:ext cx="0" cy="1035050"/>
            <a:chOff x="911" y="1392"/>
            <a:chExt cx="104" cy="816"/>
          </a:xfrm>
        </p:grpSpPr>
        <p:sp>
          <p:nvSpPr>
            <p:cNvPr id="90160" name="Line 37"/>
            <p:cNvSpPr>
              <a:spLocks noChangeAspect="1" noChangeShapeType="1"/>
            </p:cNvSpPr>
            <p:nvPr/>
          </p:nvSpPr>
          <p:spPr bwMode="auto">
            <a:xfrm>
              <a:off x="960" y="1392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61" name="Oval 38"/>
            <p:cNvSpPr>
              <a:spLocks noChangeAspect="1" noChangeArrowheads="1"/>
            </p:cNvSpPr>
            <p:nvPr/>
          </p:nvSpPr>
          <p:spPr bwMode="auto">
            <a:xfrm>
              <a:off x="911" y="1776"/>
              <a:ext cx="104" cy="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21" name="Group 39"/>
          <p:cNvGrpSpPr>
            <a:grpSpLocks noChangeAspect="1"/>
          </p:cNvGrpSpPr>
          <p:nvPr/>
        </p:nvGrpSpPr>
        <p:grpSpPr bwMode="auto">
          <a:xfrm>
            <a:off x="500063" y="2516188"/>
            <a:ext cx="0" cy="974725"/>
            <a:chOff x="1872" y="1872"/>
            <a:chExt cx="104" cy="768"/>
          </a:xfrm>
        </p:grpSpPr>
        <p:sp>
          <p:nvSpPr>
            <p:cNvPr id="90158" name="Line 40"/>
            <p:cNvSpPr>
              <a:spLocks noChangeAspect="1" noChangeShapeType="1"/>
            </p:cNvSpPr>
            <p:nvPr/>
          </p:nvSpPr>
          <p:spPr bwMode="auto">
            <a:xfrm>
              <a:off x="1920" y="1872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9" name="Oval 41"/>
            <p:cNvSpPr>
              <a:spLocks noChangeAspect="1" noChangeArrowheads="1"/>
            </p:cNvSpPr>
            <p:nvPr/>
          </p:nvSpPr>
          <p:spPr bwMode="auto">
            <a:xfrm>
              <a:off x="1872" y="2152"/>
              <a:ext cx="104" cy="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22" name="Group 42"/>
          <p:cNvGrpSpPr>
            <a:grpSpLocks noChangeAspect="1"/>
          </p:cNvGrpSpPr>
          <p:nvPr/>
        </p:nvGrpSpPr>
        <p:grpSpPr bwMode="auto">
          <a:xfrm>
            <a:off x="2017713" y="2393950"/>
            <a:ext cx="547687" cy="669925"/>
            <a:chOff x="1200" y="1776"/>
            <a:chExt cx="432" cy="528"/>
          </a:xfrm>
        </p:grpSpPr>
        <p:sp>
          <p:nvSpPr>
            <p:cNvPr id="90156" name="Line 43"/>
            <p:cNvSpPr>
              <a:spLocks noChangeAspect="1" noChangeShapeType="1"/>
            </p:cNvSpPr>
            <p:nvPr/>
          </p:nvSpPr>
          <p:spPr bwMode="auto">
            <a:xfrm flipH="1">
              <a:off x="1200" y="1776"/>
              <a:ext cx="43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7" name="Line 44"/>
            <p:cNvSpPr>
              <a:spLocks noChangeAspect="1" noChangeShapeType="1"/>
            </p:cNvSpPr>
            <p:nvPr/>
          </p:nvSpPr>
          <p:spPr bwMode="auto">
            <a:xfrm>
              <a:off x="1392" y="196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23" name="Group 45"/>
          <p:cNvGrpSpPr>
            <a:grpSpLocks noChangeAspect="1"/>
          </p:cNvGrpSpPr>
          <p:nvPr/>
        </p:nvGrpSpPr>
        <p:grpSpPr bwMode="auto">
          <a:xfrm>
            <a:off x="3295650" y="3003550"/>
            <a:ext cx="549275" cy="669925"/>
            <a:chOff x="1200" y="1776"/>
            <a:chExt cx="432" cy="528"/>
          </a:xfrm>
        </p:grpSpPr>
        <p:sp>
          <p:nvSpPr>
            <p:cNvPr id="90154" name="Line 46"/>
            <p:cNvSpPr>
              <a:spLocks noChangeAspect="1" noChangeShapeType="1"/>
            </p:cNvSpPr>
            <p:nvPr/>
          </p:nvSpPr>
          <p:spPr bwMode="auto">
            <a:xfrm flipH="1">
              <a:off x="1200" y="1776"/>
              <a:ext cx="43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5" name="Line 47"/>
            <p:cNvSpPr>
              <a:spLocks noChangeAspect="1" noChangeShapeType="1"/>
            </p:cNvSpPr>
            <p:nvPr/>
          </p:nvSpPr>
          <p:spPr bwMode="auto">
            <a:xfrm>
              <a:off x="1392" y="196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4" name="Text Box 56"/>
          <p:cNvSpPr txBox="1">
            <a:spLocks noChangeAspect="1" noChangeArrowheads="1"/>
          </p:cNvSpPr>
          <p:nvPr/>
        </p:nvSpPr>
        <p:spPr bwMode="auto">
          <a:xfrm>
            <a:off x="457200" y="819150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First</a:t>
            </a:r>
          </a:p>
          <a:p>
            <a:r>
              <a:rPr lang="en-US"/>
              <a:t>Iteration</a:t>
            </a:r>
          </a:p>
        </p:txBody>
      </p:sp>
      <p:sp>
        <p:nvSpPr>
          <p:cNvPr id="90125" name="Rectangle 57"/>
          <p:cNvSpPr>
            <a:spLocks noChangeAspect="1" noChangeArrowheads="1"/>
          </p:cNvSpPr>
          <p:nvPr/>
        </p:nvSpPr>
        <p:spPr bwMode="auto">
          <a:xfrm>
            <a:off x="533400" y="2638425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Second</a:t>
            </a:r>
          </a:p>
          <a:p>
            <a:r>
              <a:rPr lang="en-US"/>
              <a:t>Iteration</a:t>
            </a:r>
          </a:p>
        </p:txBody>
      </p:sp>
      <p:grpSp>
        <p:nvGrpSpPr>
          <p:cNvPr id="90126" name="Group 59"/>
          <p:cNvGrpSpPr>
            <a:grpSpLocks noChangeAspect="1"/>
          </p:cNvGrpSpPr>
          <p:nvPr/>
        </p:nvGrpSpPr>
        <p:grpSpPr bwMode="auto">
          <a:xfrm>
            <a:off x="1223963" y="4848225"/>
            <a:ext cx="3419475" cy="2009775"/>
            <a:chOff x="624" y="2208"/>
            <a:chExt cx="2695" cy="1584"/>
          </a:xfrm>
        </p:grpSpPr>
        <p:grpSp>
          <p:nvGrpSpPr>
            <p:cNvPr id="90140" name="Group 60"/>
            <p:cNvGrpSpPr>
              <a:grpSpLocks noChangeAspect="1"/>
            </p:cNvGrpSpPr>
            <p:nvPr/>
          </p:nvGrpSpPr>
          <p:grpSpPr bwMode="auto">
            <a:xfrm>
              <a:off x="1591" y="2618"/>
              <a:ext cx="796" cy="720"/>
              <a:chOff x="1094" y="1104"/>
              <a:chExt cx="796" cy="720"/>
            </a:xfrm>
          </p:grpSpPr>
          <p:sp>
            <p:nvSpPr>
              <p:cNvPr id="90151" name="Oval 61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2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401"/>
                <a:ext cx="796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MUL.D  F4, F0, F2</a:t>
                </a:r>
              </a:p>
              <a:p>
                <a:endParaRPr lang="en-US" sz="800"/>
              </a:p>
            </p:txBody>
          </p:sp>
          <p:sp>
            <p:nvSpPr>
              <p:cNvPr id="90153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1347" y="1117"/>
                <a:ext cx="265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8</a:t>
                </a:r>
                <a:endParaRPr lang="en-US" sz="1800"/>
              </a:p>
            </p:txBody>
          </p:sp>
        </p:grpSp>
        <p:grpSp>
          <p:nvGrpSpPr>
            <p:cNvPr id="90141" name="Group 64"/>
            <p:cNvGrpSpPr>
              <a:grpSpLocks noChangeAspect="1"/>
            </p:cNvGrpSpPr>
            <p:nvPr/>
          </p:nvGrpSpPr>
          <p:grpSpPr bwMode="auto">
            <a:xfrm>
              <a:off x="624" y="2208"/>
              <a:ext cx="785" cy="720"/>
              <a:chOff x="1094" y="1104"/>
              <a:chExt cx="785" cy="720"/>
            </a:xfrm>
          </p:grpSpPr>
          <p:sp>
            <p:nvSpPr>
              <p:cNvPr id="90148" name="Oval 65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9" name="Text Box 66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386"/>
                <a:ext cx="78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L.D  F0, 0 (R1)</a:t>
                </a:r>
              </a:p>
            </p:txBody>
          </p:sp>
          <p:sp>
            <p:nvSpPr>
              <p:cNvPr id="90150" name="Text Box 67"/>
              <p:cNvSpPr txBox="1">
                <a:spLocks noChangeAspect="1" noChangeArrowheads="1"/>
              </p:cNvSpPr>
              <p:nvPr/>
            </p:nvSpPr>
            <p:spPr bwMode="auto">
              <a:xfrm>
                <a:off x="1345" y="1117"/>
                <a:ext cx="266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7</a:t>
                </a:r>
                <a:endParaRPr lang="en-US" sz="1800"/>
              </a:p>
            </p:txBody>
          </p:sp>
        </p:grpSp>
        <p:grpSp>
          <p:nvGrpSpPr>
            <p:cNvPr id="90142" name="Group 68"/>
            <p:cNvGrpSpPr>
              <a:grpSpLocks noChangeAspect="1"/>
            </p:cNvGrpSpPr>
            <p:nvPr/>
          </p:nvGrpSpPr>
          <p:grpSpPr bwMode="auto">
            <a:xfrm>
              <a:off x="2544" y="3072"/>
              <a:ext cx="775" cy="720"/>
              <a:chOff x="1094" y="1104"/>
              <a:chExt cx="775" cy="720"/>
            </a:xfrm>
          </p:grpSpPr>
          <p:sp>
            <p:nvSpPr>
              <p:cNvPr id="90145" name="Oval 69"/>
              <p:cNvSpPr>
                <a:spLocks noChangeAspect="1" noChangeArrowheads="1"/>
              </p:cNvSpPr>
              <p:nvPr/>
            </p:nvSpPr>
            <p:spPr bwMode="auto">
              <a:xfrm>
                <a:off x="1104" y="1104"/>
                <a:ext cx="720" cy="72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46" name="Text Box 70"/>
              <p:cNvSpPr txBox="1">
                <a:spLocks noChangeAspect="1" noChangeArrowheads="1"/>
              </p:cNvSpPr>
              <p:nvPr/>
            </p:nvSpPr>
            <p:spPr bwMode="auto">
              <a:xfrm>
                <a:off x="1094" y="1386"/>
                <a:ext cx="775" cy="3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S.D  F4, 0 (R1)</a:t>
                </a:r>
              </a:p>
              <a:p>
                <a:endParaRPr lang="en-US" sz="1000"/>
              </a:p>
            </p:txBody>
          </p:sp>
          <p:sp>
            <p:nvSpPr>
              <p:cNvPr id="90147" name="Text Box 71"/>
              <p:cNvSpPr txBox="1">
                <a:spLocks noChangeAspect="1" noChangeArrowheads="1"/>
              </p:cNvSpPr>
              <p:nvPr/>
            </p:nvSpPr>
            <p:spPr bwMode="auto">
              <a:xfrm>
                <a:off x="1347" y="1117"/>
                <a:ext cx="266" cy="36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9</a:t>
                </a:r>
                <a:endParaRPr lang="en-US" sz="1800"/>
              </a:p>
            </p:txBody>
          </p:sp>
        </p:grpSp>
        <p:sp>
          <p:nvSpPr>
            <p:cNvPr id="90143" name="Line 72"/>
            <p:cNvSpPr>
              <a:spLocks noChangeAspect="1" noChangeShapeType="1"/>
            </p:cNvSpPr>
            <p:nvPr/>
          </p:nvSpPr>
          <p:spPr bwMode="auto">
            <a:xfrm>
              <a:off x="1330" y="2715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4" name="Line 73"/>
            <p:cNvSpPr>
              <a:spLocks noChangeAspect="1" noChangeShapeType="1"/>
            </p:cNvSpPr>
            <p:nvPr/>
          </p:nvSpPr>
          <p:spPr bwMode="auto">
            <a:xfrm>
              <a:off x="2283" y="3168"/>
              <a:ext cx="28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7" name="Line 75"/>
          <p:cNvSpPr>
            <a:spLocks noChangeAspect="1" noChangeShapeType="1"/>
          </p:cNvSpPr>
          <p:nvPr/>
        </p:nvSpPr>
        <p:spPr bwMode="auto">
          <a:xfrm>
            <a:off x="1712913" y="3867150"/>
            <a:ext cx="0" cy="963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76"/>
          <p:cNvSpPr>
            <a:spLocks noChangeAspect="1" noChangeArrowheads="1"/>
          </p:cNvSpPr>
          <p:nvPr/>
        </p:nvSpPr>
        <p:spPr bwMode="auto">
          <a:xfrm>
            <a:off x="1651000" y="4279900"/>
            <a:ext cx="131763" cy="1333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29" name="Group 77"/>
          <p:cNvGrpSpPr>
            <a:grpSpLocks noChangeAspect="1"/>
          </p:cNvGrpSpPr>
          <p:nvPr/>
        </p:nvGrpSpPr>
        <p:grpSpPr bwMode="auto">
          <a:xfrm>
            <a:off x="500063" y="4403725"/>
            <a:ext cx="0" cy="974725"/>
            <a:chOff x="1872" y="1872"/>
            <a:chExt cx="104" cy="768"/>
          </a:xfrm>
        </p:grpSpPr>
        <p:sp>
          <p:nvSpPr>
            <p:cNvPr id="90138" name="Line 78"/>
            <p:cNvSpPr>
              <a:spLocks noChangeAspect="1" noChangeShapeType="1"/>
            </p:cNvSpPr>
            <p:nvPr/>
          </p:nvSpPr>
          <p:spPr bwMode="auto">
            <a:xfrm>
              <a:off x="1920" y="1872"/>
              <a:ext cx="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9" name="Oval 79"/>
            <p:cNvSpPr>
              <a:spLocks noChangeAspect="1" noChangeArrowheads="1"/>
            </p:cNvSpPr>
            <p:nvPr/>
          </p:nvSpPr>
          <p:spPr bwMode="auto">
            <a:xfrm>
              <a:off x="1872" y="2152"/>
              <a:ext cx="104" cy="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30" name="Group 80"/>
          <p:cNvGrpSpPr>
            <a:grpSpLocks noChangeAspect="1"/>
          </p:cNvGrpSpPr>
          <p:nvPr/>
        </p:nvGrpSpPr>
        <p:grpSpPr bwMode="auto">
          <a:xfrm>
            <a:off x="2017713" y="4281488"/>
            <a:ext cx="547687" cy="669925"/>
            <a:chOff x="1200" y="1776"/>
            <a:chExt cx="432" cy="528"/>
          </a:xfrm>
        </p:grpSpPr>
        <p:sp>
          <p:nvSpPr>
            <p:cNvPr id="90136" name="Line 81"/>
            <p:cNvSpPr>
              <a:spLocks noChangeAspect="1" noChangeShapeType="1"/>
            </p:cNvSpPr>
            <p:nvPr/>
          </p:nvSpPr>
          <p:spPr bwMode="auto">
            <a:xfrm flipH="1">
              <a:off x="1200" y="1776"/>
              <a:ext cx="43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82"/>
            <p:cNvSpPr>
              <a:spLocks noChangeAspect="1" noChangeShapeType="1"/>
            </p:cNvSpPr>
            <p:nvPr/>
          </p:nvSpPr>
          <p:spPr bwMode="auto">
            <a:xfrm>
              <a:off x="1392" y="196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131" name="Group 83"/>
          <p:cNvGrpSpPr>
            <a:grpSpLocks noChangeAspect="1"/>
          </p:cNvGrpSpPr>
          <p:nvPr/>
        </p:nvGrpSpPr>
        <p:grpSpPr bwMode="auto">
          <a:xfrm>
            <a:off x="3295650" y="4891088"/>
            <a:ext cx="549275" cy="669925"/>
            <a:chOff x="1200" y="1776"/>
            <a:chExt cx="432" cy="528"/>
          </a:xfrm>
        </p:grpSpPr>
        <p:sp>
          <p:nvSpPr>
            <p:cNvPr id="90134" name="Line 84"/>
            <p:cNvSpPr>
              <a:spLocks noChangeAspect="1" noChangeShapeType="1"/>
            </p:cNvSpPr>
            <p:nvPr/>
          </p:nvSpPr>
          <p:spPr bwMode="auto">
            <a:xfrm flipH="1">
              <a:off x="1200" y="1776"/>
              <a:ext cx="432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85"/>
            <p:cNvSpPr>
              <a:spLocks noChangeAspect="1" noChangeShapeType="1"/>
            </p:cNvSpPr>
            <p:nvPr/>
          </p:nvSpPr>
          <p:spPr bwMode="auto">
            <a:xfrm>
              <a:off x="1392" y="1968"/>
              <a:ext cx="9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32" name="Rectangle 86"/>
          <p:cNvSpPr>
            <a:spLocks noChangeAspect="1" noChangeArrowheads="1"/>
          </p:cNvSpPr>
          <p:nvPr/>
        </p:nvSpPr>
        <p:spPr bwMode="auto">
          <a:xfrm>
            <a:off x="533400" y="4525963"/>
            <a:ext cx="760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Third</a:t>
            </a:r>
          </a:p>
          <a:p>
            <a:r>
              <a:rPr lang="en-US"/>
              <a:t>Iteration</a:t>
            </a:r>
          </a:p>
        </p:txBody>
      </p:sp>
      <p:sp>
        <p:nvSpPr>
          <p:cNvPr id="90133" name="Text Box 87"/>
          <p:cNvSpPr txBox="1">
            <a:spLocks noChangeArrowheads="1"/>
          </p:cNvSpPr>
          <p:nvPr/>
        </p:nvSpPr>
        <p:spPr bwMode="auto">
          <a:xfrm>
            <a:off x="4724400" y="5334000"/>
            <a:ext cx="4416425" cy="592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300"/>
              <a:t>Name dependencies between iteration 3 instructions </a:t>
            </a:r>
          </a:p>
          <a:p>
            <a:r>
              <a:rPr lang="en-US" sz="1300"/>
              <a:t>and iteration 1 instructions are not shown in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2530" name="Worksheet" r:id="rId3" imgW="8906372" imgH="5848832" progId="Excel.Sheet.8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2971800"/>
            <a:ext cx="2890838" cy="519113"/>
            <a:chOff x="3840" y="1872"/>
            <a:chExt cx="1821" cy="327"/>
          </a:xfrm>
        </p:grpSpPr>
        <p:sp>
          <p:nvSpPr>
            <p:cNvPr id="22542" name="Line 5"/>
            <p:cNvSpPr>
              <a:spLocks noChangeShapeType="1"/>
            </p:cNvSpPr>
            <p:nvPr/>
          </p:nvSpPr>
          <p:spPr bwMode="auto">
            <a:xfrm flipH="1" flipV="1">
              <a:off x="3840" y="1872"/>
              <a:ext cx="288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43" name="Text Box 6"/>
            <p:cNvSpPr txBox="1">
              <a:spLocks noChangeArrowheads="1"/>
            </p:cNvSpPr>
            <p:nvPr/>
          </p:nvSpPr>
          <p:spPr bwMode="auto">
            <a:xfrm>
              <a:off x="4054" y="1968"/>
              <a:ext cx="1607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Added Store Buffers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52600" y="5943600"/>
            <a:ext cx="6573838" cy="595313"/>
            <a:chOff x="1104" y="3744"/>
            <a:chExt cx="4141" cy="375"/>
          </a:xfrm>
        </p:grpSpPr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 flipH="1" flipV="1">
              <a:off x="1104" y="3744"/>
              <a:ext cx="288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41" name="Text Box 9"/>
            <p:cNvSpPr txBox="1">
              <a:spLocks noChangeArrowheads="1"/>
            </p:cNvSpPr>
            <p:nvPr/>
          </p:nvSpPr>
          <p:spPr bwMode="auto">
            <a:xfrm>
              <a:off x="1392" y="3888"/>
              <a:ext cx="3853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Value of Register used for address, iteration control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248400" y="4724400"/>
            <a:ext cx="2525713" cy="519113"/>
            <a:chOff x="3936" y="2976"/>
            <a:chExt cx="1591" cy="327"/>
          </a:xfrm>
        </p:grpSpPr>
        <p:sp>
          <p:nvSpPr>
            <p:cNvPr id="22538" name="Text Box 11"/>
            <p:cNvSpPr txBox="1">
              <a:spLocks noChangeArrowheads="1"/>
            </p:cNvSpPr>
            <p:nvPr/>
          </p:nvSpPr>
          <p:spPr bwMode="auto">
            <a:xfrm>
              <a:off x="4272" y="3072"/>
              <a:ext cx="1255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Instruction Loop</a:t>
              </a:r>
            </a:p>
          </p:txBody>
        </p:sp>
        <p:sp>
          <p:nvSpPr>
            <p:cNvPr id="22539" name="Line 12"/>
            <p:cNvSpPr>
              <a:spLocks noChangeShapeType="1"/>
            </p:cNvSpPr>
            <p:nvPr/>
          </p:nvSpPr>
          <p:spPr bwMode="auto">
            <a:xfrm flipH="1" flipV="1">
              <a:off x="3936" y="2976"/>
              <a:ext cx="288" cy="192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2400" y="1524000"/>
            <a:ext cx="795338" cy="1449388"/>
            <a:chOff x="96" y="960"/>
            <a:chExt cx="501" cy="913"/>
          </a:xfrm>
        </p:grpSpPr>
        <p:sp>
          <p:nvSpPr>
            <p:cNvPr id="22536" name="Text Box 14"/>
            <p:cNvSpPr txBox="1">
              <a:spLocks noChangeArrowheads="1"/>
            </p:cNvSpPr>
            <p:nvPr/>
          </p:nvSpPr>
          <p:spPr bwMode="auto">
            <a:xfrm>
              <a:off x="96" y="1296"/>
              <a:ext cx="501" cy="57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Iter-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ation</a:t>
              </a:r>
            </a:p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0FEFEA"/>
                  </a:solidFill>
                  <a:latin typeface="Comic Sans MS" pitchFamily="66" charset="0"/>
                </a:rPr>
                <a:t>Count</a:t>
              </a:r>
            </a:p>
          </p:txBody>
        </p:sp>
        <p:sp>
          <p:nvSpPr>
            <p:cNvPr id="22537" name="Line 15"/>
            <p:cNvSpPr>
              <a:spLocks noChangeShapeType="1"/>
            </p:cNvSpPr>
            <p:nvPr/>
          </p:nvSpPr>
          <p:spPr bwMode="auto">
            <a:xfrm flipV="1">
              <a:off x="384" y="960"/>
              <a:ext cx="192" cy="288"/>
            </a:xfrm>
            <a:prstGeom prst="line">
              <a:avLst/>
            </a:prstGeom>
            <a:noFill/>
            <a:ln w="38100">
              <a:solidFill>
                <a:srgbClr val="0FEFEA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3554" name="Worksheet" r:id="rId3" imgW="8925266" imgH="5848556" progId="Excel.Sheet.8">
              <p:embed/>
            </p:oleObj>
          </a:graphicData>
        </a:graphic>
      </p:graphicFrame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638800" y="1447800"/>
            <a:ext cx="22860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514600" y="5257800"/>
            <a:ext cx="762000" cy="838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8305800" y="3733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2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4578" name="Worksheet" r:id="rId3" imgW="8925266" imgH="5848556" progId="Excel.Sheet.8">
              <p:embed/>
            </p:oleObj>
          </a:graphicData>
        </a:graphic>
      </p:graphicFrame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1295400" y="4343400"/>
            <a:ext cx="41910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733800" y="5257800"/>
            <a:ext cx="762000" cy="838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8305800" y="39624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3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5602" name="Worksheet" r:id="rId3" imgW="8925266" imgH="5848556" progId="Excel.Sheet.8">
              <p:embed/>
            </p:oleObj>
          </a:graphicData>
        </a:graphic>
      </p:graphicFrame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211888"/>
            <a:ext cx="8032750" cy="444500"/>
          </a:xfrm>
          <a:noFill/>
        </p:spPr>
        <p:txBody>
          <a:bodyPr lIns="90487" tIns="44450" rIns="90487" bIns="44450"/>
          <a:lstStyle/>
          <a:p>
            <a:r>
              <a:rPr lang="en-US" smtClean="0">
                <a:solidFill>
                  <a:schemeClr val="hlink"/>
                </a:solidFill>
              </a:rPr>
              <a:t>Implicit renaming sets up data flow graph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05200" y="1676400"/>
            <a:ext cx="4191000" cy="2819400"/>
            <a:chOff x="2208" y="1056"/>
            <a:chExt cx="2640" cy="1776"/>
          </a:xfrm>
        </p:grpSpPr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 flipH="1">
              <a:off x="2208" y="1056"/>
              <a:ext cx="1824" cy="17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 flipV="1">
              <a:off x="2256" y="1536"/>
              <a:ext cx="2592" cy="12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AutoShape 8"/>
          <p:cNvSpPr>
            <a:spLocks noChangeArrowheads="1"/>
          </p:cNvSpPr>
          <p:nvPr/>
        </p:nvSpPr>
        <p:spPr bwMode="auto">
          <a:xfrm>
            <a:off x="5715000" y="2209800"/>
            <a:ext cx="27432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8229600" y="42672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5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00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4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6626" name="Worksheet" r:id="rId3" imgW="8925266" imgH="5848556" progId="Excel.Sheet.8">
              <p:embed/>
            </p:oleObj>
          </a:graphicData>
        </a:graphic>
      </p:graphicFrame>
      <p:sp>
        <p:nvSpPr>
          <p:cNvPr id="926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211888"/>
            <a:ext cx="8382000" cy="444500"/>
          </a:xfrm>
          <a:noFill/>
        </p:spPr>
        <p:txBody>
          <a:bodyPr lIns="90487" tIns="44450" rIns="90487" bIns="44450"/>
          <a:lstStyle/>
          <a:p>
            <a:r>
              <a:rPr lang="en-US" smtClean="0">
                <a:solidFill>
                  <a:schemeClr val="hlink"/>
                </a:solidFill>
              </a:rPr>
              <a:t>Dispatching SUBI Instruction (not in FP queue)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8305800" y="4495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4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5</a:t>
            </a: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7650" name="Worksheet" r:id="rId3" imgW="8925266" imgH="5848556" progId="Excel.Sheet.8">
              <p:embed/>
            </p:oleObj>
          </a:graphicData>
        </a:graphic>
      </p:graphicFrame>
      <p:sp>
        <p:nvSpPr>
          <p:cNvPr id="927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211888"/>
            <a:ext cx="8032750" cy="444500"/>
          </a:xfrm>
          <a:noFill/>
        </p:spPr>
        <p:txBody>
          <a:bodyPr lIns="90487" tIns="44450" rIns="90487" bIns="44450"/>
          <a:lstStyle/>
          <a:p>
            <a:r>
              <a:rPr lang="en-US" smtClean="0">
                <a:solidFill>
                  <a:schemeClr val="hlink"/>
                </a:solidFill>
              </a:rPr>
              <a:t>And, BNEZ instruction (not in FP queue)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447800" y="56388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8382000" y="48006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8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6</a:t>
            </a:r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8674" name="Worksheet" r:id="rId3" imgW="8925266" imgH="5848556" progId="Excel.Sheet.8">
              <p:embed/>
            </p:oleObj>
          </a:graphicData>
        </a:graphic>
      </p:graphicFrame>
      <p:sp>
        <p:nvSpPr>
          <p:cNvPr id="928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0"/>
            <a:ext cx="8032750" cy="444500"/>
          </a:xfrm>
          <a:noFill/>
        </p:spPr>
        <p:txBody>
          <a:bodyPr lIns="90487" tIns="44450" rIns="90487" bIns="44450"/>
          <a:lstStyle/>
          <a:p>
            <a:r>
              <a:rPr lang="en-US" smtClean="0">
                <a:solidFill>
                  <a:schemeClr val="hlink"/>
                </a:solidFill>
              </a:rPr>
              <a:t>Notice that F0 never sees Load from location 80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715000" y="1676400"/>
            <a:ext cx="22860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514600" y="5257800"/>
            <a:ext cx="762000" cy="838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8305800" y="3733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391400" cy="1143000"/>
          </a:xfrm>
        </p:spPr>
        <p:txBody>
          <a:bodyPr/>
          <a:lstStyle/>
          <a:p>
            <a:r>
              <a:rPr lang="en-US" altLang="en-US" smtClean="0"/>
              <a:t>ILP and Data Dependencies,Hazards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534400" cy="4953000"/>
          </a:xfrm>
        </p:spPr>
        <p:txBody>
          <a:bodyPr/>
          <a:lstStyle/>
          <a:p>
            <a:r>
              <a:rPr lang="en-US" altLang="en-US" smtClean="0"/>
              <a:t>HW/SW must preserve </a:t>
            </a:r>
            <a:r>
              <a:rPr lang="en-US" altLang="en-US" smtClean="0">
                <a:solidFill>
                  <a:srgbClr val="0332B7"/>
                </a:solidFill>
              </a:rPr>
              <a:t>program order</a:t>
            </a:r>
            <a:r>
              <a:rPr lang="en-US" altLang="en-US" smtClean="0"/>
              <a:t>: </a:t>
            </a:r>
            <a:br>
              <a:rPr lang="en-US" altLang="en-US" smtClean="0"/>
            </a:br>
            <a:r>
              <a:rPr lang="en-US" altLang="en-US" smtClean="0"/>
              <a:t>order instructions would execute in if executed sequentially as determined by original source program</a:t>
            </a:r>
          </a:p>
          <a:p>
            <a:pPr lvl="1"/>
            <a:r>
              <a:rPr lang="en-US" altLang="en-US" sz="1800" smtClean="0"/>
              <a:t>Dependences are a property of </a:t>
            </a:r>
            <a:r>
              <a:rPr lang="en-US" altLang="en-US" sz="1800" smtClean="0">
                <a:solidFill>
                  <a:srgbClr val="0332B7"/>
                </a:solidFill>
              </a:rPr>
              <a:t>programs</a:t>
            </a:r>
          </a:p>
          <a:p>
            <a:r>
              <a:rPr lang="en-US" altLang="en-US" smtClean="0"/>
              <a:t>Presence of dependence indicates </a:t>
            </a:r>
            <a:r>
              <a:rPr lang="en-US" altLang="en-US" smtClean="0">
                <a:solidFill>
                  <a:srgbClr val="0332B7"/>
                </a:solidFill>
              </a:rPr>
              <a:t>potential</a:t>
            </a:r>
            <a:r>
              <a:rPr lang="en-US" altLang="en-US" smtClean="0"/>
              <a:t> for a hazard, but actual hazard and length of any stall is property of the </a:t>
            </a:r>
            <a:r>
              <a:rPr lang="en-US" altLang="en-US" smtClean="0">
                <a:solidFill>
                  <a:srgbClr val="0332B7"/>
                </a:solidFill>
              </a:rPr>
              <a:t>pipeline</a:t>
            </a:r>
          </a:p>
          <a:p>
            <a:r>
              <a:rPr lang="en-US" altLang="en-US" smtClean="0"/>
              <a:t>Importance of the data dependencies</a:t>
            </a:r>
          </a:p>
          <a:p>
            <a:pPr lvl="1">
              <a:buFontTx/>
              <a:buNone/>
            </a:pPr>
            <a:r>
              <a:rPr lang="en-US" altLang="en-US" sz="1800" smtClean="0"/>
              <a:t>1) indicates the possibility of a hazard</a:t>
            </a:r>
          </a:p>
          <a:p>
            <a:pPr lvl="1">
              <a:buFontTx/>
              <a:buNone/>
            </a:pPr>
            <a:r>
              <a:rPr lang="en-US" altLang="en-US" sz="1800" smtClean="0"/>
              <a:t>2) determines order in which results must be calculated</a:t>
            </a:r>
          </a:p>
          <a:p>
            <a:pPr lvl="1">
              <a:buFontTx/>
              <a:buNone/>
            </a:pPr>
            <a:r>
              <a:rPr lang="en-US" altLang="en-US" sz="1800" smtClean="0"/>
              <a:t>3) sets an upper bound on how much parallelism can possibly be exploited</a:t>
            </a:r>
            <a:endParaRPr lang="en-US" altLang="en-US" sz="1800" smtClean="0">
              <a:solidFill>
                <a:srgbClr val="0332B7"/>
              </a:solidFill>
            </a:endParaRPr>
          </a:p>
          <a:p>
            <a:r>
              <a:rPr lang="en-US" altLang="en-US" smtClean="0"/>
              <a:t>HW/SW goal: exploit parallelism by preserving program order </a:t>
            </a:r>
            <a:r>
              <a:rPr lang="en-US" altLang="en-US" smtClean="0">
                <a:solidFill>
                  <a:srgbClr val="0332B7"/>
                </a:solidFill>
              </a:rPr>
              <a:t>only where it affects the outcome of the program</a:t>
            </a:r>
          </a:p>
          <a:p>
            <a:endParaRPr lang="en-US" altLang="en-US" smtClean="0">
              <a:solidFill>
                <a:srgbClr val="0332B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7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29698" name="Worksheet" r:id="rId3" imgW="8925266" imgH="5848556" progId="Excel.Sheet.8">
              <p:embed/>
            </p:oleObj>
          </a:graphicData>
        </a:graphic>
      </p:graphicFrame>
      <p:sp>
        <p:nvSpPr>
          <p:cNvPr id="929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997575"/>
            <a:ext cx="822960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chemeClr val="hlink"/>
                </a:solidFill>
              </a:rPr>
              <a:t>Register file completely detached from computation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chemeClr val="hlink"/>
                </a:solidFill>
              </a:rPr>
              <a:t>First and Second iteration completely overlapped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1295400" y="4648200"/>
            <a:ext cx="42672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3657600" y="5105400"/>
            <a:ext cx="762000" cy="838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8305800" y="40386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9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9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6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8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0722" name="Worksheet" r:id="rId3" imgW="8925151" imgH="5848832" progId="Excel.Sheet.8">
              <p:embed/>
            </p:oleObj>
          </a:graphicData>
        </a:graphic>
      </p:graphicFrame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715000" y="2514600"/>
            <a:ext cx="28194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8229600" y="42672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9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1746" name="Worksheet" r:id="rId3" imgW="8925266" imgH="5848556" progId="Excel.Sheet.8">
              <p:embed/>
            </p:oleObj>
          </a:graphicData>
        </a:graphic>
      </p:graphicFrame>
      <p:sp>
        <p:nvSpPr>
          <p:cNvPr id="931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z="2000" smtClean="0">
                <a:solidFill>
                  <a:schemeClr val="hlink"/>
                </a:solidFill>
              </a:rPr>
              <a:t>Load1 completing: who is waiting?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chemeClr val="hlink"/>
                </a:solidFill>
              </a:rPr>
              <a:t>Note: Dispatching SUBI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419600" y="14478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8305800" y="4495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4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10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2770" name="Worksheet" r:id="rId3" imgW="8925151" imgH="5848832" progId="Excel.Sheet.8">
              <p:embed/>
            </p:oleObj>
          </a:graphicData>
        </a:graphic>
      </p:graphicFrame>
      <p:sp>
        <p:nvSpPr>
          <p:cNvPr id="932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z="2000" smtClean="0">
                <a:solidFill>
                  <a:schemeClr val="hlink"/>
                </a:solidFill>
              </a:rPr>
              <a:t>Load2 completing: who is waiting?</a:t>
            </a:r>
          </a:p>
          <a:p>
            <a:pPr>
              <a:lnSpc>
                <a:spcPct val="70000"/>
              </a:lnSpc>
            </a:pPr>
            <a:r>
              <a:rPr lang="en-US" sz="2000" smtClean="0">
                <a:solidFill>
                  <a:schemeClr val="hlink"/>
                </a:solidFill>
              </a:rPr>
              <a:t>Note: Dispatching BNEZ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124200" y="4343400"/>
            <a:ext cx="7620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715000" y="1447800"/>
            <a:ext cx="12192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953000" y="14478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4419600" y="22098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1371600" y="55626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8305800" y="4876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8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11</a:t>
            </a: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3794" name="Worksheet" r:id="rId3" imgW="8925151" imgH="5848832" progId="Excel.Sheet.8">
              <p:embed/>
            </p:oleObj>
          </a:graphicData>
        </a:graphic>
      </p:graphicFrame>
      <p:sp>
        <p:nvSpPr>
          <p:cNvPr id="933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mtClean="0">
                <a:solidFill>
                  <a:schemeClr val="hlink"/>
                </a:solidFill>
              </a:rPr>
              <a:t>Next load in sequence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3124200" y="4648200"/>
            <a:ext cx="7620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715000" y="1752600"/>
            <a:ext cx="1219200" cy="2286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2590800" y="5181600"/>
            <a:ext cx="695325" cy="762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638800" y="1981200"/>
            <a:ext cx="22098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4953000" y="22098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8305800" y="3733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2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12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4818" name="Worksheet" r:id="rId3" imgW="8925151" imgH="5848832" progId="Excel.Sheet.8">
              <p:embed/>
            </p:oleObj>
          </a:graphicData>
        </a:graphic>
      </p:graphicFrame>
      <p:sp>
        <p:nvSpPr>
          <p:cNvPr id="934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mtClean="0">
                <a:solidFill>
                  <a:schemeClr val="hlink"/>
                </a:solidFill>
              </a:rPr>
              <a:t>Why not issue third multiply?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8305800" y="39624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6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13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5842" name="Worksheet" r:id="rId3" imgW="8925151" imgH="5848832" progId="Excel.Sheet.8">
              <p:embed/>
            </p:oleObj>
          </a:graphicData>
        </a:graphic>
      </p:graphicFrame>
      <p:sp>
        <p:nvSpPr>
          <p:cNvPr id="935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mtClean="0">
                <a:solidFill>
                  <a:schemeClr val="hlink"/>
                </a:solidFill>
              </a:rPr>
              <a:t>Why not issue third store?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8305800" y="39624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5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0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14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6866" name="Worksheet" r:id="rId3" imgW="8925266" imgH="5848556" progId="Excel.Sheet.8">
              <p:embed/>
            </p:oleObj>
          </a:graphicData>
        </a:graphic>
      </p:graphicFrame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mtClean="0">
                <a:solidFill>
                  <a:schemeClr val="hlink"/>
                </a:solidFill>
              </a:rPr>
              <a:t>Mult1 completing.  Who is waiting?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419600" y="16764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8305800" y="39624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4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15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7890" name="Worksheet" r:id="rId3" imgW="8925151" imgH="5848832" progId="Excel.Sheet.8">
              <p:embed/>
            </p:oleObj>
          </a:graphicData>
        </a:graphic>
      </p:graphicFrame>
      <p:sp>
        <p:nvSpPr>
          <p:cNvPr id="937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1325" y="6127750"/>
            <a:ext cx="8032750" cy="444500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</a:pPr>
            <a:r>
              <a:rPr lang="en-US" smtClean="0">
                <a:solidFill>
                  <a:schemeClr val="hlink"/>
                </a:solidFill>
              </a:rPr>
              <a:t>Mult2 completing.  Who is waiting?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4953000" y="16764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419600" y="25146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7543800" y="2209800"/>
            <a:ext cx="990600" cy="30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8305800" y="39624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8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16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8914" name="Worksheet" r:id="rId3" imgW="8925266" imgH="5848556" progId="Excel.Sheet.8">
              <p:embed/>
            </p:oleObj>
          </a:graphicData>
        </a:graphic>
      </p:graphicFrame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953000" y="24384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543800" y="2438400"/>
            <a:ext cx="9906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371600" y="4343400"/>
            <a:ext cx="41148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305800" y="39624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077200" cy="4876800"/>
          </a:xfrm>
          <a:noFill/>
        </p:spPr>
        <p:txBody>
          <a:bodyPr lIns="90488" tIns="44450" rIns="90488" bIns="44450"/>
          <a:lstStyle/>
          <a:p>
            <a:r>
              <a:rPr lang="en-US" altLang="en-US" smtClean="0">
                <a:solidFill>
                  <a:srgbClr val="0332B7"/>
                </a:solidFill>
              </a:rPr>
              <a:t>Name dependence</a:t>
            </a:r>
            <a:r>
              <a:rPr lang="en-US" altLang="en-US" smtClean="0">
                <a:solidFill>
                  <a:schemeClr val="hlink"/>
                </a:solidFill>
              </a:rPr>
              <a:t>: </a:t>
            </a:r>
            <a:r>
              <a:rPr lang="en-US" altLang="en-US" smtClean="0"/>
              <a:t>when 2 instructions use same register or memory location, called a </a:t>
            </a:r>
            <a:r>
              <a:rPr lang="en-US" altLang="en-US" smtClean="0">
                <a:solidFill>
                  <a:srgbClr val="0332B7"/>
                </a:solidFill>
              </a:rPr>
              <a:t>name</a:t>
            </a:r>
            <a:r>
              <a:rPr lang="en-US" altLang="en-US" smtClean="0"/>
              <a:t>, but no flow of data between the instructions associated with that name; </a:t>
            </a:r>
            <a:r>
              <a:rPr lang="en-US" altLang="en-US" smtClean="0">
                <a:solidFill>
                  <a:srgbClr val="0332B7"/>
                </a:solidFill>
              </a:rPr>
              <a:t>2 versions of name dependence</a:t>
            </a:r>
          </a:p>
          <a:p>
            <a:r>
              <a:rPr lang="en-US" altLang="en-US" smtClean="0"/>
              <a:t>Instr</a:t>
            </a:r>
            <a:r>
              <a:rPr lang="en-US" altLang="en-US" baseline="-25000" smtClean="0"/>
              <a:t>J</a:t>
            </a:r>
            <a:r>
              <a:rPr lang="en-US" altLang="en-US" smtClean="0"/>
              <a:t> writes operand </a:t>
            </a:r>
            <a:r>
              <a:rPr lang="en-US" altLang="en-US" i="1" u="sng" smtClean="0">
                <a:solidFill>
                  <a:srgbClr val="0332B7"/>
                </a:solidFill>
              </a:rPr>
              <a:t>before</a:t>
            </a:r>
            <a:r>
              <a:rPr lang="en-US" altLang="en-US" smtClean="0"/>
              <a:t> Instr</a:t>
            </a:r>
            <a:r>
              <a:rPr lang="en-US" altLang="en-US" baseline="-25000" smtClean="0"/>
              <a:t>I </a:t>
            </a:r>
            <a:r>
              <a:rPr lang="en-US" altLang="en-US" smtClean="0"/>
              <a:t>reads it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Called an “</a:t>
            </a:r>
            <a:r>
              <a:rPr lang="en-US" altLang="en-US" smtClean="0">
                <a:solidFill>
                  <a:srgbClr val="0332B7"/>
                </a:solidFill>
              </a:rPr>
              <a:t>anti-dependence</a:t>
            </a:r>
            <a:r>
              <a:rPr lang="en-US" altLang="en-US" smtClean="0"/>
              <a:t>” by compiler writers.</a:t>
            </a:r>
            <a:br>
              <a:rPr lang="en-US" altLang="en-US" smtClean="0"/>
            </a:br>
            <a:r>
              <a:rPr lang="en-US" altLang="en-US" smtClean="0"/>
              <a:t>This results from reuse of the name “</a:t>
            </a:r>
            <a:r>
              <a:rPr lang="en-US" altLang="en-US" smtClean="0">
                <a:solidFill>
                  <a:srgbClr val="0332B7"/>
                </a:solidFill>
              </a:rPr>
              <a:t>r1</a:t>
            </a:r>
            <a:r>
              <a:rPr lang="en-US" altLang="en-US" smtClean="0"/>
              <a:t>”</a:t>
            </a:r>
          </a:p>
          <a:p>
            <a:r>
              <a:rPr lang="en-US" altLang="en-US" smtClean="0"/>
              <a:t>If anti-dependence caused a hazard in the pipeline, called a </a:t>
            </a:r>
            <a:r>
              <a:rPr lang="en-US" altLang="en-US" smtClean="0">
                <a:solidFill>
                  <a:srgbClr val="0332B7"/>
                </a:solidFill>
              </a:rPr>
              <a:t>Write After Read (WAR) hazard</a:t>
            </a: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2133600" y="3082925"/>
            <a:ext cx="3810000" cy="1184275"/>
            <a:chOff x="1344" y="1248"/>
            <a:chExt cx="2400" cy="746"/>
          </a:xfrm>
        </p:grpSpPr>
        <p:sp>
          <p:nvSpPr>
            <p:cNvPr id="65541" name="Rectangle 4"/>
            <p:cNvSpPr>
              <a:spLocks noChangeArrowheads="1"/>
            </p:cNvSpPr>
            <p:nvPr/>
          </p:nvSpPr>
          <p:spPr bwMode="auto">
            <a:xfrm>
              <a:off x="1632" y="1248"/>
              <a:ext cx="2112" cy="7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I: sub r4,</a:t>
              </a:r>
              <a:r>
                <a:rPr lang="en-US" altLang="en-US" sz="2400">
                  <a:latin typeface="Courier New" pitchFamily="49" charset="0"/>
                </a:rPr>
                <a:t>r1</a:t>
              </a: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,r3 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J: add </a:t>
              </a:r>
              <a:r>
                <a:rPr lang="en-US" altLang="en-US" sz="2400">
                  <a:latin typeface="Courier New" pitchFamily="49" charset="0"/>
                </a:rPr>
                <a:t>r1</a:t>
              </a: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,r2,r3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K: mul r6,r1,r7</a:t>
              </a:r>
            </a:p>
          </p:txBody>
        </p:sp>
        <p:sp>
          <p:nvSpPr>
            <p:cNvPr id="65542" name="Arc 5"/>
            <p:cNvSpPr>
              <a:spLocks/>
            </p:cNvSpPr>
            <p:nvPr/>
          </p:nvSpPr>
          <p:spPr bwMode="auto">
            <a:xfrm flipH="1" flipV="1">
              <a:off x="1344" y="1370"/>
              <a:ext cx="295" cy="288"/>
            </a:xfrm>
            <a:custGeom>
              <a:avLst/>
              <a:gdLst>
                <a:gd name="T0" fmla="*/ 0 w 24532"/>
                <a:gd name="T1" fmla="*/ 0 h 43200"/>
                <a:gd name="T2" fmla="*/ 0 w 24532"/>
                <a:gd name="T3" fmla="*/ 0 h 43200"/>
                <a:gd name="T4" fmla="*/ 0 w 24532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32"/>
                <a:gd name="T10" fmla="*/ 0 h 43200"/>
                <a:gd name="T11" fmla="*/ 24532 w 2453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32" h="43200" fill="none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</a:path>
                <a:path w="24532" h="43200" stroke="0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  <a:lnTo>
                    <a:pt x="293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01000" cy="9144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Name Dependence #1: Anti-dependence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8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17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39938" name="Worksheet" r:id="rId3" imgW="8925151" imgH="5848832" progId="Excel.Sheet.8">
              <p:embed/>
            </p:oleObj>
          </a:graphicData>
        </a:graphic>
      </p:graphicFrame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7543800" y="2743200"/>
            <a:ext cx="9906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8305800" y="42672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18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40962" name="Worksheet" r:id="rId3" imgW="8925151" imgH="5848832" progId="Excel.Sheet.8">
              <p:embed/>
            </p:oleObj>
          </a:graphicData>
        </a:graphic>
      </p:graphicFrame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419600" y="19050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229600" y="45720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19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41986" name="Worksheet" r:id="rId3" imgW="8925266" imgH="5848556" progId="Excel.Sheet.8">
              <p:embed/>
            </p:oleObj>
          </a:graphicData>
        </a:graphic>
      </p:graphicFrame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953000" y="19050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4419600" y="2667000"/>
            <a:ext cx="533400" cy="381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8382000" y="48006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162800" cy="6858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Loop Example Cycle 20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381000" y="838200"/>
          <a:ext cx="8013700" cy="5083175"/>
        </p:xfrm>
        <a:graphic>
          <a:graphicData uri="http://schemas.openxmlformats.org/presentationml/2006/ole">
            <p:oleObj spid="_x0000_s43010" name="Worksheet" r:id="rId3" imgW="8925266" imgH="5848556" progId="Excel.Sheet.8">
              <p:embed/>
            </p:oleObj>
          </a:graphicData>
        </a:graphic>
      </p:graphicFrame>
      <p:sp>
        <p:nvSpPr>
          <p:cNvPr id="943108" name="Rectangle 4"/>
          <p:cNvSpPr>
            <a:spLocks noChangeArrowheads="1"/>
          </p:cNvSpPr>
          <p:nvPr/>
        </p:nvSpPr>
        <p:spPr bwMode="auto">
          <a:xfrm>
            <a:off x="304800" y="5943600"/>
            <a:ext cx="8496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latin typeface="Comic Sans MS" pitchFamily="66" charset="0"/>
              </a:rPr>
              <a:t>Once again: In-order issue, out-of-order execution and out-of-order completion.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733800" y="1371600"/>
            <a:ext cx="45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4419600" y="1981200"/>
            <a:ext cx="45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5029200" y="1981200"/>
            <a:ext cx="45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8382000" y="3733800"/>
            <a:ext cx="533400" cy="0"/>
          </a:xfrm>
          <a:prstGeom prst="line">
            <a:avLst/>
          </a:prstGeom>
          <a:noFill/>
          <a:ln w="57150">
            <a:solidFill>
              <a:srgbClr val="0FEFEA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8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can Tomasulo overlap iterations of loops?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365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Register renaming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Multiple iterations use different physical destinations for registers (dynamic loop unrolling).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mtClean="0"/>
              <a:t>Reservation stations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Permit instruction issue to advance past integer control flow operations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Also buffer old values of registers - totally avoiding the WAR stall that we saw in the scoreboard.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mtClean="0"/>
              <a:t>Other perspective: Tomasulo building data flow dependency graph on the fly.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7162800" cy="609600"/>
          </a:xfrm>
        </p:spPr>
        <p:txBody>
          <a:bodyPr/>
          <a:lstStyle/>
          <a:p>
            <a:r>
              <a:rPr lang="en-US" smtClean="0"/>
              <a:t>Explicit Register Renaming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Make use of a </a:t>
            </a:r>
            <a:r>
              <a:rPr lang="en-US" i="1" smtClean="0"/>
              <a:t>physical </a:t>
            </a:r>
            <a:r>
              <a:rPr lang="en-US" smtClean="0"/>
              <a:t>register file that is larger than number of registers specified by ISA</a:t>
            </a:r>
          </a:p>
          <a:p>
            <a:pPr>
              <a:lnSpc>
                <a:spcPct val="80000"/>
              </a:lnSpc>
            </a:pPr>
            <a:r>
              <a:rPr lang="en-US" smtClean="0"/>
              <a:t>Keep a translation table: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ISA register =&gt; physical register mapping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When register is written, replace table entry with new register from freelist.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Physical register becomes free when not being used by any instructions in progress.</a:t>
            </a:r>
          </a:p>
          <a:p>
            <a:pPr>
              <a:lnSpc>
                <a:spcPct val="80000"/>
              </a:lnSpc>
            </a:pPr>
            <a:r>
              <a:rPr lang="en-US" smtClean="0"/>
              <a:t>Pipeline can be exactly like “standard” DLX pipeline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IF, ID, EX, etc….</a:t>
            </a:r>
          </a:p>
          <a:p>
            <a:pPr>
              <a:lnSpc>
                <a:spcPct val="80000"/>
              </a:lnSpc>
            </a:pPr>
            <a:r>
              <a:rPr lang="en-US" smtClean="0"/>
              <a:t>Advantages: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Removes all WAR and WAW hazards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Like Tomasulo, good for allowing full out-of-order completion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Allows data to be fetched from a single register file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Makes speculative execution/precise interrupts easier: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All that needs to be “undone” for precise break point</a:t>
            </a:r>
            <a:br>
              <a:rPr lang="en-US" sz="1800" smtClean="0"/>
            </a:br>
            <a:r>
              <a:rPr lang="en-US" sz="1800" smtClean="0"/>
              <a:t>is to undo the table mappings</a:t>
            </a:r>
          </a:p>
          <a:p>
            <a:pPr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292975" cy="736600"/>
          </a:xfrm>
        </p:spPr>
        <p:txBody>
          <a:bodyPr/>
          <a:lstStyle/>
          <a:p>
            <a:r>
              <a:rPr lang="en-US" smtClean="0"/>
              <a:t>Explicit Renaming Support Includes: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077200" cy="4114800"/>
          </a:xfrm>
        </p:spPr>
        <p:txBody>
          <a:bodyPr/>
          <a:lstStyle/>
          <a:p>
            <a:r>
              <a:rPr lang="en-US" smtClean="0"/>
              <a:t>Rapid access to a table of translations</a:t>
            </a:r>
          </a:p>
          <a:p>
            <a:r>
              <a:rPr lang="en-US" smtClean="0"/>
              <a:t>A physical register file that has more registers than specified by the ISA</a:t>
            </a:r>
          </a:p>
          <a:p>
            <a:r>
              <a:rPr lang="en-US" smtClean="0"/>
              <a:t>Ability to figure out which physical registers are free.</a:t>
            </a:r>
          </a:p>
          <a:p>
            <a:pPr lvl="1"/>
            <a:r>
              <a:rPr lang="en-US" sz="1800" smtClean="0"/>
              <a:t>No free registers </a:t>
            </a:r>
            <a:r>
              <a:rPr lang="en-US" sz="1800" smtClean="0">
                <a:sym typeface="Symbol" pitchFamily="18" charset="2"/>
              </a:rPr>
              <a:t></a:t>
            </a:r>
            <a:r>
              <a:rPr lang="en-US" sz="1800" smtClean="0"/>
              <a:t> stall on issue</a:t>
            </a:r>
          </a:p>
          <a:p>
            <a:r>
              <a:rPr lang="en-US" smtClean="0"/>
              <a:t>Thus, register renaming doesn’t require reservation stations.  However:</a:t>
            </a:r>
          </a:p>
          <a:p>
            <a:pPr lvl="1"/>
            <a:r>
              <a:rPr lang="en-US" sz="1800" smtClean="0"/>
              <a:t>Many modern architectures use explicit register renaming + Tomasulo-like reservation stations to control execution.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10600" cy="1143000"/>
          </a:xfrm>
        </p:spPr>
        <p:txBody>
          <a:bodyPr/>
          <a:lstStyle/>
          <a:p>
            <a:r>
              <a:rPr lang="en-US" smtClean="0"/>
              <a:t>What about Precise Exceptions/Interrupts?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Both Scoreboard and Tomasulo have:</a:t>
            </a:r>
          </a:p>
          <a:p>
            <a:pPr lvl="1">
              <a:lnSpc>
                <a:spcPct val="80000"/>
              </a:lnSpc>
            </a:pPr>
            <a:r>
              <a:rPr lang="en-US" sz="1800" i="1" smtClean="0"/>
              <a:t>In-order issue, out-of-order execution, </a:t>
            </a:r>
            <a:r>
              <a:rPr lang="en-US" sz="1800" i="1" smtClean="0">
                <a:solidFill>
                  <a:schemeClr val="hlink"/>
                </a:solidFill>
              </a:rPr>
              <a:t>out-of-order completion</a:t>
            </a:r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chemeClr val="hlink"/>
                </a:solidFill>
              </a:rPr>
              <a:t>Recall: </a:t>
            </a:r>
            <a:r>
              <a:rPr lang="en-US" smtClean="0"/>
              <a:t>An interrupt or exception is </a:t>
            </a:r>
            <a:r>
              <a:rPr lang="en-US" i="1" smtClean="0"/>
              <a:t>precise </a:t>
            </a:r>
            <a:r>
              <a:rPr lang="en-US" smtClean="0"/>
              <a:t>if t</a:t>
            </a:r>
            <a:r>
              <a:rPr lang="en-US" sz="2800" smtClean="0"/>
              <a:t>here is a single instruction for which: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 instructions before that have committed their state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No following instructions (including the interrupting instruction) have modified any state.</a:t>
            </a:r>
          </a:p>
          <a:p>
            <a:pPr lvl="1"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mtClean="0">
                <a:solidFill>
                  <a:schemeClr val="hlink"/>
                </a:solidFill>
              </a:rPr>
              <a:t>Need way to resynchronize execution with instruction stream (I.e. with issue-order)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Easiest way is with </a:t>
            </a:r>
            <a:r>
              <a:rPr lang="en-US" sz="1800" i="1" smtClean="0">
                <a:solidFill>
                  <a:schemeClr val="hlink"/>
                </a:solidFill>
              </a:rPr>
              <a:t>in-order completion (i.e. reorder buffer)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Other Techniques: Future File, History Buffer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8029575" cy="409575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HW support for precise interrupts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12838"/>
            <a:ext cx="8982075" cy="4373562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Concept of Reorder Buffer (ROB):</a:t>
            </a:r>
          </a:p>
          <a:p>
            <a:pPr lvl="1"/>
            <a:r>
              <a:rPr lang="en-US" sz="1800" smtClean="0"/>
              <a:t>Holds instructions in FIFO order, exactly as they were issued</a:t>
            </a:r>
          </a:p>
          <a:p>
            <a:pPr lvl="2"/>
            <a:r>
              <a:rPr lang="en-US" sz="1800" smtClean="0"/>
              <a:t>Each ROB entry contains PC, dest reg, result, exception status</a:t>
            </a:r>
          </a:p>
          <a:p>
            <a:pPr lvl="1"/>
            <a:r>
              <a:rPr lang="en-US" sz="1800" smtClean="0"/>
              <a:t>When instructions complete, results placed into ROB</a:t>
            </a:r>
          </a:p>
          <a:p>
            <a:pPr lvl="2"/>
            <a:r>
              <a:rPr lang="en-US" sz="1800" smtClean="0"/>
              <a:t>Supplies operands to other instruction between execution </a:t>
            </a:r>
            <a:br>
              <a:rPr lang="en-US" sz="1800" smtClean="0"/>
            </a:br>
            <a:r>
              <a:rPr lang="en-US" sz="1800" smtClean="0"/>
              <a:t>complete &amp; commit </a:t>
            </a:r>
            <a:r>
              <a:rPr lang="en-US" sz="1800" smtClean="0">
                <a:sym typeface="Symbol" pitchFamily="18" charset="2"/>
              </a:rPr>
              <a:t></a:t>
            </a:r>
            <a:r>
              <a:rPr lang="en-US" sz="1800" smtClean="0"/>
              <a:t> more registers like RS</a:t>
            </a:r>
          </a:p>
          <a:p>
            <a:pPr lvl="2"/>
            <a:r>
              <a:rPr lang="en-US" sz="1800" smtClean="0"/>
              <a:t>Tag results with ROB buffer number instead of reservation station</a:t>
            </a:r>
          </a:p>
          <a:p>
            <a:pPr lvl="1"/>
            <a:r>
              <a:rPr lang="en-US" sz="1800" smtClean="0"/>
              <a:t>Instructions </a:t>
            </a:r>
            <a:r>
              <a:rPr lang="en-US" sz="1800" smtClean="0">
                <a:solidFill>
                  <a:schemeClr val="hlink"/>
                </a:solidFill>
              </a:rPr>
              <a:t>commit </a:t>
            </a:r>
            <a:r>
              <a:rPr lang="en-US" sz="1800" smtClean="0">
                <a:sym typeface="Symbol" pitchFamily="18" charset="2"/>
              </a:rPr>
              <a:t>values at head of ROB placed in registers</a:t>
            </a:r>
            <a:endParaRPr lang="en-US" sz="1800" smtClean="0"/>
          </a:p>
          <a:p>
            <a:pPr lvl="1"/>
            <a:r>
              <a:rPr lang="en-US" sz="1800" smtClean="0"/>
              <a:t>As a result, easy to undo </a:t>
            </a:r>
            <a:br>
              <a:rPr lang="en-US" sz="1800" smtClean="0"/>
            </a:br>
            <a:r>
              <a:rPr lang="en-US" sz="1800" smtClean="0"/>
              <a:t>speculated instructions </a:t>
            </a:r>
            <a:br>
              <a:rPr lang="en-US" sz="1800" smtClean="0"/>
            </a:br>
            <a:r>
              <a:rPr lang="en-US" sz="1800" smtClean="0"/>
              <a:t>on mispredicted branches </a:t>
            </a:r>
            <a:br>
              <a:rPr lang="en-US" sz="1800" smtClean="0"/>
            </a:br>
            <a:r>
              <a:rPr lang="en-US" sz="1800" u="sng" smtClean="0">
                <a:solidFill>
                  <a:schemeClr val="hlink"/>
                </a:solidFill>
              </a:rPr>
              <a:t>or on exceptions</a:t>
            </a:r>
          </a:p>
        </p:txBody>
      </p:sp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3856038" y="3733800"/>
            <a:ext cx="3733800" cy="3048000"/>
            <a:chOff x="2996" y="1104"/>
            <a:chExt cx="2592" cy="2332"/>
          </a:xfrm>
        </p:grpSpPr>
        <p:sp>
          <p:nvSpPr>
            <p:cNvPr id="95239" name="Rectangle 5"/>
            <p:cNvSpPr>
              <a:spLocks noChangeArrowheads="1"/>
            </p:cNvSpPr>
            <p:nvPr/>
          </p:nvSpPr>
          <p:spPr bwMode="auto">
            <a:xfrm>
              <a:off x="4272" y="1248"/>
              <a:ext cx="1040" cy="65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Reorder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Buffer</a:t>
              </a:r>
            </a:p>
          </p:txBody>
        </p:sp>
        <p:sp>
          <p:nvSpPr>
            <p:cNvPr id="95240" name="Rectangle 6"/>
            <p:cNvSpPr>
              <a:spLocks noChangeArrowheads="1"/>
            </p:cNvSpPr>
            <p:nvPr/>
          </p:nvSpPr>
          <p:spPr bwMode="auto">
            <a:xfrm>
              <a:off x="3320" y="1568"/>
              <a:ext cx="476" cy="7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FP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Op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Queue</a:t>
              </a:r>
            </a:p>
          </p:txBody>
        </p:sp>
        <p:sp>
          <p:nvSpPr>
            <p:cNvPr id="95241" name="Rectangle 7"/>
            <p:cNvSpPr>
              <a:spLocks noChangeArrowheads="1"/>
            </p:cNvSpPr>
            <p:nvPr/>
          </p:nvSpPr>
          <p:spPr bwMode="auto">
            <a:xfrm>
              <a:off x="3224" y="3032"/>
              <a:ext cx="656" cy="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FP Adder</a:t>
              </a:r>
            </a:p>
          </p:txBody>
        </p:sp>
        <p:sp>
          <p:nvSpPr>
            <p:cNvPr id="95242" name="Rectangle 8"/>
            <p:cNvSpPr>
              <a:spLocks noChangeArrowheads="1"/>
            </p:cNvSpPr>
            <p:nvPr/>
          </p:nvSpPr>
          <p:spPr bwMode="auto">
            <a:xfrm>
              <a:off x="4448" y="3032"/>
              <a:ext cx="656" cy="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FP Adder</a:t>
              </a:r>
            </a:p>
          </p:txBody>
        </p:sp>
        <p:sp>
          <p:nvSpPr>
            <p:cNvPr id="95243" name="Rectangle 9"/>
            <p:cNvSpPr>
              <a:spLocks noChangeArrowheads="1"/>
            </p:cNvSpPr>
            <p:nvPr/>
          </p:nvSpPr>
          <p:spPr bwMode="auto">
            <a:xfrm>
              <a:off x="3044" y="2756"/>
              <a:ext cx="908" cy="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Res Stations</a:t>
              </a:r>
            </a:p>
          </p:txBody>
        </p:sp>
        <p:sp>
          <p:nvSpPr>
            <p:cNvPr id="95244" name="Rectangle 10"/>
            <p:cNvSpPr>
              <a:spLocks noChangeArrowheads="1"/>
            </p:cNvSpPr>
            <p:nvPr/>
          </p:nvSpPr>
          <p:spPr bwMode="auto">
            <a:xfrm>
              <a:off x="4304" y="2756"/>
              <a:ext cx="908" cy="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Res Stations</a:t>
              </a:r>
            </a:p>
          </p:txBody>
        </p:sp>
        <p:sp>
          <p:nvSpPr>
            <p:cNvPr id="95245" name="Line 11"/>
            <p:cNvSpPr>
              <a:spLocks noChangeShapeType="1"/>
            </p:cNvSpPr>
            <p:nvPr/>
          </p:nvSpPr>
          <p:spPr bwMode="auto">
            <a:xfrm>
              <a:off x="2996" y="3408"/>
              <a:ext cx="25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6" name="Line 12"/>
            <p:cNvSpPr>
              <a:spLocks noChangeShapeType="1"/>
            </p:cNvSpPr>
            <p:nvPr/>
          </p:nvSpPr>
          <p:spPr bwMode="auto">
            <a:xfrm>
              <a:off x="5568" y="1112"/>
              <a:ext cx="0" cy="22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7" name="Line 13"/>
            <p:cNvSpPr>
              <a:spLocks noChangeShapeType="1"/>
            </p:cNvSpPr>
            <p:nvPr/>
          </p:nvSpPr>
          <p:spPr bwMode="auto">
            <a:xfrm flipH="1">
              <a:off x="4800" y="1104"/>
              <a:ext cx="7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Line 14"/>
            <p:cNvSpPr>
              <a:spLocks noChangeShapeType="1"/>
            </p:cNvSpPr>
            <p:nvPr/>
          </p:nvSpPr>
          <p:spPr bwMode="auto">
            <a:xfrm>
              <a:off x="4800" y="1104"/>
              <a:ext cx="0" cy="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9" name="Line 15"/>
            <p:cNvSpPr>
              <a:spLocks noChangeShapeType="1"/>
            </p:cNvSpPr>
            <p:nvPr/>
          </p:nvSpPr>
          <p:spPr bwMode="auto">
            <a:xfrm>
              <a:off x="3552" y="3188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Line 16"/>
            <p:cNvSpPr>
              <a:spLocks noChangeShapeType="1"/>
            </p:cNvSpPr>
            <p:nvPr/>
          </p:nvSpPr>
          <p:spPr bwMode="auto">
            <a:xfrm>
              <a:off x="4764" y="321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1" name="Line 17"/>
            <p:cNvSpPr>
              <a:spLocks noChangeShapeType="1"/>
            </p:cNvSpPr>
            <p:nvPr/>
          </p:nvSpPr>
          <p:spPr bwMode="auto">
            <a:xfrm>
              <a:off x="3528" y="2324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2" name="Line 18"/>
            <p:cNvSpPr>
              <a:spLocks noChangeShapeType="1"/>
            </p:cNvSpPr>
            <p:nvPr/>
          </p:nvSpPr>
          <p:spPr bwMode="auto">
            <a:xfrm>
              <a:off x="3536" y="2484"/>
              <a:ext cx="12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3" name="Line 19"/>
            <p:cNvSpPr>
              <a:spLocks noChangeShapeType="1"/>
            </p:cNvSpPr>
            <p:nvPr/>
          </p:nvSpPr>
          <p:spPr bwMode="auto">
            <a:xfrm>
              <a:off x="4800" y="2496"/>
              <a:ext cx="0" cy="2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4" name="Line 20"/>
            <p:cNvSpPr>
              <a:spLocks noChangeShapeType="1"/>
            </p:cNvSpPr>
            <p:nvPr/>
          </p:nvSpPr>
          <p:spPr bwMode="auto">
            <a:xfrm>
              <a:off x="4800" y="1920"/>
              <a:ext cx="0" cy="5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5" name="Line 21"/>
            <p:cNvSpPr>
              <a:spLocks noChangeShapeType="1"/>
            </p:cNvSpPr>
            <p:nvPr/>
          </p:nvSpPr>
          <p:spPr bwMode="auto">
            <a:xfrm flipH="1">
              <a:off x="4732" y="2484"/>
              <a:ext cx="8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6" name="Rectangle 22"/>
            <p:cNvSpPr>
              <a:spLocks noChangeArrowheads="1"/>
            </p:cNvSpPr>
            <p:nvPr/>
          </p:nvSpPr>
          <p:spPr bwMode="auto">
            <a:xfrm>
              <a:off x="4432" y="2022"/>
              <a:ext cx="704" cy="30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algn="ctr">
                <a:spcBef>
                  <a:spcPct val="0"/>
                </a:spcBef>
              </a:pPr>
              <a:r>
                <a:rPr lang="en-US" sz="1800" b="0">
                  <a:solidFill>
                    <a:schemeClr val="tx1"/>
                  </a:solidFill>
                </a:rPr>
                <a:t>FP Regs</a:t>
              </a:r>
            </a:p>
          </p:txBody>
        </p:sp>
      </p:grpSp>
      <p:sp>
        <p:nvSpPr>
          <p:cNvPr id="95237" name="Text Box 23"/>
          <p:cNvSpPr txBox="1">
            <a:spLocks noChangeArrowheads="1"/>
          </p:cNvSpPr>
          <p:nvPr/>
        </p:nvSpPr>
        <p:spPr bwMode="auto">
          <a:xfrm>
            <a:off x="1600200" y="5356225"/>
            <a:ext cx="15605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Commit path</a:t>
            </a:r>
          </a:p>
        </p:txBody>
      </p:sp>
      <p:sp>
        <p:nvSpPr>
          <p:cNvPr id="95238" name="Line 24"/>
          <p:cNvSpPr>
            <a:spLocks noChangeShapeType="1"/>
          </p:cNvSpPr>
          <p:nvPr/>
        </p:nvSpPr>
        <p:spPr bwMode="auto">
          <a:xfrm flipV="1">
            <a:off x="3200400" y="4832350"/>
            <a:ext cx="3200400" cy="6762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7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5" grpId="0" build="p" bldLvl="2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Speculation to Tomasulo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531100" cy="4927600"/>
          </a:xfrm>
        </p:spPr>
        <p:txBody>
          <a:bodyPr/>
          <a:lstStyle/>
          <a:p>
            <a:r>
              <a:rPr lang="en-US" smtClean="0"/>
              <a:t>Must separate execution from allowing instruction to finish or “commit”</a:t>
            </a:r>
          </a:p>
          <a:p>
            <a:r>
              <a:rPr lang="en-US" smtClean="0"/>
              <a:t>This additional step called </a:t>
            </a:r>
            <a:r>
              <a:rPr lang="en-US" smtClean="0">
                <a:solidFill>
                  <a:srgbClr val="0332B7"/>
                </a:solidFill>
              </a:rPr>
              <a:t>instruction commit</a:t>
            </a:r>
          </a:p>
          <a:p>
            <a:r>
              <a:rPr lang="en-US" smtClean="0"/>
              <a:t>When an instruction is no longer speculative, allow it to update the register file or memory </a:t>
            </a:r>
          </a:p>
          <a:p>
            <a:r>
              <a:rPr lang="en-US" smtClean="0"/>
              <a:t>Requires additional set of buffers to hold results of instructions that have finished execution but have not committed</a:t>
            </a:r>
          </a:p>
          <a:p>
            <a:r>
              <a:rPr lang="en-US" smtClean="0"/>
              <a:t>This </a:t>
            </a:r>
            <a:r>
              <a:rPr lang="en-US" smtClean="0">
                <a:solidFill>
                  <a:srgbClr val="0332B7"/>
                </a:solidFill>
              </a:rPr>
              <a:t>reorder buffer</a:t>
            </a:r>
            <a:r>
              <a:rPr lang="en-US" smtClean="0"/>
              <a:t> (</a:t>
            </a:r>
            <a:r>
              <a:rPr lang="en-US" smtClean="0">
                <a:solidFill>
                  <a:srgbClr val="0332B7"/>
                </a:solidFill>
              </a:rPr>
              <a:t>ROB</a:t>
            </a:r>
            <a:r>
              <a:rPr lang="en-US" smtClean="0"/>
              <a:t>) is also used to pass results among instructions that may be speculated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  <a:noFill/>
        </p:spPr>
        <p:txBody>
          <a:bodyPr lIns="90488" tIns="44450" rIns="90488" bIns="44450"/>
          <a:lstStyle/>
          <a:p>
            <a:r>
              <a:rPr lang="en-US" altLang="en-US" smtClean="0"/>
              <a:t>Name Dependence #2: Output dependence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610600" cy="5410200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Tx/>
              <a:buNone/>
            </a:pP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mtClean="0"/>
              <a:t>Instr</a:t>
            </a:r>
            <a:r>
              <a:rPr lang="en-US" altLang="en-US" baseline="-25000" smtClean="0"/>
              <a:t>J</a:t>
            </a:r>
            <a:r>
              <a:rPr lang="en-US" altLang="en-US" smtClean="0"/>
              <a:t> writes operand </a:t>
            </a:r>
            <a:r>
              <a:rPr lang="en-US" altLang="en-US" i="1" u="sng" smtClean="0">
                <a:solidFill>
                  <a:srgbClr val="0332B7"/>
                </a:solidFill>
              </a:rPr>
              <a:t>before</a:t>
            </a:r>
            <a:r>
              <a:rPr lang="en-US" altLang="en-US" smtClean="0"/>
              <a:t> Instr</a:t>
            </a:r>
            <a:r>
              <a:rPr lang="en-US" altLang="en-US" baseline="-25000" smtClean="0"/>
              <a:t>I </a:t>
            </a:r>
            <a:r>
              <a:rPr lang="en-US" altLang="en-US" smtClean="0"/>
              <a:t>writes it.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  <a:p>
            <a:pPr>
              <a:lnSpc>
                <a:spcPct val="80000"/>
              </a:lnSpc>
            </a:pPr>
            <a:r>
              <a:rPr lang="en-US" altLang="en-US" smtClean="0"/>
              <a:t>Called an “</a:t>
            </a:r>
            <a:r>
              <a:rPr lang="en-US" altLang="en-US" smtClean="0">
                <a:solidFill>
                  <a:srgbClr val="0332B7"/>
                </a:solidFill>
              </a:rPr>
              <a:t>output dependence</a:t>
            </a:r>
            <a:r>
              <a:rPr lang="en-US" altLang="en-US" smtClean="0"/>
              <a:t>” by compiler writers</a:t>
            </a:r>
            <a:br>
              <a:rPr lang="en-US" altLang="en-US" smtClean="0"/>
            </a:br>
            <a:r>
              <a:rPr lang="en-US" altLang="en-US" smtClean="0"/>
              <a:t>This also results from the reuse of name “</a:t>
            </a:r>
            <a:r>
              <a:rPr lang="en-US" altLang="en-US" smtClean="0">
                <a:solidFill>
                  <a:srgbClr val="0332B7"/>
                </a:solidFill>
              </a:rPr>
              <a:t>r1</a:t>
            </a:r>
            <a:r>
              <a:rPr lang="en-US" altLang="en-US" smtClean="0"/>
              <a:t>”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If anti-dependence caused a hazard in the pipeline, called a </a:t>
            </a:r>
            <a:r>
              <a:rPr lang="en-US" altLang="en-US" smtClean="0">
                <a:solidFill>
                  <a:srgbClr val="0332B7"/>
                </a:solidFill>
              </a:rPr>
              <a:t>Write After Write (WAW) hazard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Instructions involved in a name dependence can execute simultaneously </a:t>
            </a:r>
            <a:r>
              <a:rPr lang="en-US" altLang="en-US" smtClean="0">
                <a:solidFill>
                  <a:srgbClr val="0332B7"/>
                </a:solidFill>
              </a:rPr>
              <a:t>if name used</a:t>
            </a:r>
            <a:r>
              <a:rPr lang="en-US" altLang="en-US" smtClean="0"/>
              <a:t> in instructions </a:t>
            </a:r>
            <a:r>
              <a:rPr lang="en-US" altLang="en-US" smtClean="0">
                <a:solidFill>
                  <a:srgbClr val="0332B7"/>
                </a:solidFill>
              </a:rPr>
              <a:t>is changed</a:t>
            </a:r>
            <a:r>
              <a:rPr lang="en-US" altLang="en-US" smtClean="0"/>
              <a:t> so instructions do not conflict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>
                <a:solidFill>
                  <a:srgbClr val="0332B7"/>
                </a:solidFill>
              </a:rPr>
              <a:t>Register renaming</a:t>
            </a:r>
            <a:r>
              <a:rPr lang="en-US" altLang="en-US" sz="1800" smtClean="0"/>
              <a:t> resolves name dependence for regs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Either by compiler or by HW</a:t>
            </a:r>
          </a:p>
          <a:p>
            <a:pPr>
              <a:lnSpc>
                <a:spcPct val="80000"/>
              </a:lnSpc>
            </a:pPr>
            <a:endParaRPr lang="en-US" altLang="en-US" smtClean="0">
              <a:solidFill>
                <a:srgbClr val="0332B7"/>
              </a:solidFill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2209800" y="1905000"/>
            <a:ext cx="3810000" cy="1184275"/>
            <a:chOff x="1296" y="1680"/>
            <a:chExt cx="2400" cy="746"/>
          </a:xfrm>
        </p:grpSpPr>
        <p:sp>
          <p:nvSpPr>
            <p:cNvPr id="66565" name="Rectangle 5"/>
            <p:cNvSpPr>
              <a:spLocks noChangeArrowheads="1"/>
            </p:cNvSpPr>
            <p:nvPr/>
          </p:nvSpPr>
          <p:spPr bwMode="auto">
            <a:xfrm>
              <a:off x="1584" y="1680"/>
              <a:ext cx="2112" cy="746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I: sub </a:t>
              </a:r>
              <a:r>
                <a:rPr lang="en-US" altLang="en-US" sz="2400">
                  <a:latin typeface="Courier New" pitchFamily="49" charset="0"/>
                </a:rPr>
                <a:t>r1</a:t>
              </a: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,r4,r3 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J: add </a:t>
              </a:r>
              <a:r>
                <a:rPr lang="en-US" altLang="en-US" sz="2400">
                  <a:latin typeface="Courier New" pitchFamily="49" charset="0"/>
                </a:rPr>
                <a:t>r1</a:t>
              </a: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,r2,r3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400">
                  <a:solidFill>
                    <a:schemeClr val="tx1"/>
                  </a:solidFill>
                  <a:latin typeface="Courier New" pitchFamily="49" charset="0"/>
                </a:rPr>
                <a:t>K: mul r6,r1,r7</a:t>
              </a:r>
            </a:p>
          </p:txBody>
        </p:sp>
        <p:sp>
          <p:nvSpPr>
            <p:cNvPr id="66566" name="Arc 6"/>
            <p:cNvSpPr>
              <a:spLocks/>
            </p:cNvSpPr>
            <p:nvPr/>
          </p:nvSpPr>
          <p:spPr bwMode="auto">
            <a:xfrm flipH="1" flipV="1">
              <a:off x="1296" y="1776"/>
              <a:ext cx="295" cy="288"/>
            </a:xfrm>
            <a:custGeom>
              <a:avLst/>
              <a:gdLst>
                <a:gd name="T0" fmla="*/ 0 w 24532"/>
                <a:gd name="T1" fmla="*/ 0 h 43200"/>
                <a:gd name="T2" fmla="*/ 0 w 24532"/>
                <a:gd name="T3" fmla="*/ 0 h 43200"/>
                <a:gd name="T4" fmla="*/ 0 w 24532"/>
                <a:gd name="T5" fmla="*/ 0 h 43200"/>
                <a:gd name="T6" fmla="*/ 0 60000 65536"/>
                <a:gd name="T7" fmla="*/ 0 60000 65536"/>
                <a:gd name="T8" fmla="*/ 0 60000 65536"/>
                <a:gd name="T9" fmla="*/ 0 w 24532"/>
                <a:gd name="T10" fmla="*/ 0 h 43200"/>
                <a:gd name="T11" fmla="*/ 24532 w 24532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532" h="43200" fill="none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</a:path>
                <a:path w="24532" h="43200" stroke="0" extrusionOk="0">
                  <a:moveTo>
                    <a:pt x="-1" y="199"/>
                  </a:moveTo>
                  <a:cubicBezTo>
                    <a:pt x="971" y="66"/>
                    <a:pt x="1951" y="-1"/>
                    <a:pt x="2932" y="0"/>
                  </a:cubicBezTo>
                  <a:cubicBezTo>
                    <a:pt x="14861" y="0"/>
                    <a:pt x="24532" y="9670"/>
                    <a:pt x="24532" y="21600"/>
                  </a:cubicBezTo>
                  <a:cubicBezTo>
                    <a:pt x="24532" y="33529"/>
                    <a:pt x="14861" y="43200"/>
                    <a:pt x="2932" y="43200"/>
                  </a:cubicBezTo>
                  <a:cubicBezTo>
                    <a:pt x="2243" y="43200"/>
                    <a:pt x="1555" y="43167"/>
                    <a:pt x="869" y="43101"/>
                  </a:cubicBezTo>
                  <a:lnTo>
                    <a:pt x="2932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Reorder Buffer (ROB)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Tomasulo’s algorithm, once an instruction writes its result, any subsequently issued instructions will find result in the register file</a:t>
            </a:r>
          </a:p>
          <a:p>
            <a:r>
              <a:rPr lang="en-US" smtClean="0"/>
              <a:t>With speculation, the register file is not updated until the instruction commits </a:t>
            </a:r>
          </a:p>
          <a:p>
            <a:pPr lvl="1"/>
            <a:r>
              <a:rPr lang="en-US" sz="1800" smtClean="0"/>
              <a:t>(we know definitively that the instruction should execute)</a:t>
            </a:r>
          </a:p>
          <a:p>
            <a:r>
              <a:rPr lang="en-US" smtClean="0"/>
              <a:t>Thus, the ROB supplies operands in interval between completion of instruction execution and instruction commit</a:t>
            </a:r>
          </a:p>
          <a:p>
            <a:pPr lvl="1"/>
            <a:r>
              <a:rPr lang="en-US" sz="1800" smtClean="0"/>
              <a:t>ROB is a source of operands for instructions, just as reservation stations (RS) provide operands in Tomasulo’s algorithm</a:t>
            </a:r>
          </a:p>
          <a:p>
            <a:pPr lvl="1"/>
            <a:r>
              <a:rPr lang="en-US" sz="1800" smtClean="0"/>
              <a:t>ROB extends architectured registers like 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Tomasulos with Speculation</a:t>
            </a:r>
          </a:p>
        </p:txBody>
      </p:sp>
      <p:pic>
        <p:nvPicPr>
          <p:cNvPr id="98307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90613"/>
            <a:ext cx="6934200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Reorder Buffer Entry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Each entry in the ROB contains four fields: </a:t>
            </a:r>
          </a:p>
          <a:p>
            <a:pPr marL="457200" indent="-457200">
              <a:buFontTx/>
              <a:buAutoNum type="arabicPeriod"/>
            </a:pPr>
            <a:r>
              <a:rPr lang="en-US" smtClean="0"/>
              <a:t>Instruction type 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a branch (has no destination result), a store (has a memory address destination), or a register operation (ALU operation or load, which has register destinations)</a:t>
            </a:r>
          </a:p>
          <a:p>
            <a:pPr marL="457200" indent="-457200">
              <a:buFontTx/>
              <a:buAutoNum type="arabicPeriod"/>
            </a:pPr>
            <a:r>
              <a:rPr lang="en-US" smtClean="0"/>
              <a:t>Destination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Register number (for loads and ALU operations) or </a:t>
            </a:r>
            <a:br>
              <a:rPr lang="en-US" sz="1800" smtClean="0"/>
            </a:br>
            <a:r>
              <a:rPr lang="en-US" sz="1800" smtClean="0"/>
              <a:t>memory address (for stores) </a:t>
            </a:r>
            <a:br>
              <a:rPr lang="en-US" sz="1800" smtClean="0"/>
            </a:br>
            <a:r>
              <a:rPr lang="en-US" sz="1800" smtClean="0"/>
              <a:t>where the instruction result should be written</a:t>
            </a:r>
          </a:p>
          <a:p>
            <a:pPr marL="457200" indent="-457200">
              <a:buFontTx/>
              <a:buAutoNum type="arabicPeriod"/>
            </a:pPr>
            <a:r>
              <a:rPr lang="en-US" smtClean="0"/>
              <a:t>Value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Value of instruction result until the instruction commits</a:t>
            </a:r>
          </a:p>
          <a:p>
            <a:pPr marL="457200" indent="-457200">
              <a:buFontTx/>
              <a:buAutoNum type="arabicPeriod"/>
            </a:pPr>
            <a:r>
              <a:rPr lang="en-US" smtClean="0"/>
              <a:t>Ready</a:t>
            </a:r>
          </a:p>
          <a:p>
            <a:pPr marL="800100" lvl="1" indent="-342900">
              <a:buFontTx/>
              <a:buChar char="•"/>
            </a:pPr>
            <a:r>
              <a:rPr lang="en-US" sz="1800" smtClean="0"/>
              <a:t>Indicates that instruction has completed execution, and the value is 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  <a:noFill/>
        </p:spPr>
        <p:txBody>
          <a:bodyPr lIns="90488" tIns="44450" rIns="90488" bIns="44450"/>
          <a:lstStyle/>
          <a:p>
            <a:r>
              <a:rPr lang="en-US" smtClean="0"/>
              <a:t>Recall: 4 Steps of Speculative Tomasulo Algorithm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349750"/>
          </a:xfrm>
          <a:noFill/>
        </p:spPr>
        <p:txBody>
          <a:bodyPr lIns="90488" tIns="44450" rIns="90488" bIns="44450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</a:rPr>
              <a:t>1.	Issue</a:t>
            </a:r>
            <a:r>
              <a:rPr lang="en-US" smtClean="0"/>
              <a:t>—get instruction from FP Op Queue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smtClean="0"/>
              <a:t> 	If reservation station </a:t>
            </a:r>
            <a:r>
              <a:rPr lang="en-US" sz="1800" smtClean="0">
                <a:solidFill>
                  <a:schemeClr val="accent1"/>
                </a:solidFill>
              </a:rPr>
              <a:t>and reorder buffer slot</a:t>
            </a:r>
            <a:r>
              <a:rPr lang="en-US" sz="1800" smtClean="0"/>
              <a:t> free, issue instr &amp; send operands </a:t>
            </a:r>
            <a:r>
              <a:rPr lang="en-US" sz="1800" smtClean="0">
                <a:solidFill>
                  <a:schemeClr val="accent1"/>
                </a:solidFill>
              </a:rPr>
              <a:t>&amp;</a:t>
            </a:r>
            <a:r>
              <a:rPr lang="en-US" sz="1800" smtClean="0"/>
              <a:t> </a:t>
            </a:r>
            <a:r>
              <a:rPr lang="en-US" sz="1800" smtClean="0">
                <a:solidFill>
                  <a:schemeClr val="accent1"/>
                </a:solidFill>
              </a:rPr>
              <a:t>reorder buffer no. for destination</a:t>
            </a:r>
            <a:r>
              <a:rPr lang="en-US" sz="1800" smtClean="0"/>
              <a:t> (this stage sometimes called “dispatch”)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</a:rPr>
              <a:t>2.	Execution</a:t>
            </a:r>
            <a:r>
              <a:rPr lang="en-US" smtClean="0"/>
              <a:t>—operate on operands (EX)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smtClean="0"/>
              <a:t> 	When both operands ready then execute; if not ready, watch CDB for result; when both in reservation station, execute; checks RAW (sometimes called “issue”)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</a:rPr>
              <a:t>3.	Write result</a:t>
            </a:r>
            <a:r>
              <a:rPr lang="en-US" smtClean="0"/>
              <a:t>—finish execution (WB)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smtClean="0"/>
              <a:t> 	Write on Common Data Bus to all awaiting FUs </a:t>
            </a:r>
            <a:br>
              <a:rPr lang="en-US" sz="1800" smtClean="0"/>
            </a:br>
            <a:r>
              <a:rPr lang="en-US" sz="1800" smtClean="0">
                <a:solidFill>
                  <a:schemeClr val="accent1"/>
                </a:solidFill>
              </a:rPr>
              <a:t>&amp; reorder buffer</a:t>
            </a:r>
            <a:r>
              <a:rPr lang="en-US" sz="1800" smtClean="0"/>
              <a:t>; mark reservation station available.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1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mtClean="0">
                <a:solidFill>
                  <a:schemeClr val="hlink"/>
                </a:solidFill>
              </a:rPr>
              <a:t>4.	Commit</a:t>
            </a:r>
            <a:r>
              <a:rPr lang="en-US" smtClean="0">
                <a:solidFill>
                  <a:schemeClr val="accent1"/>
                </a:solidFill>
              </a:rPr>
              <a:t>—update register with reorder result</a:t>
            </a:r>
            <a:endParaRPr lang="en-US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smtClean="0"/>
              <a:t> 	</a:t>
            </a:r>
            <a:r>
              <a:rPr lang="en-US" sz="1800" smtClean="0">
                <a:solidFill>
                  <a:schemeClr val="accent1"/>
                </a:solidFill>
              </a:rPr>
              <a:t>When instr. at head of reorder buffer &amp; result present, update register with result (or store to memory) and remove instr from reorder buffer. Mispredicted branch flushes reorder buffer (sometimes called “graduation”)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54371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372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463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4374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375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4376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82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3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1384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54381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54382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1388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0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1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2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1393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4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5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1396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54392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393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394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395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1397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398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1399" name="Group 30"/>
          <p:cNvGrpSpPr>
            <a:grpSpLocks/>
          </p:cNvGrpSpPr>
          <p:nvPr/>
        </p:nvGrpSpPr>
        <p:grpSpPr bwMode="auto">
          <a:xfrm>
            <a:off x="3505200" y="990600"/>
            <a:ext cx="3886200" cy="1219200"/>
            <a:chOff x="2208" y="576"/>
            <a:chExt cx="2448" cy="768"/>
          </a:xfrm>
        </p:grpSpPr>
        <p:sp>
          <p:nvSpPr>
            <p:cNvPr id="954399" name="Rectangle 31"/>
            <p:cNvSpPr>
              <a:spLocks noChangeArrowheads="1"/>
            </p:cNvSpPr>
            <p:nvPr/>
          </p:nvSpPr>
          <p:spPr bwMode="auto">
            <a:xfrm>
              <a:off x="2208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0" name="Rectangle 32"/>
            <p:cNvSpPr>
              <a:spLocks noChangeArrowheads="1"/>
            </p:cNvSpPr>
            <p:nvPr/>
          </p:nvSpPr>
          <p:spPr bwMode="auto">
            <a:xfrm>
              <a:off x="2208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1" name="Rectangle 33"/>
            <p:cNvSpPr>
              <a:spLocks noChangeArrowheads="1"/>
            </p:cNvSpPr>
            <p:nvPr/>
          </p:nvSpPr>
          <p:spPr bwMode="auto">
            <a:xfrm>
              <a:off x="2448" y="5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2" name="Rectangle 34"/>
            <p:cNvSpPr>
              <a:spLocks noChangeArrowheads="1"/>
            </p:cNvSpPr>
            <p:nvPr/>
          </p:nvSpPr>
          <p:spPr bwMode="auto">
            <a:xfrm>
              <a:off x="2448" y="768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3" name="Rectangle 35"/>
            <p:cNvSpPr>
              <a:spLocks noChangeArrowheads="1"/>
            </p:cNvSpPr>
            <p:nvPr/>
          </p:nvSpPr>
          <p:spPr bwMode="auto">
            <a:xfrm>
              <a:off x="3072" y="5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4" name="Rectangle 36"/>
            <p:cNvSpPr>
              <a:spLocks noChangeArrowheads="1"/>
            </p:cNvSpPr>
            <p:nvPr/>
          </p:nvSpPr>
          <p:spPr bwMode="auto">
            <a:xfrm>
              <a:off x="3072" y="768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5" name="Rectangle 37"/>
            <p:cNvSpPr>
              <a:spLocks noChangeArrowheads="1"/>
            </p:cNvSpPr>
            <p:nvPr/>
          </p:nvSpPr>
          <p:spPr bwMode="auto">
            <a:xfrm>
              <a:off x="4416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6" name="Rectangle 38"/>
            <p:cNvSpPr>
              <a:spLocks noChangeArrowheads="1"/>
            </p:cNvSpPr>
            <p:nvPr/>
          </p:nvSpPr>
          <p:spPr bwMode="auto">
            <a:xfrm>
              <a:off x="4416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7" name="Rectangle 39"/>
            <p:cNvSpPr>
              <a:spLocks noChangeArrowheads="1"/>
            </p:cNvSpPr>
            <p:nvPr/>
          </p:nvSpPr>
          <p:spPr bwMode="auto">
            <a:xfrm>
              <a:off x="2208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8" name="Rectangle 40"/>
            <p:cNvSpPr>
              <a:spLocks noChangeArrowheads="1"/>
            </p:cNvSpPr>
            <p:nvPr/>
          </p:nvSpPr>
          <p:spPr bwMode="auto">
            <a:xfrm>
              <a:off x="2448" y="960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09" name="Rectangle 41"/>
            <p:cNvSpPr>
              <a:spLocks noChangeArrowheads="1"/>
            </p:cNvSpPr>
            <p:nvPr/>
          </p:nvSpPr>
          <p:spPr bwMode="auto">
            <a:xfrm>
              <a:off x="3072" y="960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10" name="Rectangle 42"/>
            <p:cNvSpPr>
              <a:spLocks noChangeArrowheads="1"/>
            </p:cNvSpPr>
            <p:nvPr/>
          </p:nvSpPr>
          <p:spPr bwMode="auto">
            <a:xfrm>
              <a:off x="4416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11" name="Rectangle 43"/>
            <p:cNvSpPr>
              <a:spLocks noChangeArrowheads="1"/>
            </p:cNvSpPr>
            <p:nvPr/>
          </p:nvSpPr>
          <p:spPr bwMode="auto">
            <a:xfrm>
              <a:off x="2208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12" name="Rectangle 44"/>
            <p:cNvSpPr>
              <a:spLocks noChangeArrowheads="1"/>
            </p:cNvSpPr>
            <p:nvPr/>
          </p:nvSpPr>
          <p:spPr bwMode="auto">
            <a:xfrm>
              <a:off x="2448" y="115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13" name="Rectangle 45"/>
            <p:cNvSpPr>
              <a:spLocks noChangeArrowheads="1"/>
            </p:cNvSpPr>
            <p:nvPr/>
          </p:nvSpPr>
          <p:spPr bwMode="auto">
            <a:xfrm>
              <a:off x="3072" y="115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4414" name="Rectangle 46"/>
            <p:cNvSpPr>
              <a:spLocks noChangeArrowheads="1"/>
            </p:cNvSpPr>
            <p:nvPr/>
          </p:nvSpPr>
          <p:spPr bwMode="auto">
            <a:xfrm>
              <a:off x="4416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</p:grpSp>
      <p:sp>
        <p:nvSpPr>
          <p:cNvPr id="954415" name="Rectangle 47"/>
          <p:cNvSpPr>
            <a:spLocks noChangeArrowheads="1"/>
          </p:cNvSpPr>
          <p:nvPr/>
        </p:nvSpPr>
        <p:spPr bwMode="auto">
          <a:xfrm>
            <a:off x="35052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16" name="Rectangle 48"/>
          <p:cNvSpPr>
            <a:spLocks noChangeArrowheads="1"/>
          </p:cNvSpPr>
          <p:nvPr/>
        </p:nvSpPr>
        <p:spPr bwMode="auto">
          <a:xfrm>
            <a:off x="35052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17" name="Rectangle 49"/>
          <p:cNvSpPr>
            <a:spLocks noChangeArrowheads="1"/>
          </p:cNvSpPr>
          <p:nvPr/>
        </p:nvSpPr>
        <p:spPr bwMode="auto">
          <a:xfrm>
            <a:off x="35052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F0</a:t>
            </a:r>
          </a:p>
        </p:txBody>
      </p:sp>
      <p:sp>
        <p:nvSpPr>
          <p:cNvPr id="954418" name="Rectangle 50"/>
          <p:cNvSpPr>
            <a:spLocks noChangeArrowheads="1"/>
          </p:cNvSpPr>
          <p:nvPr/>
        </p:nvSpPr>
        <p:spPr bwMode="auto">
          <a:xfrm>
            <a:off x="3886200" y="22098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19" name="Rectangle 51"/>
          <p:cNvSpPr>
            <a:spLocks noChangeArrowheads="1"/>
          </p:cNvSpPr>
          <p:nvPr/>
        </p:nvSpPr>
        <p:spPr bwMode="auto">
          <a:xfrm>
            <a:off x="3886200" y="25146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20" name="Rectangle 52"/>
          <p:cNvSpPr>
            <a:spLocks noChangeArrowheads="1"/>
          </p:cNvSpPr>
          <p:nvPr/>
        </p:nvSpPr>
        <p:spPr bwMode="auto">
          <a:xfrm>
            <a:off x="3886200" y="28194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21" name="Rectangle 53"/>
          <p:cNvSpPr>
            <a:spLocks noChangeArrowheads="1"/>
          </p:cNvSpPr>
          <p:nvPr/>
        </p:nvSpPr>
        <p:spPr bwMode="auto">
          <a:xfrm>
            <a:off x="4876800" y="22098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22" name="Rectangle 54"/>
          <p:cNvSpPr>
            <a:spLocks noChangeArrowheads="1"/>
          </p:cNvSpPr>
          <p:nvPr/>
        </p:nvSpPr>
        <p:spPr bwMode="auto">
          <a:xfrm>
            <a:off x="4876800" y="25146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23" name="Rectangle 55"/>
          <p:cNvSpPr>
            <a:spLocks noChangeArrowheads="1"/>
          </p:cNvSpPr>
          <p:nvPr/>
        </p:nvSpPr>
        <p:spPr bwMode="auto">
          <a:xfrm>
            <a:off x="4876800" y="28194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LD F0,10(R2)</a:t>
            </a:r>
          </a:p>
        </p:txBody>
      </p:sp>
      <p:sp>
        <p:nvSpPr>
          <p:cNvPr id="954424" name="Rectangle 56"/>
          <p:cNvSpPr>
            <a:spLocks noChangeArrowheads="1"/>
          </p:cNvSpPr>
          <p:nvPr/>
        </p:nvSpPr>
        <p:spPr bwMode="auto">
          <a:xfrm>
            <a:off x="70104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25" name="Rectangle 57"/>
          <p:cNvSpPr>
            <a:spLocks noChangeArrowheads="1"/>
          </p:cNvSpPr>
          <p:nvPr/>
        </p:nvSpPr>
        <p:spPr bwMode="auto">
          <a:xfrm>
            <a:off x="70104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4426" name="Rectangle 58"/>
          <p:cNvSpPr>
            <a:spLocks noChangeArrowheads="1"/>
          </p:cNvSpPr>
          <p:nvPr/>
        </p:nvSpPr>
        <p:spPr bwMode="auto">
          <a:xfrm>
            <a:off x="70104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101412" name="Line 59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3" name="Text Box 60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1414" name="Freeform 61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5" name="Line 62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6" name="Line 63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17" name="Text Box 64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1418" name="Text Box 65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1419" name="AutoShape 66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20" name="Text Box 67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1421" name="Text Box 68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1422" name="Group 69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54438" name="Rectangle 70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439" name="Rectangle 71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440" name="Rectangle 72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441" name="Rectangle 73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442" name="Rectangle 74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443" name="Rectangle 75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1423" name="Text Box 76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1424" name="Line 77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425" name="Group 78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954447" name="Rectangle 79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 dirty="0">
                  <a:latin typeface="Courier New" pitchFamily="49" charset="0"/>
                </a:rPr>
                <a:t>1</a:t>
              </a:r>
              <a:r>
                <a:rPr lang="en-US" sz="1800" dirty="0">
                  <a:solidFill>
                    <a:schemeClr val="tx1"/>
                  </a:solidFill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954448" name="Rectangle 80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4449" name="Rectangle 81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434" name="Line 82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426" name="Text Box 83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1427" name="Text Box 84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1428" name="Text Box 85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1429" name="Line 86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30" name="Line 87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56419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20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88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6422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6423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6424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06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2408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56429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56430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2412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2417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9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2420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56440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41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42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43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21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2423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2453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956448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49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0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1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2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3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4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5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6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7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8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59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60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61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62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6463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956464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65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F10</a:t>
              </a:r>
            </a:p>
          </p:txBody>
        </p:sp>
        <p:sp>
          <p:nvSpPr>
            <p:cNvPr id="956466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56467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68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69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70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71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956472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956473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6474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56475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2424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5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2426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7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9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2430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2431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2433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2434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56487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88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89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90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91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92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35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2436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37" name="Group 79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956496" name="Rectangle 80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956497" name="Rectangle 81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6498" name="Rectangle 82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446" name="Line 83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38" name="Text Box 84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2439" name="Text Box 85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440" name="Text Box 86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2441" name="Line 87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2" name="Line 88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58467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3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DIVD </a:t>
              </a:r>
              <a:r>
                <a:rPr lang="en-US" sz="1800">
                  <a:latin typeface="Courier New" pitchFamily="49" charset="0"/>
                </a:rPr>
                <a:t>ROB2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958468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12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8470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58471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8472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0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3432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58477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58478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3436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3441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2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3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3444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58488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489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490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491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45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6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3447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3477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958496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497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498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499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0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1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2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3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4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5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6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7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8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09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10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58511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</p:grpSp>
        <p:sp>
          <p:nvSpPr>
            <p:cNvPr id="958512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F2</a:t>
              </a:r>
            </a:p>
          </p:txBody>
        </p:sp>
        <p:sp>
          <p:nvSpPr>
            <p:cNvPr id="958513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F10</a:t>
              </a:r>
            </a:p>
          </p:txBody>
        </p:sp>
        <p:sp>
          <p:nvSpPr>
            <p:cNvPr id="958514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58515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8516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8517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58518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958519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958520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958521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58522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58523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3448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9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3450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1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2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3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3454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3455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3457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3458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58535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536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537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538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539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540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59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3460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61" name="Group 79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958544" name="Rectangle 80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958545" name="Rectangle 81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8546" name="Rectangle 82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70" name="Line 83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62" name="Text Box 84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3463" name="Text Box 85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3464" name="Text Box 86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3465" name="Line 87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66" name="Line 88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60515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3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DIVD </a:t>
              </a:r>
              <a:r>
                <a:rPr lang="en-US" sz="1800">
                  <a:latin typeface="Courier New" pitchFamily="49" charset="0"/>
                </a:rPr>
                <a:t>ROB2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960516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36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0518" name="Rectangle 6"/>
          <p:cNvSpPr>
            <a:spLocks noChangeArrowheads="1"/>
          </p:cNvSpPr>
          <p:nvPr/>
        </p:nvSpPr>
        <p:spPr bwMode="auto">
          <a:xfrm>
            <a:off x="29845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0519" name="Rectangle 7"/>
          <p:cNvSpPr>
            <a:spLocks noChangeArrowheads="1"/>
          </p:cNvSpPr>
          <p:nvPr/>
        </p:nvSpPr>
        <p:spPr bwMode="auto">
          <a:xfrm>
            <a:off x="29845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6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</a:t>
            </a:r>
            <a:r>
              <a:rPr lang="en-US" sz="1800">
                <a:latin typeface="Courier New" pitchFamily="49" charset="0"/>
              </a:rPr>
              <a:t>ROB5, 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R(F6)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960520" name="Rectangle 8"/>
          <p:cNvSpPr>
            <a:spLocks noChangeArrowheads="1"/>
          </p:cNvSpPr>
          <p:nvPr/>
        </p:nvSpPr>
        <p:spPr bwMode="auto">
          <a:xfrm>
            <a:off x="29845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54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4456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60525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60526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4460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4465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4468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60536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37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38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39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469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4471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4501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960544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45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960546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47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48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49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960550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51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960552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960553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54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960555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960556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0557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0558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960559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960560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F2</a:t>
              </a:r>
            </a:p>
          </p:txBody>
        </p:sp>
        <p:sp>
          <p:nvSpPr>
            <p:cNvPr id="960561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F10</a:t>
              </a:r>
            </a:p>
          </p:txBody>
        </p:sp>
        <p:sp>
          <p:nvSpPr>
            <p:cNvPr id="960562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60563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0564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0565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0566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960567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960568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960569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0570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0571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4472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4474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5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6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77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4478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4479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80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4481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4482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60583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84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85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86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87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0588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483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4484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0591" name="Rectangle 79"/>
          <p:cNvSpPr>
            <a:spLocks noChangeArrowheads="1"/>
          </p:cNvSpPr>
          <p:nvPr/>
        </p:nvSpPr>
        <p:spPr bwMode="auto">
          <a:xfrm>
            <a:off x="6400800" y="5334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10+R2</a:t>
            </a:r>
          </a:p>
        </p:txBody>
      </p:sp>
      <p:sp>
        <p:nvSpPr>
          <p:cNvPr id="960592" name="Rectangle 80"/>
          <p:cNvSpPr>
            <a:spLocks noChangeArrowheads="1"/>
          </p:cNvSpPr>
          <p:nvPr/>
        </p:nvSpPr>
        <p:spPr bwMode="auto">
          <a:xfrm>
            <a:off x="6400800" y="5588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87" name="Text Box 81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4488" name="Text Box 82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4489" name="Text Box 83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4490" name="Line 84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91" name="Line 85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0598" name="Rectangle 86"/>
          <p:cNvSpPr>
            <a:spLocks noChangeArrowheads="1"/>
          </p:cNvSpPr>
          <p:nvPr/>
        </p:nvSpPr>
        <p:spPr bwMode="auto">
          <a:xfrm>
            <a:off x="6400800" y="55626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5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 0+R3</a:t>
            </a:r>
          </a:p>
        </p:txBody>
      </p:sp>
      <p:sp>
        <p:nvSpPr>
          <p:cNvPr id="960599" name="Rectangle 87"/>
          <p:cNvSpPr>
            <a:spLocks noChangeArrowheads="1"/>
          </p:cNvSpPr>
          <p:nvPr/>
        </p:nvSpPr>
        <p:spPr bwMode="auto">
          <a:xfrm>
            <a:off x="6400800" y="57912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94" name="Line 88"/>
          <p:cNvSpPr>
            <a:spLocks noChangeShapeType="1"/>
          </p:cNvSpPr>
          <p:nvPr/>
        </p:nvSpPr>
        <p:spPr bwMode="auto">
          <a:xfrm>
            <a:off x="6756400" y="533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62563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3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DIVD </a:t>
              </a:r>
              <a:r>
                <a:rPr lang="en-US" sz="1800">
                  <a:latin typeface="Courier New" pitchFamily="49" charset="0"/>
                </a:rPr>
                <a:t>ROB2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962564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60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6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</a:t>
            </a:r>
            <a:r>
              <a:rPr lang="en-US" sz="1800">
                <a:latin typeface="Courier New" pitchFamily="49" charset="0"/>
              </a:rPr>
              <a:t>ROB5, 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R(F6)</a:t>
            </a:r>
          </a:p>
        </p:txBody>
      </p:sp>
      <p:sp>
        <p:nvSpPr>
          <p:cNvPr id="962568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478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5480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62573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62574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5484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5489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5492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62584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585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586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587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493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5495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5525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962592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2593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962594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latin typeface="Courier New" pitchFamily="49" charset="0"/>
                  </a:rPr>
                  <a:t>ROB5</a:t>
                </a: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2595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 </a:t>
                </a:r>
              </a:p>
            </p:txBody>
          </p:sp>
          <p:sp>
            <p:nvSpPr>
              <p:cNvPr id="962596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ST 0(R3),F4</a:t>
                </a:r>
              </a:p>
            </p:txBody>
          </p:sp>
          <p:sp>
            <p:nvSpPr>
              <p:cNvPr id="962597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962598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962599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962600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962601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2602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962603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962604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2605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2606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962607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962608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F2</a:t>
              </a:r>
            </a:p>
          </p:txBody>
        </p:sp>
        <p:sp>
          <p:nvSpPr>
            <p:cNvPr id="962609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F10</a:t>
              </a:r>
            </a:p>
          </p:txBody>
        </p:sp>
        <p:sp>
          <p:nvSpPr>
            <p:cNvPr id="962610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62611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2612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2613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2614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962615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962616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962617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2618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2619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5496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5498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9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5502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5503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5505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5506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62631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32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33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34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35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2636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07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5508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Text Box 79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5510" name="Text Box 80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5511" name="Text Box 81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5512" name="Line 82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Line 83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44" name="Rectangle 84"/>
          <p:cNvSpPr>
            <a:spLocks noChangeArrowheads="1"/>
          </p:cNvSpPr>
          <p:nvPr/>
        </p:nvSpPr>
        <p:spPr bwMode="auto">
          <a:xfrm>
            <a:off x="6400800" y="5334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1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10+R2</a:t>
            </a:r>
          </a:p>
        </p:txBody>
      </p:sp>
      <p:sp>
        <p:nvSpPr>
          <p:cNvPr id="962645" name="Rectangle 85"/>
          <p:cNvSpPr>
            <a:spLocks noChangeArrowheads="1"/>
          </p:cNvSpPr>
          <p:nvPr/>
        </p:nvSpPr>
        <p:spPr bwMode="auto">
          <a:xfrm>
            <a:off x="6400800" y="55880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2646" name="Rectangle 86"/>
          <p:cNvSpPr>
            <a:spLocks noChangeArrowheads="1"/>
          </p:cNvSpPr>
          <p:nvPr/>
        </p:nvSpPr>
        <p:spPr bwMode="auto">
          <a:xfrm>
            <a:off x="6400800" y="55626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5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 0+R3</a:t>
            </a:r>
          </a:p>
        </p:txBody>
      </p:sp>
      <p:sp>
        <p:nvSpPr>
          <p:cNvPr id="962647" name="Rectangle 87"/>
          <p:cNvSpPr>
            <a:spLocks noChangeArrowheads="1"/>
          </p:cNvSpPr>
          <p:nvPr/>
        </p:nvSpPr>
        <p:spPr bwMode="auto">
          <a:xfrm>
            <a:off x="6400800" y="57912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5518" name="Line 88"/>
          <p:cNvSpPr>
            <a:spLocks noChangeShapeType="1"/>
          </p:cNvSpPr>
          <p:nvPr/>
        </p:nvSpPr>
        <p:spPr bwMode="auto">
          <a:xfrm>
            <a:off x="6756400" y="5334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64611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3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DIVD </a:t>
              </a:r>
              <a:r>
                <a:rPr lang="en-US" sz="1800">
                  <a:latin typeface="Courier New" pitchFamily="49" charset="0"/>
                </a:rPr>
                <a:t>ROB2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964612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84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49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6500" name="Line 7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64617" name="Rectangle 9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64618" name="Rectangle 10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6504" name="Line 11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Line 12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Line 13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Line 14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Text Box 15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6509" name="Line 16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Line 17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Text Box 18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6512" name="Group 19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64628" name="Rectangle 20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29" name="Rectangle 21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30" name="Rectangle 22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31" name="Rectangle 23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513" name="Freeform 24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Text Box 25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6515" name="Group 26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6549" name="Group 27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964636" name="Rectangle 28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4637" name="Rectangle 29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964638" name="Rectangle 30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964639" name="Rectangle 31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 </a:t>
                </a:r>
              </a:p>
            </p:txBody>
          </p:sp>
          <p:sp>
            <p:nvSpPr>
              <p:cNvPr id="964640" name="Rectangle 32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ST 0(R3),F4</a:t>
                </a:r>
              </a:p>
            </p:txBody>
          </p:sp>
          <p:sp>
            <p:nvSpPr>
              <p:cNvPr id="964641" name="Rectangle 33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964642" name="Rectangle 34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964643" name="Rectangle 35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  <p:sp>
            <p:nvSpPr>
              <p:cNvPr id="964644" name="Rectangle 36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964645" name="Rectangle 37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964646" name="Rectangle 38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964647" name="Rectangle 39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964648" name="Rectangle 40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4649" name="Rectangle 4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4650" name="Rectangle 42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964651" name="Rectangle 43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964652" name="Rectangle 44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F2</a:t>
              </a:r>
            </a:p>
          </p:txBody>
        </p:sp>
        <p:sp>
          <p:nvSpPr>
            <p:cNvPr id="964653" name="Rectangle 45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F10</a:t>
              </a:r>
            </a:p>
          </p:txBody>
        </p:sp>
        <p:sp>
          <p:nvSpPr>
            <p:cNvPr id="964654" name="Rectangle 46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64655" name="Rectangle 47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4656" name="Rectangle 48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4657" name="Rectangle 49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4658" name="Rectangle 50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964659" name="Rectangle 51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964660" name="Rectangle 52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964661" name="Rectangle 53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4662" name="Rectangle 54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4663" name="Rectangle 55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6516" name="Line 56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Text Box 57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6518" name="Freeform 58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Line 59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0" name="Line 60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Text Box 61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6522" name="Text Box 62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6523" name="AutoShape 63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4" name="Text Box 64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6525" name="Text Box 65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6526" name="Group 66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64675" name="Rectangle 67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76" name="Rectangle 68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77" name="Rectangle 69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78" name="Rectangle 70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79" name="Rectangle 71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80" name="Rectangle 72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527" name="Text Box 73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6528" name="Line 74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29" name="Group 75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964684" name="Rectangle 76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964685" name="Rectangle 77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4686" name="Rectangle 78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42" name="Line 79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30" name="Text Box 80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6531" name="Text Box 81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6532" name="Text Box 82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6533" name="Line 83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Line 84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4693" name="Rectangle 85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4694" name="Rectangle 86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6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M[10],R(F6)</a:t>
            </a:r>
          </a:p>
        </p:txBody>
      </p:sp>
      <p:sp>
        <p:nvSpPr>
          <p:cNvPr id="964695" name="Rectangle 87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38" name="Rectangle 88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Control Dependencies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7162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Every instruction is control dependent on some set of branches, and, in general, these control dependencies must be preserved to preserve program order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if p1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S1;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};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if p2 {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	S2;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 smtClean="0">
                <a:latin typeface="Courier New" pitchFamily="49" charset="0"/>
              </a:rPr>
              <a:t>}</a:t>
            </a:r>
            <a:endParaRPr lang="en-US" altLang="en-US" sz="1800" smtClean="0"/>
          </a:p>
          <a:p>
            <a:pPr>
              <a:lnSpc>
                <a:spcPct val="80000"/>
              </a:lnSpc>
            </a:pPr>
            <a:r>
              <a:rPr lang="en-US" altLang="en-US" smtClean="0">
                <a:solidFill>
                  <a:srgbClr val="0332B7"/>
                </a:solidFill>
                <a:latin typeface="Courier New" pitchFamily="49" charset="0"/>
              </a:rPr>
              <a:t>S1</a:t>
            </a:r>
            <a:r>
              <a:rPr lang="en-US" altLang="en-US" smtClean="0"/>
              <a:t> is </a:t>
            </a:r>
            <a:r>
              <a:rPr lang="en-US" altLang="en-US" smtClean="0">
                <a:solidFill>
                  <a:srgbClr val="0332B7"/>
                </a:solidFill>
              </a:rPr>
              <a:t>control dependent</a:t>
            </a:r>
            <a:r>
              <a:rPr lang="en-US" altLang="en-US" smtClean="0"/>
              <a:t> on </a:t>
            </a:r>
            <a:r>
              <a:rPr lang="en-US" altLang="en-US" smtClean="0">
                <a:solidFill>
                  <a:srgbClr val="0332B7"/>
                </a:solidFill>
                <a:latin typeface="Courier New" pitchFamily="49" charset="0"/>
              </a:rPr>
              <a:t>p1</a:t>
            </a:r>
            <a:r>
              <a:rPr lang="en-US" altLang="en-US" smtClean="0"/>
              <a:t>, and </a:t>
            </a:r>
            <a:r>
              <a:rPr lang="en-US" altLang="en-US" smtClean="0">
                <a:solidFill>
                  <a:srgbClr val="0332B7"/>
                </a:solidFill>
                <a:latin typeface="Courier New" pitchFamily="49" charset="0"/>
              </a:rPr>
              <a:t>S2</a:t>
            </a:r>
            <a:r>
              <a:rPr lang="en-US" altLang="en-US" smtClean="0"/>
              <a:t> is </a:t>
            </a:r>
            <a:r>
              <a:rPr lang="en-US" altLang="en-US" smtClean="0">
                <a:solidFill>
                  <a:srgbClr val="0332B7"/>
                </a:solidFill>
              </a:rPr>
              <a:t>control dependent</a:t>
            </a:r>
            <a:r>
              <a:rPr lang="en-US" altLang="en-US" smtClean="0"/>
              <a:t> on </a:t>
            </a:r>
            <a:r>
              <a:rPr lang="en-US" altLang="en-US" smtClean="0">
                <a:solidFill>
                  <a:srgbClr val="0332B7"/>
                </a:solidFill>
                <a:latin typeface="Courier New" pitchFamily="49" charset="0"/>
              </a:rPr>
              <a:t>p2</a:t>
            </a:r>
            <a:r>
              <a:rPr lang="en-US" altLang="en-US" smtClean="0"/>
              <a:t> but not on </a:t>
            </a:r>
            <a:r>
              <a:rPr lang="en-US" altLang="en-US" smtClean="0">
                <a:latin typeface="Courier New" pitchFamily="49" charset="0"/>
              </a:rPr>
              <a:t>p1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66659" name="Rectangle 3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3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DIVD </a:t>
              </a:r>
              <a:r>
                <a:rPr lang="en-US" sz="1800">
                  <a:latin typeface="Courier New" pitchFamily="49" charset="0"/>
                </a:rPr>
                <a:t>ROB2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966660" name="Rectangle 4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08" name="Rectangle 5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6662" name="Rectangle 6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6663" name="Rectangle 7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7526" name="Rectangle 9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7528" name="Line 11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Text Box 12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66669" name="Rectangle 13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66670" name="Rectangle 14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7532" name="Line 15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16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17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18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Text Box 19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7537" name="Line 20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Line 21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Text Box 22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7540" name="Group 23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66680" name="Rectangle 24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681" name="Rectangle 25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682" name="Rectangle 26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683" name="Rectangle 27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7541" name="Freeform 28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Text Box 29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grpSp>
        <p:nvGrpSpPr>
          <p:cNvPr id="107543" name="Group 30"/>
          <p:cNvGrpSpPr>
            <a:grpSpLocks/>
          </p:cNvGrpSpPr>
          <p:nvPr/>
        </p:nvGrpSpPr>
        <p:grpSpPr bwMode="auto">
          <a:xfrm>
            <a:off x="3505200" y="990600"/>
            <a:ext cx="3886200" cy="2133600"/>
            <a:chOff x="2208" y="624"/>
            <a:chExt cx="2448" cy="1344"/>
          </a:xfrm>
        </p:grpSpPr>
        <p:grpSp>
          <p:nvGrpSpPr>
            <p:cNvPr id="107573" name="Group 31"/>
            <p:cNvGrpSpPr>
              <a:grpSpLocks/>
            </p:cNvGrpSpPr>
            <p:nvPr/>
          </p:nvGrpSpPr>
          <p:grpSpPr bwMode="auto">
            <a:xfrm>
              <a:off x="2208" y="624"/>
              <a:ext cx="2448" cy="768"/>
              <a:chOff x="2208" y="576"/>
              <a:chExt cx="2448" cy="768"/>
            </a:xfrm>
          </p:grpSpPr>
          <p:sp>
            <p:nvSpPr>
              <p:cNvPr id="966688" name="Rectangle 32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6689" name="Rectangle 3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F0</a:t>
                </a:r>
              </a:p>
            </p:txBody>
          </p:sp>
          <p:sp>
            <p:nvSpPr>
              <p:cNvPr id="966690" name="Rectangle 34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966691" name="Rectangle 35"/>
              <p:cNvSpPr>
                <a:spLocks noChangeArrowheads="1"/>
              </p:cNvSpPr>
              <p:nvPr/>
            </p:nvSpPr>
            <p:spPr bwMode="auto">
              <a:xfrm>
                <a:off x="2448" y="76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&lt;val2&gt;</a:t>
                </a:r>
              </a:p>
            </p:txBody>
          </p:sp>
          <p:sp>
            <p:nvSpPr>
              <p:cNvPr id="966692" name="Rectangle 36"/>
              <p:cNvSpPr>
                <a:spLocks noChangeArrowheads="1"/>
              </p:cNvSpPr>
              <p:nvPr/>
            </p:nvSpPr>
            <p:spPr bwMode="auto">
              <a:xfrm>
                <a:off x="3072" y="576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ST 0(R3),F4</a:t>
                </a:r>
              </a:p>
            </p:txBody>
          </p:sp>
          <p:sp>
            <p:nvSpPr>
              <p:cNvPr id="966693" name="Rectangle 37"/>
              <p:cNvSpPr>
                <a:spLocks noChangeArrowheads="1"/>
              </p:cNvSpPr>
              <p:nvPr/>
            </p:nvSpPr>
            <p:spPr bwMode="auto">
              <a:xfrm>
                <a:off x="3072" y="768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ADDD F0,F4,F6</a:t>
                </a:r>
              </a:p>
            </p:txBody>
          </p:sp>
          <p:sp>
            <p:nvSpPr>
              <p:cNvPr id="966694" name="Rectangle 38"/>
              <p:cNvSpPr>
                <a:spLocks noChangeArrowheads="1"/>
              </p:cNvSpPr>
              <p:nvPr/>
            </p:nvSpPr>
            <p:spPr bwMode="auto">
              <a:xfrm>
                <a:off x="4416" y="57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966695" name="Rectangle 39"/>
              <p:cNvSpPr>
                <a:spLocks noChangeArrowheads="1"/>
              </p:cNvSpPr>
              <p:nvPr/>
            </p:nvSpPr>
            <p:spPr bwMode="auto">
              <a:xfrm>
                <a:off x="4416" y="768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Ex</a:t>
                </a:r>
              </a:p>
            </p:txBody>
          </p:sp>
          <p:sp>
            <p:nvSpPr>
              <p:cNvPr id="966696" name="Rectangle 40"/>
              <p:cNvSpPr>
                <a:spLocks noChangeArrowheads="1"/>
              </p:cNvSpPr>
              <p:nvPr/>
            </p:nvSpPr>
            <p:spPr bwMode="auto">
              <a:xfrm>
                <a:off x="2208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F4</a:t>
                </a:r>
              </a:p>
            </p:txBody>
          </p:sp>
          <p:sp>
            <p:nvSpPr>
              <p:cNvPr id="966697" name="Rectangle 41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M[10]</a:t>
                </a:r>
              </a:p>
            </p:txBody>
          </p:sp>
          <p:sp>
            <p:nvSpPr>
              <p:cNvPr id="966698" name="Rectangle 42"/>
              <p:cNvSpPr>
                <a:spLocks noChangeArrowheads="1"/>
              </p:cNvSpPr>
              <p:nvPr/>
            </p:nvSpPr>
            <p:spPr bwMode="auto">
              <a:xfrm>
                <a:off x="3072" y="960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LD F4,0(R3)</a:t>
                </a:r>
              </a:p>
            </p:txBody>
          </p:sp>
          <p:sp>
            <p:nvSpPr>
              <p:cNvPr id="966699" name="Rectangle 43"/>
              <p:cNvSpPr>
                <a:spLocks noChangeArrowheads="1"/>
              </p:cNvSpPr>
              <p:nvPr/>
            </p:nvSpPr>
            <p:spPr bwMode="auto">
              <a:xfrm>
                <a:off x="4416" y="960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Y</a:t>
                </a:r>
              </a:p>
            </p:txBody>
          </p:sp>
          <p:sp>
            <p:nvSpPr>
              <p:cNvPr id="966700" name="Rectangle 44"/>
              <p:cNvSpPr>
                <a:spLocks noChangeArrowheads="1"/>
              </p:cNvSpPr>
              <p:nvPr/>
            </p:nvSpPr>
            <p:spPr bwMode="auto">
              <a:xfrm>
                <a:off x="2208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--</a:t>
                </a:r>
              </a:p>
            </p:txBody>
          </p:sp>
          <p:sp>
            <p:nvSpPr>
              <p:cNvPr id="966701" name="Rectangle 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sz="1800">
                  <a:solidFill>
                    <a:schemeClr val="tx1"/>
                  </a:solidFill>
                  <a:latin typeface="Courier New" pitchFamily="49" charset="0"/>
                </a:endParaRPr>
              </a:p>
            </p:txBody>
          </p:sp>
          <p:sp>
            <p:nvSpPr>
              <p:cNvPr id="966702" name="Rectangle 4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1344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BNE F2,&lt;…&gt;</a:t>
                </a:r>
              </a:p>
            </p:txBody>
          </p:sp>
          <p:sp>
            <p:nvSpPr>
              <p:cNvPr id="966703" name="Rectangle 47"/>
              <p:cNvSpPr>
                <a:spLocks noChangeArrowheads="1"/>
              </p:cNvSpPr>
              <p:nvPr/>
            </p:nvSpPr>
            <p:spPr bwMode="auto">
              <a:xfrm>
                <a:off x="4416" y="1152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800">
                    <a:solidFill>
                      <a:schemeClr val="tx1"/>
                    </a:solidFill>
                    <a:latin typeface="Courier New" pitchFamily="49" charset="0"/>
                  </a:rPr>
                  <a:t>N</a:t>
                </a:r>
              </a:p>
            </p:txBody>
          </p:sp>
        </p:grpSp>
        <p:sp>
          <p:nvSpPr>
            <p:cNvPr id="966704" name="Rectangle 48"/>
            <p:cNvSpPr>
              <a:spLocks noChangeArrowheads="1"/>
            </p:cNvSpPr>
            <p:nvPr/>
          </p:nvSpPr>
          <p:spPr bwMode="auto">
            <a:xfrm>
              <a:off x="2208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F2</a:t>
              </a:r>
            </a:p>
          </p:txBody>
        </p:sp>
        <p:sp>
          <p:nvSpPr>
            <p:cNvPr id="966705" name="Rectangle 49"/>
            <p:cNvSpPr>
              <a:spLocks noChangeArrowheads="1"/>
            </p:cNvSpPr>
            <p:nvPr/>
          </p:nvSpPr>
          <p:spPr bwMode="auto">
            <a:xfrm>
              <a:off x="2208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F10</a:t>
              </a:r>
            </a:p>
          </p:txBody>
        </p:sp>
        <p:sp>
          <p:nvSpPr>
            <p:cNvPr id="966706" name="Rectangle 50"/>
            <p:cNvSpPr>
              <a:spLocks noChangeArrowheads="1"/>
            </p:cNvSpPr>
            <p:nvPr/>
          </p:nvSpPr>
          <p:spPr bwMode="auto">
            <a:xfrm>
              <a:off x="2208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66707" name="Rectangle 51"/>
            <p:cNvSpPr>
              <a:spLocks noChangeArrowheads="1"/>
            </p:cNvSpPr>
            <p:nvPr/>
          </p:nvSpPr>
          <p:spPr bwMode="auto">
            <a:xfrm>
              <a:off x="2448" y="139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6708" name="Rectangle 52"/>
            <p:cNvSpPr>
              <a:spLocks noChangeArrowheads="1"/>
            </p:cNvSpPr>
            <p:nvPr/>
          </p:nvSpPr>
          <p:spPr bwMode="auto">
            <a:xfrm>
              <a:off x="2448" y="1584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6709" name="Rectangle 53"/>
            <p:cNvSpPr>
              <a:spLocks noChangeArrowheads="1"/>
            </p:cNvSpPr>
            <p:nvPr/>
          </p:nvSpPr>
          <p:spPr bwMode="auto">
            <a:xfrm>
              <a:off x="2448" y="17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6710" name="Rectangle 54"/>
            <p:cNvSpPr>
              <a:spLocks noChangeArrowheads="1"/>
            </p:cNvSpPr>
            <p:nvPr/>
          </p:nvSpPr>
          <p:spPr bwMode="auto">
            <a:xfrm>
              <a:off x="3072" y="139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DIVD F2,F10,F6</a:t>
              </a:r>
            </a:p>
          </p:txBody>
        </p:sp>
        <p:sp>
          <p:nvSpPr>
            <p:cNvPr id="966711" name="Rectangle 55"/>
            <p:cNvSpPr>
              <a:spLocks noChangeArrowheads="1"/>
            </p:cNvSpPr>
            <p:nvPr/>
          </p:nvSpPr>
          <p:spPr bwMode="auto">
            <a:xfrm>
              <a:off x="3072" y="1584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F10,F4,F0</a:t>
              </a:r>
            </a:p>
          </p:txBody>
        </p:sp>
        <p:sp>
          <p:nvSpPr>
            <p:cNvPr id="966712" name="Rectangle 56"/>
            <p:cNvSpPr>
              <a:spLocks noChangeArrowheads="1"/>
            </p:cNvSpPr>
            <p:nvPr/>
          </p:nvSpPr>
          <p:spPr bwMode="auto">
            <a:xfrm>
              <a:off x="3072" y="17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F0,10(R2)</a:t>
              </a:r>
            </a:p>
          </p:txBody>
        </p:sp>
        <p:sp>
          <p:nvSpPr>
            <p:cNvPr id="966713" name="Rectangle 57"/>
            <p:cNvSpPr>
              <a:spLocks noChangeArrowheads="1"/>
            </p:cNvSpPr>
            <p:nvPr/>
          </p:nvSpPr>
          <p:spPr bwMode="auto">
            <a:xfrm>
              <a:off x="4416" y="139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6714" name="Rectangle 58"/>
            <p:cNvSpPr>
              <a:spLocks noChangeArrowheads="1"/>
            </p:cNvSpPr>
            <p:nvPr/>
          </p:nvSpPr>
          <p:spPr bwMode="auto">
            <a:xfrm>
              <a:off x="4416" y="1584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  <p:sp>
          <p:nvSpPr>
            <p:cNvPr id="966715" name="Rectangle 59"/>
            <p:cNvSpPr>
              <a:spLocks noChangeArrowheads="1"/>
            </p:cNvSpPr>
            <p:nvPr/>
          </p:nvSpPr>
          <p:spPr bwMode="auto">
            <a:xfrm>
              <a:off x="4416" y="17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sp>
        <p:nvSpPr>
          <p:cNvPr id="107544" name="Line 60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5" name="Text Box 61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7546" name="Freeform 62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7" name="Line 63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Line 64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9" name="Text Box 65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7550" name="Text Box 66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7551" name="AutoShape 67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52" name="Text Box 68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7553" name="Text Box 69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7554" name="Group 70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66727" name="Rectangle 71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728" name="Rectangle 72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729" name="Rectangle 73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730" name="Rectangle 74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731" name="Rectangle 75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732" name="Rectangle 76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7555" name="Text Box 77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7556" name="Line 78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57" name="Group 79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966736" name="Rectangle 80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966737" name="Rectangle 81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6738" name="Rectangle 82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66" name="Line 83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58" name="Text Box 84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7559" name="Text Box 85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7560" name="Text Box 86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7561" name="Line 87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62" name="Line 88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3505200" y="990600"/>
            <a:ext cx="3886200" cy="1219200"/>
            <a:chOff x="2208" y="576"/>
            <a:chExt cx="2448" cy="768"/>
          </a:xfrm>
        </p:grpSpPr>
        <p:sp>
          <p:nvSpPr>
            <p:cNvPr id="968707" name="Rectangle 3"/>
            <p:cNvSpPr>
              <a:spLocks noChangeArrowheads="1"/>
            </p:cNvSpPr>
            <p:nvPr/>
          </p:nvSpPr>
          <p:spPr bwMode="auto">
            <a:xfrm>
              <a:off x="2208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--</a:t>
              </a:r>
            </a:p>
          </p:txBody>
        </p:sp>
        <p:sp>
          <p:nvSpPr>
            <p:cNvPr id="968708" name="Rectangle 4"/>
            <p:cNvSpPr>
              <a:spLocks noChangeArrowheads="1"/>
            </p:cNvSpPr>
            <p:nvPr/>
          </p:nvSpPr>
          <p:spPr bwMode="auto">
            <a:xfrm>
              <a:off x="2208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F0</a:t>
              </a:r>
            </a:p>
          </p:txBody>
        </p:sp>
        <p:sp>
          <p:nvSpPr>
            <p:cNvPr id="968709" name="Rectangle 5"/>
            <p:cNvSpPr>
              <a:spLocks noChangeArrowheads="1"/>
            </p:cNvSpPr>
            <p:nvPr/>
          </p:nvSpPr>
          <p:spPr bwMode="auto">
            <a:xfrm>
              <a:off x="2448" y="576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M[10]</a:t>
              </a:r>
            </a:p>
          </p:txBody>
        </p:sp>
        <p:sp>
          <p:nvSpPr>
            <p:cNvPr id="968710" name="Rectangle 6"/>
            <p:cNvSpPr>
              <a:spLocks noChangeArrowheads="1"/>
            </p:cNvSpPr>
            <p:nvPr/>
          </p:nvSpPr>
          <p:spPr bwMode="auto">
            <a:xfrm>
              <a:off x="2448" y="768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&lt;val2&gt;</a:t>
              </a:r>
            </a:p>
          </p:txBody>
        </p:sp>
        <p:sp>
          <p:nvSpPr>
            <p:cNvPr id="968711" name="Rectangle 7"/>
            <p:cNvSpPr>
              <a:spLocks noChangeArrowheads="1"/>
            </p:cNvSpPr>
            <p:nvPr/>
          </p:nvSpPr>
          <p:spPr bwMode="auto">
            <a:xfrm>
              <a:off x="3072" y="576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ST 0(R3),F4</a:t>
              </a:r>
            </a:p>
          </p:txBody>
        </p:sp>
        <p:sp>
          <p:nvSpPr>
            <p:cNvPr id="968712" name="Rectangle 8"/>
            <p:cNvSpPr>
              <a:spLocks noChangeArrowheads="1"/>
            </p:cNvSpPr>
            <p:nvPr/>
          </p:nvSpPr>
          <p:spPr bwMode="auto">
            <a:xfrm>
              <a:off x="3072" y="768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ADDD F0,F4,F6</a:t>
              </a:r>
            </a:p>
          </p:txBody>
        </p:sp>
        <p:sp>
          <p:nvSpPr>
            <p:cNvPr id="968713" name="Rectangle 9"/>
            <p:cNvSpPr>
              <a:spLocks noChangeArrowheads="1"/>
            </p:cNvSpPr>
            <p:nvPr/>
          </p:nvSpPr>
          <p:spPr bwMode="auto">
            <a:xfrm>
              <a:off x="4416" y="576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Y</a:t>
              </a:r>
            </a:p>
          </p:txBody>
        </p:sp>
        <p:sp>
          <p:nvSpPr>
            <p:cNvPr id="968714" name="Rectangle 10"/>
            <p:cNvSpPr>
              <a:spLocks noChangeArrowheads="1"/>
            </p:cNvSpPr>
            <p:nvPr/>
          </p:nvSpPr>
          <p:spPr bwMode="auto">
            <a:xfrm>
              <a:off x="4416" y="768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Ex</a:t>
              </a:r>
            </a:p>
          </p:txBody>
        </p:sp>
        <p:sp>
          <p:nvSpPr>
            <p:cNvPr id="968715" name="Rectangle 11"/>
            <p:cNvSpPr>
              <a:spLocks noChangeArrowheads="1"/>
            </p:cNvSpPr>
            <p:nvPr/>
          </p:nvSpPr>
          <p:spPr bwMode="auto">
            <a:xfrm>
              <a:off x="2208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F4</a:t>
              </a:r>
            </a:p>
          </p:txBody>
        </p:sp>
        <p:sp>
          <p:nvSpPr>
            <p:cNvPr id="968716" name="Rectangle 12"/>
            <p:cNvSpPr>
              <a:spLocks noChangeArrowheads="1"/>
            </p:cNvSpPr>
            <p:nvPr/>
          </p:nvSpPr>
          <p:spPr bwMode="auto">
            <a:xfrm>
              <a:off x="2448" y="960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M[10]</a:t>
              </a:r>
            </a:p>
          </p:txBody>
        </p:sp>
        <p:sp>
          <p:nvSpPr>
            <p:cNvPr id="968717" name="Rectangle 13"/>
            <p:cNvSpPr>
              <a:spLocks noChangeArrowheads="1"/>
            </p:cNvSpPr>
            <p:nvPr/>
          </p:nvSpPr>
          <p:spPr bwMode="auto">
            <a:xfrm>
              <a:off x="3072" y="960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LD F4,0(R3)</a:t>
              </a:r>
            </a:p>
          </p:txBody>
        </p:sp>
        <p:sp>
          <p:nvSpPr>
            <p:cNvPr id="968718" name="Rectangle 14"/>
            <p:cNvSpPr>
              <a:spLocks noChangeArrowheads="1"/>
            </p:cNvSpPr>
            <p:nvPr/>
          </p:nvSpPr>
          <p:spPr bwMode="auto">
            <a:xfrm>
              <a:off x="4416" y="960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Y</a:t>
              </a:r>
            </a:p>
          </p:txBody>
        </p:sp>
        <p:sp>
          <p:nvSpPr>
            <p:cNvPr id="968719" name="Rectangle 15"/>
            <p:cNvSpPr>
              <a:spLocks noChangeArrowheads="1"/>
            </p:cNvSpPr>
            <p:nvPr/>
          </p:nvSpPr>
          <p:spPr bwMode="auto">
            <a:xfrm>
              <a:off x="2208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--</a:t>
              </a:r>
            </a:p>
          </p:txBody>
        </p:sp>
        <p:sp>
          <p:nvSpPr>
            <p:cNvPr id="968720" name="Rectangle 16"/>
            <p:cNvSpPr>
              <a:spLocks noChangeArrowheads="1"/>
            </p:cNvSpPr>
            <p:nvPr/>
          </p:nvSpPr>
          <p:spPr bwMode="auto">
            <a:xfrm>
              <a:off x="2448" y="1152"/>
              <a:ext cx="62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968721" name="Rectangle 17"/>
            <p:cNvSpPr>
              <a:spLocks noChangeArrowheads="1"/>
            </p:cNvSpPr>
            <p:nvPr/>
          </p:nvSpPr>
          <p:spPr bwMode="auto">
            <a:xfrm>
              <a:off x="3072" y="1152"/>
              <a:ext cx="13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BNE F2,&lt;…&gt;</a:t>
              </a:r>
            </a:p>
          </p:txBody>
        </p:sp>
        <p:sp>
          <p:nvSpPr>
            <p:cNvPr id="968722" name="Rectangle 18"/>
            <p:cNvSpPr>
              <a:spLocks noChangeArrowheads="1"/>
            </p:cNvSpPr>
            <p:nvPr/>
          </p:nvSpPr>
          <p:spPr bwMode="auto">
            <a:xfrm>
              <a:off x="4416" y="1152"/>
              <a:ext cx="240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N</a:t>
              </a:r>
            </a:p>
          </p:txBody>
        </p:sp>
      </p:grpSp>
      <p:grpSp>
        <p:nvGrpSpPr>
          <p:cNvPr id="108547" name="Group 19"/>
          <p:cNvGrpSpPr>
            <a:grpSpLocks/>
          </p:cNvGrpSpPr>
          <p:nvPr/>
        </p:nvGrpSpPr>
        <p:grpSpPr bwMode="auto">
          <a:xfrm>
            <a:off x="3505200" y="4800600"/>
            <a:ext cx="2514600" cy="406400"/>
            <a:chOff x="2064" y="2928"/>
            <a:chExt cx="1584" cy="256"/>
          </a:xfrm>
        </p:grpSpPr>
        <p:sp>
          <p:nvSpPr>
            <p:cNvPr id="968724" name="Rectangle 20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3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DIVD </a:t>
              </a:r>
              <a:r>
                <a:rPr lang="en-US" sz="1800">
                  <a:latin typeface="Courier New" pitchFamily="49" charset="0"/>
                </a:rPr>
                <a:t>ROB2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,R(F6)</a:t>
              </a:r>
            </a:p>
          </p:txBody>
        </p:sp>
        <p:sp>
          <p:nvSpPr>
            <p:cNvPr id="968725" name="Rectangle 21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19" name="Rectangle 22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727" name="Rectangle 23"/>
          <p:cNvSpPr>
            <a:spLocks noChangeArrowheads="1"/>
          </p:cNvSpPr>
          <p:nvPr/>
        </p:nvSpPr>
        <p:spPr bwMode="auto">
          <a:xfrm>
            <a:off x="304800" y="4648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ADDD R(F4),</a:t>
            </a:r>
            <a:r>
              <a:rPr lang="en-US" sz="1800">
                <a:latin typeface="Courier New" pitchFamily="49" charset="0"/>
              </a:rPr>
              <a:t>ROB1</a:t>
            </a: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8728" name="Rectangle 24"/>
          <p:cNvSpPr>
            <a:spLocks noChangeArrowheads="1"/>
          </p:cNvSpPr>
          <p:nvPr/>
        </p:nvSpPr>
        <p:spPr bwMode="auto">
          <a:xfrm>
            <a:off x="304800" y="4851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68729" name="Rectangle 25"/>
          <p:cNvSpPr>
            <a:spLocks noChangeArrowheads="1"/>
          </p:cNvSpPr>
          <p:nvPr/>
        </p:nvSpPr>
        <p:spPr bwMode="auto">
          <a:xfrm>
            <a:off x="304800" y="50546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8551" name="Rectangle 26"/>
          <p:cNvSpPr>
            <a:spLocks noChangeArrowheads="1"/>
          </p:cNvSpPr>
          <p:nvPr/>
        </p:nvSpPr>
        <p:spPr bwMode="auto">
          <a:xfrm>
            <a:off x="661988" y="46482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Tomasulo With Reorder buffer:</a:t>
            </a:r>
          </a:p>
        </p:txBody>
      </p:sp>
      <p:sp>
        <p:nvSpPr>
          <p:cNvPr id="108553" name="Line 28"/>
          <p:cNvSpPr>
            <a:spLocks noChangeShapeType="1"/>
          </p:cNvSpPr>
          <p:nvPr/>
        </p:nvSpPr>
        <p:spPr bwMode="auto">
          <a:xfrm>
            <a:off x="304800" y="64770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Text Box 29"/>
          <p:cNvSpPr txBox="1">
            <a:spLocks noChangeArrowheads="1"/>
          </p:cNvSpPr>
          <p:nvPr/>
        </p:nvSpPr>
        <p:spPr bwMode="auto">
          <a:xfrm>
            <a:off x="6526213" y="37433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968734" name="Rectangle 30"/>
          <p:cNvSpPr>
            <a:spLocks noChangeArrowheads="1"/>
          </p:cNvSpPr>
          <p:nvPr/>
        </p:nvSpPr>
        <p:spPr bwMode="auto">
          <a:xfrm>
            <a:off x="1181100" y="57912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968735" name="Rectangle 31"/>
          <p:cNvSpPr>
            <a:spLocks noChangeArrowheads="1"/>
          </p:cNvSpPr>
          <p:nvPr/>
        </p:nvSpPr>
        <p:spPr bwMode="auto">
          <a:xfrm>
            <a:off x="4252913" y="57912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08557" name="Line 32"/>
          <p:cNvSpPr>
            <a:spLocks noChangeShapeType="1"/>
          </p:cNvSpPr>
          <p:nvPr/>
        </p:nvSpPr>
        <p:spPr bwMode="auto">
          <a:xfrm>
            <a:off x="13573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33"/>
          <p:cNvSpPr>
            <a:spLocks noChangeShapeType="1"/>
          </p:cNvSpPr>
          <p:nvPr/>
        </p:nvSpPr>
        <p:spPr bwMode="auto">
          <a:xfrm>
            <a:off x="2043113" y="5257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34"/>
          <p:cNvSpPr>
            <a:spLocks noChangeShapeType="1"/>
          </p:cNvSpPr>
          <p:nvPr/>
        </p:nvSpPr>
        <p:spPr bwMode="auto">
          <a:xfrm>
            <a:off x="44815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Line 35"/>
          <p:cNvSpPr>
            <a:spLocks noChangeShapeType="1"/>
          </p:cNvSpPr>
          <p:nvPr/>
        </p:nvSpPr>
        <p:spPr bwMode="auto">
          <a:xfrm>
            <a:off x="5395913" y="5181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Text Box 36"/>
          <p:cNvSpPr txBox="1">
            <a:spLocks noChangeArrowheads="1"/>
          </p:cNvSpPr>
          <p:nvPr/>
        </p:nvSpPr>
        <p:spPr bwMode="auto">
          <a:xfrm>
            <a:off x="2655888" y="52847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08562" name="Line 37"/>
          <p:cNvSpPr>
            <a:spLocks noChangeShapeType="1"/>
          </p:cNvSpPr>
          <p:nvPr/>
        </p:nvSpPr>
        <p:spPr bwMode="auto">
          <a:xfrm flipV="1">
            <a:off x="2514600" y="52578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Line 38"/>
          <p:cNvSpPr>
            <a:spLocks noChangeShapeType="1"/>
          </p:cNvSpPr>
          <p:nvPr/>
        </p:nvSpPr>
        <p:spPr bwMode="auto">
          <a:xfrm flipV="1">
            <a:off x="5867400" y="51816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Text Box 39"/>
          <p:cNvSpPr txBox="1">
            <a:spLocks noChangeArrowheads="1"/>
          </p:cNvSpPr>
          <p:nvPr/>
        </p:nvSpPr>
        <p:spPr bwMode="auto">
          <a:xfrm>
            <a:off x="228600" y="9144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08565" name="Group 40"/>
          <p:cNvGrpSpPr>
            <a:grpSpLocks/>
          </p:cNvGrpSpPr>
          <p:nvPr/>
        </p:nvGrpSpPr>
        <p:grpSpPr bwMode="auto">
          <a:xfrm>
            <a:off x="3505200" y="3505200"/>
            <a:ext cx="2209800" cy="812800"/>
            <a:chOff x="3456" y="1200"/>
            <a:chExt cx="1392" cy="512"/>
          </a:xfrm>
        </p:grpSpPr>
        <p:sp>
          <p:nvSpPr>
            <p:cNvPr id="968745" name="Rectangle 41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46" name="Rectangle 42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47" name="Rectangle 43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48" name="Rectangle 44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8566" name="Freeform 45"/>
          <p:cNvSpPr>
            <a:spLocks/>
          </p:cNvSpPr>
          <p:nvPr/>
        </p:nvSpPr>
        <p:spPr bwMode="auto">
          <a:xfrm>
            <a:off x="4953000" y="32766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Text Box 46"/>
          <p:cNvSpPr txBox="1">
            <a:spLocks noChangeArrowheads="1"/>
          </p:cNvSpPr>
          <p:nvPr/>
        </p:nvSpPr>
        <p:spPr bwMode="auto">
          <a:xfrm>
            <a:off x="7391400" y="9906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sp>
        <p:nvSpPr>
          <p:cNvPr id="968751" name="Rectangle 47"/>
          <p:cNvSpPr>
            <a:spLocks noChangeArrowheads="1"/>
          </p:cNvSpPr>
          <p:nvPr/>
        </p:nvSpPr>
        <p:spPr bwMode="auto">
          <a:xfrm>
            <a:off x="35052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F2</a:t>
            </a:r>
          </a:p>
        </p:txBody>
      </p:sp>
      <p:sp>
        <p:nvSpPr>
          <p:cNvPr id="968752" name="Rectangle 48"/>
          <p:cNvSpPr>
            <a:spLocks noChangeArrowheads="1"/>
          </p:cNvSpPr>
          <p:nvPr/>
        </p:nvSpPr>
        <p:spPr bwMode="auto">
          <a:xfrm>
            <a:off x="35052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F10</a:t>
            </a:r>
          </a:p>
        </p:txBody>
      </p:sp>
      <p:sp>
        <p:nvSpPr>
          <p:cNvPr id="968753" name="Rectangle 49"/>
          <p:cNvSpPr>
            <a:spLocks noChangeArrowheads="1"/>
          </p:cNvSpPr>
          <p:nvPr/>
        </p:nvSpPr>
        <p:spPr bwMode="auto">
          <a:xfrm>
            <a:off x="35052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F0</a:t>
            </a:r>
          </a:p>
        </p:txBody>
      </p:sp>
      <p:sp>
        <p:nvSpPr>
          <p:cNvPr id="968754" name="Rectangle 50"/>
          <p:cNvSpPr>
            <a:spLocks noChangeArrowheads="1"/>
          </p:cNvSpPr>
          <p:nvPr/>
        </p:nvSpPr>
        <p:spPr bwMode="auto">
          <a:xfrm>
            <a:off x="3886200" y="22098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8755" name="Rectangle 51"/>
          <p:cNvSpPr>
            <a:spLocks noChangeArrowheads="1"/>
          </p:cNvSpPr>
          <p:nvPr/>
        </p:nvSpPr>
        <p:spPr bwMode="auto">
          <a:xfrm>
            <a:off x="3886200" y="25146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8756" name="Rectangle 52"/>
          <p:cNvSpPr>
            <a:spLocks noChangeArrowheads="1"/>
          </p:cNvSpPr>
          <p:nvPr/>
        </p:nvSpPr>
        <p:spPr bwMode="auto">
          <a:xfrm>
            <a:off x="3886200" y="28194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968757" name="Rectangle 53"/>
          <p:cNvSpPr>
            <a:spLocks noChangeArrowheads="1"/>
          </p:cNvSpPr>
          <p:nvPr/>
        </p:nvSpPr>
        <p:spPr bwMode="auto">
          <a:xfrm>
            <a:off x="4876800" y="22098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DIVD F2,F10,F6</a:t>
            </a:r>
          </a:p>
        </p:txBody>
      </p:sp>
      <p:sp>
        <p:nvSpPr>
          <p:cNvPr id="968758" name="Rectangle 54"/>
          <p:cNvSpPr>
            <a:spLocks noChangeArrowheads="1"/>
          </p:cNvSpPr>
          <p:nvPr/>
        </p:nvSpPr>
        <p:spPr bwMode="auto">
          <a:xfrm>
            <a:off x="4876800" y="25146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ADDD F10,F4,F0</a:t>
            </a:r>
          </a:p>
        </p:txBody>
      </p:sp>
      <p:sp>
        <p:nvSpPr>
          <p:cNvPr id="968759" name="Rectangle 55"/>
          <p:cNvSpPr>
            <a:spLocks noChangeArrowheads="1"/>
          </p:cNvSpPr>
          <p:nvPr/>
        </p:nvSpPr>
        <p:spPr bwMode="auto">
          <a:xfrm>
            <a:off x="4876800" y="28194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LD F0,10(R2)</a:t>
            </a:r>
          </a:p>
        </p:txBody>
      </p:sp>
      <p:sp>
        <p:nvSpPr>
          <p:cNvPr id="968760" name="Rectangle 56"/>
          <p:cNvSpPr>
            <a:spLocks noChangeArrowheads="1"/>
          </p:cNvSpPr>
          <p:nvPr/>
        </p:nvSpPr>
        <p:spPr bwMode="auto">
          <a:xfrm>
            <a:off x="70104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968761" name="Rectangle 57"/>
          <p:cNvSpPr>
            <a:spLocks noChangeArrowheads="1"/>
          </p:cNvSpPr>
          <p:nvPr/>
        </p:nvSpPr>
        <p:spPr bwMode="auto">
          <a:xfrm>
            <a:off x="70104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968762" name="Rectangle 58"/>
          <p:cNvSpPr>
            <a:spLocks noChangeArrowheads="1"/>
          </p:cNvSpPr>
          <p:nvPr/>
        </p:nvSpPr>
        <p:spPr bwMode="auto">
          <a:xfrm>
            <a:off x="70104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108580" name="Line 59"/>
          <p:cNvSpPr>
            <a:spLocks noChangeShapeType="1"/>
          </p:cNvSpPr>
          <p:nvPr/>
        </p:nvSpPr>
        <p:spPr bwMode="auto">
          <a:xfrm>
            <a:off x="4953000" y="31242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Text Box 60"/>
          <p:cNvSpPr txBox="1">
            <a:spLocks noChangeArrowheads="1"/>
          </p:cNvSpPr>
          <p:nvPr/>
        </p:nvSpPr>
        <p:spPr bwMode="auto">
          <a:xfrm>
            <a:off x="6858000" y="6096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08582" name="Freeform 61"/>
          <p:cNvSpPr>
            <a:spLocks/>
          </p:cNvSpPr>
          <p:nvPr/>
        </p:nvSpPr>
        <p:spPr bwMode="auto">
          <a:xfrm>
            <a:off x="7467600" y="22098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Line 62"/>
          <p:cNvSpPr>
            <a:spLocks noChangeShapeType="1"/>
          </p:cNvSpPr>
          <p:nvPr/>
        </p:nvSpPr>
        <p:spPr bwMode="auto">
          <a:xfrm flipH="1">
            <a:off x="4953000" y="60960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4" name="Line 63"/>
          <p:cNvSpPr>
            <a:spLocks noChangeShapeType="1"/>
          </p:cNvSpPr>
          <p:nvPr/>
        </p:nvSpPr>
        <p:spPr bwMode="auto">
          <a:xfrm flipH="1">
            <a:off x="1716088" y="60912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5" name="Text Box 64"/>
          <p:cNvSpPr txBox="1">
            <a:spLocks noChangeArrowheads="1"/>
          </p:cNvSpPr>
          <p:nvPr/>
        </p:nvSpPr>
        <p:spPr bwMode="auto">
          <a:xfrm>
            <a:off x="130175" y="42830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8586" name="Text Box 65"/>
          <p:cNvSpPr txBox="1">
            <a:spLocks noChangeArrowheads="1"/>
          </p:cNvSpPr>
          <p:nvPr/>
        </p:nvSpPr>
        <p:spPr bwMode="auto">
          <a:xfrm>
            <a:off x="3352800" y="44196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8587" name="AutoShape 66"/>
          <p:cNvSpPr>
            <a:spLocks noChangeArrowheads="1"/>
          </p:cNvSpPr>
          <p:nvPr/>
        </p:nvSpPr>
        <p:spPr bwMode="auto">
          <a:xfrm flipV="1">
            <a:off x="8426450" y="13716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88" name="Text Box 67"/>
          <p:cNvSpPr txBox="1">
            <a:spLocks noChangeArrowheads="1"/>
          </p:cNvSpPr>
          <p:nvPr/>
        </p:nvSpPr>
        <p:spPr bwMode="auto">
          <a:xfrm>
            <a:off x="8199438" y="25908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08589" name="Text Box 68"/>
          <p:cNvSpPr txBox="1">
            <a:spLocks noChangeArrowheads="1"/>
          </p:cNvSpPr>
          <p:nvPr/>
        </p:nvSpPr>
        <p:spPr bwMode="auto">
          <a:xfrm>
            <a:off x="8153400" y="9906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08590" name="Group 69"/>
          <p:cNvGrpSpPr>
            <a:grpSpLocks/>
          </p:cNvGrpSpPr>
          <p:nvPr/>
        </p:nvGrpSpPr>
        <p:grpSpPr bwMode="auto">
          <a:xfrm rot="-5400000">
            <a:off x="1295400" y="560388"/>
            <a:ext cx="914400" cy="1219200"/>
            <a:chOff x="1872" y="1584"/>
            <a:chExt cx="576" cy="864"/>
          </a:xfrm>
        </p:grpSpPr>
        <p:sp>
          <p:nvSpPr>
            <p:cNvPr id="968774" name="Rectangle 70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75" name="Rectangle 71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76" name="Rectangle 72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77" name="Rectangle 73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78" name="Rectangle 74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79" name="Rectangle 75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8591" name="Text Box 76"/>
          <p:cNvSpPr txBox="1">
            <a:spLocks noChangeArrowheads="1"/>
          </p:cNvSpPr>
          <p:nvPr/>
        </p:nvSpPr>
        <p:spPr bwMode="auto">
          <a:xfrm>
            <a:off x="6559550" y="43846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8592" name="Line 77"/>
          <p:cNvSpPr>
            <a:spLocks noChangeShapeType="1"/>
          </p:cNvSpPr>
          <p:nvPr/>
        </p:nvSpPr>
        <p:spPr bwMode="auto">
          <a:xfrm>
            <a:off x="7010400" y="4953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93" name="Group 78"/>
          <p:cNvGrpSpPr>
            <a:grpSpLocks/>
          </p:cNvGrpSpPr>
          <p:nvPr/>
        </p:nvGrpSpPr>
        <p:grpSpPr bwMode="auto">
          <a:xfrm>
            <a:off x="6400800" y="5334000"/>
            <a:ext cx="1066800" cy="762000"/>
            <a:chOff x="4320" y="3360"/>
            <a:chExt cx="576" cy="480"/>
          </a:xfrm>
        </p:grpSpPr>
        <p:sp>
          <p:nvSpPr>
            <p:cNvPr id="968783" name="Rectangle 79"/>
            <p:cNvSpPr>
              <a:spLocks noChangeArrowheads="1"/>
            </p:cNvSpPr>
            <p:nvPr/>
          </p:nvSpPr>
          <p:spPr bwMode="auto">
            <a:xfrm>
              <a:off x="4320" y="336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r>
                <a:rPr lang="en-US" sz="1800">
                  <a:latin typeface="Courier New" pitchFamily="49" charset="0"/>
                </a:rPr>
                <a:t>1</a:t>
              </a:r>
              <a:r>
                <a:rPr lang="en-US" sz="1800">
                  <a:solidFill>
                    <a:schemeClr val="tx1"/>
                  </a:solidFill>
                  <a:latin typeface="Courier New" pitchFamily="49" charset="0"/>
                </a:rPr>
                <a:t> 10+R2</a:t>
              </a:r>
            </a:p>
          </p:txBody>
        </p:sp>
        <p:sp>
          <p:nvSpPr>
            <p:cNvPr id="968784" name="Rectangle 80"/>
            <p:cNvSpPr>
              <a:spLocks noChangeArrowheads="1"/>
            </p:cNvSpPr>
            <p:nvPr/>
          </p:nvSpPr>
          <p:spPr bwMode="auto">
            <a:xfrm>
              <a:off x="4320" y="352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8785" name="Rectangle 81"/>
            <p:cNvSpPr>
              <a:spLocks noChangeArrowheads="1"/>
            </p:cNvSpPr>
            <p:nvPr/>
          </p:nvSpPr>
          <p:spPr bwMode="auto">
            <a:xfrm>
              <a:off x="4320" y="3680"/>
              <a:ext cx="576" cy="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06" name="Line 82"/>
            <p:cNvSpPr>
              <a:spLocks noChangeShapeType="1"/>
            </p:cNvSpPr>
            <p:nvPr/>
          </p:nvSpPr>
          <p:spPr bwMode="auto">
            <a:xfrm>
              <a:off x="4512" y="3360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594" name="Text Box 83"/>
          <p:cNvSpPr txBox="1">
            <a:spLocks noChangeArrowheads="1"/>
          </p:cNvSpPr>
          <p:nvPr/>
        </p:nvSpPr>
        <p:spPr bwMode="auto">
          <a:xfrm>
            <a:off x="6248400" y="50292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08595" name="Text Box 84"/>
          <p:cNvSpPr txBox="1">
            <a:spLocks noChangeArrowheads="1"/>
          </p:cNvSpPr>
          <p:nvPr/>
        </p:nvSpPr>
        <p:spPr bwMode="auto">
          <a:xfrm>
            <a:off x="533400" y="19050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8596" name="Text Box 85"/>
          <p:cNvSpPr txBox="1">
            <a:spLocks noChangeArrowheads="1"/>
          </p:cNvSpPr>
          <p:nvPr/>
        </p:nvSpPr>
        <p:spPr bwMode="auto">
          <a:xfrm>
            <a:off x="1600200" y="35814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08597" name="Line 86"/>
          <p:cNvSpPr>
            <a:spLocks noChangeShapeType="1"/>
          </p:cNvSpPr>
          <p:nvPr/>
        </p:nvSpPr>
        <p:spPr bwMode="auto">
          <a:xfrm flipH="1">
            <a:off x="7010400" y="6096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98" name="Line 87"/>
          <p:cNvSpPr>
            <a:spLocks noChangeShapeType="1"/>
          </p:cNvSpPr>
          <p:nvPr/>
        </p:nvSpPr>
        <p:spPr bwMode="auto">
          <a:xfrm>
            <a:off x="2362200" y="11430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599" name="Group 88"/>
          <p:cNvGrpSpPr>
            <a:grpSpLocks/>
          </p:cNvGrpSpPr>
          <p:nvPr/>
        </p:nvGrpSpPr>
        <p:grpSpPr bwMode="auto">
          <a:xfrm>
            <a:off x="76200" y="1536700"/>
            <a:ext cx="7696200" cy="4025900"/>
            <a:chOff x="48" y="968"/>
            <a:chExt cx="4848" cy="2536"/>
          </a:xfrm>
        </p:grpSpPr>
        <p:sp>
          <p:nvSpPr>
            <p:cNvPr id="108600" name="Oval 89"/>
            <p:cNvSpPr>
              <a:spLocks noChangeArrowheads="1"/>
            </p:cNvSpPr>
            <p:nvPr/>
          </p:nvSpPr>
          <p:spPr bwMode="auto">
            <a:xfrm>
              <a:off x="3984" y="2016"/>
              <a:ext cx="912" cy="1488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n-US" sz="18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08601" name="Text Box 90"/>
            <p:cNvSpPr txBox="1">
              <a:spLocks noChangeArrowheads="1"/>
            </p:cNvSpPr>
            <p:nvPr/>
          </p:nvSpPr>
          <p:spPr bwMode="auto">
            <a:xfrm>
              <a:off x="48" y="1728"/>
              <a:ext cx="2006" cy="51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accent1"/>
                  </a:solidFill>
                  <a:latin typeface="Comic Sans MS" pitchFamily="66" charset="0"/>
                </a:rPr>
                <a:t>What about 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chemeClr val="accent1"/>
                  </a:solidFill>
                  <a:latin typeface="Comic Sans MS" pitchFamily="66" charset="0"/>
                </a:rPr>
                <a:t>hazards???</a:t>
              </a:r>
            </a:p>
          </p:txBody>
        </p:sp>
        <p:sp>
          <p:nvSpPr>
            <p:cNvPr id="108602" name="Freeform 91"/>
            <p:cNvSpPr>
              <a:spLocks/>
            </p:cNvSpPr>
            <p:nvPr/>
          </p:nvSpPr>
          <p:spPr bwMode="auto">
            <a:xfrm>
              <a:off x="1488" y="968"/>
              <a:ext cx="2544" cy="1336"/>
            </a:xfrm>
            <a:custGeom>
              <a:avLst/>
              <a:gdLst>
                <a:gd name="T0" fmla="*/ 0 w 2544"/>
                <a:gd name="T1" fmla="*/ 808 h 1336"/>
                <a:gd name="T2" fmla="*/ 960 w 2544"/>
                <a:gd name="T3" fmla="*/ 40 h 1336"/>
                <a:gd name="T4" fmla="*/ 1968 w 2544"/>
                <a:gd name="T5" fmla="*/ 568 h 1336"/>
                <a:gd name="T6" fmla="*/ 2544 w 2544"/>
                <a:gd name="T7" fmla="*/ 1336 h 1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4"/>
                <a:gd name="T13" fmla="*/ 0 h 1336"/>
                <a:gd name="T14" fmla="*/ 2544 w 2544"/>
                <a:gd name="T15" fmla="*/ 1336 h 1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4" h="1336">
                  <a:moveTo>
                    <a:pt x="0" y="808"/>
                  </a:moveTo>
                  <a:cubicBezTo>
                    <a:pt x="316" y="444"/>
                    <a:pt x="632" y="80"/>
                    <a:pt x="960" y="40"/>
                  </a:cubicBezTo>
                  <a:cubicBezTo>
                    <a:pt x="1288" y="0"/>
                    <a:pt x="1704" y="352"/>
                    <a:pt x="1968" y="568"/>
                  </a:cubicBezTo>
                  <a:cubicBezTo>
                    <a:pt x="2232" y="784"/>
                    <a:pt x="2388" y="1060"/>
                    <a:pt x="2544" y="1336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Avoiding Memory Hazards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smtClean="0"/>
              <a:t>WAW and WAR hazards through memory are eliminated with speculation because actual updating of memory occurs in order, when a store is at head of the ROB, and hence, no earlier loads or stores can still be pending </a:t>
            </a:r>
          </a:p>
          <a:p>
            <a:pPr marL="381000" indent="-381000">
              <a:lnSpc>
                <a:spcPct val="80000"/>
              </a:lnSpc>
            </a:pPr>
            <a:endParaRPr lang="en-US" sz="1100" smtClean="0"/>
          </a:p>
          <a:p>
            <a:pPr marL="381000" indent="-381000">
              <a:lnSpc>
                <a:spcPct val="80000"/>
              </a:lnSpc>
            </a:pPr>
            <a:r>
              <a:rPr lang="en-US" smtClean="0"/>
              <a:t>RAW hazards through memory are maintained by two restrictions: 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not allowing a load to initiate the second step of its execution if any active ROB entry occupied by a store has a Destination field that matches the value of the A field of the load, and </a:t>
            </a:r>
          </a:p>
          <a:p>
            <a:pPr marL="762000" lvl="1" indent="-304800">
              <a:lnSpc>
                <a:spcPct val="80000"/>
              </a:lnSpc>
              <a:buFontTx/>
              <a:buAutoNum type="arabicPeriod"/>
            </a:pPr>
            <a:r>
              <a:rPr lang="en-US" sz="1800" smtClean="0"/>
              <a:t>maintaining the program order for the computation of an effective address of a load with respect to all earlier stores.</a:t>
            </a:r>
          </a:p>
          <a:p>
            <a:pPr marL="762000" lvl="1" indent="-304800">
              <a:lnSpc>
                <a:spcPct val="80000"/>
              </a:lnSpc>
              <a:buFontTx/>
              <a:buNone/>
            </a:pPr>
            <a:endParaRPr lang="en-US" sz="1100" smtClean="0"/>
          </a:p>
          <a:p>
            <a:pPr marL="381000" indent="-381000">
              <a:lnSpc>
                <a:spcPct val="80000"/>
              </a:lnSpc>
            </a:pPr>
            <a:r>
              <a:rPr lang="en-US" smtClean="0"/>
              <a:t>these restrictions ensure that any load that accesses a memory location written to by an earlier store cannot perform the memory access until the store has written the data</a:t>
            </a:r>
          </a:p>
          <a:p>
            <a:pPr marL="381000" indent="-381000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/>
          <a:lstStyle/>
          <a:p>
            <a:r>
              <a:rPr lang="en-US" smtClean="0"/>
              <a:t>Memory Disambiguation:</a:t>
            </a:r>
            <a:br>
              <a:rPr lang="en-US" smtClean="0"/>
            </a:br>
            <a:r>
              <a:rPr lang="en-US" smtClean="0"/>
              <a:t>Sorting out RAW Hazards in memory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15400" cy="5238750"/>
          </a:xfrm>
        </p:spPr>
        <p:txBody>
          <a:bodyPr/>
          <a:lstStyle/>
          <a:p>
            <a:r>
              <a:rPr lang="en-US" smtClean="0"/>
              <a:t>Question: Given a load that follows a store in program order, are the two related?</a:t>
            </a:r>
          </a:p>
          <a:p>
            <a:pPr lvl="1"/>
            <a:r>
              <a:rPr lang="en-US" sz="1800" smtClean="0"/>
              <a:t>(Alternatively: is there a RAW hazard between the store and the load)?</a:t>
            </a:r>
            <a:br>
              <a:rPr lang="en-US" sz="1800" smtClean="0"/>
            </a:b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smtClean="0"/>
              <a:t>	Eg:	</a:t>
            </a:r>
            <a:r>
              <a:rPr lang="en-US" sz="1800" smtClean="0">
                <a:latin typeface="Courier New" pitchFamily="49" charset="0"/>
              </a:rPr>
              <a:t>st	0(R2),R5</a:t>
            </a:r>
            <a:br>
              <a:rPr lang="en-US" sz="1800" smtClean="0">
                <a:latin typeface="Courier New" pitchFamily="49" charset="0"/>
              </a:rPr>
            </a:br>
            <a:r>
              <a:rPr lang="en-US" sz="1800" smtClean="0">
                <a:latin typeface="Courier New" pitchFamily="49" charset="0"/>
              </a:rPr>
              <a:t>	   	ld	R6,0(R3)</a:t>
            </a:r>
          </a:p>
          <a:p>
            <a:r>
              <a:rPr lang="en-US" smtClean="0"/>
              <a:t>Can we go ahead and start the load early?  </a:t>
            </a:r>
          </a:p>
          <a:p>
            <a:pPr lvl="1"/>
            <a:r>
              <a:rPr lang="en-US" sz="1800" smtClean="0"/>
              <a:t>Store address could be delayed for a long time by some calculation that leads to R2 (divide?).  </a:t>
            </a:r>
          </a:p>
          <a:p>
            <a:pPr lvl="1"/>
            <a:r>
              <a:rPr lang="en-US" sz="1800" smtClean="0"/>
              <a:t>We might want to issue/begin execution of both operations in same cycle.</a:t>
            </a:r>
          </a:p>
          <a:p>
            <a:pPr lvl="1"/>
            <a:r>
              <a:rPr lang="en-US" sz="1800" smtClean="0"/>
              <a:t>Today: Answer is that we are not allowed to start load until we know that address 0(R2) </a:t>
            </a:r>
            <a:r>
              <a:rPr lang="en-US" sz="1800" smtClean="0">
                <a:sym typeface="Symbol" pitchFamily="18" charset="2"/>
              </a:rPr>
              <a:t> 0(R3)</a:t>
            </a:r>
          </a:p>
          <a:p>
            <a:pPr lvl="1"/>
            <a:r>
              <a:rPr lang="en-US" sz="1800" smtClean="0">
                <a:sym typeface="Symbol" pitchFamily="18" charset="2"/>
              </a:rPr>
              <a:t>Next : We might guess at whether or not they are dependent (called “</a:t>
            </a:r>
            <a:r>
              <a:rPr lang="en-US" sz="1800" smtClean="0">
                <a:solidFill>
                  <a:schemeClr val="hlink"/>
                </a:solidFill>
                <a:sym typeface="Symbol" pitchFamily="18" charset="2"/>
              </a:rPr>
              <a:t>dependence speculation</a:t>
            </a:r>
            <a:r>
              <a:rPr lang="en-US" sz="1800" smtClean="0">
                <a:sym typeface="Symbol" pitchFamily="18" charset="2"/>
              </a:rPr>
              <a:t>”) and use reorder buffer to fix up if we are wrong.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1143000"/>
          </a:xfrm>
        </p:spPr>
        <p:txBody>
          <a:bodyPr/>
          <a:lstStyle/>
          <a:p>
            <a:r>
              <a:rPr lang="en-US" smtClean="0"/>
              <a:t>Hardware Support for Memory Disambiguation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15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Need buffer to keep track of all outstanding stores to memory, in program order.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Keep track of address (when becomes available) and value (when becomes available)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FIFO ordering: will retire stores from this buffer in program order</a:t>
            </a:r>
          </a:p>
          <a:p>
            <a:pPr>
              <a:lnSpc>
                <a:spcPct val="80000"/>
              </a:lnSpc>
            </a:pPr>
            <a:r>
              <a:rPr lang="en-US" smtClean="0"/>
              <a:t>When issuing a load, record current head of store queue (know which stores are ahead of you).</a:t>
            </a:r>
          </a:p>
          <a:p>
            <a:pPr>
              <a:lnSpc>
                <a:spcPct val="80000"/>
              </a:lnSpc>
            </a:pPr>
            <a:r>
              <a:rPr lang="en-US" smtClean="0"/>
              <a:t>When have address for load, check store queue: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If </a:t>
            </a:r>
            <a:r>
              <a:rPr lang="en-US" sz="1800" i="1" smtClean="0">
                <a:solidFill>
                  <a:schemeClr val="hlink"/>
                </a:solidFill>
              </a:rPr>
              <a:t>any</a:t>
            </a:r>
            <a:r>
              <a:rPr lang="en-US" sz="1800" smtClean="0"/>
              <a:t> store prior to load is waiting for its address, stall load.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If load address matches earlier store address (associative lookup), then we have a </a:t>
            </a:r>
            <a:r>
              <a:rPr lang="en-US" sz="1800" i="1" smtClean="0">
                <a:solidFill>
                  <a:schemeClr val="hlink"/>
                </a:solidFill>
              </a:rPr>
              <a:t>memory-induced RAW hazard</a:t>
            </a:r>
            <a:r>
              <a:rPr lang="en-US" sz="1800" smtClean="0"/>
              <a:t>: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store value available </a:t>
            </a:r>
            <a:r>
              <a:rPr lang="en-US" sz="1800" smtClean="0">
                <a:sym typeface="Symbol" pitchFamily="18" charset="2"/>
              </a:rPr>
              <a:t> </a:t>
            </a:r>
            <a:r>
              <a:rPr lang="en-US" sz="1800" smtClean="0"/>
              <a:t>return value</a:t>
            </a:r>
          </a:p>
          <a:p>
            <a:pPr lvl="2">
              <a:lnSpc>
                <a:spcPct val="80000"/>
              </a:lnSpc>
            </a:pPr>
            <a:r>
              <a:rPr lang="en-US" sz="1800" smtClean="0"/>
              <a:t>store value not available </a:t>
            </a:r>
            <a:r>
              <a:rPr lang="en-US" sz="1800" smtClean="0">
                <a:sym typeface="Symbol" pitchFamily="18" charset="2"/>
              </a:rPr>
              <a:t> return ROB number of source </a:t>
            </a:r>
            <a:endParaRPr lang="en-US" sz="1800" smtClean="0"/>
          </a:p>
          <a:p>
            <a:pPr lvl="1">
              <a:lnSpc>
                <a:spcPct val="80000"/>
              </a:lnSpc>
            </a:pPr>
            <a:r>
              <a:rPr lang="en-US" sz="1800" smtClean="0"/>
              <a:t>Otherwise, send out request to memory</a:t>
            </a:r>
          </a:p>
          <a:p>
            <a:pPr>
              <a:lnSpc>
                <a:spcPct val="80000"/>
              </a:lnSpc>
            </a:pPr>
            <a:r>
              <a:rPr lang="en-US" smtClean="0"/>
              <a:t>Actual stores commit in order, so no worry about WAR/WAW hazards through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ChangeArrowheads="1"/>
          </p:cNvSpPr>
          <p:nvPr/>
        </p:nvSpPr>
        <p:spPr bwMode="auto">
          <a:xfrm>
            <a:off x="3505200" y="1295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1" name="Rectangle 3"/>
          <p:cNvSpPr>
            <a:spLocks noChangeArrowheads="1"/>
          </p:cNvSpPr>
          <p:nvPr/>
        </p:nvSpPr>
        <p:spPr bwMode="auto">
          <a:xfrm>
            <a:off x="3505200" y="16002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2" name="Rectangle 4"/>
          <p:cNvSpPr>
            <a:spLocks noChangeArrowheads="1"/>
          </p:cNvSpPr>
          <p:nvPr/>
        </p:nvSpPr>
        <p:spPr bwMode="auto">
          <a:xfrm>
            <a:off x="3886200" y="12954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3" name="Rectangle 5"/>
          <p:cNvSpPr>
            <a:spLocks noChangeArrowheads="1"/>
          </p:cNvSpPr>
          <p:nvPr/>
        </p:nvSpPr>
        <p:spPr bwMode="auto">
          <a:xfrm>
            <a:off x="3886200" y="16002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4" name="Rectangle 6"/>
          <p:cNvSpPr>
            <a:spLocks noChangeArrowheads="1"/>
          </p:cNvSpPr>
          <p:nvPr/>
        </p:nvSpPr>
        <p:spPr bwMode="auto">
          <a:xfrm>
            <a:off x="4876800" y="12954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5" name="Rectangle 7"/>
          <p:cNvSpPr>
            <a:spLocks noChangeArrowheads="1"/>
          </p:cNvSpPr>
          <p:nvPr/>
        </p:nvSpPr>
        <p:spPr bwMode="auto">
          <a:xfrm>
            <a:off x="4876800" y="16002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6" name="Rectangle 8"/>
          <p:cNvSpPr>
            <a:spLocks noChangeArrowheads="1"/>
          </p:cNvSpPr>
          <p:nvPr/>
        </p:nvSpPr>
        <p:spPr bwMode="auto">
          <a:xfrm>
            <a:off x="7010400" y="1295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7" name="Rectangle 9"/>
          <p:cNvSpPr>
            <a:spLocks noChangeArrowheads="1"/>
          </p:cNvSpPr>
          <p:nvPr/>
        </p:nvSpPr>
        <p:spPr bwMode="auto">
          <a:xfrm>
            <a:off x="7010400" y="16002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8" name="Rectangle 10"/>
          <p:cNvSpPr>
            <a:spLocks noChangeArrowheads="1"/>
          </p:cNvSpPr>
          <p:nvPr/>
        </p:nvSpPr>
        <p:spPr bwMode="auto">
          <a:xfrm>
            <a:off x="3505200" y="19050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39" name="Rectangle 11"/>
          <p:cNvSpPr>
            <a:spLocks noChangeArrowheads="1"/>
          </p:cNvSpPr>
          <p:nvPr/>
        </p:nvSpPr>
        <p:spPr bwMode="auto">
          <a:xfrm>
            <a:off x="3886200" y="19050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40" name="Rectangle 12"/>
          <p:cNvSpPr>
            <a:spLocks noChangeArrowheads="1"/>
          </p:cNvSpPr>
          <p:nvPr/>
        </p:nvSpPr>
        <p:spPr bwMode="auto">
          <a:xfrm>
            <a:off x="4876800" y="19050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41" name="Rectangle 13"/>
          <p:cNvSpPr>
            <a:spLocks noChangeArrowheads="1"/>
          </p:cNvSpPr>
          <p:nvPr/>
        </p:nvSpPr>
        <p:spPr bwMode="auto">
          <a:xfrm>
            <a:off x="7010400" y="19050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42" name="Rectangle 14"/>
          <p:cNvSpPr>
            <a:spLocks noChangeArrowheads="1"/>
          </p:cNvSpPr>
          <p:nvPr/>
        </p:nvSpPr>
        <p:spPr bwMode="auto">
          <a:xfrm>
            <a:off x="35052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--</a:t>
            </a:r>
          </a:p>
        </p:txBody>
      </p:sp>
      <p:sp>
        <p:nvSpPr>
          <p:cNvPr id="1020943" name="Rectangle 15"/>
          <p:cNvSpPr>
            <a:spLocks noChangeArrowheads="1"/>
          </p:cNvSpPr>
          <p:nvPr/>
        </p:nvSpPr>
        <p:spPr bwMode="auto">
          <a:xfrm>
            <a:off x="3886200" y="22098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44" name="Rectangle 16"/>
          <p:cNvSpPr>
            <a:spLocks noChangeArrowheads="1"/>
          </p:cNvSpPr>
          <p:nvPr/>
        </p:nvSpPr>
        <p:spPr bwMode="auto">
          <a:xfrm>
            <a:off x="4876800" y="22098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LD F4, 10(R3)</a:t>
            </a:r>
          </a:p>
        </p:txBody>
      </p:sp>
      <p:sp>
        <p:nvSpPr>
          <p:cNvPr id="1020945" name="Rectangle 17"/>
          <p:cNvSpPr>
            <a:spLocks noChangeArrowheads="1"/>
          </p:cNvSpPr>
          <p:nvPr/>
        </p:nvSpPr>
        <p:spPr bwMode="auto">
          <a:xfrm>
            <a:off x="7010400" y="22098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3505200" y="5105400"/>
            <a:ext cx="2514600" cy="406400"/>
            <a:chOff x="2064" y="2928"/>
            <a:chExt cx="1584" cy="256"/>
          </a:xfrm>
        </p:grpSpPr>
        <p:sp>
          <p:nvSpPr>
            <p:cNvPr id="1020947" name="Rectangle 19"/>
            <p:cNvSpPr>
              <a:spLocks noChangeArrowheads="1"/>
            </p:cNvSpPr>
            <p:nvPr/>
          </p:nvSpPr>
          <p:spPr bwMode="auto">
            <a:xfrm>
              <a:off x="2064" y="2928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chemeClr val="tx1"/>
                </a:solidFill>
                <a:latin typeface="Courier New" pitchFamily="49" charset="0"/>
              </a:endParaRPr>
            </a:p>
          </p:txBody>
        </p:sp>
        <p:sp>
          <p:nvSpPr>
            <p:cNvPr id="1020948" name="Rectangle 20"/>
            <p:cNvSpPr>
              <a:spLocks noChangeArrowheads="1"/>
            </p:cNvSpPr>
            <p:nvPr/>
          </p:nvSpPr>
          <p:spPr bwMode="auto">
            <a:xfrm>
              <a:off x="2064" y="3056"/>
              <a:ext cx="1584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25" name="Rectangle 21"/>
            <p:cNvSpPr>
              <a:spLocks noChangeArrowheads="1"/>
            </p:cNvSpPr>
            <p:nvPr/>
          </p:nvSpPr>
          <p:spPr bwMode="auto">
            <a:xfrm>
              <a:off x="2283" y="2928"/>
              <a:ext cx="425" cy="25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0950" name="Rectangle 22"/>
          <p:cNvSpPr>
            <a:spLocks noChangeArrowheads="1"/>
          </p:cNvSpPr>
          <p:nvPr/>
        </p:nvSpPr>
        <p:spPr bwMode="auto">
          <a:xfrm>
            <a:off x="304800" y="49530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51" name="Rectangle 23"/>
          <p:cNvSpPr>
            <a:spLocks noChangeArrowheads="1"/>
          </p:cNvSpPr>
          <p:nvPr/>
        </p:nvSpPr>
        <p:spPr bwMode="auto">
          <a:xfrm>
            <a:off x="304800" y="51562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0952" name="Rectangle 24"/>
          <p:cNvSpPr>
            <a:spLocks noChangeArrowheads="1"/>
          </p:cNvSpPr>
          <p:nvPr/>
        </p:nvSpPr>
        <p:spPr bwMode="auto">
          <a:xfrm>
            <a:off x="304800" y="5359400"/>
            <a:ext cx="2590800" cy="203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62" name="Rectangle 25"/>
          <p:cNvSpPr>
            <a:spLocks noChangeArrowheads="1"/>
          </p:cNvSpPr>
          <p:nvPr/>
        </p:nvSpPr>
        <p:spPr bwMode="auto">
          <a:xfrm>
            <a:off x="661988" y="4953000"/>
            <a:ext cx="633412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562850" cy="762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Memory Disambiguation:</a:t>
            </a:r>
          </a:p>
        </p:txBody>
      </p:sp>
      <p:sp>
        <p:nvSpPr>
          <p:cNvPr id="112664" name="Line 27"/>
          <p:cNvSpPr>
            <a:spLocks noChangeShapeType="1"/>
          </p:cNvSpPr>
          <p:nvPr/>
        </p:nvSpPr>
        <p:spPr bwMode="auto">
          <a:xfrm>
            <a:off x="304800" y="6781800"/>
            <a:ext cx="8534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Text Box 28"/>
          <p:cNvSpPr txBox="1">
            <a:spLocks noChangeArrowheads="1"/>
          </p:cNvSpPr>
          <p:nvPr/>
        </p:nvSpPr>
        <p:spPr bwMode="auto">
          <a:xfrm>
            <a:off x="6526213" y="4048125"/>
            <a:ext cx="1049337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To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020957" name="Rectangle 29"/>
          <p:cNvSpPr>
            <a:spLocks noChangeArrowheads="1"/>
          </p:cNvSpPr>
          <p:nvPr/>
        </p:nvSpPr>
        <p:spPr bwMode="auto">
          <a:xfrm>
            <a:off x="1181100" y="6096000"/>
            <a:ext cx="1066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adders</a:t>
            </a:r>
          </a:p>
        </p:txBody>
      </p:sp>
      <p:sp>
        <p:nvSpPr>
          <p:cNvPr id="1020958" name="Rectangle 30"/>
          <p:cNvSpPr>
            <a:spLocks noChangeArrowheads="1"/>
          </p:cNvSpPr>
          <p:nvPr/>
        </p:nvSpPr>
        <p:spPr bwMode="auto">
          <a:xfrm>
            <a:off x="4252913" y="6096000"/>
            <a:ext cx="1447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multipliers</a:t>
            </a:r>
          </a:p>
        </p:txBody>
      </p:sp>
      <p:sp>
        <p:nvSpPr>
          <p:cNvPr id="112668" name="Line 31"/>
          <p:cNvSpPr>
            <a:spLocks noChangeShapeType="1"/>
          </p:cNvSpPr>
          <p:nvPr/>
        </p:nvSpPr>
        <p:spPr bwMode="auto">
          <a:xfrm>
            <a:off x="1357313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9" name="Line 32"/>
          <p:cNvSpPr>
            <a:spLocks noChangeShapeType="1"/>
          </p:cNvSpPr>
          <p:nvPr/>
        </p:nvSpPr>
        <p:spPr bwMode="auto">
          <a:xfrm>
            <a:off x="2043113" y="55626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0" name="Line 33"/>
          <p:cNvSpPr>
            <a:spLocks noChangeShapeType="1"/>
          </p:cNvSpPr>
          <p:nvPr/>
        </p:nvSpPr>
        <p:spPr bwMode="auto">
          <a:xfrm>
            <a:off x="4481513" y="5486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1" name="Line 34"/>
          <p:cNvSpPr>
            <a:spLocks noChangeShapeType="1"/>
          </p:cNvSpPr>
          <p:nvPr/>
        </p:nvSpPr>
        <p:spPr bwMode="auto">
          <a:xfrm>
            <a:off x="5395913" y="5486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Text Box 35"/>
          <p:cNvSpPr txBox="1">
            <a:spLocks noChangeArrowheads="1"/>
          </p:cNvSpPr>
          <p:nvPr/>
        </p:nvSpPr>
        <p:spPr bwMode="auto">
          <a:xfrm>
            <a:off x="2655888" y="5589588"/>
            <a:ext cx="15557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Reservation 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Stations</a:t>
            </a:r>
          </a:p>
        </p:txBody>
      </p:sp>
      <p:sp>
        <p:nvSpPr>
          <p:cNvPr id="112673" name="Line 36"/>
          <p:cNvSpPr>
            <a:spLocks noChangeShapeType="1"/>
          </p:cNvSpPr>
          <p:nvPr/>
        </p:nvSpPr>
        <p:spPr bwMode="auto">
          <a:xfrm flipV="1">
            <a:off x="2514600" y="5562600"/>
            <a:ext cx="0" cy="1219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4" name="Line 37"/>
          <p:cNvSpPr>
            <a:spLocks noChangeShapeType="1"/>
          </p:cNvSpPr>
          <p:nvPr/>
        </p:nvSpPr>
        <p:spPr bwMode="auto">
          <a:xfrm flipV="1">
            <a:off x="5867400" y="5486400"/>
            <a:ext cx="0" cy="1295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Text Box 38"/>
          <p:cNvSpPr txBox="1">
            <a:spLocks noChangeArrowheads="1"/>
          </p:cNvSpPr>
          <p:nvPr/>
        </p:nvSpPr>
        <p:spPr bwMode="auto">
          <a:xfrm>
            <a:off x="228600" y="1219200"/>
            <a:ext cx="8794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FP Op</a:t>
            </a:r>
          </a:p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Queue</a:t>
            </a:r>
          </a:p>
        </p:txBody>
      </p:sp>
      <p:grpSp>
        <p:nvGrpSpPr>
          <p:cNvPr id="112676" name="Group 39"/>
          <p:cNvGrpSpPr>
            <a:grpSpLocks/>
          </p:cNvGrpSpPr>
          <p:nvPr/>
        </p:nvGrpSpPr>
        <p:grpSpPr bwMode="auto">
          <a:xfrm>
            <a:off x="3505200" y="3810000"/>
            <a:ext cx="2209800" cy="812800"/>
            <a:chOff x="3456" y="1200"/>
            <a:chExt cx="1392" cy="512"/>
          </a:xfrm>
        </p:grpSpPr>
        <p:sp>
          <p:nvSpPr>
            <p:cNvPr id="1020968" name="Rectangle 40"/>
            <p:cNvSpPr>
              <a:spLocks noChangeArrowheads="1"/>
            </p:cNvSpPr>
            <p:nvPr/>
          </p:nvSpPr>
          <p:spPr bwMode="auto">
            <a:xfrm>
              <a:off x="3456" y="1200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0969" name="Rectangle 41"/>
            <p:cNvSpPr>
              <a:spLocks noChangeArrowheads="1"/>
            </p:cNvSpPr>
            <p:nvPr/>
          </p:nvSpPr>
          <p:spPr bwMode="auto">
            <a:xfrm>
              <a:off x="3456" y="1328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0970" name="Rectangle 42"/>
            <p:cNvSpPr>
              <a:spLocks noChangeArrowheads="1"/>
            </p:cNvSpPr>
            <p:nvPr/>
          </p:nvSpPr>
          <p:spPr bwMode="auto">
            <a:xfrm>
              <a:off x="3456" y="1456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0971" name="Rectangle 43"/>
            <p:cNvSpPr>
              <a:spLocks noChangeArrowheads="1"/>
            </p:cNvSpPr>
            <p:nvPr/>
          </p:nvSpPr>
          <p:spPr bwMode="auto">
            <a:xfrm>
              <a:off x="3456" y="1584"/>
              <a:ext cx="1392" cy="1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677" name="Freeform 44"/>
          <p:cNvSpPr>
            <a:spLocks/>
          </p:cNvSpPr>
          <p:nvPr/>
        </p:nvSpPr>
        <p:spPr bwMode="auto">
          <a:xfrm>
            <a:off x="4953000" y="3581400"/>
            <a:ext cx="2057400" cy="533400"/>
          </a:xfrm>
          <a:custGeom>
            <a:avLst/>
            <a:gdLst>
              <a:gd name="T0" fmla="*/ 0 w 1296"/>
              <a:gd name="T1" fmla="*/ 0 h 480"/>
              <a:gd name="T2" fmla="*/ 2147483647 w 1296"/>
              <a:gd name="T3" fmla="*/ 0 h 480"/>
              <a:gd name="T4" fmla="*/ 2147483647 w 1296"/>
              <a:gd name="T5" fmla="*/ 2147483647 h 480"/>
              <a:gd name="T6" fmla="*/ 0 60000 65536"/>
              <a:gd name="T7" fmla="*/ 0 60000 65536"/>
              <a:gd name="T8" fmla="*/ 0 60000 65536"/>
              <a:gd name="T9" fmla="*/ 0 w 1296"/>
              <a:gd name="T10" fmla="*/ 0 h 480"/>
              <a:gd name="T11" fmla="*/ 1296 w 1296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480">
                <a:moveTo>
                  <a:pt x="0" y="0"/>
                </a:moveTo>
                <a:lnTo>
                  <a:pt x="1296" y="0"/>
                </a:lnTo>
                <a:lnTo>
                  <a:pt x="1296" y="48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8" name="Text Box 45"/>
          <p:cNvSpPr txBox="1">
            <a:spLocks noChangeArrowheads="1"/>
          </p:cNvSpPr>
          <p:nvPr/>
        </p:nvSpPr>
        <p:spPr bwMode="auto">
          <a:xfrm>
            <a:off x="7391400" y="1295400"/>
            <a:ext cx="660400" cy="21986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ROB7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ROB6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ROB5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ROB4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ROB2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latin typeface="Comic Sans MS" pitchFamily="66" charset="0"/>
              </a:rPr>
              <a:t>ROB1</a:t>
            </a:r>
          </a:p>
        </p:txBody>
      </p:sp>
      <p:sp>
        <p:nvSpPr>
          <p:cNvPr id="1020974" name="Rectangle 46"/>
          <p:cNvSpPr>
            <a:spLocks noChangeArrowheads="1"/>
          </p:cNvSpPr>
          <p:nvPr/>
        </p:nvSpPr>
        <p:spPr bwMode="auto">
          <a:xfrm>
            <a:off x="35052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F2</a:t>
            </a:r>
          </a:p>
        </p:txBody>
      </p:sp>
      <p:sp>
        <p:nvSpPr>
          <p:cNvPr id="1020975" name="Rectangle 47"/>
          <p:cNvSpPr>
            <a:spLocks noChangeArrowheads="1"/>
          </p:cNvSpPr>
          <p:nvPr/>
        </p:nvSpPr>
        <p:spPr bwMode="auto">
          <a:xfrm>
            <a:off x="35052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F0</a:t>
            </a:r>
          </a:p>
        </p:txBody>
      </p:sp>
      <p:sp>
        <p:nvSpPr>
          <p:cNvPr id="1020976" name="Rectangle 48"/>
          <p:cNvSpPr>
            <a:spLocks noChangeArrowheads="1"/>
          </p:cNvSpPr>
          <p:nvPr/>
        </p:nvSpPr>
        <p:spPr bwMode="auto">
          <a:xfrm>
            <a:off x="3505200" y="31242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--</a:t>
            </a:r>
          </a:p>
        </p:txBody>
      </p:sp>
      <p:sp>
        <p:nvSpPr>
          <p:cNvPr id="1020977" name="Rectangle 49"/>
          <p:cNvSpPr>
            <a:spLocks noChangeArrowheads="1"/>
          </p:cNvSpPr>
          <p:nvPr/>
        </p:nvSpPr>
        <p:spPr bwMode="auto">
          <a:xfrm>
            <a:off x="3886200" y="25146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R[F5]</a:t>
            </a:r>
          </a:p>
        </p:txBody>
      </p:sp>
      <p:sp>
        <p:nvSpPr>
          <p:cNvPr id="1020978" name="Rectangle 50"/>
          <p:cNvSpPr>
            <a:spLocks noChangeArrowheads="1"/>
          </p:cNvSpPr>
          <p:nvPr/>
        </p:nvSpPr>
        <p:spPr bwMode="auto">
          <a:xfrm>
            <a:off x="3886200" y="28194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1020979" name="Rectangle 51"/>
          <p:cNvSpPr>
            <a:spLocks noChangeArrowheads="1"/>
          </p:cNvSpPr>
          <p:nvPr/>
        </p:nvSpPr>
        <p:spPr bwMode="auto">
          <a:xfrm>
            <a:off x="3886200" y="3124200"/>
            <a:ext cx="990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&lt;val 1&gt;</a:t>
            </a:r>
          </a:p>
        </p:txBody>
      </p:sp>
      <p:sp>
        <p:nvSpPr>
          <p:cNvPr id="1020980" name="Rectangle 52"/>
          <p:cNvSpPr>
            <a:spLocks noChangeArrowheads="1"/>
          </p:cNvSpPr>
          <p:nvPr/>
        </p:nvSpPr>
        <p:spPr bwMode="auto">
          <a:xfrm>
            <a:off x="4876800" y="25146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ST 10(R3), F5 </a:t>
            </a:r>
          </a:p>
        </p:txBody>
      </p:sp>
      <p:sp>
        <p:nvSpPr>
          <p:cNvPr id="1020981" name="Rectangle 53"/>
          <p:cNvSpPr>
            <a:spLocks noChangeArrowheads="1"/>
          </p:cNvSpPr>
          <p:nvPr/>
        </p:nvSpPr>
        <p:spPr bwMode="auto">
          <a:xfrm>
            <a:off x="4876800" y="28194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LD F0,32(R2)</a:t>
            </a:r>
          </a:p>
        </p:txBody>
      </p:sp>
      <p:sp>
        <p:nvSpPr>
          <p:cNvPr id="1020982" name="Rectangle 54"/>
          <p:cNvSpPr>
            <a:spLocks noChangeArrowheads="1"/>
          </p:cNvSpPr>
          <p:nvPr/>
        </p:nvSpPr>
        <p:spPr bwMode="auto">
          <a:xfrm>
            <a:off x="4876800" y="3124200"/>
            <a:ext cx="2133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ST 0(R3), F4</a:t>
            </a:r>
          </a:p>
        </p:txBody>
      </p:sp>
      <p:sp>
        <p:nvSpPr>
          <p:cNvPr id="1020983" name="Rectangle 55"/>
          <p:cNvSpPr>
            <a:spLocks noChangeArrowheads="1"/>
          </p:cNvSpPr>
          <p:nvPr/>
        </p:nvSpPr>
        <p:spPr bwMode="auto">
          <a:xfrm>
            <a:off x="7010400" y="25146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1020984" name="Rectangle 56"/>
          <p:cNvSpPr>
            <a:spLocks noChangeArrowheads="1"/>
          </p:cNvSpPr>
          <p:nvPr/>
        </p:nvSpPr>
        <p:spPr bwMode="auto">
          <a:xfrm>
            <a:off x="7010400" y="28194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N</a:t>
            </a:r>
          </a:p>
        </p:txBody>
      </p:sp>
      <p:sp>
        <p:nvSpPr>
          <p:cNvPr id="1020985" name="Rectangle 57"/>
          <p:cNvSpPr>
            <a:spLocks noChangeArrowheads="1"/>
          </p:cNvSpPr>
          <p:nvPr/>
        </p:nvSpPr>
        <p:spPr bwMode="auto">
          <a:xfrm>
            <a:off x="7010400" y="3124200"/>
            <a:ext cx="3810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Y</a:t>
            </a:r>
          </a:p>
        </p:txBody>
      </p:sp>
      <p:sp>
        <p:nvSpPr>
          <p:cNvPr id="112691" name="Line 58"/>
          <p:cNvSpPr>
            <a:spLocks noChangeShapeType="1"/>
          </p:cNvSpPr>
          <p:nvPr/>
        </p:nvSpPr>
        <p:spPr bwMode="auto">
          <a:xfrm>
            <a:off x="4953000" y="34290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2" name="Text Box 59"/>
          <p:cNvSpPr txBox="1">
            <a:spLocks noChangeArrowheads="1"/>
          </p:cNvSpPr>
          <p:nvPr/>
        </p:nvSpPr>
        <p:spPr bwMode="auto">
          <a:xfrm>
            <a:off x="6858000" y="914400"/>
            <a:ext cx="846138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Done?</a:t>
            </a:r>
          </a:p>
        </p:txBody>
      </p:sp>
      <p:sp>
        <p:nvSpPr>
          <p:cNvPr id="112693" name="Freeform 60"/>
          <p:cNvSpPr>
            <a:spLocks/>
          </p:cNvSpPr>
          <p:nvPr/>
        </p:nvSpPr>
        <p:spPr bwMode="auto">
          <a:xfrm>
            <a:off x="7467600" y="2514600"/>
            <a:ext cx="609600" cy="4267200"/>
          </a:xfrm>
          <a:custGeom>
            <a:avLst/>
            <a:gdLst>
              <a:gd name="T0" fmla="*/ 2147483647 w 576"/>
              <a:gd name="T1" fmla="*/ 2147483647 h 2832"/>
              <a:gd name="T2" fmla="*/ 2147483647 w 576"/>
              <a:gd name="T3" fmla="*/ 0 h 2832"/>
              <a:gd name="T4" fmla="*/ 0 w 576"/>
              <a:gd name="T5" fmla="*/ 0 h 2832"/>
              <a:gd name="T6" fmla="*/ 0 60000 65536"/>
              <a:gd name="T7" fmla="*/ 0 60000 65536"/>
              <a:gd name="T8" fmla="*/ 0 60000 65536"/>
              <a:gd name="T9" fmla="*/ 0 w 576"/>
              <a:gd name="T10" fmla="*/ 0 h 2832"/>
              <a:gd name="T11" fmla="*/ 576 w 576"/>
              <a:gd name="T12" fmla="*/ 2832 h 2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832">
                <a:moveTo>
                  <a:pt x="576" y="2832"/>
                </a:moveTo>
                <a:lnTo>
                  <a:pt x="576" y="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4" name="Line 61"/>
          <p:cNvSpPr>
            <a:spLocks noChangeShapeType="1"/>
          </p:cNvSpPr>
          <p:nvPr/>
        </p:nvSpPr>
        <p:spPr bwMode="auto">
          <a:xfrm flipH="1">
            <a:off x="4953000" y="64008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Line 62"/>
          <p:cNvSpPr>
            <a:spLocks noChangeShapeType="1"/>
          </p:cNvSpPr>
          <p:nvPr/>
        </p:nvSpPr>
        <p:spPr bwMode="auto">
          <a:xfrm flipH="1">
            <a:off x="1716088" y="6396038"/>
            <a:ext cx="7937" cy="4016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6" name="Text Box 63"/>
          <p:cNvSpPr txBox="1">
            <a:spLocks noChangeArrowheads="1"/>
          </p:cNvSpPr>
          <p:nvPr/>
        </p:nvSpPr>
        <p:spPr bwMode="auto">
          <a:xfrm>
            <a:off x="130175" y="4587875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12697" name="Text Box 64"/>
          <p:cNvSpPr txBox="1">
            <a:spLocks noChangeArrowheads="1"/>
          </p:cNvSpPr>
          <p:nvPr/>
        </p:nvSpPr>
        <p:spPr bwMode="auto">
          <a:xfrm>
            <a:off x="3352800" y="47244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12698" name="AutoShape 65"/>
          <p:cNvSpPr>
            <a:spLocks noChangeArrowheads="1"/>
          </p:cNvSpPr>
          <p:nvPr/>
        </p:nvSpPr>
        <p:spPr bwMode="auto">
          <a:xfrm flipV="1">
            <a:off x="8426450" y="1676400"/>
            <a:ext cx="457200" cy="1143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9" name="Text Box 66"/>
          <p:cNvSpPr txBox="1">
            <a:spLocks noChangeArrowheads="1"/>
          </p:cNvSpPr>
          <p:nvPr/>
        </p:nvSpPr>
        <p:spPr bwMode="auto">
          <a:xfrm>
            <a:off x="8199438" y="2895600"/>
            <a:ext cx="911225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Oldest</a:t>
            </a:r>
          </a:p>
        </p:txBody>
      </p:sp>
      <p:sp>
        <p:nvSpPr>
          <p:cNvPr id="112700" name="Text Box 67"/>
          <p:cNvSpPr txBox="1">
            <a:spLocks noChangeArrowheads="1"/>
          </p:cNvSpPr>
          <p:nvPr/>
        </p:nvSpPr>
        <p:spPr bwMode="auto">
          <a:xfrm>
            <a:off x="8153400" y="1295400"/>
            <a:ext cx="10033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Newest</a:t>
            </a:r>
          </a:p>
        </p:txBody>
      </p:sp>
      <p:grpSp>
        <p:nvGrpSpPr>
          <p:cNvPr id="112701" name="Group 68"/>
          <p:cNvGrpSpPr>
            <a:grpSpLocks/>
          </p:cNvGrpSpPr>
          <p:nvPr/>
        </p:nvGrpSpPr>
        <p:grpSpPr bwMode="auto">
          <a:xfrm rot="-5400000">
            <a:off x="1295400" y="865188"/>
            <a:ext cx="914400" cy="1219200"/>
            <a:chOff x="1872" y="1584"/>
            <a:chExt cx="576" cy="864"/>
          </a:xfrm>
        </p:grpSpPr>
        <p:sp>
          <p:nvSpPr>
            <p:cNvPr id="1020997" name="Rectangle 69"/>
            <p:cNvSpPr>
              <a:spLocks noChangeArrowheads="1"/>
            </p:cNvSpPr>
            <p:nvPr/>
          </p:nvSpPr>
          <p:spPr bwMode="auto">
            <a:xfrm>
              <a:off x="1872" y="158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0998" name="Rectangle 70"/>
            <p:cNvSpPr>
              <a:spLocks noChangeArrowheads="1"/>
            </p:cNvSpPr>
            <p:nvPr/>
          </p:nvSpPr>
          <p:spPr bwMode="auto">
            <a:xfrm>
              <a:off x="1872" y="1728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0999" name="Rectangle 71"/>
            <p:cNvSpPr>
              <a:spLocks noChangeArrowheads="1"/>
            </p:cNvSpPr>
            <p:nvPr/>
          </p:nvSpPr>
          <p:spPr bwMode="auto">
            <a:xfrm>
              <a:off x="1872" y="1872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1000" name="Rectangle 72"/>
            <p:cNvSpPr>
              <a:spLocks noChangeArrowheads="1"/>
            </p:cNvSpPr>
            <p:nvPr/>
          </p:nvSpPr>
          <p:spPr bwMode="auto">
            <a:xfrm>
              <a:off x="1872" y="2016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1001" name="Rectangle 73"/>
            <p:cNvSpPr>
              <a:spLocks noChangeArrowheads="1"/>
            </p:cNvSpPr>
            <p:nvPr/>
          </p:nvSpPr>
          <p:spPr bwMode="auto">
            <a:xfrm>
              <a:off x="1872" y="2160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1002" name="Rectangle 74"/>
            <p:cNvSpPr>
              <a:spLocks noChangeArrowheads="1"/>
            </p:cNvSpPr>
            <p:nvPr/>
          </p:nvSpPr>
          <p:spPr bwMode="auto">
            <a:xfrm>
              <a:off x="1872" y="2304"/>
              <a:ext cx="576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02" name="Text Box 75"/>
          <p:cNvSpPr txBox="1">
            <a:spLocks noChangeArrowheads="1"/>
          </p:cNvSpPr>
          <p:nvPr/>
        </p:nvSpPr>
        <p:spPr bwMode="auto">
          <a:xfrm>
            <a:off x="6559550" y="4689475"/>
            <a:ext cx="1049338" cy="558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from </a:t>
            </a:r>
          </a:p>
          <a:p>
            <a:pPr algn="ctr">
              <a:lnSpc>
                <a:spcPct val="70000"/>
              </a:lnSpc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Memory</a:t>
            </a:r>
          </a:p>
        </p:txBody>
      </p:sp>
      <p:sp>
        <p:nvSpPr>
          <p:cNvPr id="112703" name="Line 76"/>
          <p:cNvSpPr>
            <a:spLocks noChangeShapeType="1"/>
          </p:cNvSpPr>
          <p:nvPr/>
        </p:nvSpPr>
        <p:spPr bwMode="auto">
          <a:xfrm>
            <a:off x="7010400" y="52578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1005" name="Rectangle 77"/>
          <p:cNvSpPr>
            <a:spLocks noChangeArrowheads="1"/>
          </p:cNvSpPr>
          <p:nvPr/>
        </p:nvSpPr>
        <p:spPr bwMode="auto">
          <a:xfrm>
            <a:off x="6400800" y="56388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 dirty="0">
                <a:latin typeface="Courier New" pitchFamily="49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</a:rPr>
              <a:t> 32+R2</a:t>
            </a:r>
          </a:p>
        </p:txBody>
      </p:sp>
      <p:sp>
        <p:nvSpPr>
          <p:cNvPr id="1021006" name="Rectangle 78"/>
          <p:cNvSpPr>
            <a:spLocks noChangeArrowheads="1"/>
          </p:cNvSpPr>
          <p:nvPr/>
        </p:nvSpPr>
        <p:spPr bwMode="auto">
          <a:xfrm>
            <a:off x="6400800" y="58928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r>
              <a:rPr lang="en-US" sz="1800">
                <a:latin typeface="Courier New" pitchFamily="49" charset="0"/>
              </a:rPr>
              <a:t>4</a:t>
            </a:r>
            <a:r>
              <a:rPr lang="en-US" sz="180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1800">
                <a:latin typeface="Courier New" pitchFamily="49" charset="0"/>
              </a:rPr>
              <a:t>ROB3</a:t>
            </a:r>
          </a:p>
        </p:txBody>
      </p:sp>
      <p:sp>
        <p:nvSpPr>
          <p:cNvPr id="1021007" name="Rectangle 79"/>
          <p:cNvSpPr>
            <a:spLocks noChangeArrowheads="1"/>
          </p:cNvSpPr>
          <p:nvPr/>
        </p:nvSpPr>
        <p:spPr bwMode="auto">
          <a:xfrm>
            <a:off x="6400800" y="6146800"/>
            <a:ext cx="1066800" cy="25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07" name="Line 80"/>
          <p:cNvSpPr>
            <a:spLocks noChangeShapeType="1"/>
          </p:cNvSpPr>
          <p:nvPr/>
        </p:nvSpPr>
        <p:spPr bwMode="auto">
          <a:xfrm>
            <a:off x="67564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8" name="Text Box 81"/>
          <p:cNvSpPr txBox="1">
            <a:spLocks noChangeArrowheads="1"/>
          </p:cNvSpPr>
          <p:nvPr/>
        </p:nvSpPr>
        <p:spPr bwMode="auto">
          <a:xfrm>
            <a:off x="6248400" y="5334000"/>
            <a:ext cx="696913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Dest</a:t>
            </a:r>
          </a:p>
        </p:txBody>
      </p:sp>
      <p:sp>
        <p:nvSpPr>
          <p:cNvPr id="112709" name="Text Box 82"/>
          <p:cNvSpPr txBox="1">
            <a:spLocks noChangeArrowheads="1"/>
          </p:cNvSpPr>
          <p:nvPr/>
        </p:nvSpPr>
        <p:spPr bwMode="auto">
          <a:xfrm>
            <a:off x="533400" y="2209800"/>
            <a:ext cx="2841625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Reorder Buffer</a:t>
            </a:r>
            <a:endParaRPr lang="en-US" sz="180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2710" name="Text Box 83"/>
          <p:cNvSpPr txBox="1">
            <a:spLocks noChangeArrowheads="1"/>
          </p:cNvSpPr>
          <p:nvPr/>
        </p:nvSpPr>
        <p:spPr bwMode="auto">
          <a:xfrm>
            <a:off x="1600200" y="3886200"/>
            <a:ext cx="1782763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>
                <a:solidFill>
                  <a:schemeClr val="tx1"/>
                </a:solidFill>
                <a:latin typeface="Comic Sans MS" pitchFamily="66" charset="0"/>
              </a:rPr>
              <a:t>Registers</a:t>
            </a:r>
          </a:p>
        </p:txBody>
      </p:sp>
      <p:sp>
        <p:nvSpPr>
          <p:cNvPr id="112711" name="Line 84"/>
          <p:cNvSpPr>
            <a:spLocks noChangeShapeType="1"/>
          </p:cNvSpPr>
          <p:nvPr/>
        </p:nvSpPr>
        <p:spPr bwMode="auto">
          <a:xfrm flipH="1">
            <a:off x="7010400" y="6400800"/>
            <a:ext cx="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2" name="Line 85"/>
          <p:cNvSpPr>
            <a:spLocks noChangeShapeType="1"/>
          </p:cNvSpPr>
          <p:nvPr/>
        </p:nvSpPr>
        <p:spPr bwMode="auto">
          <a:xfrm>
            <a:off x="2362200" y="1447800"/>
            <a:ext cx="1143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much to speculate?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382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Speculation Pro: uncover events that would otherwise stall the pipeline (cache misses)</a:t>
            </a:r>
          </a:p>
          <a:p>
            <a:pPr>
              <a:lnSpc>
                <a:spcPct val="80000"/>
              </a:lnSpc>
            </a:pPr>
            <a:endParaRPr lang="en-US" altLang="en-US" sz="1500" smtClean="0"/>
          </a:p>
          <a:p>
            <a:pPr>
              <a:lnSpc>
                <a:spcPct val="80000"/>
              </a:lnSpc>
            </a:pPr>
            <a:r>
              <a:rPr lang="en-US" altLang="en-US" smtClean="0"/>
              <a:t>Speculation Con: speculate costly if exceptional event occurs when speculation was incorrect</a:t>
            </a:r>
          </a:p>
          <a:p>
            <a:pPr>
              <a:lnSpc>
                <a:spcPct val="80000"/>
              </a:lnSpc>
            </a:pPr>
            <a:endParaRPr lang="en-US" altLang="en-US" sz="1500" smtClean="0"/>
          </a:p>
          <a:p>
            <a:pPr>
              <a:lnSpc>
                <a:spcPct val="80000"/>
              </a:lnSpc>
            </a:pPr>
            <a:r>
              <a:rPr lang="en-US" altLang="en-US" smtClean="0"/>
              <a:t>Typical solution: speculation allows only low-cost exceptional events (1st-level cache miss)</a:t>
            </a:r>
          </a:p>
          <a:p>
            <a:pPr>
              <a:lnSpc>
                <a:spcPct val="80000"/>
              </a:lnSpc>
            </a:pPr>
            <a:endParaRPr lang="en-US" altLang="en-US" sz="1500" smtClean="0"/>
          </a:p>
          <a:p>
            <a:pPr>
              <a:lnSpc>
                <a:spcPct val="80000"/>
              </a:lnSpc>
            </a:pPr>
            <a:r>
              <a:rPr lang="en-US" altLang="en-US" smtClean="0"/>
              <a:t>When expensive exceptional event occurs, (2nd-level cache miss or TLB miss) processor waits until the instruction causing event is no longer speculative before handling the event</a:t>
            </a:r>
          </a:p>
          <a:p>
            <a:pPr>
              <a:lnSpc>
                <a:spcPct val="80000"/>
              </a:lnSpc>
            </a:pPr>
            <a:endParaRPr lang="en-US" altLang="en-US" sz="1500" smtClean="0"/>
          </a:p>
          <a:p>
            <a:pPr>
              <a:lnSpc>
                <a:spcPct val="80000"/>
              </a:lnSpc>
            </a:pPr>
            <a:r>
              <a:rPr lang="en-US" altLang="en-US" smtClean="0"/>
              <a:t>Assuming single branch per cycle: future may speculate across multiple branches!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23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Loop unrolling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162800" cy="1143000"/>
          </a:xfrm>
        </p:spPr>
        <p:txBody>
          <a:bodyPr/>
          <a:lstStyle/>
          <a:p>
            <a:r>
              <a:rPr lang="en-US" altLang="en-US" smtClean="0"/>
              <a:t>Software Techniques -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1628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This code, add a scalar to a vector: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for (i=1000; i&gt;0; i=i–1)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mtClean="0">
                <a:latin typeface="Courier New" pitchFamily="49" charset="0"/>
              </a:rPr>
              <a:t>		x[i] = x[i] + s;</a:t>
            </a:r>
          </a:p>
          <a:p>
            <a:pPr>
              <a:lnSpc>
                <a:spcPct val="80000"/>
              </a:lnSpc>
            </a:pPr>
            <a:r>
              <a:rPr lang="en-US" altLang="en-US" smtClean="0"/>
              <a:t>Assume following latencies for all examples</a:t>
            </a:r>
          </a:p>
          <a:p>
            <a:pPr lvl="1">
              <a:lnSpc>
                <a:spcPct val="80000"/>
              </a:lnSpc>
            </a:pPr>
            <a:r>
              <a:rPr lang="en-US" altLang="en-US" sz="1800" smtClean="0"/>
              <a:t>Ignore delayed branch in these examples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533400" y="3581400"/>
            <a:ext cx="8305800" cy="2254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 i="1">
                <a:solidFill>
                  <a:schemeClr val="tx1"/>
                </a:solidFill>
              </a:rPr>
              <a:t>Instruction	Instruction	</a:t>
            </a:r>
            <a:r>
              <a:rPr lang="en-US" sz="1800" i="1">
                <a:solidFill>
                  <a:srgbClr val="0332B7"/>
                </a:solidFill>
              </a:rPr>
              <a:t>Latency</a:t>
            </a:r>
            <a:r>
              <a:rPr lang="en-US" sz="1800" i="1">
                <a:solidFill>
                  <a:schemeClr val="tx1"/>
                </a:solidFill>
              </a:rPr>
              <a:t>		</a:t>
            </a:r>
            <a:r>
              <a:rPr lang="en-US" sz="1800" i="1">
                <a:solidFill>
                  <a:srgbClr val="0332B7"/>
                </a:solidFill>
              </a:rPr>
              <a:t>stalls between</a:t>
            </a:r>
            <a:r>
              <a:rPr lang="en-US" sz="1800" i="1">
                <a:solidFill>
                  <a:schemeClr val="tx1"/>
                </a:solidFill>
              </a:rPr>
              <a:t> </a:t>
            </a:r>
            <a:br>
              <a:rPr lang="en-US" sz="1800" i="1">
                <a:solidFill>
                  <a:schemeClr val="tx1"/>
                </a:solidFill>
              </a:rPr>
            </a:br>
            <a:r>
              <a:rPr lang="en-US" sz="1800" i="1">
                <a:solidFill>
                  <a:schemeClr val="tx1"/>
                </a:solidFill>
              </a:rPr>
              <a:t>producing result	using result 	in cycles	in cycles</a:t>
            </a:r>
            <a:endParaRPr lang="en-US" sz="1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FP ALU op	Another FP ALU op	   4		   3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FP ALU op	Store double	   3		   2 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Load double	FP ALU op	   1		   1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Load double	Store double	   1		   0</a:t>
            </a:r>
          </a:p>
          <a:p>
            <a:pPr>
              <a:lnSpc>
                <a:spcPct val="90000"/>
              </a:lnSpc>
              <a:spcBef>
                <a:spcPct val="30000"/>
              </a:spcBef>
              <a:tabLst>
                <a:tab pos="2057400" algn="l"/>
                <a:tab pos="4572000" algn="l"/>
              </a:tabLst>
            </a:pPr>
            <a:r>
              <a:rPr lang="en-US" sz="1800">
                <a:solidFill>
                  <a:schemeClr val="tx1"/>
                </a:solidFill>
              </a:rPr>
              <a:t>Integer op	Integer op	   1		  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924800" cy="1143000"/>
          </a:xfrm>
          <a:noFill/>
        </p:spPr>
        <p:txBody>
          <a:bodyPr lIns="90487" tIns="44450" rIns="90487" bIns="44450"/>
          <a:lstStyle/>
          <a:p>
            <a:r>
              <a:rPr lang="en-US" smtClean="0"/>
              <a:t>FP Loop: Where are the Hazards?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3975"/>
            <a:ext cx="7696200" cy="1825625"/>
          </a:xfrm>
          <a:noFill/>
        </p:spPr>
        <p:txBody>
          <a:bodyPr lIns="90487" tIns="44450" rIns="90487" bIns="44450"/>
          <a:lstStyle/>
          <a:p>
            <a:pPr>
              <a:lnSpc>
                <a:spcPct val="70000"/>
              </a:lnSpc>
              <a:buFontTx/>
              <a:buNone/>
              <a:tabLst>
                <a:tab pos="914400" algn="l"/>
                <a:tab pos="1943100" algn="l"/>
                <a:tab pos="3200400" algn="l"/>
              </a:tabLst>
            </a:pPr>
            <a:r>
              <a:rPr lang="en-US" sz="2000" smtClean="0">
                <a:latin typeface="Courier New" pitchFamily="49" charset="0"/>
              </a:rPr>
              <a:t>Loop:	L.D	F0,0(R1)	;F0=vector element</a:t>
            </a:r>
          </a:p>
          <a:p>
            <a:pPr>
              <a:lnSpc>
                <a:spcPct val="70000"/>
              </a:lnSpc>
              <a:buFontTx/>
              <a:buNone/>
              <a:tabLst>
                <a:tab pos="914400" algn="l"/>
                <a:tab pos="1943100" algn="l"/>
                <a:tab pos="3200400" algn="l"/>
              </a:tabLst>
            </a:pPr>
            <a:r>
              <a:rPr lang="en-US" sz="2000" smtClean="0">
                <a:latin typeface="Courier New" pitchFamily="49" charset="0"/>
              </a:rPr>
              <a:t> 		ADD.D	F4,F0,F2	;add scalar from F2</a:t>
            </a:r>
          </a:p>
          <a:p>
            <a:pPr>
              <a:lnSpc>
                <a:spcPct val="70000"/>
              </a:lnSpc>
              <a:buFontTx/>
              <a:buNone/>
              <a:tabLst>
                <a:tab pos="914400" algn="l"/>
                <a:tab pos="1943100" algn="l"/>
                <a:tab pos="3200400" algn="l"/>
              </a:tabLst>
            </a:pPr>
            <a:r>
              <a:rPr lang="en-US" sz="2000" smtClean="0">
                <a:latin typeface="Courier New" pitchFamily="49" charset="0"/>
              </a:rPr>
              <a:t> 		S.D	0(R1),F4	;store result</a:t>
            </a:r>
          </a:p>
          <a:p>
            <a:pPr>
              <a:lnSpc>
                <a:spcPct val="70000"/>
              </a:lnSpc>
              <a:buFontTx/>
              <a:buNone/>
              <a:tabLst>
                <a:tab pos="914400" algn="l"/>
                <a:tab pos="1943100" algn="l"/>
                <a:tab pos="3200400" algn="l"/>
              </a:tabLst>
            </a:pPr>
            <a:r>
              <a:rPr lang="en-US" sz="2000" smtClean="0">
                <a:latin typeface="Courier New" pitchFamily="49" charset="0"/>
              </a:rPr>
              <a:t> 		DADDUI	R1,R1,-8	;decrement pointer 8B (DW)</a:t>
            </a:r>
          </a:p>
          <a:p>
            <a:pPr>
              <a:lnSpc>
                <a:spcPct val="70000"/>
              </a:lnSpc>
              <a:buFontTx/>
              <a:buNone/>
              <a:tabLst>
                <a:tab pos="914400" algn="l"/>
                <a:tab pos="1943100" algn="l"/>
                <a:tab pos="3200400" algn="l"/>
              </a:tabLst>
            </a:pPr>
            <a:r>
              <a:rPr lang="en-US" sz="2000" smtClean="0">
                <a:latin typeface="Courier New" pitchFamily="49" charset="0"/>
              </a:rPr>
              <a:t> 		BNEZ	R1,Loop	;branch R1!=zero</a:t>
            </a:r>
          </a:p>
          <a:p>
            <a:pPr>
              <a:lnSpc>
                <a:spcPct val="70000"/>
              </a:lnSpc>
              <a:buFontTx/>
              <a:buNone/>
              <a:tabLst>
                <a:tab pos="914400" algn="l"/>
                <a:tab pos="1943100" algn="l"/>
                <a:tab pos="3200400" algn="l"/>
              </a:tabLst>
            </a:pPr>
            <a:r>
              <a:rPr lang="en-US" sz="2000" smtClean="0">
                <a:latin typeface="Courier New" pitchFamily="49" charset="0"/>
              </a:rPr>
              <a:t> 		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76200" y="1219200"/>
            <a:ext cx="69215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Tx/>
              <a:buChar char="•"/>
              <a:tabLst>
                <a:tab pos="914400" algn="l"/>
                <a:tab pos="1657350" algn="l"/>
                <a:tab pos="3028950" algn="l"/>
              </a:tabLst>
            </a:pPr>
            <a:r>
              <a:rPr lang="en-US" sz="2400">
                <a:solidFill>
                  <a:schemeClr val="tx1"/>
                </a:solidFill>
                <a:latin typeface="Comic Sans MS" pitchFamily="66" charset="0"/>
              </a:rPr>
              <a:t> First translate into MIPS code: 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tabLst>
                <a:tab pos="914400" algn="l"/>
                <a:tab pos="1657350" algn="l"/>
                <a:tab pos="3028950" algn="l"/>
              </a:tabLst>
            </a:pPr>
            <a:r>
              <a:rPr lang="en-US" sz="1800">
                <a:solidFill>
                  <a:schemeClr val="tx1"/>
                </a:solidFill>
                <a:latin typeface="Comic Sans MS" pitchFamily="66" charset="0"/>
              </a:rPr>
              <a:t>-To simplify, assume 8 is lowest address</a:t>
            </a:r>
            <a:endParaRPr lang="en-US" sz="240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6697</TotalTime>
  <Pages>12</Pages>
  <Words>7034</Words>
  <Application>Microsoft Office PowerPoint</Application>
  <PresentationFormat>Letter Paper (8.5x11 in)</PresentationFormat>
  <Paragraphs>1662</Paragraphs>
  <Slides>147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147</vt:i4>
      </vt:variant>
    </vt:vector>
  </HeadingPairs>
  <TitlesOfParts>
    <vt:vector size="162" baseType="lpstr">
      <vt:lpstr>Arial</vt:lpstr>
      <vt:lpstr>Times New Roman</vt:lpstr>
      <vt:lpstr>Calibri</vt:lpstr>
      <vt:lpstr>Symbol</vt:lpstr>
      <vt:lpstr>Courier New</vt:lpstr>
      <vt:lpstr>Comic Sans MS</vt:lpstr>
      <vt:lpstr>Helvetica-Bold</vt:lpstr>
      <vt:lpstr>Courier</vt:lpstr>
      <vt:lpstr>Times</vt:lpstr>
      <vt:lpstr>Wingdings</vt:lpstr>
      <vt:lpstr>CS252-template</vt:lpstr>
      <vt:lpstr>Microsoft Word Document</vt:lpstr>
      <vt:lpstr>Microsoft Excel Worksheet</vt:lpstr>
      <vt:lpstr>Microsoft Office Excel Chart</vt:lpstr>
      <vt:lpstr>Microsoft Visio Drawing</vt:lpstr>
      <vt:lpstr>  Instruction Level Parallelism  </vt:lpstr>
      <vt:lpstr>Outline</vt:lpstr>
      <vt:lpstr>Recall from Pipelining Review</vt:lpstr>
      <vt:lpstr>Instruction Level Parallelism</vt:lpstr>
      <vt:lpstr>Data Dependence and Hazards</vt:lpstr>
      <vt:lpstr>ILP and Data Dependencies,Hazards</vt:lpstr>
      <vt:lpstr>Name Dependence #1: Anti-dependence</vt:lpstr>
      <vt:lpstr>Name Dependence #2: Output dependence</vt:lpstr>
      <vt:lpstr>Control Dependencies</vt:lpstr>
      <vt:lpstr>Control Dependence Ignored</vt:lpstr>
      <vt:lpstr>Exception Behavior</vt:lpstr>
      <vt:lpstr>Data Flow</vt:lpstr>
      <vt:lpstr>Ideas to Reduce Stalls</vt:lpstr>
      <vt:lpstr>Dynamic Scheduling</vt:lpstr>
      <vt:lpstr>Advantages of Dynamic Scheduling</vt:lpstr>
      <vt:lpstr>HW Schemes: Instruction Parallelism</vt:lpstr>
      <vt:lpstr>Example on WAR and WAW Hazards</vt:lpstr>
      <vt:lpstr>Dynamic Scheduling: Tomasulo</vt:lpstr>
      <vt:lpstr>Slide 19</vt:lpstr>
      <vt:lpstr>Tomasulo Algorithm</vt:lpstr>
      <vt:lpstr>Generalized Tomasulo’s Organization</vt:lpstr>
      <vt:lpstr>Generalized Tomasulo’s Organization</vt:lpstr>
      <vt:lpstr>Three Stages of Tomasulo’s Algorithm</vt:lpstr>
      <vt:lpstr>Three Stages of Tomasulo’s Algorithm</vt:lpstr>
      <vt:lpstr>Three Stages of Tomasulo’s Algorithm</vt:lpstr>
      <vt:lpstr>Reservation Station Components</vt:lpstr>
      <vt:lpstr> Dependency Graph For Example Code</vt:lpstr>
      <vt:lpstr>Tomasulo Example</vt:lpstr>
      <vt:lpstr>Tomasulo Example Cycle 1</vt:lpstr>
      <vt:lpstr>Tomasulo Example Cycle 2</vt:lpstr>
      <vt:lpstr>Tomasulo Example Cycle 3</vt:lpstr>
      <vt:lpstr>Tomasulo Example Cycle 4</vt:lpstr>
      <vt:lpstr>Tomasulo Example Cycle 5</vt:lpstr>
      <vt:lpstr>Tomasulo Example Cycle 6</vt:lpstr>
      <vt:lpstr>Tomasulo Example Cycle 7</vt:lpstr>
      <vt:lpstr>Tomasulo Example Cycle 8</vt:lpstr>
      <vt:lpstr>Tomasulo Example Cycle 9</vt:lpstr>
      <vt:lpstr>Tomasulo Example Cycle 10</vt:lpstr>
      <vt:lpstr>Tomasulo Example Cycle 11</vt:lpstr>
      <vt:lpstr>Tomasulo Example Cycle 12</vt:lpstr>
      <vt:lpstr>Tomasulo Example Cycle 13</vt:lpstr>
      <vt:lpstr>Tomasulo Example Cycle 14</vt:lpstr>
      <vt:lpstr>Tomasulo Example Cycle 15</vt:lpstr>
      <vt:lpstr>Tomasulo Example Cycle 16</vt:lpstr>
      <vt:lpstr>Faster than light computation (skip a couple of cycles)</vt:lpstr>
      <vt:lpstr>Tomasulo Example Cycle 55</vt:lpstr>
      <vt:lpstr>Tomasulo Example Cycle 56</vt:lpstr>
      <vt:lpstr>Tomasulo Example Cycle 57</vt:lpstr>
      <vt:lpstr>Tomasulo’s scheme offers 2 major advantages</vt:lpstr>
      <vt:lpstr>Tomasulo Drawbacks</vt:lpstr>
      <vt:lpstr>Tomasulo Loop Example</vt:lpstr>
      <vt:lpstr>Tomasulo Loop Example Dependency Graph (First three iterations shown)</vt:lpstr>
      <vt:lpstr>Loop Example</vt:lpstr>
      <vt:lpstr>Loop Example Cycle 1</vt:lpstr>
      <vt:lpstr>Loop Example Cycle 2</vt:lpstr>
      <vt:lpstr>Loop Example Cycle 3</vt:lpstr>
      <vt:lpstr>Loop Example Cycle 4</vt:lpstr>
      <vt:lpstr>Loop Example Cycle 5</vt:lpstr>
      <vt:lpstr>Loop Example Cycle 6</vt:lpstr>
      <vt:lpstr>Loop Example Cycle 7</vt:lpstr>
      <vt:lpstr>Loop Example Cycle 8</vt:lpstr>
      <vt:lpstr>Loop Example Cycle 9</vt:lpstr>
      <vt:lpstr>Loop Example Cycle 10</vt:lpstr>
      <vt:lpstr>Loop Example Cycle 11</vt:lpstr>
      <vt:lpstr>Loop Example Cycle 12</vt:lpstr>
      <vt:lpstr>Loop Example Cycle 13</vt:lpstr>
      <vt:lpstr>Loop Example Cycle 14</vt:lpstr>
      <vt:lpstr>Loop Example Cycle 15</vt:lpstr>
      <vt:lpstr>Loop Example Cycle 16</vt:lpstr>
      <vt:lpstr>Loop Example Cycle 17</vt:lpstr>
      <vt:lpstr>Loop Example Cycle 18</vt:lpstr>
      <vt:lpstr>Loop Example Cycle 19</vt:lpstr>
      <vt:lpstr>Loop Example Cycle 20</vt:lpstr>
      <vt:lpstr>Why can Tomasulo overlap iterations of loops?</vt:lpstr>
      <vt:lpstr>Explicit Register Renaming</vt:lpstr>
      <vt:lpstr>Explicit Renaming Support Includes:</vt:lpstr>
      <vt:lpstr>What about Precise Exceptions/Interrupts?</vt:lpstr>
      <vt:lpstr>HW support for precise interrupts</vt:lpstr>
      <vt:lpstr>Adding Speculation to Tomasulo</vt:lpstr>
      <vt:lpstr>Reorder Buffer (ROB)</vt:lpstr>
      <vt:lpstr>Tomasulos with Speculation</vt:lpstr>
      <vt:lpstr>Reorder Buffer Entry</vt:lpstr>
      <vt:lpstr>Recall: 4 Steps of Speculative Tomasulo Algorithm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Tomasulo With Reorder buffer:</vt:lpstr>
      <vt:lpstr>Avoiding Memory Hazards</vt:lpstr>
      <vt:lpstr>Memory Disambiguation: Sorting out RAW Hazards in memory</vt:lpstr>
      <vt:lpstr>Hardware Support for Memory Disambiguation</vt:lpstr>
      <vt:lpstr>Memory Disambiguation:</vt:lpstr>
      <vt:lpstr>How much to speculate?</vt:lpstr>
      <vt:lpstr>Loop unrolling </vt:lpstr>
      <vt:lpstr>Software Techniques - Example</vt:lpstr>
      <vt:lpstr>FP Loop: Where are the Hazards?</vt:lpstr>
      <vt:lpstr>FP Loop Showing Stalls</vt:lpstr>
      <vt:lpstr>Revised FP Loop Minimizing Stalls</vt:lpstr>
      <vt:lpstr>Unroll Loop Four Times (straightforward way)</vt:lpstr>
      <vt:lpstr>Unrolled Loop That Minimizes Stalls</vt:lpstr>
      <vt:lpstr>Unrolled Loop Detail</vt:lpstr>
      <vt:lpstr>5 Loop Unrolling Decisions</vt:lpstr>
      <vt:lpstr>3 Limits to Loop Unrolling</vt:lpstr>
      <vt:lpstr>Branch Prediction </vt:lpstr>
      <vt:lpstr>Branch Prediction</vt:lpstr>
      <vt:lpstr>For Example</vt:lpstr>
      <vt:lpstr>Branch Prediction Steps</vt:lpstr>
      <vt:lpstr>Static Branch Prediction</vt:lpstr>
      <vt:lpstr>Static Branch Prediction</vt:lpstr>
      <vt:lpstr>Dynamic Branch Prediction</vt:lpstr>
      <vt:lpstr>Dynamic Branch Prediction</vt:lpstr>
      <vt:lpstr>Dynamic Branch Prediction</vt:lpstr>
      <vt:lpstr>2-bit Predictors</vt:lpstr>
      <vt:lpstr>BHT Accuracy</vt:lpstr>
      <vt:lpstr>Correlating Predictors</vt:lpstr>
      <vt:lpstr>Correlating Predictors</vt:lpstr>
      <vt:lpstr>Correlated Branch Prediction</vt:lpstr>
      <vt:lpstr>Correlating Branches</vt:lpstr>
      <vt:lpstr>Accuracy of Different Schemes </vt:lpstr>
      <vt:lpstr>Tournament Predictors</vt:lpstr>
      <vt:lpstr>Tournament Predictors</vt:lpstr>
      <vt:lpstr>Example of a Tournament Predictor</vt:lpstr>
      <vt:lpstr>Slide 126</vt:lpstr>
      <vt:lpstr>Example of a Tournament Predictor</vt:lpstr>
      <vt:lpstr>Comparing Predictors</vt:lpstr>
      <vt:lpstr>Pentium 4 Misprediction Rate  (per 1000 instructions, not per branch)</vt:lpstr>
      <vt:lpstr>Branch Target Buffers (BTB)</vt:lpstr>
      <vt:lpstr>Branch Target Buffers</vt:lpstr>
      <vt:lpstr>Branch  Target  Buffers</vt:lpstr>
      <vt:lpstr>Branch Target Cache</vt:lpstr>
      <vt:lpstr>Return Address Predictors</vt:lpstr>
      <vt:lpstr>Relationship between precise interrupts and speculation:</vt:lpstr>
      <vt:lpstr>Speculation to greater ILP</vt:lpstr>
      <vt:lpstr>Getting CPI &lt; 1:  Issuing Multiple Instructions/Cycle</vt:lpstr>
      <vt:lpstr>Getting CPI &lt; 1: Issuing Multiple Instructions/Cycle</vt:lpstr>
      <vt:lpstr>Multiple Issue Issues</vt:lpstr>
      <vt:lpstr>Multiple Issue Challenges</vt:lpstr>
      <vt:lpstr>Superscalar Dynamic Scheduling</vt:lpstr>
      <vt:lpstr>Superscalar Dynamic Scheduling</vt:lpstr>
      <vt:lpstr>Superscalar Dynamic Scheduling</vt:lpstr>
      <vt:lpstr>Superscalar Dynamic Scheduling with Dual-issue</vt:lpstr>
      <vt:lpstr>Superscalar Dynamic Scheduling with Dual-issue and speculation</vt:lpstr>
      <vt:lpstr>Limits to ILP</vt:lpstr>
      <vt:lpstr>Limits to ILP</vt:lpstr>
    </vt:vector>
  </TitlesOfParts>
  <Company>UC Berkeley-EECS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Level Parallelism</dc:title>
  <dc:creator>Aziz M. Qaroush</dc:creator>
  <cp:lastModifiedBy>aqaroush</cp:lastModifiedBy>
  <cp:revision>215</cp:revision>
  <cp:lastPrinted>1998-07-14T21:04:32Z</cp:lastPrinted>
  <dcterms:created xsi:type="dcterms:W3CDTF">2005-02-08T03:17:21Z</dcterms:created>
  <dcterms:modified xsi:type="dcterms:W3CDTF">2012-03-31T10:53:55Z</dcterms:modified>
</cp:coreProperties>
</file>