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3015" autoAdjust="0"/>
    <p:restoredTop sz="94624" autoAdjust="0"/>
  </p:normalViewPr>
  <p:slideViewPr>
    <p:cSldViewPr>
      <p:cViewPr varScale="1">
        <p:scale>
          <a:sx n="69" d="100"/>
          <a:sy n="69" d="100"/>
        </p:scale>
        <p:origin x="-1764"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6"/>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9"/>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1"/>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04/08/1443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04/08/1443</a:t>
            </a:fld>
            <a:endParaRPr lang="ar-SA"/>
          </a:p>
        </p:txBody>
      </p:sp>
      <p:sp>
        <p:nvSpPr>
          <p:cNvPr id="5" name="عنصر نائب للتذييل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RESPIRATORY SYSTEM</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lstStyle/>
          <a:p>
            <a:r>
              <a:rPr lang="en-US" dirty="0" smtClean="0"/>
              <a:t>Assessment ( landmarks ) </a:t>
            </a:r>
            <a:endParaRPr lang="en-US" dirty="0"/>
          </a:p>
        </p:txBody>
      </p:sp>
      <p:pic>
        <p:nvPicPr>
          <p:cNvPr id="4" name="Picture 2" descr="C:\Documents and Settings\iasmar\Desktop\untitled.bmp"/>
          <p:cNvPicPr>
            <a:picLocks noGrp="1" noChangeAspect="1" noChangeArrowheads="1"/>
          </p:cNvPicPr>
          <p:nvPr>
            <p:ph idx="1"/>
          </p:nvPr>
        </p:nvPicPr>
        <p:blipFill>
          <a:blip r:embed="rId2" cstate="print"/>
          <a:srcRect/>
          <a:stretch>
            <a:fillRect/>
          </a:stretch>
        </p:blipFill>
        <p:spPr bwMode="auto">
          <a:xfrm>
            <a:off x="1214414" y="1147641"/>
            <a:ext cx="7143800" cy="54246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components</a:t>
            </a:r>
            <a:endParaRPr lang="en-US" dirty="0"/>
          </a:p>
        </p:txBody>
      </p:sp>
      <p:sp>
        <p:nvSpPr>
          <p:cNvPr id="3" name="Content Placeholder 2"/>
          <p:cNvSpPr>
            <a:spLocks noGrp="1"/>
          </p:cNvSpPr>
          <p:nvPr>
            <p:ph idx="1"/>
          </p:nvPr>
        </p:nvSpPr>
        <p:spPr/>
        <p:txBody>
          <a:bodyPr/>
          <a:lstStyle/>
          <a:p>
            <a:pPr marL="514350" indent="-514350" algn="l">
              <a:buNone/>
            </a:pPr>
            <a:r>
              <a:rPr lang="en-US" dirty="0" smtClean="0"/>
              <a:t>1.Inspection</a:t>
            </a:r>
          </a:p>
          <a:p>
            <a:pPr marL="514350" indent="-514350" algn="l">
              <a:buNone/>
            </a:pPr>
            <a:endParaRPr lang="en-US" dirty="0" smtClean="0"/>
          </a:p>
          <a:p>
            <a:pPr marL="514350" indent="-514350" algn="l">
              <a:buNone/>
            </a:pPr>
            <a:r>
              <a:rPr lang="en-US" dirty="0" smtClean="0"/>
              <a:t>2.Palpation</a:t>
            </a:r>
          </a:p>
          <a:p>
            <a:pPr marL="514350" indent="-514350" algn="l">
              <a:buNone/>
            </a:pPr>
            <a:endParaRPr lang="en-US" dirty="0" smtClean="0"/>
          </a:p>
          <a:p>
            <a:pPr marL="514350" indent="-514350" algn="l">
              <a:buNone/>
            </a:pPr>
            <a:r>
              <a:rPr lang="en-US" dirty="0" smtClean="0"/>
              <a:t>3.Percussion</a:t>
            </a:r>
          </a:p>
          <a:p>
            <a:pPr marL="514350" indent="-514350" algn="l">
              <a:buNone/>
            </a:pPr>
            <a:endParaRPr lang="en-US" dirty="0" smtClean="0"/>
          </a:p>
          <a:p>
            <a:pPr marL="514350" indent="-514350" algn="l">
              <a:buNone/>
            </a:pPr>
            <a:r>
              <a:rPr lang="en-US" dirty="0" smtClean="0"/>
              <a:t>4.Auscultation</a:t>
            </a:r>
          </a:p>
          <a:p>
            <a:pPr marL="514350" indent="-514350" algn="l">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respiratory system</a:t>
            </a:r>
            <a:endParaRPr lang="en-US" dirty="0"/>
          </a:p>
        </p:txBody>
      </p:sp>
      <p:sp>
        <p:nvSpPr>
          <p:cNvPr id="3" name="Content Placeholder 2"/>
          <p:cNvSpPr>
            <a:spLocks noGrp="1"/>
          </p:cNvSpPr>
          <p:nvPr>
            <p:ph idx="1"/>
          </p:nvPr>
        </p:nvSpPr>
        <p:spPr/>
        <p:txBody>
          <a:bodyPr>
            <a:normAutofit/>
          </a:bodyPr>
          <a:lstStyle/>
          <a:p>
            <a:pPr algn="l" rtl="0"/>
            <a:r>
              <a:rPr lang="en-US" b="1" dirty="0" smtClean="0"/>
              <a:t>anterior thorax</a:t>
            </a:r>
          </a:p>
          <a:p>
            <a:pPr algn="l" rtl="0"/>
            <a:r>
              <a:rPr lang="en-US" b="1" dirty="0" smtClean="0"/>
              <a:t>Posterior thorax</a:t>
            </a:r>
          </a:p>
          <a:p>
            <a:pPr algn="l">
              <a:buNone/>
            </a:pPr>
            <a:endParaRPr lang="en-US" b="1" dirty="0" smtClean="0"/>
          </a:p>
          <a:p>
            <a:pPr algn="l">
              <a:buNone/>
            </a:pPr>
            <a:r>
              <a:rPr lang="en-US" b="1" dirty="0" smtClean="0"/>
              <a:t>Remember that in all components of the assessment process</a:t>
            </a:r>
          </a:p>
          <a:p>
            <a:pPr algn="l">
              <a:buNone/>
            </a:pPr>
            <a:endParaRPr lang="en-US" b="1" dirty="0" smtClean="0"/>
          </a:p>
          <a:p>
            <a:pPr algn="l">
              <a:buNone/>
            </a:pP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of anterior thorax</a:t>
            </a:r>
            <a:r>
              <a:rPr lang="en-US" dirty="0" smtClean="0"/>
              <a:t> </a:t>
            </a:r>
            <a:endParaRPr lang="en-US" dirty="0"/>
          </a:p>
        </p:txBody>
      </p:sp>
      <p:sp>
        <p:nvSpPr>
          <p:cNvPr id="3" name="Content Placeholder 2"/>
          <p:cNvSpPr>
            <a:spLocks noGrp="1"/>
          </p:cNvSpPr>
          <p:nvPr>
            <p:ph idx="1"/>
          </p:nvPr>
        </p:nvSpPr>
        <p:spPr>
          <a:xfrm>
            <a:off x="285720" y="1643050"/>
            <a:ext cx="8401080" cy="4483114"/>
          </a:xfrm>
        </p:spPr>
        <p:txBody>
          <a:bodyPr>
            <a:normAutofit fontScale="92500" lnSpcReduction="10000"/>
          </a:bodyPr>
          <a:lstStyle/>
          <a:p>
            <a:pPr algn="l" rtl="0">
              <a:defRPr/>
            </a:pPr>
            <a:r>
              <a:rPr lang="en-US" dirty="0" smtClean="0"/>
              <a:t>Patient should be in sitting position and </a:t>
            </a:r>
            <a:r>
              <a:rPr lang="en-US" dirty="0" err="1" smtClean="0"/>
              <a:t>drapped</a:t>
            </a:r>
            <a:r>
              <a:rPr lang="en-US" dirty="0" smtClean="0"/>
              <a:t> for examination. </a:t>
            </a:r>
          </a:p>
          <a:p>
            <a:pPr algn="l" rtl="0">
              <a:defRPr/>
            </a:pPr>
            <a:r>
              <a:rPr lang="en-US" dirty="0" smtClean="0"/>
              <a:t>Observe skin color. </a:t>
            </a:r>
          </a:p>
          <a:p>
            <a:pPr algn="l" rtl="0">
              <a:defRPr/>
            </a:pPr>
            <a:r>
              <a:rPr lang="en-US" dirty="0" smtClean="0"/>
              <a:t>Inspect structure of thorax ( clavicles at the same height ,sternum midline ,coastal angle less than 90 degree.</a:t>
            </a:r>
          </a:p>
          <a:p>
            <a:pPr algn="l" rtl="0">
              <a:defRPr/>
            </a:pPr>
            <a:r>
              <a:rPr lang="en-US" dirty="0" smtClean="0"/>
              <a:t>Chest movement should be symmetrical. </a:t>
            </a:r>
          </a:p>
          <a:p>
            <a:pPr algn="l" rtl="0">
              <a:defRPr/>
            </a:pPr>
            <a:r>
              <a:rPr lang="en-US" b="1" dirty="0" smtClean="0">
                <a:solidFill>
                  <a:schemeClr val="tx2">
                    <a:lumMod val="75000"/>
                  </a:schemeClr>
                </a:solidFill>
              </a:rPr>
              <a:t>Configuration</a:t>
            </a:r>
            <a:r>
              <a:rPr lang="en-US" dirty="0" smtClean="0"/>
              <a:t> ( transverse diameter twice that of the </a:t>
            </a:r>
            <a:r>
              <a:rPr lang="en-US" dirty="0" err="1" smtClean="0"/>
              <a:t>anteroposterior</a:t>
            </a:r>
            <a:r>
              <a:rPr lang="en-US" dirty="0" smtClean="0"/>
              <a:t> diameter </a:t>
            </a:r>
            <a:r>
              <a:rPr lang="en-US" b="1" dirty="0" smtClean="0">
                <a:solidFill>
                  <a:schemeClr val="tx2">
                    <a:lumMod val="50000"/>
                  </a:schemeClr>
                </a:solidFill>
              </a:rPr>
              <a:t>( AP:T = 1:2 ).   </a:t>
            </a:r>
          </a:p>
          <a:p>
            <a:pPr algn="l" rtl="0"/>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5373_1"/>
          <p:cNvPicPr>
            <a:picLocks noGrp="1" noChangeAspect="1" noChangeArrowheads="1"/>
          </p:cNvPicPr>
          <p:nvPr>
            <p:ph idx="1"/>
          </p:nvPr>
        </p:nvPicPr>
        <p:blipFill>
          <a:blip r:embed="rId2" cstate="print"/>
          <a:srcRect/>
          <a:stretch>
            <a:fillRect/>
          </a:stretch>
        </p:blipFill>
        <p:spPr bwMode="auto">
          <a:xfrm>
            <a:off x="2" y="107104"/>
            <a:ext cx="9143999" cy="68223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of anterior thorax</a:t>
            </a:r>
            <a:r>
              <a:rPr lang="en-US" dirty="0" smtClean="0"/>
              <a:t> </a:t>
            </a:r>
            <a:endParaRPr lang="en-US" dirty="0"/>
          </a:p>
        </p:txBody>
      </p:sp>
      <p:sp>
        <p:nvSpPr>
          <p:cNvPr id="3" name="Content Placeholder 2"/>
          <p:cNvSpPr>
            <a:spLocks noGrp="1"/>
          </p:cNvSpPr>
          <p:nvPr>
            <p:ph idx="1"/>
          </p:nvPr>
        </p:nvSpPr>
        <p:spPr/>
        <p:txBody>
          <a:bodyPr/>
          <a:lstStyle/>
          <a:p>
            <a:pPr algn="l" rtl="0"/>
            <a:r>
              <a:rPr lang="en-US" b="1" dirty="0" smtClean="0">
                <a:solidFill>
                  <a:schemeClr val="folHlink"/>
                </a:solidFill>
              </a:rPr>
              <a:t>Barrel chest</a:t>
            </a:r>
            <a:r>
              <a:rPr lang="en-US" dirty="0" smtClean="0"/>
              <a:t> AP=T normally with aging ,and accompanies COPD </a:t>
            </a:r>
          </a:p>
          <a:p>
            <a:pPr algn="l" rtl="0"/>
            <a:endParaRPr lang="en-US" dirty="0" smtClean="0"/>
          </a:p>
          <a:p>
            <a:pPr algn="l" rtl="0"/>
            <a:r>
              <a:rPr lang="en-US" b="1" dirty="0" smtClean="0">
                <a:solidFill>
                  <a:schemeClr val="folHlink"/>
                </a:solidFill>
              </a:rPr>
              <a:t>Funnel chest</a:t>
            </a:r>
            <a:r>
              <a:rPr lang="en-US" dirty="0" smtClean="0"/>
              <a:t> (</a:t>
            </a:r>
            <a:r>
              <a:rPr lang="en-US" dirty="0" err="1" smtClean="0"/>
              <a:t>pectus</a:t>
            </a:r>
            <a:r>
              <a:rPr lang="en-US" dirty="0" smtClean="0"/>
              <a:t> </a:t>
            </a:r>
            <a:r>
              <a:rPr lang="en-US" dirty="0" err="1" smtClean="0"/>
              <a:t>excvatum</a:t>
            </a:r>
            <a:r>
              <a:rPr lang="en-US" dirty="0" smtClean="0"/>
              <a:t> )depression of sternum </a:t>
            </a:r>
          </a:p>
          <a:p>
            <a:pPr algn="l" rtl="0"/>
            <a:endParaRPr lang="en-US" dirty="0" smtClean="0"/>
          </a:p>
          <a:p>
            <a:pPr algn="l" rtl="0"/>
            <a:endParaRPr lang="en-US" dirty="0" smtClean="0"/>
          </a:p>
          <a:p>
            <a:pPr algn="l" rtl="0"/>
            <a:endParaRPr lang="en-US" dirty="0"/>
          </a:p>
        </p:txBody>
      </p:sp>
      <p:pic>
        <p:nvPicPr>
          <p:cNvPr id="4" name="Picture 5" descr="untitled"/>
          <p:cNvPicPr>
            <a:picLocks noChangeAspect="1" noChangeArrowheads="1"/>
          </p:cNvPicPr>
          <p:nvPr/>
        </p:nvPicPr>
        <p:blipFill>
          <a:blip r:embed="rId2" cstate="print"/>
          <a:srcRect/>
          <a:stretch>
            <a:fillRect/>
          </a:stretch>
        </p:blipFill>
        <p:spPr bwMode="auto">
          <a:xfrm>
            <a:off x="5214942" y="4071942"/>
            <a:ext cx="3657600"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Pigeon chest ( </a:t>
            </a:r>
            <a:r>
              <a:rPr lang="en-US" dirty="0" err="1" smtClean="0"/>
              <a:t>pectus</a:t>
            </a:r>
            <a:r>
              <a:rPr lang="en-US" dirty="0" smtClean="0"/>
              <a:t> </a:t>
            </a:r>
            <a:r>
              <a:rPr lang="en-US" dirty="0" err="1" smtClean="0"/>
              <a:t>carinatum</a:t>
            </a:r>
            <a:r>
              <a:rPr lang="en-US" dirty="0" smtClean="0"/>
              <a:t> )  forward displacement of sternum</a:t>
            </a:r>
            <a:endParaRPr lang="en-US" dirty="0"/>
          </a:p>
        </p:txBody>
      </p:sp>
      <p:pic>
        <p:nvPicPr>
          <p:cNvPr id="4" name="Picture 7" descr="untitled"/>
          <p:cNvPicPr>
            <a:picLocks noGrp="1" noChangeAspect="1" noChangeArrowheads="1"/>
          </p:cNvPicPr>
          <p:nvPr>
            <p:ph idx="1"/>
          </p:nvPr>
        </p:nvPicPr>
        <p:blipFill>
          <a:blip r:embed="rId2" cstate="print"/>
          <a:srcRect/>
          <a:stretch>
            <a:fillRect/>
          </a:stretch>
        </p:blipFill>
        <p:spPr bwMode="auto">
          <a:xfrm>
            <a:off x="1115616" y="1700808"/>
            <a:ext cx="6048672" cy="5157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Scoliosis</a:t>
            </a:r>
            <a:endParaRPr lang="en-US" dirty="0"/>
          </a:p>
        </p:txBody>
      </p:sp>
      <p:sp>
        <p:nvSpPr>
          <p:cNvPr id="3" name="Content Placeholder 2"/>
          <p:cNvSpPr>
            <a:spLocks noGrp="1"/>
          </p:cNvSpPr>
          <p:nvPr>
            <p:ph idx="1"/>
          </p:nvPr>
        </p:nvSpPr>
        <p:spPr/>
        <p:txBody>
          <a:bodyPr/>
          <a:lstStyle/>
          <a:p>
            <a:pPr algn="l" rtl="0"/>
            <a:r>
              <a:rPr lang="en-US" dirty="0" smtClean="0"/>
              <a:t>lateral curvature and rotation of thoracic and lumbar spine ,more occur in female , result in elevation of the shoulder and pelvis</a:t>
            </a:r>
            <a:endParaRPr lang="en-US" dirty="0"/>
          </a:p>
        </p:txBody>
      </p:sp>
      <p:pic>
        <p:nvPicPr>
          <p:cNvPr id="4" name="Picture 6" descr="scoliosis"/>
          <p:cNvPicPr>
            <a:picLocks noChangeAspect="1" noChangeArrowheads="1"/>
          </p:cNvPicPr>
          <p:nvPr/>
        </p:nvPicPr>
        <p:blipFill>
          <a:blip r:embed="rId2" cstate="print"/>
          <a:srcRect/>
          <a:stretch>
            <a:fillRect/>
          </a:stretch>
        </p:blipFill>
        <p:spPr bwMode="auto">
          <a:xfrm>
            <a:off x="4000496" y="3185592"/>
            <a:ext cx="3504832" cy="3315242"/>
          </a:xfrm>
          <a:prstGeom prst="rect">
            <a:avLst/>
          </a:prstGeom>
          <a:noFill/>
          <a:ln w="9525">
            <a:noFill/>
            <a:miter lim="800000"/>
            <a:headEnd/>
            <a:tailEnd/>
          </a:ln>
        </p:spPr>
      </p:pic>
      <p:pic>
        <p:nvPicPr>
          <p:cNvPr id="5" name="Picture 5" descr="Scoliosis"/>
          <p:cNvPicPr>
            <a:picLocks noChangeAspect="1" noChangeArrowheads="1"/>
          </p:cNvPicPr>
          <p:nvPr/>
        </p:nvPicPr>
        <p:blipFill>
          <a:blip r:embed="rId3" cstate="print"/>
          <a:srcRect/>
          <a:stretch>
            <a:fillRect/>
          </a:stretch>
        </p:blipFill>
        <p:spPr bwMode="auto">
          <a:xfrm>
            <a:off x="899592" y="3284984"/>
            <a:ext cx="2971800" cy="300153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Kyphosis</a:t>
            </a:r>
            <a:endParaRPr lang="en-US" dirty="0"/>
          </a:p>
        </p:txBody>
      </p:sp>
      <p:sp>
        <p:nvSpPr>
          <p:cNvPr id="3" name="Content Placeholder 2"/>
          <p:cNvSpPr>
            <a:spLocks noGrp="1"/>
          </p:cNvSpPr>
          <p:nvPr>
            <p:ph idx="1"/>
          </p:nvPr>
        </p:nvSpPr>
        <p:spPr/>
        <p:txBody>
          <a:bodyPr/>
          <a:lstStyle/>
          <a:p>
            <a:pPr algn="l" rtl="0"/>
            <a:r>
              <a:rPr lang="en-US" dirty="0" smtClean="0"/>
              <a:t>is exaggerated posterior curvature of the thoracic spine ,associated with aging</a:t>
            </a:r>
            <a:endParaRPr lang="en-US" dirty="0"/>
          </a:p>
        </p:txBody>
      </p:sp>
      <p:pic>
        <p:nvPicPr>
          <p:cNvPr id="4" name="Picture 4" descr="kyphosis"/>
          <p:cNvPicPr>
            <a:picLocks noChangeAspect="1" noChangeArrowheads="1"/>
          </p:cNvPicPr>
          <p:nvPr/>
        </p:nvPicPr>
        <p:blipFill>
          <a:blip r:embed="rId2" cstate="print"/>
          <a:srcRect/>
          <a:stretch>
            <a:fillRect/>
          </a:stretch>
        </p:blipFill>
        <p:spPr bwMode="auto">
          <a:xfrm>
            <a:off x="1187624" y="2708920"/>
            <a:ext cx="6781800" cy="41490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abnormalities</a:t>
            </a:r>
            <a:endParaRPr lang="en-US" dirty="0"/>
          </a:p>
        </p:txBody>
      </p:sp>
      <p:sp>
        <p:nvSpPr>
          <p:cNvPr id="3" name="Content Placeholder 2"/>
          <p:cNvSpPr>
            <a:spLocks noGrp="1"/>
          </p:cNvSpPr>
          <p:nvPr>
            <p:ph idx="1"/>
          </p:nvPr>
        </p:nvSpPr>
        <p:spPr/>
        <p:txBody>
          <a:bodyPr/>
          <a:lstStyle/>
          <a:p>
            <a:pPr algn="l" rtl="0">
              <a:defRPr/>
            </a:pPr>
            <a:r>
              <a:rPr lang="en-US" dirty="0" smtClean="0"/>
              <a:t>Count respiration rate  </a:t>
            </a:r>
            <a:r>
              <a:rPr lang="en-US" b="1" dirty="0" smtClean="0">
                <a:solidFill>
                  <a:schemeClr val="tx2">
                    <a:lumMod val="75000"/>
                  </a:schemeClr>
                </a:solidFill>
              </a:rPr>
              <a:t>( normal adult 12-20 )</a:t>
            </a:r>
          </a:p>
          <a:p>
            <a:pPr algn="l" rtl="0">
              <a:defRPr/>
            </a:pPr>
            <a:r>
              <a:rPr lang="en-US" dirty="0" smtClean="0"/>
              <a:t>Misalignment of clavicles –scoliosis </a:t>
            </a:r>
          </a:p>
          <a:p>
            <a:pPr algn="l" rtl="0">
              <a:defRPr/>
            </a:pPr>
            <a:r>
              <a:rPr lang="en-US" dirty="0" smtClean="0"/>
              <a:t>Increase in costal angle –COPD </a:t>
            </a:r>
          </a:p>
          <a:p>
            <a:pPr algn="l" rtl="0">
              <a:defRPr/>
            </a:pPr>
            <a:r>
              <a:rPr lang="en-US" dirty="0" smtClean="0"/>
              <a:t>A symmetry –respiratory dysfunction </a:t>
            </a:r>
          </a:p>
          <a:p>
            <a:pPr algn="l" rtl="0">
              <a:defRPr/>
            </a:pPr>
            <a:r>
              <a:rPr lang="en-US" dirty="0" smtClean="0"/>
              <a:t>A change in ratio requires further evaluation </a:t>
            </a:r>
          </a:p>
          <a:p>
            <a:pPr algn="l" rtl="0">
              <a:defRPr/>
            </a:pPr>
            <a:r>
              <a:rPr lang="en-US" dirty="0" err="1" smtClean="0"/>
              <a:t>Intercostal</a:t>
            </a:r>
            <a:r>
              <a:rPr lang="en-US" dirty="0" smtClean="0"/>
              <a:t> muscle retraction –respiratory distress </a:t>
            </a:r>
          </a:p>
          <a:p>
            <a:pPr algn="l" rtl="0">
              <a:defRPr/>
            </a:pPr>
            <a:endParaRPr lang="en-US" dirty="0" smtClean="0"/>
          </a:p>
          <a:p>
            <a:pPr algn="l" rtl="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respiratory system</a:t>
            </a:r>
            <a:endParaRPr lang="en-US" dirty="0"/>
          </a:p>
        </p:txBody>
      </p:sp>
      <p:pic>
        <p:nvPicPr>
          <p:cNvPr id="4" name="Picture 6" descr="22-01MajorRespir_L.jpg                                         0006411CHAP7_Jpegs_20-24               BFC3411E:"/>
          <p:cNvPicPr>
            <a:picLocks noGrp="1" noChangeAspect="1" noChangeArrowheads="1"/>
          </p:cNvPicPr>
          <p:nvPr>
            <p:ph idx="1"/>
          </p:nvPr>
        </p:nvPicPr>
        <p:blipFill>
          <a:blip r:embed="rId2" cstate="print"/>
          <a:srcRect l="917" t="1758" r="1443" b="5296"/>
          <a:stretch>
            <a:fillRect/>
          </a:stretch>
        </p:blipFill>
        <p:spPr bwMode="auto">
          <a:xfrm>
            <a:off x="1142976" y="1214422"/>
            <a:ext cx="7000924" cy="538293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of posterior thorax</a:t>
            </a:r>
            <a:r>
              <a:rPr lang="en-US" dirty="0" smtClean="0"/>
              <a:t> </a:t>
            </a:r>
            <a:endParaRPr lang="en-US" dirty="0"/>
          </a:p>
        </p:txBody>
      </p:sp>
      <p:sp>
        <p:nvSpPr>
          <p:cNvPr id="3" name="Content Placeholder 2"/>
          <p:cNvSpPr>
            <a:spLocks noGrp="1"/>
          </p:cNvSpPr>
          <p:nvPr>
            <p:ph idx="1"/>
          </p:nvPr>
        </p:nvSpPr>
        <p:spPr>
          <a:xfrm>
            <a:off x="457200" y="1600201"/>
            <a:ext cx="8401080" cy="5043509"/>
          </a:xfrm>
        </p:spPr>
        <p:txBody>
          <a:bodyPr/>
          <a:lstStyle/>
          <a:p>
            <a:pPr algn="l" rtl="0"/>
            <a:r>
              <a:rPr lang="en-US" dirty="0" smtClean="0"/>
              <a:t>Height of the scapula equal ,vertebrae midline. </a:t>
            </a:r>
          </a:p>
          <a:p>
            <a:pPr algn="l" rtl="0"/>
            <a:r>
              <a:rPr lang="en-US" dirty="0" smtClean="0"/>
              <a:t>Chest movement symmetrical ,respiration should be smooth and equal.</a:t>
            </a:r>
          </a:p>
          <a:p>
            <a:pPr algn="l" rtl="0"/>
            <a:r>
              <a:rPr lang="en-US" dirty="0" smtClean="0"/>
              <a:t>Lateral deviation of the spine and elevation of one scapula is indicative of scoliosis.</a:t>
            </a:r>
          </a:p>
          <a:p>
            <a:pPr algn="l" rtl="0"/>
            <a:r>
              <a:rPr lang="en-US" dirty="0" smtClean="0"/>
              <a:t>Asymmetry –respiratory problems. </a:t>
            </a:r>
          </a:p>
          <a:p>
            <a:pPr algn="l" rtl="0"/>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Palpate the areas above each scapula and move from side to side below the twelfth rib and laterally to </a:t>
            </a:r>
            <a:r>
              <a:rPr lang="en-US" dirty="0" err="1" smtClean="0"/>
              <a:t>midaxillary</a:t>
            </a:r>
            <a:r>
              <a:rPr lang="en-US" dirty="0" smtClean="0"/>
              <a:t> line on each side </a:t>
            </a:r>
          </a:p>
          <a:p>
            <a:pPr algn="l" rtl="0"/>
            <a:r>
              <a:rPr lang="en-US" dirty="0" smtClean="0"/>
              <a:t>Assess muscle mass ,growths ,nodules ,tenderness and masses </a:t>
            </a:r>
          </a:p>
          <a:p>
            <a:pPr algn="l" rtl="0"/>
            <a:r>
              <a:rPr lang="en-US" dirty="0" smtClean="0"/>
              <a:t>Pain may occur with inflammation of fibrous tissue or underlying structures such as the pleura </a:t>
            </a:r>
          </a:p>
          <a:p>
            <a:pPr algn="l" rtl="0"/>
            <a:r>
              <a:rPr lang="en-US" dirty="0" err="1" smtClean="0">
                <a:solidFill>
                  <a:srgbClr val="FF0000"/>
                </a:solidFill>
              </a:rPr>
              <a:t>Crepitus</a:t>
            </a:r>
            <a:r>
              <a:rPr lang="en-US" dirty="0" smtClean="0"/>
              <a:t> </a:t>
            </a:r>
            <a:r>
              <a:rPr lang="ar-JO" dirty="0" smtClean="0"/>
              <a:t>خرق  </a:t>
            </a:r>
            <a:r>
              <a:rPr lang="en-US" dirty="0" smtClean="0"/>
              <a:t>is a crunching</a:t>
            </a:r>
            <a:r>
              <a:rPr lang="ar-JO" dirty="0" smtClean="0"/>
              <a:t> طحن </a:t>
            </a:r>
            <a:r>
              <a:rPr lang="en-US" dirty="0" smtClean="0"/>
              <a:t> feeling under the skin caused by air leaking into subcutaneous tissue </a:t>
            </a:r>
          </a:p>
          <a:p>
            <a:pPr algn="l" rt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Palpate and count ribs and </a:t>
            </a:r>
            <a:r>
              <a:rPr lang="en-US" dirty="0" err="1" smtClean="0"/>
              <a:t>intercoastal</a:t>
            </a:r>
            <a:r>
              <a:rPr lang="en-US" dirty="0" smtClean="0"/>
              <a:t> spaces ( flex the neck ,round the shoulders and lean forward )</a:t>
            </a:r>
          </a:p>
          <a:p>
            <a:pPr algn="l" rtl="0"/>
            <a:r>
              <a:rPr lang="en-US" dirty="0" smtClean="0"/>
              <a:t>When two </a:t>
            </a:r>
            <a:r>
              <a:rPr lang="en-US" dirty="0" err="1" smtClean="0"/>
              <a:t>spinous</a:t>
            </a:r>
            <a:r>
              <a:rPr lang="en-US" dirty="0" smtClean="0"/>
              <a:t> processes are equally prominent ,they are C7 and T1 </a:t>
            </a:r>
          </a:p>
          <a:p>
            <a:pPr algn="l" rtl="0"/>
            <a:r>
              <a:rPr lang="en-US" dirty="0" smtClean="0"/>
              <a:t>Identify ribs and </a:t>
            </a:r>
            <a:r>
              <a:rPr lang="en-US" dirty="0" err="1" smtClean="0"/>
              <a:t>intercostal</a:t>
            </a:r>
            <a:r>
              <a:rPr lang="en-US" dirty="0" smtClean="0"/>
              <a:t> spaces from C7 through T12  </a:t>
            </a:r>
          </a:p>
          <a:p>
            <a:pPr algn="l" rtl="0"/>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a:xfrm>
            <a:off x="428596" y="1600201"/>
            <a:ext cx="8258204" cy="4525963"/>
          </a:xfrm>
        </p:spPr>
        <p:txBody>
          <a:bodyPr>
            <a:normAutofit lnSpcReduction="10000"/>
          </a:bodyPr>
          <a:lstStyle/>
          <a:p>
            <a:pPr algn="l" rtl="0">
              <a:lnSpc>
                <a:spcPct val="90000"/>
              </a:lnSpc>
            </a:pPr>
            <a:r>
              <a:rPr lang="en-US" dirty="0" smtClean="0"/>
              <a:t>Palpate for respiratory expansion </a:t>
            </a:r>
          </a:p>
          <a:p>
            <a:pPr algn="l" rtl="0">
              <a:lnSpc>
                <a:spcPct val="90000"/>
              </a:lnSpc>
            </a:pPr>
            <a:r>
              <a:rPr lang="en-US" dirty="0" smtClean="0"/>
              <a:t>Use the palmer surface of your hands ,with thumbs close to vertebrae on the chest at the level of T 10 .Pinch up skin between your thumbs ,ask the client to take deep breath </a:t>
            </a:r>
          </a:p>
          <a:p>
            <a:pPr algn="l" rtl="0">
              <a:lnSpc>
                <a:spcPct val="90000"/>
              </a:lnSpc>
            </a:pPr>
            <a:r>
              <a:rPr lang="en-US" dirty="0" smtClean="0"/>
              <a:t>The movement and pressure of the chest against your hands should feel smooth and even ,your thumbs should move away from the spine and the skin should move smoothly as the chest moves inspiration </a:t>
            </a:r>
          </a:p>
          <a:p>
            <a:pPr algn="l" rtl="0"/>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Unilateral ,decrease or delay expansion may indicate underlying fibrotic or obstructive lung disease or pleural pain and </a:t>
            </a:r>
            <a:r>
              <a:rPr lang="en-US" dirty="0" err="1" smtClean="0"/>
              <a:t>pneumothorax</a:t>
            </a:r>
            <a:r>
              <a:rPr lang="en-US" dirty="0" smtClean="0"/>
              <a:t> </a:t>
            </a:r>
          </a:p>
          <a:p>
            <a:pPr algn="l" rtl="0"/>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gn="l" rtl="0">
              <a:lnSpc>
                <a:spcPct val="90000"/>
              </a:lnSpc>
            </a:pPr>
            <a:r>
              <a:rPr lang="en-US" dirty="0" smtClean="0"/>
              <a:t>Palpate for tactile </a:t>
            </a:r>
            <a:r>
              <a:rPr lang="en-US" dirty="0" err="1" smtClean="0"/>
              <a:t>fremitus</a:t>
            </a:r>
            <a:r>
              <a:rPr lang="en-US" dirty="0" smtClean="0"/>
              <a:t> </a:t>
            </a:r>
          </a:p>
          <a:p>
            <a:pPr algn="l" rtl="0">
              <a:lnSpc>
                <a:spcPct val="90000"/>
              </a:lnSpc>
            </a:pPr>
            <a:r>
              <a:rPr lang="en-US" dirty="0" err="1" smtClean="0"/>
              <a:t>Fremitus</a:t>
            </a:r>
            <a:r>
              <a:rPr lang="en-US" dirty="0" smtClean="0"/>
              <a:t> :palpable vibration on the chest while the patient speaks </a:t>
            </a:r>
          </a:p>
          <a:p>
            <a:pPr algn="l" rtl="0">
              <a:lnSpc>
                <a:spcPct val="90000"/>
              </a:lnSpc>
            </a:pPr>
            <a:r>
              <a:rPr lang="en-US" dirty="0" err="1" smtClean="0"/>
              <a:t>Fremitus</a:t>
            </a:r>
            <a:r>
              <a:rPr lang="en-US" dirty="0" smtClean="0"/>
              <a:t> is strongest over the trachea ,diminishes over the bronchi ,and becomes nonexistent over the alveoli of the lungs </a:t>
            </a:r>
          </a:p>
          <a:p>
            <a:pPr algn="l" rtl="0">
              <a:lnSpc>
                <a:spcPct val="90000"/>
              </a:lnSpc>
            </a:pPr>
            <a:r>
              <a:rPr lang="en-US" dirty="0" smtClean="0"/>
              <a:t>Palpation for tactile </a:t>
            </a:r>
            <a:r>
              <a:rPr lang="en-US" dirty="0" err="1" smtClean="0"/>
              <a:t>fremitus</a:t>
            </a:r>
            <a:r>
              <a:rPr lang="en-US" dirty="0" smtClean="0"/>
              <a:t> using </a:t>
            </a:r>
            <a:r>
              <a:rPr lang="en-US" dirty="0" err="1" smtClean="0"/>
              <a:t>metacarpophalangeal</a:t>
            </a:r>
            <a:r>
              <a:rPr lang="en-US" dirty="0" smtClean="0"/>
              <a:t>  joint area.</a:t>
            </a:r>
          </a:p>
          <a:p>
            <a:pPr algn="l" rtl="0">
              <a:lnSpc>
                <a:spcPct val="90000"/>
              </a:lnSpc>
            </a:pPr>
            <a:r>
              <a:rPr lang="en-US" dirty="0" smtClean="0"/>
              <a:t>Tell the client to repeat </a:t>
            </a:r>
            <a:r>
              <a:rPr lang="en-US" b="1" dirty="0" smtClean="0">
                <a:solidFill>
                  <a:srgbClr val="C00000"/>
                </a:solidFill>
              </a:rPr>
              <a:t>ninety –nine </a:t>
            </a:r>
            <a:r>
              <a:rPr lang="en-US" dirty="0" smtClean="0"/>
              <a:t>in a clear ,loud voice or (one ,two ,three) in a clear, loud voice. </a:t>
            </a:r>
          </a:p>
          <a:p>
            <a:pPr algn="l" rtl="0"/>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Palpation of posterior thorax</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Decreased or absent </a:t>
            </a:r>
            <a:r>
              <a:rPr lang="en-US" dirty="0" err="1" smtClean="0"/>
              <a:t>fremitus</a:t>
            </a:r>
            <a:r>
              <a:rPr lang="en-US" dirty="0" smtClean="0"/>
              <a:t> may result from a soft voice ,from a very thick chest wall ,or from underlying disease including ( COPD ,pleural effusion ,fibrosis ,tumor )</a:t>
            </a:r>
          </a:p>
          <a:p>
            <a:pPr algn="l" rtl="0"/>
            <a:r>
              <a:rPr lang="en-US" dirty="0" smtClean="0"/>
              <a:t>Increased </a:t>
            </a:r>
            <a:r>
              <a:rPr lang="en-US" dirty="0" err="1" smtClean="0"/>
              <a:t>fremitus</a:t>
            </a:r>
            <a:r>
              <a:rPr lang="en-US" dirty="0" smtClean="0"/>
              <a:t> occurs with fluid in the lungs or infection </a:t>
            </a:r>
          </a:p>
          <a:p>
            <a:pPr algn="l" rtl="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Percussion of the posterior thorax </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l" rtl="0"/>
            <a:r>
              <a:rPr lang="en-US" dirty="0" smtClean="0"/>
              <a:t>Usual sound in the thorax when over lung tissue is resonance ,along ,low pitched hollow sound </a:t>
            </a:r>
          </a:p>
          <a:p>
            <a:pPr algn="l" rtl="0"/>
            <a:r>
              <a:rPr lang="en-US" dirty="0" err="1" smtClean="0"/>
              <a:t>Hyperresonance</a:t>
            </a:r>
            <a:r>
              <a:rPr lang="en-US" dirty="0" smtClean="0"/>
              <a:t> heard in conditions of </a:t>
            </a:r>
            <a:r>
              <a:rPr lang="en-US" dirty="0" err="1" smtClean="0"/>
              <a:t>overinflation</a:t>
            </a:r>
            <a:r>
              <a:rPr lang="en-US" dirty="0" smtClean="0"/>
              <a:t> of the lungs as in emphysema and </a:t>
            </a:r>
            <a:r>
              <a:rPr lang="en-US" dirty="0" err="1" smtClean="0"/>
              <a:t>pneumothorax</a:t>
            </a:r>
            <a:r>
              <a:rPr lang="en-US" dirty="0" smtClean="0"/>
              <a:t> </a:t>
            </a:r>
          </a:p>
          <a:p>
            <a:pPr algn="l" rtl="0"/>
            <a:r>
              <a:rPr lang="en-US" dirty="0" smtClean="0"/>
              <a:t>Percussion will yield dull sounds over solidified or fluid –filled areas ,as may exist in pleural effusion percussion over bone will yield flat sounds</a:t>
            </a:r>
          </a:p>
          <a:p>
            <a:pPr algn="l" rtl="0"/>
            <a:r>
              <a:rPr lang="en-US" dirty="0" smtClean="0"/>
              <a:t>Be sure to check that finger placement is correct </a:t>
            </a:r>
          </a:p>
          <a:p>
            <a:pPr algn="l" rtl="0"/>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Percussion of the posterior thorax </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l" rtl="0">
              <a:lnSpc>
                <a:spcPct val="90000"/>
              </a:lnSpc>
            </a:pPr>
            <a:r>
              <a:rPr lang="en-US" dirty="0" err="1" smtClean="0"/>
              <a:t>Percuss</a:t>
            </a:r>
            <a:r>
              <a:rPr lang="en-US" dirty="0" smtClean="0"/>
              <a:t> for the movement of the Diaphragmatic  excursion </a:t>
            </a:r>
          </a:p>
          <a:p>
            <a:pPr algn="l" rtl="0">
              <a:lnSpc>
                <a:spcPct val="90000"/>
              </a:lnSpc>
            </a:pPr>
            <a:r>
              <a:rPr lang="en-US" dirty="0" smtClean="0"/>
              <a:t>Use of skin marker and ruler </a:t>
            </a:r>
          </a:p>
          <a:p>
            <a:pPr algn="l" rtl="0">
              <a:lnSpc>
                <a:spcPct val="90000"/>
              </a:lnSpc>
            </a:pPr>
            <a:r>
              <a:rPr lang="en-US" dirty="0" smtClean="0"/>
              <a:t>1-First, ask the person to take "exhale and hold it" while you </a:t>
            </a:r>
            <a:r>
              <a:rPr lang="en-US" dirty="0" err="1" smtClean="0"/>
              <a:t>percuss</a:t>
            </a:r>
            <a:r>
              <a:rPr lang="en-US" dirty="0" smtClean="0"/>
              <a:t> down the left scapular line until the sound changes from resonant to dull.  Mark the area.  This estimates the level of the diaphragm separating the lungs from the abdominal viscera.  </a:t>
            </a:r>
            <a:br>
              <a:rPr lang="en-US" dirty="0" smtClean="0"/>
            </a:br>
            <a:endParaRPr lang="en-US" dirty="0" smtClean="0"/>
          </a:p>
          <a:p>
            <a:pPr algn="l" rtl="0"/>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Percussion of the posterior thorax </a:t>
            </a:r>
            <a:br>
              <a:rPr lang="en-US" dirty="0" smtClean="0"/>
            </a:br>
            <a:endParaRPr lang="en-US" dirty="0"/>
          </a:p>
        </p:txBody>
      </p:sp>
      <p:sp>
        <p:nvSpPr>
          <p:cNvPr id="3" name="Content Placeholder 2"/>
          <p:cNvSpPr>
            <a:spLocks noGrp="1"/>
          </p:cNvSpPr>
          <p:nvPr>
            <p:ph idx="1"/>
          </p:nvPr>
        </p:nvSpPr>
        <p:spPr/>
        <p:txBody>
          <a:bodyPr/>
          <a:lstStyle/>
          <a:p>
            <a:pPr algn="l" rtl="0"/>
            <a:r>
              <a:rPr lang="en-US" dirty="0" smtClean="0"/>
              <a:t>2. Allow the patient to take a few normal breaths. Then, ask the person to "take a deep breath and hold it."  Continue </a:t>
            </a:r>
            <a:r>
              <a:rPr lang="en-US" dirty="0" err="1" smtClean="0"/>
              <a:t>percussing</a:t>
            </a:r>
            <a:r>
              <a:rPr lang="en-US" dirty="0" smtClean="0"/>
              <a:t> down from the first mark to the level where the sound changes to dull. Mark the area.</a:t>
            </a:r>
            <a:br>
              <a:rPr lang="en-US" dirty="0" smtClean="0"/>
            </a:br>
            <a:r>
              <a:rPr lang="en-US" dirty="0" smtClean="0"/>
              <a:t>3. Measure the two marks. Repeat the same procedure on the right side.  It should be equal bilaterally and measure about </a:t>
            </a:r>
            <a:r>
              <a:rPr lang="en-US" b="1" dirty="0" smtClean="0">
                <a:solidFill>
                  <a:srgbClr val="C00000"/>
                </a:solidFill>
              </a:rPr>
              <a:t>3-5 cm</a:t>
            </a:r>
            <a:r>
              <a:rPr lang="en-US" dirty="0" smtClean="0"/>
              <a:t>. in adults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respiratory system</a:t>
            </a:r>
            <a:endParaRPr lang="en-US" dirty="0"/>
          </a:p>
        </p:txBody>
      </p:sp>
      <p:pic>
        <p:nvPicPr>
          <p:cNvPr id="4" name="Picture 5" descr="22-07Conducting_L.jpg                                          0006411CHAP7_Jpegs_20-24               BFC3411E:"/>
          <p:cNvPicPr>
            <a:picLocks noGrp="1" noChangeAspect="1" noChangeArrowheads="1"/>
          </p:cNvPicPr>
          <p:nvPr>
            <p:ph idx="1"/>
          </p:nvPr>
        </p:nvPicPr>
        <p:blipFill>
          <a:blip r:embed="rId2" cstate="print"/>
          <a:srcRect t="2689" b="8067"/>
          <a:stretch>
            <a:fillRect/>
          </a:stretch>
        </p:blipFill>
        <p:spPr bwMode="auto">
          <a:xfrm>
            <a:off x="720180" y="1600201"/>
            <a:ext cx="7703640" cy="452596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Percussion of the posterior thorax </a:t>
            </a:r>
            <a:br>
              <a:rPr lang="en-US" dirty="0" smtClean="0"/>
            </a:br>
            <a:endParaRPr lang="en-US" dirty="0"/>
          </a:p>
        </p:txBody>
      </p:sp>
      <p:sp>
        <p:nvSpPr>
          <p:cNvPr id="3" name="Content Placeholder 2"/>
          <p:cNvSpPr>
            <a:spLocks noGrp="1"/>
          </p:cNvSpPr>
          <p:nvPr>
            <p:ph idx="1"/>
          </p:nvPr>
        </p:nvSpPr>
        <p:spPr/>
        <p:txBody>
          <a:bodyPr/>
          <a:lstStyle/>
          <a:p>
            <a:pPr algn="l" rtl="0"/>
            <a:r>
              <a:rPr lang="en-US" dirty="0" smtClean="0"/>
              <a:t>4. Level of the diaphragm may be higher on the right side because of the liver.</a:t>
            </a:r>
            <a:br>
              <a:rPr lang="en-US" dirty="0" smtClean="0"/>
            </a:br>
            <a:r>
              <a:rPr lang="en-US" dirty="0" smtClean="0"/>
              <a:t>5. Reason for Assessing Diaphragmatic Excursion-to determine the movement of diaphragm that occurs during inspiration.  Possible reasons for decreased distant include:  </a:t>
            </a:r>
            <a:r>
              <a:rPr lang="en-US" dirty="0" err="1" smtClean="0"/>
              <a:t>atelectasis</a:t>
            </a:r>
            <a:r>
              <a:rPr lang="en-US" dirty="0" smtClean="0"/>
              <a:t> of lower lobes, emphysema, pleural effusion, pain, abdominal changes such as tumors and extreme </a:t>
            </a:r>
            <a:r>
              <a:rPr lang="en-US" dirty="0" err="1" smtClean="0"/>
              <a:t>ascites</a:t>
            </a:r>
            <a:r>
              <a:rPr lang="en-US" dirty="0" smtClean="0"/>
              <a:t> </a:t>
            </a:r>
          </a:p>
          <a:p>
            <a:pPr algn="l" rtl="0"/>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 of posterior thorax </a:t>
            </a:r>
            <a:endParaRPr lang="en-US" dirty="0"/>
          </a:p>
        </p:txBody>
      </p:sp>
      <p:sp>
        <p:nvSpPr>
          <p:cNvPr id="3" name="Content Placeholder 2"/>
          <p:cNvSpPr>
            <a:spLocks noGrp="1"/>
          </p:cNvSpPr>
          <p:nvPr>
            <p:ph idx="1"/>
          </p:nvPr>
        </p:nvSpPr>
        <p:spPr/>
        <p:txBody>
          <a:bodyPr>
            <a:normAutofit fontScale="92500" lnSpcReduction="20000"/>
          </a:bodyPr>
          <a:lstStyle/>
          <a:p>
            <a:pPr algn="l" rtl="0">
              <a:defRPr/>
            </a:pPr>
            <a:r>
              <a:rPr lang="en-US" dirty="0" smtClean="0"/>
              <a:t>Classify each sound according to intensity ,location ,pitch and duration </a:t>
            </a:r>
          </a:p>
          <a:p>
            <a:pPr algn="l" rtl="0">
              <a:buFont typeface="Wingdings" pitchFamily="2" charset="2"/>
              <a:buNone/>
              <a:defRPr/>
            </a:pPr>
            <a:r>
              <a:rPr lang="en-US" dirty="0" smtClean="0"/>
              <a:t>4 Normal breath sounds </a:t>
            </a:r>
          </a:p>
          <a:p>
            <a:pPr algn="l" rtl="0">
              <a:defRPr/>
            </a:pPr>
            <a:r>
              <a:rPr lang="en-US" dirty="0" smtClean="0"/>
              <a:t>1- </a:t>
            </a:r>
            <a:r>
              <a:rPr lang="en-US" dirty="0" smtClean="0">
                <a:solidFill>
                  <a:srgbClr val="00B050"/>
                </a:solidFill>
              </a:rPr>
              <a:t>tracheal</a:t>
            </a:r>
            <a:r>
              <a:rPr lang="en-US" dirty="0" smtClean="0"/>
              <a:t> –over </a:t>
            </a:r>
            <a:r>
              <a:rPr lang="en-US" dirty="0" err="1" smtClean="0">
                <a:solidFill>
                  <a:schemeClr val="tx2">
                    <a:lumMod val="50000"/>
                  </a:schemeClr>
                </a:solidFill>
              </a:rPr>
              <a:t>trachea</a:t>
            </a:r>
            <a:r>
              <a:rPr lang="en-US" dirty="0" err="1" smtClean="0"/>
              <a:t>,</a:t>
            </a:r>
            <a:r>
              <a:rPr lang="en-US" dirty="0" err="1" smtClean="0">
                <a:solidFill>
                  <a:srgbClr val="FF0000"/>
                </a:solidFill>
              </a:rPr>
              <a:t>I</a:t>
            </a:r>
            <a:r>
              <a:rPr lang="en-US" dirty="0" smtClean="0">
                <a:solidFill>
                  <a:srgbClr val="FF0000"/>
                </a:solidFill>
              </a:rPr>
              <a:t> &lt;E </a:t>
            </a:r>
            <a:r>
              <a:rPr lang="en-US" dirty="0" smtClean="0"/>
              <a:t>,</a:t>
            </a:r>
            <a:r>
              <a:rPr lang="en-US" dirty="0" smtClean="0">
                <a:solidFill>
                  <a:schemeClr val="accent5">
                    <a:lumMod val="50000"/>
                  </a:schemeClr>
                </a:solidFill>
              </a:rPr>
              <a:t>Harsh ,high pitched</a:t>
            </a:r>
          </a:p>
          <a:p>
            <a:pPr algn="l" rtl="0">
              <a:defRPr/>
            </a:pPr>
            <a:r>
              <a:rPr lang="en-US" dirty="0" smtClean="0"/>
              <a:t>2-</a:t>
            </a:r>
            <a:r>
              <a:rPr lang="en-US" dirty="0" smtClean="0">
                <a:solidFill>
                  <a:srgbClr val="00B050"/>
                </a:solidFill>
              </a:rPr>
              <a:t>bronchial</a:t>
            </a:r>
            <a:r>
              <a:rPr lang="en-US" dirty="0" smtClean="0"/>
              <a:t> –next to trachea ,</a:t>
            </a:r>
            <a:r>
              <a:rPr lang="en-US" dirty="0" smtClean="0">
                <a:solidFill>
                  <a:srgbClr val="FF0000"/>
                </a:solidFill>
              </a:rPr>
              <a:t>E&gt;I</a:t>
            </a:r>
            <a:r>
              <a:rPr lang="en-US" dirty="0" smtClean="0"/>
              <a:t> ,</a:t>
            </a:r>
            <a:r>
              <a:rPr lang="en-US" dirty="0" err="1" smtClean="0"/>
              <a:t>loud,high</a:t>
            </a:r>
            <a:r>
              <a:rPr lang="en-US" dirty="0" smtClean="0"/>
              <a:t> pitched </a:t>
            </a:r>
          </a:p>
          <a:p>
            <a:pPr algn="l" rtl="0">
              <a:defRPr/>
            </a:pPr>
            <a:r>
              <a:rPr lang="en-US" dirty="0" smtClean="0"/>
              <a:t>3-</a:t>
            </a:r>
            <a:r>
              <a:rPr lang="en-US" dirty="0" smtClean="0">
                <a:solidFill>
                  <a:srgbClr val="00B050"/>
                </a:solidFill>
              </a:rPr>
              <a:t>bronchovesicular</a:t>
            </a:r>
            <a:r>
              <a:rPr lang="en-US" dirty="0" smtClean="0"/>
              <a:t> –</a:t>
            </a:r>
            <a:r>
              <a:rPr lang="en-US" dirty="0" err="1" smtClean="0"/>
              <a:t>sternal</a:t>
            </a:r>
            <a:r>
              <a:rPr lang="en-US" dirty="0" smtClean="0"/>
              <a:t> border between scapula ,</a:t>
            </a:r>
            <a:r>
              <a:rPr lang="en-US" dirty="0" smtClean="0">
                <a:solidFill>
                  <a:srgbClr val="FF0000"/>
                </a:solidFill>
              </a:rPr>
              <a:t>I = E </a:t>
            </a:r>
            <a:r>
              <a:rPr lang="en-US" dirty="0" smtClean="0"/>
              <a:t>medium loudness and pitch </a:t>
            </a:r>
          </a:p>
          <a:p>
            <a:pPr algn="l" rtl="0">
              <a:defRPr/>
            </a:pPr>
            <a:r>
              <a:rPr lang="en-US" dirty="0" smtClean="0"/>
              <a:t>4-</a:t>
            </a:r>
            <a:r>
              <a:rPr lang="en-US" dirty="0" smtClean="0">
                <a:solidFill>
                  <a:srgbClr val="00B050"/>
                </a:solidFill>
              </a:rPr>
              <a:t>vesicular</a:t>
            </a:r>
            <a:r>
              <a:rPr lang="en-US" dirty="0" smtClean="0"/>
              <a:t> ,reminder of lungs ,</a:t>
            </a:r>
            <a:r>
              <a:rPr lang="en-US" dirty="0" smtClean="0">
                <a:solidFill>
                  <a:srgbClr val="FF0000"/>
                </a:solidFill>
              </a:rPr>
              <a:t>I&gt;E </a:t>
            </a:r>
            <a:r>
              <a:rPr lang="en-US" dirty="0" smtClean="0"/>
              <a:t>,soft ,low –pitched  </a:t>
            </a:r>
          </a:p>
          <a:p>
            <a:pPr algn="l" rtl="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PEBACK"/>
          <p:cNvPicPr>
            <a:picLocks noChangeAspect="1" noChangeArrowheads="1"/>
          </p:cNvPicPr>
          <p:nvPr/>
        </p:nvPicPr>
        <p:blipFill>
          <a:blip r:embed="rId2" cstate="print"/>
          <a:srcRect/>
          <a:stretch>
            <a:fillRect/>
          </a:stretch>
        </p:blipFill>
        <p:spPr bwMode="auto">
          <a:xfrm>
            <a:off x="4495800" y="228600"/>
            <a:ext cx="4648200" cy="5943600"/>
          </a:xfrm>
          <a:prstGeom prst="rect">
            <a:avLst/>
          </a:prstGeom>
          <a:noFill/>
          <a:ln w="9525">
            <a:noFill/>
            <a:miter lim="800000"/>
            <a:headEnd/>
            <a:tailEnd/>
          </a:ln>
        </p:spPr>
      </p:pic>
      <p:pic>
        <p:nvPicPr>
          <p:cNvPr id="5" name="Picture 11" descr="PBACK"/>
          <p:cNvPicPr>
            <a:picLocks noChangeAspect="1" noChangeArrowheads="1"/>
          </p:cNvPicPr>
          <p:nvPr/>
        </p:nvPicPr>
        <p:blipFill>
          <a:blip r:embed="rId3" cstate="print"/>
          <a:srcRect/>
          <a:stretch>
            <a:fillRect/>
          </a:stretch>
        </p:blipFill>
        <p:spPr bwMode="auto">
          <a:xfrm>
            <a:off x="0" y="381000"/>
            <a:ext cx="4648200" cy="5562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FRONT"/>
          <p:cNvPicPr>
            <a:picLocks noChangeAspect="1" noChangeArrowheads="1"/>
          </p:cNvPicPr>
          <p:nvPr/>
        </p:nvPicPr>
        <p:blipFill>
          <a:blip r:embed="rId2" cstate="print"/>
          <a:srcRect/>
          <a:stretch>
            <a:fillRect/>
          </a:stretch>
        </p:blipFill>
        <p:spPr bwMode="auto">
          <a:xfrm>
            <a:off x="0" y="0"/>
            <a:ext cx="4343400" cy="6400800"/>
          </a:xfrm>
          <a:prstGeom prst="rect">
            <a:avLst/>
          </a:prstGeom>
          <a:noFill/>
          <a:ln w="9525">
            <a:noFill/>
            <a:miter lim="800000"/>
            <a:headEnd/>
            <a:tailEnd/>
          </a:ln>
        </p:spPr>
      </p:pic>
      <p:pic>
        <p:nvPicPr>
          <p:cNvPr id="5" name="Picture 5" descr="PEFRONT"/>
          <p:cNvPicPr>
            <a:picLocks noChangeAspect="1" noChangeArrowheads="1"/>
          </p:cNvPicPr>
          <p:nvPr/>
        </p:nvPicPr>
        <p:blipFill>
          <a:blip r:embed="rId3" cstate="print"/>
          <a:srcRect/>
          <a:stretch>
            <a:fillRect/>
          </a:stretch>
        </p:blipFill>
        <p:spPr bwMode="auto">
          <a:xfrm>
            <a:off x="4114800" y="0"/>
            <a:ext cx="5029200" cy="6400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voice sounds </a:t>
            </a:r>
            <a:endParaRPr lang="en-US" dirty="0"/>
          </a:p>
        </p:txBody>
      </p:sp>
      <p:sp>
        <p:nvSpPr>
          <p:cNvPr id="3" name="Content Placeholder 2"/>
          <p:cNvSpPr>
            <a:spLocks noGrp="1"/>
          </p:cNvSpPr>
          <p:nvPr>
            <p:ph idx="1"/>
          </p:nvPr>
        </p:nvSpPr>
        <p:spPr/>
        <p:txBody>
          <a:bodyPr>
            <a:normAutofit lnSpcReduction="10000"/>
          </a:bodyPr>
          <a:lstStyle/>
          <a:p>
            <a:pPr algn="l" rtl="0"/>
            <a:r>
              <a:rPr lang="en-US" dirty="0" err="1" smtClean="0">
                <a:solidFill>
                  <a:srgbClr val="FF0000"/>
                </a:solidFill>
              </a:rPr>
              <a:t>Bronchophony</a:t>
            </a:r>
            <a:r>
              <a:rPr lang="en-US" dirty="0" err="1" smtClean="0"/>
              <a:t>:ask</a:t>
            </a:r>
            <a:r>
              <a:rPr lang="en-US" dirty="0" smtClean="0"/>
              <a:t> the client to say ninety –nine ,muffled </a:t>
            </a:r>
            <a:r>
              <a:rPr lang="ar-SA" dirty="0" smtClean="0"/>
              <a:t>مكتوم </a:t>
            </a:r>
            <a:endParaRPr lang="en-US" dirty="0" smtClean="0"/>
          </a:p>
          <a:p>
            <a:pPr algn="l" rtl="0"/>
            <a:r>
              <a:rPr lang="en-US" dirty="0" err="1" smtClean="0">
                <a:solidFill>
                  <a:srgbClr val="FF0000"/>
                </a:solidFill>
              </a:rPr>
              <a:t>Egophony</a:t>
            </a:r>
            <a:r>
              <a:rPr lang="en-US" dirty="0" err="1" smtClean="0"/>
              <a:t>:ask</a:t>
            </a:r>
            <a:r>
              <a:rPr lang="en-US" dirty="0" smtClean="0"/>
              <a:t> the client to say E ,You should hear </a:t>
            </a:r>
            <a:r>
              <a:rPr lang="en-US" dirty="0" err="1" smtClean="0"/>
              <a:t>eeeeee</a:t>
            </a:r>
            <a:r>
              <a:rPr lang="en-US" dirty="0" smtClean="0"/>
              <a:t> through stethoscope </a:t>
            </a:r>
          </a:p>
          <a:p>
            <a:pPr algn="l" rtl="0"/>
            <a:r>
              <a:rPr lang="en-US" dirty="0" smtClean="0">
                <a:solidFill>
                  <a:srgbClr val="FF0000"/>
                </a:solidFill>
              </a:rPr>
              <a:t>Whispered</a:t>
            </a:r>
            <a:r>
              <a:rPr lang="en-US" dirty="0" smtClean="0"/>
              <a:t>: one ,two ,three ,sound will be faint </a:t>
            </a:r>
            <a:r>
              <a:rPr lang="ar-SA" dirty="0" smtClean="0"/>
              <a:t>خافت</a:t>
            </a:r>
            <a:r>
              <a:rPr lang="en-US" dirty="0" smtClean="0"/>
              <a:t>,almost indistinguishable </a:t>
            </a:r>
          </a:p>
          <a:p>
            <a:pPr algn="l" rtl="0">
              <a:buFont typeface="Wingdings" pitchFamily="2" charset="2"/>
              <a:buNone/>
            </a:pPr>
            <a:r>
              <a:rPr lang="en-US" dirty="0" smtClean="0"/>
              <a:t> voice sounds are heard as muffled sounds in the normal lung</a:t>
            </a:r>
            <a:r>
              <a:rPr lang="ar-JO" dirty="0" smtClean="0"/>
              <a:t>.</a:t>
            </a:r>
            <a:endParaRPr lang="en-US" dirty="0" smtClean="0"/>
          </a:p>
          <a:p>
            <a:pPr algn="l" rtl="0">
              <a:buFont typeface="Wingdings" pitchFamily="2" charset="2"/>
              <a:buNone/>
            </a:pPr>
            <a:r>
              <a:rPr lang="en-US" dirty="0" smtClean="0"/>
              <a:t>Sound clear ,loud due to lung consolidation</a:t>
            </a:r>
            <a:r>
              <a:rPr lang="ar-JO" dirty="0" smtClean="0"/>
              <a:t>.</a:t>
            </a:r>
            <a:endParaRPr lang="en-US" dirty="0" smtClean="0"/>
          </a:p>
          <a:p>
            <a:pPr algn="l" rtl="0"/>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Adventitious sounds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l" rtl="0">
              <a:buFont typeface="Wingdings" pitchFamily="2" charset="2"/>
              <a:buNone/>
            </a:pPr>
            <a:r>
              <a:rPr lang="en-US" dirty="0" smtClean="0">
                <a:solidFill>
                  <a:srgbClr val="00B050"/>
                </a:solidFill>
              </a:rPr>
              <a:t>Crackles /</a:t>
            </a:r>
            <a:r>
              <a:rPr lang="en-US" dirty="0" err="1" smtClean="0">
                <a:solidFill>
                  <a:srgbClr val="00B050"/>
                </a:solidFill>
              </a:rPr>
              <a:t>rales</a:t>
            </a:r>
            <a:r>
              <a:rPr lang="en-US" dirty="0" smtClean="0">
                <a:solidFill>
                  <a:srgbClr val="00B050"/>
                </a:solidFill>
              </a:rPr>
              <a:t> </a:t>
            </a:r>
            <a:r>
              <a:rPr lang="ar-SA" dirty="0" smtClean="0">
                <a:solidFill>
                  <a:srgbClr val="00B050"/>
                </a:solidFill>
              </a:rPr>
              <a:t> </a:t>
            </a:r>
            <a:r>
              <a:rPr lang="ar-SA" dirty="0" err="1" smtClean="0">
                <a:solidFill>
                  <a:srgbClr val="00B050"/>
                </a:solidFill>
              </a:rPr>
              <a:t>خشخة</a:t>
            </a:r>
            <a:r>
              <a:rPr lang="ar-SA" dirty="0" smtClean="0">
                <a:solidFill>
                  <a:srgbClr val="00B050"/>
                </a:solidFill>
              </a:rPr>
              <a:t> </a:t>
            </a:r>
            <a:endParaRPr lang="en-US" dirty="0" smtClean="0">
              <a:solidFill>
                <a:srgbClr val="00B050"/>
              </a:solidFill>
            </a:endParaRPr>
          </a:p>
          <a:p>
            <a:pPr algn="l" rtl="0">
              <a:buFont typeface="Wingdings" pitchFamily="2" charset="2"/>
              <a:buNone/>
            </a:pPr>
            <a:r>
              <a:rPr lang="en-US" dirty="0" smtClean="0"/>
              <a:t> 1-fine –occurs at end inspiration ,high –pitched, short crackling  ,collapsed or fluid –filled alveoli </a:t>
            </a:r>
          </a:p>
          <a:p>
            <a:pPr algn="l" rtl="0">
              <a:buFont typeface="Wingdings" pitchFamily="2" charset="2"/>
              <a:buNone/>
            </a:pPr>
            <a:r>
              <a:rPr lang="en-US" dirty="0" smtClean="0"/>
              <a:t>2-coarse –end respiration ,loud ,moist ,low –pitched ,bubbling , collapsed or fluid –filled alveoli</a:t>
            </a:r>
            <a:r>
              <a:rPr lang="ar-JO" dirty="0" smtClean="0"/>
              <a:t>.</a:t>
            </a:r>
            <a:endParaRPr lang="en-US" dirty="0" smtClean="0"/>
          </a:p>
          <a:p>
            <a:pPr algn="l" rtl="0">
              <a:buFont typeface="Wingdings" pitchFamily="2" charset="2"/>
              <a:buNone/>
            </a:pPr>
            <a:r>
              <a:rPr lang="en-US" dirty="0" err="1" smtClean="0">
                <a:solidFill>
                  <a:srgbClr val="00B050"/>
                </a:solidFill>
              </a:rPr>
              <a:t>Ronchi</a:t>
            </a:r>
            <a:r>
              <a:rPr lang="en-US" dirty="0" smtClean="0">
                <a:solidFill>
                  <a:srgbClr val="00B050"/>
                </a:solidFill>
              </a:rPr>
              <a:t> </a:t>
            </a:r>
            <a:r>
              <a:rPr lang="ar-SA" dirty="0" smtClean="0">
                <a:solidFill>
                  <a:srgbClr val="00B050"/>
                </a:solidFill>
              </a:rPr>
              <a:t> صفير </a:t>
            </a:r>
            <a:endParaRPr lang="en-US" dirty="0" smtClean="0">
              <a:solidFill>
                <a:srgbClr val="00B050"/>
              </a:solidFill>
            </a:endParaRPr>
          </a:p>
          <a:p>
            <a:pPr algn="l" rtl="0">
              <a:buFont typeface="Wingdings" pitchFamily="2" charset="2"/>
              <a:buNone/>
            </a:pPr>
            <a:r>
              <a:rPr lang="en-US" dirty="0" smtClean="0"/>
              <a:t>1-</a:t>
            </a:r>
            <a:r>
              <a:rPr lang="en-US" dirty="0" smtClean="0">
                <a:solidFill>
                  <a:srgbClr val="FF0000"/>
                </a:solidFill>
              </a:rPr>
              <a:t>wheezes</a:t>
            </a:r>
            <a:r>
              <a:rPr lang="en-US" dirty="0" smtClean="0"/>
              <a:t> ,occurs at expiration /inspiration ,high pitched ,continuous ,blocked air flow as in asthma ,infection ,foreign body obstruction </a:t>
            </a:r>
            <a:r>
              <a:rPr lang="ar-JO" dirty="0" smtClean="0"/>
              <a:t>.</a:t>
            </a:r>
            <a:endParaRPr lang="en-US" dirty="0" smtClean="0"/>
          </a:p>
          <a:p>
            <a:pPr algn="l" rtl="0">
              <a:buFont typeface="Wingdings" pitchFamily="2" charset="2"/>
              <a:buNone/>
            </a:pPr>
            <a:endParaRPr lang="en-US" dirty="0" smtClean="0"/>
          </a:p>
          <a:p>
            <a:pPr algn="l" rtl="0"/>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Adventitious sounds </a:t>
            </a:r>
            <a:endParaRPr lang="en-US" dirty="0"/>
          </a:p>
        </p:txBody>
      </p:sp>
      <p:sp>
        <p:nvSpPr>
          <p:cNvPr id="3" name="Content Placeholder 2"/>
          <p:cNvSpPr>
            <a:spLocks noGrp="1"/>
          </p:cNvSpPr>
          <p:nvPr>
            <p:ph idx="1"/>
          </p:nvPr>
        </p:nvSpPr>
        <p:spPr/>
        <p:txBody>
          <a:bodyPr/>
          <a:lstStyle/>
          <a:p>
            <a:pPr algn="l" rtl="0">
              <a:buFont typeface="Wingdings" pitchFamily="2" charset="2"/>
              <a:buNone/>
            </a:pPr>
            <a:r>
              <a:rPr lang="en-US" dirty="0" smtClean="0"/>
              <a:t>2-</a:t>
            </a:r>
            <a:r>
              <a:rPr lang="en-US" dirty="0" smtClean="0">
                <a:solidFill>
                  <a:srgbClr val="FF0000"/>
                </a:solidFill>
              </a:rPr>
              <a:t>stridor</a:t>
            </a:r>
            <a:r>
              <a:rPr lang="ar-SA" dirty="0" smtClean="0">
                <a:solidFill>
                  <a:srgbClr val="FF0000"/>
                </a:solidFill>
              </a:rPr>
              <a:t> صرير </a:t>
            </a:r>
            <a:r>
              <a:rPr lang="en-US" dirty="0" smtClean="0"/>
              <a:t> ,inspiration ,loud ,high –pitched crowing heard without stethoscope ,obstructed upper way. </a:t>
            </a:r>
          </a:p>
          <a:p>
            <a:pPr algn="l" rtl="0">
              <a:buFont typeface="Wingdings" pitchFamily="2" charset="2"/>
              <a:buNone/>
            </a:pPr>
            <a:r>
              <a:rPr lang="en-US" dirty="0" smtClean="0"/>
              <a:t>3-</a:t>
            </a:r>
            <a:r>
              <a:rPr lang="en-US" dirty="0" smtClean="0">
                <a:solidFill>
                  <a:srgbClr val="FF0000"/>
                </a:solidFill>
              </a:rPr>
              <a:t>friction </a:t>
            </a:r>
            <a:r>
              <a:rPr lang="en-US" i="1" dirty="0" smtClean="0">
                <a:solidFill>
                  <a:srgbClr val="FF0000"/>
                </a:solidFill>
              </a:rPr>
              <a:t>rub</a:t>
            </a:r>
            <a:r>
              <a:rPr lang="ar-SA" i="1" dirty="0" smtClean="0">
                <a:solidFill>
                  <a:srgbClr val="FF0000"/>
                </a:solidFill>
              </a:rPr>
              <a:t> احتكاك  </a:t>
            </a:r>
            <a:r>
              <a:rPr lang="en-US" i="1" dirty="0" smtClean="0">
                <a:solidFill>
                  <a:srgbClr val="FF0000"/>
                </a:solidFill>
              </a:rPr>
              <a:t> </a:t>
            </a:r>
            <a:r>
              <a:rPr lang="en-US" i="1" dirty="0" smtClean="0"/>
              <a:t>,inhalation /exhalation ,low –pitched grating ,rubbing ,pleural inflammation.</a:t>
            </a:r>
          </a:p>
          <a:p>
            <a:pPr algn="l" rtl="0">
              <a:buFont typeface="Wingdings" pitchFamily="2" charset="2"/>
              <a:buNone/>
            </a:pPr>
            <a:endParaRPr lang="en-US" dirty="0" smtClean="0"/>
          </a:p>
          <a:p>
            <a:pPr algn="l" rtl="0"/>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anterior thorax </a:t>
            </a:r>
            <a:endParaRPr lang="en-US" dirty="0"/>
          </a:p>
        </p:txBody>
      </p:sp>
      <p:sp>
        <p:nvSpPr>
          <p:cNvPr id="3" name="Content Placeholder 2"/>
          <p:cNvSpPr>
            <a:spLocks noGrp="1"/>
          </p:cNvSpPr>
          <p:nvPr>
            <p:ph idx="1"/>
          </p:nvPr>
        </p:nvSpPr>
        <p:spPr/>
        <p:txBody>
          <a:bodyPr/>
          <a:lstStyle/>
          <a:p>
            <a:pPr algn="l" rtl="0"/>
            <a:r>
              <a:rPr lang="en-US" dirty="0" smtClean="0"/>
              <a:t>Palpation of anterior thorax ( sternum ,ribs ,and </a:t>
            </a:r>
            <a:r>
              <a:rPr lang="en-US" dirty="0" err="1" smtClean="0"/>
              <a:t>intercostal</a:t>
            </a:r>
            <a:r>
              <a:rPr lang="en-US" dirty="0" smtClean="0"/>
              <a:t> spaces )</a:t>
            </a:r>
          </a:p>
          <a:p>
            <a:pPr algn="l" rtl="0"/>
            <a:r>
              <a:rPr lang="en-US" dirty="0" smtClean="0"/>
              <a:t>Pain may occur with inflammation of fibrous tissue or underlying structure </a:t>
            </a:r>
          </a:p>
          <a:p>
            <a:pPr algn="l" rtl="0"/>
            <a:r>
              <a:rPr lang="en-US" dirty="0" err="1" smtClean="0"/>
              <a:t>Crepitus</a:t>
            </a:r>
            <a:r>
              <a:rPr lang="en-US" dirty="0" smtClean="0"/>
              <a:t> may be felt if there is air in subcutaneous tissue </a:t>
            </a:r>
          </a:p>
          <a:p>
            <a:pPr algn="l" rtl="0"/>
            <a:endParaRPr lang="en-US" dirty="0" smtClean="0"/>
          </a:p>
          <a:p>
            <a:pPr algn="l" rtl="0"/>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Palpate for respiratory expansion </a:t>
            </a:r>
          </a:p>
          <a:p>
            <a:pPr algn="l" rtl="0"/>
            <a:endParaRPr lang="en-US" dirty="0" smtClean="0"/>
          </a:p>
          <a:p>
            <a:pPr algn="l" rtl="0"/>
            <a:endParaRPr lang="en-US" dirty="0" smtClean="0"/>
          </a:p>
          <a:p>
            <a:pPr algn="l" rtl="0"/>
            <a:r>
              <a:rPr lang="en-US" dirty="0" smtClean="0"/>
              <a:t>Palpate for tactile </a:t>
            </a:r>
            <a:r>
              <a:rPr lang="en-US" dirty="0" err="1" smtClean="0"/>
              <a:t>fremitus</a:t>
            </a:r>
            <a:r>
              <a:rPr lang="en-US" dirty="0" smtClean="0"/>
              <a:t> </a:t>
            </a:r>
          </a:p>
          <a:p>
            <a:pPr algn="l" rtl="0"/>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Percussion of the anterior thorax </a:t>
            </a:r>
            <a:endParaRPr lang="en-US" dirty="0"/>
          </a:p>
        </p:txBody>
      </p:sp>
      <p:sp>
        <p:nvSpPr>
          <p:cNvPr id="3" name="Content Placeholder 2"/>
          <p:cNvSpPr>
            <a:spLocks noGrp="1"/>
          </p:cNvSpPr>
          <p:nvPr>
            <p:ph idx="1"/>
          </p:nvPr>
        </p:nvSpPr>
        <p:spPr/>
        <p:txBody>
          <a:bodyPr/>
          <a:lstStyle/>
          <a:p>
            <a:pPr algn="l" rtl="0"/>
            <a:r>
              <a:rPr lang="en-US" dirty="0" smtClean="0"/>
              <a:t>An unexpected sound would be </a:t>
            </a:r>
            <a:r>
              <a:rPr lang="en-US" dirty="0" err="1" smtClean="0"/>
              <a:t>hyperresonance</a:t>
            </a:r>
            <a:r>
              <a:rPr lang="en-US" dirty="0" smtClean="0"/>
              <a:t> ,which is heard in conditions of </a:t>
            </a:r>
            <a:r>
              <a:rPr lang="en-US" dirty="0" err="1" smtClean="0"/>
              <a:t>overinflation</a:t>
            </a:r>
            <a:r>
              <a:rPr lang="en-US" dirty="0" smtClean="0"/>
              <a:t> </a:t>
            </a:r>
          </a:p>
          <a:p>
            <a:pPr algn="l" rtl="0"/>
            <a:r>
              <a:rPr lang="en-US" dirty="0" smtClean="0"/>
              <a:t>Percussion of the anterior thorax will yield dull sounds over solidified or fluid- filled areas ,as may exist in pleural effusion ,consolidation ,or tumor  </a:t>
            </a:r>
          </a:p>
          <a:p>
            <a:pPr algn="l" rtl="0"/>
            <a:endParaRPr lang="en-US" dirty="0" smtClean="0"/>
          </a:p>
          <a:p>
            <a:pPr algn="l" rt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respiratory system</a:t>
            </a:r>
            <a:endParaRPr lang="en-US" dirty="0"/>
          </a:p>
        </p:txBody>
      </p:sp>
      <p:pic>
        <p:nvPicPr>
          <p:cNvPr id="4" name="Picture 6" descr="22-08aRespirZone_L.jpg                                         0006411CHAP7_Jpegs_20-24               BFC3411E:"/>
          <p:cNvPicPr>
            <a:picLocks noGrp="1" noChangeAspect="1" noChangeArrowheads="1"/>
          </p:cNvPicPr>
          <p:nvPr>
            <p:ph idx="1"/>
          </p:nvPr>
        </p:nvPicPr>
        <p:blipFill>
          <a:blip r:embed="rId2" cstate="print"/>
          <a:srcRect t="3304" b="8398"/>
          <a:stretch>
            <a:fillRect/>
          </a:stretch>
        </p:blipFill>
        <p:spPr bwMode="auto">
          <a:xfrm>
            <a:off x="457200" y="2387160"/>
            <a:ext cx="8229600" cy="295204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 of the anterior thorax </a:t>
            </a:r>
            <a:endParaRPr lang="en-US" dirty="0"/>
          </a:p>
        </p:txBody>
      </p:sp>
      <p:sp>
        <p:nvSpPr>
          <p:cNvPr id="3" name="Content Placeholder 2"/>
          <p:cNvSpPr>
            <a:spLocks noGrp="1"/>
          </p:cNvSpPr>
          <p:nvPr>
            <p:ph idx="1"/>
          </p:nvPr>
        </p:nvSpPr>
        <p:spPr/>
        <p:txBody>
          <a:bodyPr/>
          <a:lstStyle/>
          <a:p>
            <a:pPr algn="l" rtl="0"/>
            <a:r>
              <a:rPr lang="en-US" dirty="0" err="1" smtClean="0"/>
              <a:t>Auscultate</a:t>
            </a:r>
            <a:r>
              <a:rPr lang="en-US" dirty="0" smtClean="0"/>
              <a:t> the trachea ,apices ,bronchi ,lungs </a:t>
            </a:r>
          </a:p>
          <a:p>
            <a:pPr algn="l" rtl="0"/>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and abnormal respiratory  rates and patterns </a:t>
            </a:r>
            <a:endParaRPr lang="en-US" dirty="0"/>
          </a:p>
        </p:txBody>
      </p:sp>
      <p:sp>
        <p:nvSpPr>
          <p:cNvPr id="3" name="Content Placeholder 2"/>
          <p:cNvSpPr>
            <a:spLocks noGrp="1"/>
          </p:cNvSpPr>
          <p:nvPr>
            <p:ph idx="1"/>
          </p:nvPr>
        </p:nvSpPr>
        <p:spPr/>
        <p:txBody>
          <a:bodyPr>
            <a:normAutofit fontScale="92500"/>
          </a:bodyPr>
          <a:lstStyle/>
          <a:p>
            <a:pPr algn="l" rtl="0">
              <a:lnSpc>
                <a:spcPct val="90000"/>
              </a:lnSpc>
            </a:pPr>
            <a:r>
              <a:rPr lang="en-US" dirty="0" smtClean="0"/>
              <a:t>Normal ,regular pattern  inspiration = expiration </a:t>
            </a:r>
          </a:p>
          <a:p>
            <a:pPr algn="l" rtl="0">
              <a:lnSpc>
                <a:spcPct val="90000"/>
              </a:lnSpc>
            </a:pPr>
            <a:r>
              <a:rPr lang="en-US" dirty="0" err="1" smtClean="0">
                <a:solidFill>
                  <a:srgbClr val="FF0000"/>
                </a:solidFill>
              </a:rPr>
              <a:t>Tachypnea</a:t>
            </a:r>
            <a:r>
              <a:rPr lang="en-US" dirty="0" smtClean="0"/>
              <a:t> ,rapid shallow respiration ,rate &gt; 24 ,due to fever ,fear ,pneumonia ,</a:t>
            </a:r>
            <a:r>
              <a:rPr lang="en-US" dirty="0" err="1" smtClean="0"/>
              <a:t>pleuritic</a:t>
            </a:r>
            <a:r>
              <a:rPr lang="en-US" dirty="0" smtClean="0"/>
              <a:t> pain and alkalosis.                </a:t>
            </a:r>
          </a:p>
          <a:p>
            <a:pPr algn="l" rtl="0">
              <a:lnSpc>
                <a:spcPct val="90000"/>
              </a:lnSpc>
            </a:pPr>
            <a:r>
              <a:rPr lang="en-US" dirty="0" err="1" smtClean="0">
                <a:solidFill>
                  <a:srgbClr val="FF0000"/>
                </a:solidFill>
              </a:rPr>
              <a:t>Bradypnea</a:t>
            </a:r>
            <a:r>
              <a:rPr lang="en-US" dirty="0" smtClean="0"/>
              <a:t> .slow regular ,rate &lt;10,due to diabetic coma ,drug – induced respiratory depression ,increased intracranial pressure .</a:t>
            </a:r>
          </a:p>
          <a:p>
            <a:pPr algn="l" rtl="0">
              <a:lnSpc>
                <a:spcPct val="90000"/>
              </a:lnSpc>
            </a:pPr>
            <a:r>
              <a:rPr lang="en-US" dirty="0" smtClean="0">
                <a:solidFill>
                  <a:srgbClr val="FF0000"/>
                </a:solidFill>
              </a:rPr>
              <a:t>Hyperventilation</a:t>
            </a:r>
            <a:r>
              <a:rPr lang="en-US" dirty="0" smtClean="0"/>
              <a:t> ,rapid deep respiration ,rate &gt;24 ,diabetic </a:t>
            </a:r>
            <a:r>
              <a:rPr lang="en-US" dirty="0" err="1" smtClean="0"/>
              <a:t>ketoacidosis</a:t>
            </a:r>
            <a:r>
              <a:rPr lang="en-US" dirty="0" smtClean="0"/>
              <a:t> ( </a:t>
            </a:r>
            <a:r>
              <a:rPr lang="en-US" dirty="0" err="1" smtClean="0"/>
              <a:t>kussmauls</a:t>
            </a:r>
            <a:r>
              <a:rPr lang="en-US" smtClean="0"/>
              <a:t> ) </a:t>
            </a:r>
            <a:r>
              <a:rPr lang="en-US" dirty="0" smtClean="0"/>
              <a:t>,hypoglycemia ,hypoxia.</a:t>
            </a:r>
          </a:p>
          <a:p>
            <a:pPr algn="l" rtl="0">
              <a:lnSpc>
                <a:spcPct val="90000"/>
              </a:lnSpc>
            </a:pPr>
            <a:endParaRPr lang="en-US" dirty="0" smtClean="0"/>
          </a:p>
          <a:p>
            <a:pPr algn="l" rtl="0"/>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l" rtl="0"/>
            <a:r>
              <a:rPr lang="en-US" dirty="0" smtClean="0">
                <a:solidFill>
                  <a:srgbClr val="FF0000"/>
                </a:solidFill>
              </a:rPr>
              <a:t>Hypoventilation </a:t>
            </a:r>
            <a:r>
              <a:rPr lang="en-US" dirty="0" smtClean="0"/>
              <a:t>,irregular shallow breathing ,rate &lt;10 ,narcotic overdose ,anesthetics ,prolonged bed rest .</a:t>
            </a:r>
          </a:p>
          <a:p>
            <a:pPr algn="l" rtl="0"/>
            <a:r>
              <a:rPr lang="en-US" dirty="0" err="1" smtClean="0">
                <a:solidFill>
                  <a:srgbClr val="FF0000"/>
                </a:solidFill>
              </a:rPr>
              <a:t>Cheyne</a:t>
            </a:r>
            <a:r>
              <a:rPr lang="en-US" dirty="0" smtClean="0">
                <a:solidFill>
                  <a:srgbClr val="FF0000"/>
                </a:solidFill>
              </a:rPr>
              <a:t>-stokes</a:t>
            </a:r>
            <a:r>
              <a:rPr lang="en-US" dirty="0" smtClean="0"/>
              <a:t> ,periods of deep breathing </a:t>
            </a:r>
            <a:r>
              <a:rPr lang="en-US" dirty="0" err="1" smtClean="0"/>
              <a:t>alterating</a:t>
            </a:r>
            <a:r>
              <a:rPr lang="en-US" dirty="0" smtClean="0"/>
              <a:t> with periods of apnea ,regular pattern ,heart failure ,uremia ,brain damage </a:t>
            </a:r>
          </a:p>
          <a:p>
            <a:pPr algn="l" rtl="0"/>
            <a:r>
              <a:rPr lang="en-US" dirty="0" err="1" smtClean="0">
                <a:solidFill>
                  <a:srgbClr val="FF0000"/>
                </a:solidFill>
              </a:rPr>
              <a:t>Biots</a:t>
            </a:r>
            <a:r>
              <a:rPr lang="en-US" dirty="0" smtClean="0">
                <a:solidFill>
                  <a:srgbClr val="FF0000"/>
                </a:solidFill>
              </a:rPr>
              <a:t> (ataxic )</a:t>
            </a:r>
            <a:r>
              <a:rPr lang="en-US" dirty="0" smtClean="0"/>
              <a:t>respiration ,shallow ,deep respiration with periods of apnea ,irregular pattern ,respiratory depression ,brain damage </a:t>
            </a:r>
          </a:p>
          <a:p>
            <a:pPr algn="l" rtl="0"/>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solidFill>
                  <a:srgbClr val="FF0000"/>
                </a:solidFill>
              </a:rPr>
              <a:t>Sighing</a:t>
            </a:r>
            <a:r>
              <a:rPr lang="en-US" dirty="0" smtClean="0"/>
              <a:t> ,frequent sighs ,hyperventilation syndrome ,nervousness ,causes : </a:t>
            </a:r>
            <a:r>
              <a:rPr lang="en-US" dirty="0" err="1" smtClean="0"/>
              <a:t>dyspnea</a:t>
            </a:r>
            <a:r>
              <a:rPr lang="en-US" dirty="0" smtClean="0"/>
              <a:t> ,dizziness </a:t>
            </a:r>
          </a:p>
          <a:p>
            <a:pPr algn="l" rtl="0">
              <a:buFont typeface="Wingdings" pitchFamily="2" charset="2"/>
              <a:buNone/>
            </a:pPr>
            <a:endParaRPr lang="en-US" dirty="0" smtClean="0"/>
          </a:p>
          <a:p>
            <a:pPr algn="l" rtl="0"/>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a:xfrm>
            <a:off x="179512" y="249690"/>
            <a:ext cx="8964488" cy="660831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Abnormal findings (asthma )</a:t>
            </a:r>
            <a:endParaRPr lang="en-US" dirty="0"/>
          </a:p>
        </p:txBody>
      </p:sp>
      <p:pic>
        <p:nvPicPr>
          <p:cNvPr id="5" name="Content Placeholder 4" descr="asthma-britannica"/>
          <p:cNvPicPr>
            <a:picLocks noGrp="1" noChangeAspect="1" noChangeArrowheads="1"/>
          </p:cNvPicPr>
          <p:nvPr>
            <p:ph idx="1"/>
          </p:nvPr>
        </p:nvPicPr>
        <p:blipFill>
          <a:blip r:embed="rId2" cstate="print"/>
          <a:srcRect/>
          <a:stretch>
            <a:fillRect/>
          </a:stretch>
        </p:blipFill>
        <p:spPr bwMode="auto">
          <a:xfrm>
            <a:off x="683568" y="1458867"/>
            <a:ext cx="7704855" cy="530042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Kozuka Gothic Pro EL" pitchFamily="34" charset="-128"/>
                <a:cs typeface="Simplified Arabic" pitchFamily="2" charset="-78"/>
              </a:rPr>
              <a:t>Asthma</a:t>
            </a:r>
            <a:r>
              <a:rPr lang="en-US" dirty="0" smtClean="0">
                <a:latin typeface="Kozuka Gothic Pro EL" pitchFamily="34" charset="-128"/>
                <a:cs typeface="Simplified Arabic" pitchFamily="2" charset="-78"/>
              </a:rPr>
              <a:t> </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solidFill>
                  <a:srgbClr val="FF0000"/>
                </a:solidFill>
                <a:cs typeface="Simplified Arabic" pitchFamily="2" charset="-78"/>
              </a:rPr>
              <a:t>chronic hyperactive condition </a:t>
            </a:r>
            <a:r>
              <a:rPr lang="en-US" dirty="0" smtClean="0">
                <a:cs typeface="Simplified Arabic" pitchFamily="2" charset="-78"/>
              </a:rPr>
              <a:t>resulting in </a:t>
            </a:r>
            <a:r>
              <a:rPr lang="en-US" dirty="0" err="1" smtClean="0">
                <a:cs typeface="Simplified Arabic" pitchFamily="2" charset="-78"/>
              </a:rPr>
              <a:t>bronchospasm</a:t>
            </a:r>
            <a:r>
              <a:rPr lang="en-US" dirty="0" smtClean="0">
                <a:cs typeface="Simplified Arabic" pitchFamily="2" charset="-78"/>
              </a:rPr>
              <a:t> ,mucosal edema ,and increased mucus secretion </a:t>
            </a:r>
            <a:r>
              <a:rPr lang="en-US" dirty="0" smtClean="0"/>
              <a:t> </a:t>
            </a:r>
          </a:p>
          <a:p>
            <a:pPr algn="l" rtl="0"/>
            <a:r>
              <a:rPr lang="en-US" dirty="0" smtClean="0">
                <a:solidFill>
                  <a:srgbClr val="00B050"/>
                </a:solidFill>
              </a:rPr>
              <a:t>Inspection</a:t>
            </a:r>
            <a:r>
              <a:rPr lang="en-US" dirty="0" smtClean="0"/>
              <a:t>  =</a:t>
            </a:r>
            <a:r>
              <a:rPr lang="en-US" dirty="0" err="1" smtClean="0"/>
              <a:t>dyspnea</a:t>
            </a:r>
            <a:r>
              <a:rPr lang="en-US" dirty="0" smtClean="0"/>
              <a:t> ,increased respiratory rate ,audible wheezing prolonged expiration </a:t>
            </a:r>
          </a:p>
          <a:p>
            <a:pPr algn="l" rtl="0"/>
            <a:r>
              <a:rPr lang="en-US" dirty="0" smtClean="0">
                <a:solidFill>
                  <a:srgbClr val="00B050"/>
                </a:solidFill>
              </a:rPr>
              <a:t>Palpation</a:t>
            </a:r>
            <a:r>
              <a:rPr lang="en-US" dirty="0" smtClean="0"/>
              <a:t> =decreased tactile </a:t>
            </a:r>
            <a:r>
              <a:rPr lang="en-US" dirty="0" err="1" smtClean="0"/>
              <a:t>fremitus</a:t>
            </a:r>
            <a:r>
              <a:rPr lang="en-US" dirty="0" smtClean="0"/>
              <a:t> </a:t>
            </a:r>
          </a:p>
          <a:p>
            <a:pPr algn="l" rtl="0"/>
            <a:r>
              <a:rPr lang="en-US" dirty="0" smtClean="0">
                <a:solidFill>
                  <a:srgbClr val="00B050"/>
                </a:solidFill>
              </a:rPr>
              <a:t>Percussion</a:t>
            </a:r>
            <a:r>
              <a:rPr lang="en-US" dirty="0" smtClean="0"/>
              <a:t> =resonance ,</a:t>
            </a:r>
            <a:r>
              <a:rPr lang="en-US" dirty="0" err="1" smtClean="0"/>
              <a:t>hyperresonance</a:t>
            </a:r>
            <a:r>
              <a:rPr lang="en-US" dirty="0" smtClean="0"/>
              <a:t> when chronic</a:t>
            </a:r>
          </a:p>
          <a:p>
            <a:pPr algn="l" rtl="0"/>
            <a:r>
              <a:rPr lang="en-US" dirty="0" smtClean="0">
                <a:solidFill>
                  <a:srgbClr val="00B050"/>
                </a:solidFill>
              </a:rPr>
              <a:t>Auscultation</a:t>
            </a:r>
            <a:r>
              <a:rPr lang="en-US" dirty="0" smtClean="0"/>
              <a:t> =breath sounds obscured by wheezes, decreased voice sound sever asthma no breath sounds are heard </a:t>
            </a:r>
          </a:p>
          <a:p>
            <a:pPr algn="l" rtl="0"/>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folHlink"/>
                </a:solidFill>
              </a:rPr>
              <a:t>Atelectasis</a:t>
            </a:r>
            <a:r>
              <a:rPr lang="en-US" b="1" smtClean="0">
                <a:solidFill>
                  <a:schemeClr val="folHlink"/>
                </a:solidFill>
              </a:rPr>
              <a:t/>
            </a:r>
            <a:br>
              <a:rPr lang="en-US" b="1" smtClean="0">
                <a:solidFill>
                  <a:schemeClr val="folHlink"/>
                </a:solidFill>
              </a:rPr>
            </a:br>
            <a:endParaRPr lang="en-US"/>
          </a:p>
        </p:txBody>
      </p:sp>
      <p:pic>
        <p:nvPicPr>
          <p:cNvPr id="4" name="Picture 4" descr="rad1"/>
          <p:cNvPicPr>
            <a:picLocks noGrp="1" noChangeAspect="1" noChangeArrowheads="1"/>
          </p:cNvPicPr>
          <p:nvPr>
            <p:ph idx="1"/>
          </p:nvPr>
        </p:nvPicPr>
        <p:blipFill>
          <a:blip r:embed="rId2" cstate="print"/>
          <a:srcRect/>
          <a:stretch>
            <a:fillRect/>
          </a:stretch>
        </p:blipFill>
        <p:spPr bwMode="auto">
          <a:xfrm>
            <a:off x="4860032" y="1052736"/>
            <a:ext cx="4001269" cy="3312368"/>
          </a:xfrm>
          <a:prstGeom prst="rect">
            <a:avLst/>
          </a:prstGeom>
          <a:noFill/>
          <a:ln w="9525">
            <a:noFill/>
            <a:miter lim="800000"/>
            <a:headEnd/>
            <a:tailEnd/>
          </a:ln>
        </p:spPr>
      </p:pic>
      <p:pic>
        <p:nvPicPr>
          <p:cNvPr id="5" name="Picture 6" descr="NU120002"/>
          <p:cNvPicPr>
            <a:picLocks noChangeAspect="1" noChangeArrowheads="1"/>
          </p:cNvPicPr>
          <p:nvPr/>
        </p:nvPicPr>
        <p:blipFill>
          <a:blip r:embed="rId3" cstate="print"/>
          <a:srcRect/>
          <a:stretch>
            <a:fillRect/>
          </a:stretch>
        </p:blipFill>
        <p:spPr bwMode="auto">
          <a:xfrm>
            <a:off x="539552" y="1052736"/>
            <a:ext cx="4176464" cy="2514600"/>
          </a:xfrm>
          <a:prstGeom prst="rect">
            <a:avLst/>
          </a:prstGeom>
          <a:noFill/>
          <a:ln w="9525">
            <a:noFill/>
            <a:miter lim="800000"/>
            <a:headEnd/>
            <a:tailEnd/>
          </a:ln>
        </p:spPr>
      </p:pic>
      <p:pic>
        <p:nvPicPr>
          <p:cNvPr id="6" name="Picture 5" descr="CAUS2V7ICA7EZ63BCAX0JHZ4CAKSOZ6ECA5U41ZVCAY4Y2R1CAK2UNJPCAMJJT8PCA4B20W3CAYWQGMDCA93PBIHCAWB38ZECA26FQW2CAHX5DDLCAI66RZ4CACT6E70CA0TMNSOCAYUK5T5CA5OPOMWCAN4568A"/>
          <p:cNvPicPr>
            <a:picLocks noChangeAspect="1" noChangeArrowheads="1"/>
          </p:cNvPicPr>
          <p:nvPr/>
        </p:nvPicPr>
        <p:blipFill>
          <a:blip r:embed="rId4" cstate="print"/>
          <a:srcRect/>
          <a:stretch>
            <a:fillRect/>
          </a:stretch>
        </p:blipFill>
        <p:spPr bwMode="auto">
          <a:xfrm>
            <a:off x="228600" y="3810000"/>
            <a:ext cx="4191000" cy="2743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Atelectasis</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obstruction of air flow lead to collapsed of alveoli or an entire lung </a:t>
            </a:r>
          </a:p>
          <a:p>
            <a:pPr algn="l" rtl="0"/>
            <a:r>
              <a:rPr lang="en-US" dirty="0" smtClean="0"/>
              <a:t>Inspection=decreased lung expansion on the effected side ,</a:t>
            </a:r>
            <a:r>
              <a:rPr lang="en-US" dirty="0" err="1" smtClean="0"/>
              <a:t>incresaed</a:t>
            </a:r>
            <a:r>
              <a:rPr lang="en-US" dirty="0" smtClean="0"/>
              <a:t> R.R ,</a:t>
            </a:r>
            <a:r>
              <a:rPr lang="en-US" dirty="0" err="1" smtClean="0"/>
              <a:t>dyspnea</a:t>
            </a:r>
            <a:r>
              <a:rPr lang="en-US" dirty="0" smtClean="0"/>
              <a:t> ,cyanosis ,if severe trachea shifts to the affected side </a:t>
            </a:r>
          </a:p>
          <a:p>
            <a:pPr algn="l" rtl="0"/>
            <a:r>
              <a:rPr lang="en-US" dirty="0" smtClean="0"/>
              <a:t>Palpation=lack of tactile </a:t>
            </a:r>
            <a:r>
              <a:rPr lang="en-US" dirty="0" err="1" smtClean="0"/>
              <a:t>fremitus</a:t>
            </a:r>
            <a:r>
              <a:rPr lang="en-US" dirty="0" smtClean="0"/>
              <a:t> </a:t>
            </a:r>
          </a:p>
          <a:p>
            <a:pPr algn="l" rtl="0"/>
            <a:r>
              <a:rPr lang="en-US" dirty="0" smtClean="0"/>
              <a:t>Percussion =dullness over affected side </a:t>
            </a:r>
          </a:p>
          <a:p>
            <a:pPr algn="l" rtl="0"/>
            <a:r>
              <a:rPr lang="en-US" dirty="0" smtClean="0"/>
              <a:t>Auscultation =decreased or absent breath sounds and voice sounds </a:t>
            </a:r>
          </a:p>
          <a:p>
            <a:pPr algn="l" rtl="0"/>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Chronic bronchitis</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chronic inflammation of the </a:t>
            </a:r>
            <a:r>
              <a:rPr lang="en-US" dirty="0" err="1" smtClean="0"/>
              <a:t>tracheobronchial</a:t>
            </a:r>
            <a:r>
              <a:rPr lang="en-US" dirty="0" smtClean="0"/>
              <a:t> tree </a:t>
            </a:r>
          </a:p>
          <a:p>
            <a:pPr algn="l" rtl="0"/>
            <a:r>
              <a:rPr lang="en-US" dirty="0" smtClean="0"/>
              <a:t>Inspection  =</a:t>
            </a:r>
            <a:r>
              <a:rPr lang="en-US" dirty="0" err="1" smtClean="0"/>
              <a:t>dyspnea</a:t>
            </a:r>
            <a:r>
              <a:rPr lang="en-US" dirty="0" smtClean="0"/>
              <a:t> ,chronic productive cough ,</a:t>
            </a:r>
            <a:r>
              <a:rPr lang="en-US" dirty="0" err="1" smtClean="0"/>
              <a:t>tachypnea</a:t>
            </a:r>
            <a:r>
              <a:rPr lang="en-US" dirty="0" smtClean="0"/>
              <a:t> and use of accessory muscles </a:t>
            </a:r>
          </a:p>
          <a:p>
            <a:pPr algn="l" rtl="0"/>
            <a:r>
              <a:rPr lang="en-US" dirty="0" smtClean="0"/>
              <a:t>Palpation =normal tactile </a:t>
            </a:r>
            <a:r>
              <a:rPr lang="en-US" dirty="0" err="1" smtClean="0"/>
              <a:t>fremitus</a:t>
            </a:r>
            <a:r>
              <a:rPr lang="en-US" dirty="0" smtClean="0"/>
              <a:t> </a:t>
            </a:r>
          </a:p>
          <a:p>
            <a:pPr algn="l" rtl="0"/>
            <a:r>
              <a:rPr lang="en-US" dirty="0" smtClean="0"/>
              <a:t>Percussion =resonance </a:t>
            </a:r>
          </a:p>
          <a:p>
            <a:pPr algn="l" rtl="0"/>
            <a:r>
              <a:rPr lang="en-US" dirty="0" smtClean="0"/>
              <a:t>Auscultation =wheezes and </a:t>
            </a:r>
            <a:r>
              <a:rPr lang="en-US" dirty="0" err="1" smtClean="0"/>
              <a:t>ronchi</a:t>
            </a:r>
            <a:r>
              <a:rPr lang="en-US" dirty="0" smtClean="0"/>
              <a:t> may be present </a:t>
            </a:r>
          </a:p>
          <a:p>
            <a:pPr algn="l" rtl="0"/>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Membrane</a:t>
            </a:r>
            <a:endParaRPr lang="en-US" dirty="0"/>
          </a:p>
        </p:txBody>
      </p:sp>
      <p:pic>
        <p:nvPicPr>
          <p:cNvPr id="4" name="Picture 6" descr="22-09a-bRespMembrane_L.jpg                                     0006411CHAP7_Jpegs_20-24               BFC3411E:"/>
          <p:cNvPicPr>
            <a:picLocks noGrp="1" noChangeAspect="1" noChangeArrowheads="1"/>
          </p:cNvPicPr>
          <p:nvPr>
            <p:ph idx="1"/>
          </p:nvPr>
        </p:nvPicPr>
        <p:blipFill>
          <a:blip r:embed="rId2" cstate="print"/>
          <a:srcRect l="47697" t="1945" r="1025" b="7285"/>
          <a:stretch>
            <a:fillRect/>
          </a:stretch>
        </p:blipFill>
        <p:spPr bwMode="auto">
          <a:xfrm>
            <a:off x="1428728" y="1357298"/>
            <a:ext cx="6286544" cy="507209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hwkb17_090"/>
          <p:cNvPicPr>
            <a:picLocks noChangeAspect="1" noChangeArrowheads="1"/>
          </p:cNvPicPr>
          <p:nvPr/>
        </p:nvPicPr>
        <p:blipFill>
          <a:blip r:embed="rId2" cstate="print"/>
          <a:srcRect/>
          <a:stretch>
            <a:fillRect/>
          </a:stretch>
        </p:blipFill>
        <p:spPr bwMode="auto">
          <a:xfrm>
            <a:off x="4551363" y="0"/>
            <a:ext cx="4592637" cy="6629400"/>
          </a:xfrm>
          <a:prstGeom prst="rect">
            <a:avLst/>
          </a:prstGeom>
          <a:noFill/>
          <a:ln w="9525">
            <a:noFill/>
            <a:miter lim="800000"/>
            <a:headEnd/>
            <a:tailEnd/>
          </a:ln>
        </p:spPr>
      </p:pic>
      <p:pic>
        <p:nvPicPr>
          <p:cNvPr id="5" name="Picture 5" descr="bronchitis_3_3"/>
          <p:cNvPicPr>
            <a:picLocks noChangeAspect="1" noChangeArrowheads="1"/>
          </p:cNvPicPr>
          <p:nvPr/>
        </p:nvPicPr>
        <p:blipFill>
          <a:blip r:embed="rId3" cstate="print"/>
          <a:srcRect/>
          <a:stretch>
            <a:fillRect/>
          </a:stretch>
        </p:blipFill>
        <p:spPr bwMode="auto">
          <a:xfrm>
            <a:off x="0" y="152400"/>
            <a:ext cx="4876800" cy="6096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Emphysema</a:t>
            </a:r>
            <a:endParaRPr lang="en-US" dirty="0"/>
          </a:p>
        </p:txBody>
      </p:sp>
      <p:sp>
        <p:nvSpPr>
          <p:cNvPr id="3" name="Content Placeholder 2"/>
          <p:cNvSpPr>
            <a:spLocks noGrp="1"/>
          </p:cNvSpPr>
          <p:nvPr>
            <p:ph idx="1"/>
          </p:nvPr>
        </p:nvSpPr>
        <p:spPr/>
        <p:txBody>
          <a:bodyPr>
            <a:normAutofit fontScale="92500" lnSpcReduction="10000"/>
          </a:bodyPr>
          <a:lstStyle/>
          <a:p>
            <a:pPr algn="l" rtl="0">
              <a:lnSpc>
                <a:spcPct val="90000"/>
              </a:lnSpc>
            </a:pPr>
            <a:r>
              <a:rPr lang="en-US" dirty="0" smtClean="0"/>
              <a:t>chronic inflammation of the lungs leads to destruction of alveoli and decreased elasticity of the lungs ,</a:t>
            </a:r>
            <a:r>
              <a:rPr lang="en-US" dirty="0" err="1" smtClean="0"/>
              <a:t>hyperinflated</a:t>
            </a:r>
            <a:r>
              <a:rPr lang="en-US" dirty="0" smtClean="0"/>
              <a:t> lungs </a:t>
            </a:r>
          </a:p>
          <a:p>
            <a:pPr algn="l" rtl="0">
              <a:lnSpc>
                <a:spcPct val="90000"/>
              </a:lnSpc>
            </a:pPr>
            <a:r>
              <a:rPr lang="en-US" dirty="0" smtClean="0"/>
              <a:t>Inspection =shortness of breathing ,barrel chest ,use of accessory muscles ,cyanosis ,clubbing of fingers </a:t>
            </a:r>
          </a:p>
          <a:p>
            <a:pPr algn="l" rtl="0">
              <a:lnSpc>
                <a:spcPct val="90000"/>
              </a:lnSpc>
            </a:pPr>
            <a:r>
              <a:rPr lang="en-US" dirty="0" smtClean="0"/>
              <a:t>Palpation :decreased chest expansion ,decreased tactile </a:t>
            </a:r>
            <a:r>
              <a:rPr lang="en-US" dirty="0" err="1" smtClean="0"/>
              <a:t>fremitus</a:t>
            </a:r>
            <a:r>
              <a:rPr lang="en-US" dirty="0" smtClean="0"/>
              <a:t> </a:t>
            </a:r>
          </a:p>
          <a:p>
            <a:pPr algn="l" rtl="0">
              <a:lnSpc>
                <a:spcPct val="90000"/>
              </a:lnSpc>
            </a:pPr>
            <a:r>
              <a:rPr lang="en-US" dirty="0" smtClean="0"/>
              <a:t>Percussion :</a:t>
            </a:r>
            <a:r>
              <a:rPr lang="en-US" dirty="0" err="1" smtClean="0"/>
              <a:t>hyperresonance</a:t>
            </a:r>
            <a:r>
              <a:rPr lang="en-US" dirty="0" smtClean="0"/>
              <a:t> </a:t>
            </a:r>
          </a:p>
          <a:p>
            <a:pPr algn="l" rtl="0">
              <a:lnSpc>
                <a:spcPct val="90000"/>
              </a:lnSpc>
            </a:pPr>
            <a:r>
              <a:rPr lang="en-US" dirty="0" smtClean="0"/>
              <a:t>Auscultation :decreased vesicular sound and possible wheeze</a:t>
            </a:r>
          </a:p>
          <a:p>
            <a:pPr algn="l" rtl="0"/>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17055"/>
          <p:cNvPicPr>
            <a:picLocks noChangeAspect="1" noChangeArrowheads="1"/>
          </p:cNvPicPr>
          <p:nvPr/>
        </p:nvPicPr>
        <p:blipFill>
          <a:blip r:embed="rId2" cstate="print"/>
          <a:srcRect/>
          <a:stretch>
            <a:fillRect/>
          </a:stretch>
        </p:blipFill>
        <p:spPr bwMode="auto">
          <a:xfrm>
            <a:off x="4876800" y="228600"/>
            <a:ext cx="4267200" cy="6400800"/>
          </a:xfrm>
          <a:prstGeom prst="rect">
            <a:avLst/>
          </a:prstGeom>
          <a:noFill/>
          <a:ln w="9525">
            <a:noFill/>
            <a:miter lim="800000"/>
            <a:headEnd/>
            <a:tailEnd/>
          </a:ln>
        </p:spPr>
      </p:pic>
      <p:pic>
        <p:nvPicPr>
          <p:cNvPr id="5" name="Picture 5" descr="41B38C3A87B599C19928E66B1497B2"/>
          <p:cNvPicPr>
            <a:picLocks noChangeAspect="1" noChangeArrowheads="1"/>
          </p:cNvPicPr>
          <p:nvPr/>
        </p:nvPicPr>
        <p:blipFill>
          <a:blip r:embed="rId3" cstate="print"/>
          <a:srcRect/>
          <a:stretch>
            <a:fillRect/>
          </a:stretch>
        </p:blipFill>
        <p:spPr bwMode="auto">
          <a:xfrm>
            <a:off x="0" y="152400"/>
            <a:ext cx="4953000" cy="6248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Lobar pneumonia</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dirty="0" smtClean="0"/>
              <a:t>infection causes fluid ,bacteria ,and cellular debris to fill the alveoli </a:t>
            </a:r>
          </a:p>
          <a:p>
            <a:pPr algn="l" rtl="0">
              <a:buFont typeface="Wingdings" pitchFamily="2" charset="2"/>
              <a:buNone/>
            </a:pPr>
            <a:r>
              <a:rPr lang="en-US" dirty="0" smtClean="0"/>
              <a:t>Consolidation ( alveoli filled with fluid ,bacteria ,RBS ,WBC )</a:t>
            </a:r>
          </a:p>
          <a:p>
            <a:pPr algn="l" rtl="0"/>
            <a:r>
              <a:rPr lang="en-US" dirty="0" smtClean="0"/>
              <a:t>Inspection =</a:t>
            </a:r>
            <a:r>
              <a:rPr lang="en-US" dirty="0" err="1" smtClean="0"/>
              <a:t>tachypnea</a:t>
            </a:r>
            <a:r>
              <a:rPr lang="en-US" dirty="0" smtClean="0"/>
              <a:t> ,productive cough ,chills</a:t>
            </a:r>
          </a:p>
          <a:p>
            <a:pPr algn="l" rtl="0"/>
            <a:r>
              <a:rPr lang="en-US" dirty="0" smtClean="0"/>
              <a:t>Palpation =increased tactile </a:t>
            </a:r>
            <a:r>
              <a:rPr lang="en-US" dirty="0" err="1" smtClean="0"/>
              <a:t>fremitus</a:t>
            </a:r>
            <a:r>
              <a:rPr lang="en-US" dirty="0" smtClean="0"/>
              <a:t> ,decreased chest expansion of the affected side </a:t>
            </a:r>
          </a:p>
          <a:p>
            <a:pPr algn="l" rtl="0"/>
            <a:r>
              <a:rPr lang="en-US" dirty="0" smtClean="0"/>
              <a:t>Percussion =dullness over affected area </a:t>
            </a:r>
          </a:p>
          <a:p>
            <a:pPr algn="l" rtl="0"/>
            <a:r>
              <a:rPr lang="en-US" dirty="0" smtClean="0"/>
              <a:t>Auscultation =voice sounds( </a:t>
            </a:r>
            <a:r>
              <a:rPr lang="en-US" dirty="0" err="1" smtClean="0"/>
              <a:t>bronchophony</a:t>
            </a:r>
            <a:r>
              <a:rPr lang="en-US" dirty="0" smtClean="0"/>
              <a:t> ,</a:t>
            </a:r>
            <a:r>
              <a:rPr lang="en-US" dirty="0" err="1" smtClean="0"/>
              <a:t>egophony</a:t>
            </a:r>
            <a:r>
              <a:rPr lang="en-US" dirty="0" smtClean="0"/>
              <a:t> ,whispered ) LOUD AND CLEAR ,E ( </a:t>
            </a:r>
            <a:r>
              <a:rPr lang="en-US" dirty="0" err="1" smtClean="0"/>
              <a:t>eee</a:t>
            </a:r>
            <a:r>
              <a:rPr lang="en-US" dirty="0" smtClean="0"/>
              <a:t>), CRACKLES </a:t>
            </a:r>
            <a:endParaRPr lang="en-US" dirty="0" smtClean="0">
              <a:cs typeface="Arial" charset="0"/>
            </a:endParaRPr>
          </a:p>
          <a:p>
            <a:pPr algn="l" rtl="0"/>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pneumonia"/>
          <p:cNvPicPr>
            <a:picLocks noGrp="1" noChangeAspect="1" noChangeArrowheads="1"/>
          </p:cNvPicPr>
          <p:nvPr>
            <p:ph idx="1"/>
          </p:nvPr>
        </p:nvPicPr>
        <p:blipFill>
          <a:blip r:embed="rId2" cstate="print"/>
          <a:srcRect/>
          <a:stretch>
            <a:fillRect/>
          </a:stretch>
        </p:blipFill>
        <p:spPr bwMode="auto">
          <a:xfrm>
            <a:off x="0" y="-7029"/>
            <a:ext cx="9144000" cy="68211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Pleural effusion</a:t>
            </a:r>
            <a:endParaRPr lang="en-US" dirty="0"/>
          </a:p>
        </p:txBody>
      </p:sp>
      <p:sp>
        <p:nvSpPr>
          <p:cNvPr id="3" name="Content Placeholder 2"/>
          <p:cNvSpPr>
            <a:spLocks noGrp="1"/>
          </p:cNvSpPr>
          <p:nvPr>
            <p:ph idx="1"/>
          </p:nvPr>
        </p:nvSpPr>
        <p:spPr/>
        <p:txBody>
          <a:bodyPr>
            <a:normAutofit lnSpcReduction="10000"/>
          </a:bodyPr>
          <a:lstStyle/>
          <a:p>
            <a:pPr algn="l" rtl="0">
              <a:lnSpc>
                <a:spcPct val="90000"/>
              </a:lnSpc>
            </a:pPr>
            <a:r>
              <a:rPr lang="en-US" dirty="0" smtClean="0"/>
              <a:t>fluid accumulate in plural space plural space </a:t>
            </a:r>
          </a:p>
          <a:p>
            <a:pPr algn="l" rtl="0">
              <a:lnSpc>
                <a:spcPct val="90000"/>
              </a:lnSpc>
              <a:buFont typeface="Wingdings" pitchFamily="2" charset="2"/>
              <a:buNone/>
            </a:pPr>
            <a:r>
              <a:rPr lang="en-US" dirty="0" smtClean="0"/>
              <a:t> plural fluid may be </a:t>
            </a:r>
            <a:r>
              <a:rPr lang="en-US" dirty="0" err="1" smtClean="0"/>
              <a:t>hemothorax</a:t>
            </a:r>
            <a:r>
              <a:rPr lang="en-US" dirty="0" smtClean="0"/>
              <a:t> ,</a:t>
            </a:r>
            <a:r>
              <a:rPr lang="en-US" dirty="0" err="1" smtClean="0"/>
              <a:t>empyemic</a:t>
            </a:r>
            <a:r>
              <a:rPr lang="en-US" dirty="0" smtClean="0"/>
              <a:t> ,</a:t>
            </a:r>
            <a:r>
              <a:rPr lang="en-US" dirty="0" err="1" smtClean="0"/>
              <a:t>exudative</a:t>
            </a:r>
            <a:r>
              <a:rPr lang="en-US" dirty="0" smtClean="0"/>
              <a:t> )</a:t>
            </a:r>
          </a:p>
          <a:p>
            <a:pPr algn="l" rtl="0">
              <a:lnSpc>
                <a:spcPct val="90000"/>
              </a:lnSpc>
              <a:buFont typeface="Wingdings" pitchFamily="2" charset="2"/>
              <a:buNone/>
            </a:pPr>
            <a:r>
              <a:rPr lang="en-US" dirty="0" smtClean="0"/>
              <a:t>Inspection =</a:t>
            </a:r>
            <a:r>
              <a:rPr lang="en-US" dirty="0" err="1" smtClean="0"/>
              <a:t>dyspnea</a:t>
            </a:r>
            <a:r>
              <a:rPr lang="en-US" dirty="0" smtClean="0"/>
              <a:t> ,in sever effusion ,tracheal shift to the unaffected side </a:t>
            </a:r>
          </a:p>
          <a:p>
            <a:pPr algn="l" rtl="0">
              <a:lnSpc>
                <a:spcPct val="90000"/>
              </a:lnSpc>
              <a:buFont typeface="Wingdings" pitchFamily="2" charset="2"/>
              <a:buNone/>
            </a:pPr>
            <a:r>
              <a:rPr lang="en-US" dirty="0" smtClean="0"/>
              <a:t>Palpation =decreased tactile ,and chest expansion on the affected side </a:t>
            </a:r>
          </a:p>
          <a:p>
            <a:pPr algn="l" rtl="0">
              <a:lnSpc>
                <a:spcPct val="90000"/>
              </a:lnSpc>
              <a:buFont typeface="Wingdings" pitchFamily="2" charset="2"/>
              <a:buNone/>
            </a:pPr>
            <a:r>
              <a:rPr lang="en-US" dirty="0" smtClean="0"/>
              <a:t>Percussion =dullness over the fluid </a:t>
            </a:r>
          </a:p>
          <a:p>
            <a:pPr algn="l" rtl="0">
              <a:lnSpc>
                <a:spcPct val="90000"/>
              </a:lnSpc>
              <a:buFont typeface="Wingdings" pitchFamily="2" charset="2"/>
              <a:buNone/>
            </a:pPr>
            <a:r>
              <a:rPr lang="en-US" dirty="0" smtClean="0"/>
              <a:t>Auscultation =breath sounds and voice sounds decreased or absent ,possible plural rub </a:t>
            </a:r>
          </a:p>
          <a:p>
            <a:pPr algn="l" rtl="0"/>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18083"/>
          <p:cNvPicPr>
            <a:picLocks noChangeAspect="1" noChangeArrowheads="1"/>
          </p:cNvPicPr>
          <p:nvPr/>
        </p:nvPicPr>
        <p:blipFill>
          <a:blip r:embed="rId2" cstate="print"/>
          <a:srcRect/>
          <a:stretch>
            <a:fillRect/>
          </a:stretch>
        </p:blipFill>
        <p:spPr bwMode="auto">
          <a:xfrm>
            <a:off x="4038600" y="404664"/>
            <a:ext cx="5105400" cy="5691336"/>
          </a:xfrm>
          <a:prstGeom prst="rect">
            <a:avLst/>
          </a:prstGeom>
          <a:noFill/>
          <a:ln w="9525">
            <a:noFill/>
            <a:miter lim="800000"/>
            <a:headEnd/>
            <a:tailEnd/>
          </a:ln>
        </p:spPr>
      </p:pic>
      <p:pic>
        <p:nvPicPr>
          <p:cNvPr id="5" name="Picture 5" descr="pleural_effusion_drain"/>
          <p:cNvPicPr>
            <a:picLocks noChangeAspect="1" noChangeArrowheads="1"/>
          </p:cNvPicPr>
          <p:nvPr/>
        </p:nvPicPr>
        <p:blipFill>
          <a:blip r:embed="rId3" cstate="print"/>
          <a:srcRect/>
          <a:stretch>
            <a:fillRect/>
          </a:stretch>
        </p:blipFill>
        <p:spPr bwMode="auto">
          <a:xfrm>
            <a:off x="152400" y="304800"/>
            <a:ext cx="3962400" cy="54959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Pneumothorax</a:t>
            </a:r>
            <a:endParaRPr lang="en-US" dirty="0"/>
          </a:p>
        </p:txBody>
      </p:sp>
      <p:sp>
        <p:nvSpPr>
          <p:cNvPr id="3" name="Content Placeholder 2"/>
          <p:cNvSpPr>
            <a:spLocks noGrp="1"/>
          </p:cNvSpPr>
          <p:nvPr>
            <p:ph idx="1"/>
          </p:nvPr>
        </p:nvSpPr>
        <p:spPr/>
        <p:txBody>
          <a:bodyPr>
            <a:normAutofit fontScale="92500" lnSpcReduction="10000"/>
          </a:bodyPr>
          <a:lstStyle/>
          <a:p>
            <a:pPr algn="l" rtl="0">
              <a:lnSpc>
                <a:spcPct val="90000"/>
              </a:lnSpc>
            </a:pPr>
            <a:r>
              <a:rPr lang="en-US" dirty="0" smtClean="0"/>
              <a:t>a condition in which air moves into the plural space and cause collapse of lung</a:t>
            </a:r>
          </a:p>
          <a:p>
            <a:pPr algn="l" rtl="0">
              <a:lnSpc>
                <a:spcPct val="90000"/>
              </a:lnSpc>
              <a:buFont typeface="Wingdings" pitchFamily="2" charset="2"/>
              <a:buNone/>
            </a:pPr>
            <a:r>
              <a:rPr lang="en-US" dirty="0" err="1" smtClean="0"/>
              <a:t>Pneumothorax</a:t>
            </a:r>
            <a:r>
              <a:rPr lang="en-US" dirty="0" smtClean="0"/>
              <a:t> can be spontaneous ,traumatic ,or tension </a:t>
            </a:r>
          </a:p>
          <a:p>
            <a:pPr algn="l" rtl="0">
              <a:lnSpc>
                <a:spcPct val="90000"/>
              </a:lnSpc>
              <a:buFont typeface="Wingdings" pitchFamily="2" charset="2"/>
              <a:buNone/>
            </a:pPr>
            <a:r>
              <a:rPr lang="en-US" dirty="0" smtClean="0"/>
              <a:t>Inspection =</a:t>
            </a:r>
            <a:r>
              <a:rPr lang="en-US" dirty="0" err="1" smtClean="0"/>
              <a:t>tachypnea</a:t>
            </a:r>
            <a:r>
              <a:rPr lang="en-US" dirty="0" smtClean="0"/>
              <a:t> ,decreased expansion of the chest wall ,tracheal shift to the unaffected side </a:t>
            </a:r>
          </a:p>
          <a:p>
            <a:pPr algn="l" rtl="0">
              <a:lnSpc>
                <a:spcPct val="90000"/>
              </a:lnSpc>
              <a:buFont typeface="Wingdings" pitchFamily="2" charset="2"/>
              <a:buNone/>
            </a:pPr>
            <a:r>
              <a:rPr lang="en-US" dirty="0" smtClean="0"/>
              <a:t>Palpation =decreased tactile </a:t>
            </a:r>
            <a:r>
              <a:rPr lang="en-US" dirty="0" err="1" smtClean="0"/>
              <a:t>fremitus</a:t>
            </a:r>
            <a:r>
              <a:rPr lang="en-US" dirty="0" smtClean="0"/>
              <a:t> </a:t>
            </a:r>
          </a:p>
          <a:p>
            <a:pPr algn="l" rtl="0">
              <a:lnSpc>
                <a:spcPct val="90000"/>
              </a:lnSpc>
              <a:buFont typeface="Wingdings" pitchFamily="2" charset="2"/>
              <a:buNone/>
            </a:pPr>
            <a:r>
              <a:rPr lang="en-US" dirty="0" smtClean="0"/>
              <a:t>Percussion =</a:t>
            </a:r>
            <a:r>
              <a:rPr lang="en-US" dirty="0" err="1" smtClean="0"/>
              <a:t>hyperresonance</a:t>
            </a:r>
            <a:r>
              <a:rPr lang="en-US" dirty="0" smtClean="0"/>
              <a:t> </a:t>
            </a:r>
          </a:p>
          <a:p>
            <a:pPr algn="l" rtl="0">
              <a:lnSpc>
                <a:spcPct val="90000"/>
              </a:lnSpc>
              <a:buFont typeface="Wingdings" pitchFamily="2" charset="2"/>
              <a:buNone/>
            </a:pPr>
            <a:r>
              <a:rPr lang="en-US" dirty="0" smtClean="0"/>
              <a:t>Auscultation = breath sounds and voice sounds decreased or absent </a:t>
            </a:r>
          </a:p>
          <a:p>
            <a:pPr algn="l" rtl="0"/>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pneumothorax_3"/>
          <p:cNvPicPr>
            <a:picLocks noChangeAspect="1" noChangeArrowheads="1"/>
          </p:cNvPicPr>
          <p:nvPr/>
        </p:nvPicPr>
        <p:blipFill>
          <a:blip r:embed="rId2" cstate="print"/>
          <a:srcRect/>
          <a:stretch>
            <a:fillRect/>
          </a:stretch>
        </p:blipFill>
        <p:spPr bwMode="auto">
          <a:xfrm>
            <a:off x="4064000" y="152400"/>
            <a:ext cx="5080000" cy="6324600"/>
          </a:xfrm>
          <a:prstGeom prst="rect">
            <a:avLst/>
          </a:prstGeom>
          <a:noFill/>
          <a:ln w="9525">
            <a:noFill/>
            <a:miter lim="800000"/>
            <a:headEnd/>
            <a:tailEnd/>
          </a:ln>
        </p:spPr>
      </p:pic>
      <p:pic>
        <p:nvPicPr>
          <p:cNvPr id="5" name="Picture 5" descr="19589"/>
          <p:cNvPicPr>
            <a:picLocks noChangeAspect="1" noChangeArrowheads="1"/>
          </p:cNvPicPr>
          <p:nvPr/>
        </p:nvPicPr>
        <p:blipFill>
          <a:blip r:embed="rId3" cstate="print"/>
          <a:srcRect/>
          <a:stretch>
            <a:fillRect/>
          </a:stretch>
        </p:blipFill>
        <p:spPr bwMode="auto">
          <a:xfrm>
            <a:off x="0" y="0"/>
            <a:ext cx="4191000" cy="6477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Congestive heart failure</a:t>
            </a:r>
            <a:endParaRPr lang="en-US" dirty="0"/>
          </a:p>
        </p:txBody>
      </p:sp>
      <p:sp>
        <p:nvSpPr>
          <p:cNvPr id="3" name="Content Placeholder 2"/>
          <p:cNvSpPr>
            <a:spLocks noGrp="1"/>
          </p:cNvSpPr>
          <p:nvPr>
            <p:ph idx="1"/>
          </p:nvPr>
        </p:nvSpPr>
        <p:spPr/>
        <p:txBody>
          <a:bodyPr>
            <a:normAutofit fontScale="92500"/>
          </a:bodyPr>
          <a:lstStyle/>
          <a:p>
            <a:pPr algn="l" rtl="0"/>
            <a:r>
              <a:rPr lang="en-US" dirty="0" smtClean="0"/>
              <a:t>increased pressure in the pulmonary veins causes interstitial edema around the alveoli </a:t>
            </a:r>
          </a:p>
          <a:p>
            <a:pPr algn="l" rtl="0"/>
            <a:r>
              <a:rPr lang="en-US" dirty="0" smtClean="0"/>
              <a:t>Inspection =increased respiratory rate ,shortness of breath ,</a:t>
            </a:r>
            <a:r>
              <a:rPr lang="en-US" dirty="0" err="1" smtClean="0"/>
              <a:t>orthopnea</a:t>
            </a:r>
            <a:r>
              <a:rPr lang="en-US" dirty="0" smtClean="0"/>
              <a:t> ,peripheral edema ,pallor </a:t>
            </a:r>
          </a:p>
          <a:p>
            <a:pPr algn="l" rtl="0"/>
            <a:r>
              <a:rPr lang="en-US" dirty="0" smtClean="0"/>
              <a:t>Palpation = normal tactile </a:t>
            </a:r>
            <a:r>
              <a:rPr lang="en-US" dirty="0" err="1" smtClean="0"/>
              <a:t>fremitus</a:t>
            </a:r>
            <a:r>
              <a:rPr lang="en-US" dirty="0" smtClean="0"/>
              <a:t> </a:t>
            </a:r>
          </a:p>
          <a:p>
            <a:pPr algn="l" rtl="0"/>
            <a:r>
              <a:rPr lang="en-US" dirty="0" smtClean="0"/>
              <a:t>Percussion = resonance</a:t>
            </a:r>
          </a:p>
          <a:p>
            <a:pPr algn="l" rtl="0"/>
            <a:r>
              <a:rPr lang="en-US" dirty="0" smtClean="0"/>
              <a:t>Auscultation = normal breath sounds and voice</a:t>
            </a:r>
          </a:p>
          <a:p>
            <a:pPr algn="l" rtl="0">
              <a:buFont typeface="Wingdings" pitchFamily="2" charset="2"/>
              <a:buNone/>
            </a:pPr>
            <a:r>
              <a:rPr lang="en-US" dirty="0" smtClean="0"/>
              <a:t>Wheezes or crackles at the bases of the lungs </a:t>
            </a:r>
          </a:p>
          <a:p>
            <a:pPr algn="l" rtl="0"/>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Membrane</a:t>
            </a:r>
            <a:endParaRPr lang="en-US" dirty="0"/>
          </a:p>
        </p:txBody>
      </p:sp>
      <p:pic>
        <p:nvPicPr>
          <p:cNvPr id="4" name="Picture 6" descr="22-09c-dRespMembrane_L.jpg                                     0006411CHAP7_Jpegs_20-24               BFC3411E:"/>
          <p:cNvPicPr>
            <a:picLocks noGrp="1" noChangeAspect="1" noChangeArrowheads="1"/>
          </p:cNvPicPr>
          <p:nvPr>
            <p:ph idx="1"/>
          </p:nvPr>
        </p:nvPicPr>
        <p:blipFill>
          <a:blip r:embed="rId2" cstate="print"/>
          <a:srcRect t="1920" b="5545"/>
          <a:stretch>
            <a:fillRect/>
          </a:stretch>
        </p:blipFill>
        <p:spPr bwMode="auto">
          <a:xfrm>
            <a:off x="575882" y="1600201"/>
            <a:ext cx="7992237" cy="452596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X-ray</a:t>
            </a:r>
            <a:endParaRPr lang="en-US" dirty="0"/>
          </a:p>
        </p:txBody>
      </p:sp>
      <p:sp>
        <p:nvSpPr>
          <p:cNvPr id="3" name="Content Placeholder 2"/>
          <p:cNvSpPr>
            <a:spLocks noGrp="1"/>
          </p:cNvSpPr>
          <p:nvPr>
            <p:ph idx="1"/>
          </p:nvPr>
        </p:nvSpPr>
        <p:spPr/>
        <p:txBody>
          <a:bodyPr/>
          <a:lstStyle/>
          <a:p>
            <a:pPr algn="l" rtl="0"/>
            <a:r>
              <a:rPr lang="en-US" dirty="0" smtClean="0"/>
              <a:t> what do we have to do with the chest X-ray?</a:t>
            </a:r>
          </a:p>
          <a:p>
            <a:pPr algn="l" rtl="0">
              <a:buNone/>
            </a:pPr>
            <a:endParaRPr lang="en-US" dirty="0" smtClean="0"/>
          </a:p>
          <a:p>
            <a:pPr algn="l" rtl="0"/>
            <a:r>
              <a:rPr lang="en-US" dirty="0" smtClean="0"/>
              <a:t>What are the landmarks that we have to consider when analyzing chest X-ray?</a:t>
            </a:r>
          </a:p>
          <a:p>
            <a:pPr algn="l" rtl="0"/>
            <a:endParaRPr lang="en-US" dirty="0" smtClean="0"/>
          </a:p>
          <a:p>
            <a:pPr algn="l" rtl="0"/>
            <a:r>
              <a:rPr lang="en-US" dirty="0" smtClean="0"/>
              <a:t>What are the ABCDEF of the chest X-ray?</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chest X-ray</a:t>
            </a:r>
            <a:endParaRPr lang="en-US" dirty="0"/>
          </a:p>
        </p:txBody>
      </p:sp>
      <p:pic>
        <p:nvPicPr>
          <p:cNvPr id="1026" name="Picture 2" descr="C:\Documents and Settings\balrajoub\Desktop\chest X-ray\pa_chest_xray.png"/>
          <p:cNvPicPr>
            <a:picLocks noGrp="1" noChangeAspect="1" noChangeArrowheads="1"/>
          </p:cNvPicPr>
          <p:nvPr>
            <p:ph idx="1"/>
          </p:nvPr>
        </p:nvPicPr>
        <p:blipFill>
          <a:blip r:embed="rId2" cstate="print"/>
          <a:srcRect/>
          <a:stretch>
            <a:fillRect/>
          </a:stretch>
        </p:blipFill>
        <p:spPr bwMode="auto">
          <a:xfrm>
            <a:off x="1331640" y="1218827"/>
            <a:ext cx="6768751" cy="5639173"/>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balrajoub\Desktop\chest X-ray\normal x-ray.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balrajoub\Desktop\chest X-ray\normal xray2.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Atelectasis</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Documents and Settings\balrajoub\Desktop\chest X-ray\atlectasis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Documents and Settings\balrajoub\Desktop\chest X-ray\atlictasis 1.jpg"/>
          <p:cNvPicPr>
            <a:picLocks noChangeAspect="1" noChangeArrowheads="1"/>
          </p:cNvPicPr>
          <p:nvPr/>
        </p:nvPicPr>
        <p:blipFill>
          <a:blip r:embed="rId2" cstate="print"/>
          <a:srcRect/>
          <a:stretch>
            <a:fillRect/>
          </a:stretch>
        </p:blipFill>
        <p:spPr bwMode="auto">
          <a:xfrm>
            <a:off x="755575" y="0"/>
            <a:ext cx="7704857" cy="685799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bronchitis</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balrajoub\Desktop\chest X-ray\bronchitis.jpg"/>
          <p:cNvPicPr>
            <a:picLocks noGrp="1" noChangeAspect="1" noChangeArrowheads="1"/>
          </p:cNvPicPr>
          <p:nvPr>
            <p:ph idx="1"/>
          </p:nvPr>
        </p:nvPicPr>
        <p:blipFill>
          <a:blip r:embed="rId2" cstate="print"/>
          <a:srcRect/>
          <a:stretch>
            <a:fillRect/>
          </a:stretch>
        </p:blipFill>
        <p:spPr bwMode="auto">
          <a:xfrm>
            <a:off x="1043607" y="0"/>
            <a:ext cx="7128793"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Emphysema </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in the Thoracic Cavity</a:t>
            </a:r>
            <a:endParaRPr lang="en-US" dirty="0"/>
          </a:p>
        </p:txBody>
      </p:sp>
      <p:pic>
        <p:nvPicPr>
          <p:cNvPr id="4" name="Picture 19" descr="22-10aAnatomical_L.jpg                                         0006411CHAP7_Jpegs_20-24               BFC3411E:"/>
          <p:cNvPicPr>
            <a:picLocks noGrp="1" noChangeAspect="1" noChangeArrowheads="1"/>
          </p:cNvPicPr>
          <p:nvPr>
            <p:ph idx="1"/>
          </p:nvPr>
        </p:nvPicPr>
        <p:blipFill>
          <a:blip r:embed="rId2" cstate="print"/>
          <a:srcRect t="2061" b="5519"/>
          <a:stretch>
            <a:fillRect/>
          </a:stretch>
        </p:blipFill>
        <p:spPr bwMode="auto">
          <a:xfrm>
            <a:off x="757574" y="1357299"/>
            <a:ext cx="8029268" cy="507209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Documents and Settings\balrajoub\Desktop\chest X-ray\emphysema2.jpg"/>
          <p:cNvPicPr>
            <a:picLocks noGrp="1" noChangeAspect="1" noChangeArrowheads="1"/>
          </p:cNvPicPr>
          <p:nvPr>
            <p:ph idx="1"/>
          </p:nvPr>
        </p:nvPicPr>
        <p:blipFill>
          <a:blip r:embed="rId2" cstate="print"/>
          <a:srcRect/>
          <a:stretch>
            <a:fillRect/>
          </a:stretch>
        </p:blipFill>
        <p:spPr bwMode="auto">
          <a:xfrm>
            <a:off x="0" y="23178"/>
            <a:ext cx="9144000" cy="683482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Documents and Settings\balrajoub\Desktop\chest X-ray\pneumonia.jpg"/>
          <p:cNvPicPr>
            <a:picLocks noGrp="1" noChangeAspect="1" noChangeArrowheads="1"/>
          </p:cNvPicPr>
          <p:nvPr>
            <p:ph idx="1"/>
          </p:nvPr>
        </p:nvPicPr>
        <p:blipFill>
          <a:blip r:embed="rId2" cstate="print"/>
          <a:srcRect/>
          <a:stretch>
            <a:fillRect/>
          </a:stretch>
        </p:blipFill>
        <p:spPr bwMode="auto">
          <a:xfrm>
            <a:off x="-45298" y="0"/>
            <a:ext cx="9189298"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Documents and Settings\balrajoub\Desktop\chest X-ray\pneumonia2.jpg"/>
          <p:cNvPicPr>
            <a:picLocks noGrp="1" noChangeAspect="1" noChangeArrowheads="1"/>
          </p:cNvPicPr>
          <p:nvPr>
            <p:ph idx="1"/>
          </p:nvPr>
        </p:nvPicPr>
        <p:blipFill>
          <a:blip r:embed="rId2" cstate="print"/>
          <a:srcRect/>
          <a:stretch>
            <a:fillRect/>
          </a:stretch>
        </p:blipFill>
        <p:spPr bwMode="auto">
          <a:xfrm>
            <a:off x="0" y="-17099"/>
            <a:ext cx="9144000" cy="6875099"/>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effusion </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smtClean="0"/>
          </a:p>
          <a:p>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Documents and Settings\balrajoub\Desktop\chest X-ray\plural ef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Documents and Settings\balrajoub\Desktop\chest X-ray\plural eff2.jpg"/>
          <p:cNvPicPr>
            <a:picLocks noGrp="1" noChangeAspect="1" noChangeArrowheads="1"/>
          </p:cNvPicPr>
          <p:nvPr>
            <p:ph idx="1"/>
          </p:nvPr>
        </p:nvPicPr>
        <p:blipFill>
          <a:blip r:embed="rId2" cstate="print"/>
          <a:srcRect/>
          <a:stretch>
            <a:fillRect/>
          </a:stretch>
        </p:blipFill>
        <p:spPr bwMode="auto">
          <a:xfrm>
            <a:off x="0" y="-25252"/>
            <a:ext cx="9144000" cy="6883251"/>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Documents and Settings\balrajoub\Desktop\chest X-ray\plural eff3.jpg"/>
          <p:cNvPicPr>
            <a:picLocks noChangeAspect="1" noChangeArrowheads="1"/>
          </p:cNvPicPr>
          <p:nvPr/>
        </p:nvPicPr>
        <p:blipFill>
          <a:blip r:embed="rId2" cstate="print"/>
          <a:srcRect/>
          <a:stretch>
            <a:fillRect/>
          </a:stretch>
        </p:blipFill>
        <p:spPr bwMode="auto">
          <a:xfrm>
            <a:off x="0" y="0"/>
            <a:ext cx="9144000" cy="6939447"/>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Pneumothorax</a:t>
            </a:r>
            <a:r>
              <a:rPr lang="en-US" dirty="0" smtClean="0"/>
              <a:t> </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Documents and Settings\balrajoub\Desktop\chest X-ray\pnumothorax2.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Relationships</a:t>
            </a:r>
            <a:endParaRPr lang="en-US" dirty="0"/>
          </a:p>
        </p:txBody>
      </p:sp>
      <p:pic>
        <p:nvPicPr>
          <p:cNvPr id="4" name="Picture 6" descr="22-12Intrapulmonary_L.jpg                                      0006411CHAP7_Jpegs_20-24               BFC3411E:"/>
          <p:cNvPicPr>
            <a:picLocks noGrp="1" noChangeAspect="1" noChangeArrowheads="1"/>
          </p:cNvPicPr>
          <p:nvPr>
            <p:ph idx="1"/>
          </p:nvPr>
        </p:nvPicPr>
        <p:blipFill>
          <a:blip r:embed="rId2" cstate="print"/>
          <a:srcRect l="2275" t="2365" r="2301" b="6720"/>
          <a:stretch>
            <a:fillRect/>
          </a:stretch>
        </p:blipFill>
        <p:spPr bwMode="auto">
          <a:xfrm>
            <a:off x="2123729" y="1340768"/>
            <a:ext cx="5429099" cy="52578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Documents and Settings\balrajoub\Desktop\chest X-ray\pnumothorax.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CHF</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Documents and Settings\balrajoub\Desktop\chest X-ray\CH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Documents and Settings\balrajoub\Desktop\chest X-ray\CHF2.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Documents and Settings\balrajoub\Desktop\chest X-ray\CHF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edema</a:t>
            </a:r>
            <a:endParaRPr lang="en-US" dirty="0"/>
          </a:p>
        </p:txBody>
      </p:sp>
      <p:sp>
        <p:nvSpPr>
          <p:cNvPr id="3" name="Content Placeholder 2"/>
          <p:cNvSpPr>
            <a:spLocks noGrp="1"/>
          </p:cNvSpPr>
          <p:nvPr>
            <p:ph idx="1"/>
          </p:nvPr>
        </p:nvSpPr>
        <p:spPr/>
        <p:txBody>
          <a:bodyPr/>
          <a:lstStyle/>
          <a:p>
            <a:pPr algn="l" rtl="0"/>
            <a:r>
              <a:rPr lang="en-US" dirty="0" smtClean="0"/>
              <a:t>What are the Physical examination findings?</a:t>
            </a:r>
          </a:p>
          <a:p>
            <a:pPr algn="l" rtl="0"/>
            <a:r>
              <a:rPr lang="en-US" dirty="0" smtClean="0"/>
              <a:t>Inspection</a:t>
            </a:r>
          </a:p>
          <a:p>
            <a:pPr algn="l" rtl="0"/>
            <a:r>
              <a:rPr lang="en-US" dirty="0" smtClean="0"/>
              <a:t>Palpation</a:t>
            </a:r>
          </a:p>
          <a:p>
            <a:pPr algn="l" rtl="0"/>
            <a:r>
              <a:rPr lang="en-US" dirty="0" smtClean="0"/>
              <a:t>Percussion</a:t>
            </a:r>
          </a:p>
          <a:p>
            <a:pPr algn="l" rtl="0"/>
            <a:r>
              <a:rPr lang="en-US" dirty="0" smtClean="0"/>
              <a:t>auscultation</a:t>
            </a:r>
          </a:p>
          <a:p>
            <a:pPr algn="l" rtl="0"/>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C:\Documents and Settings\balrajoub\Desktop\chest X-ray\edema1.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C:\Documents and Settings\balrajoub\Desktop\chest X-ray\edema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landmarks ) </a:t>
            </a:r>
            <a:endParaRPr lang="en-US" dirty="0"/>
          </a:p>
        </p:txBody>
      </p:sp>
      <p:pic>
        <p:nvPicPr>
          <p:cNvPr id="4" name="Picture 4" descr="02"/>
          <p:cNvPicPr>
            <a:picLocks noGrp="1" noChangeAspect="1" noChangeArrowheads="1"/>
          </p:cNvPicPr>
          <p:nvPr>
            <p:ph idx="1"/>
          </p:nvPr>
        </p:nvPicPr>
        <p:blipFill>
          <a:blip r:embed="rId2" cstate="print"/>
          <a:srcRect/>
          <a:stretch>
            <a:fillRect/>
          </a:stretch>
        </p:blipFill>
        <p:spPr bwMode="auto">
          <a:xfrm>
            <a:off x="1475656" y="1556792"/>
            <a:ext cx="5904656" cy="511256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15767516</TotalTime>
  <Words>1923</Words>
  <Application>Microsoft Office PowerPoint</Application>
  <PresentationFormat>On-screen Show (4:3)</PresentationFormat>
  <Paragraphs>258</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سمة Office</vt:lpstr>
      <vt:lpstr>RESPIRATORY SYSTEM </vt:lpstr>
      <vt:lpstr>Anatomy of the respiratory system</vt:lpstr>
      <vt:lpstr>Anatomy of the respiratory system</vt:lpstr>
      <vt:lpstr>Anatomy of the respiratory system</vt:lpstr>
      <vt:lpstr>Respiratory Membrane</vt:lpstr>
      <vt:lpstr>Respiratory Membrane</vt:lpstr>
      <vt:lpstr>Organs in the Thoracic Cavity</vt:lpstr>
      <vt:lpstr>Pressure Relationships</vt:lpstr>
      <vt:lpstr>Assessment ( landmarks ) </vt:lpstr>
      <vt:lpstr>Assessment ( landmarks ) </vt:lpstr>
      <vt:lpstr>Assessment components</vt:lpstr>
      <vt:lpstr>Assessment of respiratory system</vt:lpstr>
      <vt:lpstr>Inspection of anterior thorax </vt:lpstr>
      <vt:lpstr>Slide 14</vt:lpstr>
      <vt:lpstr>Inspection of anterior thorax </vt:lpstr>
      <vt:lpstr>Pigeon chest ( pectus carinatum )  forward displacement of sternum</vt:lpstr>
      <vt:lpstr>Scoliosis</vt:lpstr>
      <vt:lpstr>Kyphosis</vt:lpstr>
      <vt:lpstr>Signs of abnormalities</vt:lpstr>
      <vt:lpstr>Inspection of posterior thorax </vt:lpstr>
      <vt:lpstr>Palpation of posterior thorax </vt:lpstr>
      <vt:lpstr>Palpation of posterior thorax </vt:lpstr>
      <vt:lpstr>Palpation of posterior thorax </vt:lpstr>
      <vt:lpstr>Palpation of posterior thorax </vt:lpstr>
      <vt:lpstr>Palpation of posterior thorax </vt:lpstr>
      <vt:lpstr>Palpation of posterior thorax </vt:lpstr>
      <vt:lpstr>Percussion of the posterior thorax  </vt:lpstr>
      <vt:lpstr>Percussion of the posterior thorax  </vt:lpstr>
      <vt:lpstr>Percussion of the posterior thorax  </vt:lpstr>
      <vt:lpstr>Percussion of the posterior thorax  </vt:lpstr>
      <vt:lpstr>Auscultation of posterior thorax </vt:lpstr>
      <vt:lpstr>Slide 32</vt:lpstr>
      <vt:lpstr>Slide 33</vt:lpstr>
      <vt:lpstr>Assessment of voice sounds </vt:lpstr>
      <vt:lpstr>Adventitious sounds </vt:lpstr>
      <vt:lpstr>Adventitious sounds </vt:lpstr>
      <vt:lpstr>Assessment of anterior thorax </vt:lpstr>
      <vt:lpstr>Slide 38</vt:lpstr>
      <vt:lpstr>Percussion of the anterior thorax </vt:lpstr>
      <vt:lpstr>Auscultation of the anterior thorax </vt:lpstr>
      <vt:lpstr>Normal and abnormal respiratory  rates and patterns </vt:lpstr>
      <vt:lpstr>Slide 42</vt:lpstr>
      <vt:lpstr>Slide 43</vt:lpstr>
      <vt:lpstr>Slide 44</vt:lpstr>
      <vt:lpstr> Abnormal findings (asthma )</vt:lpstr>
      <vt:lpstr>Asthma </vt:lpstr>
      <vt:lpstr>Atelectasis </vt:lpstr>
      <vt:lpstr>Atelectasis</vt:lpstr>
      <vt:lpstr>Chronic bronchitis</vt:lpstr>
      <vt:lpstr>Slide 50</vt:lpstr>
      <vt:lpstr>Emphysema</vt:lpstr>
      <vt:lpstr>Slide 52</vt:lpstr>
      <vt:lpstr>Lobar pneumonia</vt:lpstr>
      <vt:lpstr>Slide 54</vt:lpstr>
      <vt:lpstr>Pleural effusion</vt:lpstr>
      <vt:lpstr>Slide 56</vt:lpstr>
      <vt:lpstr>Pneumothorax</vt:lpstr>
      <vt:lpstr>Slide 58</vt:lpstr>
      <vt:lpstr>Congestive heart failure</vt:lpstr>
      <vt:lpstr>Chest X-ray</vt:lpstr>
      <vt:lpstr>Components of chest X-ray</vt:lpstr>
      <vt:lpstr>Slide 62</vt:lpstr>
      <vt:lpstr>Slide 63</vt:lpstr>
      <vt:lpstr>Atelectasis </vt:lpstr>
      <vt:lpstr>Slide 65</vt:lpstr>
      <vt:lpstr>Slide 66</vt:lpstr>
      <vt:lpstr>bronchitis</vt:lpstr>
      <vt:lpstr>Slide 68</vt:lpstr>
      <vt:lpstr>Emphysema </vt:lpstr>
      <vt:lpstr>Slide 70</vt:lpstr>
      <vt:lpstr>pneumonia</vt:lpstr>
      <vt:lpstr>Slide 72</vt:lpstr>
      <vt:lpstr>Slide 73</vt:lpstr>
      <vt:lpstr>Plural effusion </vt:lpstr>
      <vt:lpstr>Slide 75</vt:lpstr>
      <vt:lpstr>Slide 76</vt:lpstr>
      <vt:lpstr>Slide 77</vt:lpstr>
      <vt:lpstr>Pneumothorax </vt:lpstr>
      <vt:lpstr>Slide 79</vt:lpstr>
      <vt:lpstr>Slide 80</vt:lpstr>
      <vt:lpstr>CHF</vt:lpstr>
      <vt:lpstr>Slide 82</vt:lpstr>
      <vt:lpstr>Slide 83</vt:lpstr>
      <vt:lpstr>Slide 84</vt:lpstr>
      <vt:lpstr>Pulmonary edema</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dc:title>
  <cp:lastModifiedBy>Aya Manassrah</cp:lastModifiedBy>
  <cp:revision>55</cp:revision>
  <dcterms:modified xsi:type="dcterms:W3CDTF">2022-03-07T11:45:54Z</dcterms:modified>
</cp:coreProperties>
</file>