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9" r:id="rId5"/>
    <p:sldId id="262" r:id="rId6"/>
    <p:sldId id="276" r:id="rId7"/>
    <p:sldId id="260" r:id="rId8"/>
    <p:sldId id="278" r:id="rId9"/>
    <p:sldId id="279" r:id="rId10"/>
    <p:sldId id="270" r:id="rId11"/>
    <p:sldId id="277" r:id="rId12"/>
    <p:sldId id="257" r:id="rId13"/>
    <p:sldId id="280" r:id="rId14"/>
    <p:sldId id="271" r:id="rId15"/>
    <p:sldId id="264" r:id="rId16"/>
    <p:sldId id="272" r:id="rId17"/>
    <p:sldId id="265" r:id="rId18"/>
    <p:sldId id="273" r:id="rId19"/>
    <p:sldId id="266" r:id="rId20"/>
    <p:sldId id="274" r:id="rId21"/>
    <p:sldId id="267" r:id="rId22"/>
    <p:sldId id="275" r:id="rId23"/>
    <p:sldId id="268" r:id="rId24"/>
    <p:sldId id="258" r:id="rId25"/>
    <p:sldId id="2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660"/>
  </p:normalViewPr>
  <p:slideViewPr>
    <p:cSldViewPr snapToGrid="0">
      <p:cViewPr varScale="1">
        <p:scale>
          <a:sx n="86" d="100"/>
          <a:sy n="86" d="100"/>
        </p:scale>
        <p:origin x="270"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0628-3159-24F8-865C-9F4C73277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F8C565-0637-553A-C487-BE15C9F57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01DB26-BEF9-86BD-C874-8D91F8E32FFD}"/>
              </a:ext>
            </a:extLst>
          </p:cNvPr>
          <p:cNvSpPr>
            <a:spLocks noGrp="1"/>
          </p:cNvSpPr>
          <p:nvPr>
            <p:ph type="dt" sz="half" idx="10"/>
          </p:nvPr>
        </p:nvSpPr>
        <p:spPr/>
        <p:txBody>
          <a:bodyPr/>
          <a:lstStyle/>
          <a:p>
            <a:fld id="{3E51C35D-62AC-44A8-AF32-339CFCAFCF28}" type="datetimeFigureOut">
              <a:rPr lang="en-US" smtClean="0"/>
              <a:t>12/9/2024</a:t>
            </a:fld>
            <a:endParaRPr lang="en-US"/>
          </a:p>
        </p:txBody>
      </p:sp>
      <p:sp>
        <p:nvSpPr>
          <p:cNvPr id="5" name="Footer Placeholder 4">
            <a:extLst>
              <a:ext uri="{FF2B5EF4-FFF2-40B4-BE49-F238E27FC236}">
                <a16:creationId xmlns:a16="http://schemas.microsoft.com/office/drawing/2014/main" id="{4F97C7F6-0126-5970-FE4A-4327A4978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87100-1327-27B2-8AB8-036C56184F79}"/>
              </a:ext>
            </a:extLst>
          </p:cNvPr>
          <p:cNvSpPr>
            <a:spLocks noGrp="1"/>
          </p:cNvSpPr>
          <p:nvPr>
            <p:ph type="sldNum" sz="quarter" idx="12"/>
          </p:nvPr>
        </p:nvSpPr>
        <p:spPr/>
        <p:txBody>
          <a:bodyPr/>
          <a:lstStyle/>
          <a:p>
            <a:fld id="{1D85A571-71A8-48D7-863C-1CCFA405A2EC}" type="slidenum">
              <a:rPr lang="en-US" smtClean="0"/>
              <a:t>‹#›</a:t>
            </a:fld>
            <a:endParaRPr lang="en-US"/>
          </a:p>
        </p:txBody>
      </p:sp>
    </p:spTree>
    <p:extLst>
      <p:ext uri="{BB962C8B-B14F-4D97-AF65-F5344CB8AC3E}">
        <p14:creationId xmlns:p14="http://schemas.microsoft.com/office/powerpoint/2010/main" val="135732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99453-B34A-1E80-82BE-11D1C1637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2DB14-AA52-0406-2465-9138FD86D9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D3E0F-520A-267E-CE5F-E6832AA4E795}"/>
              </a:ext>
            </a:extLst>
          </p:cNvPr>
          <p:cNvSpPr>
            <a:spLocks noGrp="1"/>
          </p:cNvSpPr>
          <p:nvPr>
            <p:ph type="dt" sz="half" idx="10"/>
          </p:nvPr>
        </p:nvSpPr>
        <p:spPr/>
        <p:txBody>
          <a:bodyPr/>
          <a:lstStyle/>
          <a:p>
            <a:fld id="{3E51C35D-62AC-44A8-AF32-339CFCAFCF28}" type="datetimeFigureOut">
              <a:rPr lang="en-US" smtClean="0"/>
              <a:t>12/9/2024</a:t>
            </a:fld>
            <a:endParaRPr lang="en-US"/>
          </a:p>
        </p:txBody>
      </p:sp>
      <p:sp>
        <p:nvSpPr>
          <p:cNvPr id="5" name="Footer Placeholder 4">
            <a:extLst>
              <a:ext uri="{FF2B5EF4-FFF2-40B4-BE49-F238E27FC236}">
                <a16:creationId xmlns:a16="http://schemas.microsoft.com/office/drawing/2014/main" id="{9FCF9BDE-5A59-4201-D6CE-5C77B5358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0751D0-36A8-614F-9A09-1233CBCEB4F8}"/>
              </a:ext>
            </a:extLst>
          </p:cNvPr>
          <p:cNvSpPr>
            <a:spLocks noGrp="1"/>
          </p:cNvSpPr>
          <p:nvPr>
            <p:ph type="sldNum" sz="quarter" idx="12"/>
          </p:nvPr>
        </p:nvSpPr>
        <p:spPr/>
        <p:txBody>
          <a:bodyPr/>
          <a:lstStyle/>
          <a:p>
            <a:fld id="{1D85A571-71A8-48D7-863C-1CCFA405A2EC}" type="slidenum">
              <a:rPr lang="en-US" smtClean="0"/>
              <a:t>‹#›</a:t>
            </a:fld>
            <a:endParaRPr lang="en-US"/>
          </a:p>
        </p:txBody>
      </p:sp>
    </p:spTree>
    <p:extLst>
      <p:ext uri="{BB962C8B-B14F-4D97-AF65-F5344CB8AC3E}">
        <p14:creationId xmlns:p14="http://schemas.microsoft.com/office/powerpoint/2010/main" val="3774406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D550C1-4BAC-E7BA-6FDF-DE12984166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C0BC72-6C35-1893-E6A3-D062C8D995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36A77-0132-21DE-AA20-68B5E5725221}"/>
              </a:ext>
            </a:extLst>
          </p:cNvPr>
          <p:cNvSpPr>
            <a:spLocks noGrp="1"/>
          </p:cNvSpPr>
          <p:nvPr>
            <p:ph type="dt" sz="half" idx="10"/>
          </p:nvPr>
        </p:nvSpPr>
        <p:spPr/>
        <p:txBody>
          <a:bodyPr/>
          <a:lstStyle/>
          <a:p>
            <a:fld id="{3E51C35D-62AC-44A8-AF32-339CFCAFCF28}" type="datetimeFigureOut">
              <a:rPr lang="en-US" smtClean="0"/>
              <a:t>12/9/2024</a:t>
            </a:fld>
            <a:endParaRPr lang="en-US"/>
          </a:p>
        </p:txBody>
      </p:sp>
      <p:sp>
        <p:nvSpPr>
          <p:cNvPr id="5" name="Footer Placeholder 4">
            <a:extLst>
              <a:ext uri="{FF2B5EF4-FFF2-40B4-BE49-F238E27FC236}">
                <a16:creationId xmlns:a16="http://schemas.microsoft.com/office/drawing/2014/main" id="{B6F3D470-1FF0-4219-C372-3FEBF805A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2EB5A-9C54-FBAD-CB69-BA6D56188FEE}"/>
              </a:ext>
            </a:extLst>
          </p:cNvPr>
          <p:cNvSpPr>
            <a:spLocks noGrp="1"/>
          </p:cNvSpPr>
          <p:nvPr>
            <p:ph type="sldNum" sz="quarter" idx="12"/>
          </p:nvPr>
        </p:nvSpPr>
        <p:spPr/>
        <p:txBody>
          <a:bodyPr/>
          <a:lstStyle/>
          <a:p>
            <a:fld id="{1D85A571-71A8-48D7-863C-1CCFA405A2EC}" type="slidenum">
              <a:rPr lang="en-US" smtClean="0"/>
              <a:t>‹#›</a:t>
            </a:fld>
            <a:endParaRPr lang="en-US"/>
          </a:p>
        </p:txBody>
      </p:sp>
    </p:spTree>
    <p:extLst>
      <p:ext uri="{BB962C8B-B14F-4D97-AF65-F5344CB8AC3E}">
        <p14:creationId xmlns:p14="http://schemas.microsoft.com/office/powerpoint/2010/main" val="1382344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4D95-6DF5-DDE9-87A2-27488344C5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3C932-5B61-C6CB-55F5-4E802DB8A5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8BB60-7245-7401-AD88-C05137F986FF}"/>
              </a:ext>
            </a:extLst>
          </p:cNvPr>
          <p:cNvSpPr>
            <a:spLocks noGrp="1"/>
          </p:cNvSpPr>
          <p:nvPr>
            <p:ph type="dt" sz="half" idx="10"/>
          </p:nvPr>
        </p:nvSpPr>
        <p:spPr/>
        <p:txBody>
          <a:bodyPr/>
          <a:lstStyle/>
          <a:p>
            <a:fld id="{3E51C35D-62AC-44A8-AF32-339CFCAFCF28}" type="datetimeFigureOut">
              <a:rPr lang="en-US" smtClean="0"/>
              <a:t>12/9/2024</a:t>
            </a:fld>
            <a:endParaRPr lang="en-US"/>
          </a:p>
        </p:txBody>
      </p:sp>
      <p:sp>
        <p:nvSpPr>
          <p:cNvPr id="5" name="Footer Placeholder 4">
            <a:extLst>
              <a:ext uri="{FF2B5EF4-FFF2-40B4-BE49-F238E27FC236}">
                <a16:creationId xmlns:a16="http://schemas.microsoft.com/office/drawing/2014/main" id="{55ACB320-1402-8696-F8CC-C01D5FFD0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C3846-EE91-0079-C1AE-7AF7D814E906}"/>
              </a:ext>
            </a:extLst>
          </p:cNvPr>
          <p:cNvSpPr>
            <a:spLocks noGrp="1"/>
          </p:cNvSpPr>
          <p:nvPr>
            <p:ph type="sldNum" sz="quarter" idx="12"/>
          </p:nvPr>
        </p:nvSpPr>
        <p:spPr/>
        <p:txBody>
          <a:bodyPr/>
          <a:lstStyle/>
          <a:p>
            <a:fld id="{1D85A571-71A8-48D7-863C-1CCFA405A2EC}" type="slidenum">
              <a:rPr lang="en-US" smtClean="0"/>
              <a:t>‹#›</a:t>
            </a:fld>
            <a:endParaRPr lang="en-US"/>
          </a:p>
        </p:txBody>
      </p:sp>
    </p:spTree>
    <p:extLst>
      <p:ext uri="{BB962C8B-B14F-4D97-AF65-F5344CB8AC3E}">
        <p14:creationId xmlns:p14="http://schemas.microsoft.com/office/powerpoint/2010/main" val="3641266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E180-89A4-88B5-A498-158A221077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54E155-FFB6-E217-95D4-85D5F33A17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D6C31B-23A3-89A3-1530-E41A4D387B09}"/>
              </a:ext>
            </a:extLst>
          </p:cNvPr>
          <p:cNvSpPr>
            <a:spLocks noGrp="1"/>
          </p:cNvSpPr>
          <p:nvPr>
            <p:ph type="dt" sz="half" idx="10"/>
          </p:nvPr>
        </p:nvSpPr>
        <p:spPr/>
        <p:txBody>
          <a:bodyPr/>
          <a:lstStyle/>
          <a:p>
            <a:fld id="{3E51C35D-62AC-44A8-AF32-339CFCAFCF28}" type="datetimeFigureOut">
              <a:rPr lang="en-US" smtClean="0"/>
              <a:t>12/9/2024</a:t>
            </a:fld>
            <a:endParaRPr lang="en-US"/>
          </a:p>
        </p:txBody>
      </p:sp>
      <p:sp>
        <p:nvSpPr>
          <p:cNvPr id="5" name="Footer Placeholder 4">
            <a:extLst>
              <a:ext uri="{FF2B5EF4-FFF2-40B4-BE49-F238E27FC236}">
                <a16:creationId xmlns:a16="http://schemas.microsoft.com/office/drawing/2014/main" id="{1C28CB48-9150-BEEE-8DB7-D22D247AA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99161-FEEE-9276-721D-538317170C56}"/>
              </a:ext>
            </a:extLst>
          </p:cNvPr>
          <p:cNvSpPr>
            <a:spLocks noGrp="1"/>
          </p:cNvSpPr>
          <p:nvPr>
            <p:ph type="sldNum" sz="quarter" idx="12"/>
          </p:nvPr>
        </p:nvSpPr>
        <p:spPr/>
        <p:txBody>
          <a:bodyPr/>
          <a:lstStyle/>
          <a:p>
            <a:fld id="{1D85A571-71A8-48D7-863C-1CCFA405A2EC}" type="slidenum">
              <a:rPr lang="en-US" smtClean="0"/>
              <a:t>‹#›</a:t>
            </a:fld>
            <a:endParaRPr lang="en-US"/>
          </a:p>
        </p:txBody>
      </p:sp>
    </p:spTree>
    <p:extLst>
      <p:ext uri="{BB962C8B-B14F-4D97-AF65-F5344CB8AC3E}">
        <p14:creationId xmlns:p14="http://schemas.microsoft.com/office/powerpoint/2010/main" val="70101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415D-C5D7-E230-AACB-C415EEA6E1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600FC2-6CFD-BF26-D4D9-8E726CB6D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28DEF2-6583-FFBC-1E99-63D68FCCA9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E304CC-0AC0-B449-6F52-321592D64DD7}"/>
              </a:ext>
            </a:extLst>
          </p:cNvPr>
          <p:cNvSpPr>
            <a:spLocks noGrp="1"/>
          </p:cNvSpPr>
          <p:nvPr>
            <p:ph type="dt" sz="half" idx="10"/>
          </p:nvPr>
        </p:nvSpPr>
        <p:spPr/>
        <p:txBody>
          <a:bodyPr/>
          <a:lstStyle/>
          <a:p>
            <a:fld id="{3E51C35D-62AC-44A8-AF32-339CFCAFCF28}" type="datetimeFigureOut">
              <a:rPr lang="en-US" smtClean="0"/>
              <a:t>12/9/2024</a:t>
            </a:fld>
            <a:endParaRPr lang="en-US"/>
          </a:p>
        </p:txBody>
      </p:sp>
      <p:sp>
        <p:nvSpPr>
          <p:cNvPr id="6" name="Footer Placeholder 5">
            <a:extLst>
              <a:ext uri="{FF2B5EF4-FFF2-40B4-BE49-F238E27FC236}">
                <a16:creationId xmlns:a16="http://schemas.microsoft.com/office/drawing/2014/main" id="{45604F86-A7C2-039D-5D57-4CD5E25AD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7C9E2-9E60-ECF1-B050-9F0970F954EA}"/>
              </a:ext>
            </a:extLst>
          </p:cNvPr>
          <p:cNvSpPr>
            <a:spLocks noGrp="1"/>
          </p:cNvSpPr>
          <p:nvPr>
            <p:ph type="sldNum" sz="quarter" idx="12"/>
          </p:nvPr>
        </p:nvSpPr>
        <p:spPr/>
        <p:txBody>
          <a:bodyPr/>
          <a:lstStyle/>
          <a:p>
            <a:fld id="{1D85A571-71A8-48D7-863C-1CCFA405A2EC}" type="slidenum">
              <a:rPr lang="en-US" smtClean="0"/>
              <a:t>‹#›</a:t>
            </a:fld>
            <a:endParaRPr lang="en-US"/>
          </a:p>
        </p:txBody>
      </p:sp>
    </p:spTree>
    <p:extLst>
      <p:ext uri="{BB962C8B-B14F-4D97-AF65-F5344CB8AC3E}">
        <p14:creationId xmlns:p14="http://schemas.microsoft.com/office/powerpoint/2010/main" val="396537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B52E-F154-F6A3-BD8D-574387E44A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093F0C-740D-5713-7328-97CC6C2068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E49B88-97FC-156F-4432-15605B11CB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B9103D-26A6-3C3F-C16A-29A9474F54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7D06C6-D33A-81A1-E443-37ECA28A71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F8DBA1-C859-EB8A-E809-92E0A66142B7}"/>
              </a:ext>
            </a:extLst>
          </p:cNvPr>
          <p:cNvSpPr>
            <a:spLocks noGrp="1"/>
          </p:cNvSpPr>
          <p:nvPr>
            <p:ph type="dt" sz="half" idx="10"/>
          </p:nvPr>
        </p:nvSpPr>
        <p:spPr/>
        <p:txBody>
          <a:bodyPr/>
          <a:lstStyle/>
          <a:p>
            <a:fld id="{3E51C35D-62AC-44A8-AF32-339CFCAFCF28}" type="datetimeFigureOut">
              <a:rPr lang="en-US" smtClean="0"/>
              <a:t>12/9/2024</a:t>
            </a:fld>
            <a:endParaRPr lang="en-US"/>
          </a:p>
        </p:txBody>
      </p:sp>
      <p:sp>
        <p:nvSpPr>
          <p:cNvPr id="8" name="Footer Placeholder 7">
            <a:extLst>
              <a:ext uri="{FF2B5EF4-FFF2-40B4-BE49-F238E27FC236}">
                <a16:creationId xmlns:a16="http://schemas.microsoft.com/office/drawing/2014/main" id="{0009E230-27BF-A222-AF7D-83363F72A7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0413EA-0B39-8675-7A32-5367AE250648}"/>
              </a:ext>
            </a:extLst>
          </p:cNvPr>
          <p:cNvSpPr>
            <a:spLocks noGrp="1"/>
          </p:cNvSpPr>
          <p:nvPr>
            <p:ph type="sldNum" sz="quarter" idx="12"/>
          </p:nvPr>
        </p:nvSpPr>
        <p:spPr/>
        <p:txBody>
          <a:bodyPr/>
          <a:lstStyle/>
          <a:p>
            <a:fld id="{1D85A571-71A8-48D7-863C-1CCFA405A2EC}" type="slidenum">
              <a:rPr lang="en-US" smtClean="0"/>
              <a:t>‹#›</a:t>
            </a:fld>
            <a:endParaRPr lang="en-US"/>
          </a:p>
        </p:txBody>
      </p:sp>
    </p:spTree>
    <p:extLst>
      <p:ext uri="{BB962C8B-B14F-4D97-AF65-F5344CB8AC3E}">
        <p14:creationId xmlns:p14="http://schemas.microsoft.com/office/powerpoint/2010/main" val="4227562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D9C1-CB29-02EA-F419-6A20237FC8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81C307-24FB-155D-169A-E9B6FCCB9561}"/>
              </a:ext>
            </a:extLst>
          </p:cNvPr>
          <p:cNvSpPr>
            <a:spLocks noGrp="1"/>
          </p:cNvSpPr>
          <p:nvPr>
            <p:ph type="dt" sz="half" idx="10"/>
          </p:nvPr>
        </p:nvSpPr>
        <p:spPr/>
        <p:txBody>
          <a:bodyPr/>
          <a:lstStyle/>
          <a:p>
            <a:fld id="{3E51C35D-62AC-44A8-AF32-339CFCAFCF28}" type="datetimeFigureOut">
              <a:rPr lang="en-US" smtClean="0"/>
              <a:t>12/9/2024</a:t>
            </a:fld>
            <a:endParaRPr lang="en-US"/>
          </a:p>
        </p:txBody>
      </p:sp>
      <p:sp>
        <p:nvSpPr>
          <p:cNvPr id="4" name="Footer Placeholder 3">
            <a:extLst>
              <a:ext uri="{FF2B5EF4-FFF2-40B4-BE49-F238E27FC236}">
                <a16:creationId xmlns:a16="http://schemas.microsoft.com/office/drawing/2014/main" id="{371F8303-C1FE-62C8-73FF-EC9F282CF1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39857E-CDFA-9E33-74FB-AD90C34DAF11}"/>
              </a:ext>
            </a:extLst>
          </p:cNvPr>
          <p:cNvSpPr>
            <a:spLocks noGrp="1"/>
          </p:cNvSpPr>
          <p:nvPr>
            <p:ph type="sldNum" sz="quarter" idx="12"/>
          </p:nvPr>
        </p:nvSpPr>
        <p:spPr/>
        <p:txBody>
          <a:bodyPr/>
          <a:lstStyle/>
          <a:p>
            <a:fld id="{1D85A571-71A8-48D7-863C-1CCFA405A2EC}" type="slidenum">
              <a:rPr lang="en-US" smtClean="0"/>
              <a:t>‹#›</a:t>
            </a:fld>
            <a:endParaRPr lang="en-US"/>
          </a:p>
        </p:txBody>
      </p:sp>
    </p:spTree>
    <p:extLst>
      <p:ext uri="{BB962C8B-B14F-4D97-AF65-F5344CB8AC3E}">
        <p14:creationId xmlns:p14="http://schemas.microsoft.com/office/powerpoint/2010/main" val="915210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2BD092-80FA-3D5C-64CE-A76FBD46C419}"/>
              </a:ext>
            </a:extLst>
          </p:cNvPr>
          <p:cNvSpPr>
            <a:spLocks noGrp="1"/>
          </p:cNvSpPr>
          <p:nvPr>
            <p:ph type="dt" sz="half" idx="10"/>
          </p:nvPr>
        </p:nvSpPr>
        <p:spPr/>
        <p:txBody>
          <a:bodyPr/>
          <a:lstStyle/>
          <a:p>
            <a:fld id="{3E51C35D-62AC-44A8-AF32-339CFCAFCF28}" type="datetimeFigureOut">
              <a:rPr lang="en-US" smtClean="0"/>
              <a:t>12/9/2024</a:t>
            </a:fld>
            <a:endParaRPr lang="en-US"/>
          </a:p>
        </p:txBody>
      </p:sp>
      <p:sp>
        <p:nvSpPr>
          <p:cNvPr id="3" name="Footer Placeholder 2">
            <a:extLst>
              <a:ext uri="{FF2B5EF4-FFF2-40B4-BE49-F238E27FC236}">
                <a16:creationId xmlns:a16="http://schemas.microsoft.com/office/drawing/2014/main" id="{28D0E717-494A-C0D8-3C7A-598551187A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9D7FB2-8841-5D33-B89D-EB3E0D7FBC71}"/>
              </a:ext>
            </a:extLst>
          </p:cNvPr>
          <p:cNvSpPr>
            <a:spLocks noGrp="1"/>
          </p:cNvSpPr>
          <p:nvPr>
            <p:ph type="sldNum" sz="quarter" idx="12"/>
          </p:nvPr>
        </p:nvSpPr>
        <p:spPr/>
        <p:txBody>
          <a:bodyPr/>
          <a:lstStyle/>
          <a:p>
            <a:fld id="{1D85A571-71A8-48D7-863C-1CCFA405A2EC}" type="slidenum">
              <a:rPr lang="en-US" smtClean="0"/>
              <a:t>‹#›</a:t>
            </a:fld>
            <a:endParaRPr lang="en-US"/>
          </a:p>
        </p:txBody>
      </p:sp>
    </p:spTree>
    <p:extLst>
      <p:ext uri="{BB962C8B-B14F-4D97-AF65-F5344CB8AC3E}">
        <p14:creationId xmlns:p14="http://schemas.microsoft.com/office/powerpoint/2010/main" val="196906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3DE9F-58A6-9608-EB73-8F51B89D14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7E3518-E922-AA2F-A0F4-A401EA5C93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DB80ED-3B8A-7EFB-58BC-172BA7FAE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D99F21-7E73-0C29-EA79-93D481C10868}"/>
              </a:ext>
            </a:extLst>
          </p:cNvPr>
          <p:cNvSpPr>
            <a:spLocks noGrp="1"/>
          </p:cNvSpPr>
          <p:nvPr>
            <p:ph type="dt" sz="half" idx="10"/>
          </p:nvPr>
        </p:nvSpPr>
        <p:spPr/>
        <p:txBody>
          <a:bodyPr/>
          <a:lstStyle/>
          <a:p>
            <a:fld id="{3E51C35D-62AC-44A8-AF32-339CFCAFCF28}" type="datetimeFigureOut">
              <a:rPr lang="en-US" smtClean="0"/>
              <a:t>12/9/2024</a:t>
            </a:fld>
            <a:endParaRPr lang="en-US"/>
          </a:p>
        </p:txBody>
      </p:sp>
      <p:sp>
        <p:nvSpPr>
          <p:cNvPr id="6" name="Footer Placeholder 5">
            <a:extLst>
              <a:ext uri="{FF2B5EF4-FFF2-40B4-BE49-F238E27FC236}">
                <a16:creationId xmlns:a16="http://schemas.microsoft.com/office/drawing/2014/main" id="{9628A410-24B1-E1F5-100F-D72D190AC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F5C12-BAA5-05C7-01D0-AFBF47C181E1}"/>
              </a:ext>
            </a:extLst>
          </p:cNvPr>
          <p:cNvSpPr>
            <a:spLocks noGrp="1"/>
          </p:cNvSpPr>
          <p:nvPr>
            <p:ph type="sldNum" sz="quarter" idx="12"/>
          </p:nvPr>
        </p:nvSpPr>
        <p:spPr/>
        <p:txBody>
          <a:bodyPr/>
          <a:lstStyle/>
          <a:p>
            <a:fld id="{1D85A571-71A8-48D7-863C-1CCFA405A2EC}" type="slidenum">
              <a:rPr lang="en-US" smtClean="0"/>
              <a:t>‹#›</a:t>
            </a:fld>
            <a:endParaRPr lang="en-US"/>
          </a:p>
        </p:txBody>
      </p:sp>
    </p:spTree>
    <p:extLst>
      <p:ext uri="{BB962C8B-B14F-4D97-AF65-F5344CB8AC3E}">
        <p14:creationId xmlns:p14="http://schemas.microsoft.com/office/powerpoint/2010/main" val="3708234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6796-C5EC-DCF0-18A3-69B8F8ABAA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2CCAB2-E9BC-D25B-4431-6BDF6A51DA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72845A-F4E0-6079-950C-06911F00F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0CB9E3-30CD-2C75-251B-D81BA45773D9}"/>
              </a:ext>
            </a:extLst>
          </p:cNvPr>
          <p:cNvSpPr>
            <a:spLocks noGrp="1"/>
          </p:cNvSpPr>
          <p:nvPr>
            <p:ph type="dt" sz="half" idx="10"/>
          </p:nvPr>
        </p:nvSpPr>
        <p:spPr/>
        <p:txBody>
          <a:bodyPr/>
          <a:lstStyle/>
          <a:p>
            <a:fld id="{3E51C35D-62AC-44A8-AF32-339CFCAFCF28}" type="datetimeFigureOut">
              <a:rPr lang="en-US" smtClean="0"/>
              <a:t>12/9/2024</a:t>
            </a:fld>
            <a:endParaRPr lang="en-US"/>
          </a:p>
        </p:txBody>
      </p:sp>
      <p:sp>
        <p:nvSpPr>
          <p:cNvPr id="6" name="Footer Placeholder 5">
            <a:extLst>
              <a:ext uri="{FF2B5EF4-FFF2-40B4-BE49-F238E27FC236}">
                <a16:creationId xmlns:a16="http://schemas.microsoft.com/office/drawing/2014/main" id="{5506A9E3-917F-3B13-3B7A-07712953E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12F857-B8F3-8160-2FFA-27C20662700D}"/>
              </a:ext>
            </a:extLst>
          </p:cNvPr>
          <p:cNvSpPr>
            <a:spLocks noGrp="1"/>
          </p:cNvSpPr>
          <p:nvPr>
            <p:ph type="sldNum" sz="quarter" idx="12"/>
          </p:nvPr>
        </p:nvSpPr>
        <p:spPr/>
        <p:txBody>
          <a:bodyPr/>
          <a:lstStyle/>
          <a:p>
            <a:fld id="{1D85A571-71A8-48D7-863C-1CCFA405A2EC}" type="slidenum">
              <a:rPr lang="en-US" smtClean="0"/>
              <a:t>‹#›</a:t>
            </a:fld>
            <a:endParaRPr lang="en-US"/>
          </a:p>
        </p:txBody>
      </p:sp>
    </p:spTree>
    <p:extLst>
      <p:ext uri="{BB962C8B-B14F-4D97-AF65-F5344CB8AC3E}">
        <p14:creationId xmlns:p14="http://schemas.microsoft.com/office/powerpoint/2010/main" val="1625239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A65D78-4263-BA7D-660A-CAF1C0FC60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089E78-B063-0E91-520E-184C61C37F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71085-8ACE-0907-B9AB-10C70D9CE6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1C35D-62AC-44A8-AF32-339CFCAFCF28}" type="datetimeFigureOut">
              <a:rPr lang="en-US" smtClean="0"/>
              <a:t>12/9/2024</a:t>
            </a:fld>
            <a:endParaRPr lang="en-US"/>
          </a:p>
        </p:txBody>
      </p:sp>
      <p:sp>
        <p:nvSpPr>
          <p:cNvPr id="5" name="Footer Placeholder 4">
            <a:extLst>
              <a:ext uri="{FF2B5EF4-FFF2-40B4-BE49-F238E27FC236}">
                <a16:creationId xmlns:a16="http://schemas.microsoft.com/office/drawing/2014/main" id="{ED580E0B-4A62-7DA0-3D61-68D291E49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C74899-D054-A10A-8B55-31FA9A2ABE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5A571-71A8-48D7-863C-1CCFA405A2EC}" type="slidenum">
              <a:rPr lang="en-US" smtClean="0"/>
              <a:t>‹#›</a:t>
            </a:fld>
            <a:endParaRPr lang="en-US"/>
          </a:p>
        </p:txBody>
      </p:sp>
    </p:spTree>
    <p:extLst>
      <p:ext uri="{BB962C8B-B14F-4D97-AF65-F5344CB8AC3E}">
        <p14:creationId xmlns:p14="http://schemas.microsoft.com/office/powerpoint/2010/main" val="4111558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internalauditor.theiia.org/en/articles/2024/february/domain-iii-strengthening-governanc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theiia.org/en/standards/2024-standards/governance-process-and-due-diligence/ippf-oversight-council/" TargetMode="External"/><Relationship Id="rId2" Type="http://schemas.openxmlformats.org/officeDocument/2006/relationships/hyperlink" Target="https://www.theiia.org/en/standards/2024-standards/governance-process-and-due-diligence/international-internal-audit-standards-board/"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3BCAF-29F2-CF4C-AD95-1D6886F0EE2A}"/>
              </a:ext>
            </a:extLst>
          </p:cNvPr>
          <p:cNvPicPr>
            <a:picLocks noChangeAspect="1"/>
          </p:cNvPicPr>
          <p:nvPr/>
        </p:nvPicPr>
        <p:blipFill>
          <a:blip r:embed="rId2"/>
          <a:stretch>
            <a:fillRect/>
          </a:stretch>
        </p:blipFill>
        <p:spPr>
          <a:xfrm>
            <a:off x="76210" y="-1"/>
            <a:ext cx="12010493" cy="6256713"/>
          </a:xfrm>
          <a:prstGeom prst="rect">
            <a:avLst/>
          </a:prstGeom>
        </p:spPr>
      </p:pic>
    </p:spTree>
    <p:extLst>
      <p:ext uri="{BB962C8B-B14F-4D97-AF65-F5344CB8AC3E}">
        <p14:creationId xmlns:p14="http://schemas.microsoft.com/office/powerpoint/2010/main" val="2100525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08762-E88A-81B2-AFA2-3E8EC6AD4264}"/>
              </a:ext>
            </a:extLst>
          </p:cNvPr>
          <p:cNvSpPr>
            <a:spLocks noGrp="1"/>
          </p:cNvSpPr>
          <p:nvPr>
            <p:ph type="title"/>
          </p:nvPr>
        </p:nvSpPr>
        <p:spPr>
          <a:xfrm>
            <a:off x="193963" y="0"/>
            <a:ext cx="10515600" cy="1325563"/>
          </a:xfrm>
        </p:spPr>
        <p:txBody>
          <a:bodyPr/>
          <a:lstStyle/>
          <a:p>
            <a:r>
              <a:rPr lang="en-US" b="1" dirty="0">
                <a:solidFill>
                  <a:srgbClr val="0070C0"/>
                </a:solidFill>
              </a:rPr>
              <a:t>5 Domains of Global IA Standards</a:t>
            </a:r>
          </a:p>
        </p:txBody>
      </p:sp>
      <p:pic>
        <p:nvPicPr>
          <p:cNvPr id="4" name="Picture 3">
            <a:extLst>
              <a:ext uri="{FF2B5EF4-FFF2-40B4-BE49-F238E27FC236}">
                <a16:creationId xmlns:a16="http://schemas.microsoft.com/office/drawing/2014/main" id="{44325727-8541-C98E-8E30-660CA06C9F26}"/>
              </a:ext>
            </a:extLst>
          </p:cNvPr>
          <p:cNvPicPr>
            <a:picLocks noChangeAspect="1"/>
          </p:cNvPicPr>
          <p:nvPr/>
        </p:nvPicPr>
        <p:blipFill>
          <a:blip r:embed="rId2"/>
          <a:stretch>
            <a:fillRect/>
          </a:stretch>
        </p:blipFill>
        <p:spPr>
          <a:xfrm>
            <a:off x="112223" y="2892829"/>
            <a:ext cx="6803966" cy="3511142"/>
          </a:xfrm>
          <a:prstGeom prst="rect">
            <a:avLst/>
          </a:prstGeom>
        </p:spPr>
      </p:pic>
      <p:sp>
        <p:nvSpPr>
          <p:cNvPr id="5" name="TextBox 4">
            <a:extLst>
              <a:ext uri="{FF2B5EF4-FFF2-40B4-BE49-F238E27FC236}">
                <a16:creationId xmlns:a16="http://schemas.microsoft.com/office/drawing/2014/main" id="{08321D41-F0AA-467C-38B8-4C32309813A6}"/>
              </a:ext>
            </a:extLst>
          </p:cNvPr>
          <p:cNvSpPr txBox="1"/>
          <p:nvPr/>
        </p:nvSpPr>
        <p:spPr>
          <a:xfrm>
            <a:off x="193963" y="1490749"/>
            <a:ext cx="6722226" cy="1200329"/>
          </a:xfrm>
          <a:prstGeom prst="rect">
            <a:avLst/>
          </a:prstGeom>
          <a:noFill/>
        </p:spPr>
        <p:txBody>
          <a:bodyPr wrap="square" rtlCol="0">
            <a:spAutoFit/>
          </a:bodyPr>
          <a:lstStyle/>
          <a:p>
            <a:r>
              <a:rPr lang="en-US" sz="2400" b="1" dirty="0"/>
              <a:t>The Global Internal Audit Standards are organized into 5 Domains, which consists of 15 Principles and  52 Standards.</a:t>
            </a:r>
          </a:p>
        </p:txBody>
      </p:sp>
      <p:pic>
        <p:nvPicPr>
          <p:cNvPr id="7" name="Picture 6">
            <a:extLst>
              <a:ext uri="{FF2B5EF4-FFF2-40B4-BE49-F238E27FC236}">
                <a16:creationId xmlns:a16="http://schemas.microsoft.com/office/drawing/2014/main" id="{BC0DD779-DA36-C65D-B12E-0C0509C8788B}"/>
              </a:ext>
            </a:extLst>
          </p:cNvPr>
          <p:cNvPicPr>
            <a:picLocks noChangeAspect="1"/>
          </p:cNvPicPr>
          <p:nvPr/>
        </p:nvPicPr>
        <p:blipFill>
          <a:blip r:embed="rId3"/>
          <a:srcRect r="5687"/>
          <a:stretch/>
        </p:blipFill>
        <p:spPr>
          <a:xfrm>
            <a:off x="6206836" y="2366081"/>
            <a:ext cx="5938057" cy="4429157"/>
          </a:xfrm>
          <a:prstGeom prst="rect">
            <a:avLst/>
          </a:prstGeom>
        </p:spPr>
      </p:pic>
    </p:spTree>
    <p:extLst>
      <p:ext uri="{BB962C8B-B14F-4D97-AF65-F5344CB8AC3E}">
        <p14:creationId xmlns:p14="http://schemas.microsoft.com/office/powerpoint/2010/main" val="448273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2E7390-931C-0B97-D951-1AAABB5E0F27}"/>
              </a:ext>
            </a:extLst>
          </p:cNvPr>
          <p:cNvSpPr>
            <a:spLocks noGrp="1"/>
          </p:cNvSpPr>
          <p:nvPr>
            <p:ph type="title"/>
          </p:nvPr>
        </p:nvSpPr>
        <p:spPr>
          <a:xfrm>
            <a:off x="838200" y="154536"/>
            <a:ext cx="10515600" cy="1325563"/>
          </a:xfrm>
        </p:spPr>
        <p:txBody>
          <a:bodyPr/>
          <a:lstStyle/>
          <a:p>
            <a:r>
              <a:rPr lang="en-US" b="1" i="0" dirty="0">
                <a:solidFill>
                  <a:srgbClr val="00305E"/>
                </a:solidFill>
                <a:effectLst/>
                <a:latin typeface="basic-sans"/>
              </a:rPr>
              <a:t>Domain I: Purpose of Internal Auditing</a:t>
            </a:r>
            <a:endParaRPr lang="en-US" dirty="0"/>
          </a:p>
        </p:txBody>
      </p:sp>
      <p:sp>
        <p:nvSpPr>
          <p:cNvPr id="4" name="Content Placeholder 3">
            <a:extLst>
              <a:ext uri="{FF2B5EF4-FFF2-40B4-BE49-F238E27FC236}">
                <a16:creationId xmlns:a16="http://schemas.microsoft.com/office/drawing/2014/main" id="{981D7E07-640A-65F1-85A0-990ADB9D25E3}"/>
              </a:ext>
            </a:extLst>
          </p:cNvPr>
          <p:cNvSpPr>
            <a:spLocks noGrp="1"/>
          </p:cNvSpPr>
          <p:nvPr>
            <p:ph idx="1"/>
          </p:nvPr>
        </p:nvSpPr>
        <p:spPr>
          <a:xfrm>
            <a:off x="838200" y="1440873"/>
            <a:ext cx="10515600" cy="5181600"/>
          </a:xfrm>
        </p:spPr>
        <p:txBody>
          <a:bodyPr>
            <a:normAutofit/>
          </a:bodyPr>
          <a:lstStyle/>
          <a:p>
            <a:pPr algn="l"/>
            <a:r>
              <a:rPr lang="en-US" b="0" i="0" dirty="0">
                <a:solidFill>
                  <a:srgbClr val="00305E"/>
                </a:solidFill>
                <a:effectLst/>
                <a:latin typeface="minion-pro-condensed"/>
              </a:rPr>
              <a:t>The new Standards do much more than simply reorganize existing material. Domain I prominently heralds internal auditing’s value. To that end, the Purpose of Internal Auditing now says: </a:t>
            </a:r>
            <a:endParaRPr lang="ar-SA" b="0" i="0" dirty="0">
              <a:solidFill>
                <a:srgbClr val="00305E"/>
              </a:solidFill>
              <a:effectLst/>
              <a:latin typeface="minion-pro-condensed"/>
            </a:endParaRPr>
          </a:p>
          <a:p>
            <a:pPr marL="457200" lvl="1" indent="0">
              <a:buNone/>
            </a:pPr>
            <a:r>
              <a:rPr lang="en-US" b="0" i="0" dirty="0">
                <a:solidFill>
                  <a:srgbClr val="00305E"/>
                </a:solidFill>
                <a:effectLst/>
                <a:latin typeface="minion-pro-condensed"/>
              </a:rPr>
              <a:t>“Internal auditing strengthens the organization’s ability to create, protect, and sustain value by providing the board and management with independent, risk-based, and objective assurance, advice, insight, and foresight.” </a:t>
            </a:r>
            <a:endParaRPr lang="ar-SA" b="0" i="0" dirty="0">
              <a:solidFill>
                <a:srgbClr val="00305E"/>
              </a:solidFill>
              <a:effectLst/>
              <a:latin typeface="minion-pro-condensed"/>
            </a:endParaRPr>
          </a:p>
          <a:p>
            <a:r>
              <a:rPr lang="en-US" b="0" i="0" dirty="0">
                <a:solidFill>
                  <a:srgbClr val="00305E"/>
                </a:solidFill>
                <a:effectLst/>
                <a:latin typeface="minion-pro-condensed"/>
              </a:rPr>
              <a:t>Internal audit accomplishes this by enhancing the organization’s:</a:t>
            </a:r>
          </a:p>
          <a:p>
            <a:pPr lvl="1"/>
            <a:r>
              <a:rPr lang="en-US" b="0" i="0" dirty="0">
                <a:solidFill>
                  <a:srgbClr val="00305E"/>
                </a:solidFill>
                <a:effectLst/>
                <a:latin typeface="minion-pro-condensed"/>
              </a:rPr>
              <a:t>Ability to successfully achieve its objectives.</a:t>
            </a:r>
          </a:p>
          <a:p>
            <a:pPr lvl="1"/>
            <a:r>
              <a:rPr lang="en-US" b="0" i="0" dirty="0">
                <a:solidFill>
                  <a:srgbClr val="00305E"/>
                </a:solidFill>
                <a:effectLst/>
                <a:latin typeface="minion-pro-condensed"/>
              </a:rPr>
              <a:t>Governance, risk management, and control processes.</a:t>
            </a:r>
          </a:p>
          <a:p>
            <a:pPr lvl="1"/>
            <a:r>
              <a:rPr lang="en-US" b="0" i="0" dirty="0">
                <a:solidFill>
                  <a:srgbClr val="00305E"/>
                </a:solidFill>
                <a:effectLst/>
                <a:latin typeface="minion-pro-condensed"/>
              </a:rPr>
              <a:t>Decision-making and oversight processes.</a:t>
            </a:r>
          </a:p>
          <a:p>
            <a:pPr lvl="1"/>
            <a:r>
              <a:rPr lang="en-US" b="0" i="0" dirty="0">
                <a:solidFill>
                  <a:srgbClr val="00305E"/>
                </a:solidFill>
                <a:effectLst/>
                <a:latin typeface="minion-pro-condensed"/>
              </a:rPr>
              <a:t>Reputation and credibility with its stakeholders.</a:t>
            </a:r>
          </a:p>
          <a:p>
            <a:pPr lvl="1"/>
            <a:r>
              <a:rPr lang="en-US" b="0" i="0" dirty="0">
                <a:solidFill>
                  <a:srgbClr val="00305E"/>
                </a:solidFill>
                <a:effectLst/>
                <a:latin typeface="minion-pro-condensed"/>
              </a:rPr>
              <a:t>Ability to serve the public interest.</a:t>
            </a:r>
          </a:p>
          <a:p>
            <a:endParaRPr lang="en-US" dirty="0"/>
          </a:p>
        </p:txBody>
      </p:sp>
    </p:spTree>
    <p:extLst>
      <p:ext uri="{BB962C8B-B14F-4D97-AF65-F5344CB8AC3E}">
        <p14:creationId xmlns:p14="http://schemas.microsoft.com/office/powerpoint/2010/main" val="2284779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552F27-EBC8-AD47-F426-D181A4BD4D30}"/>
              </a:ext>
            </a:extLst>
          </p:cNvPr>
          <p:cNvPicPr>
            <a:picLocks noChangeAspect="1"/>
          </p:cNvPicPr>
          <p:nvPr/>
        </p:nvPicPr>
        <p:blipFill>
          <a:blip r:embed="rId2"/>
          <a:stretch>
            <a:fillRect/>
          </a:stretch>
        </p:blipFill>
        <p:spPr>
          <a:xfrm>
            <a:off x="62116" y="0"/>
            <a:ext cx="12067767" cy="6858000"/>
          </a:xfrm>
          <a:prstGeom prst="rect">
            <a:avLst/>
          </a:prstGeom>
        </p:spPr>
      </p:pic>
    </p:spTree>
    <p:extLst>
      <p:ext uri="{BB962C8B-B14F-4D97-AF65-F5344CB8AC3E}">
        <p14:creationId xmlns:p14="http://schemas.microsoft.com/office/powerpoint/2010/main" val="3805969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5C268-CD36-59E5-5ABB-1CAD842F2935}"/>
              </a:ext>
            </a:extLst>
          </p:cNvPr>
          <p:cNvSpPr>
            <a:spLocks noGrp="1"/>
          </p:cNvSpPr>
          <p:nvPr>
            <p:ph type="title"/>
          </p:nvPr>
        </p:nvSpPr>
        <p:spPr/>
        <p:txBody>
          <a:bodyPr/>
          <a:lstStyle/>
          <a:p>
            <a:r>
              <a:rPr lang="en-US" b="1" i="0" dirty="0">
                <a:solidFill>
                  <a:srgbClr val="00305E"/>
                </a:solidFill>
                <a:effectLst/>
                <a:latin typeface="basic-sans"/>
              </a:rPr>
              <a:t>Domain II: Ethics and Professionalism</a:t>
            </a:r>
            <a:br>
              <a:rPr lang="en-US" b="1" i="0" dirty="0">
                <a:solidFill>
                  <a:srgbClr val="00305E"/>
                </a:solidFill>
                <a:effectLst/>
                <a:latin typeface="basic-sans"/>
              </a:rPr>
            </a:br>
            <a:endParaRPr lang="en-US" dirty="0"/>
          </a:p>
        </p:txBody>
      </p:sp>
      <p:sp>
        <p:nvSpPr>
          <p:cNvPr id="4" name="Content Placeholder 3">
            <a:extLst>
              <a:ext uri="{FF2B5EF4-FFF2-40B4-BE49-F238E27FC236}">
                <a16:creationId xmlns:a16="http://schemas.microsoft.com/office/drawing/2014/main" id="{D0FD8C9F-02A8-17C0-23A4-FD7A0CC06DDF}"/>
              </a:ext>
            </a:extLst>
          </p:cNvPr>
          <p:cNvSpPr>
            <a:spLocks noGrp="1"/>
          </p:cNvSpPr>
          <p:nvPr>
            <p:ph idx="1"/>
          </p:nvPr>
        </p:nvSpPr>
        <p:spPr/>
        <p:txBody>
          <a:bodyPr/>
          <a:lstStyle/>
          <a:p>
            <a:pPr algn="l"/>
            <a:r>
              <a:rPr lang="en-US" b="0" i="0" dirty="0">
                <a:solidFill>
                  <a:srgbClr val="00305E"/>
                </a:solidFill>
                <a:effectLst/>
                <a:latin typeface="minion-pro-condensed"/>
              </a:rPr>
              <a:t>The second set of principles are contained in Domain II. </a:t>
            </a:r>
          </a:p>
          <a:p>
            <a:pPr algn="l"/>
            <a:r>
              <a:rPr lang="en-US" b="0" i="0" dirty="0">
                <a:solidFill>
                  <a:srgbClr val="00305E"/>
                </a:solidFill>
                <a:effectLst/>
                <a:latin typeface="minion-pro-condensed"/>
              </a:rPr>
              <a:t>This domain encompasses both the existing Code of Ethics, some principles from the 2017 Standards, and what were previously referred to as attribute standards — namely those concerned with objectivity, competency, confidentiality, and due professional care.</a:t>
            </a:r>
          </a:p>
          <a:p>
            <a:pPr algn="l"/>
            <a:r>
              <a:rPr lang="en-US" b="0" i="0" dirty="0">
                <a:solidFill>
                  <a:srgbClr val="00305E"/>
                </a:solidFill>
                <a:effectLst/>
                <a:latin typeface="minion-pro-condensed"/>
              </a:rPr>
              <a:t>The 13 standards in this domain are organized under five principles: demonstrate integrity, maintain objectivity, demonstrate competency, exercise due professional care, and maintain confidentiality.</a:t>
            </a:r>
          </a:p>
          <a:p>
            <a:endParaRPr lang="en-US" dirty="0"/>
          </a:p>
        </p:txBody>
      </p:sp>
    </p:spTree>
    <p:extLst>
      <p:ext uri="{BB962C8B-B14F-4D97-AF65-F5344CB8AC3E}">
        <p14:creationId xmlns:p14="http://schemas.microsoft.com/office/powerpoint/2010/main" val="253857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E8343C-77C6-2001-543C-E3D076DA002C}"/>
              </a:ext>
            </a:extLst>
          </p:cNvPr>
          <p:cNvPicPr>
            <a:picLocks noChangeAspect="1"/>
          </p:cNvPicPr>
          <p:nvPr/>
        </p:nvPicPr>
        <p:blipFill>
          <a:blip r:embed="rId2"/>
          <a:stretch>
            <a:fillRect/>
          </a:stretch>
        </p:blipFill>
        <p:spPr>
          <a:xfrm>
            <a:off x="12915" y="0"/>
            <a:ext cx="12166170" cy="6858000"/>
          </a:xfrm>
          <a:prstGeom prst="rect">
            <a:avLst/>
          </a:prstGeom>
        </p:spPr>
      </p:pic>
    </p:spTree>
    <p:extLst>
      <p:ext uri="{BB962C8B-B14F-4D97-AF65-F5344CB8AC3E}">
        <p14:creationId xmlns:p14="http://schemas.microsoft.com/office/powerpoint/2010/main" val="2770773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5221-82B2-EBCD-F8EE-B21DDC8F8EFB}"/>
              </a:ext>
            </a:extLst>
          </p:cNvPr>
          <p:cNvSpPr>
            <a:spLocks noGrp="1"/>
          </p:cNvSpPr>
          <p:nvPr>
            <p:ph type="title"/>
          </p:nvPr>
        </p:nvSpPr>
        <p:spPr/>
        <p:txBody>
          <a:bodyPr>
            <a:normAutofit fontScale="90000"/>
          </a:bodyPr>
          <a:lstStyle/>
          <a:p>
            <a:r>
              <a:rPr lang="en-US" b="1" i="0" dirty="0">
                <a:solidFill>
                  <a:srgbClr val="00305E"/>
                </a:solidFill>
                <a:effectLst/>
                <a:latin typeface="basic-sans"/>
              </a:rPr>
              <a:t>Domain III: Governing the Internal Audit Function</a:t>
            </a:r>
            <a:br>
              <a:rPr lang="en-US" b="1" i="0" dirty="0">
                <a:solidFill>
                  <a:srgbClr val="00305E"/>
                </a:solidFill>
                <a:effectLst/>
                <a:latin typeface="basic-sans"/>
              </a:rPr>
            </a:br>
            <a:endParaRPr lang="en-US" dirty="0"/>
          </a:p>
        </p:txBody>
      </p:sp>
      <p:sp>
        <p:nvSpPr>
          <p:cNvPr id="3" name="Content Placeholder 2">
            <a:extLst>
              <a:ext uri="{FF2B5EF4-FFF2-40B4-BE49-F238E27FC236}">
                <a16:creationId xmlns:a16="http://schemas.microsoft.com/office/drawing/2014/main" id="{4C6CD8F2-A028-7E8A-5E05-202590585A1E}"/>
              </a:ext>
            </a:extLst>
          </p:cNvPr>
          <p:cNvSpPr>
            <a:spLocks noGrp="1"/>
          </p:cNvSpPr>
          <p:nvPr>
            <p:ph idx="1"/>
          </p:nvPr>
        </p:nvSpPr>
        <p:spPr/>
        <p:txBody>
          <a:bodyPr/>
          <a:lstStyle/>
          <a:p>
            <a:pPr algn="l"/>
            <a:r>
              <a:rPr lang="en-US" b="0" i="0" dirty="0">
                <a:solidFill>
                  <a:srgbClr val="00305E"/>
                </a:solidFill>
                <a:effectLst/>
                <a:latin typeface="minion-pro-condensed"/>
              </a:rPr>
              <a:t>Domain III comprises three core principles: how the board authorizes the internal audit function, the function’s organizational independence, and internal audit oversight (see </a:t>
            </a:r>
            <a:r>
              <a:rPr lang="en-US" b="0" i="0" u="none" strike="noStrike" dirty="0">
                <a:solidFill>
                  <a:srgbClr val="000000"/>
                </a:solidFill>
                <a:effectLst/>
                <a:latin typeface="minion-pro-condensed"/>
                <a:hlinkClick r:id="rId2"/>
              </a:rPr>
              <a:t>“Domain III: Strengthening Governance”</a:t>
            </a:r>
            <a:r>
              <a:rPr lang="en-US" b="0" i="0" dirty="0">
                <a:solidFill>
                  <a:srgbClr val="00305E"/>
                </a:solidFill>
                <a:effectLst/>
                <a:latin typeface="minion-pro-condensed"/>
              </a:rPr>
              <a:t>). In many ways, Domain III has required a particularly careful balancing act. Strictly speaking, CAEs are not responsible for the governance structure of the organizations in which they serve — that is the board’s job.</a:t>
            </a:r>
          </a:p>
          <a:p>
            <a:endParaRPr lang="en-US" dirty="0"/>
          </a:p>
        </p:txBody>
      </p:sp>
    </p:spTree>
    <p:extLst>
      <p:ext uri="{BB962C8B-B14F-4D97-AF65-F5344CB8AC3E}">
        <p14:creationId xmlns:p14="http://schemas.microsoft.com/office/powerpoint/2010/main" val="3749546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C1C513-FBA0-C550-961C-03E381D4E8E8}"/>
              </a:ext>
            </a:extLst>
          </p:cNvPr>
          <p:cNvPicPr>
            <a:picLocks noChangeAspect="1"/>
          </p:cNvPicPr>
          <p:nvPr/>
        </p:nvPicPr>
        <p:blipFill>
          <a:blip r:embed="rId2"/>
          <a:stretch>
            <a:fillRect/>
          </a:stretch>
        </p:blipFill>
        <p:spPr>
          <a:xfrm>
            <a:off x="55462" y="0"/>
            <a:ext cx="12081076" cy="6858000"/>
          </a:xfrm>
          <a:prstGeom prst="rect">
            <a:avLst/>
          </a:prstGeom>
        </p:spPr>
      </p:pic>
    </p:spTree>
    <p:extLst>
      <p:ext uri="{BB962C8B-B14F-4D97-AF65-F5344CB8AC3E}">
        <p14:creationId xmlns:p14="http://schemas.microsoft.com/office/powerpoint/2010/main" val="2032336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A7E0-30C7-20DE-6C19-9EF13BE25422}"/>
              </a:ext>
            </a:extLst>
          </p:cNvPr>
          <p:cNvSpPr>
            <a:spLocks noGrp="1"/>
          </p:cNvSpPr>
          <p:nvPr>
            <p:ph type="title"/>
          </p:nvPr>
        </p:nvSpPr>
        <p:spPr/>
        <p:txBody>
          <a:bodyPr>
            <a:normAutofit fontScale="90000"/>
          </a:bodyPr>
          <a:lstStyle/>
          <a:p>
            <a:r>
              <a:rPr lang="en-US" b="1" i="0" dirty="0">
                <a:solidFill>
                  <a:srgbClr val="00305E"/>
                </a:solidFill>
                <a:effectLst/>
                <a:latin typeface="basic-sans"/>
              </a:rPr>
              <a:t>Domain IV: Managing the Internal Audit Function</a:t>
            </a:r>
            <a:br>
              <a:rPr lang="en-US" b="1" i="0" dirty="0">
                <a:solidFill>
                  <a:srgbClr val="00305E"/>
                </a:solidFill>
                <a:effectLst/>
                <a:latin typeface="basic-sans"/>
              </a:rPr>
            </a:br>
            <a:endParaRPr lang="en-US" dirty="0"/>
          </a:p>
        </p:txBody>
      </p:sp>
      <p:sp>
        <p:nvSpPr>
          <p:cNvPr id="3" name="Content Placeholder 2">
            <a:extLst>
              <a:ext uri="{FF2B5EF4-FFF2-40B4-BE49-F238E27FC236}">
                <a16:creationId xmlns:a16="http://schemas.microsoft.com/office/drawing/2014/main" id="{7F67DF40-5210-8EC8-1BF2-E52A88CD5B5D}"/>
              </a:ext>
            </a:extLst>
          </p:cNvPr>
          <p:cNvSpPr>
            <a:spLocks noGrp="1"/>
          </p:cNvSpPr>
          <p:nvPr>
            <p:ph idx="1"/>
          </p:nvPr>
        </p:nvSpPr>
        <p:spPr/>
        <p:txBody>
          <a:bodyPr/>
          <a:lstStyle/>
          <a:p>
            <a:pPr algn="l"/>
            <a:r>
              <a:rPr lang="en-US" b="0" i="0" dirty="0">
                <a:solidFill>
                  <a:srgbClr val="00305E"/>
                </a:solidFill>
                <a:effectLst/>
                <a:latin typeface="minion-pro-condensed"/>
              </a:rPr>
              <a:t>The first of two domains focusing on internal audit activities, Domain IV, Managing the Internal Audit Function, focuses on the CAE’s responsibilities and has four principles: planning strategically, managing resources, communicating effectively, and enhancing quality. The need to plan strategically is a new requirement to ensure the internal audit function delivers on its purpose to help the organization achieve its objectives.</a:t>
            </a:r>
          </a:p>
          <a:p>
            <a:endParaRPr lang="en-US" dirty="0"/>
          </a:p>
        </p:txBody>
      </p:sp>
    </p:spTree>
    <p:extLst>
      <p:ext uri="{BB962C8B-B14F-4D97-AF65-F5344CB8AC3E}">
        <p14:creationId xmlns:p14="http://schemas.microsoft.com/office/powerpoint/2010/main" val="2435638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27F80-127B-C629-FB50-C6981C60D0D1}"/>
              </a:ext>
            </a:extLst>
          </p:cNvPr>
          <p:cNvPicPr>
            <a:picLocks noChangeAspect="1"/>
          </p:cNvPicPr>
          <p:nvPr/>
        </p:nvPicPr>
        <p:blipFill>
          <a:blip r:embed="rId2"/>
          <a:stretch>
            <a:fillRect/>
          </a:stretch>
        </p:blipFill>
        <p:spPr>
          <a:xfrm>
            <a:off x="32465" y="0"/>
            <a:ext cx="12127069" cy="6858000"/>
          </a:xfrm>
          <a:prstGeom prst="rect">
            <a:avLst/>
          </a:prstGeom>
        </p:spPr>
      </p:pic>
    </p:spTree>
    <p:extLst>
      <p:ext uri="{BB962C8B-B14F-4D97-AF65-F5344CB8AC3E}">
        <p14:creationId xmlns:p14="http://schemas.microsoft.com/office/powerpoint/2010/main" val="193751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5EF44-F49E-0A1D-2B84-2CF35B820FE8}"/>
              </a:ext>
            </a:extLst>
          </p:cNvPr>
          <p:cNvSpPr>
            <a:spLocks noGrp="1"/>
          </p:cNvSpPr>
          <p:nvPr>
            <p:ph type="title"/>
          </p:nvPr>
        </p:nvSpPr>
        <p:spPr/>
        <p:txBody>
          <a:bodyPr>
            <a:normAutofit fontScale="90000"/>
          </a:bodyPr>
          <a:lstStyle/>
          <a:p>
            <a:r>
              <a:rPr lang="en-US" b="1" i="0" dirty="0">
                <a:solidFill>
                  <a:srgbClr val="00305E"/>
                </a:solidFill>
                <a:effectLst/>
                <a:latin typeface="basic-sans"/>
              </a:rPr>
              <a:t>Domain V: Performing Internal Audit Services</a:t>
            </a:r>
            <a:br>
              <a:rPr lang="en-US" b="1" i="0" dirty="0">
                <a:solidFill>
                  <a:srgbClr val="00305E"/>
                </a:solidFill>
                <a:effectLst/>
                <a:latin typeface="basic-sans"/>
              </a:rPr>
            </a:br>
            <a:endParaRPr lang="en-US" dirty="0"/>
          </a:p>
        </p:txBody>
      </p:sp>
      <p:sp>
        <p:nvSpPr>
          <p:cNvPr id="3" name="Content Placeholder 2">
            <a:extLst>
              <a:ext uri="{FF2B5EF4-FFF2-40B4-BE49-F238E27FC236}">
                <a16:creationId xmlns:a16="http://schemas.microsoft.com/office/drawing/2014/main" id="{5FC0AA00-C75B-17FE-2CF2-39B32852B439}"/>
              </a:ext>
            </a:extLst>
          </p:cNvPr>
          <p:cNvSpPr>
            <a:spLocks noGrp="1"/>
          </p:cNvSpPr>
          <p:nvPr>
            <p:ph idx="1"/>
          </p:nvPr>
        </p:nvSpPr>
        <p:spPr/>
        <p:txBody>
          <a:bodyPr>
            <a:normAutofit lnSpcReduction="10000"/>
          </a:bodyPr>
          <a:lstStyle/>
          <a:p>
            <a:pPr algn="l"/>
            <a:r>
              <a:rPr lang="en-US" b="0" i="0" dirty="0">
                <a:solidFill>
                  <a:srgbClr val="00305E"/>
                </a:solidFill>
                <a:effectLst/>
                <a:latin typeface="minion-pro-condensed"/>
              </a:rPr>
              <a:t>Over the past few years, organizations have increasingly tasked CAEs with conducting advisory engagements to rapidly assess fast-moving threats.</a:t>
            </a:r>
          </a:p>
          <a:p>
            <a:pPr algn="l"/>
            <a:r>
              <a:rPr lang="en-US" b="0" i="0" dirty="0">
                <a:solidFill>
                  <a:srgbClr val="00305E"/>
                </a:solidFill>
                <a:effectLst/>
                <a:latin typeface="minion-pro-condensed"/>
              </a:rPr>
              <a:t> The COVID-19 pandemic accelerated this trend, and levels of geopolitical uncertainty mean that such services are in high demand. </a:t>
            </a:r>
          </a:p>
          <a:p>
            <a:pPr algn="l"/>
            <a:r>
              <a:rPr lang="en-US" b="0" i="0" dirty="0">
                <a:solidFill>
                  <a:srgbClr val="00305E"/>
                </a:solidFill>
                <a:effectLst/>
                <a:latin typeface="minion-pro-condensed"/>
              </a:rPr>
              <a:t>The domain ensures practitioners understand they must conform with the Standards when providing assurance audits and advisory engagements.</a:t>
            </a:r>
          </a:p>
          <a:p>
            <a:pPr algn="l"/>
            <a:r>
              <a:rPr lang="en-US" b="0" i="0" dirty="0">
                <a:solidFill>
                  <a:srgbClr val="00305E"/>
                </a:solidFill>
                <a:effectLst/>
                <a:latin typeface="minion-pro-condensed"/>
              </a:rPr>
              <a:t>Unless a standard explicitly says you do not have to follow it during an advisory engagement, then internal auditors should assume they must follow the standard in full.</a:t>
            </a:r>
            <a:endParaRPr lang="en-US" dirty="0"/>
          </a:p>
        </p:txBody>
      </p:sp>
    </p:spTree>
    <p:extLst>
      <p:ext uri="{BB962C8B-B14F-4D97-AF65-F5344CB8AC3E}">
        <p14:creationId xmlns:p14="http://schemas.microsoft.com/office/powerpoint/2010/main" val="1786759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5B1AF9-99F2-D406-3892-E73A80913CF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892233" y="623007"/>
            <a:ext cx="8800866" cy="5511786"/>
          </a:xfrm>
          <a:prstGeom prst="rect">
            <a:avLst/>
          </a:prstGeom>
        </p:spPr>
      </p:pic>
    </p:spTree>
    <p:extLst>
      <p:ext uri="{BB962C8B-B14F-4D97-AF65-F5344CB8AC3E}">
        <p14:creationId xmlns:p14="http://schemas.microsoft.com/office/powerpoint/2010/main" val="3701199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C7A48-0559-6729-BC62-E50237131091}"/>
              </a:ext>
            </a:extLst>
          </p:cNvPr>
          <p:cNvPicPr>
            <a:picLocks noChangeAspect="1"/>
          </p:cNvPicPr>
          <p:nvPr/>
        </p:nvPicPr>
        <p:blipFill>
          <a:blip r:embed="rId2"/>
          <a:stretch>
            <a:fillRect/>
          </a:stretch>
        </p:blipFill>
        <p:spPr>
          <a:xfrm>
            <a:off x="39145" y="0"/>
            <a:ext cx="12113709" cy="6858000"/>
          </a:xfrm>
          <a:prstGeom prst="rect">
            <a:avLst/>
          </a:prstGeom>
        </p:spPr>
      </p:pic>
    </p:spTree>
    <p:extLst>
      <p:ext uri="{BB962C8B-B14F-4D97-AF65-F5344CB8AC3E}">
        <p14:creationId xmlns:p14="http://schemas.microsoft.com/office/powerpoint/2010/main" val="828156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B75099-1931-3636-7824-CF1058F49EA9}"/>
              </a:ext>
            </a:extLst>
          </p:cNvPr>
          <p:cNvSpPr>
            <a:spLocks noGrp="1"/>
          </p:cNvSpPr>
          <p:nvPr>
            <p:ph type="title"/>
          </p:nvPr>
        </p:nvSpPr>
        <p:spPr/>
        <p:txBody>
          <a:bodyPr>
            <a:normAutofit fontScale="90000"/>
          </a:bodyPr>
          <a:lstStyle/>
          <a:p>
            <a:r>
              <a:rPr lang="en-US" b="1" i="0" dirty="0">
                <a:solidFill>
                  <a:srgbClr val="00305E"/>
                </a:solidFill>
                <a:effectLst/>
                <a:latin typeface="basic-sans"/>
              </a:rPr>
              <a:t>Implementing the Global Internal Audit Standards</a:t>
            </a:r>
            <a:br>
              <a:rPr lang="en-US" b="1" i="0" dirty="0">
                <a:solidFill>
                  <a:srgbClr val="00305E"/>
                </a:solidFill>
                <a:effectLst/>
                <a:latin typeface="basic-sans"/>
              </a:rPr>
            </a:br>
            <a:endParaRPr lang="en-US" dirty="0"/>
          </a:p>
        </p:txBody>
      </p:sp>
      <p:sp>
        <p:nvSpPr>
          <p:cNvPr id="4" name="Content Placeholder 3">
            <a:extLst>
              <a:ext uri="{FF2B5EF4-FFF2-40B4-BE49-F238E27FC236}">
                <a16:creationId xmlns:a16="http://schemas.microsoft.com/office/drawing/2014/main" id="{986275C7-2E63-6F62-5A58-674007450672}"/>
              </a:ext>
            </a:extLst>
          </p:cNvPr>
          <p:cNvSpPr>
            <a:spLocks noGrp="1"/>
          </p:cNvSpPr>
          <p:nvPr>
            <p:ph idx="1"/>
          </p:nvPr>
        </p:nvSpPr>
        <p:spPr/>
        <p:txBody>
          <a:bodyPr>
            <a:normAutofit fontScale="92500" lnSpcReduction="10000"/>
          </a:bodyPr>
          <a:lstStyle/>
          <a:p>
            <a:pPr algn="l"/>
            <a:r>
              <a:rPr lang="en-US" b="0" i="0" dirty="0">
                <a:solidFill>
                  <a:srgbClr val="000000"/>
                </a:solidFill>
                <a:effectLst/>
                <a:latin typeface="minion-pro-condensed"/>
              </a:rPr>
              <a:t>The Global Internal Audit </a:t>
            </a:r>
            <a:r>
              <a:rPr lang="en-US" b="0" i="0" dirty="0" err="1">
                <a:solidFill>
                  <a:srgbClr val="000000"/>
                </a:solidFill>
                <a:effectLst/>
                <a:latin typeface="minion-pro-condensed"/>
              </a:rPr>
              <a:t>Standards</a:t>
            </a:r>
            <a:r>
              <a:rPr lang="en-US" b="0" i="0" baseline="30000" dirty="0" err="1">
                <a:solidFill>
                  <a:srgbClr val="000000"/>
                </a:solidFill>
                <a:effectLst/>
                <a:latin typeface="minion-pro-condensed"/>
              </a:rPr>
              <a:t>TM</a:t>
            </a:r>
            <a:r>
              <a:rPr lang="en-US" b="0" i="0" dirty="0">
                <a:solidFill>
                  <a:srgbClr val="000000"/>
                </a:solidFill>
                <a:effectLst/>
                <a:latin typeface="minion-pro-condensed"/>
              </a:rPr>
              <a:t>, released January 9, 2024, will become effective January 9, 2025. </a:t>
            </a:r>
          </a:p>
          <a:p>
            <a:pPr algn="l"/>
            <a:r>
              <a:rPr lang="en-US" b="0" i="0" dirty="0">
                <a:solidFill>
                  <a:srgbClr val="000000"/>
                </a:solidFill>
                <a:effectLst/>
                <a:latin typeface="minion-pro-condensed"/>
              </a:rPr>
              <a:t>Internal audit functions should start adopting the Standards now. </a:t>
            </a:r>
          </a:p>
          <a:p>
            <a:pPr algn="l"/>
            <a:r>
              <a:rPr lang="en-US" b="0" i="0" dirty="0">
                <a:solidFill>
                  <a:srgbClr val="000000"/>
                </a:solidFill>
                <a:effectLst/>
                <a:latin typeface="minion-pro-condensed"/>
              </a:rPr>
              <a:t>The Standards guide the worldwide professional practice of internal auditing and serve as a basis for evaluating and elevating the quality of the internal audit function. </a:t>
            </a:r>
          </a:p>
          <a:p>
            <a:pPr algn="l"/>
            <a:r>
              <a:rPr lang="en-US" b="0" i="0" dirty="0">
                <a:solidFill>
                  <a:srgbClr val="000000"/>
                </a:solidFill>
                <a:effectLst/>
                <a:latin typeface="minion-pro-condensed"/>
              </a:rPr>
              <a:t>At the heart of the Standards are 15 guiding principles that enable effective internal auditing.</a:t>
            </a:r>
          </a:p>
          <a:p>
            <a:pPr algn="l"/>
            <a:r>
              <a:rPr lang="en-US" b="0" i="0" dirty="0">
                <a:solidFill>
                  <a:srgbClr val="000000"/>
                </a:solidFill>
                <a:effectLst/>
                <a:latin typeface="minion-pro-condensed"/>
              </a:rPr>
              <a:t> The Standards are set according to a due process followed by the </a:t>
            </a:r>
            <a:r>
              <a:rPr lang="en-US" b="0" i="0" u="none" strike="noStrike" dirty="0">
                <a:solidFill>
                  <a:srgbClr val="000000"/>
                </a:solidFill>
                <a:effectLst/>
                <a:latin typeface="minion-pro-condensed"/>
                <a:hlinkClick r:id="rId2" tooltip="International Internal Audit Standards Board"/>
              </a:rPr>
              <a:t>International Internal Audit Standards Board</a:t>
            </a:r>
            <a:r>
              <a:rPr lang="en-US" b="0" i="0" dirty="0">
                <a:solidFill>
                  <a:srgbClr val="000000"/>
                </a:solidFill>
                <a:effectLst/>
                <a:latin typeface="minion-pro-condensed"/>
              </a:rPr>
              <a:t> and overseen by the </a:t>
            </a:r>
            <a:r>
              <a:rPr lang="en-US" b="0" i="0" u="none" strike="noStrike" dirty="0">
                <a:solidFill>
                  <a:srgbClr val="000000"/>
                </a:solidFill>
                <a:effectLst/>
                <a:latin typeface="minion-pro-condensed"/>
                <a:hlinkClick r:id="rId3" tooltip="IPPF Oversight Council"/>
              </a:rPr>
              <a:t>IPPF Oversight Council</a:t>
            </a:r>
            <a:r>
              <a:rPr lang="en-US" b="0" i="0" dirty="0">
                <a:solidFill>
                  <a:srgbClr val="000000"/>
                </a:solidFill>
                <a:effectLst/>
                <a:latin typeface="minion-pro-condensed"/>
              </a:rPr>
              <a:t>. </a:t>
            </a:r>
            <a:endParaRPr lang="en-US" dirty="0"/>
          </a:p>
        </p:txBody>
      </p:sp>
    </p:spTree>
    <p:extLst>
      <p:ext uri="{BB962C8B-B14F-4D97-AF65-F5344CB8AC3E}">
        <p14:creationId xmlns:p14="http://schemas.microsoft.com/office/powerpoint/2010/main" val="873890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83B14-1242-7D85-9CF9-696C4273E01D}"/>
              </a:ext>
            </a:extLst>
          </p:cNvPr>
          <p:cNvPicPr>
            <a:picLocks noChangeAspect="1"/>
          </p:cNvPicPr>
          <p:nvPr/>
        </p:nvPicPr>
        <p:blipFill>
          <a:blip r:embed="rId2"/>
          <a:stretch>
            <a:fillRect/>
          </a:stretch>
        </p:blipFill>
        <p:spPr>
          <a:xfrm>
            <a:off x="0" y="305972"/>
            <a:ext cx="12192000" cy="6246055"/>
          </a:xfrm>
          <a:prstGeom prst="rect">
            <a:avLst/>
          </a:prstGeom>
        </p:spPr>
      </p:pic>
    </p:spTree>
    <p:extLst>
      <p:ext uri="{BB962C8B-B14F-4D97-AF65-F5344CB8AC3E}">
        <p14:creationId xmlns:p14="http://schemas.microsoft.com/office/powerpoint/2010/main" val="1696152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2BACAB-22BF-E52B-99E2-F732288A0F99}"/>
              </a:ext>
            </a:extLst>
          </p:cNvPr>
          <p:cNvPicPr>
            <a:picLocks noChangeAspect="1"/>
          </p:cNvPicPr>
          <p:nvPr/>
        </p:nvPicPr>
        <p:blipFill>
          <a:blip r:embed="rId2"/>
          <a:stretch>
            <a:fillRect/>
          </a:stretch>
        </p:blipFill>
        <p:spPr>
          <a:xfrm>
            <a:off x="171796" y="1269509"/>
            <a:ext cx="11671069" cy="4495252"/>
          </a:xfrm>
          <a:prstGeom prst="rect">
            <a:avLst/>
          </a:prstGeom>
        </p:spPr>
      </p:pic>
      <p:sp>
        <p:nvSpPr>
          <p:cNvPr id="4" name="Title 3">
            <a:extLst>
              <a:ext uri="{FF2B5EF4-FFF2-40B4-BE49-F238E27FC236}">
                <a16:creationId xmlns:a16="http://schemas.microsoft.com/office/drawing/2014/main" id="{5A3060B2-BF6F-A96C-BBDB-D9A390EE1B8B}"/>
              </a:ext>
            </a:extLst>
          </p:cNvPr>
          <p:cNvSpPr>
            <a:spLocks noGrp="1"/>
          </p:cNvSpPr>
          <p:nvPr>
            <p:ph type="title"/>
          </p:nvPr>
        </p:nvSpPr>
        <p:spPr>
          <a:xfrm>
            <a:off x="472440" y="-56054"/>
            <a:ext cx="10515600" cy="1325563"/>
          </a:xfrm>
        </p:spPr>
        <p:txBody>
          <a:bodyPr/>
          <a:lstStyle/>
          <a:p>
            <a:r>
              <a:rPr lang="en-US" b="1" dirty="0">
                <a:solidFill>
                  <a:srgbClr val="0070C0"/>
                </a:solidFill>
              </a:rPr>
              <a:t>IPPF 2017 vs. IPPF 2024</a:t>
            </a:r>
          </a:p>
        </p:txBody>
      </p:sp>
    </p:spTree>
    <p:extLst>
      <p:ext uri="{BB962C8B-B14F-4D97-AF65-F5344CB8AC3E}">
        <p14:creationId xmlns:p14="http://schemas.microsoft.com/office/powerpoint/2010/main" val="1359442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40E8BA-990E-D919-9BBE-687FDFD1B742}"/>
              </a:ext>
            </a:extLst>
          </p:cNvPr>
          <p:cNvSpPr>
            <a:spLocks noGrp="1"/>
          </p:cNvSpPr>
          <p:nvPr>
            <p:ph type="title"/>
          </p:nvPr>
        </p:nvSpPr>
        <p:spPr/>
        <p:txBody>
          <a:bodyPr>
            <a:normAutofit fontScale="90000"/>
          </a:bodyPr>
          <a:lstStyle/>
          <a:p>
            <a:r>
              <a:rPr lang="en-US" b="1" dirty="0">
                <a:solidFill>
                  <a:srgbClr val="0070C0"/>
                </a:solidFill>
              </a:rPr>
              <a:t>What Happened To The Content Of The 2017 IPPF?</a:t>
            </a:r>
            <a:br>
              <a:rPr lang="en-US" dirty="0"/>
            </a:br>
            <a:endParaRPr lang="en-US" dirty="0"/>
          </a:p>
        </p:txBody>
      </p:sp>
      <p:sp>
        <p:nvSpPr>
          <p:cNvPr id="5" name="Content Placeholder 4">
            <a:extLst>
              <a:ext uri="{FF2B5EF4-FFF2-40B4-BE49-F238E27FC236}">
                <a16:creationId xmlns:a16="http://schemas.microsoft.com/office/drawing/2014/main" id="{1C4DE61F-7CFC-BE1D-E5AB-FBB8E68C402C}"/>
              </a:ext>
            </a:extLst>
          </p:cNvPr>
          <p:cNvSpPr>
            <a:spLocks noGrp="1"/>
          </p:cNvSpPr>
          <p:nvPr>
            <p:ph idx="1"/>
          </p:nvPr>
        </p:nvSpPr>
        <p:spPr/>
        <p:txBody>
          <a:bodyPr/>
          <a:lstStyle/>
          <a:p>
            <a:r>
              <a:rPr lang="en-US" dirty="0"/>
              <a:t>The 2024 Global Internal Audit Standards incorporate all the mandatory elements of the 2017 IPPF, including the Definition of Internal Auditing, Mission of Internal Audit, Code of Ethics, Core Principles for the Professional Practice of Internal Auditing.</a:t>
            </a:r>
          </a:p>
          <a:p>
            <a:r>
              <a:rPr lang="en-US" dirty="0"/>
              <a:t>Additionally, the recommended guidance contained in the 2017 Implementation Guides also has been incorporated into the 2024 Standards as considerations for implementation and examples of evidence of conformance. These elements are no longer considered separate elements of the framework.</a:t>
            </a:r>
          </a:p>
        </p:txBody>
      </p:sp>
    </p:spTree>
    <p:extLst>
      <p:ext uri="{BB962C8B-B14F-4D97-AF65-F5344CB8AC3E}">
        <p14:creationId xmlns:p14="http://schemas.microsoft.com/office/powerpoint/2010/main" val="639725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D3EAED-C0C1-CD7B-01ED-26AB5EC5DD61}"/>
              </a:ext>
            </a:extLst>
          </p:cNvPr>
          <p:cNvSpPr>
            <a:spLocks noGrp="1"/>
          </p:cNvSpPr>
          <p:nvPr>
            <p:ph type="title"/>
          </p:nvPr>
        </p:nvSpPr>
        <p:spPr>
          <a:xfrm>
            <a:off x="0" y="0"/>
            <a:ext cx="10515600" cy="831908"/>
          </a:xfrm>
        </p:spPr>
        <p:txBody>
          <a:bodyPr/>
          <a:lstStyle/>
          <a:p>
            <a:r>
              <a:rPr lang="en-US" b="1" dirty="0">
                <a:solidFill>
                  <a:srgbClr val="0070C0"/>
                </a:solidFill>
              </a:rPr>
              <a:t>Key Changes to the IPPF</a:t>
            </a:r>
          </a:p>
        </p:txBody>
      </p:sp>
      <p:sp>
        <p:nvSpPr>
          <p:cNvPr id="4" name="Content Placeholder 3">
            <a:extLst>
              <a:ext uri="{FF2B5EF4-FFF2-40B4-BE49-F238E27FC236}">
                <a16:creationId xmlns:a16="http://schemas.microsoft.com/office/drawing/2014/main" id="{2DF39C03-EEBA-BE09-E962-0E72C8F8FAE8}"/>
              </a:ext>
            </a:extLst>
          </p:cNvPr>
          <p:cNvSpPr>
            <a:spLocks noGrp="1"/>
          </p:cNvSpPr>
          <p:nvPr>
            <p:ph idx="1"/>
          </p:nvPr>
        </p:nvSpPr>
        <p:spPr>
          <a:xfrm>
            <a:off x="133003" y="919942"/>
            <a:ext cx="11737571" cy="6051665"/>
          </a:xfrm>
        </p:spPr>
        <p:txBody>
          <a:bodyPr>
            <a:normAutofit/>
          </a:bodyPr>
          <a:lstStyle/>
          <a:p>
            <a:r>
              <a:rPr lang="en-US" sz="1800" dirty="0"/>
              <a:t>The </a:t>
            </a:r>
            <a:r>
              <a:rPr lang="en-US" sz="1800" b="1" dirty="0"/>
              <a:t>International Professional Practices Framework (IPPF)</a:t>
            </a:r>
            <a:r>
              <a:rPr lang="en-US" sz="1800" dirty="0"/>
              <a:t> has undergone significant revisions between its 2017 and 2024 editions to enhance the effectiveness and clarity of internal auditing standards. The key changes are as follows:</a:t>
            </a:r>
          </a:p>
          <a:p>
            <a:pPr marL="0" indent="0">
              <a:buNone/>
            </a:pPr>
            <a:r>
              <a:rPr lang="en-US" sz="1800" b="1" dirty="0"/>
              <a:t>1. Introduction of the Global Internal Audit Standards</a:t>
            </a:r>
            <a:endParaRPr lang="en-US" sz="1800" dirty="0"/>
          </a:p>
          <a:p>
            <a:pPr>
              <a:buFont typeface="Arial" panose="020B0604020202020204" pitchFamily="34" charset="0"/>
              <a:buChar char="•"/>
            </a:pPr>
            <a:r>
              <a:rPr lang="en-US" sz="1800" b="1" dirty="0"/>
              <a:t>Unified Framework</a:t>
            </a:r>
            <a:r>
              <a:rPr lang="en-US" sz="1800" dirty="0"/>
              <a:t>: The 2024 IPPF consolidates previously separate elements—such as the Mission of Internal Audit, Definition of Internal Auditing, Core Principles, Code of Ethics, and Standards—into a single, cohesive document known as the </a:t>
            </a:r>
            <a:r>
              <a:rPr lang="en-US" sz="1800" b="1" dirty="0"/>
              <a:t>Global Internal Audit Standards</a:t>
            </a:r>
            <a:r>
              <a:rPr lang="en-US" sz="1800" dirty="0"/>
              <a:t>. </a:t>
            </a:r>
          </a:p>
          <a:p>
            <a:pPr marL="0" indent="0">
              <a:buNone/>
            </a:pPr>
            <a:r>
              <a:rPr lang="en-US" sz="1800" b="1" dirty="0"/>
              <a:t>2. Structural Reorganization</a:t>
            </a:r>
            <a:endParaRPr lang="en-US" sz="1800" dirty="0"/>
          </a:p>
          <a:p>
            <a:pPr>
              <a:buFont typeface="Arial" panose="020B0604020202020204" pitchFamily="34" charset="0"/>
              <a:buChar char="•"/>
            </a:pPr>
            <a:r>
              <a:rPr lang="en-US" sz="1800" b="1" dirty="0"/>
              <a:t>Five Domains</a:t>
            </a:r>
            <a:r>
              <a:rPr lang="en-US" sz="1800" dirty="0"/>
              <a:t>: The new Standards are organized into five domains:</a:t>
            </a:r>
          </a:p>
          <a:p>
            <a:pPr marL="742950" lvl="1" indent="-285750">
              <a:buFont typeface="Arial" panose="020B0604020202020204" pitchFamily="34" charset="0"/>
              <a:buChar char="•"/>
            </a:pPr>
            <a:r>
              <a:rPr lang="en-US" sz="1600" b="1" dirty="0"/>
              <a:t>Purpose of Internal Auditing</a:t>
            </a:r>
            <a:endParaRPr lang="en-US" sz="1600" dirty="0"/>
          </a:p>
          <a:p>
            <a:pPr marL="742950" lvl="1" indent="-285750">
              <a:buFont typeface="Arial" panose="020B0604020202020204" pitchFamily="34" charset="0"/>
              <a:buChar char="•"/>
            </a:pPr>
            <a:r>
              <a:rPr lang="en-US" sz="1600" b="1" dirty="0"/>
              <a:t>Ethics and Professionalism</a:t>
            </a:r>
            <a:endParaRPr lang="en-US" sz="1600" dirty="0"/>
          </a:p>
          <a:p>
            <a:pPr marL="742950" lvl="1" indent="-285750">
              <a:buFont typeface="Arial" panose="020B0604020202020204" pitchFamily="34" charset="0"/>
              <a:buChar char="•"/>
            </a:pPr>
            <a:r>
              <a:rPr lang="en-US" sz="1600" b="1" dirty="0"/>
              <a:t>Governing the Internal Audit Function</a:t>
            </a:r>
            <a:endParaRPr lang="en-US" sz="1600" dirty="0"/>
          </a:p>
          <a:p>
            <a:pPr marL="742950" lvl="1" indent="-285750">
              <a:buFont typeface="Arial" panose="020B0604020202020204" pitchFamily="34" charset="0"/>
              <a:buChar char="•"/>
            </a:pPr>
            <a:r>
              <a:rPr lang="en-US" sz="1600" b="1" dirty="0"/>
              <a:t>Managing the Internal Audit Function</a:t>
            </a:r>
            <a:endParaRPr lang="en-US" sz="1600" dirty="0"/>
          </a:p>
          <a:p>
            <a:pPr marL="742950" lvl="1" indent="-285750">
              <a:buFont typeface="Arial" panose="020B0604020202020204" pitchFamily="34" charset="0"/>
              <a:buChar char="•"/>
            </a:pPr>
            <a:r>
              <a:rPr lang="en-US" sz="1600" b="1" dirty="0"/>
              <a:t>Performing Internal Audit Services</a:t>
            </a:r>
            <a:endParaRPr lang="en-US" sz="1600" dirty="0"/>
          </a:p>
          <a:p>
            <a:r>
              <a:rPr lang="en-US" sz="1800" dirty="0"/>
              <a:t>This structure aims to provide a more logical and user-friendly framework for internal auditors. </a:t>
            </a:r>
          </a:p>
          <a:p>
            <a:pPr marL="0" indent="0">
              <a:buNone/>
            </a:pPr>
            <a:r>
              <a:rPr lang="en-US" sz="1800" b="1" dirty="0"/>
              <a:t>3. Enhanced Focus on Governance and Management</a:t>
            </a:r>
            <a:endParaRPr lang="en-US" sz="1800" dirty="0"/>
          </a:p>
          <a:p>
            <a:pPr>
              <a:buFont typeface="Arial" panose="020B0604020202020204" pitchFamily="34" charset="0"/>
              <a:buChar char="•"/>
            </a:pPr>
            <a:r>
              <a:rPr lang="en-US" sz="1800" b="1" dirty="0"/>
              <a:t>Clarified Roles</a:t>
            </a:r>
            <a:r>
              <a:rPr lang="en-US" sz="1800" dirty="0"/>
              <a:t>: The 2024 Standards delineate the responsibilities of the board and senior management in supporting an effective internal audit function, emphasizing the importance of governance structures and mutual expectations.</a:t>
            </a:r>
          </a:p>
        </p:txBody>
      </p:sp>
    </p:spTree>
    <p:extLst>
      <p:ext uri="{BB962C8B-B14F-4D97-AF65-F5344CB8AC3E}">
        <p14:creationId xmlns:p14="http://schemas.microsoft.com/office/powerpoint/2010/main" val="3565536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CA805-CBDC-6DA3-C64A-8BE2AD3BE559}"/>
              </a:ext>
            </a:extLst>
          </p:cNvPr>
          <p:cNvSpPr>
            <a:spLocks noGrp="1"/>
          </p:cNvSpPr>
          <p:nvPr>
            <p:ph type="title"/>
          </p:nvPr>
        </p:nvSpPr>
        <p:spPr>
          <a:xfrm>
            <a:off x="655320" y="73673"/>
            <a:ext cx="10515600" cy="1325563"/>
          </a:xfrm>
        </p:spPr>
        <p:txBody>
          <a:bodyPr/>
          <a:lstStyle/>
          <a:p>
            <a:r>
              <a:rPr lang="en-US" b="1" dirty="0">
                <a:solidFill>
                  <a:srgbClr val="0070C0"/>
                </a:solidFill>
              </a:rPr>
              <a:t>Key Changes to the IPPF (continued)</a:t>
            </a:r>
            <a:endParaRPr lang="en-US" dirty="0"/>
          </a:p>
        </p:txBody>
      </p:sp>
      <p:sp>
        <p:nvSpPr>
          <p:cNvPr id="3" name="Content Placeholder 2">
            <a:extLst>
              <a:ext uri="{FF2B5EF4-FFF2-40B4-BE49-F238E27FC236}">
                <a16:creationId xmlns:a16="http://schemas.microsoft.com/office/drawing/2014/main" id="{B86B1E5C-C031-3981-74BA-BCBDC76BB739}"/>
              </a:ext>
            </a:extLst>
          </p:cNvPr>
          <p:cNvSpPr>
            <a:spLocks noGrp="1"/>
          </p:cNvSpPr>
          <p:nvPr>
            <p:ph idx="1"/>
          </p:nvPr>
        </p:nvSpPr>
        <p:spPr>
          <a:xfrm>
            <a:off x="703811" y="1451956"/>
            <a:ext cx="10649989" cy="4987637"/>
          </a:xfrm>
        </p:spPr>
        <p:txBody>
          <a:bodyPr>
            <a:normAutofit fontScale="47500" lnSpcReduction="20000"/>
          </a:bodyPr>
          <a:lstStyle/>
          <a:p>
            <a:pPr marL="0" indent="0">
              <a:buNone/>
            </a:pPr>
            <a:r>
              <a:rPr lang="en-US" sz="4000" b="1" dirty="0"/>
              <a:t>4. Quality Assurance and Improvement Program (QAIP) Enhancements</a:t>
            </a:r>
            <a:endParaRPr lang="en-US" sz="4000" dirty="0"/>
          </a:p>
          <a:p>
            <a:pPr>
              <a:buFont typeface="Arial" panose="020B0604020202020204" pitchFamily="34" charset="0"/>
              <a:buChar char="•"/>
            </a:pPr>
            <a:r>
              <a:rPr lang="en-US" sz="4000" b="1" dirty="0"/>
              <a:t>Certified Reviewers</a:t>
            </a:r>
            <a:r>
              <a:rPr lang="en-US" sz="4000" dirty="0"/>
              <a:t>: The updated Standards require that at least one reviewer in an external quality assessment be a Certified Internal Auditor, ensuring a higher level of expertise in evaluations. </a:t>
            </a:r>
          </a:p>
          <a:p>
            <a:pPr marL="0" indent="0">
              <a:buNone/>
            </a:pPr>
            <a:r>
              <a:rPr lang="en-US" sz="4000" b="1" dirty="0"/>
              <a:t>5. Integration of Implementation Guidance</a:t>
            </a:r>
            <a:endParaRPr lang="en-US" sz="4000" dirty="0"/>
          </a:p>
          <a:p>
            <a:pPr>
              <a:buFont typeface="Arial" panose="020B0604020202020204" pitchFamily="34" charset="0"/>
              <a:buChar char="•"/>
            </a:pPr>
            <a:r>
              <a:rPr lang="en-US" sz="4000" b="1" dirty="0"/>
              <a:t>Embedded Guidance</a:t>
            </a:r>
            <a:r>
              <a:rPr lang="en-US" sz="4000" dirty="0"/>
              <a:t>: Previously separate Implementation Guides are now incorporated within the Standards, providing practical considerations and examples directly alongside the requirements, facilitating easier application.</a:t>
            </a:r>
          </a:p>
          <a:p>
            <a:pPr marL="0" indent="0">
              <a:buNone/>
            </a:pPr>
            <a:r>
              <a:rPr lang="en-US" sz="4000" b="1" dirty="0"/>
              <a:t>6. Introduction of Topical Requirements</a:t>
            </a:r>
            <a:endParaRPr lang="en-US" sz="4000" dirty="0"/>
          </a:p>
          <a:p>
            <a:pPr>
              <a:buFont typeface="Arial" panose="020B0604020202020204" pitchFamily="34" charset="0"/>
              <a:buChar char="•"/>
            </a:pPr>
            <a:r>
              <a:rPr lang="en-US" sz="4000" b="1" dirty="0"/>
              <a:t>Specific Risk Areas</a:t>
            </a:r>
            <a:r>
              <a:rPr lang="en-US" sz="4000" dirty="0"/>
              <a:t>: The 2024 IPPF introduces </a:t>
            </a:r>
            <a:r>
              <a:rPr lang="en-US" sz="4000" b="1" dirty="0"/>
              <a:t>Topical Requirements</a:t>
            </a:r>
            <a:r>
              <a:rPr lang="en-US" sz="4000" dirty="0"/>
              <a:t> as a mandatory component, addressing specific risk areas such as cybersecurity and sustainability, to enhance the consistency and quality of internal audit services in these domains.</a:t>
            </a:r>
          </a:p>
          <a:p>
            <a:pPr marL="0" indent="0">
              <a:buNone/>
            </a:pPr>
            <a:r>
              <a:rPr lang="en-US" sz="4000" b="1" dirty="0"/>
              <a:t>7. Emphasis on Public Interest and Stakeholder Communication</a:t>
            </a:r>
            <a:endParaRPr lang="en-US" sz="4000" dirty="0"/>
          </a:p>
          <a:p>
            <a:pPr>
              <a:buFont typeface="Arial" panose="020B0604020202020204" pitchFamily="34" charset="0"/>
              <a:buChar char="•"/>
            </a:pPr>
            <a:r>
              <a:rPr lang="en-US" sz="4000" b="1" dirty="0"/>
              <a:t>Purpose of Internal Auditing</a:t>
            </a:r>
            <a:r>
              <a:rPr lang="en-US" sz="4000" dirty="0"/>
              <a:t>: The new Standards underscore the role of internal auditing in serving the public interest and provide clearer communication to stakeholders and regulators about the profession's value.</a:t>
            </a:r>
          </a:p>
          <a:p>
            <a:r>
              <a:rPr lang="en-US" sz="4000" dirty="0"/>
              <a:t>These revisions reflect a comprehensive effort to modernize the IPPF, making it more adaptable to current and emerging challenges in the internal audit profession.</a:t>
            </a:r>
          </a:p>
          <a:p>
            <a:pPr marL="0" indent="0">
              <a:buNone/>
            </a:pPr>
            <a:endParaRPr lang="en-US" dirty="0"/>
          </a:p>
        </p:txBody>
      </p:sp>
    </p:spTree>
    <p:extLst>
      <p:ext uri="{BB962C8B-B14F-4D97-AF65-F5344CB8AC3E}">
        <p14:creationId xmlns:p14="http://schemas.microsoft.com/office/powerpoint/2010/main" val="1056055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4D4F-66B7-5F03-FB9A-9905C97E6F0E}"/>
              </a:ext>
            </a:extLst>
          </p:cNvPr>
          <p:cNvSpPr>
            <a:spLocks noGrp="1"/>
          </p:cNvSpPr>
          <p:nvPr>
            <p:ph type="title"/>
          </p:nvPr>
        </p:nvSpPr>
        <p:spPr/>
        <p:txBody>
          <a:bodyPr/>
          <a:lstStyle/>
          <a:p>
            <a:r>
              <a:rPr lang="en-US" b="1" dirty="0">
                <a:solidFill>
                  <a:srgbClr val="0070C0"/>
                </a:solidFill>
              </a:rPr>
              <a:t>IPPF 2024-Overview</a:t>
            </a:r>
          </a:p>
        </p:txBody>
      </p:sp>
      <p:sp>
        <p:nvSpPr>
          <p:cNvPr id="3" name="Content Placeholder 2">
            <a:extLst>
              <a:ext uri="{FF2B5EF4-FFF2-40B4-BE49-F238E27FC236}">
                <a16:creationId xmlns:a16="http://schemas.microsoft.com/office/drawing/2014/main" id="{E5DE1BA7-2137-8F60-C3E3-C19BEA8D9AD2}"/>
              </a:ext>
            </a:extLst>
          </p:cNvPr>
          <p:cNvSpPr>
            <a:spLocks noGrp="1"/>
          </p:cNvSpPr>
          <p:nvPr>
            <p:ph idx="1"/>
          </p:nvPr>
        </p:nvSpPr>
        <p:spPr>
          <a:xfrm>
            <a:off x="838200" y="1518458"/>
            <a:ext cx="10515600" cy="4974417"/>
          </a:xfrm>
        </p:spPr>
        <p:txBody>
          <a:bodyPr>
            <a:normAutofit fontScale="85000" lnSpcReduction="20000"/>
          </a:bodyPr>
          <a:lstStyle/>
          <a:p>
            <a:pPr algn="l"/>
            <a:r>
              <a:rPr lang="en-US" b="0" i="0" dirty="0">
                <a:solidFill>
                  <a:srgbClr val="00305E"/>
                </a:solidFill>
                <a:effectLst/>
                <a:latin typeface="minion-pro-condensed"/>
              </a:rPr>
              <a:t>To make the Standards clearer and easier to use, the new, wide-ranging structure adds two bold innovations.</a:t>
            </a:r>
          </a:p>
          <a:p>
            <a:pPr algn="l"/>
            <a:r>
              <a:rPr lang="en-US" b="0" i="0" dirty="0">
                <a:solidFill>
                  <a:srgbClr val="00305E"/>
                </a:solidFill>
                <a:effectLst/>
                <a:latin typeface="minion-pro-condensed"/>
              </a:rPr>
              <a:t>First, mandatory elements and implementation guidance now reside under a single roof. </a:t>
            </a:r>
          </a:p>
          <a:p>
            <a:pPr algn="l"/>
            <a:r>
              <a:rPr lang="en-US" b="0" i="0" dirty="0">
                <a:solidFill>
                  <a:srgbClr val="00305E"/>
                </a:solidFill>
                <a:effectLst/>
                <a:latin typeface="minion-pro-condensed"/>
              </a:rPr>
              <a:t>Second, the Standards are organized into five domains that begin with the Purpose of Internal Auditing and end with detailed descriptions of how internal audit services must be delivered.</a:t>
            </a:r>
          </a:p>
          <a:p>
            <a:pPr algn="l"/>
            <a:r>
              <a:rPr lang="en-US" b="0" i="0" dirty="0">
                <a:solidFill>
                  <a:srgbClr val="00305E"/>
                </a:solidFill>
                <a:effectLst/>
                <a:latin typeface="minion-pro-condensed"/>
              </a:rPr>
              <a:t>The new structure reemphasizes that the Standards are based on principles. If one can imagine the five domains of the Standards as a set of building blocks, the governing principle of all principles can be found in the Purpose of Internal Auditing. From there everything else flows.</a:t>
            </a:r>
          </a:p>
          <a:p>
            <a:pPr algn="l"/>
            <a:r>
              <a:rPr lang="en-US" b="0" i="0" dirty="0">
                <a:solidFill>
                  <a:srgbClr val="00305E"/>
                </a:solidFill>
                <a:effectLst/>
                <a:latin typeface="minion-pro-condensed"/>
              </a:rPr>
              <a:t>In addition, each domain — except the purpose statement — has a hierarchical structure: principles at the top, followed by the required standards and implementation practices, and, finally, examples of how conformance can be achieved. Internal auditors can now visualize how the different domains relate to each other and find what they need within the Standards much more easily.</a:t>
            </a:r>
          </a:p>
          <a:p>
            <a:endParaRPr lang="en-US" dirty="0"/>
          </a:p>
        </p:txBody>
      </p:sp>
    </p:spTree>
    <p:extLst>
      <p:ext uri="{BB962C8B-B14F-4D97-AF65-F5344CB8AC3E}">
        <p14:creationId xmlns:p14="http://schemas.microsoft.com/office/powerpoint/2010/main" val="49979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0387BB-6935-8AB3-5E47-6F5CD545FD93}"/>
              </a:ext>
            </a:extLst>
          </p:cNvPr>
          <p:cNvPicPr>
            <a:picLocks noChangeAspect="1"/>
          </p:cNvPicPr>
          <p:nvPr/>
        </p:nvPicPr>
        <p:blipFill>
          <a:blip r:embed="rId2">
            <a:extLst>
              <a:ext uri="{28A0092B-C50C-407E-A947-70E740481C1C}">
                <a14:useLocalDpi xmlns:a14="http://schemas.microsoft.com/office/drawing/2010/main" val="0"/>
              </a:ext>
            </a:extLst>
          </a:blip>
          <a:srcRect b="15560"/>
          <a:stretch/>
        </p:blipFill>
        <p:spPr>
          <a:xfrm>
            <a:off x="77584" y="354676"/>
            <a:ext cx="11986953" cy="6356466"/>
          </a:xfrm>
          <a:prstGeom prst="rect">
            <a:avLst/>
          </a:prstGeom>
        </p:spPr>
      </p:pic>
    </p:spTree>
    <p:extLst>
      <p:ext uri="{BB962C8B-B14F-4D97-AF65-F5344CB8AC3E}">
        <p14:creationId xmlns:p14="http://schemas.microsoft.com/office/powerpoint/2010/main" val="712468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0B4081-B509-2CAF-ECD8-B9D6A2E9D220}"/>
              </a:ext>
            </a:extLst>
          </p:cNvPr>
          <p:cNvSpPr>
            <a:spLocks noGrp="1"/>
          </p:cNvSpPr>
          <p:nvPr>
            <p:ph type="title"/>
          </p:nvPr>
        </p:nvSpPr>
        <p:spPr>
          <a:xfrm>
            <a:off x="799406" y="365125"/>
            <a:ext cx="10515600" cy="1325563"/>
          </a:xfrm>
        </p:spPr>
        <p:txBody>
          <a:bodyPr/>
          <a:lstStyle/>
          <a:p>
            <a:r>
              <a:rPr lang="en-US" b="1" dirty="0">
                <a:solidFill>
                  <a:schemeClr val="accent1"/>
                </a:solidFill>
              </a:rPr>
              <a:t>IPPF 2024- Components</a:t>
            </a:r>
          </a:p>
        </p:txBody>
      </p:sp>
      <p:pic>
        <p:nvPicPr>
          <p:cNvPr id="6" name="Picture 5">
            <a:extLst>
              <a:ext uri="{FF2B5EF4-FFF2-40B4-BE49-F238E27FC236}">
                <a16:creationId xmlns:a16="http://schemas.microsoft.com/office/drawing/2014/main" id="{20A64A86-E5A1-7080-E2D5-0A6576FDBA94}"/>
              </a:ext>
            </a:extLst>
          </p:cNvPr>
          <p:cNvPicPr>
            <a:picLocks noChangeAspect="1"/>
          </p:cNvPicPr>
          <p:nvPr/>
        </p:nvPicPr>
        <p:blipFill>
          <a:blip r:embed="rId2"/>
          <a:srcRect r="5785"/>
          <a:stretch/>
        </p:blipFill>
        <p:spPr>
          <a:xfrm>
            <a:off x="670560" y="1557251"/>
            <a:ext cx="11260973" cy="4593611"/>
          </a:xfrm>
          <a:prstGeom prst="rect">
            <a:avLst/>
          </a:prstGeom>
        </p:spPr>
      </p:pic>
    </p:spTree>
    <p:extLst>
      <p:ext uri="{BB962C8B-B14F-4D97-AF65-F5344CB8AC3E}">
        <p14:creationId xmlns:p14="http://schemas.microsoft.com/office/powerpoint/2010/main" val="671047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db7ab54-77e2-4c48-b6d0-6e2911d2c25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44FE1450968F47BE7A396CBFCD556E" ma:contentTypeVersion="15" ma:contentTypeDescription="Create a new document." ma:contentTypeScope="" ma:versionID="383e90b622cb6f4980e03187aa24c75e">
  <xsd:schema xmlns:xsd="http://www.w3.org/2001/XMLSchema" xmlns:xs="http://www.w3.org/2001/XMLSchema" xmlns:p="http://schemas.microsoft.com/office/2006/metadata/properties" xmlns:ns3="cdb7ab54-77e2-4c48-b6d0-6e2911d2c253" xmlns:ns4="608881c6-168d-4c42-b4f9-e2bc4489d8c2" targetNamespace="http://schemas.microsoft.com/office/2006/metadata/properties" ma:root="true" ma:fieldsID="4faadb980d92bce2168a2fce43a2e1bc" ns3:_="" ns4:_="">
    <xsd:import namespace="cdb7ab54-77e2-4c48-b6d0-6e2911d2c253"/>
    <xsd:import namespace="608881c6-168d-4c42-b4f9-e2bc4489d8c2"/>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b7ab54-77e2-4c48-b6d0-6e2911d2c253"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8881c6-168d-4c42-b4f9-e2bc4489d8c2"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8D6CCC-A630-4E64-97C1-ADB29ACECC9F}">
  <ds:schemaRefs>
    <ds:schemaRef ds:uri="http://www.w3.org/XML/1998/namespace"/>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608881c6-168d-4c42-b4f9-e2bc4489d8c2"/>
    <ds:schemaRef ds:uri="cdb7ab54-77e2-4c48-b6d0-6e2911d2c25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DDC2962-BE66-4F51-A686-B2D7664472E1}">
  <ds:schemaRefs>
    <ds:schemaRef ds:uri="http://schemas.microsoft.com/sharepoint/v3/contenttype/forms"/>
  </ds:schemaRefs>
</ds:datastoreItem>
</file>

<file path=customXml/itemProps3.xml><?xml version="1.0" encoding="utf-8"?>
<ds:datastoreItem xmlns:ds="http://schemas.openxmlformats.org/officeDocument/2006/customXml" ds:itemID="{AA424308-82D0-4C1A-989B-5D767BEB96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b7ab54-77e2-4c48-b6d0-6e2911d2c253"/>
    <ds:schemaRef ds:uri="608881c6-168d-4c42-b4f9-e2bc4489d8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84</TotalTime>
  <Words>1280</Words>
  <Application>Microsoft Office PowerPoint</Application>
  <PresentationFormat>Widescreen</PresentationFormat>
  <Paragraphs>65</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basic-sans</vt:lpstr>
      <vt:lpstr>Calibri</vt:lpstr>
      <vt:lpstr>Calibri Light</vt:lpstr>
      <vt:lpstr>minion-pro-condensed</vt:lpstr>
      <vt:lpstr>Office Theme</vt:lpstr>
      <vt:lpstr>PowerPoint Presentation</vt:lpstr>
      <vt:lpstr>PowerPoint Presentation</vt:lpstr>
      <vt:lpstr>IPPF 2017 vs. IPPF 2024</vt:lpstr>
      <vt:lpstr>What Happened To The Content Of The 2017 IPPF? </vt:lpstr>
      <vt:lpstr>Key Changes to the IPPF</vt:lpstr>
      <vt:lpstr>Key Changes to the IPPF (continued)</vt:lpstr>
      <vt:lpstr>IPPF 2024-Overview</vt:lpstr>
      <vt:lpstr>PowerPoint Presentation</vt:lpstr>
      <vt:lpstr>IPPF 2024- Components</vt:lpstr>
      <vt:lpstr>5 Domains of Global IA Standards</vt:lpstr>
      <vt:lpstr>Domain I: Purpose of Internal Auditing</vt:lpstr>
      <vt:lpstr>PowerPoint Presentation</vt:lpstr>
      <vt:lpstr>Domain II: Ethics and Professionalism </vt:lpstr>
      <vt:lpstr>PowerPoint Presentation</vt:lpstr>
      <vt:lpstr>Domain III: Governing the Internal Audit Function </vt:lpstr>
      <vt:lpstr>PowerPoint Presentation</vt:lpstr>
      <vt:lpstr>Domain IV: Managing the Internal Audit Function </vt:lpstr>
      <vt:lpstr>PowerPoint Presentation</vt:lpstr>
      <vt:lpstr>Domain V: Performing Internal Audit Services </vt:lpstr>
      <vt:lpstr>PowerPoint Presentation</vt:lpstr>
      <vt:lpstr>Implementing the Global Internal Audit Standards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Leila Amer</dc:creator>
  <cp:lastModifiedBy>Leila Amer</cp:lastModifiedBy>
  <cp:revision>2</cp:revision>
  <dcterms:created xsi:type="dcterms:W3CDTF">2024-11-09T10:03:35Z</dcterms:created>
  <dcterms:modified xsi:type="dcterms:W3CDTF">2024-12-09T18:37:40Z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0x0101009C44FE1450968F47BE7A396CBFCD556E</vt:lpwstr>
  </property>
</Properties>
</file>