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</p:sldMasterIdLst>
  <p:notesMasterIdLst>
    <p:notesMasterId r:id="rId47"/>
  </p:notesMasterIdLst>
  <p:sldIdLst>
    <p:sldId id="257" r:id="rId3"/>
    <p:sldId id="292" r:id="rId4"/>
    <p:sldId id="294" r:id="rId5"/>
    <p:sldId id="258" r:id="rId6"/>
    <p:sldId id="296" r:id="rId7"/>
    <p:sldId id="259" r:id="rId8"/>
    <p:sldId id="350" r:id="rId9"/>
    <p:sldId id="302" r:id="rId10"/>
    <p:sldId id="260" r:id="rId11"/>
    <p:sldId id="298" r:id="rId12"/>
    <p:sldId id="264" r:id="rId13"/>
    <p:sldId id="277" r:id="rId14"/>
    <p:sldId id="308" r:id="rId15"/>
    <p:sldId id="309" r:id="rId16"/>
    <p:sldId id="335" r:id="rId17"/>
    <p:sldId id="342" r:id="rId18"/>
    <p:sldId id="343" r:id="rId19"/>
    <p:sldId id="344" r:id="rId20"/>
    <p:sldId id="337" r:id="rId21"/>
    <p:sldId id="338" r:id="rId22"/>
    <p:sldId id="339" r:id="rId23"/>
    <p:sldId id="340" r:id="rId24"/>
    <p:sldId id="314" r:id="rId25"/>
    <p:sldId id="312" r:id="rId26"/>
    <p:sldId id="315" r:id="rId27"/>
    <p:sldId id="316" r:id="rId28"/>
    <p:sldId id="346" r:id="rId29"/>
    <p:sldId id="355" r:id="rId30"/>
    <p:sldId id="356" r:id="rId31"/>
    <p:sldId id="351" r:id="rId32"/>
    <p:sldId id="352" r:id="rId33"/>
    <p:sldId id="353" r:id="rId34"/>
    <p:sldId id="357" r:id="rId35"/>
    <p:sldId id="358" r:id="rId36"/>
    <p:sldId id="320" r:id="rId37"/>
    <p:sldId id="354" r:id="rId38"/>
    <p:sldId id="287" r:id="rId39"/>
    <p:sldId id="329" r:id="rId40"/>
    <p:sldId id="288" r:id="rId41"/>
    <p:sldId id="330" r:id="rId42"/>
    <p:sldId id="331" r:id="rId43"/>
    <p:sldId id="332" r:id="rId44"/>
    <p:sldId id="333" r:id="rId45"/>
    <p:sldId id="33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pos="3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54"/>
      </p:cViewPr>
      <p:guideLst>
        <p:guide orient="horz" pos="2160"/>
        <p:guide orient="horz" pos="432"/>
        <p:guide pos="35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6F35B6-2254-994C-A4BB-4C7E74389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37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10D1E1-94F3-3A4E-A294-0BF4F2A08B33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308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41A50F-9372-CE41-B19B-B529E5779FD8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ADDEDE1-0CCD-324E-98D4-5359584A0C86}" type="slidenum">
              <a:rPr lang="en-US" sz="1200">
                <a:latin typeface="Times" charset="0"/>
              </a:rPr>
              <a:pPr algn="r"/>
              <a:t>4</a:t>
            </a:fld>
            <a:endParaRPr lang="en-US" sz="1200">
              <a:latin typeface="Times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741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1" tIns="45705" rIns="91411" bIns="45705"/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4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32CE37-C10C-7F43-8E1F-9A71B6485801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F8EBE79-28E7-EB45-A4E8-0AAA16BD5187}" type="slidenum">
              <a:rPr lang="en-US" sz="1200">
                <a:latin typeface="Times" charset="0"/>
              </a:rPr>
              <a:pPr algn="r"/>
              <a:t>12</a:t>
            </a:fld>
            <a:endParaRPr lang="en-US" sz="1200">
              <a:latin typeface="Times" charset="0"/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7413"/>
          </a:xfrm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1" tIns="45705" rIns="91411" bIns="45705"/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1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CDB4F3-7CB9-E74F-A0F3-1C6166E2B330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7795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D2A942-419F-504C-B22E-FA3FF708F6BA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13369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E5DED5-6B57-114C-8A12-62EC2DB415D8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6356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F35B6-2254-994C-A4BB-4C7E7438938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7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6C5C-9550-5A41-B486-0BF63FB33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E1E84-6850-DE43-9F04-5984CAD43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8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32F7-C8B9-9C49-94B9-6B46A981F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0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D8724-5264-9846-8D2B-4549B0FAC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8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778F-202B-A04B-977A-043FBDC8A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4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B6CC-A7BD-E242-B8CC-5A65E0064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69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2A0D6-8135-B74D-85FE-A5EC96296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04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25422-03B6-4F4D-B35A-C4817A1DF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1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162D-FE38-CB45-B92F-8838087E2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FFC23-DE1D-9B45-82C6-9DD2C8A40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A0B70-A46E-E249-9E41-75F58F34E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4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58F7F-9AA7-5F46-8C03-7EEF61A7D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3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9471-5921-1448-8BEF-80015EB9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2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DE2B7-4899-7D43-A9BF-A10E71154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0A8E-80F5-1B41-80C5-44C35E2DC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0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506D-03B6-6F4A-9269-0F5E34C16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629EB-763A-AC4D-B460-6D63C3118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5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68B47-F09C-A842-B7FB-2492FC8B2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6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AE782-8CDC-C24C-9095-5240507FF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5148D-6247-3741-922F-6F015BFE3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3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2F769-ACF6-0E4B-882A-AE4A0D9E4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2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59A2-C8B2-334C-88EC-3ED5A82A6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3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F3FA6D-C165-E445-AEB5-BD61EB075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D8604C-B1F3-D84F-B06C-4B96F702C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1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 txBox="1">
            <a:spLocks noChangeArrowheads="1"/>
          </p:cNvSpPr>
          <p:nvPr/>
        </p:nvSpPr>
        <p:spPr bwMode="auto">
          <a:xfrm>
            <a:off x="5221363" y="1895822"/>
            <a:ext cx="3850067" cy="44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Alkenes Structure</a:t>
            </a: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, Nomenclature, 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and an </a:t>
            </a: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introduction 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to Reactivity • Thermodynamics and Kinetics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Paula </a:t>
            </a:r>
            <a:r>
              <a:rPr lang="en-US" sz="1800" b="1" dirty="0" err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Yurkanis</a:t>
            </a:r>
            <a:r>
              <a:rPr lang="en-US" sz="1800" b="1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Bruice</a:t>
            </a:r>
            <a:endParaRPr lang="en-US" sz="18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University of California, </a:t>
            </a: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Santa </a:t>
            </a:r>
            <a:r>
              <a:rPr lang="en-US" sz="1800" b="1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Barbara</a:t>
            </a:r>
            <a:endParaRPr lang="en-US" sz="18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6" name="Rectangle 13"/>
          <p:cNvSpPr>
            <a:spLocks noChangeArrowheads="1"/>
          </p:cNvSpPr>
          <p:nvPr/>
        </p:nvSpPr>
        <p:spPr bwMode="auto">
          <a:xfrm>
            <a:off x="8970963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Rectangle 25"/>
          <p:cNvSpPr>
            <a:spLocks noChangeArrowheads="1"/>
          </p:cNvSpPr>
          <p:nvPr/>
        </p:nvSpPr>
        <p:spPr bwMode="auto">
          <a:xfrm>
            <a:off x="8970963" y="4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28" name="Picture 1" descr="05_00_ChOpe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78110"/>
            <a:ext cx="5065784" cy="340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358040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/>
              <a:t>Chapter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0" y="3048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Nomenclature of Cyclic Alkenes</a:t>
            </a:r>
          </a:p>
        </p:txBody>
      </p:sp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411238" y="4170590"/>
            <a:ext cx="859384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 number is not needed to denote the position of the functional group</a:t>
            </a:r>
            <a:r>
              <a:rPr lang="en-US" dirty="0" smtClean="0"/>
              <a:t>; </a:t>
            </a:r>
            <a:r>
              <a:rPr lang="en-US" dirty="0">
                <a:solidFill>
                  <a:srgbClr val="FF0000"/>
                </a:solidFill>
              </a:rPr>
              <a:t>it is always between C1 and C2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</p:txBody>
      </p:sp>
      <p:pic>
        <p:nvPicPr>
          <p:cNvPr id="36868" name="Picture 1" descr="05_Pg194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0"/>
          <a:stretch>
            <a:fillRect/>
          </a:stretch>
        </p:blipFill>
        <p:spPr bwMode="auto">
          <a:xfrm>
            <a:off x="304800" y="2628900"/>
            <a:ext cx="8534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Arial" charset="0"/>
              </a:rPr>
              <a:t>Vinylic and Allylic Carbons</a:t>
            </a:r>
          </a:p>
        </p:txBody>
      </p:sp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006736" y="4795678"/>
            <a:ext cx="713052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>
                <a:solidFill>
                  <a:srgbClr val="FF0000"/>
                </a:solidFill>
              </a:rPr>
              <a:t>vinylic</a:t>
            </a:r>
            <a:r>
              <a:rPr lang="en-US" dirty="0">
                <a:solidFill>
                  <a:srgbClr val="FF0000"/>
                </a:solidFill>
              </a:rPr>
              <a:t> carbon</a:t>
            </a:r>
            <a:r>
              <a:rPr lang="en-US" dirty="0"/>
              <a:t>: the </a:t>
            </a:r>
            <a:r>
              <a:rPr lang="en-US" i="1" dirty="0"/>
              <a:t>sp</a:t>
            </a:r>
            <a:r>
              <a:rPr lang="en-US" baseline="30000" dirty="0"/>
              <a:t>2</a:t>
            </a:r>
            <a:r>
              <a:rPr lang="en-US" dirty="0"/>
              <a:t> carbon of an </a:t>
            </a:r>
            <a:r>
              <a:rPr lang="en-US" dirty="0" smtClean="0"/>
              <a:t>alkene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 err="1">
                <a:solidFill>
                  <a:srgbClr val="FF0000"/>
                </a:solidFill>
              </a:rPr>
              <a:t>allylic</a:t>
            </a:r>
            <a:r>
              <a:rPr lang="en-US" dirty="0">
                <a:solidFill>
                  <a:srgbClr val="FF0000"/>
                </a:solidFill>
              </a:rPr>
              <a:t> carbon</a:t>
            </a:r>
            <a:r>
              <a:rPr lang="en-US" dirty="0"/>
              <a:t>: a carbon adjacent to a </a:t>
            </a:r>
            <a:r>
              <a:rPr lang="en-US" dirty="0" err="1"/>
              <a:t>vinylic</a:t>
            </a:r>
            <a:r>
              <a:rPr lang="en-US" dirty="0"/>
              <a:t> </a:t>
            </a:r>
            <a:r>
              <a:rPr lang="en-US" dirty="0" smtClean="0"/>
              <a:t>carbon</a:t>
            </a:r>
            <a:endParaRPr lang="en-US" dirty="0"/>
          </a:p>
        </p:txBody>
      </p:sp>
      <p:pic>
        <p:nvPicPr>
          <p:cNvPr id="37892" name="Picture 1" descr="05_Pg194_UnFigur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"/>
          <a:stretch>
            <a:fillRect/>
          </a:stretch>
        </p:blipFill>
        <p:spPr bwMode="auto">
          <a:xfrm>
            <a:off x="1641296" y="2126487"/>
            <a:ext cx="5586158" cy="254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Reactions of Organic Compounds</a:t>
            </a:r>
          </a:p>
        </p:txBody>
      </p:sp>
      <p:sp>
        <p:nvSpPr>
          <p:cNvPr id="38914" name="Text Box 13"/>
          <p:cNvSpPr txBox="1">
            <a:spLocks noChangeArrowheads="1"/>
          </p:cNvSpPr>
          <p:nvPr/>
        </p:nvSpPr>
        <p:spPr bwMode="auto">
          <a:xfrm>
            <a:off x="343166" y="4531948"/>
            <a:ext cx="85917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dirty="0"/>
              <a:t>Organic compounds can be divided into </a:t>
            </a:r>
            <a:r>
              <a:rPr lang="en-US" dirty="0">
                <a:solidFill>
                  <a:srgbClr val="FF0C0C"/>
                </a:solidFill>
              </a:rPr>
              <a:t>families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endParaRPr lang="en-US" dirty="0"/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dirty="0"/>
              <a:t>All members of a family react in the </a:t>
            </a:r>
            <a:r>
              <a:rPr lang="en-US" dirty="0">
                <a:solidFill>
                  <a:srgbClr val="FF0C0C"/>
                </a:solidFill>
              </a:rPr>
              <a:t>same </a:t>
            </a:r>
            <a:r>
              <a:rPr lang="en-US" dirty="0" smtClean="0">
                <a:solidFill>
                  <a:srgbClr val="FF0C0C"/>
                </a:solidFill>
              </a:rPr>
              <a:t>way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smtClean="0"/>
              <a:t>The </a:t>
            </a:r>
            <a:r>
              <a:rPr lang="en-US" dirty="0">
                <a:solidFill>
                  <a:srgbClr val="FF0C0C"/>
                </a:solidFill>
              </a:rPr>
              <a:t>family</a:t>
            </a:r>
            <a:r>
              <a:rPr lang="en-US" dirty="0"/>
              <a:t> a compound belongs </a:t>
            </a:r>
            <a:r>
              <a:rPr lang="en-US" dirty="0" smtClean="0"/>
              <a:t>to, </a:t>
            </a:r>
            <a:r>
              <a:rPr lang="en-US" dirty="0"/>
              <a:t>depends on its </a:t>
            </a:r>
            <a:r>
              <a:rPr lang="en-US" dirty="0">
                <a:solidFill>
                  <a:srgbClr val="0000FF"/>
                </a:solidFill>
              </a:rPr>
              <a:t>functional group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8915" name="Picture 1" descr="05_Pg201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 bwMode="auto">
          <a:xfrm>
            <a:off x="1469390" y="1660262"/>
            <a:ext cx="6205221" cy="277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0" y="7257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Each </a:t>
            </a:r>
            <a:r>
              <a:rPr lang="en-US" sz="3600" dirty="0" smtClean="0"/>
              <a:t>family can </a:t>
            </a:r>
            <a:r>
              <a:rPr lang="en-US" sz="3600" dirty="0"/>
              <a:t>b</a:t>
            </a:r>
            <a:r>
              <a:rPr lang="en-US" sz="3600" dirty="0" smtClean="0"/>
              <a:t>e </a:t>
            </a:r>
            <a:r>
              <a:rPr lang="en-US" sz="3600" dirty="0"/>
              <a:t>p</a:t>
            </a:r>
            <a:r>
              <a:rPr lang="en-US" sz="3600" dirty="0" smtClean="0"/>
              <a:t>ut </a:t>
            </a:r>
            <a:r>
              <a:rPr lang="en-US" sz="3600" dirty="0"/>
              <a:t>in </a:t>
            </a:r>
            <a:r>
              <a:rPr lang="en-US" sz="3600" dirty="0" smtClean="0"/>
              <a:t>one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of </a:t>
            </a:r>
            <a:r>
              <a:rPr lang="en-US" sz="3600" dirty="0" smtClean="0"/>
              <a:t>four </a:t>
            </a:r>
            <a:r>
              <a:rPr lang="en-US" sz="3600" dirty="0"/>
              <a:t>Groups</a:t>
            </a:r>
          </a:p>
        </p:txBody>
      </p:sp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375462" y="5123283"/>
            <a:ext cx="832152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The families in a group react in similar ways.</a:t>
            </a:r>
          </a:p>
        </p:txBody>
      </p:sp>
      <p:pic>
        <p:nvPicPr>
          <p:cNvPr id="2" name="Picture 1" descr="Screen Shot 2015-05-27 at 11.22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0" y="2539973"/>
            <a:ext cx="8652301" cy="246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Electrophiles</a:t>
            </a:r>
          </a:p>
        </p:txBody>
      </p:sp>
      <p:pic>
        <p:nvPicPr>
          <p:cNvPr id="2" name="Picture 1" descr="Screen Shot 2015-05-27 at 11.23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46" y="2545255"/>
            <a:ext cx="5736025" cy="254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0" y="3048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/>
              <a:t>Nucleophiles</a:t>
            </a:r>
          </a:p>
        </p:txBody>
      </p:sp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2673048" y="4430490"/>
            <a:ext cx="37979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nucleophile has</a:t>
            </a:r>
            <a:endParaRPr lang="en-US" sz="2400" dirty="0"/>
          </a:p>
          <a:p>
            <a:r>
              <a:rPr lang="en-US" sz="2400" dirty="0"/>
              <a:t>	a </a:t>
            </a:r>
            <a:r>
              <a:rPr lang="en-US" sz="2400" dirty="0">
                <a:solidFill>
                  <a:srgbClr val="008000"/>
                </a:solidFill>
              </a:rPr>
              <a:t>negative charge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 </a:t>
            </a:r>
            <a:r>
              <a:rPr lang="en-US" sz="2400" dirty="0">
                <a:solidFill>
                  <a:srgbClr val="008000"/>
                </a:solidFill>
              </a:rPr>
              <a:t>lone </a:t>
            </a:r>
            <a:r>
              <a:rPr lang="en-US" sz="2400" dirty="0" smtClean="0">
                <a:solidFill>
                  <a:srgbClr val="008000"/>
                </a:solidFill>
              </a:rPr>
              <a:t>pair</a:t>
            </a:r>
          </a:p>
          <a:p>
            <a:r>
              <a:rPr lang="en-US" sz="2400" dirty="0">
                <a:solidFill>
                  <a:srgbClr val="008000"/>
                </a:solidFill>
              </a:rPr>
              <a:t>	</a:t>
            </a:r>
            <a:r>
              <a:rPr lang="en-US" sz="2400" dirty="0" smtClean="0"/>
              <a:t>a</a:t>
            </a:r>
            <a:r>
              <a:rPr lang="en-US" sz="2400" dirty="0" smtClean="0">
                <a:solidFill>
                  <a:srgbClr val="008000"/>
                </a:solidFill>
              </a:rPr>
              <a:t> double bond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2" name="Picture 1" descr="Screen Shot 2015-05-27 at 12.0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7" y="2762277"/>
            <a:ext cx="8672286" cy="1499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7938" y="84665"/>
            <a:ext cx="9136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A Nucleophile </a:t>
            </a:r>
            <a:r>
              <a:rPr lang="en-US" sz="3600" dirty="0" smtClean="0"/>
              <a:t>reacts</a:t>
            </a:r>
          </a:p>
          <a:p>
            <a:pPr algn="ctr" eaLnBrk="1" hangingPunct="1"/>
            <a:r>
              <a:rPr lang="en-US" sz="3600" dirty="0" smtClean="0"/>
              <a:t>with </a:t>
            </a:r>
            <a:r>
              <a:rPr lang="en-US" sz="3600" dirty="0"/>
              <a:t>an Electrophile</a:t>
            </a:r>
          </a:p>
        </p:txBody>
      </p:sp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200825" y="4459520"/>
            <a:ext cx="67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Your first organic </a:t>
            </a:r>
            <a:r>
              <a:rPr lang="en-US" dirty="0" smtClean="0">
                <a:solidFill>
                  <a:srgbClr val="FF0000"/>
                </a:solidFill>
              </a:rPr>
              <a:t>reaction </a:t>
            </a:r>
            <a:r>
              <a:rPr lang="en-US" dirty="0">
                <a:solidFill>
                  <a:srgbClr val="0000FF"/>
                </a:solidFill>
              </a:rPr>
              <a:t>is a two-step reaction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4036" name="Picture 1" descr="05_Pg202_UnFigur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9"/>
          <a:stretch>
            <a:fillRect/>
          </a:stretch>
        </p:blipFill>
        <p:spPr bwMode="auto">
          <a:xfrm>
            <a:off x="368603" y="2455806"/>
            <a:ext cx="8406795" cy="189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0" y="3410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Curved Arrows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59466" y="5655884"/>
            <a:ext cx="86250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mechanism of a reaction </a:t>
            </a:r>
            <a:r>
              <a:rPr lang="en-US" dirty="0"/>
              <a:t>is the step-by-step description of the process </a:t>
            </a:r>
            <a:r>
              <a:rPr lang="en-US" dirty="0" smtClean="0"/>
              <a:t>by </a:t>
            </a:r>
            <a:r>
              <a:rPr lang="en-US" dirty="0"/>
              <a:t>which reactants are converted into products.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245711" y="4307678"/>
            <a:ext cx="865257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8000"/>
                </a:solidFill>
              </a:rPr>
              <a:t>first step of the </a:t>
            </a:r>
            <a:r>
              <a:rPr lang="en-US" dirty="0" smtClean="0">
                <a:solidFill>
                  <a:srgbClr val="008000"/>
                </a:solidFill>
              </a:rPr>
              <a:t>reaction</a:t>
            </a:r>
          </a:p>
          <a:p>
            <a:pPr algn="ctr" eaLnBrk="1" hangingPunct="1"/>
            <a:endParaRPr lang="en-US" dirty="0" smtClean="0">
              <a:solidFill>
                <a:srgbClr val="008000"/>
              </a:solidFill>
            </a:endParaRPr>
          </a:p>
          <a:p>
            <a:pPr algn="ctr" eaLnBrk="1" hangingPunct="1"/>
            <a:r>
              <a:rPr lang="en-US" dirty="0"/>
              <a:t>Curved arrows are used to show the </a:t>
            </a:r>
            <a:r>
              <a:rPr lang="en-US" dirty="0">
                <a:solidFill>
                  <a:srgbClr val="FF0000"/>
                </a:solidFill>
              </a:rPr>
              <a:t>mechanism of a reaction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5061" name="Picture 1" descr="05_Pg203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0"/>
          <a:stretch>
            <a:fillRect/>
          </a:stretch>
        </p:blipFill>
        <p:spPr bwMode="auto">
          <a:xfrm>
            <a:off x="1293445" y="1679199"/>
            <a:ext cx="6557111" cy="252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2"/>
          <p:cNvSpPr txBox="1">
            <a:spLocks noChangeArrowheads="1"/>
          </p:cNvSpPr>
          <p:nvPr/>
        </p:nvSpPr>
        <p:spPr bwMode="auto">
          <a:xfrm>
            <a:off x="300390" y="4304705"/>
            <a:ext cx="85432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8000"/>
                </a:solidFill>
              </a:rPr>
              <a:t>second step of the </a:t>
            </a:r>
            <a:r>
              <a:rPr lang="en-US" dirty="0" smtClean="0">
                <a:solidFill>
                  <a:srgbClr val="008000"/>
                </a:solidFill>
              </a:rPr>
              <a:t>reaction</a:t>
            </a:r>
          </a:p>
          <a:p>
            <a:pPr algn="ctr" eaLnBrk="1" hangingPunct="1"/>
            <a:endParaRPr lang="en-US" dirty="0">
              <a:solidFill>
                <a:srgbClr val="008000"/>
              </a:solidFill>
            </a:endParaRPr>
          </a:p>
          <a:p>
            <a:pPr algn="ctr" eaLnBrk="1" hangingPunct="1"/>
            <a:r>
              <a:rPr lang="en-US" dirty="0"/>
              <a:t>The curved arrow shows where the electrons </a:t>
            </a:r>
            <a:r>
              <a:rPr lang="en-US" dirty="0">
                <a:solidFill>
                  <a:srgbClr val="FF0000"/>
                </a:solidFill>
              </a:rPr>
              <a:t>start </a:t>
            </a:r>
            <a:r>
              <a:rPr lang="en-US" dirty="0" smtClean="0">
                <a:solidFill>
                  <a:srgbClr val="FF0000"/>
                </a:solidFill>
              </a:rPr>
              <a:t>from</a:t>
            </a:r>
          </a:p>
          <a:p>
            <a:pPr algn="ctr" eaLnBrk="1" hangingPunct="1"/>
            <a:r>
              <a:rPr lang="en-US" dirty="0" smtClean="0"/>
              <a:t>and </a:t>
            </a:r>
            <a:r>
              <a:rPr lang="en-US" dirty="0"/>
              <a:t>where they </a:t>
            </a:r>
            <a:r>
              <a:rPr lang="en-US" dirty="0">
                <a:solidFill>
                  <a:srgbClr val="FF0000"/>
                </a:solidFill>
              </a:rPr>
              <a:t>end up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0" y="3410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Curved Arrows</a:t>
            </a:r>
          </a:p>
        </p:txBody>
      </p:sp>
      <p:pic>
        <p:nvPicPr>
          <p:cNvPr id="46084" name="Picture 1" descr="05_Pg203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"/>
          <a:stretch>
            <a:fillRect/>
          </a:stretch>
        </p:blipFill>
        <p:spPr bwMode="auto">
          <a:xfrm>
            <a:off x="304800" y="2565400"/>
            <a:ext cx="8534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0" y="3410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How to </a:t>
            </a:r>
            <a:r>
              <a:rPr lang="en-US" sz="4000" dirty="0" smtClean="0"/>
              <a:t>draw </a:t>
            </a:r>
            <a:r>
              <a:rPr lang="en-US" sz="4000" dirty="0"/>
              <a:t>Curved Arrows</a:t>
            </a:r>
          </a:p>
        </p:txBody>
      </p:sp>
      <p:pic>
        <p:nvPicPr>
          <p:cNvPr id="2" name="Picture 1" descr="Screen Shot 2015-05-27 at 12.0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6" y="2431145"/>
            <a:ext cx="8569609" cy="2774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0" y="32679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smtClean="0"/>
              <a:t>Alkenes</a:t>
            </a:r>
            <a:endParaRPr lang="en-US" sz="4000" dirty="0"/>
          </a:p>
        </p:txBody>
      </p:sp>
      <p:pic>
        <p:nvPicPr>
          <p:cNvPr id="2" name="Picture 1" descr="Screen Shot 2015-05-27 at 10.54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9" y="1481196"/>
            <a:ext cx="8125963" cy="3844071"/>
          </a:xfrm>
          <a:prstGeom prst="rect">
            <a:avLst/>
          </a:prstGeom>
        </p:spPr>
      </p:pic>
      <p:sp>
        <p:nvSpPr>
          <p:cNvPr id="51206" name="AutoShape 6" descr="Image result for geranium o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12" descr="Image resu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838" y="5251175"/>
            <a:ext cx="1472229" cy="1066800"/>
          </a:xfrm>
          <a:prstGeom prst="rect">
            <a:avLst/>
          </a:prstGeom>
          <a:noFill/>
        </p:spPr>
      </p:pic>
      <p:pic>
        <p:nvPicPr>
          <p:cNvPr id="51208" name="Picture 8" descr="Image result for orange tree orcha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2685" y="5108714"/>
            <a:ext cx="1447939" cy="1085954"/>
          </a:xfrm>
          <a:prstGeom prst="rect">
            <a:avLst/>
          </a:prstGeom>
          <a:noFill/>
        </p:spPr>
      </p:pic>
      <p:pic>
        <p:nvPicPr>
          <p:cNvPr id="51210" name="Picture 10" descr="Image result for oil eucalypt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8566" y="4996070"/>
            <a:ext cx="1964762" cy="1245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0" y="3410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How to </a:t>
            </a:r>
            <a:r>
              <a:rPr lang="en-US" sz="4000" dirty="0" smtClean="0"/>
              <a:t>draw </a:t>
            </a:r>
            <a:r>
              <a:rPr lang="en-US" sz="4000" dirty="0"/>
              <a:t>Curved Arrows</a:t>
            </a:r>
          </a:p>
        </p:txBody>
      </p:sp>
      <p:pic>
        <p:nvPicPr>
          <p:cNvPr id="2" name="Picture 1" descr="Screen Shot 2015-05-27 at 12.0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2905612"/>
            <a:ext cx="8720667" cy="1448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05_Pg204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1"/>
          <a:stretch>
            <a:fillRect/>
          </a:stretch>
        </p:blipFill>
        <p:spPr bwMode="auto">
          <a:xfrm>
            <a:off x="304800" y="2936875"/>
            <a:ext cx="8534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0" y="3410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How to </a:t>
            </a:r>
            <a:r>
              <a:rPr lang="en-US" sz="4000" dirty="0" smtClean="0"/>
              <a:t>draw </a:t>
            </a:r>
            <a:r>
              <a:rPr lang="en-US" sz="4000" dirty="0"/>
              <a:t>Curved Arrows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0" y="3410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How to </a:t>
            </a:r>
            <a:r>
              <a:rPr lang="en-US" sz="4000" dirty="0" smtClean="0"/>
              <a:t>draw </a:t>
            </a:r>
            <a:r>
              <a:rPr lang="en-US" sz="4000" dirty="0"/>
              <a:t>Curved Arrows</a:t>
            </a:r>
          </a:p>
        </p:txBody>
      </p:sp>
      <p:pic>
        <p:nvPicPr>
          <p:cNvPr id="50178" name="Picture 1" descr="05_Pg204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1"/>
          <a:stretch>
            <a:fillRect/>
          </a:stretch>
        </p:blipFill>
        <p:spPr bwMode="auto">
          <a:xfrm>
            <a:off x="424543" y="2161772"/>
            <a:ext cx="8294914" cy="370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0" y="3410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A Reaction Coordinate Diagram</a:t>
            </a:r>
          </a:p>
        </p:txBody>
      </p:sp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5849297" y="2057170"/>
            <a:ext cx="28352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A </a:t>
            </a:r>
            <a:r>
              <a:rPr lang="en-US" dirty="0">
                <a:solidFill>
                  <a:srgbClr val="008000"/>
                </a:solidFill>
              </a:rPr>
              <a:t>reaction coordinate diagram </a:t>
            </a:r>
            <a:r>
              <a:rPr lang="en-US" dirty="0"/>
              <a:t>shows </a:t>
            </a:r>
            <a:r>
              <a:rPr lang="en-US" dirty="0" smtClean="0"/>
              <a:t>the </a:t>
            </a:r>
            <a:r>
              <a:rPr lang="en-US" dirty="0">
                <a:solidFill>
                  <a:srgbClr val="008000"/>
                </a:solidFill>
              </a:rPr>
              <a:t>energy changes </a:t>
            </a:r>
            <a:r>
              <a:rPr lang="en-US" dirty="0"/>
              <a:t>that take place in each step of a reaction. </a:t>
            </a:r>
          </a:p>
        </p:txBody>
      </p:sp>
      <p:pic>
        <p:nvPicPr>
          <p:cNvPr id="51203" name="Picture 1" descr="05_01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"/>
          <a:stretch>
            <a:fillRect/>
          </a:stretch>
        </p:blipFill>
        <p:spPr bwMode="auto">
          <a:xfrm>
            <a:off x="495690" y="2060668"/>
            <a:ext cx="5129590" cy="391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0" y="3410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Thermodynamics and Kinetics</a:t>
            </a:r>
          </a:p>
        </p:txBody>
      </p:sp>
      <p:pic>
        <p:nvPicPr>
          <p:cNvPr id="52226" name="Picture 1" descr="05_Pg205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"/>
          <a:stretch>
            <a:fillRect/>
          </a:stretch>
        </p:blipFill>
        <p:spPr bwMode="auto">
          <a:xfrm>
            <a:off x="454781" y="2732687"/>
            <a:ext cx="8234438" cy="226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8400" y="3384034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influenced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the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relative stability of the products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43412" y="4958445"/>
            <a:ext cx="450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influenced </a:t>
            </a:r>
            <a:r>
              <a:rPr lang="en-US" dirty="0" smtClean="0"/>
              <a:t>by the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rate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of product 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0" y="3410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The Equilibrium Constant</a:t>
            </a:r>
          </a:p>
        </p:txBody>
      </p:sp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432175" y="4905132"/>
            <a:ext cx="87118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equilibrium constant </a:t>
            </a:r>
            <a:r>
              <a:rPr lang="en-US" dirty="0"/>
              <a:t>gives the concentration </a:t>
            </a:r>
            <a:r>
              <a:rPr lang="en-US" dirty="0" smtClean="0"/>
              <a:t>of </a:t>
            </a:r>
            <a:r>
              <a:rPr lang="en-US" dirty="0"/>
              <a:t>reactants and products at equilibrium.</a:t>
            </a:r>
          </a:p>
        </p:txBody>
      </p:sp>
      <p:pic>
        <p:nvPicPr>
          <p:cNvPr id="2" name="Picture 1" descr="Screen Shot 2015-05-27 at 12.0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79" y="2054122"/>
            <a:ext cx="7231442" cy="273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681038" y="38614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Exergonic and Endergonic Reactions</a:t>
            </a:r>
          </a:p>
        </p:txBody>
      </p:sp>
      <p:pic>
        <p:nvPicPr>
          <p:cNvPr id="54274" name="Picture 1" descr="05_02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"/>
          <a:stretch>
            <a:fillRect/>
          </a:stretch>
        </p:blipFill>
        <p:spPr bwMode="auto">
          <a:xfrm>
            <a:off x="1295400" y="1806953"/>
            <a:ext cx="65532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 descr="001sd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15" y="5309368"/>
            <a:ext cx="4466771" cy="60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"/>
          <p:cNvSpPr txBox="1">
            <a:spLocks noChangeArrowheads="1"/>
          </p:cNvSpPr>
          <p:nvPr/>
        </p:nvSpPr>
        <p:spPr bwMode="auto">
          <a:xfrm>
            <a:off x="0" y="32899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Gibbs Free-Energy Change (∆</a:t>
            </a:r>
            <a:r>
              <a:rPr lang="en-US" sz="4000" i="1" dirty="0"/>
              <a:t>G</a:t>
            </a:r>
            <a:r>
              <a:rPr lang="en-US" sz="4000" dirty="0"/>
              <a:t>°)</a:t>
            </a:r>
          </a:p>
        </p:txBody>
      </p:sp>
      <p:pic>
        <p:nvPicPr>
          <p:cNvPr id="2" name="Picture 1" descr="Screen Shot 2015-06-02 at 10.5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93" y="2063773"/>
            <a:ext cx="5384800" cy="92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10530"/>
            <a:ext cx="90756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Δ</a:t>
            </a:r>
            <a:r>
              <a:rPr lang="en-US" sz="2000" i="1" dirty="0" smtClean="0"/>
              <a:t>G</a:t>
            </a:r>
            <a:r>
              <a:rPr lang="en-US" sz="2000" dirty="0" smtClean="0"/>
              <a:t>° = free energy of the products – free energy of the reactants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Δ</a:t>
            </a:r>
            <a:r>
              <a:rPr lang="en-US" sz="2000" i="1" dirty="0" smtClean="0"/>
              <a:t>H</a:t>
            </a:r>
            <a:r>
              <a:rPr lang="en-US" sz="2000" dirty="0" smtClean="0"/>
              <a:t>° = heat required to break bonds – heat released from forming bonds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Δ</a:t>
            </a:r>
            <a:r>
              <a:rPr lang="en-US" sz="2000" i="1" dirty="0" smtClean="0"/>
              <a:t>S</a:t>
            </a:r>
            <a:r>
              <a:rPr lang="en-US" sz="2000" dirty="0" smtClean="0"/>
              <a:t>° = freedom of motion of the products – freedom of motion of the reactants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498"/>
            <a:ext cx="8229600" cy="1143000"/>
          </a:xfrm>
        </p:spPr>
        <p:txBody>
          <a:bodyPr/>
          <a:lstStyle/>
          <a:p>
            <a:r>
              <a:rPr lang="en-US" sz="4000" dirty="0" smtClean="0"/>
              <a:t>A Reduction Reaction</a:t>
            </a:r>
            <a:endParaRPr lang="en-US" sz="4000" dirty="0"/>
          </a:p>
        </p:txBody>
      </p:sp>
      <p:pic>
        <p:nvPicPr>
          <p:cNvPr id="5" name="Picture 4" descr="Screen Shot 2015-05-27 at 12.1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3" y="1756979"/>
            <a:ext cx="8091714" cy="3301692"/>
          </a:xfrm>
          <a:prstGeom prst="rect">
            <a:avLst/>
          </a:prstGeom>
        </p:spPr>
      </p:pic>
      <p:pic>
        <p:nvPicPr>
          <p:cNvPr id="6" name="Picture 5" descr="Screen Shot 2015-05-27 at 12.11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5352203"/>
            <a:ext cx="8236857" cy="9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03"/>
            <a:ext cx="8229600" cy="1143000"/>
          </a:xfrm>
        </p:spPr>
        <p:txBody>
          <a:bodyPr/>
          <a:lstStyle/>
          <a:p>
            <a:r>
              <a:rPr lang="en-US" sz="4000" dirty="0" smtClean="0"/>
              <a:t>Catalytic Hydrogenation</a:t>
            </a:r>
            <a:endParaRPr lang="en-US" sz="4000" dirty="0"/>
          </a:p>
        </p:txBody>
      </p:sp>
      <p:pic>
        <p:nvPicPr>
          <p:cNvPr id="6" name="Picture 5" descr="Screen Shot 2015-05-27 at 12.14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8" y="2479515"/>
            <a:ext cx="8414245" cy="299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0" y="7952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Saturated and </a:t>
            </a:r>
            <a:br>
              <a:rPr lang="en-US" sz="3600" dirty="0"/>
            </a:br>
            <a:r>
              <a:rPr lang="en-US" sz="3600" dirty="0"/>
              <a:t>Unsaturated Hydrocarbons</a:t>
            </a:r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407564" y="4082540"/>
            <a:ext cx="832887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8000"/>
                </a:solidFill>
              </a:rPr>
              <a:t>Saturated hydrocarbons </a:t>
            </a: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double bonds</a:t>
            </a:r>
            <a:r>
              <a:rPr lang="en-US" dirty="0" smtClean="0"/>
              <a:t>.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>
                <a:solidFill>
                  <a:srgbClr val="008000"/>
                </a:solidFill>
              </a:rPr>
              <a:t>Unsaturated hydrocarbons </a:t>
            </a: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double bonds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8676" name="Picture 1" descr="05_Pg191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9"/>
          <a:stretch>
            <a:fillRect/>
          </a:stretch>
        </p:blipFill>
        <p:spPr bwMode="auto">
          <a:xfrm>
            <a:off x="304800" y="2791160"/>
            <a:ext cx="8534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/>
          <p:cNvSpPr txBox="1">
            <a:spLocks noChangeArrowheads="1"/>
          </p:cNvSpPr>
          <p:nvPr/>
        </p:nvSpPr>
        <p:spPr bwMode="auto">
          <a:xfrm>
            <a:off x="0" y="8784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Using ∆</a:t>
            </a:r>
            <a:r>
              <a:rPr lang="en-US" sz="3600" i="1" dirty="0"/>
              <a:t>H</a:t>
            </a:r>
            <a:r>
              <a:rPr lang="en-US" sz="3600" dirty="0"/>
              <a:t>° Values to </a:t>
            </a:r>
            <a:r>
              <a:rPr lang="en-US" sz="3600" dirty="0" smtClean="0"/>
              <a:t>determine </a:t>
            </a:r>
          </a:p>
          <a:p>
            <a:pPr algn="ctr" eaLnBrk="1" hangingPunct="1"/>
            <a:r>
              <a:rPr lang="en-US" sz="3600" dirty="0"/>
              <a:t>t</a:t>
            </a:r>
            <a:r>
              <a:rPr lang="en-US" sz="3600" dirty="0" smtClean="0"/>
              <a:t>he Relative </a:t>
            </a:r>
            <a:r>
              <a:rPr lang="en-US" sz="3600" dirty="0"/>
              <a:t>Stabilities of Alkenes </a:t>
            </a:r>
          </a:p>
        </p:txBody>
      </p:sp>
      <p:pic>
        <p:nvPicPr>
          <p:cNvPr id="2" name="Picture 1" descr="Screen Shot 2015-05-27 at 12.16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4" y="1955131"/>
            <a:ext cx="8502952" cy="395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1"/>
          <p:cNvSpPr txBox="1">
            <a:spLocks noChangeArrowheads="1"/>
          </p:cNvSpPr>
          <p:nvPr/>
        </p:nvSpPr>
        <p:spPr bwMode="auto">
          <a:xfrm>
            <a:off x="0" y="8784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Using ∆</a:t>
            </a:r>
            <a:r>
              <a:rPr lang="en-US" sz="3600" i="1" dirty="0"/>
              <a:t>H</a:t>
            </a:r>
            <a:r>
              <a:rPr lang="en-US" sz="3600" dirty="0"/>
              <a:t>° Values to </a:t>
            </a:r>
            <a:r>
              <a:rPr lang="en-US" sz="3600" dirty="0" smtClean="0"/>
              <a:t>determine </a:t>
            </a:r>
          </a:p>
          <a:p>
            <a:pPr algn="ctr" eaLnBrk="1" hangingPunct="1"/>
            <a:r>
              <a:rPr lang="en-US" sz="3600" dirty="0"/>
              <a:t>t</a:t>
            </a:r>
            <a:r>
              <a:rPr lang="en-US" sz="3600" dirty="0" smtClean="0"/>
              <a:t>he Relative </a:t>
            </a:r>
            <a:r>
              <a:rPr lang="en-US" sz="3600" dirty="0"/>
              <a:t>Stabilities of Alkenes </a:t>
            </a: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08857" y="5052408"/>
            <a:ext cx="89262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The relative energies (stabilities) of three alkenes that can be catalytically hydrogenated to 2-methylbutane. The most stable alkene has the smallest heat of hydrogenation. (Notice that when a reaction coordinate diagram shows ∆</a:t>
            </a:r>
            <a:r>
              <a:rPr lang="en-US" sz="1800" i="1" dirty="0"/>
              <a:t>H</a:t>
            </a:r>
            <a:r>
              <a:rPr lang="en-US" sz="1800" dirty="0"/>
              <a:t>° values, the </a:t>
            </a:r>
            <a:r>
              <a:rPr lang="en-US" sz="1800" i="1" dirty="0"/>
              <a:t>y</a:t>
            </a:r>
            <a:r>
              <a:rPr lang="en-US" sz="1800" dirty="0"/>
              <a:t>-axis is potential energy; when it shows ∆</a:t>
            </a:r>
            <a:r>
              <a:rPr lang="en-US" sz="1800" i="1" dirty="0" err="1" smtClean="0"/>
              <a:t>G</a:t>
            </a:r>
            <a:r>
              <a:rPr lang="en-US" sz="1800" dirty="0" err="1" smtClean="0"/>
              <a:t>°values</a:t>
            </a:r>
            <a:r>
              <a:rPr lang="en-US" sz="1800" dirty="0"/>
              <a:t>, the </a:t>
            </a:r>
            <a:r>
              <a:rPr lang="en-US" sz="1800" i="1" dirty="0"/>
              <a:t>y</a:t>
            </a:r>
            <a:r>
              <a:rPr lang="en-US" sz="1800" dirty="0"/>
              <a:t>-axis is free energy [Figure 5.2].) </a:t>
            </a:r>
          </a:p>
        </p:txBody>
      </p:sp>
      <p:pic>
        <p:nvPicPr>
          <p:cNvPr id="2" name="Picture 1" descr="Screen Shot 2015-05-27 at 12.17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67" y="1560286"/>
            <a:ext cx="6511066" cy="345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1"/>
          <p:cNvSpPr txBox="1">
            <a:spLocks noChangeArrowheads="1"/>
          </p:cNvSpPr>
          <p:nvPr/>
        </p:nvSpPr>
        <p:spPr bwMode="auto">
          <a:xfrm>
            <a:off x="0" y="35620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Relative Stabilities of Alkenes </a:t>
            </a:r>
          </a:p>
        </p:txBody>
      </p:sp>
      <p:pic>
        <p:nvPicPr>
          <p:cNvPr id="2" name="Picture 1" descr="Screen Shot 2015-05-27 at 12.19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3" y="2847886"/>
            <a:ext cx="8648095" cy="1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331"/>
            <a:ext cx="9144000" cy="1054797"/>
          </a:xfrm>
        </p:spPr>
        <p:txBody>
          <a:bodyPr/>
          <a:lstStyle/>
          <a:p>
            <a:r>
              <a:rPr lang="en-US" sz="3600" dirty="0" smtClean="0"/>
              <a:t>Relative Stabilities of</a:t>
            </a:r>
            <a:br>
              <a:rPr lang="en-US" sz="3600" dirty="0" smtClean="0"/>
            </a:br>
            <a:r>
              <a:rPr lang="en-US" sz="3600" dirty="0"/>
              <a:t>C</a:t>
            </a:r>
            <a:r>
              <a:rPr lang="en-US" sz="3600" dirty="0" smtClean="0"/>
              <a:t>is and Trans Alkenes</a:t>
            </a:r>
            <a:endParaRPr lang="en-US" sz="3600" dirty="0"/>
          </a:p>
        </p:txBody>
      </p:sp>
      <p:pic>
        <p:nvPicPr>
          <p:cNvPr id="5" name="Picture 4" descr="Screen Shot 2015-05-27 at 12.21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" y="1550953"/>
            <a:ext cx="7523238" cy="2428761"/>
          </a:xfrm>
          <a:prstGeom prst="rect">
            <a:avLst/>
          </a:prstGeom>
        </p:spPr>
      </p:pic>
      <p:pic>
        <p:nvPicPr>
          <p:cNvPr id="6" name="Picture 5" descr="Screen Shot 2015-05-27 at 12.22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6" y="4156362"/>
            <a:ext cx="7825619" cy="23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759"/>
            <a:ext cx="8229600" cy="1143000"/>
          </a:xfrm>
        </p:spPr>
        <p:txBody>
          <a:bodyPr/>
          <a:lstStyle/>
          <a:p>
            <a:r>
              <a:rPr lang="en-US" sz="3600" dirty="0"/>
              <a:t>Relative Stabilities </a:t>
            </a:r>
            <a:r>
              <a:rPr lang="en-US" sz="3600" dirty="0" smtClean="0"/>
              <a:t>of</a:t>
            </a:r>
            <a:br>
              <a:rPr lang="en-US" sz="3600" dirty="0" smtClean="0"/>
            </a:br>
            <a:r>
              <a:rPr lang="en-US" sz="3600" dirty="0" err="1" smtClean="0"/>
              <a:t>Dialkyl</a:t>
            </a:r>
            <a:r>
              <a:rPr lang="en-US" sz="3600" dirty="0" smtClean="0"/>
              <a:t>-Substituted Alkenes</a:t>
            </a:r>
            <a:endParaRPr lang="en-US" sz="3600" dirty="0"/>
          </a:p>
        </p:txBody>
      </p:sp>
      <p:pic>
        <p:nvPicPr>
          <p:cNvPr id="4" name="Picture 3" descr="Screen Shot 2015-05-27 at 12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6" y="2636757"/>
            <a:ext cx="8486009" cy="23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-12700" y="87139"/>
            <a:ext cx="9156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Kinetics: How </a:t>
            </a:r>
            <a:r>
              <a:rPr lang="en-US" sz="3600" dirty="0" smtClean="0"/>
              <a:t>fast </a:t>
            </a:r>
            <a:r>
              <a:rPr lang="en-US" sz="3600" dirty="0"/>
              <a:t>is </a:t>
            </a:r>
            <a:r>
              <a:rPr lang="en-US" sz="3600" dirty="0" smtClean="0"/>
              <a:t>the</a:t>
            </a:r>
          </a:p>
          <a:p>
            <a:pPr algn="ctr" eaLnBrk="1" hangingPunct="1"/>
            <a:r>
              <a:rPr lang="en-US" sz="3600" dirty="0" smtClean="0"/>
              <a:t>product </a:t>
            </a:r>
            <a:r>
              <a:rPr lang="en-US" sz="3600" dirty="0"/>
              <a:t>f</a:t>
            </a:r>
            <a:r>
              <a:rPr lang="en-US" sz="3600" dirty="0" smtClean="0"/>
              <a:t>ormed</a:t>
            </a:r>
            <a:r>
              <a:rPr lang="en-US" sz="3600" dirty="0"/>
              <a:t>?</a:t>
            </a:r>
          </a:p>
        </p:txBody>
      </p:sp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165100" y="5412620"/>
            <a:ext cx="8813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∆</a:t>
            </a:r>
            <a:r>
              <a:rPr lang="en-US" sz="2200" i="1" dirty="0"/>
              <a:t>G</a:t>
            </a:r>
            <a:r>
              <a:rPr lang="en-US" sz="2200" baseline="30000" dirty="0"/>
              <a:t>‡</a:t>
            </a:r>
            <a:r>
              <a:rPr lang="en-US" sz="2200" dirty="0"/>
              <a:t> = free energy of the transition state - free energy of the </a:t>
            </a:r>
            <a:r>
              <a:rPr lang="en-US" sz="2200" dirty="0" smtClean="0"/>
              <a:t>reactants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The greater the energy barrier, the slower the reaction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593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13" y="1572383"/>
            <a:ext cx="6545575" cy="366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0" y="3410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Rate of a Reaction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1237569" y="3675345"/>
            <a:ext cx="66688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Increasing the </a:t>
            </a:r>
            <a:r>
              <a:rPr lang="en-US" dirty="0">
                <a:solidFill>
                  <a:srgbClr val="FF0000"/>
                </a:solidFill>
              </a:rPr>
              <a:t>concentration</a:t>
            </a:r>
            <a:r>
              <a:rPr lang="en-US" dirty="0"/>
              <a:t> increases the rate</a:t>
            </a:r>
            <a:r>
              <a:rPr lang="en-US" dirty="0" smtClean="0"/>
              <a:t>.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/>
              <a:t>Increasing the </a:t>
            </a:r>
            <a:r>
              <a:rPr lang="en-US" dirty="0">
                <a:solidFill>
                  <a:srgbClr val="FF0000"/>
                </a:solidFill>
              </a:rPr>
              <a:t>temperature</a:t>
            </a:r>
            <a:r>
              <a:rPr lang="en-US" dirty="0"/>
              <a:t> increases the rate</a:t>
            </a:r>
            <a:r>
              <a:rPr lang="en-US" dirty="0" smtClean="0"/>
              <a:t>.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>
                <a:solidFill>
                  <a:srgbClr val="0000FF"/>
                </a:solidFill>
              </a:rPr>
              <a:t>The rate can also be increased by a catalyst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Picture 1" descr="Screen Shot 2015-05-27 at 12.27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3" y="2501217"/>
            <a:ext cx="8648095" cy="1031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An Electrophilic Addition Reaction</a:t>
            </a:r>
          </a:p>
        </p:txBody>
      </p:sp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1638683" y="5895220"/>
            <a:ext cx="58666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008000"/>
                </a:solidFill>
              </a:rPr>
              <a:t>Transition states have partially formed bonds.</a:t>
            </a:r>
          </a:p>
        </p:txBody>
      </p:sp>
      <p:pic>
        <p:nvPicPr>
          <p:cNvPr id="61443" name="Picture 1" descr="05_Pg216_Un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1"/>
          <a:stretch>
            <a:fillRect/>
          </a:stretch>
        </p:blipFill>
        <p:spPr bwMode="auto">
          <a:xfrm>
            <a:off x="485019" y="1705100"/>
            <a:ext cx="8173962" cy="402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1"/>
          <p:cNvSpPr txBox="1">
            <a:spLocks noChangeArrowheads="1"/>
          </p:cNvSpPr>
          <p:nvPr/>
        </p:nvSpPr>
        <p:spPr bwMode="auto">
          <a:xfrm>
            <a:off x="0" y="156524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/>
              <a:t>Reaction Coordinate Diagram </a:t>
            </a:r>
            <a:r>
              <a:rPr lang="en-US" sz="3200" dirty="0" smtClean="0"/>
              <a:t>for each step</a:t>
            </a:r>
          </a:p>
          <a:p>
            <a:pPr algn="ctr" eaLnBrk="1" hangingPunct="1"/>
            <a:r>
              <a:rPr lang="en-US" sz="3200" dirty="0" smtClean="0"/>
              <a:t>of </a:t>
            </a:r>
            <a:r>
              <a:rPr lang="en-US" sz="3200" dirty="0"/>
              <a:t>the </a:t>
            </a:r>
            <a:r>
              <a:rPr lang="en-US" sz="3200" dirty="0" smtClean="0"/>
              <a:t>addition </a:t>
            </a:r>
            <a:r>
              <a:rPr lang="en-US" sz="3200" dirty="0"/>
              <a:t>of </a:t>
            </a:r>
            <a:r>
              <a:rPr lang="en-US" sz="3200" dirty="0" err="1"/>
              <a:t>HBr</a:t>
            </a:r>
            <a:r>
              <a:rPr lang="en-US" sz="3200" dirty="0"/>
              <a:t> to 2-Butene</a:t>
            </a:r>
          </a:p>
        </p:txBody>
      </p:sp>
      <p:pic>
        <p:nvPicPr>
          <p:cNvPr id="62466" name="Picture 1" descr="05_05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5"/>
          <a:stretch>
            <a:fillRect/>
          </a:stretch>
        </p:blipFill>
        <p:spPr bwMode="auto">
          <a:xfrm>
            <a:off x="304800" y="2113040"/>
            <a:ext cx="85344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Reaction Coordinate Diagram for</a:t>
            </a:r>
            <a:br>
              <a:rPr lang="en-US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3200" dirty="0" smtClean="0">
                <a:latin typeface="Arial" charset="0"/>
                <a:ea typeface="ＭＳ Ｐゴシック" charset="0"/>
                <a:cs typeface="Arial" charset="0"/>
              </a:rPr>
              <a:t>addition </a:t>
            </a: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of </a:t>
            </a:r>
            <a:r>
              <a:rPr lang="en-US" sz="3200" dirty="0" err="1">
                <a:latin typeface="Arial" charset="0"/>
                <a:ea typeface="ＭＳ Ｐゴシック" charset="0"/>
                <a:cs typeface="Arial" charset="0"/>
              </a:rPr>
              <a:t>HBr</a:t>
            </a: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 to 2-Butene</a:t>
            </a:r>
          </a:p>
        </p:txBody>
      </p:sp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6147445" y="1843204"/>
            <a:ext cx="267746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rate-limiting step </a:t>
            </a:r>
            <a:r>
              <a:rPr lang="en-US" dirty="0"/>
              <a:t>of the reaction is the step that has its </a:t>
            </a:r>
            <a:r>
              <a:rPr lang="en-US" dirty="0" smtClean="0"/>
              <a:t>transition state at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highest point </a:t>
            </a:r>
            <a:r>
              <a:rPr lang="en-US" dirty="0"/>
              <a:t>of the reaction coordinate diagram. </a:t>
            </a:r>
          </a:p>
        </p:txBody>
      </p:sp>
      <p:pic>
        <p:nvPicPr>
          <p:cNvPr id="63491" name="Picture 1" descr="05_06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"/>
          <a:stretch>
            <a:fillRect/>
          </a:stretch>
        </p:blipFill>
        <p:spPr bwMode="auto">
          <a:xfrm>
            <a:off x="307322" y="1826580"/>
            <a:ext cx="5665654" cy="378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Nomenclature of Alkenes</a:t>
            </a:r>
          </a:p>
        </p:txBody>
      </p:sp>
      <p:sp>
        <p:nvSpPr>
          <p:cNvPr id="29698" name="Text Box 18"/>
          <p:cNvSpPr txBox="1">
            <a:spLocks noChangeArrowheads="1"/>
          </p:cNvSpPr>
          <p:nvPr/>
        </p:nvSpPr>
        <p:spPr bwMode="auto">
          <a:xfrm>
            <a:off x="1605525" y="3089120"/>
            <a:ext cx="518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buFont typeface="Wingdings" charset="0"/>
              <a:buNone/>
            </a:pPr>
            <a:r>
              <a:rPr lang="en-US" dirty="0">
                <a:latin typeface="Arial"/>
                <a:cs typeface="Arial"/>
              </a:rPr>
              <a:t>Replace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altLang="ja-JP" dirty="0" err="1">
                <a:solidFill>
                  <a:schemeClr val="hlink"/>
                </a:solidFill>
                <a:latin typeface="Arial"/>
                <a:cs typeface="Arial"/>
              </a:rPr>
              <a:t>ane</a:t>
            </a:r>
            <a:r>
              <a:rPr lang="ja-JP" altLang="en-US" dirty="0">
                <a:latin typeface="Arial"/>
                <a:cs typeface="Arial"/>
              </a:rPr>
              <a:t>”</a:t>
            </a:r>
            <a:r>
              <a:rPr lang="en-US" altLang="ja-JP" dirty="0">
                <a:latin typeface="Arial"/>
                <a:cs typeface="Arial"/>
              </a:rPr>
              <a:t> of alkane with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altLang="ja-JP" dirty="0" err="1">
                <a:solidFill>
                  <a:srgbClr val="FF0A26"/>
                </a:solidFill>
                <a:latin typeface="Arial"/>
                <a:cs typeface="Arial"/>
              </a:rPr>
              <a:t>ene</a:t>
            </a:r>
            <a:r>
              <a:rPr lang="en-US" altLang="ja-JP" dirty="0">
                <a:latin typeface="Arial"/>
                <a:cs typeface="Arial"/>
              </a:rPr>
              <a:t>.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699" name="Text Box 24"/>
          <p:cNvSpPr txBox="1">
            <a:spLocks noChangeArrowheads="1"/>
          </p:cNvSpPr>
          <p:nvPr/>
        </p:nvSpPr>
        <p:spPr bwMode="auto">
          <a:xfrm>
            <a:off x="755983" y="4755850"/>
            <a:ext cx="75415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buFont typeface="Wingdings" charset="0"/>
              <a:buNone/>
            </a:pPr>
            <a:r>
              <a:rPr lang="en-US" dirty="0"/>
              <a:t>The</a:t>
            </a:r>
            <a:r>
              <a:rPr lang="en-US" dirty="0">
                <a:solidFill>
                  <a:schemeClr val="hlink"/>
                </a:solidFill>
              </a:rPr>
              <a:t> functional group</a:t>
            </a:r>
            <a:r>
              <a:rPr lang="en-US" dirty="0"/>
              <a:t> gets the </a:t>
            </a:r>
            <a:r>
              <a:rPr lang="en-US" dirty="0">
                <a:solidFill>
                  <a:srgbClr val="FF0A26"/>
                </a:solidFill>
              </a:rPr>
              <a:t>lowest possible</a:t>
            </a:r>
            <a:r>
              <a:rPr lang="en-US" dirty="0"/>
              <a:t> number.</a:t>
            </a:r>
          </a:p>
        </p:txBody>
      </p:sp>
      <p:pic>
        <p:nvPicPr>
          <p:cNvPr id="29700" name="Picture 1" descr="05_Pg192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4"/>
          <a:stretch>
            <a:fillRect/>
          </a:stretch>
        </p:blipFill>
        <p:spPr bwMode="auto">
          <a:xfrm>
            <a:off x="304800" y="1568450"/>
            <a:ext cx="85344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05_Pg193_UnFigure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1"/>
          <a:stretch>
            <a:fillRect/>
          </a:stretch>
        </p:blipFill>
        <p:spPr bwMode="auto">
          <a:xfrm>
            <a:off x="304800" y="3767138"/>
            <a:ext cx="85344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 descr="05_Pg193_UnFigure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2" r="63837" b="6618"/>
          <a:stretch>
            <a:fillRect/>
          </a:stretch>
        </p:blipFill>
        <p:spPr bwMode="auto">
          <a:xfrm>
            <a:off x="3028950" y="5410200"/>
            <a:ext cx="30861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1"/>
          <p:cNvSpPr txBox="1">
            <a:spLocks noChangeArrowheads="1"/>
          </p:cNvSpPr>
          <p:nvPr/>
        </p:nvSpPr>
        <p:spPr bwMode="auto">
          <a:xfrm>
            <a:off x="0" y="3410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A Catalyst</a:t>
            </a:r>
          </a:p>
        </p:txBody>
      </p:sp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434896" y="4029585"/>
            <a:ext cx="82879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 catalyst provides a pathway for a reaction with </a:t>
            </a:r>
            <a:r>
              <a:rPr lang="en-US" dirty="0" smtClean="0"/>
              <a:t>a lower </a:t>
            </a:r>
            <a:r>
              <a:rPr lang="en-US" dirty="0"/>
              <a:t>energy barrier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 catalyst </a:t>
            </a:r>
            <a:r>
              <a:rPr lang="en-US" dirty="0">
                <a:solidFill>
                  <a:srgbClr val="008000"/>
                </a:solidFill>
              </a:rPr>
              <a:t>does not change </a:t>
            </a:r>
            <a:r>
              <a:rPr lang="en-US" dirty="0"/>
              <a:t>the energy of the starting point (the reactants</a:t>
            </a:r>
            <a:r>
              <a:rPr lang="en-US" dirty="0" smtClean="0"/>
              <a:t>) or </a:t>
            </a:r>
            <a:r>
              <a:rPr lang="en-US" dirty="0"/>
              <a:t>the energy of the end point (the products). </a:t>
            </a:r>
          </a:p>
        </p:txBody>
      </p:sp>
      <p:pic>
        <p:nvPicPr>
          <p:cNvPr id="64516" name="Picture 1" descr="05_07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"/>
          <a:stretch>
            <a:fillRect/>
          </a:stretch>
        </p:blipFill>
        <p:spPr bwMode="auto">
          <a:xfrm>
            <a:off x="304800" y="2352670"/>
            <a:ext cx="8534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1"/>
          <p:cNvSpPr txBox="1">
            <a:spLocks noChangeArrowheads="1"/>
          </p:cNvSpPr>
          <p:nvPr/>
        </p:nvSpPr>
        <p:spPr bwMode="auto">
          <a:xfrm>
            <a:off x="0" y="3410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Enzymes</a:t>
            </a:r>
          </a:p>
        </p:txBody>
      </p:sp>
      <p:sp>
        <p:nvSpPr>
          <p:cNvPr id="65538" name="TextBox 2"/>
          <p:cNvSpPr txBox="1">
            <a:spLocks noChangeArrowheads="1"/>
          </p:cNvSpPr>
          <p:nvPr/>
        </p:nvSpPr>
        <p:spPr bwMode="auto">
          <a:xfrm>
            <a:off x="818884" y="1854195"/>
            <a:ext cx="750623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Most biological reactions require a catalyst</a:t>
            </a:r>
            <a:r>
              <a:rPr lang="en-US" dirty="0" smtClean="0"/>
              <a:t>.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/>
              <a:t>Most biological catalysts are proteins called </a:t>
            </a:r>
            <a:r>
              <a:rPr lang="en-US" dirty="0">
                <a:solidFill>
                  <a:srgbClr val="FF0000"/>
                </a:solidFill>
              </a:rPr>
              <a:t>enzymes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596092" y="5101785"/>
            <a:ext cx="7951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The reactant of a biological reaction is called a </a:t>
            </a:r>
            <a:r>
              <a:rPr lang="en-US" dirty="0">
                <a:solidFill>
                  <a:srgbClr val="FF0000"/>
                </a:solidFill>
              </a:rPr>
              <a:t>substrate</a:t>
            </a:r>
            <a:r>
              <a:rPr lang="en-US" dirty="0"/>
              <a:t>.</a:t>
            </a:r>
          </a:p>
        </p:txBody>
      </p:sp>
      <p:pic>
        <p:nvPicPr>
          <p:cNvPr id="65541" name="Picture 1" descr="05_Pg219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>
            <a:fillRect/>
          </a:stretch>
        </p:blipFill>
        <p:spPr bwMode="auto">
          <a:xfrm>
            <a:off x="1409700" y="3200400"/>
            <a:ext cx="6324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1"/>
          <p:cNvSpPr txBox="1">
            <a:spLocks noChangeArrowheads="1"/>
          </p:cNvSpPr>
          <p:nvPr/>
        </p:nvSpPr>
        <p:spPr bwMode="auto">
          <a:xfrm>
            <a:off x="0" y="32899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The Active Site of an Enzyme</a:t>
            </a:r>
          </a:p>
        </p:txBody>
      </p:sp>
      <p:sp>
        <p:nvSpPr>
          <p:cNvPr id="66562" name="TextBox 2"/>
          <p:cNvSpPr txBox="1">
            <a:spLocks noChangeArrowheads="1"/>
          </p:cNvSpPr>
          <p:nvPr/>
        </p:nvSpPr>
        <p:spPr bwMode="auto">
          <a:xfrm>
            <a:off x="1282929" y="5583973"/>
            <a:ext cx="65781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An enzyme binds its </a:t>
            </a:r>
            <a:r>
              <a:rPr lang="en-US" dirty="0">
                <a:solidFill>
                  <a:srgbClr val="0000FF"/>
                </a:solidFill>
              </a:rPr>
              <a:t>substrate</a:t>
            </a:r>
            <a:r>
              <a:rPr lang="en-US" dirty="0"/>
              <a:t> at its </a:t>
            </a:r>
            <a:r>
              <a:rPr lang="en-US" dirty="0">
                <a:solidFill>
                  <a:srgbClr val="FF0000"/>
                </a:solidFill>
              </a:rPr>
              <a:t>active site</a:t>
            </a:r>
            <a:r>
              <a:rPr lang="en-US" dirty="0"/>
              <a:t>.</a:t>
            </a:r>
          </a:p>
        </p:txBody>
      </p:sp>
      <p:pic>
        <p:nvPicPr>
          <p:cNvPr id="66563" name="Picture 1" descr="05_Pg219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"/>
          <a:stretch>
            <a:fillRect/>
          </a:stretch>
        </p:blipFill>
        <p:spPr bwMode="auto">
          <a:xfrm>
            <a:off x="1910556" y="1975145"/>
            <a:ext cx="53228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0" y="9586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Enzyme Side Chains </a:t>
            </a:r>
            <a:r>
              <a:rPr lang="en-US" sz="3600" dirty="0" smtClean="0"/>
              <a:t>that</a:t>
            </a:r>
          </a:p>
          <a:p>
            <a:pPr algn="ctr" eaLnBrk="1" hangingPunct="1"/>
            <a:r>
              <a:rPr lang="en-US" sz="3600" dirty="0"/>
              <a:t>b</a:t>
            </a:r>
            <a:r>
              <a:rPr lang="en-US" sz="3600" dirty="0" smtClean="0"/>
              <a:t>ind </a:t>
            </a:r>
            <a:r>
              <a:rPr lang="en-US" sz="3600" dirty="0"/>
              <a:t>the Substrate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382579" y="4992980"/>
            <a:ext cx="85849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Some enzyme side chains </a:t>
            </a:r>
            <a:r>
              <a:rPr lang="en-US" dirty="0">
                <a:solidFill>
                  <a:srgbClr val="0000FF"/>
                </a:solidFill>
              </a:rPr>
              <a:t>bind the substrate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Some enzyme side chains are </a:t>
            </a:r>
            <a:r>
              <a:rPr lang="en-US" dirty="0">
                <a:solidFill>
                  <a:srgbClr val="990000"/>
                </a:solidFill>
              </a:rPr>
              <a:t>acids</a:t>
            </a:r>
            <a:r>
              <a:rPr lang="en-US" dirty="0"/>
              <a:t>, </a:t>
            </a:r>
            <a:r>
              <a:rPr lang="en-US" dirty="0">
                <a:solidFill>
                  <a:srgbClr val="990000"/>
                </a:solidFill>
              </a:rPr>
              <a:t>bases</a:t>
            </a:r>
            <a:r>
              <a:rPr lang="en-US" dirty="0"/>
              <a:t>, and </a:t>
            </a:r>
            <a:r>
              <a:rPr lang="en-US" dirty="0">
                <a:solidFill>
                  <a:srgbClr val="990000"/>
                </a:solidFill>
              </a:rPr>
              <a:t>nucleophiles</a:t>
            </a:r>
            <a:br>
              <a:rPr lang="en-US" dirty="0">
                <a:solidFill>
                  <a:srgbClr val="990000"/>
                </a:solidFill>
              </a:rPr>
            </a:br>
            <a:r>
              <a:rPr lang="en-US" dirty="0"/>
              <a:t>that </a:t>
            </a:r>
            <a:r>
              <a:rPr lang="en-US" dirty="0">
                <a:solidFill>
                  <a:srgbClr val="0000FF"/>
                </a:solidFill>
              </a:rPr>
              <a:t>catalyze</a:t>
            </a:r>
            <a:r>
              <a:rPr lang="en-US" dirty="0"/>
              <a:t> the reaction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7588" name="Picture 1" descr="05_08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"/>
          <a:stretch>
            <a:fillRect/>
          </a:stretch>
        </p:blipFill>
        <p:spPr bwMode="auto">
          <a:xfrm>
            <a:off x="2384822" y="1700141"/>
            <a:ext cx="4374357" cy="318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1"/>
          <p:cNvSpPr txBox="1">
            <a:spLocks noChangeArrowheads="1"/>
          </p:cNvSpPr>
          <p:nvPr/>
        </p:nvSpPr>
        <p:spPr bwMode="auto">
          <a:xfrm>
            <a:off x="335709" y="5521939"/>
            <a:ext cx="8584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Some enzyme side chains are </a:t>
            </a:r>
            <a:r>
              <a:rPr lang="en-US" dirty="0">
                <a:solidFill>
                  <a:srgbClr val="FF0000"/>
                </a:solidFill>
              </a:rPr>
              <a:t>acids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bases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nucleophiles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that </a:t>
            </a:r>
            <a:r>
              <a:rPr lang="en-US" dirty="0">
                <a:solidFill>
                  <a:srgbClr val="0000FF"/>
                </a:solidFill>
              </a:rPr>
              <a:t>catalyze</a:t>
            </a:r>
            <a:r>
              <a:rPr lang="en-US" dirty="0"/>
              <a:t> the reaction.</a:t>
            </a:r>
          </a:p>
        </p:txBody>
      </p:sp>
      <p:pic>
        <p:nvPicPr>
          <p:cNvPr id="68610" name="Picture 1" descr="05_09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"/>
          <a:stretch>
            <a:fillRect/>
          </a:stretch>
        </p:blipFill>
        <p:spPr bwMode="auto">
          <a:xfrm>
            <a:off x="2491431" y="1738445"/>
            <a:ext cx="4161138" cy="366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Box 1"/>
          <p:cNvSpPr txBox="1">
            <a:spLocks noChangeArrowheads="1"/>
          </p:cNvSpPr>
          <p:nvPr/>
        </p:nvSpPr>
        <p:spPr bwMode="auto">
          <a:xfrm>
            <a:off x="0" y="9072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Enzyme Side Chains </a:t>
            </a:r>
            <a:r>
              <a:rPr lang="en-US" sz="3600" dirty="0" smtClean="0"/>
              <a:t>that</a:t>
            </a:r>
          </a:p>
          <a:p>
            <a:pPr algn="ctr" eaLnBrk="1" hangingPunct="1"/>
            <a:r>
              <a:rPr lang="en-US" sz="3600" dirty="0" smtClean="0"/>
              <a:t>catalyze </a:t>
            </a:r>
            <a:r>
              <a:rPr lang="en-US" sz="3600" dirty="0"/>
              <a:t>the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05_Pg193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6"/>
          <a:stretch>
            <a:fillRect/>
          </a:stretch>
        </p:blipFill>
        <p:spPr bwMode="auto">
          <a:xfrm>
            <a:off x="1219200" y="2743200"/>
            <a:ext cx="67056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</a:rPr>
              <a:t>Stereoisomers 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of an Alkene are named </a:t>
            </a:r>
            <a:r>
              <a:rPr lang="en-US" sz="3600" dirty="0">
                <a:latin typeface="Arial" charset="0"/>
                <a:ea typeface="ＭＳ Ｐゴシック" charset="0"/>
              </a:rPr>
              <a:t>u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sing a </a:t>
            </a:r>
            <a:r>
              <a:rPr lang="en-US" sz="3600" i="1" dirty="0">
                <a:latin typeface="Arial" charset="0"/>
                <a:ea typeface="ＭＳ Ｐゴシック" charset="0"/>
              </a:rPr>
              <a:t>cis</a:t>
            </a:r>
            <a:r>
              <a:rPr lang="en-US" sz="3600" dirty="0">
                <a:latin typeface="Arial" charset="0"/>
                <a:ea typeface="ＭＳ Ｐゴシック" charset="0"/>
              </a:rPr>
              <a:t> or </a:t>
            </a:r>
            <a:r>
              <a:rPr lang="en-US" sz="3600" i="1" dirty="0">
                <a:latin typeface="Arial" charset="0"/>
                <a:ea typeface="ＭＳ Ｐゴシック" charset="0"/>
              </a:rPr>
              <a:t>trans</a:t>
            </a:r>
            <a:r>
              <a:rPr lang="en-US" sz="3600" dirty="0">
                <a:latin typeface="Arial" charset="0"/>
                <a:ea typeface="ＭＳ Ｐゴシック" charset="0"/>
              </a:rPr>
              <a:t> Prefix</a:t>
            </a:r>
            <a:endParaRPr lang="en-US" sz="36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Nomenclature of </a:t>
            </a:r>
            <a:r>
              <a:rPr lang="en-US" sz="4000" dirty="0" err="1">
                <a:latin typeface="Arial" charset="0"/>
                <a:ea typeface="ＭＳ Ｐゴシック" charset="0"/>
                <a:cs typeface="Arial" charset="0"/>
              </a:rPr>
              <a:t>Dienes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70" name="Text Box 1038"/>
          <p:cNvSpPr txBox="1">
            <a:spLocks noChangeArrowheads="1"/>
          </p:cNvSpPr>
          <p:nvPr/>
        </p:nvSpPr>
        <p:spPr bwMode="auto">
          <a:xfrm>
            <a:off x="2721374" y="3998700"/>
            <a:ext cx="3701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buFont typeface="Wingdings" charset="0"/>
              <a:buNone/>
            </a:pPr>
            <a:r>
              <a:rPr lang="en-US" dirty="0"/>
              <a:t>two double bonds = </a:t>
            </a:r>
            <a:r>
              <a:rPr lang="en-US" dirty="0" err="1">
                <a:solidFill>
                  <a:schemeClr val="hlink"/>
                </a:solidFill>
              </a:rPr>
              <a:t>diene</a:t>
            </a:r>
            <a:endParaRPr lang="en-US" dirty="0"/>
          </a:p>
        </p:txBody>
      </p:sp>
      <p:pic>
        <p:nvPicPr>
          <p:cNvPr id="32771" name="Picture 1" descr="05_Pg193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4"/>
          <a:stretch>
            <a:fillRect/>
          </a:stretch>
        </p:blipFill>
        <p:spPr bwMode="auto">
          <a:xfrm>
            <a:off x="304800" y="3078240"/>
            <a:ext cx="8534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039"/>
          <p:cNvSpPr txBox="1">
            <a:spLocks noChangeArrowheads="1"/>
          </p:cNvSpPr>
          <p:nvPr/>
        </p:nvSpPr>
        <p:spPr bwMode="auto">
          <a:xfrm>
            <a:off x="279687" y="4284992"/>
            <a:ext cx="8463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dirty="0"/>
              <a:t>Number in the direction so that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the</a:t>
            </a:r>
            <a:r>
              <a:rPr lang="en-US" dirty="0">
                <a:solidFill>
                  <a:schemeClr val="hlink"/>
                </a:solidFill>
              </a:rPr>
              <a:t> functional group</a:t>
            </a:r>
            <a:r>
              <a:rPr lang="en-US" dirty="0"/>
              <a:t> gets </a:t>
            </a:r>
            <a:r>
              <a:rPr lang="en-US" dirty="0" smtClean="0"/>
              <a:t>the </a:t>
            </a:r>
            <a:r>
              <a:rPr lang="en-US" dirty="0">
                <a:solidFill>
                  <a:srgbClr val="FF0A26"/>
                </a:solidFill>
              </a:rPr>
              <a:t>lowest</a:t>
            </a:r>
            <a:r>
              <a:rPr lang="en-US" dirty="0"/>
              <a:t> number.</a:t>
            </a:r>
          </a:p>
        </p:txBody>
      </p:sp>
      <p:sp>
        <p:nvSpPr>
          <p:cNvPr id="3379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chemeClr val="tx2"/>
                </a:solidFill>
              </a:rPr>
              <a:t>Nomenclature of Alkenes</a:t>
            </a:r>
          </a:p>
        </p:txBody>
      </p:sp>
      <p:pic>
        <p:nvPicPr>
          <p:cNvPr id="2" name="Picture 1" descr="Screen Shot 2015-05-27 at 10.59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9" y="2802213"/>
            <a:ext cx="8732762" cy="1352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3"/>
          <p:cNvSpPr txBox="1">
            <a:spLocks noChangeArrowheads="1"/>
          </p:cNvSpPr>
          <p:nvPr/>
        </p:nvSpPr>
        <p:spPr bwMode="auto">
          <a:xfrm>
            <a:off x="1442703" y="4413632"/>
            <a:ext cx="6258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solidFill>
                  <a:srgbClr val="FF0C0C"/>
                </a:solidFill>
              </a:rPr>
              <a:t>Substituents</a:t>
            </a:r>
            <a:r>
              <a:rPr lang="en-US" dirty="0"/>
              <a:t> are stated in </a:t>
            </a:r>
            <a:r>
              <a:rPr lang="en-US" dirty="0">
                <a:solidFill>
                  <a:srgbClr val="FF0C0C"/>
                </a:solidFill>
              </a:rPr>
              <a:t>alphabetical order</a:t>
            </a:r>
            <a:r>
              <a:rPr lang="en-US" dirty="0"/>
              <a:t>.</a:t>
            </a:r>
          </a:p>
        </p:txBody>
      </p:sp>
      <p:sp>
        <p:nvSpPr>
          <p:cNvPr id="34818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tx2"/>
                </a:solidFill>
              </a:rPr>
              <a:t>Nomenclature of Alkenes</a:t>
            </a:r>
          </a:p>
        </p:txBody>
      </p:sp>
      <p:pic>
        <p:nvPicPr>
          <p:cNvPr id="34819" name="Picture 1" descr="05_Pg193_UnFigur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4"/>
          <a:stretch>
            <a:fillRect/>
          </a:stretch>
        </p:blipFill>
        <p:spPr bwMode="auto">
          <a:xfrm>
            <a:off x="304800" y="2362200"/>
            <a:ext cx="8534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chemeClr val="tx2"/>
                </a:solidFill>
              </a:rPr>
              <a:t>Nomenclature of Alkenes</a:t>
            </a:r>
          </a:p>
        </p:txBody>
      </p:sp>
      <p:pic>
        <p:nvPicPr>
          <p:cNvPr id="35842" name="Picture 1" descr="05_Pg194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2"/>
          <a:stretch>
            <a:fillRect/>
          </a:stretch>
        </p:blipFill>
        <p:spPr bwMode="auto">
          <a:xfrm>
            <a:off x="304800" y="2590800"/>
            <a:ext cx="8534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792</Words>
  <Application>Microsoft Office PowerPoint</Application>
  <PresentationFormat>On-screen Show (4:3)</PresentationFormat>
  <Paragraphs>127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arial</vt:lpstr>
      <vt:lpstr>Times</vt:lpstr>
      <vt:lpstr>Wingdings</vt:lpstr>
      <vt:lpstr>ヒラギノ角ゴ Pro W3</vt:lpstr>
      <vt:lpstr>Default Design</vt:lpstr>
      <vt:lpstr>Custom Design</vt:lpstr>
      <vt:lpstr>PowerPoint Presentation</vt:lpstr>
      <vt:lpstr>PowerPoint Presentation</vt:lpstr>
      <vt:lpstr>PowerPoint Presentation</vt:lpstr>
      <vt:lpstr>Nomenclature of Alkenes</vt:lpstr>
      <vt:lpstr>Stereoisomers of an Alkene are named using a cis or trans Prefix</vt:lpstr>
      <vt:lpstr>Nomenclature of Dienes</vt:lpstr>
      <vt:lpstr>PowerPoint Presentation</vt:lpstr>
      <vt:lpstr>PowerPoint Presentation</vt:lpstr>
      <vt:lpstr>PowerPoint Presentation</vt:lpstr>
      <vt:lpstr>PowerPoint Presentation</vt:lpstr>
      <vt:lpstr>Vinylic and Allylic Carbons</vt:lpstr>
      <vt:lpstr>Reactions of Organic Compounds</vt:lpstr>
      <vt:lpstr>PowerPoint Presentation</vt:lpstr>
      <vt:lpstr>Electrophiles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Reduction Reaction</vt:lpstr>
      <vt:lpstr>Catalytic Hydrogenation</vt:lpstr>
      <vt:lpstr>PowerPoint Presentation</vt:lpstr>
      <vt:lpstr>PowerPoint Presentation</vt:lpstr>
      <vt:lpstr>PowerPoint Presentation</vt:lpstr>
      <vt:lpstr>Relative Stabilities of Cis and Trans Alkenes</vt:lpstr>
      <vt:lpstr>Relative Stabilities of Dialkyl-Substituted Alkenes</vt:lpstr>
      <vt:lpstr>PowerPoint Presentation</vt:lpstr>
      <vt:lpstr>PowerPoint Presentation</vt:lpstr>
      <vt:lpstr>An Electrophilic Addition Reaction</vt:lpstr>
      <vt:lpstr>PowerPoint Presentation</vt:lpstr>
      <vt:lpstr>Reaction Coordinate Diagram for the addition of HBr to 2-Butene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uneumje</dc:creator>
  <cp:lastModifiedBy>Admin</cp:lastModifiedBy>
  <cp:revision>154</cp:revision>
  <dcterms:created xsi:type="dcterms:W3CDTF">2013-01-24T20:48:53Z</dcterms:created>
  <dcterms:modified xsi:type="dcterms:W3CDTF">2019-07-16T02:35:52Z</dcterms:modified>
</cp:coreProperties>
</file>