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5" r:id="rId1"/>
  </p:sldMasterIdLst>
  <p:notesMasterIdLst>
    <p:notesMasterId r:id="rId33"/>
  </p:notesMasterIdLst>
  <p:sldIdLst>
    <p:sldId id="256" r:id="rId2"/>
    <p:sldId id="281" r:id="rId3"/>
    <p:sldId id="257" r:id="rId4"/>
    <p:sldId id="282" r:id="rId5"/>
    <p:sldId id="286" r:id="rId6"/>
    <p:sldId id="284" r:id="rId7"/>
    <p:sldId id="283" r:id="rId8"/>
    <p:sldId id="285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80" r:id="rId31"/>
    <p:sldId id="27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D4DF8-33FF-4B54-A935-74E2825D6548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BF41A-058E-44C0-B3FC-2D2EFE95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BF41A-058E-44C0-B3FC-2D2EFE95B7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65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7059-0FDC-477A-93CA-A641DFCBEA5C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3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7E19-56C7-4518-B686-5EF13E60E469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9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52A6-F9BA-4D40-A486-2BA479AED7FA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0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D463-08EF-4C99-816E-9B8DAD3E88B2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1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ACD3-9525-421A-947A-A1B56365F1A3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26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E6DE-6BEA-44BD-AD8C-49CA5DBC890F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4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2AA0-9CD5-4D4A-AC86-089EAE84E949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2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407D-821D-44F9-804F-337A35D6937A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20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B74A-2AA3-4189-BB81-E5B22540ADE4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1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D0CAE65-1036-4423-861E-8B02F74B0C9F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8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3160-3847-43F7-AA42-D244DCDDCD15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34F5660-669B-4283-9AC1-60CF30A77CCA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78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226" y="1837257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Mechatronics System Design</a:t>
            </a:r>
            <a:b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spc="-114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sz="4000" b="1" spc="-14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4000" b="1" spc="-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en-US" sz="4000" b="1" spc="-8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4000" b="1" spc="-135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Mechatronics </a:t>
            </a:r>
            <a:r>
              <a:rPr lang="en-US" sz="4000" b="1" spc="-13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n-US" sz="4000" b="1" spc="-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135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0226" y="4325112"/>
            <a:ext cx="9775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Instructor: Dr. Ahmad Al-Balasie</a:t>
            </a:r>
          </a:p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First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Semester -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2019/2020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878" y="291591"/>
            <a:ext cx="27241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Mechatronics System </a:t>
            </a:r>
            <a:r>
              <a:rPr lang="en-US" sz="4000" b="1" spc="-10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Components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5715" indent="0" algn="just">
              <a:lnSpc>
                <a:spcPct val="100000"/>
              </a:lnSpc>
              <a:buNone/>
            </a:pP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able </a:t>
            </a:r>
            <a:r>
              <a:rPr lang="en-US" sz="2400" spc="-6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for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better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understand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components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 Mechatronics </a:t>
            </a: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System.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</a:t>
            </a:r>
            <a:r>
              <a:rPr lang="en-US" sz="2400" spc="-6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hink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the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as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human 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body, </a:t>
            </a:r>
            <a:r>
              <a:rPr lang="en-US" sz="2400" spc="-1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we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can </a:t>
            </a:r>
            <a:r>
              <a:rPr lang="en-US" sz="2400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make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following</a:t>
            </a:r>
            <a:r>
              <a:rPr lang="en-US" sz="2400" spc="-1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analogies: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328295" indent="-161925">
              <a:lnSpc>
                <a:spcPct val="100000"/>
              </a:lnSpc>
              <a:buAutoNum type="arabicPeriod"/>
              <a:tabLst>
                <a:tab pos="328930" algn="l"/>
              </a:tabLst>
            </a:pPr>
            <a:r>
              <a:rPr lang="en-US" sz="2400" spc="-10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Mechanical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Skeleton: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Skeleton</a:t>
            </a:r>
            <a:r>
              <a:rPr lang="en-US" sz="2400" spc="-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(bones)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328295" indent="-161925">
              <a:lnSpc>
                <a:spcPct val="100000"/>
              </a:lnSpc>
              <a:spcBef>
                <a:spcPts val="750"/>
              </a:spcBef>
              <a:buAutoNum type="arabicPeriod"/>
              <a:tabLst>
                <a:tab pos="328930" algn="l"/>
              </a:tabLst>
            </a:pPr>
            <a:r>
              <a:rPr lang="en-US" sz="2400" spc="-7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Actuators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: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Muscles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Limbs</a:t>
            </a:r>
          </a:p>
          <a:p>
            <a:pPr marL="328295" indent="-161925">
              <a:lnSpc>
                <a:spcPct val="100000"/>
              </a:lnSpc>
              <a:spcBef>
                <a:spcPts val="750"/>
              </a:spcBef>
              <a:buFont typeface="Calibri" panose="020F0502020204030204" pitchFamily="34" charset="0"/>
              <a:buAutoNum type="arabicPeriod"/>
              <a:tabLst>
                <a:tab pos="328930" algn="l"/>
              </a:tabLst>
            </a:pP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Sensors: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five</a:t>
            </a:r>
            <a:r>
              <a:rPr lang="en-US" sz="2400" spc="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13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Senses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328295" indent="-161925">
              <a:lnSpc>
                <a:spcPct val="100000"/>
              </a:lnSpc>
              <a:spcBef>
                <a:spcPts val="750"/>
              </a:spcBef>
              <a:buFont typeface="Calibri" panose="020F0502020204030204" pitchFamily="34" charset="0"/>
              <a:buAutoNum type="arabicPeriod"/>
              <a:tabLst>
                <a:tab pos="328930" algn="l"/>
              </a:tabLst>
            </a:pP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8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Controllers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: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</a:t>
            </a:r>
            <a:r>
              <a:rPr lang="en-US" sz="2400" spc="-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7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Brain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328295" indent="-161925">
              <a:lnSpc>
                <a:spcPct val="100000"/>
              </a:lnSpc>
              <a:spcBef>
                <a:spcPts val="750"/>
              </a:spcBef>
              <a:buFont typeface="Calibri" panose="020F0502020204030204" pitchFamily="34" charset="0"/>
              <a:buAutoNum type="arabicPeriod"/>
              <a:tabLst>
                <a:tab pos="328930" algn="l"/>
              </a:tabLst>
            </a:pP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Signal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Conditioning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Devices: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Blood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</a:t>
            </a:r>
            <a:r>
              <a:rPr lang="en-US" sz="2400" spc="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12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Nerves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328295" indent="-161925">
              <a:lnSpc>
                <a:spcPct val="100000"/>
              </a:lnSpc>
              <a:spcBef>
                <a:spcPts val="750"/>
              </a:spcBef>
              <a:buFont typeface="Calibri" panose="020F0502020204030204" pitchFamily="34" charset="0"/>
              <a:buAutoNum type="arabicPeriod"/>
              <a:tabLst>
                <a:tab pos="328930" algn="l"/>
              </a:tabLst>
            </a:pPr>
            <a:r>
              <a:rPr lang="en-US" sz="2400" spc="-114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Power </a:t>
            </a:r>
            <a:r>
              <a:rPr lang="en-US" sz="2400" spc="-11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Sources: </a:t>
            </a:r>
            <a:r>
              <a:rPr lang="en-US" sz="2400" spc="-8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Food, </a:t>
            </a:r>
            <a:r>
              <a:rPr lang="en-US" sz="2400" spc="-8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Oxygen, </a:t>
            </a:r>
            <a:r>
              <a:rPr lang="en-US" sz="2400" spc="-9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 </a:t>
            </a: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Water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328295" indent="-161925">
              <a:lnSpc>
                <a:spcPct val="100000"/>
              </a:lnSpc>
              <a:spcBef>
                <a:spcPts val="750"/>
              </a:spcBef>
              <a:buAutoNum type="arabicPeriod"/>
              <a:tabLst>
                <a:tab pos="328930" algn="l"/>
              </a:tabLst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Mechatronics System </a:t>
            </a:r>
            <a:fld id="{4E951D3D-7ABA-4F51-8D96-284935B784C9}" type="slidenum">
              <a:rPr lang="en-US" smtClean="0"/>
              <a:t>10</a:t>
            </a:fld>
            <a:r>
              <a:rPr lang="en-US" dirty="0" smtClean="0"/>
              <a:t>- Chapter 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7660257" y="2550366"/>
            <a:ext cx="4376468" cy="37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237788" cy="671513"/>
          </a:xfrm>
        </p:spPr>
        <p:txBody>
          <a:bodyPr>
            <a:normAutofit/>
          </a:bodyPr>
          <a:lstStyle/>
          <a:p>
            <a:pPr algn="just"/>
            <a:r>
              <a:rPr lang="en-US" sz="4000" b="1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Examples </a:t>
            </a:r>
            <a:r>
              <a:rPr lang="en-US" sz="4000" b="1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4000" b="1" spc="-11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Mechatronics</a:t>
            </a:r>
            <a:r>
              <a:rPr lang="en-US" sz="4000" b="1" spc="-1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4000" b="1" spc="-10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Systems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4356" y="936625"/>
            <a:ext cx="11066462" cy="4968875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0000"/>
              </a:lnSpc>
              <a:spcBef>
                <a:spcPts val="5"/>
              </a:spcBef>
              <a:buFont typeface="DejaVu Serif"/>
              <a:buAutoNum type="arabicPeriod" startAt="3"/>
            </a:pPr>
            <a:endParaRPr lang="en-US" sz="1150" dirty="0">
              <a:latin typeface="DejaVu Serif"/>
              <a:cs typeface="DejaVu Serif"/>
            </a:endParaRPr>
          </a:p>
          <a:p>
            <a:pPr marL="328930" marR="5080" lvl="2" indent="-161925" algn="just">
              <a:lnSpc>
                <a:spcPct val="100000"/>
              </a:lnSpc>
              <a:buAutoNum type="arabicPeriod"/>
              <a:tabLst>
                <a:tab pos="328930" algn="l"/>
              </a:tabLst>
            </a:pPr>
            <a:r>
              <a:rPr lang="en-US" sz="2400" spc="-12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Home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Appliances (Washing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Machines): Many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the </a:t>
            </a:r>
            <a:r>
              <a:rPr lang="en-US" sz="2400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home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appliances </a:t>
            </a:r>
            <a:r>
              <a:rPr lang="en-US" sz="2400" spc="-5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that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are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 </a:t>
            </a:r>
            <a:r>
              <a:rPr lang="en-US" sz="2400" spc="-12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use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today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are </a:t>
            </a:r>
            <a:r>
              <a:rPr lang="en-US" sz="2400" spc="-10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Mecha</a:t>
            </a:r>
            <a:r>
              <a:rPr lang="en-US" sz="2400" spc="-8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tronics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Systems.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They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are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manufactured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large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numbers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typically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require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small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controllers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be 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”embedded”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them</a:t>
            </a:r>
            <a:r>
              <a:rPr lang="en-US" sz="2400" spc="-8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.</a:t>
            </a:r>
          </a:p>
          <a:p>
            <a:pPr marL="328930" marR="5080" lvl="2" indent="-161925" algn="just">
              <a:lnSpc>
                <a:spcPct val="100000"/>
              </a:lnSpc>
              <a:buAutoNum type="arabicPeriod"/>
              <a:tabLst>
                <a:tab pos="328930" algn="l"/>
              </a:tabLst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328930" marR="5715" lvl="2" indent="-161925" algn="just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328930" algn="l"/>
              </a:tabLst>
            </a:pPr>
            <a:r>
              <a:rPr lang="en-US" sz="2400" spc="-5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ABS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(anti-lock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braking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system)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 many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areas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automotive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engineering: </a:t>
            </a:r>
            <a:r>
              <a:rPr lang="en-US" sz="2400" spc="-3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anti-lock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braking  system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on a vehicle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 </a:t>
            </a:r>
            <a:r>
              <a:rPr lang="en-US" sz="2400" spc="-5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that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prevents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wheels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from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ceasing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up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or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stopping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rotate </a:t>
            </a:r>
            <a:r>
              <a:rPr lang="en-US" sz="2400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when 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brakes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are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suddenly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pressed.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Another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good example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 Mechatronics System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from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automotive 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engineering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Engine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Control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Unit</a:t>
            </a:r>
            <a:r>
              <a:rPr lang="en-US" sz="2400" spc="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4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(ECU</a:t>
            </a:r>
            <a:r>
              <a:rPr lang="en-US" sz="2400" spc="-4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).</a:t>
            </a:r>
          </a:p>
          <a:p>
            <a:pPr marL="328930" marR="5715" lvl="2" indent="-161925" algn="just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328930" algn="l"/>
              </a:tabLst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328930" marR="6350" lvl="2" indent="-161925" algn="just">
              <a:lnSpc>
                <a:spcPct val="100000"/>
              </a:lnSpc>
              <a:spcBef>
                <a:spcPts val="860"/>
              </a:spcBef>
              <a:buAutoNum type="arabicPeriod"/>
              <a:tabLst>
                <a:tab pos="328930" algn="l"/>
              </a:tabLst>
            </a:pP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Elevators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Escalators: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Elevators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present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good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examples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Mechatronics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Systems.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They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have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many 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sensors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detect the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position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speed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the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elevator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car,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as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well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any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calls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registered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by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passengers. </a:t>
            </a:r>
            <a:r>
              <a:rPr lang="en-US" sz="2400" spc="-3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It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has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many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actuators,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most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important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which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main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hoist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motor.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Safety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also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important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these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systems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as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they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carry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humans</a:t>
            </a:r>
            <a:r>
              <a:rPr lang="en-US" sz="2400" spc="-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beings</a:t>
            </a:r>
            <a:r>
              <a:rPr lang="en-US" sz="2400" spc="-9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</p:txBody>
      </p:sp>
    </p:spTree>
    <p:extLst>
      <p:ext uri="{BB962C8B-B14F-4D97-AF65-F5344CB8AC3E}">
        <p14:creationId xmlns:p14="http://schemas.microsoft.com/office/powerpoint/2010/main" val="30489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058400" cy="823913"/>
          </a:xfrm>
        </p:spPr>
        <p:txBody>
          <a:bodyPr>
            <a:normAutofit/>
          </a:bodyPr>
          <a:lstStyle/>
          <a:p>
            <a:r>
              <a:rPr lang="en-US" sz="4000" b="1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Examples </a:t>
            </a:r>
            <a:r>
              <a:rPr lang="en-US" sz="4000" b="1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4000" b="1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Mechatronics</a:t>
            </a:r>
            <a:r>
              <a:rPr lang="en-US" sz="4000" b="1" spc="-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4000" b="1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25563"/>
            <a:ext cx="11430000" cy="4381500"/>
          </a:xfrm>
        </p:spPr>
        <p:txBody>
          <a:bodyPr>
            <a:noAutofit/>
          </a:bodyPr>
          <a:lstStyle/>
          <a:p>
            <a:pPr marL="167005" marR="5715" indent="0" algn="just">
              <a:lnSpc>
                <a:spcPct val="100000"/>
              </a:lnSpc>
              <a:spcBef>
                <a:spcPts val="515"/>
              </a:spcBef>
              <a:buNone/>
              <a:tabLst>
                <a:tab pos="328930" algn="l"/>
              </a:tabLst>
            </a:pPr>
            <a:r>
              <a:rPr lang="en-US" sz="2400" spc="-9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ejaVu Serif"/>
                <a:cs typeface="DejaVu Serif"/>
              </a:rPr>
              <a:t>4. </a:t>
            </a: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Mobile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Robots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Manipulator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Arms: Robots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are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widely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used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today in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all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aspects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life.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Robots 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are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generally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used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for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applications </a:t>
            </a:r>
            <a:r>
              <a:rPr lang="en-US" sz="2400" spc="-5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that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are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inaccessible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(difficult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locations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get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due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height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or 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space),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dull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(repetitive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tedious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tasks),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or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dangerous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(hazardous</a:t>
            </a:r>
            <a:r>
              <a:rPr lang="en-US" sz="2400" spc="-4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environments</a:t>
            </a: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).</a:t>
            </a:r>
          </a:p>
          <a:p>
            <a:pPr marL="167005" marR="5715" indent="0" algn="just">
              <a:lnSpc>
                <a:spcPct val="100000"/>
              </a:lnSpc>
              <a:spcBef>
                <a:spcPts val="515"/>
              </a:spcBef>
              <a:buNone/>
              <a:tabLst>
                <a:tab pos="328930" algn="l"/>
              </a:tabLst>
            </a:pPr>
            <a:endParaRPr lang="en-US" sz="2400" spc="-90" dirty="0" smtClean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167005" marR="5715" indent="0" algn="just">
              <a:lnSpc>
                <a:spcPct val="100000"/>
              </a:lnSpc>
              <a:spcBef>
                <a:spcPts val="515"/>
              </a:spcBef>
              <a:buNone/>
              <a:tabLst>
                <a:tab pos="328930" algn="l"/>
              </a:tabLst>
            </a:pPr>
            <a:r>
              <a:rPr lang="en-US" sz="2400" spc="-9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ejaVu Serif"/>
                <a:cs typeface="DejaVu Serif"/>
              </a:rPr>
              <a:t>5. </a:t>
            </a: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Sorting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Packaging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Systems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production lines: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Mechatronics Systems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are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effectively the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basis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modern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factory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7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automation.</a:t>
            </a:r>
          </a:p>
          <a:p>
            <a:pPr marL="167005" marR="5715" indent="0" algn="just">
              <a:lnSpc>
                <a:spcPct val="100000"/>
              </a:lnSpc>
              <a:spcBef>
                <a:spcPts val="515"/>
              </a:spcBef>
              <a:buNone/>
              <a:tabLst>
                <a:tab pos="328930" algn="l"/>
              </a:tabLst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167005" marR="5715" indent="0" algn="just">
              <a:lnSpc>
                <a:spcPct val="100000"/>
              </a:lnSpc>
              <a:spcBef>
                <a:spcPts val="515"/>
              </a:spcBef>
              <a:buNone/>
              <a:tabLst>
                <a:tab pos="328930" algn="l"/>
              </a:tabLst>
            </a:pPr>
            <a:r>
              <a:rPr lang="en-US" sz="2400" spc="-9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ejaVu Serif"/>
                <a:cs typeface="DejaVu Serif"/>
              </a:rPr>
              <a:t>6. </a:t>
            </a: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Computer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Numerical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Control </a:t>
            </a:r>
            <a:r>
              <a:rPr lang="en-US" sz="2400" spc="-5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(CNC)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production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machines: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CNC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machines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are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critical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modern 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manufacturing systems.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They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allow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user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produce a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product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directly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from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 computer </a:t>
            </a:r>
            <a:r>
              <a:rPr lang="en-US" sz="2400" spc="-10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model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 the</a:t>
            </a:r>
            <a:r>
              <a:rPr lang="en-US" sz="2400" spc="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10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piece.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</p:txBody>
      </p:sp>
    </p:spTree>
    <p:extLst>
      <p:ext uri="{BB962C8B-B14F-4D97-AF65-F5344CB8AC3E}">
        <p14:creationId xmlns:p14="http://schemas.microsoft.com/office/powerpoint/2010/main" val="32305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058400" cy="671513"/>
          </a:xfrm>
        </p:spPr>
        <p:txBody>
          <a:bodyPr>
            <a:normAutofit/>
          </a:bodyPr>
          <a:lstStyle/>
          <a:p>
            <a:r>
              <a:rPr lang="en-US" sz="4000" b="1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Examples </a:t>
            </a:r>
            <a:r>
              <a:rPr lang="en-US" sz="4000" b="1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4000" b="1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Mechatronics</a:t>
            </a:r>
            <a:r>
              <a:rPr lang="en-US" sz="4000" b="1" spc="-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4000" b="1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27908" y="1030288"/>
            <a:ext cx="9236891" cy="4022725"/>
          </a:xfrm>
        </p:spPr>
        <p:txBody>
          <a:bodyPr>
            <a:noAutofit/>
          </a:bodyPr>
          <a:lstStyle/>
          <a:p>
            <a:pPr marL="103505" indent="0" algn="just">
              <a:lnSpc>
                <a:spcPct val="100000"/>
              </a:lnSpc>
              <a:spcBef>
                <a:spcPts val="869"/>
              </a:spcBef>
              <a:buNone/>
              <a:tabLst>
                <a:tab pos="328930" algn="l"/>
              </a:tabLst>
            </a:pPr>
            <a:r>
              <a:rPr lang="en-US" sz="2400" spc="-95" dirty="0" smtClean="0">
                <a:solidFill>
                  <a:schemeClr val="accent2"/>
                </a:solidFill>
                <a:latin typeface="DejaVu Serif"/>
                <a:cs typeface="DejaVu Serif"/>
              </a:rPr>
              <a:t>7. </a:t>
            </a:r>
            <a:r>
              <a:rPr lang="en-US" sz="2400" spc="-9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Aeroplanes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 Helicopters: These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are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complex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examples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Mechatronics Systems </a:t>
            </a:r>
            <a:r>
              <a:rPr lang="en-US" sz="2400" spc="-5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that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incorporate 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hundreds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or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even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thousands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smaller sub-mechatronics</a:t>
            </a:r>
            <a:r>
              <a:rPr lang="en-US" sz="2400" spc="-1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systems</a:t>
            </a:r>
            <a:r>
              <a:rPr lang="en-US" sz="2400" spc="-9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.</a:t>
            </a:r>
          </a:p>
          <a:p>
            <a:pPr marL="103505" indent="0" algn="just">
              <a:lnSpc>
                <a:spcPct val="100000"/>
              </a:lnSpc>
              <a:spcBef>
                <a:spcPts val="869"/>
              </a:spcBef>
              <a:buNone/>
              <a:tabLst>
                <a:tab pos="328930" algn="l"/>
              </a:tabLst>
            </a:pPr>
            <a:endParaRPr lang="en-US" sz="2400" spc="-9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103505" indent="0" algn="just">
              <a:lnSpc>
                <a:spcPct val="100000"/>
              </a:lnSpc>
              <a:spcBef>
                <a:spcPts val="869"/>
              </a:spcBef>
              <a:buNone/>
              <a:tabLst>
                <a:tab pos="328930" algn="l"/>
              </a:tabLst>
            </a:pPr>
            <a:r>
              <a:rPr lang="en-US" sz="2400" spc="-90" dirty="0" smtClean="0">
                <a:solidFill>
                  <a:schemeClr val="accent2"/>
                </a:solidFill>
                <a:latin typeface="DejaVu Serif"/>
                <a:cs typeface="DejaVu Serif"/>
              </a:rPr>
              <a:t>8. </a:t>
            </a: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Packing</a:t>
            </a:r>
            <a:r>
              <a:rPr lang="en-US" sz="2400" spc="1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10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Machines. </a:t>
            </a:r>
            <a:endParaRPr lang="en-US" sz="2400" spc="-100" dirty="0" smtClean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103505" indent="0" algn="just">
              <a:lnSpc>
                <a:spcPct val="100000"/>
              </a:lnSpc>
              <a:spcBef>
                <a:spcPts val="869"/>
              </a:spcBef>
              <a:buNone/>
              <a:tabLst>
                <a:tab pos="328930" algn="l"/>
              </a:tabLst>
            </a:pPr>
            <a:endParaRPr lang="en-US" sz="2400" dirty="0" smtClean="0">
              <a:solidFill>
                <a:schemeClr val="accent2"/>
              </a:solidFill>
              <a:latin typeface="DejaVu Serif"/>
              <a:cs typeface="DejaVu Serif"/>
            </a:endParaRPr>
          </a:p>
          <a:p>
            <a:pPr marL="103505" indent="0" algn="just">
              <a:lnSpc>
                <a:spcPct val="100000"/>
              </a:lnSpc>
              <a:spcBef>
                <a:spcPts val="869"/>
              </a:spcBef>
              <a:buNone/>
              <a:tabLst>
                <a:tab pos="328930" algn="l"/>
              </a:tabLst>
            </a:pPr>
            <a:r>
              <a:rPr lang="en-US" sz="2400" dirty="0" smtClean="0">
                <a:solidFill>
                  <a:schemeClr val="accent2"/>
                </a:solidFill>
                <a:latin typeface="DejaVu Serif"/>
                <a:cs typeface="DejaVu Serif"/>
              </a:rPr>
              <a:t>9. </a:t>
            </a:r>
            <a:r>
              <a:rPr lang="en-US" sz="2400" spc="-7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Robots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for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painting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windows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</a:t>
            </a:r>
            <a:r>
              <a:rPr lang="en-US" sz="2400" spc="-12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doors</a:t>
            </a: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.</a:t>
            </a:r>
            <a:endParaRPr lang="en-US" sz="2400" spc="-85" dirty="0" smtClean="0">
              <a:solidFill>
                <a:schemeClr val="accent2"/>
              </a:solidFill>
              <a:latin typeface="DejaVu Serif"/>
              <a:cs typeface="DejaVu Serif"/>
            </a:endParaRPr>
          </a:p>
        </p:txBody>
      </p:sp>
    </p:spTree>
    <p:extLst>
      <p:ext uri="{BB962C8B-B14F-4D97-AF65-F5344CB8AC3E}">
        <p14:creationId xmlns:p14="http://schemas.microsoft.com/office/powerpoint/2010/main" val="32555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4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What </a:t>
            </a:r>
            <a:r>
              <a:rPr lang="en-US" b="1" spc="-15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makes </a:t>
            </a:r>
            <a:r>
              <a:rPr lang="en-US" b="1" spc="-12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 </a:t>
            </a:r>
            <a:r>
              <a:rPr lang="en-US" b="1" spc="-13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design</a:t>
            </a:r>
            <a:r>
              <a:rPr lang="en-US" b="1" spc="-1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b="1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”good</a:t>
            </a:r>
            <a:r>
              <a:rPr lang="en-US" b="1" spc="-6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”?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38" y="1845734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spc="-3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optimal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design depends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on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several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factors,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importance of </a:t>
            </a:r>
            <a:r>
              <a:rPr lang="en-US" sz="2400" spc="-12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each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these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factors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depends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on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required 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features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the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designed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system.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These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factors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are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explained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Figure</a:t>
            </a:r>
            <a:r>
              <a:rPr lang="en-US" sz="2400" spc="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1.2: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066970" y="6385596"/>
            <a:ext cx="4822804" cy="365125"/>
          </a:xfrm>
        </p:spPr>
        <p:txBody>
          <a:bodyPr/>
          <a:lstStyle/>
          <a:p>
            <a:r>
              <a:rPr lang="en-US" dirty="0" smtClean="0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288" y="2615890"/>
            <a:ext cx="4519012" cy="368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6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943" y="751047"/>
            <a:ext cx="10058400" cy="714895"/>
          </a:xfrm>
        </p:spPr>
        <p:txBody>
          <a:bodyPr>
            <a:normAutofit/>
          </a:bodyPr>
          <a:lstStyle/>
          <a:p>
            <a:pPr marL="479425" lvl="1" indent="-467359">
              <a:lnSpc>
                <a:spcPct val="100000"/>
              </a:lnSpc>
              <a:tabLst>
                <a:tab pos="479425" algn="l"/>
                <a:tab pos="480059" algn="l"/>
              </a:tabLst>
            </a:pPr>
            <a:r>
              <a:rPr lang="en-US" sz="4000" b="1" spc="-105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Modeling </a:t>
            </a:r>
            <a:r>
              <a:rPr lang="en-US" sz="4000" b="1" spc="-11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</a:t>
            </a:r>
            <a:r>
              <a:rPr lang="en-US" sz="4000" b="1" spc="-18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4000" b="1" spc="-114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Design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08" y="1845733"/>
            <a:ext cx="8296101" cy="429737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lang="en-US" sz="2400" dirty="0" smtClean="0">
              <a:latin typeface="DejaVu Serif"/>
              <a:cs typeface="DejaVu Serif"/>
            </a:endParaRPr>
          </a:p>
          <a:p>
            <a:pPr marL="264160" marR="5715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600" spc="-10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Remember, you can never come up with a complete functional design at the first attempt. The design  procedure is an </a:t>
            </a:r>
            <a:r>
              <a:rPr lang="en-US" sz="2600" b="1" spc="-10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iterative approach</a:t>
            </a:r>
            <a:r>
              <a:rPr lang="en-US" sz="2600" spc="-10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that takes time.</a:t>
            </a:r>
          </a:p>
          <a:p>
            <a:pPr marL="264160" marR="5715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600" spc="-10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First, based on the purpose of the machine, the required performance specifications and past knowledge that  you have, you will come up with an initial model. </a:t>
            </a:r>
          </a:p>
          <a:p>
            <a:pPr marL="264160" marR="5715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600" spc="-10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600" spc="-105" dirty="0" err="1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intial</a:t>
            </a:r>
            <a:r>
              <a:rPr lang="en-US" sz="2600" spc="-10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model should be created using computer tools such as CATIA or SolidWorks, and  simulation should be used to predict the behavior of your machine.</a:t>
            </a:r>
          </a:p>
          <a:p>
            <a:pPr marL="264160" marR="5715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600" spc="-10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This model that you created and the required design objectives should give you a complete initial design of  your machine (prototype).</a:t>
            </a:r>
            <a:endParaRPr lang="en-US" sz="2600" spc="-105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59785"/>
            <a:ext cx="4822804" cy="365125"/>
          </a:xfrm>
        </p:spPr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926" y="977223"/>
            <a:ext cx="3056313" cy="510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4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3949" y="772818"/>
            <a:ext cx="10058400" cy="582613"/>
          </a:xfrm>
        </p:spPr>
        <p:txBody>
          <a:bodyPr>
            <a:normAutofit/>
          </a:bodyPr>
          <a:lstStyle/>
          <a:p>
            <a:r>
              <a:rPr lang="en-US" sz="3600" b="1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Modeling </a:t>
            </a:r>
            <a:r>
              <a:rPr lang="en-US" sz="3600" b="1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</a:t>
            </a:r>
            <a:r>
              <a:rPr lang="en-US" sz="3600" b="1" spc="-1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3600" b="1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Design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4123" y="1587731"/>
            <a:ext cx="4991288" cy="4640596"/>
          </a:xfrm>
        </p:spPr>
        <p:txBody>
          <a:bodyPr>
            <a:norm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en-US" sz="2400" spc="-13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Now </a:t>
            </a:r>
            <a:r>
              <a:rPr lang="en-US" sz="2400" spc="-3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it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time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for </a:t>
            </a:r>
            <a:r>
              <a:rPr lang="en-US" sz="2400" spc="-12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some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decision making;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your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design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optimal? </a:t>
            </a:r>
            <a:endParaRPr lang="en-US" sz="2400" spc="-75" dirty="0" smtClean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R="508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spc="-5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If </a:t>
            </a: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yes,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then the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design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procedure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done.  </a:t>
            </a:r>
            <a:r>
              <a:rPr lang="en-US" sz="2400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However,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if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you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are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not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satisfied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with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your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design,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you should </a:t>
            </a:r>
            <a:r>
              <a:rPr lang="en-US" sz="2400" spc="-12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go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back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virtual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model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do model  </a:t>
            </a:r>
            <a:r>
              <a:rPr lang="en-US" sz="2400" spc="-10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refinements. </a:t>
            </a:r>
            <a:r>
              <a:rPr lang="en-US" sz="2400" spc="-6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Then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,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these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model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refinements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are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translated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design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refinements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on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your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prototype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Figure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1.3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clearly explains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this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iterative</a:t>
            </a:r>
            <a:r>
              <a:rPr lang="en-US" sz="2400" spc="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approach</a:t>
            </a:r>
            <a:r>
              <a:rPr lang="en-US" sz="2400" spc="-9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298" y="1812175"/>
            <a:ext cx="5350993" cy="347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06841" cy="1450757"/>
          </a:xfrm>
        </p:spPr>
        <p:txBody>
          <a:bodyPr>
            <a:normAutofit/>
          </a:bodyPr>
          <a:lstStyle/>
          <a:p>
            <a:pPr marL="479425" marR="5080" lvl="1" indent="-467359" algn="just">
              <a:lnSpc>
                <a:spcPct val="106700"/>
              </a:lnSpc>
              <a:spcBef>
                <a:spcPts val="5"/>
              </a:spcBef>
              <a:tabLst>
                <a:tab pos="479425" algn="l"/>
                <a:tab pos="480059" algn="l"/>
              </a:tabLst>
            </a:pPr>
            <a:r>
              <a:rPr lang="en-US" sz="4000" b="1" spc="-7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4000" b="1" spc="-114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Four </a:t>
            </a:r>
            <a:r>
              <a:rPr lang="en-US" sz="4000" b="1" spc="-10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Questions </a:t>
            </a:r>
            <a:r>
              <a:rPr lang="en-US" sz="4000" b="1" spc="-7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that </a:t>
            </a:r>
            <a:r>
              <a:rPr lang="en-US" sz="4000" b="1" spc="-114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should </a:t>
            </a:r>
            <a:r>
              <a:rPr lang="en-US" sz="4000" b="1" spc="-10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be </a:t>
            </a:r>
            <a:r>
              <a:rPr lang="en-US" sz="4000" b="1" spc="-14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asked </a:t>
            </a:r>
            <a:r>
              <a:rPr lang="en-US" sz="4000" b="1" spc="-11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when </a:t>
            </a:r>
            <a:r>
              <a:rPr lang="en-US" sz="4000" b="1" spc="-13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designing </a:t>
            </a:r>
            <a:r>
              <a:rPr lang="en-US" sz="4000" b="1" spc="-12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  </a:t>
            </a:r>
            <a:r>
              <a:rPr lang="en-US" sz="4000" b="1" spc="-11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Mechatronics</a:t>
            </a:r>
            <a:r>
              <a:rPr lang="en-US" sz="4000" b="1" spc="4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4000" b="1" spc="-9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When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designing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 Mechatronics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System, </a:t>
            </a:r>
            <a:r>
              <a:rPr lang="en-US" sz="2400" spc="-3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it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important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consider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</a:t>
            </a:r>
            <a:r>
              <a:rPr lang="en-US" sz="2400" spc="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following four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questions</a:t>
            </a:r>
            <a:r>
              <a:rPr lang="en-US" sz="2400" spc="-9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: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b="1" spc="-10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b="1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 </a:t>
            </a:r>
            <a:r>
              <a:rPr lang="en-US" sz="2400" b="1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dynamics</a:t>
            </a:r>
            <a:r>
              <a:rPr lang="en-US" sz="2400" b="1" spc="-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b="1" spc="-9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important?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b="1" spc="-6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What </a:t>
            </a:r>
            <a:r>
              <a:rPr lang="en-US" sz="2400" b="1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type </a:t>
            </a:r>
            <a:r>
              <a:rPr lang="en-US" sz="2400" b="1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2400" b="1" spc="-12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components </a:t>
            </a:r>
            <a:r>
              <a:rPr lang="en-US" sz="2400" b="1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b="1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select </a:t>
            </a:r>
            <a:r>
              <a:rPr lang="en-US" sz="2400" b="1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for </a:t>
            </a:r>
            <a:r>
              <a:rPr lang="en-US" sz="2400" b="1" spc="-14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each </a:t>
            </a:r>
            <a:r>
              <a:rPr lang="en-US" sz="2400" b="1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2400" b="1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b="1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four </a:t>
            </a:r>
            <a:r>
              <a:rPr lang="en-US" sz="2400" b="1" spc="-12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main components  </a:t>
            </a:r>
            <a:r>
              <a:rPr lang="en-US" sz="2400" b="1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for </a:t>
            </a:r>
            <a:r>
              <a:rPr lang="en-US" sz="2400" b="1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b="1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Mechatronics</a:t>
            </a:r>
            <a:r>
              <a:rPr lang="en-US" sz="2400" b="1" spc="-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b="1" spc="-9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System?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b="1" spc="-6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What </a:t>
            </a:r>
            <a:r>
              <a:rPr lang="en-US" sz="2400" b="1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b="1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b="1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”size” </a:t>
            </a:r>
            <a:r>
              <a:rPr lang="en-US" sz="2400" b="1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2400" b="1" spc="-14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each</a:t>
            </a:r>
            <a:r>
              <a:rPr lang="en-US" sz="2400" b="1" spc="-25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b="1" spc="-114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component?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b="1" spc="-9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Resolution</a:t>
            </a:r>
            <a:r>
              <a:rPr lang="en-US" sz="2400" b="1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, </a:t>
            </a:r>
            <a:r>
              <a:rPr lang="en-US" sz="2400" b="1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Accuracy, </a:t>
            </a:r>
            <a:r>
              <a:rPr lang="en-US" sz="2400" b="1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</a:t>
            </a:r>
            <a:r>
              <a:rPr lang="en-US" sz="2400" b="1" spc="-3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b="1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Precision?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12700" algn="just">
              <a:lnSpc>
                <a:spcPct val="100000"/>
              </a:lnSpc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058400" cy="771525"/>
          </a:xfrm>
        </p:spPr>
        <p:txBody>
          <a:bodyPr>
            <a:normAutofit fontScale="90000"/>
          </a:bodyPr>
          <a:lstStyle/>
          <a:p>
            <a:pPr marL="457200" indent="-457200">
              <a:lnSpc>
                <a:spcPct val="100000"/>
              </a:lnSpc>
            </a:pPr>
            <a:r>
              <a:rPr lang="en-US" b="1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system </a:t>
            </a:r>
            <a:r>
              <a:rPr lang="en-US" b="1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dynamics</a:t>
            </a:r>
            <a:r>
              <a:rPr lang="en-US" b="1" spc="-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b="1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important?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13411" y="1196629"/>
            <a:ext cx="10058400" cy="4295775"/>
          </a:xfrm>
        </p:spPr>
        <p:txBody>
          <a:bodyPr>
            <a:noAutofit/>
          </a:bodyPr>
          <a:lstStyle/>
          <a:p>
            <a:pPr marR="508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v"/>
            </a:pPr>
            <a:r>
              <a:rPr lang="en-US" sz="2400" spc="-5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If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114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speed/position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response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critical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its stability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time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response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specifications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(overshoot, 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rise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time,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settling </a:t>
            </a:r>
            <a:r>
              <a:rPr lang="en-US" sz="2400" spc="-5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time</a:t>
            </a:r>
            <a:r>
              <a:rPr lang="en-US" sz="2400" spc="-5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,...).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</a:t>
            </a: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hen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dynamics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important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has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be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considered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design</a:t>
            </a:r>
            <a:r>
              <a:rPr lang="en-US" sz="2400" spc="-10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.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this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case,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dynamic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model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has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be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developed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for the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whole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(including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plant,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controller, 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actuator,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sensor).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model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then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used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design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suitable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controller.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264160" indent="-342900" algn="just">
              <a:lnSpc>
                <a:spcPct val="100000"/>
              </a:lnSpc>
              <a:spcBef>
                <a:spcPts val="700"/>
              </a:spcBef>
              <a:buFont typeface="Wingdings" panose="05000000000000000000" pitchFamily="2" charset="2"/>
              <a:buChar char="v"/>
            </a:pP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</a:t>
            </a:r>
            <a:r>
              <a:rPr lang="en-US" sz="2400" spc="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following</a:t>
            </a:r>
            <a:r>
              <a:rPr lang="en-US" sz="2400" spc="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list</a:t>
            </a:r>
            <a:r>
              <a:rPr lang="en-US" sz="2400" spc="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includes</a:t>
            </a:r>
            <a:r>
              <a:rPr lang="en-US" sz="2400" spc="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examples</a:t>
            </a:r>
            <a:r>
              <a:rPr lang="en-US" sz="2400" spc="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</a:t>
            </a:r>
            <a:r>
              <a:rPr lang="en-US" sz="2400" spc="1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systems</a:t>
            </a:r>
            <a:r>
              <a:rPr lang="en-US" sz="2400" spc="1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for</a:t>
            </a:r>
            <a:r>
              <a:rPr lang="en-US" sz="2400" spc="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which</a:t>
            </a:r>
            <a:r>
              <a:rPr lang="en-US" sz="2400" spc="1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</a:t>
            </a:r>
            <a:r>
              <a:rPr lang="en-US" sz="2400" spc="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dynamics</a:t>
            </a:r>
            <a:r>
              <a:rPr lang="en-US" sz="2400" spc="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</a:t>
            </a:r>
            <a:r>
              <a:rPr lang="en-US" sz="2400" spc="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critical</a:t>
            </a:r>
            <a:r>
              <a:rPr lang="en-US" sz="2400" spc="-7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: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328930" lvl="3" indent="-127635" algn="just">
              <a:lnSpc>
                <a:spcPct val="100000"/>
              </a:lnSpc>
              <a:buFont typeface="URW Bookman L"/>
              <a:buChar char="•"/>
              <a:tabLst>
                <a:tab pos="329565" algn="l"/>
              </a:tabLst>
            </a:pP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Quad-rotor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328930" lvl="3" indent="-127635" algn="just">
              <a:lnSpc>
                <a:spcPct val="100000"/>
              </a:lnSpc>
              <a:spcBef>
                <a:spcPts val="680"/>
              </a:spcBef>
              <a:buFont typeface="URW Bookman L"/>
              <a:buChar char="•"/>
              <a:tabLst>
                <a:tab pos="329565" algn="l"/>
              </a:tabLst>
            </a:pP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Heat-seeking</a:t>
            </a:r>
            <a:r>
              <a:rPr lang="en-US" sz="2400" spc="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missile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328930" lvl="3" indent="-127635" algn="just">
              <a:lnSpc>
                <a:spcPct val="100000"/>
              </a:lnSpc>
              <a:spcBef>
                <a:spcPts val="680"/>
              </a:spcBef>
              <a:buFont typeface="URW Bookman L"/>
              <a:buChar char="•"/>
              <a:tabLst>
                <a:tab pos="329565" algn="l"/>
              </a:tabLst>
            </a:pPr>
            <a:r>
              <a:rPr lang="en-US" sz="2400" spc="-9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Vehicle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active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suspension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715" y="4417627"/>
            <a:ext cx="2911760" cy="1883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475" y="4417627"/>
            <a:ext cx="2823525" cy="188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system </a:t>
            </a:r>
            <a:r>
              <a:rPr lang="en-US" b="1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dynamics</a:t>
            </a:r>
            <a:r>
              <a:rPr lang="en-US" b="1" spc="-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b="1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1290"/>
              </a:spcBef>
              <a:buNone/>
            </a:pP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</a:t>
            </a: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he</a:t>
            </a:r>
            <a:r>
              <a:rPr lang="en-US" sz="2400" spc="1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following</a:t>
            </a:r>
            <a:r>
              <a:rPr lang="en-US" sz="2400" spc="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systems the </a:t>
            </a: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dynamics</a:t>
            </a:r>
            <a:r>
              <a:rPr lang="en-US" sz="2400" spc="2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</a:t>
            </a:r>
            <a:r>
              <a:rPr lang="en-US" sz="2400" spc="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not</a:t>
            </a:r>
            <a:r>
              <a:rPr lang="en-US" sz="2400" spc="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critical: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328930" lvl="3" indent="-127635">
              <a:lnSpc>
                <a:spcPct val="100000"/>
              </a:lnSpc>
              <a:buFont typeface="URW Bookman L"/>
              <a:buChar char="•"/>
              <a:tabLst>
                <a:tab pos="329565" algn="l"/>
              </a:tabLst>
            </a:pP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Iris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scanning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for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identification</a:t>
            </a:r>
            <a:r>
              <a:rPr lang="en-US" sz="2400" spc="-4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10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purposes.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328930" lvl="3" indent="-127635">
              <a:lnSpc>
                <a:spcPct val="100000"/>
              </a:lnSpc>
              <a:spcBef>
                <a:spcPts val="685"/>
              </a:spcBef>
              <a:buFont typeface="URW Bookman L"/>
              <a:buChar char="•"/>
              <a:tabLst>
                <a:tab pos="329565" algn="l"/>
              </a:tabLst>
            </a:pPr>
            <a:r>
              <a:rPr lang="en-US" sz="2400" spc="2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Controlling actuators through PLC or traditional control</a:t>
            </a:r>
            <a:r>
              <a:rPr lang="en-US" sz="2400" spc="-9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066" y="3659364"/>
            <a:ext cx="3181350" cy="2505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23" y="3670093"/>
            <a:ext cx="4249089" cy="249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3" y="1003780"/>
            <a:ext cx="10058400" cy="663656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Remember this: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08847" y="2115671"/>
            <a:ext cx="9903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cs typeface="+mj-cs"/>
              </a:rPr>
              <a:t>It is</a:t>
            </a:r>
            <a:r>
              <a:rPr lang="ar-SA" sz="2800" b="1" i="1" dirty="0">
                <a:cs typeface="+mj-cs"/>
              </a:rPr>
              <a:t> </a:t>
            </a:r>
            <a:r>
              <a:rPr lang="en-US" sz="2800" b="1" i="1" dirty="0">
                <a:cs typeface="+mj-cs"/>
              </a:rPr>
              <a:t>always more expensive to improve a bad conceptual design than a bad detailed design, therefore this process is crucial and essential</a:t>
            </a:r>
            <a:endParaRPr lang="en-US" sz="2800" b="1" dirty="0"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60" y="3224475"/>
            <a:ext cx="4206240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2907"/>
            <a:ext cx="11689977" cy="1147482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</a:pPr>
            <a:r>
              <a:rPr lang="en-US" sz="3600" b="1" spc="-6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  What </a:t>
            </a:r>
            <a:r>
              <a:rPr lang="en-US" sz="3600" b="1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type </a:t>
            </a:r>
            <a:r>
              <a:rPr lang="en-US" sz="3600" b="1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3600" b="1" spc="-12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components </a:t>
            </a:r>
            <a:r>
              <a:rPr lang="en-US" sz="3600" b="1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3600" b="1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select </a:t>
            </a:r>
            <a:r>
              <a:rPr lang="en-US" sz="3600" b="1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for </a:t>
            </a:r>
            <a:r>
              <a:rPr lang="en-US" sz="3600" b="1" spc="-14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each </a:t>
            </a:r>
            <a:r>
              <a:rPr lang="en-US" sz="3600" b="1" spc="-12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3600" b="1" spc="-10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3600" b="1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four </a:t>
            </a:r>
            <a:r>
              <a:rPr lang="en-US" sz="3600" b="1" spc="-12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main components  </a:t>
            </a:r>
            <a:r>
              <a:rPr lang="en-US" sz="3600" b="1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for </a:t>
            </a:r>
            <a:r>
              <a:rPr lang="en-US" sz="3600" b="1" spc="-10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3600" b="1" spc="-114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Mechatronics</a:t>
            </a:r>
            <a:r>
              <a:rPr lang="en-US" sz="3600" b="1" spc="-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S</a:t>
            </a:r>
            <a:r>
              <a:rPr lang="en-US" sz="3600" b="1" spc="-9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ystem</a:t>
            </a:r>
            <a:r>
              <a:rPr lang="en-US" sz="3600" b="1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?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designer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the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will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have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make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decision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regarding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components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the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Mechatronics 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System,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as</a:t>
            </a:r>
            <a:r>
              <a:rPr lang="en-US" sz="2400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follows</a:t>
            </a: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: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509905" marR="5715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328930" algn="l"/>
              </a:tabLst>
            </a:pP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Control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Algorithm: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On-Off, </a:t>
            </a:r>
            <a:r>
              <a:rPr lang="en-US" sz="2400" spc="-2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PI, </a:t>
            </a:r>
            <a:r>
              <a:rPr lang="en-US" sz="2400" spc="-3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PD, PID,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lead-lag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compensator,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fuzzy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logic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controller,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neural,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genetic, 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digital</a:t>
            </a:r>
            <a:r>
              <a:rPr lang="en-US" sz="2400" spc="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4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...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509905" marR="5715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328930" algn="l"/>
              </a:tabLst>
            </a:pPr>
            <a:r>
              <a:rPr lang="en-US" sz="2400" spc="-7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Physical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Controller: </a:t>
            </a:r>
            <a:r>
              <a:rPr lang="en-US" sz="2400" spc="-5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This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physical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controller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within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which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control algorithm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will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be </a:t>
            </a:r>
            <a:r>
              <a:rPr lang="en-US" sz="2400" spc="-7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imple</a:t>
            </a:r>
            <a:r>
              <a:rPr lang="en-US" sz="2400" spc="-10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mented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.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Examples: </a:t>
            </a:r>
            <a:r>
              <a:rPr lang="en-US" sz="2400" spc="-3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PLC, </a:t>
            </a:r>
            <a:r>
              <a:rPr lang="en-US" sz="2400" spc="-4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PC/Laptop,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Microcontrollers, relays,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 older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types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analogue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computers 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 logic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gates</a:t>
            </a:r>
            <a:r>
              <a:rPr lang="en-US" sz="2400" spc="-9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.</a:t>
            </a:r>
          </a:p>
          <a:p>
            <a:pPr marL="509905" marR="5715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328930" algn="l"/>
              </a:tabLst>
            </a:pP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Actuators: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actuator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executes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instructions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the controller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realize </a:t>
            </a:r>
            <a:r>
              <a:rPr lang="en-US" sz="2400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changes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plant</a:t>
            </a:r>
            <a:r>
              <a:rPr lang="en-US" sz="2400" spc="-7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1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2262" y="350073"/>
            <a:ext cx="11572875" cy="968375"/>
          </a:xfrm>
        </p:spPr>
        <p:txBody>
          <a:bodyPr>
            <a:noAutofit/>
          </a:bodyPr>
          <a:lstStyle/>
          <a:p>
            <a:pPr algn="just"/>
            <a:r>
              <a:rPr lang="en-US" sz="3600" b="1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What </a:t>
            </a:r>
            <a:r>
              <a:rPr lang="en-US" sz="3600" b="1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type </a:t>
            </a:r>
            <a:r>
              <a:rPr lang="en-US" sz="3600" b="1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3600" b="1" spc="-12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components </a:t>
            </a:r>
            <a:r>
              <a:rPr lang="en-US" sz="3600" b="1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3600" b="1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select </a:t>
            </a:r>
            <a:r>
              <a:rPr lang="en-US" sz="3600" b="1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for </a:t>
            </a:r>
            <a:r>
              <a:rPr lang="en-US" sz="3600" b="1" spc="-14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each </a:t>
            </a:r>
            <a:r>
              <a:rPr lang="en-US" sz="3600" b="1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3600" b="1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3600" b="1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four </a:t>
            </a:r>
            <a:r>
              <a:rPr lang="en-US" sz="3600" b="1" spc="-12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main components  </a:t>
            </a:r>
            <a:r>
              <a:rPr lang="en-US" sz="3600" b="1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for </a:t>
            </a:r>
            <a:r>
              <a:rPr lang="en-US" sz="3600" b="1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3600" b="1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Mechatronics</a:t>
            </a:r>
            <a:r>
              <a:rPr lang="en-US" sz="3600" b="1" spc="-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3600" b="1" spc="-9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</a:t>
            </a:r>
            <a:r>
              <a:rPr lang="en-US" sz="3600" b="1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42738" y="1392773"/>
            <a:ext cx="10058400" cy="4024312"/>
          </a:xfrm>
        </p:spPr>
        <p:txBody>
          <a:bodyPr>
            <a:normAutofit/>
          </a:bodyPr>
          <a:lstStyle/>
          <a:p>
            <a:pPr marL="509905" marR="5715" indent="-342900" algn="just">
              <a:lnSpc>
                <a:spcPct val="100000"/>
              </a:lnSpc>
              <a:spcBef>
                <a:spcPts val="670"/>
              </a:spcBef>
              <a:buFont typeface="Wingdings" panose="05000000000000000000" pitchFamily="2" charset="2"/>
              <a:buChar char="v"/>
              <a:tabLst>
                <a:tab pos="328930" algn="l"/>
              </a:tabLst>
            </a:pP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Sensor/Transducer/Feedback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Drivers: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sensors are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12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eyes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ears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the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Mechatronics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System. 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These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sensors </a:t>
            </a:r>
            <a:r>
              <a:rPr lang="en-US" sz="2400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measure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physical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variables from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environment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help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microcontroller </a:t>
            </a:r>
            <a:r>
              <a:rPr lang="en-US" sz="2400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make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de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cisions. </a:t>
            </a:r>
            <a:r>
              <a:rPr lang="en-US" sz="2400" spc="-5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If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dynamics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important, </a:t>
            </a:r>
            <a:r>
              <a:rPr lang="en-US" sz="2400" spc="-3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it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necessary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find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transfer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function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the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sensor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as 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well,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as </a:t>
            </a:r>
            <a:r>
              <a:rPr lang="en-US" sz="2400" spc="-3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it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forms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i="1" spc="50" dirty="0">
                <a:solidFill>
                  <a:schemeClr val="accent3">
                    <a:lumMod val="50000"/>
                  </a:schemeClr>
                </a:solidFill>
                <a:latin typeface="URW Palladio L"/>
                <a:cs typeface="URW Palladio L"/>
              </a:rPr>
              <a:t>H</a:t>
            </a:r>
            <a:r>
              <a:rPr lang="en-US" sz="2400" spc="5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(</a:t>
            </a:r>
            <a:r>
              <a:rPr lang="en-US" sz="2400" i="1" spc="50" dirty="0">
                <a:solidFill>
                  <a:schemeClr val="accent3">
                    <a:lumMod val="50000"/>
                  </a:schemeClr>
                </a:solidFill>
                <a:latin typeface="URW Palladio L"/>
                <a:cs typeface="URW Palladio L"/>
              </a:rPr>
              <a:t>s</a:t>
            </a:r>
            <a:r>
              <a:rPr lang="en-US" sz="2400" spc="5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)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Transfer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Function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shown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Figure</a:t>
            </a:r>
            <a:r>
              <a:rPr lang="en-US" sz="2400" spc="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below.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5145741" y="3433482"/>
            <a:ext cx="6009939" cy="2906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5875452" y="5417085"/>
            <a:ext cx="2682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95"/>
              </a:spcBef>
            </a:pPr>
            <a:r>
              <a:rPr lang="en-US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Figure 1.4: </a:t>
            </a:r>
            <a:r>
              <a:rPr lang="en-US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Basic </a:t>
            </a:r>
            <a:r>
              <a:rPr lang="en-US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Block </a:t>
            </a:r>
            <a:r>
              <a:rPr lang="en-US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Diagram </a:t>
            </a:r>
            <a:r>
              <a:rPr lang="en-US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 Mechatronics</a:t>
            </a:r>
            <a:r>
              <a:rPr lang="en-US" spc="-3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</p:txBody>
      </p:sp>
    </p:spTree>
    <p:extLst>
      <p:ext uri="{BB962C8B-B14F-4D97-AF65-F5344CB8AC3E}">
        <p14:creationId xmlns:p14="http://schemas.microsoft.com/office/powerpoint/2010/main" val="33196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What </a:t>
            </a:r>
            <a:r>
              <a:rPr lang="en-US" sz="4000" b="1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4000" b="1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4000" b="1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”size” </a:t>
            </a:r>
            <a:r>
              <a:rPr lang="en-US" sz="4000" b="1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4000" b="1" spc="-14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each</a:t>
            </a:r>
            <a:r>
              <a:rPr lang="en-US" sz="4000" b="1" spc="-25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4000" b="1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component</a:t>
            </a:r>
            <a:r>
              <a:rPr lang="en-US" sz="4000" b="1" spc="-114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?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904411" cy="4023360"/>
          </a:xfrm>
        </p:spPr>
        <p:txBody>
          <a:bodyPr/>
          <a:lstStyle/>
          <a:p>
            <a:pPr marL="264160" marR="508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Once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designer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has selected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components,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he/she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has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size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them.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Calculations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have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be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carried 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out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find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necessary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size.</a:t>
            </a:r>
            <a:endParaRPr lang="ar-SA" sz="2400" dirty="0" smtClean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264160" marR="508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spc="-5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This</a:t>
            </a:r>
            <a:r>
              <a:rPr lang="en-US" sz="2400" spc="1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</a:t>
            </a:r>
            <a:r>
              <a:rPr lang="en-US" sz="2400" spc="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especially</a:t>
            </a:r>
            <a:r>
              <a:rPr lang="en-US" sz="2400" spc="1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true</a:t>
            </a:r>
            <a:r>
              <a:rPr lang="en-US" sz="2400" spc="1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</a:t>
            </a:r>
            <a:r>
              <a:rPr lang="en-US" sz="2400" spc="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</a:t>
            </a:r>
            <a:r>
              <a:rPr lang="en-US" sz="2400" spc="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actuator</a:t>
            </a:r>
            <a:r>
              <a:rPr lang="en-US" sz="2400" spc="1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</a:t>
            </a:r>
            <a:r>
              <a:rPr lang="en-US" sz="2400" spc="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(motor,</a:t>
            </a:r>
            <a:r>
              <a:rPr lang="en-US" sz="2400" spc="1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Variable</a:t>
            </a:r>
            <a:r>
              <a:rPr lang="en-US" sz="2400" spc="1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Frequency/Speed</a:t>
            </a:r>
            <a:r>
              <a:rPr lang="en-US" sz="2400" spc="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Drive,</a:t>
            </a:r>
            <a:r>
              <a:rPr lang="en-US" sz="2400" spc="1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Gearbox</a:t>
            </a:r>
            <a:r>
              <a:rPr lang="en-US" sz="2400" spc="1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4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...</a:t>
            </a:r>
            <a:r>
              <a:rPr lang="en-US" sz="2400" spc="13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)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627" y="1845734"/>
            <a:ext cx="4017142" cy="418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34035" lvl="2" indent="-521970">
              <a:lnSpc>
                <a:spcPct val="100000"/>
              </a:lnSpc>
              <a:tabLst>
                <a:tab pos="534035" algn="l"/>
                <a:tab pos="534670" algn="l"/>
              </a:tabLst>
            </a:pPr>
            <a:r>
              <a:rPr lang="en-US" sz="4000" b="1" spc="-9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Resolution, </a:t>
            </a:r>
            <a:r>
              <a:rPr lang="en-US" sz="4000" b="1" spc="-9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Accuracy, </a:t>
            </a:r>
            <a:r>
              <a:rPr lang="en-US" sz="4000" b="1" spc="-114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</a:t>
            </a:r>
            <a:r>
              <a:rPr lang="en-US" sz="4000" b="1" spc="-3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4000" b="1" spc="-10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Precision?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Once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sensor/feedback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has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been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selected, </a:t>
            </a:r>
            <a:r>
              <a:rPr lang="en-US" sz="2400" spc="-3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it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necessary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ensure </a:t>
            </a:r>
            <a:r>
              <a:rPr lang="en-US" sz="2400" spc="-5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that </a:t>
            </a:r>
            <a:r>
              <a:rPr lang="en-US" sz="2400" spc="-3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it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can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achieve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required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accuracy, 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resolution,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precision.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user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requirements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specify the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required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accuracy,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resolution,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</a:t>
            </a:r>
            <a:r>
              <a:rPr lang="en-US" sz="2400" spc="-1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precision.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12700" algn="just">
              <a:lnSpc>
                <a:spcPct val="100000"/>
              </a:lnSpc>
              <a:spcBef>
                <a:spcPts val="710"/>
              </a:spcBef>
            </a:pPr>
            <a:r>
              <a:rPr lang="en-US" sz="2400" spc="-5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What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difference </a:t>
            </a:r>
            <a:r>
              <a:rPr lang="en-US" sz="2400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between </a:t>
            </a:r>
            <a:r>
              <a:rPr lang="en-US" sz="2400" b="1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accuracy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, </a:t>
            </a:r>
            <a:r>
              <a:rPr lang="en-US" sz="2400" b="1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resolution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,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</a:t>
            </a:r>
            <a:r>
              <a:rPr lang="en-US" sz="2400" spc="-1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b="1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precision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?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328930" marR="5715" lvl="3" indent="-127000" algn="just">
              <a:lnSpc>
                <a:spcPct val="100000"/>
              </a:lnSpc>
              <a:buFont typeface="URW Bookman L"/>
              <a:buChar char="•"/>
              <a:tabLst>
                <a:tab pos="329565" algn="l"/>
              </a:tabLst>
            </a:pP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Accuracy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refers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closeness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measured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value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standard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or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known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value.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For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example,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if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 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lab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you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obtain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weight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measurement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3.2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kg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for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 given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substance,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but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actual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or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known weight 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spc="-14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10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kg, then your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measurement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not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accurate.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this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case,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your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measurement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not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close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known</a:t>
            </a:r>
            <a:r>
              <a:rPr lang="en-US" sz="2400" spc="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value</a:t>
            </a: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000" b="1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Resolution, </a:t>
            </a:r>
            <a:r>
              <a:rPr lang="en-US" sz="4000" b="1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Accuracy, </a:t>
            </a:r>
            <a:r>
              <a:rPr lang="en-US" sz="4000" b="1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</a:t>
            </a:r>
            <a:r>
              <a:rPr lang="en-US" sz="4000" b="1" spc="-3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4000" b="1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Precision?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8930" marR="5080" lvl="3" indent="-127000" algn="just">
              <a:lnSpc>
                <a:spcPct val="100000"/>
              </a:lnSpc>
              <a:spcBef>
                <a:spcPts val="850"/>
              </a:spcBef>
              <a:buFont typeface="URW Bookman L"/>
              <a:buChar char="•"/>
              <a:tabLst>
                <a:tab pos="329565" algn="l"/>
              </a:tabLst>
            </a:pPr>
            <a:r>
              <a:rPr lang="en-US" sz="2400" spc="-8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Precision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refers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closeness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two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or </a:t>
            </a:r>
            <a:r>
              <a:rPr lang="en-US" sz="2400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more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measurements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12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each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other.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Using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example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above, 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if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you </a:t>
            </a:r>
            <a:r>
              <a:rPr lang="en-US" sz="2400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weigh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 </a:t>
            </a:r>
            <a:r>
              <a:rPr lang="en-US" sz="2400" spc="-10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given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substance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five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times,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get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3.2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kg </a:t>
            </a:r>
            <a:r>
              <a:rPr lang="en-US" sz="2400" spc="-12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each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time,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then your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measurement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very 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precise. </a:t>
            </a:r>
            <a:endParaRPr lang="en-US" sz="2400" spc="-100" dirty="0" smtClean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328930" marR="5080" lvl="3" indent="-127000" algn="just">
              <a:lnSpc>
                <a:spcPct val="100000"/>
              </a:lnSpc>
              <a:spcBef>
                <a:spcPts val="850"/>
              </a:spcBef>
              <a:buFont typeface="URW Bookman L"/>
              <a:buChar char="•"/>
              <a:tabLst>
                <a:tab pos="329565" algn="l"/>
              </a:tabLst>
            </a:pPr>
            <a:r>
              <a:rPr lang="en-US" sz="2400" spc="-8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Precision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independent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accuracy.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You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can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be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very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precise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but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inaccurate,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as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described 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above.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You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can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also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be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accurate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but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imprecise.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328930" lvl="3" indent="-127635" algn="just">
              <a:lnSpc>
                <a:spcPct val="100000"/>
              </a:lnSpc>
              <a:spcBef>
                <a:spcPts val="850"/>
              </a:spcBef>
              <a:buFont typeface="URW Bookman L"/>
              <a:buChar char="•"/>
              <a:tabLst>
                <a:tab pos="329565" algn="l"/>
              </a:tabLst>
            </a:pP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Resolution</a:t>
            </a:r>
            <a:r>
              <a:rPr lang="en-US" sz="2400" spc="1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</a:t>
            </a:r>
            <a:r>
              <a:rPr lang="en-US" sz="2400" spc="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</a:t>
            </a:r>
            <a:r>
              <a:rPr lang="en-US" sz="2400" spc="1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smallest</a:t>
            </a:r>
            <a:r>
              <a:rPr lang="en-US" sz="2400" spc="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change</a:t>
            </a:r>
            <a:r>
              <a:rPr lang="en-US" sz="2400" spc="1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</a:t>
            </a:r>
            <a:r>
              <a:rPr lang="en-US" sz="2400" spc="1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sensor/transducer</a:t>
            </a:r>
            <a:r>
              <a:rPr lang="en-US" sz="2400" spc="2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can</a:t>
            </a:r>
            <a:r>
              <a:rPr lang="en-US" sz="2400" spc="1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detect</a:t>
            </a:r>
            <a:r>
              <a:rPr lang="en-US" sz="2400" spc="1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</a:t>
            </a:r>
            <a:r>
              <a:rPr lang="en-US" sz="2400" spc="2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</a:t>
            </a:r>
            <a:r>
              <a:rPr lang="en-US" sz="2400" spc="1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quantity</a:t>
            </a:r>
            <a:r>
              <a:rPr lang="en-US" sz="2400" spc="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5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that</a:t>
            </a:r>
            <a:r>
              <a:rPr lang="en-US" sz="2400" spc="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3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it</a:t>
            </a:r>
            <a:r>
              <a:rPr lang="en-US" sz="2400" spc="1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</a:t>
            </a:r>
            <a:r>
              <a:rPr lang="en-US" sz="2400" spc="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measuring</a:t>
            </a:r>
            <a:r>
              <a:rPr lang="en-US" sz="2400" spc="-10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12700" marR="5080" algn="just">
              <a:lnSpc>
                <a:spcPct val="100000"/>
              </a:lnSpc>
            </a:pP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 </a:t>
            </a:r>
            <a:r>
              <a:rPr lang="en-US" sz="2400" spc="-12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some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cases,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controller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selection and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actuator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selection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have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be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revised or </a:t>
            </a:r>
            <a:r>
              <a:rPr lang="en-US" sz="2400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changed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order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achieve these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requirements.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Resolution, </a:t>
            </a:r>
            <a:r>
              <a:rPr lang="en-US" b="1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Accuracy, </a:t>
            </a:r>
            <a:r>
              <a:rPr lang="en-US" b="1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</a:t>
            </a:r>
            <a:r>
              <a:rPr lang="en-US" b="1" spc="-3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b="1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Precision?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object 5"/>
          <p:cNvSpPr txBox="1"/>
          <p:nvPr/>
        </p:nvSpPr>
        <p:spPr>
          <a:xfrm>
            <a:off x="7073011" y="1734884"/>
            <a:ext cx="4495011" cy="1948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>
              <a:lnSpc>
                <a:spcPct val="100000"/>
              </a:lnSpc>
            </a:pPr>
            <a:endParaRPr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393700" marR="43180" indent="-342900" algn="just">
              <a:lnSpc>
                <a:spcPct val="100000"/>
              </a:lnSpc>
              <a:spcBef>
                <a:spcPts val="715"/>
              </a:spcBef>
              <a:buFont typeface="Wingdings" panose="05000000000000000000" pitchFamily="2" charset="2"/>
              <a:buChar char="v"/>
            </a:pPr>
            <a:r>
              <a:rPr sz="2400" spc="-6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 </a:t>
            </a:r>
            <a:r>
              <a:rPr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shown </a:t>
            </a:r>
            <a:r>
              <a:rPr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with </a:t>
            </a:r>
            <a:r>
              <a:rPr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multiple inputs </a:t>
            </a:r>
            <a:r>
              <a:rPr sz="2400" i="1" spc="-50" dirty="0">
                <a:solidFill>
                  <a:schemeClr val="accent3">
                    <a:lumMod val="50000"/>
                  </a:schemeClr>
                </a:solidFill>
                <a:latin typeface="URW Palladio L"/>
                <a:cs typeface="URW Palladio L"/>
              </a:rPr>
              <a:t>U</a:t>
            </a:r>
            <a:r>
              <a:rPr sz="2400" spc="-75" baseline="-11904" dirty="0">
                <a:solidFill>
                  <a:schemeClr val="accent3">
                    <a:lumMod val="50000"/>
                  </a:schemeClr>
                </a:solidFill>
                <a:latin typeface="DejaVu Sans"/>
                <a:cs typeface="DejaVu Sans"/>
              </a:rPr>
              <a:t>1</a:t>
            </a:r>
            <a:r>
              <a:rPr sz="2400" spc="-5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, </a:t>
            </a:r>
            <a:r>
              <a:rPr sz="2400" i="1" spc="-50" dirty="0">
                <a:solidFill>
                  <a:schemeClr val="accent3">
                    <a:lumMod val="50000"/>
                  </a:schemeClr>
                </a:solidFill>
                <a:latin typeface="URW Palladio L"/>
                <a:cs typeface="URW Palladio L"/>
              </a:rPr>
              <a:t>U</a:t>
            </a:r>
            <a:r>
              <a:rPr sz="2400" spc="-75" baseline="-11904" dirty="0">
                <a:solidFill>
                  <a:schemeClr val="accent3">
                    <a:lumMod val="50000"/>
                  </a:schemeClr>
                </a:solidFill>
                <a:latin typeface="DejaVu Sans"/>
                <a:cs typeface="DejaVu Sans"/>
              </a:rPr>
              <a:t>2</a:t>
            </a:r>
            <a:r>
              <a:rPr sz="2400" spc="-5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, </a:t>
            </a:r>
            <a:r>
              <a:rPr sz="2400" spc="-4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... </a:t>
            </a:r>
            <a:r>
              <a:rPr sz="2400" i="1" spc="-25" dirty="0">
                <a:solidFill>
                  <a:schemeClr val="accent3">
                    <a:lumMod val="50000"/>
                  </a:schemeClr>
                </a:solidFill>
                <a:latin typeface="URW Palladio L"/>
                <a:cs typeface="URW Palladio L"/>
              </a:rPr>
              <a:t>U</a:t>
            </a:r>
            <a:r>
              <a:rPr sz="2400" i="1" spc="-37" baseline="-11904" dirty="0">
                <a:solidFill>
                  <a:schemeClr val="accent3">
                    <a:lumMod val="50000"/>
                  </a:schemeClr>
                </a:solidFill>
                <a:latin typeface="Century Schoolbook L"/>
                <a:cs typeface="Century Schoolbook L"/>
              </a:rPr>
              <a:t>i</a:t>
            </a:r>
            <a:r>
              <a:rPr sz="2400" spc="-2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; </a:t>
            </a:r>
            <a:r>
              <a:rPr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 </a:t>
            </a:r>
            <a:r>
              <a:rPr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multiple </a:t>
            </a:r>
            <a:r>
              <a:rPr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outputs </a:t>
            </a:r>
            <a:r>
              <a:rPr sz="2400" i="1" spc="-45" dirty="0">
                <a:solidFill>
                  <a:schemeClr val="accent3">
                    <a:lumMod val="50000"/>
                  </a:schemeClr>
                </a:solidFill>
                <a:latin typeface="URW Palladio L"/>
                <a:cs typeface="URW Palladio L"/>
              </a:rPr>
              <a:t>Y</a:t>
            </a:r>
            <a:r>
              <a:rPr sz="2400" spc="-67" baseline="-11904" dirty="0">
                <a:solidFill>
                  <a:schemeClr val="accent3">
                    <a:lumMod val="50000"/>
                  </a:schemeClr>
                </a:solidFill>
                <a:latin typeface="DejaVu Sans"/>
                <a:cs typeface="DejaVu Sans"/>
              </a:rPr>
              <a:t>1</a:t>
            </a:r>
            <a:r>
              <a:rPr sz="2400" spc="-4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, </a:t>
            </a:r>
            <a:r>
              <a:rPr sz="2400" i="1" spc="-45" dirty="0">
                <a:solidFill>
                  <a:schemeClr val="accent3">
                    <a:lumMod val="50000"/>
                  </a:schemeClr>
                </a:solidFill>
                <a:latin typeface="URW Palladio L"/>
                <a:cs typeface="URW Palladio L"/>
              </a:rPr>
              <a:t>Y</a:t>
            </a:r>
            <a:r>
              <a:rPr sz="2400" spc="-67" baseline="-11904" dirty="0">
                <a:solidFill>
                  <a:schemeClr val="accent3">
                    <a:lumMod val="50000"/>
                  </a:schemeClr>
                </a:solidFill>
                <a:latin typeface="DejaVu Sans"/>
                <a:cs typeface="DejaVu Sans"/>
              </a:rPr>
              <a:t>2</a:t>
            </a:r>
            <a:r>
              <a:rPr sz="2400" spc="-4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, ... </a:t>
            </a:r>
            <a:r>
              <a:rPr sz="2400" i="1" spc="-15" dirty="0">
                <a:solidFill>
                  <a:schemeClr val="accent3">
                    <a:lumMod val="50000"/>
                  </a:schemeClr>
                </a:solidFill>
                <a:latin typeface="URW Palladio L"/>
                <a:cs typeface="URW Palladio L"/>
              </a:rPr>
              <a:t>Y</a:t>
            </a:r>
            <a:r>
              <a:rPr sz="2400" i="1" spc="-22" baseline="-11904" dirty="0">
                <a:solidFill>
                  <a:schemeClr val="accent3">
                    <a:lumMod val="50000"/>
                  </a:schemeClr>
                </a:solidFill>
                <a:latin typeface="Century Schoolbook L"/>
                <a:cs typeface="Century Schoolbook L"/>
              </a:rPr>
              <a:t>i</a:t>
            </a:r>
            <a:r>
              <a:rPr sz="2400" spc="-1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, </a:t>
            </a:r>
            <a:r>
              <a:rPr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express </a:t>
            </a:r>
            <a:r>
              <a:rPr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  </a:t>
            </a:r>
            <a:r>
              <a:rPr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general</a:t>
            </a:r>
            <a:r>
              <a:rPr sz="2400" spc="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case.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09490" y="5898748"/>
            <a:ext cx="8220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Figure 1.5: </a:t>
            </a:r>
            <a:r>
              <a:rPr lang="en-US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Difference </a:t>
            </a:r>
            <a:r>
              <a:rPr lang="en-US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between </a:t>
            </a:r>
            <a:r>
              <a:rPr lang="en-US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Precision </a:t>
            </a:r>
            <a:r>
              <a:rPr lang="en-US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</a:t>
            </a:r>
            <a:r>
              <a:rPr lang="en-US" spc="-1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Accuracy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306" y="1877730"/>
            <a:ext cx="5880705" cy="398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69338" cy="6635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of a Mechatronics Syste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9078" y="662921"/>
            <a:ext cx="7957017" cy="565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79425" lvl="1" indent="-467359" algn="just">
              <a:lnSpc>
                <a:spcPct val="100000"/>
              </a:lnSpc>
              <a:spcBef>
                <a:spcPts val="114"/>
              </a:spcBef>
              <a:tabLst>
                <a:tab pos="479425" algn="l"/>
                <a:tab pos="480059" algn="l"/>
              </a:tabLst>
            </a:pPr>
            <a:r>
              <a:rPr lang="en-US" sz="3600" b="1" spc="-9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   User </a:t>
            </a:r>
            <a:r>
              <a:rPr lang="en-US" sz="3600" b="1" spc="-11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Requirements Specifications for </a:t>
            </a:r>
            <a:r>
              <a:rPr lang="en-US" sz="3600" b="1" spc="-12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 </a:t>
            </a:r>
            <a:r>
              <a:rPr lang="en-US" sz="3600" b="1" spc="-11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Mechatronics</a:t>
            </a:r>
            <a:r>
              <a:rPr lang="en-US" sz="3600" b="1" spc="8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3600" b="1" spc="-9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058401" cy="4425670"/>
          </a:xfrm>
        </p:spPr>
        <p:txBody>
          <a:bodyPr>
            <a:noAutofit/>
          </a:bodyPr>
          <a:lstStyle/>
          <a:p>
            <a:pPr marL="509905" marR="5080" lvl="2" indent="-342900" algn="just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329565" algn="l"/>
              </a:tabLst>
            </a:pPr>
            <a:r>
              <a:rPr lang="en-US" sz="2400" b="1" spc="-7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Size</a:t>
            </a:r>
            <a:r>
              <a:rPr lang="en-US" sz="2400" b="1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, </a:t>
            </a:r>
            <a:r>
              <a:rPr lang="en-US" sz="2400" b="1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Capacity, </a:t>
            </a:r>
            <a:r>
              <a:rPr lang="en-US" sz="2400" b="1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Force, Torque, Stroke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: </a:t>
            </a:r>
            <a:r>
              <a:rPr lang="en-US" sz="2400" spc="-5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This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most obvious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user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requirement. </a:t>
            </a:r>
            <a:r>
              <a:rPr lang="en-US" sz="2400" spc="-3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It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related 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size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the system,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relationship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what </a:t>
            </a:r>
            <a:r>
              <a:rPr lang="en-US" sz="2400" spc="-3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it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can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do.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For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example,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bottle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filling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will 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able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fill </a:t>
            </a:r>
            <a:r>
              <a:rPr lang="en-US" sz="2400" spc="-14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1000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bottles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per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hour;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or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 elevator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can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carry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eight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persons; or a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printer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can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print </a:t>
            </a:r>
            <a:r>
              <a:rPr lang="en-US" sz="2400" spc="-14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12  </a:t>
            </a:r>
            <a:r>
              <a:rPr lang="en-US" sz="2400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pages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per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8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minute.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509905" marR="5080" lvl="2" indent="-342900" algn="just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329565" algn="l"/>
              </a:tabLst>
            </a:pPr>
            <a:r>
              <a:rPr lang="en-US" sz="2400" b="1" spc="-7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Safety</a:t>
            </a:r>
            <a:r>
              <a:rPr lang="en-US" sz="2400" b="1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, </a:t>
            </a:r>
            <a:r>
              <a:rPr lang="en-US" sz="2400" b="1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Reliability, </a:t>
            </a:r>
            <a:r>
              <a:rPr lang="en-US" sz="2400" b="1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Maintainability,</a:t>
            </a:r>
            <a:r>
              <a:rPr lang="en-US" sz="2400" b="1" spc="-5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b="1" spc="-4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Availability.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509905" marR="5080" lvl="2" indent="-342900" algn="just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329565" algn="l"/>
              </a:tabLst>
            </a:pPr>
            <a:r>
              <a:rPr lang="en-US" sz="2400" b="1" spc="-7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 </a:t>
            </a:r>
            <a:r>
              <a:rPr lang="en-US" sz="2400" b="1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Dynamics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: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Rise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Time,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Settling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Time,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Overshoot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4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...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509905" marR="5080" lvl="2" indent="-342900" algn="just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329565" algn="l"/>
              </a:tabLst>
            </a:pPr>
            <a:r>
              <a:rPr lang="en-US" sz="2400" b="1" spc="-7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Resolution</a:t>
            </a:r>
            <a:r>
              <a:rPr lang="en-US" sz="2400" b="1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, </a:t>
            </a:r>
            <a:r>
              <a:rPr lang="en-US" sz="2400" b="1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Accuracy, </a:t>
            </a:r>
            <a:r>
              <a:rPr lang="en-US" sz="2400" b="1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Precision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: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These characteristics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are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related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both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actuators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10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sensors.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509905" marR="5080" lvl="2" indent="-342900" algn="just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329565" algn="l"/>
              </a:tabLst>
            </a:pPr>
            <a:r>
              <a:rPr lang="en-US" sz="2400" b="1" spc="-7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User </a:t>
            </a:r>
            <a:r>
              <a:rPr lang="en-US" sz="2400" b="1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Friendliness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: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user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interface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should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be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user-friendly. </a:t>
            </a:r>
            <a:r>
              <a:rPr lang="en-US" sz="2400" spc="-3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It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should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allow different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levels 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access. </a:t>
            </a:r>
            <a:r>
              <a:rPr lang="en-US" sz="2400" spc="-3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It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should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also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be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”fool</a:t>
            </a:r>
            <a:r>
              <a:rPr lang="en-US" sz="2400" spc="4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proof</a:t>
            </a:r>
            <a:r>
              <a:rPr lang="en-US" sz="2400" spc="-7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”.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0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000" b="1" spc="-9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User </a:t>
            </a:r>
            <a:r>
              <a:rPr lang="en-US" sz="4000" b="1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Requirements Specifications for </a:t>
            </a:r>
            <a:r>
              <a:rPr lang="en-US" sz="4000" b="1" spc="-12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 </a:t>
            </a:r>
            <a:r>
              <a:rPr lang="en-US" sz="4000" b="1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Mechatronics</a:t>
            </a:r>
            <a:r>
              <a:rPr lang="en-US" sz="4000" b="1" spc="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4000" b="1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09905" marR="6350" lvl="2" indent="-342900" algn="just">
              <a:lnSpc>
                <a:spcPct val="100000"/>
              </a:lnSpc>
              <a:spcBef>
                <a:spcPts val="790"/>
              </a:spcBef>
              <a:buFont typeface="Wingdings" panose="05000000000000000000" pitchFamily="2" charset="2"/>
              <a:buChar char="ü"/>
              <a:tabLst>
                <a:tab pos="329565" algn="l"/>
              </a:tabLst>
            </a:pPr>
            <a:r>
              <a:rPr lang="en-US" sz="2400" b="1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Energy </a:t>
            </a:r>
            <a:r>
              <a:rPr lang="en-US" sz="2400" b="1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Consumption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: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 </a:t>
            </a:r>
            <a:r>
              <a:rPr lang="en-US" sz="2400" spc="-12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some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applications, </a:t>
            </a:r>
            <a:r>
              <a:rPr lang="en-US" sz="2400" spc="-3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it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important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minimize the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amount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energy  </a:t>
            </a:r>
            <a:r>
              <a:rPr lang="en-US" sz="2400" spc="-10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consumed.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509905" marR="6350" lvl="2" indent="-342900" algn="just">
              <a:lnSpc>
                <a:spcPct val="100000"/>
              </a:lnSpc>
              <a:spcBef>
                <a:spcPts val="790"/>
              </a:spcBef>
              <a:buFont typeface="Wingdings" panose="05000000000000000000" pitchFamily="2" charset="2"/>
              <a:buChar char="ü"/>
              <a:tabLst>
                <a:tab pos="329565" algn="l"/>
              </a:tabLst>
            </a:pPr>
            <a:r>
              <a:rPr lang="en-US" sz="2400" b="1" spc="-5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Cost </a:t>
            </a:r>
            <a:r>
              <a:rPr lang="en-US" sz="2400" b="1" spc="-5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(Capital </a:t>
            </a:r>
            <a:r>
              <a:rPr lang="en-US" sz="2400" b="1" spc="-4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Cost, </a:t>
            </a:r>
            <a:r>
              <a:rPr lang="en-US" sz="2400" b="1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Running </a:t>
            </a:r>
            <a:r>
              <a:rPr lang="en-US" sz="2400" b="1" spc="-5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Cost)</a:t>
            </a:r>
            <a:r>
              <a:rPr lang="en-US" sz="2400" spc="-5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: </a:t>
            </a:r>
            <a:r>
              <a:rPr lang="en-US" sz="2400" spc="-3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It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important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consider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all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costs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associated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with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 system,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throughout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lifetime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the system. </a:t>
            </a:r>
            <a:r>
              <a:rPr lang="en-US" sz="2400" spc="-5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This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includes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capital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costs </a:t>
            </a:r>
            <a:r>
              <a:rPr lang="en-US" sz="2400" spc="-5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(initial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cost of the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system) 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as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well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running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cost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(energy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cost,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maintenance</a:t>
            </a:r>
            <a:r>
              <a:rPr lang="en-US" sz="2400" spc="2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7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cost.</a:t>
            </a:r>
          </a:p>
          <a:p>
            <a:pPr marL="509905" marR="6350" lvl="2" indent="-342900" algn="just">
              <a:lnSpc>
                <a:spcPct val="100000"/>
              </a:lnSpc>
              <a:spcBef>
                <a:spcPts val="790"/>
              </a:spcBef>
              <a:buFont typeface="Wingdings" panose="05000000000000000000" pitchFamily="2" charset="2"/>
              <a:buChar char="ü"/>
              <a:tabLst>
                <a:tab pos="329565" algn="l"/>
              </a:tabLst>
            </a:pPr>
            <a:r>
              <a:rPr lang="en-US" sz="2400" b="1" spc="-8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Space</a:t>
            </a:r>
            <a:r>
              <a:rPr lang="en-US" sz="2400" b="1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, </a:t>
            </a:r>
            <a:r>
              <a:rPr lang="en-US" sz="2400" b="1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Size, </a:t>
            </a:r>
            <a:r>
              <a:rPr lang="en-US" sz="2400" b="1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Weight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: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Sometimes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there may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be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constraints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on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size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the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 and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its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weight</a:t>
            </a:r>
            <a:r>
              <a:rPr lang="en-US" sz="2400" spc="-10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User </a:t>
            </a:r>
            <a:r>
              <a:rPr lang="en-US" b="1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Requirements Specifications for </a:t>
            </a:r>
            <a:r>
              <a:rPr lang="en-US" b="1" spc="-12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 </a:t>
            </a:r>
            <a:r>
              <a:rPr lang="en-US" b="1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Mechatronics</a:t>
            </a:r>
            <a:r>
              <a:rPr lang="en-US" b="1" spc="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b="1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9905" marR="5080" lvl="2" indent="-342900" algn="just">
              <a:lnSpc>
                <a:spcPct val="100000"/>
              </a:lnSpc>
              <a:spcBef>
                <a:spcPts val="795"/>
              </a:spcBef>
              <a:buFont typeface="Wingdings" panose="05000000000000000000" pitchFamily="2" charset="2"/>
              <a:buChar char="ü"/>
              <a:tabLst>
                <a:tab pos="329565" algn="l"/>
              </a:tabLst>
            </a:pPr>
            <a:r>
              <a:rPr lang="en-US" sz="2400" b="1" spc="-7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Environment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: </a:t>
            </a:r>
            <a:r>
              <a:rPr lang="en-US" sz="2400" spc="-3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It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important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consider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environment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which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will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be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operated.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For 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example, ambient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temperature,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humidity,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dust,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foreign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particle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fluid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ingress.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IP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rating 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selection</a:t>
            </a:r>
            <a:r>
              <a:rPr lang="en-US" sz="2400" spc="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</a:t>
            </a:r>
            <a:r>
              <a:rPr lang="en-US" sz="2400" spc="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</a:t>
            </a:r>
            <a:r>
              <a:rPr lang="en-US" sz="2400" spc="1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enclosure</a:t>
            </a:r>
            <a:r>
              <a:rPr lang="en-US" sz="2400" spc="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</a:t>
            </a:r>
            <a:r>
              <a:rPr lang="en-US" sz="2400" spc="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thus</a:t>
            </a:r>
            <a:r>
              <a:rPr lang="en-US" sz="2400" spc="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important</a:t>
            </a:r>
            <a:r>
              <a:rPr lang="en-US" sz="2400" spc="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2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(IP:</a:t>
            </a:r>
            <a:r>
              <a:rPr lang="en-US" sz="2400" spc="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ingress</a:t>
            </a:r>
            <a:r>
              <a:rPr lang="en-US" sz="2400" spc="1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protection,</a:t>
            </a:r>
            <a:r>
              <a:rPr lang="en-US" sz="2400" spc="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14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see</a:t>
            </a:r>
            <a:r>
              <a:rPr lang="en-US" sz="2400" spc="1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next</a:t>
            </a:r>
            <a:r>
              <a:rPr lang="en-US" sz="2400" spc="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section</a:t>
            </a:r>
            <a:r>
              <a:rPr lang="en-US" sz="2400" spc="-8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).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509905" marR="5080" lvl="2" indent="-342900" algn="just">
              <a:lnSpc>
                <a:spcPct val="100000"/>
              </a:lnSpc>
              <a:spcBef>
                <a:spcPts val="795"/>
              </a:spcBef>
              <a:buFont typeface="Wingdings" panose="05000000000000000000" pitchFamily="2" charset="2"/>
              <a:buChar char="ü"/>
              <a:tabLst>
                <a:tab pos="329565" algn="l"/>
              </a:tabLst>
            </a:pPr>
            <a:r>
              <a:rPr lang="en-US" sz="2400" b="1" spc="-5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Versatility</a:t>
            </a:r>
            <a:r>
              <a:rPr lang="en-US" sz="2400" spc="-5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: </a:t>
            </a:r>
            <a:r>
              <a:rPr lang="en-US" sz="2400" spc="2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versatile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one </a:t>
            </a:r>
            <a:r>
              <a:rPr lang="en-US" sz="2400" spc="-5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that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can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be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used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different</a:t>
            </a:r>
            <a:r>
              <a:rPr lang="en-US" sz="2400" spc="-1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ways.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55601"/>
          </a:xfrm>
        </p:spPr>
        <p:txBody>
          <a:bodyPr>
            <a:normAutofit/>
          </a:bodyPr>
          <a:lstStyle/>
          <a:p>
            <a:r>
              <a:rPr lang="en-US" sz="4000" b="1" spc="-4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What </a:t>
            </a:r>
            <a:r>
              <a:rPr lang="en-US" sz="4000" b="1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</a:t>
            </a:r>
            <a:r>
              <a:rPr lang="en-US" sz="4000" b="1" spc="14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4000" b="1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Mechatronics</a:t>
            </a:r>
            <a:r>
              <a:rPr lang="en-US" sz="4000" b="1" spc="-11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?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322423" cy="4023360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35"/>
              </a:spcBef>
              <a:buFont typeface="DejaVu Serif"/>
              <a:buAutoNum type="arabicPeriod"/>
            </a:pPr>
            <a:endParaRPr lang="en-US" sz="1350" dirty="0">
              <a:latin typeface="DejaVu Serif"/>
              <a:cs typeface="DejaVu Serif"/>
            </a:endParaRPr>
          </a:p>
          <a:p>
            <a:pPr marR="635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b="1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Mechatronics </a:t>
            </a:r>
            <a:r>
              <a:rPr lang="en-US" sz="2400" spc="-8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multidisciplinary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covers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mechanics, electronics, controls, and computer engineering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develop  electromechanical </a:t>
            </a:r>
            <a:r>
              <a:rPr lang="en-US" sz="2400" b="1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products </a:t>
            </a:r>
            <a:r>
              <a:rPr lang="en-US" sz="2400" b="1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 </a:t>
            </a:r>
            <a:r>
              <a:rPr lang="en-US" sz="2400" b="1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systems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,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through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 </a:t>
            </a:r>
            <a:r>
              <a:rPr lang="en-US" sz="2400" b="1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integrated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design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approach.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28" y="1986506"/>
            <a:ext cx="3682773" cy="368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79425" lvl="1" indent="-467359">
              <a:lnSpc>
                <a:spcPct val="100000"/>
              </a:lnSpc>
              <a:tabLst>
                <a:tab pos="479425" algn="l"/>
                <a:tab pos="480059" algn="l"/>
              </a:tabLst>
            </a:pPr>
            <a:r>
              <a:rPr lang="en-US" sz="4000" b="1" spc="-13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Ingress</a:t>
            </a:r>
            <a:r>
              <a:rPr lang="en-US" sz="4000" b="1" spc="4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4000" b="1" spc="-8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Protection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3911"/>
          </a:xfrm>
        </p:spPr>
        <p:txBody>
          <a:bodyPr>
            <a:noAutofit/>
          </a:bodyPr>
          <a:lstStyle/>
          <a:p>
            <a:pPr marR="5715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spc="-11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Ingress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Protection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Rating </a:t>
            </a:r>
            <a:r>
              <a:rPr lang="en-US" sz="2400" spc="-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(IP)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code </a:t>
            </a:r>
            <a:r>
              <a:rPr lang="en-US" sz="2400" spc="-5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that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defines </a:t>
            </a:r>
            <a:r>
              <a:rPr lang="en-US" sz="2400" spc="-12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how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enclosure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will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prevent foreign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particles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fluid 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from</a:t>
            </a:r>
            <a:r>
              <a:rPr lang="en-US" sz="2400" spc="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entering.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R="5715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spc="-3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It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important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for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 mechatronics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because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controller,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actuator,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transducer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are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placed 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inside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enclosures,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 </a:t>
            </a:r>
            <a:r>
              <a:rPr lang="en-US" sz="2400" spc="-1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we </a:t>
            </a:r>
            <a:r>
              <a:rPr lang="en-US" sz="2400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need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ensure </a:t>
            </a:r>
            <a:r>
              <a:rPr lang="en-US" sz="2400" spc="-5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that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no foreign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objects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or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fluids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enter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these enclosures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depending 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on</a:t>
            </a:r>
            <a:r>
              <a:rPr lang="en-US" sz="2400" spc="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</a:t>
            </a:r>
            <a:r>
              <a:rPr lang="en-US" sz="2400" spc="1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environment</a:t>
            </a:r>
            <a:r>
              <a:rPr lang="en-US" sz="2400" spc="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</a:t>
            </a:r>
            <a:r>
              <a:rPr lang="en-US" sz="2400" spc="1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which</a:t>
            </a:r>
            <a:r>
              <a:rPr lang="en-US" sz="2400" spc="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</a:t>
            </a:r>
            <a:r>
              <a:rPr lang="en-US" sz="2400" spc="1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</a:t>
            </a:r>
            <a:r>
              <a:rPr lang="en-US" sz="2400" spc="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will</a:t>
            </a:r>
            <a:r>
              <a:rPr lang="en-US" sz="2400" spc="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eventually</a:t>
            </a:r>
            <a:r>
              <a:rPr lang="en-US" sz="2400" spc="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operate.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R="5715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spc="-6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coding consists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two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numbers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(for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example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IP21, IP54,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IP67 </a:t>
            </a:r>
            <a:r>
              <a:rPr lang="en-US" sz="2400" spc="-3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...).</a:t>
            </a:r>
          </a:p>
          <a:p>
            <a:pPr marR="5715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spc="-6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first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number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represents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solids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second number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represents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liquids</a:t>
            </a:r>
            <a:r>
              <a:rPr lang="en-US" sz="2400" spc="-7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.</a:t>
            </a:r>
            <a:r>
              <a:rPr lang="en-US" sz="2400" i="1" spc="100" dirty="0" smtClean="0">
                <a:solidFill>
                  <a:schemeClr val="accent3">
                    <a:lumMod val="50000"/>
                  </a:schemeClr>
                </a:solidFill>
                <a:latin typeface="URW Palladio L"/>
                <a:cs typeface="URW Palladio L"/>
              </a:rPr>
              <a:t> </a:t>
            </a:r>
            <a:r>
              <a:rPr lang="en-US" sz="2400" spc="100" dirty="0">
                <a:solidFill>
                  <a:schemeClr val="accent3">
                    <a:lumMod val="50000"/>
                  </a:schemeClr>
                </a:solidFill>
                <a:latin typeface="URW Palladio L"/>
                <a:cs typeface="URW Palladio L"/>
              </a:rPr>
              <a:t>I</a:t>
            </a:r>
            <a:r>
              <a:rPr lang="en-US" sz="2400" spc="100" dirty="0" smtClean="0">
                <a:solidFill>
                  <a:schemeClr val="accent3">
                    <a:lumMod val="50000"/>
                  </a:schemeClr>
                </a:solidFill>
                <a:latin typeface="URW Palladio L"/>
                <a:cs typeface="URW Palladio L"/>
              </a:rPr>
              <a:t>t </a:t>
            </a:r>
            <a:r>
              <a:rPr lang="en-US" sz="2400" spc="-10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can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be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used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instead of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number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if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ingress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is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not critical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or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does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not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matter.  </a:t>
            </a:r>
            <a:r>
              <a:rPr lang="en-US" sz="2400" spc="-14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See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table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on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next </a:t>
            </a:r>
            <a:r>
              <a:rPr lang="en-US" sz="2400" spc="-12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page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for</a:t>
            </a:r>
            <a:r>
              <a:rPr lang="en-US" sz="2400" spc="-3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details.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1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13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Ingress</a:t>
            </a:r>
            <a:r>
              <a:rPr lang="en-US" b="1" spc="4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b="1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Protection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561" y="1865880"/>
            <a:ext cx="9953119" cy="409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93" y="941294"/>
            <a:ext cx="10058400" cy="57400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Mechatronic Design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Concept vs Electro-mechanical Concept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17693" y="2203094"/>
            <a:ext cx="9959788" cy="3136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spc="-65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spc="-105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</a:t>
            </a:r>
            <a:r>
              <a:rPr lang="en-US" sz="2400" spc="-12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sz="2400" spc="-1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b="1" spc="-85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Mechatronics </a:t>
            </a:r>
            <a:r>
              <a:rPr lang="en-US" sz="2400" spc="-1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US" sz="2400" spc="-95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an </a:t>
            </a:r>
            <a:r>
              <a:rPr lang="en-US" sz="2400" b="1" spc="-8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Electro-mechanical </a:t>
            </a:r>
            <a:r>
              <a:rPr lang="en-US" sz="2400" b="1" spc="-7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US" sz="2400" spc="-85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explained </a:t>
            </a:r>
            <a:r>
              <a:rPr lang="en-US" sz="2400" spc="-8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following </a:t>
            </a:r>
            <a:r>
              <a:rPr lang="en-US" sz="2400" spc="-11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sz="2400" spc="-12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8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points: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8930" marR="5080" lvl="2" indent="-161925" algn="just">
              <a:lnSpc>
                <a:spcPct val="100000"/>
              </a:lnSpc>
              <a:buAutoNum type="arabicPeriod"/>
              <a:tabLst>
                <a:tab pos="328930" algn="l"/>
              </a:tabLst>
            </a:pPr>
            <a:r>
              <a:rPr lang="en-US" sz="2400" spc="-1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Mechatronics </a:t>
            </a:r>
            <a:r>
              <a:rPr lang="en-US" sz="2400" spc="-1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US" sz="2400" spc="-85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spc="-11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</a:t>
            </a:r>
            <a:r>
              <a:rPr lang="en-US" sz="2400" spc="-7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spc="-95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integrated </a:t>
            </a:r>
            <a:r>
              <a:rPr lang="en-US" sz="2400" spc="-11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manner </a:t>
            </a:r>
            <a:r>
              <a:rPr lang="en-US" sz="2400" spc="-8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spc="-1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spc="-7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multi-disciplinary </a:t>
            </a:r>
            <a:r>
              <a:rPr lang="en-US" sz="2400" spc="-1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spc="-12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  </a:t>
            </a:r>
            <a:r>
              <a:rPr lang="en-US" sz="2400" spc="-114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sz="2400" spc="-11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400" spc="-7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together.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8930" marR="5715" lvl="2" indent="-161925" algn="just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328930" algn="l"/>
              </a:tabLst>
            </a:pPr>
            <a:r>
              <a:rPr lang="en-US" sz="2400" spc="-35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Electro-mechanical </a:t>
            </a:r>
            <a:r>
              <a:rPr lang="en-US" sz="2400" spc="-1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US" sz="2400" spc="-85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spc="-105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</a:t>
            </a:r>
            <a:r>
              <a:rPr lang="en-US" sz="2400" spc="-8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spc="-105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designing </a:t>
            </a: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spc="-1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</a:t>
            </a:r>
            <a:r>
              <a:rPr lang="en-US" sz="2400" spc="-95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</a:t>
            </a:r>
            <a:r>
              <a:rPr lang="en-US" sz="2400" spc="-105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</a:t>
            </a:r>
            <a:r>
              <a:rPr lang="en-US" sz="2400" spc="-95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  <a:r>
              <a:rPr lang="en-US" sz="2400" spc="-85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arately, </a:t>
            </a: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US" sz="2400" spc="-1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</a:t>
            </a:r>
            <a:r>
              <a:rPr lang="en-US" sz="2400" spc="-95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 </a:t>
            </a: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together. This is known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“sequential” approach”</a:t>
            </a: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65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 </a:t>
            </a:r>
            <a:r>
              <a:rPr lang="en-US" sz="2400" spc="-11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2400" spc="-185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8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Efficient!)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Electro-mechanical Approach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Traditionally, a “</a:t>
            </a:r>
            <a:r>
              <a:rPr lang="en-US" sz="2400" spc="-1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sequential” approach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been adopted for the</a:t>
            </a:r>
            <a:b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mixed systems such as electromechanical systems. </a:t>
            </a:r>
            <a:endParaRPr lang="en-US" sz="2400" spc="-1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spc="-1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200" spc="-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mechanical and structural components are designed first.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200" spc="-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Electrical and electronic components are selected or developed and interconnected.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200" spc="-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Thirdly, a computer is selected and interfaced with the system next, and so on.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200" spc="-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dynamic coupling between various components of a system dictates.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accurate design of the system should consider the entire system as a whole rather than designing the electrical/electronic aspects and the mechanical aspects separately and sequentially.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0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7" y="136795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Mechatronic Design Concept vs Electro-mechanical Concept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387" y="1762607"/>
            <a:ext cx="10058400" cy="402336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an electromechanical system an interaction (or, coupling) exists between </a:t>
            </a:r>
            <a:r>
              <a:rPr lang="en-US" sz="2400" spc="-1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dynamics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mechanical dynamics. Specifically, electrical dynamics affect the </a:t>
            </a:r>
            <a:r>
              <a:rPr lang="en-US" sz="2400" spc="-1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dynamics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vice versa.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34" y="2944671"/>
            <a:ext cx="7749596" cy="31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1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Problems of Electro-mechanical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independently designed components are interconnected, several problems can arise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independently designed components are interconnected, the original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 and operating conditions of the two will change due to loading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dynamic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interactions.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Perfect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 of two independently designed and developed components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practically impossible. As a result a component can be considerably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underutilized or overloaded, in the interconnected system, both conditions being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inefficient and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undesirable performance.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external variables in the components will become internal and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“hidden” due to interconnection, which can result in potential problems that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be explicitly monitored through sensing and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can’t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directly controlled.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Problems of Electro-mechanical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definition, a “better” design is where the design objectives (design specifications) are met more closely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“principle of synergy” in Mechatronics means,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integrated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concurrent design should result in a better product than one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obtained  through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uncoupled or sequential design. 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an uncoupled design is where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subsystem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designed separately (and sequentially), while keeping the interactions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subsystems constant (i.e., ignoring the dynamic interactions).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 algn="just">
              <a:lnSpc>
                <a:spcPct val="100000"/>
              </a:lnSpc>
            </a:pPr>
            <a:r>
              <a:rPr lang="en-US" sz="4000" b="1" spc="-10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Mechatronics </a:t>
            </a:r>
            <a:r>
              <a:rPr lang="en-US" sz="4000" b="1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System </a:t>
            </a:r>
            <a:r>
              <a:rPr lang="en-US" sz="4000" b="1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has </a:t>
            </a:r>
            <a:r>
              <a:rPr lang="en-US" sz="4000" b="1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four main</a:t>
            </a:r>
            <a:r>
              <a:rPr lang="en-US" sz="4000" b="1" spc="-21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4000" b="1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components: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737360"/>
            <a:ext cx="10764041" cy="4684462"/>
          </a:xfrm>
        </p:spPr>
        <p:txBody>
          <a:bodyPr>
            <a:noAutofit/>
          </a:bodyPr>
          <a:lstStyle/>
          <a:p>
            <a:pPr marL="166370" lvl="2" indent="0">
              <a:lnSpc>
                <a:spcPct val="100000"/>
              </a:lnSpc>
              <a:buNone/>
              <a:tabLst>
                <a:tab pos="328930" algn="l"/>
              </a:tabLst>
            </a:pPr>
            <a:r>
              <a:rPr lang="en-US" sz="2400" spc="-100" dirty="0" smtClean="0">
                <a:solidFill>
                  <a:schemeClr val="bg2">
                    <a:lumMod val="50000"/>
                  </a:schemeClr>
                </a:solidFill>
                <a:latin typeface="DejaVu Serif"/>
                <a:cs typeface="DejaVu Serif"/>
              </a:rPr>
              <a:t>1. </a:t>
            </a:r>
            <a:r>
              <a:rPr lang="en-US" sz="2400" spc="-10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Mechanical</a:t>
            </a:r>
            <a:r>
              <a:rPr lang="en-US" sz="2400" spc="1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10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Skeleton.                                   </a:t>
            </a:r>
            <a:r>
              <a:rPr lang="en-US" sz="2400" spc="-105" dirty="0" smtClean="0">
                <a:solidFill>
                  <a:schemeClr val="bg2">
                    <a:lumMod val="50000"/>
                  </a:schemeClr>
                </a:solidFill>
                <a:latin typeface="DejaVu Serif"/>
                <a:cs typeface="DejaVu Serif"/>
              </a:rPr>
              <a:t>3.  </a:t>
            </a:r>
            <a:r>
              <a:rPr lang="en-US" sz="2400" spc="-7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Actuators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166370" lvl="2" indent="0">
              <a:lnSpc>
                <a:spcPct val="100000"/>
              </a:lnSpc>
              <a:buNone/>
              <a:tabLst>
                <a:tab pos="328930" algn="l"/>
              </a:tabLst>
            </a:pPr>
            <a:r>
              <a:rPr lang="en-US" sz="2400" spc="-120" dirty="0" smtClean="0">
                <a:solidFill>
                  <a:schemeClr val="bg2">
                    <a:lumMod val="50000"/>
                  </a:schemeClr>
                </a:solidFill>
                <a:latin typeface="DejaVu Serif"/>
                <a:cs typeface="DejaVu Serif"/>
              </a:rPr>
              <a:t>2. </a:t>
            </a:r>
            <a:r>
              <a:rPr lang="en-US" sz="2400" spc="-12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Sensors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                                               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DejaVu Serif"/>
                <a:cs typeface="DejaVu Serif"/>
              </a:rPr>
              <a:t>4. </a:t>
            </a:r>
            <a:r>
              <a:rPr lang="en-US" sz="2400" spc="-8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Controllers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12700">
              <a:lnSpc>
                <a:spcPct val="100000"/>
              </a:lnSpc>
            </a:pPr>
            <a:r>
              <a:rPr lang="en-US" sz="2400" spc="-8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Other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components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are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also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necessary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integrate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main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components.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These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are: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328295" indent="-161925">
              <a:lnSpc>
                <a:spcPct val="100000"/>
              </a:lnSpc>
              <a:buAutoNum type="arabicPeriod"/>
              <a:tabLst>
                <a:tab pos="328930" algn="l"/>
              </a:tabLst>
            </a:pPr>
            <a:r>
              <a:rPr lang="en-US" sz="2400" spc="-9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Signal 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Conditioning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9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Circuits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328295" indent="-161925">
              <a:lnSpc>
                <a:spcPct val="100000"/>
              </a:lnSpc>
              <a:spcBef>
                <a:spcPts val="750"/>
              </a:spcBef>
              <a:buAutoNum type="arabicPeriod"/>
              <a:tabLst>
                <a:tab pos="328930" algn="l"/>
              </a:tabLst>
            </a:pP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Computer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Hardware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and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Software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(used </a:t>
            </a:r>
            <a:r>
              <a:rPr lang="en-US" sz="2400" spc="-7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design </a:t>
            </a:r>
            <a:r>
              <a:rPr lang="en-US" sz="2400" spc="-10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process, </a:t>
            </a:r>
            <a:r>
              <a:rPr lang="en-US" sz="2400" spc="-7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not </a:t>
            </a:r>
            <a:r>
              <a:rPr lang="en-US" sz="2400" spc="-10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necessarily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part </a:t>
            </a:r>
            <a:r>
              <a:rPr lang="en-US" sz="2400" spc="-9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of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final</a:t>
            </a:r>
            <a:r>
              <a:rPr lang="en-US" sz="2400" spc="-8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product.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328930" marR="5080" indent="-161925">
              <a:lnSpc>
                <a:spcPct val="100000"/>
              </a:lnSpc>
              <a:spcBef>
                <a:spcPts val="750"/>
              </a:spcBef>
              <a:buAutoNum type="arabicPeriod"/>
              <a:tabLst>
                <a:tab pos="328930" algn="l"/>
              </a:tabLst>
            </a:pP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Interface Devices: Devices </a:t>
            </a:r>
            <a:r>
              <a:rPr lang="en-US" sz="2400" spc="-5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that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allow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humans </a:t>
            </a:r>
            <a:r>
              <a:rPr lang="en-US" sz="2400" spc="-6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to </a:t>
            </a:r>
            <a:r>
              <a:rPr lang="en-US" sz="2400" spc="-8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interact 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with </a:t>
            </a:r>
            <a:r>
              <a:rPr lang="en-US" sz="2400" spc="-9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the </a:t>
            </a:r>
            <a:r>
              <a:rPr lang="en-US" sz="2400" spc="-10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machine, </a:t>
            </a: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such </a:t>
            </a:r>
            <a:r>
              <a:rPr lang="en-US" sz="2400" spc="-9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as: keyboards, </a:t>
            </a:r>
            <a:r>
              <a:rPr lang="en-US" sz="2400" spc="-80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push </a:t>
            </a:r>
            <a:r>
              <a:rPr lang="en-US" sz="2400" spc="-75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buttons</a:t>
            </a:r>
            <a:r>
              <a:rPr lang="en-US" sz="2400" spc="-7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, </a:t>
            </a:r>
            <a:r>
              <a:rPr lang="en-US" sz="2400" spc="-1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screens, </a:t>
            </a:r>
            <a:r>
              <a:rPr lang="en-US" sz="2400" spc="-6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LCDs</a:t>
            </a:r>
            <a:r>
              <a:rPr lang="en-US" sz="2400" spc="10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4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...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  <a:p>
            <a:pPr marL="328295" indent="-161925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328930" algn="l"/>
              </a:tabLst>
            </a:pPr>
            <a:r>
              <a:rPr lang="en-US" sz="2400" spc="-114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Power</a:t>
            </a:r>
            <a:r>
              <a:rPr lang="en-US" sz="2400" spc="5" dirty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 </a:t>
            </a:r>
            <a:r>
              <a:rPr lang="en-US" sz="2400" spc="-114" dirty="0" smtClean="0">
                <a:solidFill>
                  <a:schemeClr val="accent3">
                    <a:lumMod val="50000"/>
                  </a:schemeClr>
                </a:solidFill>
                <a:latin typeface="DejaVu Serif"/>
                <a:cs typeface="DejaVu Serif"/>
              </a:rPr>
              <a:t>Sources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DejaVu Serif"/>
              <a:cs typeface="DejaVu Serif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1318</TotalTime>
  <Words>2439</Words>
  <Application>Microsoft Office PowerPoint</Application>
  <PresentationFormat>شاشة عريضة</PresentationFormat>
  <Paragraphs>204</Paragraphs>
  <Slides>31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42" baseType="lpstr">
      <vt:lpstr>Arial</vt:lpstr>
      <vt:lpstr>Calibri</vt:lpstr>
      <vt:lpstr>Calibri Light</vt:lpstr>
      <vt:lpstr>Century Schoolbook L</vt:lpstr>
      <vt:lpstr>DejaVu Sans</vt:lpstr>
      <vt:lpstr>DejaVu Serif</vt:lpstr>
      <vt:lpstr>Times New Roman</vt:lpstr>
      <vt:lpstr>URW Bookman L</vt:lpstr>
      <vt:lpstr>URW Palladio L</vt:lpstr>
      <vt:lpstr>Wingdings</vt:lpstr>
      <vt:lpstr>Retrospect</vt:lpstr>
      <vt:lpstr>Mechatronics System Design  Chapter 1: Introduction to Mechatronics System Design </vt:lpstr>
      <vt:lpstr>Remember this:</vt:lpstr>
      <vt:lpstr>What is Mechatronics?</vt:lpstr>
      <vt:lpstr>Mechatronic Design Concept vs Electro-mechanical Concept </vt:lpstr>
      <vt:lpstr>Electro-mechanical Approach </vt:lpstr>
      <vt:lpstr>Mechatronic Design Concept vs Electro-mechanical Concept </vt:lpstr>
      <vt:lpstr>Problems of Electro-mechanical approach</vt:lpstr>
      <vt:lpstr>Problems of Electro-mechanical Approach</vt:lpstr>
      <vt:lpstr>Mechatronics System has four main components:</vt:lpstr>
      <vt:lpstr>Mechatronics System Components</vt:lpstr>
      <vt:lpstr>Examples of Mechatronics Systems</vt:lpstr>
      <vt:lpstr>Examples of Mechatronics Systems</vt:lpstr>
      <vt:lpstr>Examples of Mechatronics Systems</vt:lpstr>
      <vt:lpstr>What makes a design ”good”?</vt:lpstr>
      <vt:lpstr>Modeling and Design</vt:lpstr>
      <vt:lpstr>Modeling and Design</vt:lpstr>
      <vt:lpstr>The Four Questions that should be asked when designing a  Mechatronics System</vt:lpstr>
      <vt:lpstr>Is system dynamics important?</vt:lpstr>
      <vt:lpstr>Is system dynamics important?</vt:lpstr>
      <vt:lpstr>   What type of components to select for each of the four main components  for the Mechatronics System?</vt:lpstr>
      <vt:lpstr>What type of components to select for each of the four main components  for the Mechatronics System?</vt:lpstr>
      <vt:lpstr>What is the ”size” of each component?</vt:lpstr>
      <vt:lpstr>Resolution, Accuracy, and Precision?</vt:lpstr>
      <vt:lpstr>Resolution, Accuracy, and Precision?</vt:lpstr>
      <vt:lpstr>Resolution, Accuracy, and Precision?</vt:lpstr>
      <vt:lpstr>Components of a Mechatronics System</vt:lpstr>
      <vt:lpstr>    User Requirements Specifications for a Mechatronics System</vt:lpstr>
      <vt:lpstr>User Requirements Specifications for a Mechatronics System</vt:lpstr>
      <vt:lpstr>User Requirements Specifications for a Mechatronics System</vt:lpstr>
      <vt:lpstr>Ingress Protection</vt:lpstr>
      <vt:lpstr>Ingress Protection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Mechatronics System Design  Chapter 1: Introduction to Mechatronics System Design</dc:title>
  <dc:creator>Ahmad Al Balasie</dc:creator>
  <cp:lastModifiedBy>Ahmad</cp:lastModifiedBy>
  <cp:revision>40</cp:revision>
  <dcterms:created xsi:type="dcterms:W3CDTF">2020-08-24T10:36:18Z</dcterms:created>
  <dcterms:modified xsi:type="dcterms:W3CDTF">2021-09-14T18:23:06Z</dcterms:modified>
</cp:coreProperties>
</file>