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4" y="14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4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2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3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E7B1-5F8C-45C3-BE2C-DE2C3B83AB2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19964-7D89-42C2-8D97-D04CDC8D1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5.5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Heisenberg’s </a:t>
            </a:r>
            <a:r>
              <a:rPr lang="en-US" dirty="0"/>
              <a:t>Uncertainty Principle </a:t>
            </a:r>
            <a:endParaRPr lang="en-US" dirty="0" smtClean="0"/>
          </a:p>
          <a:p>
            <a:r>
              <a:rPr lang="en-US" dirty="0"/>
              <a:t>(1927)</a:t>
            </a:r>
          </a:p>
          <a:p>
            <a:r>
              <a:rPr lang="ar-SA" dirty="0" smtClean="0"/>
              <a:t> </a:t>
            </a:r>
            <a:r>
              <a:rPr lang="ar-SA" dirty="0"/>
              <a:t>مبدأ عدم التأكد أو عدم </a:t>
            </a:r>
            <a:r>
              <a:rPr lang="ar-SA" dirty="0" smtClean="0"/>
              <a:t>التيقن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0"/>
                <a:ext cx="8305800" cy="1143000"/>
              </a:xfrm>
            </p:spPr>
            <p:txBody>
              <a:bodyPr>
                <a:normAutofit fontScale="90000"/>
              </a:bodyPr>
              <a:lstStyle/>
              <a:p>
                <a:pPr marL="0" indent="0"/>
                <a:r>
                  <a:rPr lang="en-US" sz="2200" i="1" dirty="0" smtClean="0">
                    <a:latin typeface="Cambria Math"/>
                  </a:rPr>
                  <a:t/>
                </a:r>
                <a:br>
                  <a:rPr lang="en-US" sz="2200" i="1" dirty="0" smtClean="0">
                    <a:latin typeface="Cambria Math"/>
                  </a:rPr>
                </a:br>
                <a:r>
                  <a:rPr lang="en-US" sz="2200" i="1" dirty="0">
                    <a:latin typeface="Cambria Math"/>
                  </a:rPr>
                  <a:t/>
                </a:r>
                <a:br>
                  <a:rPr lang="en-US" sz="220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7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700">
                                  <a:latin typeface="Cambria Math"/>
                                </a:rPr>
                                <m:t>Ψ</m:t>
                              </m:r>
                              <m:r>
                                <a:rPr lang="en-US" sz="270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7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lang="en-US" sz="27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/>
                                    </a:rPr>
                                    <m:t>y</m:t>
                                  </m:r>
                                  <m:r>
                                    <a:rPr lang="en-US" sz="27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/>
                                    </a:rPr>
                                    <m:t>z</m:t>
                                  </m:r>
                                  <m:r>
                                    <a:rPr lang="en-US" sz="27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70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7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latin typeface="Cambria Math"/>
                        </a:rPr>
                        <m:t>𝑑𝑥𝑑𝑦𝑑𝑧</m:t>
                      </m:r>
                      <m:r>
                        <a:rPr lang="en-US" sz="27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probability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of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finding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the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particle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in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the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volume</m:t>
                      </m:r>
                      <m:r>
                        <a:rPr lang="en-US" sz="2700" i="1">
                          <a:latin typeface="Cambria Math"/>
                        </a:rPr>
                        <m:t> </m:t>
                      </m:r>
                      <m:r>
                        <a:rPr lang="en-US" sz="2700" i="1">
                          <a:latin typeface="Cambria Math"/>
                        </a:rPr>
                        <m:t>𝑑𝑉</m:t>
                      </m:r>
                      <m:r>
                        <a:rPr lang="en-US" sz="2700" i="1">
                          <a:latin typeface="Cambria Math"/>
                        </a:rPr>
                        <m:t>=</m:t>
                      </m:r>
                      <m:r>
                        <a:rPr lang="en-US" sz="2700" i="1">
                          <a:latin typeface="Cambria Math"/>
                        </a:rPr>
                        <m:t>𝑑𝑥𝑑𝑦𝑑𝑧</m:t>
                      </m:r>
                      <m:r>
                        <a:rPr lang="en-US" sz="270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at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the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point</m:t>
                      </m:r>
                      <m:r>
                        <a:rPr lang="en-US" sz="27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7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/>
                            </a:rPr>
                            <m:t>𝑧</m:t>
                          </m:r>
                          <m:r>
                            <a:rPr lang="en-US" sz="2700" i="1">
                              <a:latin typeface="Cambria Math"/>
                            </a:rPr>
                            <m:t>, </m:t>
                          </m:r>
                          <m:r>
                            <a:rPr lang="en-US" sz="2700" i="1">
                              <a:latin typeface="Cambria Math"/>
                            </a:rPr>
                            <m:t>𝑦</m:t>
                          </m:r>
                          <m:r>
                            <a:rPr lang="en-US" sz="2700" i="1">
                              <a:latin typeface="Cambria Math"/>
                            </a:rPr>
                            <m:t>, </m:t>
                          </m:r>
                          <m:r>
                            <a:rPr lang="en-US" sz="2700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700">
                          <a:latin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at</m:t>
                      </m:r>
                      <m:r>
                        <a:rPr lang="en-US" sz="27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700">
                          <a:latin typeface="Cambria Math"/>
                        </a:rPr>
                        <m:t>time</m:t>
                      </m:r>
                      <m:r>
                        <a:rPr lang="en-US" sz="2700" i="1">
                          <a:latin typeface="Cambria Math"/>
                        </a:rPr>
                        <m:t> </m:t>
                      </m:r>
                      <m:r>
                        <a:rPr lang="en-US" sz="27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0"/>
                <a:ext cx="83058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4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smtClean="0"/>
              <a:t>Two-slit </a:t>
            </a:r>
            <a:r>
              <a:rPr lang="en-US" sz="2200" dirty="0"/>
              <a:t>interference </a:t>
            </a:r>
            <a:r>
              <a:rPr lang="en-US" sz="2200" dirty="0" smtClean="0"/>
              <a:t>(</a:t>
            </a:r>
            <a:r>
              <a:rPr lang="en-US" sz="2200" dirty="0"/>
              <a:t>a) Schematic of two-slit interference; (b) light interference pattern;(c) interference pattern </a:t>
            </a:r>
            <a:r>
              <a:rPr lang="en-US" sz="2200" dirty="0" smtClean="0"/>
              <a:t>with low-intensity light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We can do the same thing with electrons or atoms or even large </a:t>
            </a:r>
            <a:r>
              <a:rPr lang="en-US" sz="2200" dirty="0" smtClean="0"/>
              <a:t>molecules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7" y="1600200"/>
            <a:ext cx="529350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2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Position-Momentum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∆</m:t>
                    </m:r>
                    <m:r>
                      <a:rPr lang="en-US" sz="5100" i="1">
                        <a:latin typeface="Cambria Math"/>
                      </a:rPr>
                      <m:t>𝑥</m:t>
                    </m:r>
                    <m:r>
                      <a:rPr lang="en-US" sz="5100" i="1">
                        <a:latin typeface="Cambria Math"/>
                      </a:rPr>
                      <m:t> ∆</m:t>
                    </m:r>
                    <m:sSub>
                      <m:sSubPr>
                        <m:ctrlPr>
                          <a:rPr lang="en-US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  <m:r>
                          <a:rPr lang="en-US" sz="5100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5100" i="1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sz="5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1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51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100" dirty="0"/>
                  <a:t>       </a:t>
                </a:r>
                <a:r>
                  <a:rPr lang="en-US" sz="5100" dirty="0" smtClean="0"/>
                  <a:t>,      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∆</m:t>
                    </m:r>
                    <m:r>
                      <a:rPr lang="en-US" sz="5100" i="1">
                        <a:latin typeface="Cambria Math"/>
                      </a:rPr>
                      <m:t>𝑦</m:t>
                    </m:r>
                    <m:r>
                      <a:rPr lang="en-US" sz="5100" i="1">
                        <a:latin typeface="Cambria Math"/>
                      </a:rPr>
                      <m:t> ∆</m:t>
                    </m:r>
                    <m:sSub>
                      <m:sSubPr>
                        <m:ctrlPr>
                          <a:rPr lang="en-US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𝑦</m:t>
                        </m:r>
                        <m:r>
                          <a:rPr lang="en-US" sz="5100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5100" i="1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sz="5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1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51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100" dirty="0"/>
                  <a:t>        </a:t>
                </a:r>
                <a:r>
                  <a:rPr lang="en-US" sz="5100" dirty="0" smtClean="0"/>
                  <a:t>,      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∆</m:t>
                    </m:r>
                    <m:r>
                      <a:rPr lang="en-US" sz="5100" i="1">
                        <a:latin typeface="Cambria Math"/>
                      </a:rPr>
                      <m:t>𝑧</m:t>
                    </m:r>
                    <m:r>
                      <a:rPr lang="en-US" sz="5100" i="1">
                        <a:latin typeface="Cambria Math"/>
                      </a:rPr>
                      <m:t> ∆</m:t>
                    </m:r>
                    <m:sSub>
                      <m:sSubPr>
                        <m:ctrlPr>
                          <a:rPr lang="en-US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𝑧</m:t>
                        </m:r>
                        <m:r>
                          <a:rPr lang="en-US" sz="5100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5100" i="1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sz="51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1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51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100" dirty="0"/>
                  <a:t>  </a:t>
                </a:r>
                <a:endParaRPr lang="en-US" sz="5100" dirty="0" smtClean="0"/>
              </a:p>
              <a:p>
                <a:pPr marL="0" indent="0">
                  <a:buNone/>
                </a:pPr>
                <a:endParaRPr lang="en-US" sz="5100" dirty="0"/>
              </a:p>
              <a:p>
                <a:r>
                  <a:rPr lang="en-US" sz="5100" dirty="0"/>
                  <a:t>This uncertainty has nothing to do with experimental accuracy. If we try to reduce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∆</m:t>
                    </m:r>
                    <m:r>
                      <a:rPr lang="en-US" sz="51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5100" dirty="0"/>
                  <a:t> then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US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  <m:r>
                          <a:rPr lang="en-US" sz="5100" i="1">
                            <a:latin typeface="Cambria Math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5100" dirty="0"/>
                  <a:t>increases.</a:t>
                </a:r>
              </a:p>
              <a:p>
                <a:r>
                  <a:rPr lang="en-US" sz="5100" dirty="0"/>
                  <a:t>How do we know the position of an electron? We shine light on it (this is how we see ordinary  objects). Shining light means we hit the electron with a photon and detect the scattered photon. But when the photon hits the electron it will give the electron energy and thus change its momentum</a:t>
                </a:r>
                <a:r>
                  <a:rPr lang="en-US" sz="5100" dirty="0" smtClean="0"/>
                  <a:t>.</a:t>
                </a:r>
              </a:p>
              <a:p>
                <a:pPr marL="0" indent="0">
                  <a:buNone/>
                </a:pPr>
                <a:endParaRPr lang="en-US" sz="5100" dirty="0"/>
              </a:p>
              <a:p>
                <a:r>
                  <a:rPr lang="en-US" sz="5100" dirty="0"/>
                  <a:t>This is of course in contradiction with classical mechanics: if I drop a ball </a:t>
                </a:r>
                <a:r>
                  <a:rPr lang="en-US" sz="5100" dirty="0" smtClean="0"/>
                  <a:t>I </a:t>
                </a:r>
                <a:r>
                  <a:rPr lang="en-US" sz="5100" dirty="0"/>
                  <a:t>can know its position and momentum exactly at each point in time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∆</m:t>
                    </m:r>
                    <m:r>
                      <a:rPr lang="en-US" sz="5100" i="1">
                        <a:latin typeface="Cambria Math"/>
                      </a:rPr>
                      <m:t>𝑥</m:t>
                    </m:r>
                    <m:r>
                      <a:rPr lang="en-US" sz="5100" i="1">
                        <a:latin typeface="Cambria Math"/>
                      </a:rPr>
                      <m:t>=0 ,  ∆</m:t>
                    </m:r>
                    <m:sSub>
                      <m:sSubPr>
                        <m:ctrlPr>
                          <a:rPr lang="en-US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  <m:r>
                          <a:rPr lang="en-US" sz="5100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51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5100" dirty="0"/>
                  <a:t>  and </a:t>
                </a:r>
                <a14:m>
                  <m:oMath xmlns:m="http://schemas.openxmlformats.org/officeDocument/2006/math">
                    <m:r>
                      <a:rPr lang="en-US" sz="5100" i="1">
                        <a:latin typeface="Cambria Math"/>
                      </a:rPr>
                      <m:t>∆</m:t>
                    </m:r>
                    <m:r>
                      <a:rPr lang="en-US" sz="5100" i="1">
                        <a:latin typeface="Cambria Math"/>
                      </a:rPr>
                      <m:t>𝑥</m:t>
                    </m:r>
                    <m:r>
                      <a:rPr lang="en-US" sz="5100" i="1">
                        <a:latin typeface="Cambria Math"/>
                      </a:rPr>
                      <m:t> ∆</m:t>
                    </m:r>
                    <m:sSub>
                      <m:sSubPr>
                        <m:ctrlPr>
                          <a:rPr lang="en-US" sz="51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51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5100" i="1">
                            <a:latin typeface="Cambria Math"/>
                          </a:rPr>
                          <m:t>𝑥</m:t>
                        </m:r>
                        <m:r>
                          <a:rPr lang="en-US" sz="5100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5100" i="1">
                        <a:latin typeface="Cambria Math"/>
                      </a:rPr>
                      <m:t>=0</m:t>
                    </m:r>
                  </m:oMath>
                </a14:m>
                <a:endParaRPr lang="en-US" sz="51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80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5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Example </a:t>
            </a:r>
            <a:r>
              <a:rPr lang="en-US" sz="4000" dirty="0"/>
              <a:t>5.8 Why we cannot see the Uncertainty Principle  for ordinary objects?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4200" dirty="0" smtClean="0"/>
                  <a:t>Room </a:t>
                </a:r>
                <a:r>
                  <a:rPr lang="en-US" sz="4200" dirty="0"/>
                  <a:t>15m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/>
                      </a:rPr>
                      <m:t>×</m:t>
                    </m:r>
                  </m:oMath>
                </a14:m>
                <a:r>
                  <a:rPr lang="en-US" sz="4200" dirty="0"/>
                  <a:t>15m</a:t>
                </a:r>
                <a:r>
                  <a:rPr lang="en-US" sz="4200" dirty="0" smtClean="0"/>
                  <a:t>, no </a:t>
                </a:r>
                <a:r>
                  <a:rPr lang="en-US" sz="4200" dirty="0"/>
                  <a:t>windows and one door. Suppose you through a ball mass 100 g with a speed of 2.0  m/s along the x-axis (parallel to one wall) and close the door. Assume </a:t>
                </a:r>
                <a:r>
                  <a:rPr lang="en-US" sz="4200" dirty="0" smtClean="0"/>
                  <a:t>elastic </a:t>
                </a:r>
                <a:r>
                  <a:rPr lang="en-US" sz="4200" smtClean="0"/>
                  <a:t>collisions with walls</a:t>
                </a:r>
                <a:r>
                  <a:rPr lang="en-US" sz="4200" dirty="0" smtClean="0"/>
                  <a:t>. </a:t>
                </a:r>
              </a:p>
              <a:p>
                <a:pPr marL="0" indent="0">
                  <a:buNone/>
                </a:pPr>
                <a:endParaRPr lang="en-US" sz="4200" dirty="0"/>
              </a:p>
              <a:p>
                <a:pPr marL="0" indent="0">
                  <a:buNone/>
                </a:pPr>
                <a:r>
                  <a:rPr lang="en-US" sz="4200" dirty="0" smtClean="0"/>
                  <a:t>You </a:t>
                </a:r>
                <a:r>
                  <a:rPr lang="en-US" sz="4200" dirty="0"/>
                  <a:t>do not </a:t>
                </a:r>
                <a:r>
                  <a:rPr lang="en-US" sz="4200" dirty="0" smtClean="0"/>
                  <a:t>know  the ball’s position but </a:t>
                </a:r>
                <a:r>
                  <a:rPr lang="en-US" sz="4200" dirty="0"/>
                  <a:t>it is inside the room</a:t>
                </a:r>
                <a:r>
                  <a:rPr lang="en-US" sz="4200" dirty="0" smtClean="0"/>
                  <a:t>.</a:t>
                </a:r>
              </a:p>
              <a:p>
                <a:pPr marL="0" indent="0">
                  <a:buNone/>
                </a:pPr>
                <a:endParaRPr lang="en-US" sz="4200" dirty="0"/>
              </a:p>
              <a:p>
                <a:pPr marL="0" indent="0">
                  <a:buNone/>
                </a:pPr>
                <a:r>
                  <a:rPr lang="en-US" sz="4200" dirty="0" smtClean="0"/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/>
                      </a:rPr>
                      <m:t>∆</m:t>
                    </m:r>
                    <m:r>
                      <a:rPr lang="en-US" sz="4200" i="1">
                        <a:latin typeface="Cambria Math"/>
                      </a:rPr>
                      <m:t>𝑥</m:t>
                    </m:r>
                    <m:r>
                      <a:rPr lang="en-US" sz="4200" i="1">
                        <a:latin typeface="Cambria Math"/>
                      </a:rPr>
                      <m:t>=</m:t>
                    </m:r>
                    <m:r>
                      <a:rPr lang="en-US" sz="4200" i="1">
                        <a:latin typeface="Cambria Math"/>
                      </a:rPr>
                      <m:t>15</m:t>
                    </m:r>
                    <m:r>
                      <a:rPr lang="en-US" sz="4200" i="1">
                        <a:latin typeface="Cambria Math"/>
                      </a:rPr>
                      <m:t> </m:t>
                    </m:r>
                    <m:r>
                      <a:rPr lang="en-US" sz="42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4200" dirty="0"/>
                  <a:t> </a:t>
                </a:r>
                <a:r>
                  <a:rPr lang="en-US" sz="4200" dirty="0" smtClean="0"/>
                  <a:t>,     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/>
                      </a:rPr>
                      <m:t>𝑐</m:t>
                    </m:r>
                    <m:r>
                      <a:rPr lang="en-US" sz="4200" i="1">
                        <a:latin typeface="Cambria Math"/>
                      </a:rPr>
                      <m:t> ∆</m:t>
                    </m:r>
                    <m:sSub>
                      <m:sSubPr>
                        <m:ctrlPr>
                          <a:rPr lang="en-US" sz="4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2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4200" i="1">
                            <a:latin typeface="Cambria Math"/>
                          </a:rPr>
                          <m:t>𝑥</m:t>
                        </m:r>
                        <m:r>
                          <a:rPr lang="en-US" sz="4200" i="1">
                            <a:latin typeface="Cambria Math"/>
                          </a:rPr>
                          <m:t>  </m:t>
                        </m:r>
                      </m:sub>
                    </m:sSub>
                    <m:r>
                      <a:rPr lang="en-US" sz="4200" i="1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sz="4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/>
                          </a:rPr>
                          <m:t>ħ</m:t>
                        </m:r>
                        <m:r>
                          <a:rPr lang="en-US" sz="42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4200" i="1">
                            <a:latin typeface="Cambria Math"/>
                          </a:rPr>
                          <m:t>2</m:t>
                        </m:r>
                        <m:r>
                          <a:rPr lang="en-US" sz="4200" i="1">
                            <a:latin typeface="Cambria Math"/>
                          </a:rPr>
                          <m:t>∆</m:t>
                        </m:r>
                        <m:r>
                          <a:rPr lang="en-US" sz="4200" i="1">
                            <a:latin typeface="Cambria Math"/>
                          </a:rPr>
                          <m:t>𝑥</m:t>
                        </m:r>
                        <m:r>
                          <a:rPr lang="en-US" sz="42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4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/>
                          </a:rPr>
                          <m:t>200</m:t>
                        </m:r>
                        <m:r>
                          <a:rPr lang="en-US" sz="4200" i="1">
                            <a:latin typeface="Cambria Math"/>
                          </a:rPr>
                          <m:t> </m:t>
                        </m:r>
                        <m:r>
                          <a:rPr lang="en-US" sz="4200" i="1">
                            <a:latin typeface="Cambria Math"/>
                          </a:rPr>
                          <m:t>𝑒𝑉</m:t>
                        </m:r>
                        <m:r>
                          <a:rPr lang="en-US" sz="4200" i="1">
                            <a:latin typeface="Cambria Math"/>
                          </a:rPr>
                          <m:t>.</m:t>
                        </m:r>
                        <m:r>
                          <a:rPr lang="en-US" sz="4200" i="1">
                            <a:latin typeface="Cambria Math"/>
                          </a:rPr>
                          <m:t>𝑛𝑚</m:t>
                        </m:r>
                      </m:num>
                      <m:den>
                        <m:r>
                          <a:rPr lang="en-US" sz="4200" i="1">
                            <a:latin typeface="Cambria Math"/>
                          </a:rPr>
                          <m:t>2</m:t>
                        </m:r>
                        <m:r>
                          <a:rPr lang="en-US" sz="4200" i="1">
                            <a:latin typeface="Cambria Math"/>
                          </a:rPr>
                          <m:t>×</m:t>
                        </m:r>
                        <m:r>
                          <a:rPr lang="en-US" sz="4200" i="1">
                            <a:latin typeface="Cambria Math"/>
                          </a:rPr>
                          <m:t>15</m:t>
                        </m:r>
                        <m:r>
                          <a:rPr lang="en-US" sz="42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4200" i="1">
                            <a:latin typeface="Cambria Math"/>
                          </a:rPr>
                          <m:t> </m:t>
                        </m:r>
                        <m:r>
                          <a:rPr lang="en-US" sz="4200" i="1">
                            <a:latin typeface="Cambria Math"/>
                          </a:rPr>
                          <m:t>𝑛𝑚</m:t>
                        </m:r>
                      </m:den>
                    </m:f>
                  </m:oMath>
                </a14:m>
                <a:r>
                  <a:rPr lang="en-US" sz="4200" dirty="0"/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/>
                      </a:rPr>
                      <m:t>≈</m:t>
                    </m:r>
                    <m:r>
                      <a:rPr lang="en-US" sz="4200" i="1">
                        <a:latin typeface="Cambria Math"/>
                      </a:rPr>
                      <m:t>6</m:t>
                    </m:r>
                    <m:r>
                      <a:rPr lang="en-US" sz="4200" i="1">
                        <a:latin typeface="Cambria Math"/>
                      </a:rPr>
                      <m:t>.</m:t>
                    </m:r>
                    <m:r>
                      <a:rPr lang="en-US" sz="4200" i="1">
                        <a:latin typeface="Cambria Math"/>
                      </a:rPr>
                      <m:t>6</m:t>
                    </m:r>
                    <m:r>
                      <a:rPr lang="en-US" sz="42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4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4200" i="1">
                            <a:latin typeface="Cambria Math"/>
                          </a:rPr>
                          <m:t>−</m:t>
                        </m:r>
                        <m:r>
                          <a:rPr lang="en-US" sz="4200" i="1"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sz="4200" i="1">
                        <a:latin typeface="Cambria Math"/>
                      </a:rPr>
                      <m:t> </m:t>
                    </m:r>
                    <m:r>
                      <a:rPr lang="en-US" sz="4200" i="1">
                        <a:latin typeface="Cambria Math"/>
                      </a:rPr>
                      <m:t>𝑒𝑉</m:t>
                    </m:r>
                  </m:oMath>
                </a14:m>
                <a:r>
                  <a:rPr lang="en-US" sz="4200" dirty="0"/>
                  <a:t> </a:t>
                </a:r>
                <a:endParaRPr lang="en-US" sz="4200" dirty="0" smtClean="0"/>
              </a:p>
              <a:p>
                <a:pPr marL="0" indent="0">
                  <a:buNone/>
                </a:pPr>
                <a:r>
                  <a:rPr lang="en-US" sz="4200" dirty="0" smtClean="0"/>
                  <a:t>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>
                          <a:latin typeface="Cambria Math"/>
                        </a:rPr>
                        <m:t>𝑐</m:t>
                      </m:r>
                      <m:r>
                        <a:rPr lang="en-US" sz="4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𝑥</m:t>
                          </m:r>
                          <m:r>
                            <a:rPr lang="en-US" sz="42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=</m:t>
                      </m:r>
                      <m:r>
                        <a:rPr lang="en-US" sz="4200" i="1">
                          <a:latin typeface="Cambria Math"/>
                        </a:rPr>
                        <m:t>𝑚</m:t>
                      </m:r>
                      <m:r>
                        <a:rPr lang="en-US" sz="4200" i="1">
                          <a:latin typeface="Cambria Math"/>
                        </a:rPr>
                        <m:t> </m:t>
                      </m:r>
                      <m:r>
                        <a:rPr lang="en-US" sz="4200" i="1">
                          <a:latin typeface="Cambria Math"/>
                        </a:rPr>
                        <m:t>𝑐</m:t>
                      </m:r>
                      <m:r>
                        <a:rPr lang="en-US" sz="42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4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2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4200" i="1">
                              <a:latin typeface="Cambria Math"/>
                            </a:rPr>
                            <m:t>𝑥</m:t>
                          </m:r>
                          <m:r>
                            <a:rPr lang="en-US" sz="4200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sz="4200" i="1">
                          <a:latin typeface="Cambria Math"/>
                        </a:rPr>
                        <m:t>=</m:t>
                      </m:r>
                      <m:r>
                        <a:rPr lang="en-US" sz="4200" i="1">
                          <a:latin typeface="Cambria Math"/>
                        </a:rPr>
                        <m:t>0</m:t>
                      </m:r>
                      <m:r>
                        <a:rPr lang="en-US" sz="4200" i="1">
                          <a:latin typeface="Cambria Math"/>
                        </a:rPr>
                        <m:t>.</m:t>
                      </m:r>
                      <m:r>
                        <a:rPr lang="en-US" sz="4200" i="1">
                          <a:latin typeface="Cambria Math"/>
                        </a:rPr>
                        <m:t>1</m:t>
                      </m:r>
                      <m:r>
                        <a:rPr lang="en-US" sz="4200" i="1">
                          <a:latin typeface="Cambria Math"/>
                        </a:rPr>
                        <m:t>𝑘𝑔</m:t>
                      </m:r>
                      <m:d>
                        <m:dPr>
                          <m:ctrlPr>
                            <a:rPr lang="en-US" sz="4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200" i="1">
                              <a:latin typeface="Cambria Math"/>
                            </a:rPr>
                            <m:t>3</m:t>
                          </m:r>
                          <m:r>
                            <a:rPr lang="en-US" sz="4200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4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200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4200" i="1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  <m:f>
                            <m:fPr>
                              <m:type m:val="skw"/>
                              <m:ctrlPr>
                                <a:rPr lang="en-US" sz="4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2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4200" b="0" i="1" smtClean="0">
                                  <a:latin typeface="Cambria Math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4200" i="1">
                          <a:latin typeface="Cambria Math"/>
                        </a:rPr>
                        <m:t>2</m:t>
                      </m:r>
                      <m:f>
                        <m:fPr>
                          <m:type m:val="skw"/>
                          <m:ctrlPr>
                            <a:rPr lang="en-US" sz="4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4200" i="1">
                              <a:latin typeface="Cambria Math"/>
                            </a:rPr>
                            <m:t>𝑠</m:t>
                          </m:r>
                        </m:den>
                      </m:f>
                      <m:r>
                        <a:rPr lang="en-US" sz="4200" i="1">
                          <a:latin typeface="Cambria Math"/>
                        </a:rPr>
                        <m:t>=</m:t>
                      </m:r>
                      <m:r>
                        <a:rPr lang="en-US" sz="4200" i="1">
                          <a:latin typeface="Cambria Math"/>
                        </a:rPr>
                        <m:t>6</m:t>
                      </m:r>
                      <m:r>
                        <a:rPr lang="en-US" sz="42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4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2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4200" i="1">
                              <a:latin typeface="Cambria Math"/>
                            </a:rPr>
                            <m:t>7</m:t>
                          </m:r>
                          <m:r>
                            <a:rPr lang="en-US" sz="4200" i="1">
                              <a:latin typeface="Cambria Math"/>
                            </a:rPr>
                            <m:t> </m:t>
                          </m:r>
                        </m:sup>
                      </m:sSup>
                      <m:r>
                        <a:rPr lang="en-US" sz="4200" i="1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sz="42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>
                          <a:latin typeface="Cambria Math"/>
                        </a:rPr>
                        <m:t>=</m:t>
                      </m:r>
                      <m:r>
                        <a:rPr lang="en-US" sz="4200" i="1">
                          <a:latin typeface="Cambria Math"/>
                        </a:rPr>
                        <m:t>3</m:t>
                      </m:r>
                      <m:r>
                        <a:rPr lang="en-US" sz="4200" i="1">
                          <a:latin typeface="Cambria Math"/>
                        </a:rPr>
                        <m:t>.</m:t>
                      </m:r>
                      <m:r>
                        <a:rPr lang="en-US" sz="4200" i="1">
                          <a:latin typeface="Cambria Math"/>
                        </a:rPr>
                        <m:t>8</m:t>
                      </m:r>
                      <m:r>
                        <a:rPr lang="en-US" sz="42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4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2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4200" i="1">
                              <a:latin typeface="Cambria Math"/>
                            </a:rPr>
                            <m:t>26</m:t>
                          </m:r>
                        </m:sup>
                      </m:sSup>
                      <m:r>
                        <a:rPr lang="en-US" sz="4200" i="1">
                          <a:latin typeface="Cambria Math"/>
                        </a:rPr>
                        <m:t>𝑒𝑉</m:t>
                      </m:r>
                    </m:oMath>
                  </m:oMathPara>
                </a14:m>
                <a:endParaRPr lang="en-US" sz="4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200" i="1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200" i="1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den>
                    </m:f>
                    <m:r>
                      <a:rPr lang="en-US" sz="4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/>
                          </a:rPr>
                          <m:t>𝑐</m:t>
                        </m:r>
                        <m:r>
                          <a:rPr lang="en-US" sz="4200" i="1">
                            <a:latin typeface="Cambria Math"/>
                          </a:rPr>
                          <m:t> ∆</m:t>
                        </m:r>
                        <m:sSub>
                          <m:sSub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200" i="1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num>
                      <m:den>
                        <m:r>
                          <a:rPr lang="en-US" sz="4200" i="1">
                            <a:latin typeface="Cambria Math"/>
                          </a:rPr>
                          <m:t>𝑐</m:t>
                        </m:r>
                        <m:r>
                          <a:rPr lang="en-US" sz="4200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42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4200" i="1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</m:den>
                    </m:f>
                    <m:r>
                      <a:rPr lang="en-US" sz="4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/>
                          </a:rPr>
                          <m:t>6</m:t>
                        </m:r>
                        <m:r>
                          <a:rPr lang="en-US" sz="4200" i="1">
                            <a:latin typeface="Cambria Math"/>
                          </a:rPr>
                          <m:t>.</m:t>
                        </m:r>
                        <m:r>
                          <a:rPr lang="en-US" sz="4200" i="1">
                            <a:latin typeface="Cambria Math"/>
                          </a:rPr>
                          <m:t>6</m:t>
                        </m:r>
                        <m:r>
                          <a:rPr lang="en-US" sz="42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200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4200" i="1">
                            <a:latin typeface="Cambria Math"/>
                          </a:rPr>
                          <m:t> </m:t>
                        </m:r>
                        <m:r>
                          <a:rPr lang="en-US" sz="4200" i="1">
                            <a:latin typeface="Cambria Math"/>
                          </a:rPr>
                          <m:t>𝑒𝑉</m:t>
                        </m:r>
                      </m:num>
                      <m:den>
                        <m:r>
                          <a:rPr lang="en-US" sz="4200" i="1">
                            <a:latin typeface="Cambria Math"/>
                          </a:rPr>
                          <m:t>3</m:t>
                        </m:r>
                        <m:r>
                          <a:rPr lang="en-US" sz="4200" i="1">
                            <a:latin typeface="Cambria Math"/>
                          </a:rPr>
                          <m:t>.</m:t>
                        </m:r>
                        <m:r>
                          <a:rPr lang="en-US" sz="4200" i="1">
                            <a:latin typeface="Cambria Math"/>
                          </a:rPr>
                          <m:t>8</m:t>
                        </m:r>
                        <m:r>
                          <a:rPr lang="en-US" sz="42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4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2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4200" i="1">
                                <a:latin typeface="Cambria Math"/>
                              </a:rPr>
                              <m:t>26</m:t>
                            </m:r>
                          </m:sup>
                        </m:sSup>
                        <m:r>
                          <a:rPr lang="en-US" sz="4200" i="1">
                            <a:latin typeface="Cambria Math"/>
                          </a:rPr>
                          <m:t> </m:t>
                        </m:r>
                        <m:r>
                          <a:rPr lang="en-US" sz="4200" i="1">
                            <a:latin typeface="Cambria Math"/>
                          </a:rPr>
                          <m:t>𝑒𝑉</m:t>
                        </m:r>
                      </m:den>
                    </m:f>
                    <m:r>
                      <a:rPr lang="en-US" sz="4200" i="1">
                        <a:latin typeface="Cambria Math"/>
                      </a:rPr>
                      <m:t>=</m:t>
                    </m:r>
                    <m:r>
                      <a:rPr lang="en-US" sz="4200" i="1">
                        <a:latin typeface="Cambria Math"/>
                      </a:rPr>
                      <m:t>1</m:t>
                    </m:r>
                    <m:r>
                      <a:rPr lang="en-US" sz="4200" i="1">
                        <a:latin typeface="Cambria Math"/>
                      </a:rPr>
                      <m:t>.</m:t>
                    </m:r>
                    <m:r>
                      <a:rPr lang="en-US" sz="4200" i="1">
                        <a:latin typeface="Cambria Math"/>
                      </a:rPr>
                      <m:t>8</m:t>
                    </m:r>
                    <m:r>
                      <a:rPr lang="en-US" sz="42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4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4200" i="1">
                            <a:latin typeface="Cambria Math"/>
                          </a:rPr>
                          <m:t>−</m:t>
                        </m:r>
                        <m:r>
                          <a:rPr lang="en-US" sz="4200" i="1">
                            <a:latin typeface="Cambria Math"/>
                          </a:rPr>
                          <m:t>35</m:t>
                        </m:r>
                      </m:sup>
                    </m:sSup>
                  </m:oMath>
                </a14:m>
                <a:r>
                  <a:rPr lang="en-US" sz="4200" dirty="0"/>
                  <a:t> : </a:t>
                </a:r>
                <a:r>
                  <a:rPr lang="en-US" sz="4200" dirty="0" smtClean="0"/>
                  <a:t>not </a:t>
                </a:r>
                <a:r>
                  <a:rPr lang="en-US" sz="4200" dirty="0"/>
                  <a:t>measurable.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29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1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5.9 </a:t>
            </a:r>
            <a:br>
              <a:rPr lang="en-US" dirty="0" smtClean="0"/>
            </a:br>
            <a:r>
              <a:rPr lang="en-US" dirty="0" smtClean="0"/>
              <a:t>Do electrons exist inside the nucleus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We </a:t>
                </a:r>
                <a:r>
                  <a:rPr lang="en-US" dirty="0"/>
                  <a:t>know some radioactive nuclei emit electrons  (β decay).</a:t>
                </a:r>
              </a:p>
              <a:p>
                <a:pPr marL="0" indent="0">
                  <a:buNone/>
                </a:pPr>
                <a:r>
                  <a:rPr lang="en-US" dirty="0"/>
                  <a:t>Do these electrons exist within the nucleus (diameter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𝑛𝑚</m:t>
                    </m:r>
                  </m:oMath>
                </a14:m>
                <a:r>
                  <a:rPr lang="en-US" dirty="0"/>
                  <a:t>               and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 ∆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ħ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200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𝑒𝑉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𝑛𝑚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𝑛𝑚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𝑒𝑉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10</m:t>
                      </m:r>
                      <m:r>
                        <a:rPr lang="en-US" i="1"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Therefore the magnitude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must be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10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𝑀𝑒𝑉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&lt;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&lt; </m:t>
                    </m:r>
                    <m:r>
                      <a:rPr lang="en-US" i="1">
                        <a:latin typeface="Cambria Math"/>
                      </a:rPr>
                      <m:t>10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𝑀𝑒𝑉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dirty="0"/>
                  <a:t>    </a:t>
                </a:r>
                <a:r>
                  <a:rPr lang="en-US" dirty="0" smtClean="0"/>
                  <a:t>       with </a:t>
                </a:r>
                <a:r>
                  <a:rPr lang="en-US" dirty="0"/>
                  <a:t>similar values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Extremely </a:t>
                </a:r>
                <a:r>
                  <a:rPr lang="en-US" dirty="0"/>
                  <a:t>relativistic: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𝑝𝑐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/>
                      </a:rPr>
                      <m:t> ≈</m:t>
                    </m:r>
                    <m:r>
                      <a:rPr lang="en-US" i="1">
                        <a:latin typeface="Cambria Math"/>
                      </a:rPr>
                      <m:t>17</m:t>
                    </m:r>
                    <m:r>
                      <a:rPr lang="en-US" i="1">
                        <a:latin typeface="Cambria Math"/>
                      </a:rPr>
                      <m:t>𝑀𝑒𝑉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Electrons in β decay have kinetic energies of 1MeV or less. Therefore the electrons do not exist inside the nucleus. They are emitted as soon as they are created: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+ </m:t>
                    </m:r>
                    <m:r>
                      <a:rPr lang="en-US" i="1">
                        <a:latin typeface="Cambria Math"/>
                      </a:rPr>
                      <m:t>𝜈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2156" r="-889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7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The </a:t>
            </a:r>
            <a:r>
              <a:rPr lang="en-US" dirty="0"/>
              <a:t>Energy-Time uncertainty </a:t>
            </a:r>
            <a:r>
              <a:rPr lang="en-US" dirty="0" smtClean="0"/>
              <a:t>principle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 ∆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ħ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uncertainty in </a:t>
                </a:r>
                <a:r>
                  <a:rPr lang="en-US" dirty="0" smtClean="0"/>
                  <a:t>the energy of the</a:t>
                </a:r>
                <a:r>
                  <a:rPr lang="en-US" dirty="0"/>
                  <a:t> </a:t>
                </a:r>
                <a:r>
                  <a:rPr lang="en-US" dirty="0" smtClean="0"/>
                  <a:t>system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  time available for measuring </a:t>
                </a:r>
                <a:r>
                  <a:rPr lang="en-US" i="1" dirty="0"/>
                  <a:t>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6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/>
                        </a:rPr>
                        <m:t>∆</m:t>
                      </m:r>
                      <m:r>
                        <a:rPr lang="en-US" sz="2700" i="1">
                          <a:latin typeface="Cambria Math"/>
                        </a:rPr>
                        <m:t>𝐸</m:t>
                      </m:r>
                      <m:r>
                        <a:rPr lang="en-US" sz="2700" i="1">
                          <a:latin typeface="Cambria Math"/>
                        </a:rPr>
                        <m:t> ∆</m:t>
                      </m:r>
                      <m:r>
                        <a:rPr lang="en-US" sz="2700" i="1">
                          <a:latin typeface="Cambria Math"/>
                        </a:rPr>
                        <m:t>𝑡</m:t>
                      </m:r>
                      <m:r>
                        <a:rPr lang="en-US" sz="2700" i="1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/>
                            </a:rPr>
                            <m:t>ħ</m:t>
                          </m:r>
                        </m:num>
                        <m:den>
                          <m:r>
                            <a:rPr lang="en-US" sz="27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100" dirty="0" smtClean="0"/>
                  <a:t>Application </a:t>
                </a:r>
                <a:r>
                  <a:rPr lang="en-US" sz="3100" dirty="0"/>
                  <a:t>1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Measuring </a:t>
                </a:r>
                <a:r>
                  <a:rPr lang="en-US" sz="2000" dirty="0"/>
                  <a:t>the lifetimes of particles that have very short </a:t>
                </a:r>
                <a:r>
                  <a:rPr lang="en-US" sz="2000" dirty="0" smtClean="0"/>
                  <a:t>lifetimes</a:t>
                </a:r>
              </a:p>
              <a:p>
                <a:r>
                  <a:rPr lang="en-US" sz="2000" dirty="0" smtClean="0"/>
                  <a:t>(too </a:t>
                </a:r>
                <a:r>
                  <a:rPr lang="en-US" sz="2000" dirty="0"/>
                  <a:t>short to measure). </a:t>
                </a:r>
                <a:endParaRPr lang="en-US" sz="2000" dirty="0" smtClean="0"/>
              </a:p>
              <a:p>
                <a:r>
                  <a:rPr lang="en-US" sz="2000" dirty="0" smtClean="0"/>
                  <a:t>In </a:t>
                </a:r>
                <a:r>
                  <a:rPr lang="en-US" sz="2000" dirty="0"/>
                  <a:t>this case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</m:oMath>
                </a14:m>
                <a:r>
                  <a:rPr lang="en-US" sz="2000" dirty="0"/>
                  <a:t>  is large and can be easily measured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Fig 9 (page 599) shows the mass of the Top quark:</a:t>
                </a:r>
              </a:p>
              <a:p>
                <a:r>
                  <a:rPr lang="en-US" sz="2000" dirty="0" smtClean="0"/>
                  <a:t>176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13 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𝐺𝑒𝑉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/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1GeV = 1000 MeV</a:t>
                </a:r>
                <a:endParaRPr lang="en-US" sz="2000" dirty="0"/>
              </a:p>
              <a:p>
                <a:r>
                  <a:rPr lang="en-US" sz="2000" dirty="0"/>
                  <a:t> </a:t>
                </a:r>
                <a:r>
                  <a:rPr lang="en-US" sz="2000" dirty="0" smtClean="0"/>
                  <a:t>Using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=13 </m:t>
                    </m:r>
                    <m:r>
                      <a:rPr lang="en-US" sz="2000" b="0" i="1" smtClean="0">
                        <a:latin typeface="Cambria Math"/>
                      </a:rPr>
                      <m:t>𝐺𝑒𝑉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2∆</m:t>
                        </m:r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−26</m:t>
                        </m:r>
                      </m:sup>
                    </m:sSup>
                  </m:oMath>
                </a14:m>
                <a:r>
                  <a:rPr lang="en-US" sz="2000" dirty="0" smtClean="0"/>
                  <a:t>s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 rotWithShape="1">
                <a:blip r:embed="rId3"/>
                <a:stretch>
                  <a:fillRect l="-2028" t="-649" r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C:\Users\hjaqaman\Dropbox\PHYS232-2020\Lecture notes\TopQ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666081"/>
            <a:ext cx="5111750" cy="306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2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∆</m:t>
                    </m:r>
                    <m:r>
                      <a:rPr lang="en-US" sz="3600" i="1">
                        <a:latin typeface="Cambria Math"/>
                      </a:rPr>
                      <m:t>𝐸</m:t>
                    </m:r>
                    <m:r>
                      <a:rPr lang="en-US" sz="3600" i="1">
                        <a:latin typeface="Cambria Math"/>
                      </a:rPr>
                      <m:t> ∆</m:t>
                    </m:r>
                    <m:r>
                      <a:rPr lang="en-US" sz="3600" i="1">
                        <a:latin typeface="Cambria Math"/>
                      </a:rPr>
                      <m:t>𝑡</m:t>
                    </m:r>
                    <m:r>
                      <a:rPr lang="en-US" sz="3600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/>
                  <a:t>     </a:t>
                </a:r>
                <a:br>
                  <a:rPr lang="en-US" sz="3600" dirty="0" smtClean="0"/>
                </a:br>
                <a:r>
                  <a:rPr lang="en-US" sz="3600" dirty="0" smtClean="0"/>
                  <a:t>Application 2:     Width of spectral lines.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3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Only </a:t>
                </a:r>
                <a:r>
                  <a:rPr lang="en-US" dirty="0"/>
                  <a:t>the ground state of an atom (or a stable nucleus) is stable. Only the ground state’s energy can be measured exactly. When an atom or a nucleus is in an </a:t>
                </a:r>
                <a:r>
                  <a:rPr lang="en-US" dirty="0" smtClean="0"/>
                  <a:t>excited </a:t>
                </a:r>
                <a:r>
                  <a:rPr lang="en-US" dirty="0"/>
                  <a:t>state it can only stay in this state for a very short time. This means it does not have an exact energy in such a state.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When </a:t>
                </a:r>
                <a:r>
                  <a:rPr lang="en-US" dirty="0"/>
                  <a:t>a system in an excited state decays to the ground state it will emit photons with slightly different </a:t>
                </a:r>
                <a:r>
                  <a:rPr lang="en-US" dirty="0" smtClean="0"/>
                  <a:t>energies </a:t>
                </a:r>
                <a:r>
                  <a:rPr lang="en-US" dirty="0"/>
                  <a:t>and so there is an uncertainty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  in the energy of the excited state.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/>
                  <a:t> the lifetime of the excited </a:t>
                </a:r>
                <a:r>
                  <a:rPr lang="en-US" dirty="0" smtClean="0"/>
                  <a:t>state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∆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2∆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333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sz="3600" dirty="0" smtClean="0"/>
                  <a:t/>
                </a:r>
                <a:br>
                  <a:rPr lang="en-US" sz="3600" dirty="0" smtClean="0"/>
                </a:br>
                <a:r>
                  <a:rPr lang="en-US" sz="3600" dirty="0" smtClean="0"/>
                  <a:t>Example  </a:t>
                </a:r>
                <a:r>
                  <a:rPr lang="en-US" sz="3600" dirty="0"/>
                  <a:t>5.10: A state emits photons with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  <m:r>
                      <a:rPr lang="en-US" sz="3600" i="1">
                        <a:latin typeface="Cambria Math"/>
                      </a:rPr>
                      <m:t>=</m:t>
                    </m:r>
                    <m:r>
                      <a:rPr lang="en-US" sz="3600" i="1">
                        <a:latin typeface="Cambria Math"/>
                      </a:rPr>
                      <m:t>6</m:t>
                    </m:r>
                    <m:r>
                      <a:rPr lang="en-US" sz="3600" i="1">
                        <a:latin typeface="Cambria Math"/>
                      </a:rPr>
                      <m:t>.</m:t>
                    </m:r>
                    <m:r>
                      <a:rPr lang="en-US" sz="3600" i="1">
                        <a:latin typeface="Cambria Math"/>
                      </a:rPr>
                      <m:t>0</m:t>
                    </m:r>
                    <m:r>
                      <a:rPr lang="en-US" sz="3600" i="1">
                        <a:latin typeface="Cambria Math"/>
                      </a:rPr>
                      <m:t> ×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14</m:t>
                        </m:r>
                        <m:r>
                          <a:rPr lang="en-US" sz="3600" i="1">
                            <a:latin typeface="Cambria Math"/>
                          </a:rPr>
                          <m:t>  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𝐻𝑧</m:t>
                    </m:r>
                    <m:r>
                      <a:rPr lang="en-US" sz="3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/>
                  <a:t>   and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</a:rPr>
                      <m:t>τ</m:t>
                    </m:r>
                    <m:r>
                      <a:rPr lang="en-US" sz="3600">
                        <a:latin typeface="Cambria Math"/>
                      </a:rPr>
                      <m:t> = </m:t>
                    </m:r>
                    <m:r>
                      <a:rPr lang="en-US" sz="3600">
                        <a:latin typeface="Cambria Math"/>
                      </a:rPr>
                      <m:t>1</m:t>
                    </m:r>
                    <m:r>
                      <a:rPr lang="en-US" sz="3600">
                        <a:latin typeface="Cambria Math"/>
                      </a:rPr>
                      <m:t>.</m:t>
                    </m:r>
                    <m:r>
                      <a:rPr lang="en-US" sz="3600">
                        <a:latin typeface="Cambria Math"/>
                      </a:rPr>
                      <m:t>0</m:t>
                    </m:r>
                    <m:r>
                      <a:rPr lang="en-US" sz="36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4362" b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 smtClean="0">
                          <a:latin typeface="Cambria Math"/>
                        </a:rPr>
                        <m:t>∆</m:t>
                      </m:r>
                      <m:r>
                        <a:rPr lang="en-US" sz="1900" i="1" smtClean="0">
                          <a:latin typeface="Cambria Math"/>
                        </a:rPr>
                        <m:t>𝐸</m:t>
                      </m:r>
                      <m:r>
                        <a:rPr lang="en-US" sz="190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ħ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  <m:r>
                            <a:rPr lang="en-US" sz="1900" i="1">
                              <a:latin typeface="Cambria Math"/>
                            </a:rPr>
                            <m:t>∆</m:t>
                          </m:r>
                          <m:r>
                            <a:rPr lang="en-US" sz="1900" i="1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ħ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  <m:r>
                            <a:rPr lang="en-US" sz="1900" i="1">
                              <a:latin typeface="Cambria Math"/>
                            </a:rPr>
                            <m:t>𝜏</m:t>
                          </m:r>
                        </m:den>
                      </m:f>
                      <m:r>
                        <a:rPr lang="en-US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ħ</m:t>
                          </m:r>
                          <m:r>
                            <a:rPr lang="en-US" sz="1900" i="1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  <m:r>
                            <a:rPr lang="en-US" sz="1900" i="1">
                              <a:latin typeface="Cambria Math"/>
                            </a:rPr>
                            <m:t>𝜏</m:t>
                          </m:r>
                          <m:r>
                            <a:rPr lang="en-US" sz="19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197</m:t>
                          </m:r>
                          <m:r>
                            <a:rPr lang="en-US" sz="1900" i="1">
                              <a:latin typeface="Cambria Math"/>
                            </a:rPr>
                            <m:t> </m:t>
                          </m:r>
                          <m:r>
                            <a:rPr lang="en-US" sz="1900" i="1">
                              <a:latin typeface="Cambria Math"/>
                            </a:rPr>
                            <m:t>𝑒𝑉</m:t>
                          </m:r>
                          <m:r>
                            <a:rPr lang="en-US" sz="1900" i="1">
                              <a:latin typeface="Cambria Math"/>
                            </a:rPr>
                            <m:t>.</m:t>
                          </m:r>
                          <m:r>
                            <a:rPr lang="en-US" sz="1900" i="1">
                              <a:latin typeface="Cambria Math"/>
                            </a:rPr>
                            <m:t>𝑛𝑚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  <m:r>
                            <a:rPr lang="en-US" sz="1900" i="1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9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9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900"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900" i="1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900" i="1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1900" i="1"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17</m:t>
                                  </m:r>
                                </m:sup>
                              </m:sSup>
                              <m:f>
                                <m:fPr>
                                  <m:type m:val="skw"/>
                                  <m:ctrlPr>
                                    <a:rPr lang="en-US" sz="19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>
                                      <a:latin typeface="Cambria Math"/>
                                    </a:rPr>
                                    <m:t>𝑛𝑚</m:t>
                                  </m:r>
                                </m:num>
                                <m:den>
                                  <m:r>
                                    <a:rPr lang="en-US" sz="1900" i="1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900" i="1">
                          <a:latin typeface="Cambria Math"/>
                        </a:rPr>
                        <m:t>≈</m:t>
                      </m:r>
                      <m:r>
                        <a:rPr lang="en-US" sz="1900" i="1">
                          <a:latin typeface="Cambria Math"/>
                        </a:rPr>
                        <m:t>3</m:t>
                      </m:r>
                      <m:r>
                        <a:rPr lang="en-US" sz="19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−</m:t>
                          </m:r>
                          <m:r>
                            <a:rPr lang="en-US" sz="1900" i="1"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 </m:t>
                      </m:r>
                      <m:r>
                        <a:rPr lang="en-US" sz="1900" i="1">
                          <a:latin typeface="Cambria Math"/>
                        </a:rPr>
                        <m:t>𝑒𝑉</m:t>
                      </m:r>
                      <m:r>
                        <a:rPr lang="en-US" sz="19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Also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∆</m:t>
                    </m:r>
                    <m:r>
                      <a:rPr lang="en-US" sz="1900" i="1">
                        <a:latin typeface="Cambria Math"/>
                      </a:rPr>
                      <m:t>𝐸</m:t>
                    </m:r>
                    <m:r>
                      <a:rPr lang="en-US" sz="1900" i="1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1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2</m:t>
                        </m:r>
                        <m:r>
                          <a:rPr lang="en-US" sz="1900" i="1">
                            <a:latin typeface="Cambria Math"/>
                          </a:rPr>
                          <m:t>∆</m:t>
                        </m:r>
                        <m:r>
                          <a:rPr lang="en-US" sz="19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sz="19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2</m:t>
                        </m:r>
                        <m:r>
                          <a:rPr lang="en-US" sz="1900" i="1">
                            <a:latin typeface="Cambria Math"/>
                          </a:rPr>
                          <m:t>𝜏</m:t>
                        </m:r>
                      </m:den>
                    </m:f>
                    <m:r>
                      <a:rPr lang="en-US" sz="19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ħ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2</m:t>
                        </m:r>
                        <m:r>
                          <a:rPr lang="en-US" sz="1900" i="1">
                            <a:latin typeface="Cambria Math"/>
                          </a:rPr>
                          <m:t>×</m:t>
                        </m:r>
                        <m:d>
                          <m:d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900">
                                <a:latin typeface="Cambria Math"/>
                              </a:rPr>
                              <m:t>1</m:t>
                            </m:r>
                            <m:r>
                              <a:rPr lang="en-US" sz="1900">
                                <a:latin typeface="Cambria Math"/>
                              </a:rPr>
                              <m:t>.</m:t>
                            </m:r>
                            <m:r>
                              <a:rPr lang="en-US" sz="1900">
                                <a:latin typeface="Cambria Math"/>
                              </a:rPr>
                              <m:t>0</m:t>
                            </m:r>
                            <m:r>
                              <a:rPr lang="en-US" sz="1900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sz="19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900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9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900" i="1">
                                    <a:latin typeface="Cambria Math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sz="19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endParaRPr lang="en-US" sz="1900" dirty="0" smtClean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i="1">
                          <a:latin typeface="Cambria Math"/>
                        </a:rPr>
                        <m:t>∆</m:t>
                      </m:r>
                      <m:r>
                        <a:rPr lang="en-US" sz="1900" i="1">
                          <a:latin typeface="Cambria Math"/>
                        </a:rPr>
                        <m:t>𝑓</m:t>
                      </m:r>
                      <m:r>
                        <a:rPr lang="en-US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∆</m:t>
                          </m:r>
                          <m:r>
                            <a:rPr lang="en-US" sz="1900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</a:rPr>
                            <m:t>h</m:t>
                          </m:r>
                        </m:den>
                      </m:f>
                      <m:r>
                        <a:rPr lang="en-US" sz="19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∆</m:t>
                          </m:r>
                          <m:r>
                            <a:rPr lang="en-US" sz="1900" i="1">
                              <a:latin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</a:rPr>
                            <m:t>2</m:t>
                          </m:r>
                          <m:r>
                            <a:rPr lang="en-US" sz="1900" i="1">
                              <a:latin typeface="Cambria Math"/>
                            </a:rPr>
                            <m:t>𝜋</m:t>
                          </m:r>
                          <m:r>
                            <a:rPr lang="en-US" sz="1900" i="1">
                              <a:latin typeface="Cambria Math"/>
                            </a:rPr>
                            <m:t>ħ  </m:t>
                          </m:r>
                        </m:den>
                      </m:f>
                      <m:r>
                        <a:rPr lang="en-US" sz="19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900" i="1">
                              <a:latin typeface="Cambria Math"/>
                            </a:rPr>
                            <m:t>4</m:t>
                          </m:r>
                          <m:r>
                            <a:rPr lang="en-US" sz="1900" i="1">
                              <a:latin typeface="Cambria Math"/>
                            </a:rPr>
                            <m:t>𝜋</m:t>
                          </m:r>
                          <m:r>
                            <a:rPr lang="en-US" sz="1900" i="1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90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190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sz="1900"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sz="19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i="1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9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900" i="1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sz="1900" i="1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sz="1900" i="1">
                          <a:latin typeface="Cambria Math"/>
                        </a:rPr>
                        <m:t>=</m:t>
                      </m:r>
                      <m:r>
                        <a:rPr lang="en-US" sz="1900" i="1">
                          <a:latin typeface="Cambria Math"/>
                        </a:rPr>
                        <m:t>8</m:t>
                      </m:r>
                      <m:r>
                        <a:rPr lang="en-US" sz="1900" i="1">
                          <a:latin typeface="Cambria Math"/>
                        </a:rPr>
                        <m:t>.</m:t>
                      </m:r>
                      <m:r>
                        <a:rPr lang="en-US" sz="1900" i="1">
                          <a:latin typeface="Cambria Math"/>
                        </a:rPr>
                        <m:t>0</m:t>
                      </m:r>
                      <m:r>
                        <a:rPr lang="en-US" sz="1900" i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1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9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1900" i="1">
                              <a:latin typeface="Cambria Math"/>
                            </a:rPr>
                            <m:t>6</m:t>
                          </m:r>
                        </m:sup>
                      </m:sSup>
                      <m:r>
                        <a:rPr lang="en-US" sz="1900" i="1">
                          <a:latin typeface="Cambria Math"/>
                        </a:rPr>
                        <m:t> </m:t>
                      </m:r>
                      <m:r>
                        <a:rPr lang="en-US" sz="1900" i="1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19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∆</m:t>
                        </m:r>
                        <m:r>
                          <a:rPr lang="en-US" sz="1900" i="1">
                            <a:latin typeface="Cambria Math"/>
                          </a:rPr>
                          <m:t>𝑓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𝑓</m:t>
                        </m:r>
                      </m:den>
                    </m:f>
                    <m:r>
                      <a:rPr lang="en-US" sz="19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</a:rPr>
                          <m:t>8</m:t>
                        </m:r>
                        <m:r>
                          <a:rPr lang="en-US" sz="1900" i="1">
                            <a:latin typeface="Cambria Math"/>
                          </a:rPr>
                          <m:t>.</m:t>
                        </m:r>
                        <m:r>
                          <a:rPr lang="en-US" sz="1900" i="1">
                            <a:latin typeface="Cambria Math"/>
                          </a:rPr>
                          <m:t>0</m:t>
                        </m:r>
                        <m:r>
                          <a:rPr lang="en-US" sz="1900" i="1">
                            <a:latin typeface="Cambria Math"/>
                          </a:rPr>
                          <m:t>×</m:t>
                        </m:r>
                        <m:sSup>
                          <m:sSup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US" sz="1900" i="1">
                            <a:latin typeface="Cambria Math"/>
                          </a:rPr>
                          <m:t> </m:t>
                        </m:r>
                        <m:r>
                          <a:rPr lang="en-US" sz="1900" i="1">
                            <a:latin typeface="Cambria Math"/>
                          </a:rPr>
                          <m:t>𝐻𝑧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</a:rPr>
                          <m:t>6</m:t>
                        </m:r>
                        <m:r>
                          <a:rPr lang="en-US" sz="1900" i="1">
                            <a:latin typeface="Cambria Math"/>
                          </a:rPr>
                          <m:t>.</m:t>
                        </m:r>
                        <m:r>
                          <a:rPr lang="en-US" sz="1900" i="1">
                            <a:latin typeface="Cambria Math"/>
                          </a:rPr>
                          <m:t>0</m:t>
                        </m:r>
                        <m:r>
                          <a:rPr lang="en-US" sz="1900" i="1">
                            <a:latin typeface="Cambria Math"/>
                          </a:rPr>
                          <m:t> ×</m:t>
                        </m:r>
                        <m:sSup>
                          <m:sSupPr>
                            <m:ctrlPr>
                              <a:rPr lang="en-US" sz="19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</a:rPr>
                              <m:t>14</m:t>
                            </m:r>
                            <m:r>
                              <a:rPr lang="en-US" sz="1900" i="1">
                                <a:latin typeface="Cambria Math"/>
                              </a:rPr>
                              <m:t>  </m:t>
                            </m:r>
                          </m:sup>
                        </m:sSup>
                        <m:r>
                          <a:rPr lang="en-US" sz="1900" i="1">
                            <a:latin typeface="Cambria Math"/>
                          </a:rPr>
                          <m:t>𝐻𝑧</m:t>
                        </m:r>
                        <m:r>
                          <a:rPr lang="en-US" sz="19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1900" i="1">
                        <a:latin typeface="Cambria Math"/>
                      </a:rPr>
                      <m:t>= </m:t>
                    </m:r>
                    <m:r>
                      <a:rPr lang="en-US" sz="1900" i="1">
                        <a:latin typeface="Cambria Math"/>
                      </a:rPr>
                      <m:t>1</m:t>
                    </m:r>
                    <m:r>
                      <a:rPr lang="en-US" sz="1900" i="1">
                        <a:latin typeface="Cambria Math"/>
                      </a:rPr>
                      <m:t>.</m:t>
                    </m:r>
                    <m:r>
                      <a:rPr lang="en-US" sz="1900" i="1">
                        <a:latin typeface="Cambria Math"/>
                      </a:rPr>
                      <m:t>3</m:t>
                    </m:r>
                    <m:r>
                      <a:rPr lang="en-US" sz="19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sz="19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1900" i="1">
                            <a:latin typeface="Cambria Math"/>
                          </a:rPr>
                          <m:t>−</m:t>
                        </m:r>
                        <m:r>
                          <a:rPr lang="en-US" sz="1900" i="1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1900" dirty="0"/>
                  <a:t>  which can be measured with a sensitive </a:t>
                </a:r>
                <a:r>
                  <a:rPr lang="en-US" sz="1900" dirty="0" err="1"/>
                  <a:t>interferemoter</a:t>
                </a:r>
                <a:endParaRPr lang="en-US" sz="1900" dirty="0"/>
              </a:p>
              <a:p>
                <a:pPr marL="0" indent="0">
                  <a:buNone/>
                </a:pPr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Note: </a:t>
                </a:r>
                <a:r>
                  <a:rPr lang="en-US" sz="1900" dirty="0"/>
                  <a:t>we cannot measure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/>
                      </a:rPr>
                      <m:t>τ</m:t>
                    </m:r>
                  </m:oMath>
                </a14:m>
                <a:r>
                  <a:rPr lang="en-US" sz="1900" dirty="0"/>
                  <a:t> directly (too small) but if we can measure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</a:rPr>
                      <m:t>∆</m:t>
                    </m:r>
                    <m:r>
                      <a:rPr lang="en-US" sz="19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1900" dirty="0"/>
                  <a:t> we can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/>
                      </a:rPr>
                      <m:t>τ</m:t>
                    </m:r>
                    <m:r>
                      <a:rPr lang="en-US" sz="190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4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Section </a:t>
            </a:r>
            <a:r>
              <a:rPr lang="en-US" dirty="0"/>
              <a:t>5.6: Wave-particle duality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</a:t>
                </a:r>
                <a:r>
                  <a:rPr lang="en-US" dirty="0"/>
                  <a:t>is the wave associated with an electron or any other particle? </a:t>
                </a:r>
              </a:p>
              <a:p>
                <a:pPr marL="0" indent="0">
                  <a:buNone/>
                </a:pPr>
                <a:r>
                  <a:rPr lang="en-US" dirty="0"/>
                  <a:t>Sound waves: the pressure oscillates: p(x, y, z, t)</a:t>
                </a:r>
              </a:p>
              <a:p>
                <a:pPr marL="0" indent="0">
                  <a:buNone/>
                </a:pPr>
                <a:r>
                  <a:rPr lang="en-US" dirty="0"/>
                  <a:t>Light waves : the electric and magnetic fields oscillate: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(x, y, z, t) 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(x, y, z, t)  </a:t>
                </a:r>
              </a:p>
              <a:p>
                <a:pPr marL="0" indent="0">
                  <a:buNone/>
                </a:pPr>
                <a:r>
                  <a:rPr lang="en-US" dirty="0"/>
                  <a:t>Matter waves: there is a </a:t>
                </a:r>
                <a:r>
                  <a:rPr lang="en-US" dirty="0" err="1"/>
                  <a:t>wavefunction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</m:oMath>
                </a14:m>
                <a:r>
                  <a:rPr lang="en-US" dirty="0"/>
                  <a:t> (x, y, z, t) that oscillates.   But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Born Interpretation = Accepted interpretation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Ψ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Ψ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y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z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𝑑𝑥𝑑𝑦𝑑𝑧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probability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of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finding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the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particle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in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the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volume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𝑑𝑥𝑑𝑦𝑑𝑧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at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the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point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at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time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1147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Section 5.5</vt:lpstr>
      <vt:lpstr>Position-Momentum Uncertainty</vt:lpstr>
      <vt:lpstr> Example 5.8 Why we cannot see the Uncertainty Principle  for ordinary objects? </vt:lpstr>
      <vt:lpstr>Example 5.9  Do electrons exist inside the nucleus </vt:lpstr>
      <vt:lpstr> The Energy-Time uncertainty principle   </vt:lpstr>
      <vt:lpstr>  ∆E ∆t≥ħ/2 Application 1</vt:lpstr>
      <vt:lpstr>  ∆E ∆t≥ħ/2      Application 2:     Width of spectral lines.  </vt:lpstr>
      <vt:lpstr> Example  5.10: A state emits photons with f=6.0 ×〖10〗^(14  ) Hz    and has τ = 1.0×〖10〗^(-8) s   </vt:lpstr>
      <vt:lpstr> Section 5.6: Wave-particle duality </vt:lpstr>
      <vt:lpstr>  |Ψ (x, y, z, t)|^2 dxdydz=probability of finding the particle  in the volume dV=dxdydz at the point (z, y, z)    at time t </vt:lpstr>
      <vt:lpstr> Two-slit interference (a) Schematic of two-slit interference; (b) light interference pattern;(c) interference pattern with low-intensity light We can do the same thing with electrons or atoms or even large molecules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5.5</dc:title>
  <dc:creator>Henry R Giacaman</dc:creator>
  <cp:lastModifiedBy>Henry R Giacaman</cp:lastModifiedBy>
  <cp:revision>23</cp:revision>
  <dcterms:created xsi:type="dcterms:W3CDTF">2020-03-24T19:12:41Z</dcterms:created>
  <dcterms:modified xsi:type="dcterms:W3CDTF">2020-03-31T08:57:37Z</dcterms:modified>
</cp:coreProperties>
</file>