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176"/>
    <p:restoredTop sz="94624"/>
  </p:normalViewPr>
  <p:slideViewPr>
    <p:cSldViewPr snapToGrid="0">
      <p:cViewPr varScale="1">
        <p:scale>
          <a:sx n="104" d="100"/>
          <a:sy n="104" d="100"/>
        </p:scale>
        <p:origin x="784" y="20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1"/>
            <a:ext cx="100584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914400" y="4572000"/>
            <a:ext cx="861568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25BEF27-B64B-4C1B-B08C-F125CC179357}" type="datetimeFigureOut">
              <a:rPr lang="en-US" smtClean="0"/>
              <a:t>2/24/20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FCFEEF-F490-4E75-BAD4-BB73B872313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5BEF27-B64B-4C1B-B08C-F125CC179357}" type="datetimeFigureOut">
              <a:rPr lang="en-US" smtClean="0"/>
              <a:t>2/24/20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FCFEEF-F490-4E75-BAD4-BB73B872313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3368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5BEF27-B64B-4C1B-B08C-F125CC179357}" type="datetimeFigureOut">
              <a:rPr lang="en-US" smtClean="0"/>
              <a:t>2/24/20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FCFEEF-F490-4E75-BAD4-BB73B872313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5BEF27-B64B-4C1B-B08C-F125CC179357}" type="datetimeFigureOut">
              <a:rPr lang="en-US" smtClean="0"/>
              <a:t>2/24/20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FCFEEF-F490-4E75-BAD4-BB73B872313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5" y="5486400"/>
            <a:ext cx="10212916"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963085" y="3852863"/>
            <a:ext cx="8180916"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5BEF27-B64B-4C1B-B08C-F125CC179357}" type="datetimeFigureOut">
              <a:rPr lang="en-US" smtClean="0"/>
              <a:t>2/24/20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FCFEEF-F490-4E75-BAD4-BB73B872313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928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25BEF27-B64B-4C1B-B08C-F125CC179357}" type="datetimeFigureOut">
              <a:rPr lang="en-US" smtClean="0"/>
              <a:t>2/24/20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FCFEEF-F490-4E75-BAD4-BB73B872313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928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928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25BEF27-B64B-4C1B-B08C-F125CC179357}" type="datetimeFigureOut">
              <a:rPr lang="en-US" smtClean="0"/>
              <a:t>2/24/20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FCFEEF-F490-4E75-BAD4-BB73B872313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25BEF27-B64B-4C1B-B08C-F125CC179357}" type="datetimeFigureOut">
              <a:rPr lang="en-US" smtClean="0"/>
              <a:t>2/24/20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FCFEEF-F490-4E75-BAD4-BB73B872313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5BEF27-B64B-4C1B-B08C-F125CC179357}" type="datetimeFigureOut">
              <a:rPr lang="en-US" smtClean="0"/>
              <a:t>2/24/20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FCFEEF-F490-4E75-BAD4-BB73B872313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6401" y="5495544"/>
            <a:ext cx="103632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406400" y="6096000"/>
            <a:ext cx="103632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5BEF27-B64B-4C1B-B08C-F125CC179357}" type="datetimeFigureOut">
              <a:rPr lang="en-US" smtClean="0"/>
              <a:t>2/24/20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FCFEEF-F490-4E75-BAD4-BB73B8723139}" type="slidenum">
              <a:rPr lang="en-US" smtClean="0"/>
              <a:t>‹#›</a:t>
            </a:fld>
            <a:endParaRPr lang="en-US"/>
          </a:p>
        </p:txBody>
      </p:sp>
      <p:sp>
        <p:nvSpPr>
          <p:cNvPr id="9" name="Content Placeholder 8"/>
          <p:cNvSpPr>
            <a:spLocks noGrp="1"/>
          </p:cNvSpPr>
          <p:nvPr>
            <p:ph sz="quarter" idx="13"/>
          </p:nvPr>
        </p:nvSpPr>
        <p:spPr>
          <a:xfrm>
            <a:off x="406400" y="381000"/>
            <a:ext cx="103632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2336" y="5495278"/>
            <a:ext cx="103632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11277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02336" y="6096000"/>
            <a:ext cx="103632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E25BEF27-B64B-4C1B-B08C-F125CC179357}" type="datetimeFigureOut">
              <a:rPr lang="en-US" smtClean="0"/>
              <a:t>2/24/20</a:t>
            </a:fld>
            <a:endParaRPr lang="en-US"/>
          </a:p>
        </p:txBody>
      </p:sp>
      <p:sp>
        <p:nvSpPr>
          <p:cNvPr id="9" name="Slide Number Placeholder 8"/>
          <p:cNvSpPr>
            <a:spLocks noGrp="1"/>
          </p:cNvSpPr>
          <p:nvPr>
            <p:ph type="sldNum" sz="quarter" idx="11"/>
          </p:nvPr>
        </p:nvSpPr>
        <p:spPr/>
        <p:txBody>
          <a:bodyPr/>
          <a:lstStyle/>
          <a:p>
            <a:fld id="{3BFCFEEF-F490-4E75-BAD4-BB73B8723139}"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16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609600" y="1600200"/>
            <a:ext cx="1016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1127760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1277600" y="5486400"/>
            <a:ext cx="9144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75717" y="5648960"/>
            <a:ext cx="73152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3BFCFEEF-F490-4E75-BAD4-BB73B8723139}" type="slidenum">
              <a:rPr lang="en-US" smtClean="0"/>
              <a:t>‹#›</a:t>
            </a:fld>
            <a:endParaRPr lang="en-US"/>
          </a:p>
        </p:txBody>
      </p:sp>
      <p:sp>
        <p:nvSpPr>
          <p:cNvPr id="5" name="Footer Placeholder 4"/>
          <p:cNvSpPr>
            <a:spLocks noGrp="1"/>
          </p:cNvSpPr>
          <p:nvPr>
            <p:ph type="ftr" sz="quarter" idx="3"/>
          </p:nvPr>
        </p:nvSpPr>
        <p:spPr>
          <a:xfrm rot="16200000">
            <a:off x="10510428" y="3987800"/>
            <a:ext cx="2367281" cy="48768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10474869" y="1584960"/>
            <a:ext cx="2438399" cy="487680"/>
          </a:xfrm>
          <a:prstGeom prst="rect">
            <a:avLst/>
          </a:prstGeom>
        </p:spPr>
        <p:txBody>
          <a:bodyPr vert="horz" lIns="91440" tIns="45720" rIns="91440" bIns="45720" rtlCol="0" anchor="ctr"/>
          <a:lstStyle>
            <a:lvl1pPr algn="l">
              <a:defRPr sz="1200">
                <a:solidFill>
                  <a:schemeClr val="bg2"/>
                </a:solidFill>
              </a:defRPr>
            </a:lvl1pPr>
          </a:lstStyle>
          <a:p>
            <a:fld id="{E25BEF27-B64B-4C1B-B08C-F125CC179357}" type="datetimeFigureOut">
              <a:rPr lang="en-US" smtClean="0"/>
              <a:t>2/24/20</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youtube.com/watch?v=Lhe06ZTBV_A"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Techniques &amp; Equipment</a:t>
            </a:r>
          </a:p>
        </p:txBody>
      </p:sp>
    </p:spTree>
    <p:extLst>
      <p:ext uri="{BB962C8B-B14F-4D97-AF65-F5344CB8AC3E}">
        <p14:creationId xmlns:p14="http://schemas.microsoft.com/office/powerpoint/2010/main" val="225808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C00000"/>
                </a:solidFill>
              </a:rPr>
              <a:t>Direct Percussion</a:t>
            </a:r>
          </a:p>
        </p:txBody>
      </p:sp>
      <p:sp>
        <p:nvSpPr>
          <p:cNvPr id="3" name="Content Placeholder 2"/>
          <p:cNvSpPr>
            <a:spLocks noGrp="1"/>
          </p:cNvSpPr>
          <p:nvPr>
            <p:ph idx="1"/>
          </p:nvPr>
        </p:nvSpPr>
        <p:spPr/>
        <p:txBody>
          <a:bodyPr/>
          <a:lstStyle/>
          <a:p>
            <a:r>
              <a:rPr lang="en-US" dirty="0"/>
              <a:t>Direct percussion is the technique of tapping the body with the fingertips of the dominant hand. </a:t>
            </a:r>
            <a:br>
              <a:rPr lang="en-US" dirty="0"/>
            </a:br>
            <a:endParaRPr lang="en-US" dirty="0"/>
          </a:p>
          <a:p>
            <a:r>
              <a:rPr lang="en-US" dirty="0"/>
              <a:t>It is used to examine the thorax of an infant and to assess the sinuses of an adult.</a:t>
            </a:r>
          </a:p>
        </p:txBody>
      </p:sp>
    </p:spTree>
    <p:extLst>
      <p:ext uri="{BB962C8B-B14F-4D97-AF65-F5344CB8AC3E}">
        <p14:creationId xmlns:p14="http://schemas.microsoft.com/office/powerpoint/2010/main" val="3201119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C00000"/>
                </a:solidFill>
              </a:rPr>
              <a:t>Blunt Percussion</a:t>
            </a:r>
          </a:p>
        </p:txBody>
      </p:sp>
      <p:sp>
        <p:nvSpPr>
          <p:cNvPr id="3" name="Content Placeholder 2"/>
          <p:cNvSpPr>
            <a:spLocks noGrp="1"/>
          </p:cNvSpPr>
          <p:nvPr>
            <p:ph idx="1"/>
          </p:nvPr>
        </p:nvSpPr>
        <p:spPr>
          <a:xfrm>
            <a:off x="609600" y="1600200"/>
            <a:ext cx="10160000" cy="2664151"/>
          </a:xfrm>
        </p:spPr>
        <p:txBody>
          <a:bodyPr/>
          <a:lstStyle/>
          <a:p>
            <a:r>
              <a:rPr lang="en-US" dirty="0"/>
              <a:t>Blunt percussion involves placing the palm of the </a:t>
            </a:r>
            <a:r>
              <a:rPr lang="en-US" dirty="0" err="1"/>
              <a:t>nondominant</a:t>
            </a:r>
            <a:r>
              <a:rPr lang="en-US" dirty="0"/>
              <a:t> hand flat against the body surface and striking the </a:t>
            </a:r>
            <a:r>
              <a:rPr lang="en-US" dirty="0" err="1"/>
              <a:t>nondominant</a:t>
            </a:r>
            <a:r>
              <a:rPr lang="en-US" dirty="0"/>
              <a:t> hand with the dominant hand. </a:t>
            </a:r>
            <a:br>
              <a:rPr lang="en-US" dirty="0"/>
            </a:br>
            <a:endParaRPr lang="en-US" dirty="0"/>
          </a:p>
          <a:p>
            <a:r>
              <a:rPr lang="en-US" dirty="0"/>
              <a:t>A closed fist of the dominant hand is used to deliver the blow. </a:t>
            </a:r>
            <a:br>
              <a:rPr lang="en-US" dirty="0"/>
            </a:br>
            <a:endParaRPr lang="en-US" dirty="0"/>
          </a:p>
          <a:p>
            <a:r>
              <a:rPr lang="en-US" dirty="0"/>
              <a:t>This method is used for assessing pain and tenderness in the gallbladder, liver, and kidneys.</a:t>
            </a:r>
          </a:p>
          <a:p>
            <a:endParaRPr lang="en-US" dirty="0"/>
          </a:p>
          <a:p>
            <a:pPr marL="114300" indent="0">
              <a:buNone/>
            </a:pPr>
            <a:endParaRPr lang="en-US" dirty="0"/>
          </a:p>
        </p:txBody>
      </p:sp>
      <p:sp>
        <p:nvSpPr>
          <p:cNvPr id="4" name="AutoShape 2" descr="Image result for blunt percussi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Image result for blunt percussion"/>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9" name="Picture 5" descr="C:\Users\mgaghama\Desktop\blunt percuss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39256" y="4191216"/>
            <a:ext cx="3352429" cy="20919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45325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C00000"/>
                </a:solidFill>
              </a:rPr>
              <a:t>Indirect Percussion</a:t>
            </a:r>
          </a:p>
        </p:txBody>
      </p:sp>
      <p:sp>
        <p:nvSpPr>
          <p:cNvPr id="3" name="Content Placeholder 2"/>
          <p:cNvSpPr>
            <a:spLocks noGrp="1"/>
          </p:cNvSpPr>
          <p:nvPr>
            <p:ph idx="1"/>
          </p:nvPr>
        </p:nvSpPr>
        <p:spPr>
          <a:xfrm>
            <a:off x="609600" y="1238760"/>
            <a:ext cx="10160000" cy="1809572"/>
          </a:xfrm>
        </p:spPr>
        <p:txBody>
          <a:bodyPr>
            <a:normAutofit lnSpcReduction="10000"/>
          </a:bodyPr>
          <a:lstStyle/>
          <a:p>
            <a:r>
              <a:rPr lang="en-US" dirty="0"/>
              <a:t>Indirect percussion is the technique most commonly used because it produces sounds that are clearer and more easily interpreted. </a:t>
            </a:r>
            <a:br>
              <a:rPr lang="en-US" dirty="0"/>
            </a:br>
            <a:endParaRPr lang="en-US" dirty="0"/>
          </a:p>
          <a:p>
            <a:r>
              <a:rPr lang="en-US" dirty="0"/>
              <a:t>A hammer or tapping finger used to strike an object is called a </a:t>
            </a:r>
            <a:r>
              <a:rPr lang="en-US" dirty="0" err="1"/>
              <a:t>plexor</a:t>
            </a:r>
            <a:r>
              <a:rPr lang="en-US" dirty="0"/>
              <a:t>.</a:t>
            </a:r>
          </a:p>
          <a:p>
            <a:r>
              <a:rPr lang="en-US" dirty="0">
                <a:hlinkClick r:id="rId2"/>
              </a:rPr>
              <a:t>https://www.youtube.com/watch?v=Lhe06ZTBV_A</a:t>
            </a:r>
            <a:r>
              <a:rPr lang="en-US" dirty="0"/>
              <a:t> </a:t>
            </a:r>
          </a:p>
        </p:txBody>
      </p:sp>
      <p:pic>
        <p:nvPicPr>
          <p:cNvPr id="2050" name="Picture 2" descr="Image result for indierct percuss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61474" y="3683237"/>
            <a:ext cx="2998481" cy="225149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Image result for indierct percussi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09159" y="3276345"/>
            <a:ext cx="2218673" cy="30652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2985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C00000"/>
                </a:solidFill>
              </a:rPr>
              <a:t>Sounds </a:t>
            </a:r>
          </a:p>
        </p:txBody>
      </p:sp>
      <p:sp>
        <p:nvSpPr>
          <p:cNvPr id="3" name="Content Placeholder 2"/>
          <p:cNvSpPr>
            <a:spLocks noGrp="1"/>
          </p:cNvSpPr>
          <p:nvPr>
            <p:ph idx="1"/>
          </p:nvPr>
        </p:nvSpPr>
        <p:spPr>
          <a:xfrm>
            <a:off x="609600" y="1187865"/>
            <a:ext cx="10160000" cy="5529129"/>
          </a:xfrm>
        </p:spPr>
        <p:txBody>
          <a:bodyPr>
            <a:normAutofit fontScale="92500" lnSpcReduction="20000"/>
          </a:bodyPr>
          <a:lstStyle/>
          <a:p>
            <a:r>
              <a:rPr lang="en-US" dirty="0"/>
              <a:t>Interpreting a percussion tone is an art that takes time and experience to develop. </a:t>
            </a:r>
            <a:br>
              <a:rPr lang="en-US" dirty="0"/>
            </a:br>
            <a:endParaRPr lang="en-US" dirty="0"/>
          </a:p>
          <a:p>
            <a:r>
              <a:rPr lang="en-US" dirty="0"/>
              <a:t>The amount of air in the underlying structure being percussed is responsible for the tone being produced. </a:t>
            </a:r>
            <a:br>
              <a:rPr lang="en-US" dirty="0"/>
            </a:br>
            <a:endParaRPr lang="en-US" dirty="0"/>
          </a:p>
          <a:p>
            <a:r>
              <a:rPr lang="en-US" dirty="0"/>
              <a:t>The more tense the tissue, the softer and shorter the tone. The less dense the tissue, the louder and longer the tone. The five percussion sounds are classified as follows:</a:t>
            </a:r>
            <a:br>
              <a:rPr lang="en-US" dirty="0"/>
            </a:br>
            <a:endParaRPr lang="en-US" dirty="0"/>
          </a:p>
          <a:p>
            <a:pPr marL="514350" indent="-514350">
              <a:buFont typeface="+mj-lt"/>
              <a:buAutoNum type="arabicPeriod"/>
            </a:pPr>
            <a:r>
              <a:rPr lang="en-US" dirty="0" err="1">
                <a:solidFill>
                  <a:srgbClr val="C00000"/>
                </a:solidFill>
              </a:rPr>
              <a:t>Tympany</a:t>
            </a:r>
            <a:r>
              <a:rPr lang="en-US" dirty="0">
                <a:solidFill>
                  <a:srgbClr val="C00000"/>
                </a:solidFill>
              </a:rPr>
              <a:t>: </a:t>
            </a:r>
            <a:r>
              <a:rPr lang="en-US" dirty="0"/>
              <a:t>is a loud, high-pitched, drum like tone of medium duration characteristic of an organ that is filled with air. It is heard commonly over the gastric bubble in the stomach or over air-filled intestines.</a:t>
            </a:r>
          </a:p>
          <a:p>
            <a:pPr marL="514350" indent="-514350">
              <a:buFont typeface="+mj-lt"/>
              <a:buAutoNum type="arabicPeriod"/>
            </a:pPr>
            <a:r>
              <a:rPr lang="en-US" dirty="0">
                <a:solidFill>
                  <a:srgbClr val="C00000"/>
                </a:solidFill>
              </a:rPr>
              <a:t>Resonance: </a:t>
            </a:r>
            <a:r>
              <a:rPr lang="en-US" dirty="0"/>
              <a:t>is a loud, low-pitched, hollow tone of long duration. It is the normal finding over the lungs.</a:t>
            </a:r>
          </a:p>
          <a:p>
            <a:pPr marL="514350" indent="-514350">
              <a:buFont typeface="+mj-lt"/>
              <a:buAutoNum type="arabicPeriod"/>
            </a:pPr>
            <a:r>
              <a:rPr lang="en-US" dirty="0">
                <a:solidFill>
                  <a:srgbClr val="C00000"/>
                </a:solidFill>
              </a:rPr>
              <a:t>Hyper-resonance: </a:t>
            </a:r>
            <a:r>
              <a:rPr lang="en-US" dirty="0"/>
              <a:t>is an abnormally loud, low tone of longer duration than resonance. It is heard when air is trapped in the lungs.</a:t>
            </a:r>
          </a:p>
          <a:p>
            <a:pPr marL="514350" indent="-514350">
              <a:buFont typeface="+mj-lt"/>
              <a:buAutoNum type="arabicPeriod"/>
            </a:pPr>
            <a:r>
              <a:rPr lang="en-US" dirty="0">
                <a:solidFill>
                  <a:srgbClr val="C00000"/>
                </a:solidFill>
              </a:rPr>
              <a:t>Dullness: </a:t>
            </a:r>
            <a:r>
              <a:rPr lang="en-US" dirty="0"/>
              <a:t>is a high-pitched tone that is soft and of short duration. It is usually heard over solid body organs such as the liver.</a:t>
            </a:r>
          </a:p>
          <a:p>
            <a:pPr marL="514350" indent="-514350">
              <a:buFont typeface="+mj-lt"/>
              <a:buAutoNum type="arabicPeriod"/>
            </a:pPr>
            <a:r>
              <a:rPr lang="en-US" dirty="0">
                <a:solidFill>
                  <a:srgbClr val="C00000"/>
                </a:solidFill>
              </a:rPr>
              <a:t>Flatness: </a:t>
            </a:r>
            <a:r>
              <a:rPr lang="en-US" dirty="0"/>
              <a:t>is a high pitched tone, very soft, and of very short duration. It occurs over solid tissue such as muscle or bone.</a:t>
            </a:r>
          </a:p>
        </p:txBody>
      </p:sp>
    </p:spTree>
    <p:extLst>
      <p:ext uri="{BB962C8B-B14F-4D97-AF65-F5344CB8AC3E}">
        <p14:creationId xmlns:p14="http://schemas.microsoft.com/office/powerpoint/2010/main" val="4129296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C00000"/>
                </a:solidFill>
              </a:rPr>
              <a:t>Auscultation </a:t>
            </a:r>
          </a:p>
        </p:txBody>
      </p:sp>
      <p:sp>
        <p:nvSpPr>
          <p:cNvPr id="3" name="Content Placeholder 2"/>
          <p:cNvSpPr>
            <a:spLocks noGrp="1"/>
          </p:cNvSpPr>
          <p:nvPr>
            <p:ph idx="1"/>
          </p:nvPr>
        </p:nvSpPr>
        <p:spPr/>
        <p:txBody>
          <a:bodyPr>
            <a:normAutofit lnSpcReduction="10000"/>
          </a:bodyPr>
          <a:lstStyle/>
          <a:p>
            <a:r>
              <a:rPr lang="en-US" dirty="0"/>
              <a:t>Auscultation is the skill of listening to the sounds produced by the body. When auscultating, one uses both the unassisted sense of hearing and special instruments such as a stethoscope. </a:t>
            </a:r>
            <a:br>
              <a:rPr lang="en-US" dirty="0"/>
            </a:br>
            <a:endParaRPr lang="en-US" dirty="0"/>
          </a:p>
          <a:p>
            <a:r>
              <a:rPr lang="en-US" dirty="0"/>
              <a:t>Body sounds that can be heard with the ears alone include speech, coughing, respirations, and percussion tones.</a:t>
            </a:r>
            <a:br>
              <a:rPr lang="en-US" dirty="0"/>
            </a:br>
            <a:endParaRPr lang="en-US" dirty="0"/>
          </a:p>
          <a:p>
            <a:r>
              <a:rPr lang="en-US" dirty="0"/>
              <a:t> Many body sounds are extremely soft, and a stethoscope is needed to hear them. Stethoscopes work not by amplifying sounds but by blocking out other noises in the environment.</a:t>
            </a:r>
            <a:br>
              <a:rPr lang="en-US" dirty="0"/>
            </a:br>
            <a:endParaRPr lang="en-US" dirty="0"/>
          </a:p>
          <a:p>
            <a:r>
              <a:rPr lang="en-US" dirty="0"/>
              <a:t>Auscultating body sounds requires a quiet environment in which the nurse can listen not just for the presence or absence of sounds, but also for the characteristics of each sound. </a:t>
            </a:r>
          </a:p>
        </p:txBody>
      </p:sp>
    </p:spTree>
    <p:extLst>
      <p:ext uri="{BB962C8B-B14F-4D97-AF65-F5344CB8AC3E}">
        <p14:creationId xmlns:p14="http://schemas.microsoft.com/office/powerpoint/2010/main" val="14834428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dirty="0"/>
            </a:br>
            <a:r>
              <a:rPr lang="en-US" dirty="0"/>
              <a:t>General Survey</a:t>
            </a:r>
            <a:br>
              <a:rPr lang="en-US" dirty="0"/>
            </a:br>
            <a:endParaRPr lang="en-US" dirty="0"/>
          </a:p>
        </p:txBody>
      </p:sp>
      <p:sp>
        <p:nvSpPr>
          <p:cNvPr id="3" name="Content Placeholder 2"/>
          <p:cNvSpPr>
            <a:spLocks noGrp="1"/>
          </p:cNvSpPr>
          <p:nvPr>
            <p:ph idx="1"/>
          </p:nvPr>
        </p:nvSpPr>
        <p:spPr>
          <a:xfrm>
            <a:off x="0" y="1685657"/>
            <a:ext cx="10160000" cy="4800600"/>
          </a:xfrm>
        </p:spPr>
        <p:txBody>
          <a:bodyPr/>
          <a:lstStyle/>
          <a:p>
            <a:pPr marL="114300" indent="0">
              <a:buNone/>
            </a:pPr>
            <a:r>
              <a:rPr lang="en-US" u="sng" dirty="0"/>
              <a:t>Components of the General Survey</a:t>
            </a:r>
          </a:p>
          <a:p>
            <a:r>
              <a:rPr lang="en-US" dirty="0"/>
              <a:t>Physical appearance.</a:t>
            </a:r>
          </a:p>
          <a:p>
            <a:r>
              <a:rPr lang="en-US" dirty="0"/>
              <a:t>Mental status.</a:t>
            </a:r>
          </a:p>
          <a:p>
            <a:r>
              <a:rPr lang="en-US" dirty="0"/>
              <a:t>Mobility.</a:t>
            </a:r>
          </a:p>
          <a:p>
            <a:r>
              <a:rPr lang="en-US" dirty="0"/>
              <a:t>Behavior of the client.</a:t>
            </a:r>
          </a:p>
          <a:p>
            <a:r>
              <a:rPr lang="en-US" dirty="0"/>
              <a:t>Age-related considerations.</a:t>
            </a:r>
          </a:p>
        </p:txBody>
      </p:sp>
    </p:spTree>
    <p:extLst>
      <p:ext uri="{BB962C8B-B14F-4D97-AF65-F5344CB8AC3E}">
        <p14:creationId xmlns:p14="http://schemas.microsoft.com/office/powerpoint/2010/main" val="31634502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Measuring Height &amp; Weight</a:t>
            </a:r>
          </a:p>
        </p:txBody>
      </p:sp>
      <p:sp>
        <p:nvSpPr>
          <p:cNvPr id="3" name="Content Placeholder 2"/>
          <p:cNvSpPr>
            <a:spLocks noGrp="1"/>
          </p:cNvSpPr>
          <p:nvPr>
            <p:ph idx="1"/>
          </p:nvPr>
        </p:nvSpPr>
        <p:spPr/>
        <p:txBody>
          <a:bodyPr/>
          <a:lstStyle/>
          <a:p>
            <a:r>
              <a:rPr lang="en-US" dirty="0"/>
              <a:t>Height.</a:t>
            </a:r>
          </a:p>
          <a:p>
            <a:r>
              <a:rPr lang="en-US" dirty="0"/>
              <a:t>Weight.</a:t>
            </a:r>
          </a:p>
          <a:p>
            <a:pPr marL="0" indent="0">
              <a:buNone/>
            </a:pPr>
            <a:endParaRPr lang="en-US" dirty="0"/>
          </a:p>
        </p:txBody>
      </p:sp>
    </p:spTree>
    <p:extLst>
      <p:ext uri="{BB962C8B-B14F-4D97-AF65-F5344CB8AC3E}">
        <p14:creationId xmlns:p14="http://schemas.microsoft.com/office/powerpoint/2010/main" val="22191966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Measuring Vital Signs</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6773557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Pain Assessment</a:t>
            </a:r>
          </a:p>
        </p:txBody>
      </p:sp>
      <p:sp>
        <p:nvSpPr>
          <p:cNvPr id="3" name="Content Placeholder 2"/>
          <p:cNvSpPr>
            <a:spLocks noGrp="1"/>
          </p:cNvSpPr>
          <p:nvPr>
            <p:ph idx="1"/>
          </p:nvPr>
        </p:nvSpPr>
        <p:spPr/>
        <p:txBody>
          <a:bodyPr/>
          <a:lstStyle/>
          <a:p>
            <a:r>
              <a:rPr lang="en-US" dirty="0"/>
              <a:t>Pain is a highly unpleasant sensation that affects a person’s physical health, emotional health, and well-being. Healthcare professionals include pain as a component of vital signs assessment.</a:t>
            </a:r>
            <a:br>
              <a:rPr lang="en-US" dirty="0"/>
            </a:br>
            <a:r>
              <a:rPr lang="en-US" dirty="0"/>
              <a:t> </a:t>
            </a:r>
          </a:p>
          <a:p>
            <a:r>
              <a:rPr lang="en-US" dirty="0"/>
              <a:t>An individual’s perception of pain is influenced by age, gender, culture and previous experience with pain.</a:t>
            </a:r>
            <a:br>
              <a:rPr lang="en-US" dirty="0"/>
            </a:br>
            <a:endParaRPr lang="en-US" dirty="0"/>
          </a:p>
          <a:p>
            <a:r>
              <a:rPr lang="en-US" dirty="0"/>
              <a:t>Pain is whatever the experiencing person says it is, existing whenever he or she says it does.</a:t>
            </a:r>
          </a:p>
        </p:txBody>
      </p:sp>
    </p:spTree>
    <p:extLst>
      <p:ext uri="{BB962C8B-B14F-4D97-AF65-F5344CB8AC3E}">
        <p14:creationId xmlns:p14="http://schemas.microsoft.com/office/powerpoint/2010/main" val="794590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Assessment </a:t>
            </a:r>
          </a:p>
        </p:txBody>
      </p:sp>
      <p:sp>
        <p:nvSpPr>
          <p:cNvPr id="3" name="Content Placeholder 2"/>
          <p:cNvSpPr>
            <a:spLocks noGrp="1"/>
          </p:cNvSpPr>
          <p:nvPr>
            <p:ph idx="1"/>
          </p:nvPr>
        </p:nvSpPr>
        <p:spPr/>
        <p:txBody>
          <a:bodyPr/>
          <a:lstStyle/>
          <a:p>
            <a:r>
              <a:rPr lang="en-US" dirty="0"/>
              <a:t>Pain history.</a:t>
            </a:r>
          </a:p>
          <a:p>
            <a:r>
              <a:rPr lang="en-US" dirty="0"/>
              <a:t>Focused interview.</a:t>
            </a:r>
          </a:p>
          <a:p>
            <a:r>
              <a:rPr lang="en-US" dirty="0"/>
              <a:t>Physiologic responses.</a:t>
            </a:r>
          </a:p>
        </p:txBody>
      </p:sp>
    </p:spTree>
    <p:extLst>
      <p:ext uri="{BB962C8B-B14F-4D97-AF65-F5344CB8AC3E}">
        <p14:creationId xmlns:p14="http://schemas.microsoft.com/office/powerpoint/2010/main" val="2504916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a:t>
            </a:r>
          </a:p>
        </p:txBody>
      </p:sp>
      <p:sp>
        <p:nvSpPr>
          <p:cNvPr id="3" name="Content Placeholder 2"/>
          <p:cNvSpPr>
            <a:spLocks noGrp="1"/>
          </p:cNvSpPr>
          <p:nvPr>
            <p:ph idx="1"/>
          </p:nvPr>
        </p:nvSpPr>
        <p:spPr>
          <a:xfrm>
            <a:off x="609600" y="1461331"/>
            <a:ext cx="10160000" cy="4939469"/>
          </a:xfrm>
        </p:spPr>
        <p:txBody>
          <a:bodyPr>
            <a:normAutofit lnSpcReduction="10000"/>
          </a:bodyPr>
          <a:lstStyle/>
          <a:p>
            <a:r>
              <a:rPr lang="en-US" dirty="0"/>
              <a:t>Objective data must be gathered as part of the database. </a:t>
            </a:r>
            <a:br>
              <a:rPr lang="en-US" dirty="0"/>
            </a:br>
            <a:endParaRPr lang="en-US" dirty="0"/>
          </a:p>
          <a:p>
            <a:r>
              <a:rPr lang="en-US" dirty="0"/>
              <a:t>This is accomplished through the physical assessment of the client. The objective data is obtained by suing the four basic techniques of physical assessment: </a:t>
            </a:r>
            <a:r>
              <a:rPr lang="en-US" dirty="0">
                <a:solidFill>
                  <a:srgbClr val="C00000"/>
                </a:solidFill>
              </a:rPr>
              <a:t>inspection, palpation, percussion and auscultation.</a:t>
            </a:r>
            <a:br>
              <a:rPr lang="en-US" dirty="0">
                <a:solidFill>
                  <a:srgbClr val="C00000"/>
                </a:solidFill>
              </a:rPr>
            </a:br>
            <a:endParaRPr lang="en-US" dirty="0">
              <a:solidFill>
                <a:srgbClr val="C00000"/>
              </a:solidFill>
            </a:endParaRPr>
          </a:p>
          <a:p>
            <a:r>
              <a:rPr lang="en-US" dirty="0"/>
              <a:t>Special equipment and the senses of the nurse are used to measure, observe, touch and listen to sounds of the body. </a:t>
            </a:r>
            <a:br>
              <a:rPr lang="en-US" dirty="0"/>
            </a:br>
            <a:endParaRPr lang="en-US" dirty="0"/>
          </a:p>
          <a:p>
            <a:r>
              <a:rPr lang="en-US" dirty="0"/>
              <a:t>A safe, comfortable environment conducive to client environment, dignity and privacy is essential. </a:t>
            </a:r>
            <a:br>
              <a:rPr lang="en-US" dirty="0"/>
            </a:br>
            <a:endParaRPr lang="en-US" dirty="0"/>
          </a:p>
          <a:p>
            <a:r>
              <a:rPr lang="en-US" dirty="0"/>
              <a:t>Individual clients will react differently to each situation. The nurse must obtain client permission to proceed, make the client feel comfortable, and communicate with the client throughout the physical assessment.</a:t>
            </a:r>
          </a:p>
        </p:txBody>
      </p:sp>
    </p:spTree>
    <p:extLst>
      <p:ext uri="{BB962C8B-B14F-4D97-AF65-F5344CB8AC3E}">
        <p14:creationId xmlns:p14="http://schemas.microsoft.com/office/powerpoint/2010/main" val="35489898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Nutritional Assessment</a:t>
            </a: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913517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Nutritional Health</a:t>
            </a:r>
          </a:p>
        </p:txBody>
      </p:sp>
      <p:sp>
        <p:nvSpPr>
          <p:cNvPr id="3" name="Content Placeholder 2"/>
          <p:cNvSpPr>
            <a:spLocks noGrp="1"/>
          </p:cNvSpPr>
          <p:nvPr>
            <p:ph idx="1"/>
          </p:nvPr>
        </p:nvSpPr>
        <p:spPr/>
        <p:txBody>
          <a:bodyPr/>
          <a:lstStyle/>
          <a:p>
            <a:r>
              <a:rPr lang="en-US" dirty="0"/>
              <a:t>The physical result of the balance between nutrient intake and nutritional requirements. </a:t>
            </a:r>
          </a:p>
          <a:p>
            <a:pPr marL="0" indent="0">
              <a:buNone/>
            </a:pPr>
            <a:endParaRPr lang="en-US" dirty="0"/>
          </a:p>
        </p:txBody>
      </p:sp>
    </p:spTree>
    <p:extLst>
      <p:ext uri="{BB962C8B-B14F-4D97-AF65-F5344CB8AC3E}">
        <p14:creationId xmlns:p14="http://schemas.microsoft.com/office/powerpoint/2010/main" val="35059138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Undernutrition (malnutrition) </a:t>
            </a:r>
          </a:p>
        </p:txBody>
      </p:sp>
      <p:sp>
        <p:nvSpPr>
          <p:cNvPr id="3" name="Content Placeholder 2"/>
          <p:cNvSpPr>
            <a:spLocks noGrp="1"/>
          </p:cNvSpPr>
          <p:nvPr>
            <p:ph idx="1"/>
          </p:nvPr>
        </p:nvSpPr>
        <p:spPr/>
        <p:txBody>
          <a:bodyPr>
            <a:normAutofit/>
          </a:bodyPr>
          <a:lstStyle/>
          <a:p>
            <a:r>
              <a:rPr lang="en-US" dirty="0"/>
              <a:t>It describes health effects of insufficient nutrient intake or stores. </a:t>
            </a:r>
          </a:p>
          <a:p>
            <a:r>
              <a:rPr lang="en-US" dirty="0"/>
              <a:t>Risk factors for undernutrition:</a:t>
            </a:r>
          </a:p>
          <a:p>
            <a:pPr>
              <a:buFont typeface="Wingdings" pitchFamily="2" charset="2"/>
              <a:buChar char="ü"/>
            </a:pPr>
            <a:r>
              <a:rPr lang="en-US" dirty="0"/>
              <a:t>Chronic disease, acute illness, wounds.</a:t>
            </a:r>
          </a:p>
          <a:p>
            <a:pPr>
              <a:buFont typeface="Wingdings" pitchFamily="2" charset="2"/>
              <a:buChar char="ü"/>
            </a:pPr>
            <a:r>
              <a:rPr lang="en-US" dirty="0"/>
              <a:t>Multiple medications.</a:t>
            </a:r>
          </a:p>
          <a:p>
            <a:pPr>
              <a:buFont typeface="Wingdings" pitchFamily="2" charset="2"/>
              <a:buChar char="ü"/>
            </a:pPr>
            <a:r>
              <a:rPr lang="en-US" dirty="0"/>
              <a:t>Food insecurity.</a:t>
            </a:r>
          </a:p>
          <a:p>
            <a:pPr>
              <a:buFont typeface="Wingdings" pitchFamily="2" charset="2"/>
              <a:buChar char="ü"/>
            </a:pPr>
            <a:r>
              <a:rPr lang="en-US" dirty="0"/>
              <a:t>Alcohol abuse.</a:t>
            </a:r>
          </a:p>
          <a:p>
            <a:pPr>
              <a:buFont typeface="Wingdings" pitchFamily="2" charset="2"/>
              <a:buChar char="ü"/>
            </a:pPr>
            <a:r>
              <a:rPr lang="en-US" dirty="0"/>
              <a:t>Depression.</a:t>
            </a:r>
          </a:p>
          <a:p>
            <a:pPr>
              <a:buFont typeface="Wingdings" pitchFamily="2" charset="2"/>
              <a:buChar char="ü"/>
            </a:pPr>
            <a:r>
              <a:rPr lang="en-US" dirty="0"/>
              <a:t>Poor dental health.</a:t>
            </a:r>
          </a:p>
          <a:p>
            <a:pPr>
              <a:buFont typeface="Wingdings" pitchFamily="2" charset="2"/>
              <a:buChar char="ü"/>
            </a:pPr>
            <a:r>
              <a:rPr lang="en-US" dirty="0"/>
              <a:t>Extreme age.</a:t>
            </a:r>
          </a:p>
        </p:txBody>
      </p:sp>
    </p:spTree>
    <p:extLst>
      <p:ext uri="{BB962C8B-B14F-4D97-AF65-F5344CB8AC3E}">
        <p14:creationId xmlns:p14="http://schemas.microsoft.com/office/powerpoint/2010/main" val="27793006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 nutrition </a:t>
            </a:r>
          </a:p>
        </p:txBody>
      </p:sp>
      <p:sp>
        <p:nvSpPr>
          <p:cNvPr id="3" name="Content Placeholder 2"/>
          <p:cNvSpPr>
            <a:spLocks noGrp="1"/>
          </p:cNvSpPr>
          <p:nvPr>
            <p:ph idx="1"/>
          </p:nvPr>
        </p:nvSpPr>
        <p:spPr/>
        <p:txBody>
          <a:bodyPr>
            <a:normAutofit/>
          </a:bodyPr>
          <a:lstStyle/>
          <a:p>
            <a:r>
              <a:rPr lang="en-US" dirty="0"/>
              <a:t>It results from excesses in nutrient intake or stores and can manifest itself in conditions such as obesity, hypertension, hypercholesterolemia, or toxic levels of stored vitamins or minerals.</a:t>
            </a:r>
          </a:p>
          <a:p>
            <a:r>
              <a:rPr lang="en-US" dirty="0"/>
              <a:t>Risk factors for over nutrition:</a:t>
            </a:r>
          </a:p>
          <a:p>
            <a:pPr>
              <a:buFont typeface="Wingdings" pitchFamily="2" charset="2"/>
              <a:buChar char="ü"/>
            </a:pPr>
            <a:r>
              <a:rPr lang="en-US" dirty="0"/>
              <a:t>Excess intake of fat, sugar, or calories.</a:t>
            </a:r>
          </a:p>
          <a:p>
            <a:pPr>
              <a:buFont typeface="Wingdings" pitchFamily="2" charset="2"/>
              <a:buChar char="ü"/>
            </a:pPr>
            <a:r>
              <a:rPr lang="en-US" dirty="0"/>
              <a:t>Alcohol abuse.</a:t>
            </a:r>
          </a:p>
          <a:p>
            <a:pPr>
              <a:buFont typeface="Wingdings" pitchFamily="2" charset="2"/>
              <a:buChar char="ü"/>
            </a:pPr>
            <a:r>
              <a:rPr lang="en-US" dirty="0"/>
              <a:t>Sedentary lifestyle.</a:t>
            </a:r>
          </a:p>
          <a:p>
            <a:pPr>
              <a:buFont typeface="Wingdings" pitchFamily="2" charset="2"/>
              <a:buChar char="ü"/>
            </a:pPr>
            <a:r>
              <a:rPr lang="en-US" dirty="0"/>
              <a:t>Decreased knowledge or skills about food preparation and recommendations.</a:t>
            </a:r>
          </a:p>
        </p:txBody>
      </p:sp>
    </p:spTree>
    <p:extLst>
      <p:ext uri="{BB962C8B-B14F-4D97-AF65-F5344CB8AC3E}">
        <p14:creationId xmlns:p14="http://schemas.microsoft.com/office/powerpoint/2010/main" val="16944682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Nutritional Assessment</a:t>
            </a:r>
          </a:p>
        </p:txBody>
      </p:sp>
      <p:sp>
        <p:nvSpPr>
          <p:cNvPr id="3" name="Content Placeholder 2"/>
          <p:cNvSpPr>
            <a:spLocks noGrp="1"/>
          </p:cNvSpPr>
          <p:nvPr>
            <p:ph idx="1"/>
          </p:nvPr>
        </p:nvSpPr>
        <p:spPr/>
        <p:txBody>
          <a:bodyPr/>
          <a:lstStyle/>
          <a:p>
            <a:r>
              <a:rPr lang="en-US" dirty="0"/>
              <a:t>The components used in a nutritional assessment include the physical assessment, anthropometric measurements, laboratory values, and a nutritional history.</a:t>
            </a:r>
          </a:p>
        </p:txBody>
      </p:sp>
    </p:spTree>
    <p:extLst>
      <p:ext uri="{BB962C8B-B14F-4D97-AF65-F5344CB8AC3E}">
        <p14:creationId xmlns:p14="http://schemas.microsoft.com/office/powerpoint/2010/main" val="2214359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Nutritional History</a:t>
            </a:r>
          </a:p>
        </p:txBody>
      </p:sp>
      <p:sp>
        <p:nvSpPr>
          <p:cNvPr id="3" name="Content Placeholder 2"/>
          <p:cNvSpPr>
            <a:spLocks noGrp="1"/>
          </p:cNvSpPr>
          <p:nvPr>
            <p:ph idx="1"/>
          </p:nvPr>
        </p:nvSpPr>
        <p:spPr/>
        <p:txBody>
          <a:bodyPr/>
          <a:lstStyle/>
          <a:p>
            <a:r>
              <a:rPr lang="en-US" dirty="0"/>
              <a:t>Diet recall.</a:t>
            </a:r>
          </a:p>
          <a:p>
            <a:r>
              <a:rPr lang="en-US" dirty="0"/>
              <a:t>Food record.</a:t>
            </a:r>
          </a:p>
        </p:txBody>
      </p:sp>
    </p:spTree>
    <p:extLst>
      <p:ext uri="{BB962C8B-B14F-4D97-AF65-F5344CB8AC3E}">
        <p14:creationId xmlns:p14="http://schemas.microsoft.com/office/powerpoint/2010/main" val="35150919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Physical Assessment</a:t>
            </a:r>
          </a:p>
        </p:txBody>
      </p:sp>
      <p:sp>
        <p:nvSpPr>
          <p:cNvPr id="3" name="Content Placeholder 2"/>
          <p:cNvSpPr>
            <a:spLocks noGrp="1"/>
          </p:cNvSpPr>
          <p:nvPr>
            <p:ph idx="1"/>
          </p:nvPr>
        </p:nvSpPr>
        <p:spPr/>
        <p:txBody>
          <a:bodyPr>
            <a:normAutofit/>
          </a:bodyPr>
          <a:lstStyle/>
          <a:p>
            <a:r>
              <a:rPr lang="en-US" dirty="0"/>
              <a:t>The physical assessment portion of a nutritional assessment consists of two parts: anthropometric measurements and a head-to-toe physical assessment of a client.</a:t>
            </a:r>
            <a:br>
              <a:rPr lang="en-US" dirty="0"/>
            </a:br>
            <a:r>
              <a:rPr lang="en-US" dirty="0"/>
              <a:t> </a:t>
            </a:r>
          </a:p>
          <a:p>
            <a:r>
              <a:rPr lang="en-US" dirty="0"/>
              <a:t>Anthropometric measurements include any scientific measurement of the body.</a:t>
            </a:r>
            <a:br>
              <a:rPr lang="en-US" dirty="0"/>
            </a:br>
            <a:endParaRPr lang="en-US" dirty="0"/>
          </a:p>
          <a:p>
            <a:r>
              <a:rPr lang="en-US" dirty="0"/>
              <a:t>The healthcare setting and the client’s needs dictate the depth of data gathered. Height, weight and measurements of body fat and muscle composition are anthropometric measurements.</a:t>
            </a:r>
            <a:br>
              <a:rPr lang="en-US" dirty="0"/>
            </a:br>
            <a:endParaRPr lang="en-US" dirty="0"/>
          </a:p>
          <a:p>
            <a:r>
              <a:rPr lang="en-US" dirty="0"/>
              <a:t>Height, weight, BMI.</a:t>
            </a:r>
          </a:p>
          <a:p>
            <a:endParaRPr lang="en-US" dirty="0"/>
          </a:p>
        </p:txBody>
      </p:sp>
    </p:spTree>
    <p:extLst>
      <p:ext uri="{BB962C8B-B14F-4D97-AF65-F5344CB8AC3E}">
        <p14:creationId xmlns:p14="http://schemas.microsoft.com/office/powerpoint/2010/main" val="2976424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Nutritional History Data</a:t>
            </a:r>
          </a:p>
        </p:txBody>
      </p:sp>
      <p:sp>
        <p:nvSpPr>
          <p:cNvPr id="3" name="Content Placeholder 2"/>
          <p:cNvSpPr>
            <a:spLocks noGrp="1"/>
          </p:cNvSpPr>
          <p:nvPr>
            <p:ph idx="1"/>
          </p:nvPr>
        </p:nvSpPr>
        <p:spPr/>
        <p:txBody>
          <a:bodyPr>
            <a:normAutofit/>
          </a:bodyPr>
          <a:lstStyle/>
          <a:p>
            <a:r>
              <a:rPr lang="en-US" dirty="0"/>
              <a:t>Food:</a:t>
            </a:r>
          </a:p>
          <a:p>
            <a:pPr>
              <a:buFont typeface="Wingdings" pitchFamily="2" charset="2"/>
              <a:buChar char="ü"/>
            </a:pPr>
            <a:r>
              <a:rPr lang="en-US" dirty="0"/>
              <a:t>All meals and snacks.</a:t>
            </a:r>
          </a:p>
          <a:p>
            <a:pPr>
              <a:buFont typeface="Wingdings" pitchFamily="2" charset="2"/>
              <a:buChar char="ü"/>
            </a:pPr>
            <a:r>
              <a:rPr lang="en-US" dirty="0"/>
              <a:t>All liquids, including water, alcohol, and sugary and caffeinated beverages.</a:t>
            </a:r>
          </a:p>
          <a:p>
            <a:pPr>
              <a:buFont typeface="Wingdings" pitchFamily="2" charset="2"/>
              <a:buChar char="ü"/>
            </a:pPr>
            <a:r>
              <a:rPr lang="en-US" dirty="0"/>
              <a:t>Preparation methods.</a:t>
            </a:r>
          </a:p>
          <a:p>
            <a:r>
              <a:rPr lang="en-US" dirty="0"/>
              <a:t>Beliefs and practices:</a:t>
            </a:r>
          </a:p>
          <a:p>
            <a:pPr>
              <a:buFont typeface="Wingdings" pitchFamily="2" charset="2"/>
              <a:buChar char="ü"/>
            </a:pPr>
            <a:r>
              <a:rPr lang="en-US" dirty="0"/>
              <a:t>Adherence to therapeutic diet for medical reasons.</a:t>
            </a:r>
          </a:p>
          <a:p>
            <a:pPr>
              <a:buFont typeface="Wingdings" pitchFamily="2" charset="2"/>
              <a:buChar char="ü"/>
            </a:pPr>
            <a:r>
              <a:rPr lang="en-US" dirty="0"/>
              <a:t>Cultural or religious influences on food choices and practices.</a:t>
            </a:r>
          </a:p>
          <a:p>
            <a:pPr>
              <a:buFont typeface="Wingdings" pitchFamily="2" charset="2"/>
              <a:buChar char="ü"/>
            </a:pPr>
            <a:r>
              <a:rPr lang="en-US" dirty="0"/>
              <a:t>Lifestyle diet choices: vegetarianism.</a:t>
            </a:r>
          </a:p>
          <a:p>
            <a:pPr>
              <a:buFont typeface="Wingdings" pitchFamily="2" charset="2"/>
              <a:buChar char="ü"/>
            </a:pPr>
            <a:r>
              <a:rPr lang="en-US" dirty="0"/>
              <a:t>Pica.</a:t>
            </a:r>
          </a:p>
          <a:p>
            <a:pPr>
              <a:buFont typeface="Wingdings" pitchFamily="2" charset="2"/>
              <a:buChar char="ü"/>
            </a:pPr>
            <a:r>
              <a:rPr lang="en-US" dirty="0"/>
              <a:t>Meal patterns: number and frequency of meals and snacks, missed meals.</a:t>
            </a:r>
          </a:p>
        </p:txBody>
      </p:sp>
    </p:spTree>
    <p:extLst>
      <p:ext uri="{BB962C8B-B14F-4D97-AF65-F5344CB8AC3E}">
        <p14:creationId xmlns:p14="http://schemas.microsoft.com/office/powerpoint/2010/main" val="30966040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Nutritional History Data</a:t>
            </a:r>
          </a:p>
        </p:txBody>
      </p:sp>
      <p:sp>
        <p:nvSpPr>
          <p:cNvPr id="3" name="Content Placeholder 2"/>
          <p:cNvSpPr>
            <a:spLocks noGrp="1"/>
          </p:cNvSpPr>
          <p:nvPr>
            <p:ph idx="1"/>
          </p:nvPr>
        </p:nvSpPr>
        <p:spPr/>
        <p:txBody>
          <a:bodyPr>
            <a:normAutofit/>
          </a:bodyPr>
          <a:lstStyle/>
          <a:p>
            <a:r>
              <a:rPr lang="en-US" dirty="0"/>
              <a:t>Supplement and medication use:</a:t>
            </a:r>
          </a:p>
          <a:p>
            <a:pPr>
              <a:buFont typeface="Wingdings" pitchFamily="2" charset="2"/>
              <a:buChar char="ü"/>
            </a:pPr>
            <a:r>
              <a:rPr lang="en-US" dirty="0"/>
              <a:t>Vitamins and mineral use.</a:t>
            </a:r>
          </a:p>
          <a:p>
            <a:pPr>
              <a:buFont typeface="Wingdings" pitchFamily="2" charset="2"/>
              <a:buChar char="ü"/>
            </a:pPr>
            <a:r>
              <a:rPr lang="en-US" dirty="0"/>
              <a:t>Herbal use.</a:t>
            </a:r>
          </a:p>
          <a:p>
            <a:pPr>
              <a:buFont typeface="Wingdings" pitchFamily="2" charset="2"/>
              <a:buChar char="ü"/>
            </a:pPr>
            <a:r>
              <a:rPr lang="en-US" dirty="0"/>
              <a:t>Over the counter weight loss or medications.</a:t>
            </a:r>
          </a:p>
          <a:p>
            <a:r>
              <a:rPr lang="en-US" dirty="0"/>
              <a:t>Socioeconomic and educational influences:</a:t>
            </a:r>
          </a:p>
          <a:p>
            <a:pPr>
              <a:buFont typeface="Wingdings" pitchFamily="2" charset="2"/>
              <a:buChar char="ü"/>
            </a:pPr>
            <a:r>
              <a:rPr lang="en-US" dirty="0"/>
              <a:t>Education and literacy level.</a:t>
            </a:r>
          </a:p>
          <a:p>
            <a:pPr>
              <a:buFont typeface="Wingdings" pitchFamily="2" charset="2"/>
              <a:buChar char="ü"/>
            </a:pPr>
            <a:r>
              <a:rPr lang="en-US" dirty="0"/>
              <a:t>Knowledge and skills related to food.</a:t>
            </a:r>
          </a:p>
          <a:p>
            <a:pPr>
              <a:buFont typeface="Wingdings" pitchFamily="2" charset="2"/>
              <a:buChar char="ü"/>
            </a:pPr>
            <a:r>
              <a:rPr lang="en-US" dirty="0"/>
              <a:t>Social environment: isolation.</a:t>
            </a:r>
          </a:p>
          <a:p>
            <a:pPr>
              <a:buFont typeface="Wingdings" pitchFamily="2" charset="2"/>
              <a:buChar char="ü"/>
            </a:pPr>
            <a:r>
              <a:rPr lang="en-US" dirty="0"/>
              <a:t>General economic status and access to adequate food.</a:t>
            </a:r>
          </a:p>
          <a:p>
            <a:pPr>
              <a:buFont typeface="Wingdings" pitchFamily="2" charset="2"/>
              <a:buChar char="ü"/>
            </a:pPr>
            <a:r>
              <a:rPr lang="en-US" dirty="0"/>
              <a:t>Activity level.</a:t>
            </a:r>
          </a:p>
        </p:txBody>
      </p:sp>
    </p:spTree>
    <p:extLst>
      <p:ext uri="{BB962C8B-B14F-4D97-AF65-F5344CB8AC3E}">
        <p14:creationId xmlns:p14="http://schemas.microsoft.com/office/powerpoint/2010/main" val="7311239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Calculating weight loss</a:t>
            </a:r>
          </a:p>
        </p:txBody>
      </p:sp>
      <p:sp>
        <p:nvSpPr>
          <p:cNvPr id="3" name="Content Placeholder 2"/>
          <p:cNvSpPr>
            <a:spLocks noGrp="1"/>
          </p:cNvSpPr>
          <p:nvPr>
            <p:ph idx="1"/>
          </p:nvPr>
        </p:nvSpPr>
        <p:spPr/>
        <p:txBody>
          <a:bodyPr/>
          <a:lstStyle/>
          <a:p>
            <a:r>
              <a:rPr lang="en-US" dirty="0"/>
              <a:t>A community health nurse is visiting the senior center for a seasonal flu shot clinic. Miss M., an 80-year-old female, complains that she needs to sew new elastic into her skirt  as the old elastic is not working to keep the skirt on her waistline. The nurse wonders if she has lost some weight since the last visit and weighs her. She weighs 49 kg, down from 54.5 kg 6 months ago.</a:t>
            </a:r>
          </a:p>
          <a:p>
            <a:r>
              <a:rPr lang="en-US" dirty="0"/>
              <a:t>Calculation: 54.5 – 49 / 54.5 X 100</a:t>
            </a:r>
          </a:p>
          <a:p>
            <a:pPr lvl="4"/>
            <a:r>
              <a:rPr lang="en-US" dirty="0"/>
              <a:t>= 5.5 / 54.5 X 100</a:t>
            </a:r>
          </a:p>
          <a:p>
            <a:pPr lvl="4"/>
            <a:r>
              <a:rPr lang="en-US" dirty="0"/>
              <a:t>= 12% weight loss in 6 months.</a:t>
            </a:r>
          </a:p>
        </p:txBody>
      </p:sp>
    </p:spTree>
    <p:extLst>
      <p:ext uri="{BB962C8B-B14F-4D97-AF65-F5344CB8AC3E}">
        <p14:creationId xmlns:p14="http://schemas.microsoft.com/office/powerpoint/2010/main" val="2745703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C00000"/>
                </a:solidFill>
              </a:rPr>
              <a:t>Inspection</a:t>
            </a:r>
          </a:p>
        </p:txBody>
      </p:sp>
      <p:sp>
        <p:nvSpPr>
          <p:cNvPr id="3" name="Content Placeholder 2"/>
          <p:cNvSpPr>
            <a:spLocks noGrp="1"/>
          </p:cNvSpPr>
          <p:nvPr>
            <p:ph idx="1"/>
          </p:nvPr>
        </p:nvSpPr>
        <p:spPr/>
        <p:txBody>
          <a:bodyPr>
            <a:normAutofit/>
          </a:bodyPr>
          <a:lstStyle/>
          <a:p>
            <a:r>
              <a:rPr lang="en-US" dirty="0"/>
              <a:t>Inspection is the skill of observing the client in a deliberate, systematic manner. It begins the moment the nurse meets the client and continues until the end of the client-nurse interaction.</a:t>
            </a:r>
            <a:br>
              <a:rPr lang="en-US" dirty="0"/>
            </a:br>
            <a:endParaRPr lang="en-US" dirty="0"/>
          </a:p>
          <a:p>
            <a:r>
              <a:rPr lang="en-US" dirty="0"/>
              <a:t>Inspection always proceeds the other assessment skills and is never rushed. The nurse should talk to the client, help the client relax before proceeding with inspection, and avoid the temptation to touch the client.</a:t>
            </a:r>
            <a:br>
              <a:rPr lang="en-US" dirty="0"/>
            </a:br>
            <a:endParaRPr lang="en-US" dirty="0"/>
          </a:p>
          <a:p>
            <a:r>
              <a:rPr lang="en-US" dirty="0"/>
              <a:t>It is important to complete the inspection of the client before using any of the other techniques. However, if the client is a child, the nurse may need to vary the approach to secure the child’s attention and cooperation.</a:t>
            </a:r>
          </a:p>
        </p:txBody>
      </p:sp>
    </p:spTree>
    <p:extLst>
      <p:ext uri="{BB962C8B-B14F-4D97-AF65-F5344CB8AC3E}">
        <p14:creationId xmlns:p14="http://schemas.microsoft.com/office/powerpoint/2010/main" val="1171231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Classification of body mass index</a:t>
            </a:r>
          </a:p>
        </p:txBody>
      </p:sp>
      <p:graphicFrame>
        <p:nvGraphicFramePr>
          <p:cNvPr id="4" name="Table 3"/>
          <p:cNvGraphicFramePr>
            <a:graphicFrameLocks noGrp="1"/>
          </p:cNvGraphicFramePr>
          <p:nvPr>
            <p:extLst>
              <p:ext uri="{D42A27DB-BD31-4B8C-83A1-F6EECF244321}">
                <p14:modId xmlns:p14="http://schemas.microsoft.com/office/powerpoint/2010/main" val="75125113"/>
              </p:ext>
            </p:extLst>
          </p:nvPr>
        </p:nvGraphicFramePr>
        <p:xfrm>
          <a:off x="2032000" y="1728908"/>
          <a:ext cx="8128000" cy="333756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a:txBody>
                    <a:bodyPr/>
                    <a:lstStyle/>
                    <a:p>
                      <a:pPr algn="ctr"/>
                      <a:r>
                        <a:rPr lang="en-US" dirty="0"/>
                        <a:t>BMI</a:t>
                      </a:r>
                    </a:p>
                  </a:txBody>
                  <a:tcPr/>
                </a:tc>
                <a:tc>
                  <a:txBody>
                    <a:bodyPr/>
                    <a:lstStyle/>
                    <a:p>
                      <a:pPr algn="ctr"/>
                      <a:r>
                        <a:rPr lang="en-US" dirty="0"/>
                        <a:t>Classification </a:t>
                      </a:r>
                    </a:p>
                  </a:txBody>
                  <a:tcPr/>
                </a:tc>
                <a:extLst>
                  <a:ext uri="{0D108BD9-81ED-4DB2-BD59-A6C34878D82A}">
                    <a16:rowId xmlns:a16="http://schemas.microsoft.com/office/drawing/2014/main" val="10000"/>
                  </a:ext>
                </a:extLst>
              </a:tr>
              <a:tr h="370840">
                <a:tc>
                  <a:txBody>
                    <a:bodyPr/>
                    <a:lstStyle/>
                    <a:p>
                      <a:r>
                        <a:rPr lang="en-US" dirty="0"/>
                        <a:t>&lt; 16</a:t>
                      </a:r>
                    </a:p>
                  </a:txBody>
                  <a:tcPr/>
                </a:tc>
                <a:tc>
                  <a:txBody>
                    <a:bodyPr/>
                    <a:lstStyle/>
                    <a:p>
                      <a:r>
                        <a:rPr lang="en-US" dirty="0"/>
                        <a:t>Severe malnutrition.</a:t>
                      </a:r>
                    </a:p>
                  </a:txBody>
                  <a:tcPr/>
                </a:tc>
                <a:extLst>
                  <a:ext uri="{0D108BD9-81ED-4DB2-BD59-A6C34878D82A}">
                    <a16:rowId xmlns:a16="http://schemas.microsoft.com/office/drawing/2014/main" val="10001"/>
                  </a:ext>
                </a:extLst>
              </a:tr>
              <a:tr h="370840">
                <a:tc>
                  <a:txBody>
                    <a:bodyPr/>
                    <a:lstStyle/>
                    <a:p>
                      <a:r>
                        <a:rPr lang="en-US" dirty="0"/>
                        <a:t>16</a:t>
                      </a:r>
                      <a:r>
                        <a:rPr lang="en-US" baseline="0" dirty="0"/>
                        <a:t> – 16.99</a:t>
                      </a:r>
                      <a:endParaRPr lang="en-US" dirty="0"/>
                    </a:p>
                  </a:txBody>
                  <a:tcPr/>
                </a:tc>
                <a:tc>
                  <a:txBody>
                    <a:bodyPr/>
                    <a:lstStyle/>
                    <a:p>
                      <a:r>
                        <a:rPr lang="en-US" dirty="0"/>
                        <a:t>Moderate malnutrition.</a:t>
                      </a:r>
                    </a:p>
                  </a:txBody>
                  <a:tcPr/>
                </a:tc>
                <a:extLst>
                  <a:ext uri="{0D108BD9-81ED-4DB2-BD59-A6C34878D82A}">
                    <a16:rowId xmlns:a16="http://schemas.microsoft.com/office/drawing/2014/main" val="10002"/>
                  </a:ext>
                </a:extLst>
              </a:tr>
              <a:tr h="370840">
                <a:tc>
                  <a:txBody>
                    <a:bodyPr/>
                    <a:lstStyle/>
                    <a:p>
                      <a:r>
                        <a:rPr lang="en-US" dirty="0"/>
                        <a:t>17 – 18.49</a:t>
                      </a:r>
                    </a:p>
                  </a:txBody>
                  <a:tcPr/>
                </a:tc>
                <a:tc>
                  <a:txBody>
                    <a:bodyPr/>
                    <a:lstStyle/>
                    <a:p>
                      <a:r>
                        <a:rPr lang="en-US" dirty="0"/>
                        <a:t>Mild malnutrition.</a:t>
                      </a:r>
                    </a:p>
                  </a:txBody>
                  <a:tcPr/>
                </a:tc>
                <a:extLst>
                  <a:ext uri="{0D108BD9-81ED-4DB2-BD59-A6C34878D82A}">
                    <a16:rowId xmlns:a16="http://schemas.microsoft.com/office/drawing/2014/main" val="10003"/>
                  </a:ext>
                </a:extLst>
              </a:tr>
              <a:tr h="370840">
                <a:tc>
                  <a:txBody>
                    <a:bodyPr/>
                    <a:lstStyle/>
                    <a:p>
                      <a:r>
                        <a:rPr lang="en-US" dirty="0"/>
                        <a:t>18.5 – 24.9</a:t>
                      </a:r>
                    </a:p>
                  </a:txBody>
                  <a:tcPr/>
                </a:tc>
                <a:tc>
                  <a:txBody>
                    <a:bodyPr/>
                    <a:lstStyle/>
                    <a:p>
                      <a:r>
                        <a:rPr lang="en-US" dirty="0"/>
                        <a:t>Normal.</a:t>
                      </a:r>
                    </a:p>
                  </a:txBody>
                  <a:tcPr/>
                </a:tc>
                <a:extLst>
                  <a:ext uri="{0D108BD9-81ED-4DB2-BD59-A6C34878D82A}">
                    <a16:rowId xmlns:a16="http://schemas.microsoft.com/office/drawing/2014/main" val="10004"/>
                  </a:ext>
                </a:extLst>
              </a:tr>
              <a:tr h="370840">
                <a:tc>
                  <a:txBody>
                    <a:bodyPr/>
                    <a:lstStyle/>
                    <a:p>
                      <a:r>
                        <a:rPr lang="en-US" dirty="0"/>
                        <a:t>25 – 29.9</a:t>
                      </a:r>
                    </a:p>
                  </a:txBody>
                  <a:tcPr/>
                </a:tc>
                <a:tc>
                  <a:txBody>
                    <a:bodyPr/>
                    <a:lstStyle/>
                    <a:p>
                      <a:r>
                        <a:rPr lang="en-US" dirty="0"/>
                        <a:t>Overweight.</a:t>
                      </a:r>
                    </a:p>
                  </a:txBody>
                  <a:tcPr/>
                </a:tc>
                <a:extLst>
                  <a:ext uri="{0D108BD9-81ED-4DB2-BD59-A6C34878D82A}">
                    <a16:rowId xmlns:a16="http://schemas.microsoft.com/office/drawing/2014/main" val="10005"/>
                  </a:ext>
                </a:extLst>
              </a:tr>
              <a:tr h="370840">
                <a:tc>
                  <a:txBody>
                    <a:bodyPr/>
                    <a:lstStyle/>
                    <a:p>
                      <a:r>
                        <a:rPr lang="en-US" dirty="0"/>
                        <a:t>30 -34.9</a:t>
                      </a:r>
                    </a:p>
                  </a:txBody>
                  <a:tcPr/>
                </a:tc>
                <a:tc>
                  <a:txBody>
                    <a:bodyPr/>
                    <a:lstStyle/>
                    <a:p>
                      <a:r>
                        <a:rPr lang="en-US" dirty="0"/>
                        <a:t>Obese class 1.</a:t>
                      </a:r>
                    </a:p>
                  </a:txBody>
                  <a:tcPr/>
                </a:tc>
                <a:extLst>
                  <a:ext uri="{0D108BD9-81ED-4DB2-BD59-A6C34878D82A}">
                    <a16:rowId xmlns:a16="http://schemas.microsoft.com/office/drawing/2014/main" val="10006"/>
                  </a:ext>
                </a:extLst>
              </a:tr>
              <a:tr h="370840">
                <a:tc>
                  <a:txBody>
                    <a:bodyPr/>
                    <a:lstStyle/>
                    <a:p>
                      <a:r>
                        <a:rPr lang="en-US" dirty="0"/>
                        <a:t>35 – 39.9</a:t>
                      </a:r>
                    </a:p>
                  </a:txBody>
                  <a:tcPr/>
                </a:tc>
                <a:tc>
                  <a:txBody>
                    <a:bodyPr/>
                    <a:lstStyle/>
                    <a:p>
                      <a:r>
                        <a:rPr lang="en-US" dirty="0"/>
                        <a:t>Obese class</a:t>
                      </a:r>
                      <a:r>
                        <a:rPr lang="en-US" baseline="0" dirty="0"/>
                        <a:t> 2.</a:t>
                      </a:r>
                      <a:endParaRPr lang="en-US" dirty="0"/>
                    </a:p>
                  </a:txBody>
                  <a:tcPr/>
                </a:tc>
                <a:extLst>
                  <a:ext uri="{0D108BD9-81ED-4DB2-BD59-A6C34878D82A}">
                    <a16:rowId xmlns:a16="http://schemas.microsoft.com/office/drawing/2014/main" val="10007"/>
                  </a:ext>
                </a:extLst>
              </a:tr>
              <a:tr h="370840">
                <a:tc>
                  <a:txBody>
                    <a:bodyPr/>
                    <a:lstStyle/>
                    <a:p>
                      <a:pPr marL="0" indent="0">
                        <a:buFont typeface="Wingdings"/>
                        <a:buNone/>
                      </a:pPr>
                      <a:r>
                        <a:rPr lang="en-US" dirty="0"/>
                        <a:t>≥ 40</a:t>
                      </a:r>
                    </a:p>
                  </a:txBody>
                  <a:tcPr/>
                </a:tc>
                <a:tc>
                  <a:txBody>
                    <a:bodyPr/>
                    <a:lstStyle/>
                    <a:p>
                      <a:r>
                        <a:rPr lang="en-US" dirty="0"/>
                        <a:t>Obese class 3.</a:t>
                      </a:r>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998585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Inspection </a:t>
            </a:r>
          </a:p>
        </p:txBody>
      </p:sp>
      <p:sp>
        <p:nvSpPr>
          <p:cNvPr id="3" name="Content Placeholder 2"/>
          <p:cNvSpPr>
            <a:spLocks noGrp="1"/>
          </p:cNvSpPr>
          <p:nvPr>
            <p:ph idx="1"/>
          </p:nvPr>
        </p:nvSpPr>
        <p:spPr/>
        <p:txBody>
          <a:bodyPr>
            <a:normAutofit/>
          </a:bodyPr>
          <a:lstStyle/>
          <a:p>
            <a:r>
              <a:rPr lang="en-US" dirty="0"/>
              <a:t>Inspection begins with a survey of the client’s appearance and a comparison of the right and left sides of the client’s body, which should be nearly symmetrical.</a:t>
            </a:r>
            <a:br>
              <a:rPr lang="en-US" dirty="0"/>
            </a:br>
            <a:endParaRPr lang="en-US" dirty="0"/>
          </a:p>
          <a:p>
            <a:r>
              <a:rPr lang="en-US" dirty="0"/>
              <a:t> As the nurse assesses each body system or region, he or she inspects for color, size, shape, contour, symmetry, movement, or drainage. </a:t>
            </a:r>
            <a:br>
              <a:rPr lang="en-US" dirty="0"/>
            </a:br>
            <a:endParaRPr lang="en-US" dirty="0"/>
          </a:p>
          <a:p>
            <a:r>
              <a:rPr lang="en-US" dirty="0"/>
              <a:t>When inspecting a large body region, the nurse should proceed from general overview to specific detail. For example, when inspecting the leg, the nurse surveys the entire leg and then focuses on each part, including the thigh, knee, calf, ankle, foot, and toes in succession. </a:t>
            </a:r>
          </a:p>
        </p:txBody>
      </p:sp>
    </p:spTree>
    <p:extLst>
      <p:ext uri="{BB962C8B-B14F-4D97-AF65-F5344CB8AC3E}">
        <p14:creationId xmlns:p14="http://schemas.microsoft.com/office/powerpoint/2010/main" val="1142578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C00000"/>
                </a:solidFill>
              </a:rPr>
              <a:t>Palpation</a:t>
            </a:r>
            <a:r>
              <a:rPr lang="en-US" dirty="0"/>
              <a:t> </a:t>
            </a:r>
          </a:p>
        </p:txBody>
      </p:sp>
      <p:sp>
        <p:nvSpPr>
          <p:cNvPr id="3" name="Content Placeholder 2"/>
          <p:cNvSpPr>
            <a:spLocks noGrp="1"/>
          </p:cNvSpPr>
          <p:nvPr>
            <p:ph idx="1"/>
          </p:nvPr>
        </p:nvSpPr>
        <p:spPr/>
        <p:txBody>
          <a:bodyPr>
            <a:normAutofit/>
          </a:bodyPr>
          <a:lstStyle/>
          <a:p>
            <a:r>
              <a:rPr lang="en-US" dirty="0"/>
              <a:t>Palpation is the skill of assessing the client through the sense of touch to determine specific characteristics of the body.</a:t>
            </a:r>
            <a:br>
              <a:rPr lang="en-US" dirty="0"/>
            </a:br>
            <a:r>
              <a:rPr lang="en-US" dirty="0"/>
              <a:t> </a:t>
            </a:r>
          </a:p>
          <a:p>
            <a:r>
              <a:rPr lang="en-US" dirty="0"/>
              <a:t>These characteristics include size, shape, location, mobility of a part, positions, vibrations, temperature, texture, moisture, tenderness and edema. </a:t>
            </a:r>
            <a:br>
              <a:rPr lang="en-US" dirty="0"/>
            </a:br>
            <a:endParaRPr lang="en-US" dirty="0"/>
          </a:p>
          <a:p>
            <a:r>
              <a:rPr lang="en-US" dirty="0"/>
              <a:t>The nurse must be gentle and obtain the confidence of the client. The hand of the nurse must be moved slowly and intentionally. The nurse must learn how much pressure to use during palpation with the examination hand. </a:t>
            </a:r>
            <a:br>
              <a:rPr lang="en-US" dirty="0"/>
            </a:br>
            <a:endParaRPr lang="en-US" dirty="0"/>
          </a:p>
          <a:p>
            <a:r>
              <a:rPr lang="en-US" dirty="0"/>
              <a:t>Too much pressure may produce pain for the client.</a:t>
            </a:r>
          </a:p>
          <a:p>
            <a:r>
              <a:rPr lang="en-US" dirty="0"/>
              <a:t>Too little pressure may not permit the nurse to perceive the data accurately. </a:t>
            </a:r>
          </a:p>
          <a:p>
            <a:r>
              <a:rPr lang="en-US" dirty="0"/>
              <a:t>This is a skill that requires practice and is developed overtime.</a:t>
            </a:r>
          </a:p>
        </p:txBody>
      </p:sp>
    </p:spTree>
    <p:extLst>
      <p:ext uri="{BB962C8B-B14F-4D97-AF65-F5344CB8AC3E}">
        <p14:creationId xmlns:p14="http://schemas.microsoft.com/office/powerpoint/2010/main" val="1816762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C00000"/>
                </a:solidFill>
              </a:rPr>
              <a:t>Light Palpation</a:t>
            </a:r>
          </a:p>
        </p:txBody>
      </p:sp>
      <p:sp>
        <p:nvSpPr>
          <p:cNvPr id="3" name="Content Placeholder 2"/>
          <p:cNvSpPr>
            <a:spLocks noGrp="1"/>
          </p:cNvSpPr>
          <p:nvPr>
            <p:ph idx="1"/>
          </p:nvPr>
        </p:nvSpPr>
        <p:spPr/>
        <p:txBody>
          <a:bodyPr>
            <a:normAutofit/>
          </a:bodyPr>
          <a:lstStyle/>
          <a:p>
            <a:r>
              <a:rPr lang="en-US" dirty="0"/>
              <a:t>During palpation, the nurse should use light, moderate, or deep pressure depending on the depth of the structure being assessed and the thickness of the layers of tissue overlying the structure.</a:t>
            </a:r>
            <a:br>
              <a:rPr lang="en-US" dirty="0"/>
            </a:br>
            <a:endParaRPr lang="en-US" dirty="0"/>
          </a:p>
          <a:p>
            <a:r>
              <a:rPr lang="en-US" dirty="0"/>
              <a:t>One must always begin with light palpation. This is the safest, least uncomfortable method and allows the client to become accustomed to the nurse’s touch.</a:t>
            </a:r>
            <a:br>
              <a:rPr lang="en-US" dirty="0"/>
            </a:br>
            <a:endParaRPr lang="en-US" dirty="0"/>
          </a:p>
          <a:p>
            <a:r>
              <a:rPr lang="en-US" dirty="0"/>
              <a:t>Light palpation is used to assess surface characteristics, such as skin texture, pulse or  a tender, inflamed area near the surface of the skin. </a:t>
            </a:r>
            <a:br>
              <a:rPr lang="en-US" dirty="0"/>
            </a:br>
            <a:endParaRPr lang="en-US" dirty="0"/>
          </a:p>
          <a:p>
            <a:r>
              <a:rPr lang="en-US" dirty="0"/>
              <a:t>For light palpation, the finger pads of the dominant hand are placed upon the surface of the area to be examined.</a:t>
            </a:r>
          </a:p>
        </p:txBody>
      </p:sp>
    </p:spTree>
    <p:extLst>
      <p:ext uri="{BB962C8B-B14F-4D97-AF65-F5344CB8AC3E}">
        <p14:creationId xmlns:p14="http://schemas.microsoft.com/office/powerpoint/2010/main" val="3630561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C00000"/>
                </a:solidFill>
              </a:rPr>
              <a:t>Moderate Palpation</a:t>
            </a:r>
          </a:p>
        </p:txBody>
      </p:sp>
      <p:sp>
        <p:nvSpPr>
          <p:cNvPr id="3" name="Content Placeholder 2"/>
          <p:cNvSpPr>
            <a:spLocks noGrp="1"/>
          </p:cNvSpPr>
          <p:nvPr>
            <p:ph idx="1"/>
          </p:nvPr>
        </p:nvSpPr>
        <p:spPr/>
        <p:txBody>
          <a:bodyPr>
            <a:normAutofit/>
          </a:bodyPr>
          <a:lstStyle/>
          <a:p>
            <a:r>
              <a:rPr lang="en-US" dirty="0"/>
              <a:t>Moderate palpation is used to assess most of the other structures of the body.</a:t>
            </a:r>
            <a:br>
              <a:rPr lang="en-US" dirty="0"/>
            </a:br>
            <a:endParaRPr lang="en-US" dirty="0"/>
          </a:p>
          <a:p>
            <a:r>
              <a:rPr lang="en-US" dirty="0"/>
              <a:t> For moderate palpation, the nurse uses moderate pressure, places the palmar surface of the fingers of the dominant hand over the structure to be assessed, and presses downward approximately 1 to 2 cm, rotating the fingers in a circular motion. </a:t>
            </a:r>
            <a:br>
              <a:rPr lang="en-US" dirty="0"/>
            </a:br>
            <a:endParaRPr lang="en-US" dirty="0"/>
          </a:p>
          <a:p>
            <a:r>
              <a:rPr lang="en-US" dirty="0"/>
              <a:t>Now the nurse can determine the depth, size, shape, consistency, and mobility of organs as well as any pain, tenderness, or pulsations that might be present.</a:t>
            </a:r>
          </a:p>
        </p:txBody>
      </p:sp>
    </p:spTree>
    <p:extLst>
      <p:ext uri="{BB962C8B-B14F-4D97-AF65-F5344CB8AC3E}">
        <p14:creationId xmlns:p14="http://schemas.microsoft.com/office/powerpoint/2010/main" val="4130919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C00000"/>
                </a:solidFill>
              </a:rPr>
              <a:t>Deep Palpation</a:t>
            </a:r>
          </a:p>
        </p:txBody>
      </p:sp>
      <p:sp>
        <p:nvSpPr>
          <p:cNvPr id="3" name="Content Placeholder 2"/>
          <p:cNvSpPr>
            <a:spLocks noGrp="1"/>
          </p:cNvSpPr>
          <p:nvPr>
            <p:ph idx="1"/>
          </p:nvPr>
        </p:nvSpPr>
        <p:spPr/>
        <p:txBody>
          <a:bodyPr/>
          <a:lstStyle/>
          <a:p>
            <a:r>
              <a:rPr lang="en-US" dirty="0"/>
              <a:t>Deep palpation is used to palpate an organ that lies deep within a body cavity such as the kidney or spleen, or when overlying musculature is thick, tense, or rigid such as in obesity or with abdominal guarding.</a:t>
            </a:r>
            <a:br>
              <a:rPr lang="en-US" dirty="0"/>
            </a:br>
            <a:endParaRPr lang="en-US" dirty="0"/>
          </a:p>
          <a:p>
            <a:r>
              <a:rPr lang="en-US" dirty="0"/>
              <a:t>Deep palpation allow the nurse to palpate from 2 to 4 cm.</a:t>
            </a:r>
            <a:br>
              <a:rPr lang="en-US" dirty="0"/>
            </a:br>
            <a:endParaRPr lang="en-US" dirty="0"/>
          </a:p>
          <a:p>
            <a:r>
              <a:rPr lang="en-US" dirty="0"/>
              <a:t>All palpation must be used with caution; however, greatest caution must be used with deep palpation. Deep palpation can cause pain and disrupt underlying pathology. </a:t>
            </a:r>
          </a:p>
        </p:txBody>
      </p:sp>
    </p:spTree>
    <p:extLst>
      <p:ext uri="{BB962C8B-B14F-4D97-AF65-F5344CB8AC3E}">
        <p14:creationId xmlns:p14="http://schemas.microsoft.com/office/powerpoint/2010/main" val="12902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C00000"/>
                </a:solidFill>
              </a:rPr>
              <a:t>Percussion</a:t>
            </a:r>
            <a:r>
              <a:rPr lang="en-US" dirty="0"/>
              <a:t> </a:t>
            </a:r>
          </a:p>
        </p:txBody>
      </p:sp>
      <p:sp>
        <p:nvSpPr>
          <p:cNvPr id="3" name="Content Placeholder 2"/>
          <p:cNvSpPr>
            <a:spLocks noGrp="1"/>
          </p:cNvSpPr>
          <p:nvPr>
            <p:ph idx="1"/>
          </p:nvPr>
        </p:nvSpPr>
        <p:spPr/>
        <p:txBody>
          <a:bodyPr>
            <a:normAutofit/>
          </a:bodyPr>
          <a:lstStyle/>
          <a:p>
            <a:r>
              <a:rPr lang="en-US" dirty="0"/>
              <a:t>Percussion means to strike through. The nurse strikes through a body part with an object, fingers, or reflex hummer, ultimately producing a measurable sound. </a:t>
            </a:r>
            <a:br>
              <a:rPr lang="en-US" dirty="0"/>
            </a:br>
            <a:endParaRPr lang="en-US" dirty="0"/>
          </a:p>
          <a:p>
            <a:r>
              <a:rPr lang="en-US" dirty="0"/>
              <a:t>Percussion is used to determine the size and shape of organs and masses, and whether underlying tissue is solid or filled with fluid or air.</a:t>
            </a:r>
            <a:br>
              <a:rPr lang="en-US" dirty="0"/>
            </a:br>
            <a:endParaRPr lang="en-US" dirty="0"/>
          </a:p>
          <a:p>
            <a:r>
              <a:rPr lang="en-US" dirty="0"/>
              <a:t>Three methods of percussion can be used: </a:t>
            </a:r>
            <a:r>
              <a:rPr lang="en-US" dirty="0">
                <a:solidFill>
                  <a:srgbClr val="C00000"/>
                </a:solidFill>
              </a:rPr>
              <a:t>direct percussion, blunt percussion, and indirect percussion</a:t>
            </a:r>
            <a:r>
              <a:rPr lang="en-US" dirty="0"/>
              <a:t>. The part of the body to be percussed indicates the method to be used.</a:t>
            </a:r>
          </a:p>
        </p:txBody>
      </p:sp>
    </p:spTree>
    <p:extLst>
      <p:ext uri="{BB962C8B-B14F-4D97-AF65-F5344CB8AC3E}">
        <p14:creationId xmlns:p14="http://schemas.microsoft.com/office/powerpoint/2010/main" val="3099591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453</TotalTime>
  <Words>900</Words>
  <Application>Microsoft Macintosh PowerPoint</Application>
  <PresentationFormat>Widescreen</PresentationFormat>
  <Paragraphs>159</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Cambria</vt:lpstr>
      <vt:lpstr>Wingdings</vt:lpstr>
      <vt:lpstr>Adjacency</vt:lpstr>
      <vt:lpstr>Techniques &amp; Equipment</vt:lpstr>
      <vt:lpstr>Introduction </vt:lpstr>
      <vt:lpstr>Inspection</vt:lpstr>
      <vt:lpstr>Inspection </vt:lpstr>
      <vt:lpstr>Palpation </vt:lpstr>
      <vt:lpstr>Light Palpation</vt:lpstr>
      <vt:lpstr>Moderate Palpation</vt:lpstr>
      <vt:lpstr>Deep Palpation</vt:lpstr>
      <vt:lpstr>Percussion </vt:lpstr>
      <vt:lpstr>Direct Percussion</vt:lpstr>
      <vt:lpstr>Blunt Percussion</vt:lpstr>
      <vt:lpstr>Indirect Percussion</vt:lpstr>
      <vt:lpstr>Sounds </vt:lpstr>
      <vt:lpstr>Auscultation </vt:lpstr>
      <vt:lpstr> General Survey </vt:lpstr>
      <vt:lpstr>Measuring Height &amp; Weight</vt:lpstr>
      <vt:lpstr>Measuring Vital Signs</vt:lpstr>
      <vt:lpstr>Pain Assessment</vt:lpstr>
      <vt:lpstr>Assessment </vt:lpstr>
      <vt:lpstr>Nutritional Assessment</vt:lpstr>
      <vt:lpstr>Nutritional Health</vt:lpstr>
      <vt:lpstr>Undernutrition (malnutrition) </vt:lpstr>
      <vt:lpstr>Over nutrition </vt:lpstr>
      <vt:lpstr>Nutritional Assessment</vt:lpstr>
      <vt:lpstr>Nutritional History</vt:lpstr>
      <vt:lpstr>Physical Assessment</vt:lpstr>
      <vt:lpstr>Nutritional History Data</vt:lpstr>
      <vt:lpstr>Nutritional History Data</vt:lpstr>
      <vt:lpstr>Calculating weight loss</vt:lpstr>
      <vt:lpstr>Classification of body mass index</vt:lpstr>
    </vt:vector>
  </TitlesOfParts>
  <Company>Microsoft</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DR-MUTAZ</dc:creator>
  <cp:lastModifiedBy>Maram K Jaghama</cp:lastModifiedBy>
  <cp:revision>51</cp:revision>
  <dcterms:created xsi:type="dcterms:W3CDTF">2020-02-10T18:46:57Z</dcterms:created>
  <dcterms:modified xsi:type="dcterms:W3CDTF">2020-02-24T19:39:31Z</dcterms:modified>
</cp:coreProperties>
</file>