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1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70" name="Google Shape;70;p11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7" name="Google Shape;47;p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8" name="Google Shape;48;p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54" name="Google Shape;54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5" name="Google Shape;55;p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2" name="Google Shape;62;p1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3" name="Google Shape;63;p1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4" name="Google Shape;64;p1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2F"/>
            </a:gs>
            <a:gs pos="50000">
              <a:srgbClr val="000066"/>
            </a:gs>
            <a:gs pos="100000">
              <a:srgbClr val="00002F"/>
            </a:gs>
          </a:gsLst>
          <a:lin ang="540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The normal distribution</a:t>
            </a:r>
            <a:endParaRPr/>
          </a:p>
        </p:txBody>
      </p:sp>
      <p:sp>
        <p:nvSpPr>
          <p:cNvPr id="85" name="Google Shape;85;p13"/>
          <p:cNvSpPr txBox="1"/>
          <p:nvPr>
            <p:ph idx="1" type="subTitle"/>
          </p:nvPr>
        </p:nvSpPr>
        <p:spPr>
          <a:xfrm>
            <a:off x="6553200" y="4724400"/>
            <a:ext cx="2057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4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Example 3 cont....</a:t>
            </a:r>
            <a:endParaRPr/>
          </a:p>
        </p:txBody>
      </p:sp>
      <p:sp>
        <p:nvSpPr>
          <p:cNvPr id="221" name="Google Shape;221;p2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Calculate two z scores.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Z=255-270/15= -1.00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Z=245-270/15= -1.67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-1= 0.3173/2=0.1587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-1.67= 0.0949/2=0.0475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0.1587-0.0475= 0.11=11%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Example 4</a:t>
            </a:r>
            <a:endParaRPr/>
          </a:p>
        </p:txBody>
      </p:sp>
      <p:sp>
        <p:nvSpPr>
          <p:cNvPr id="227" name="Google Shape;227;p2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Assume that verbal SAT scores approximate a normal curve witha mean of 500 and a SD of 100.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A. More than 570.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B. Less than 515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 . Between 520 and 540.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Example 4</a:t>
            </a:r>
            <a:endParaRPr/>
          </a:p>
        </p:txBody>
      </p:sp>
      <p:sp>
        <p:nvSpPr>
          <p:cNvPr id="233" name="Google Shape;233;p2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A. Z= 570-500/100= 0.7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0.4839/2= 0.242= 24%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B. Z=515-500/100=0.15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5"/>
          <p:cNvSpPr txBox="1"/>
          <p:nvPr>
            <p:ph type="title"/>
          </p:nvPr>
        </p:nvSpPr>
        <p:spPr>
          <a:xfrm>
            <a:off x="609600" y="2667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From sample to population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6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Sample- to- population</a:t>
            </a:r>
            <a:endParaRPr/>
          </a:p>
        </p:txBody>
      </p:sp>
      <p:sp>
        <p:nvSpPr>
          <p:cNvPr id="244" name="Google Shape;244;p26"/>
          <p:cNvSpPr txBox="1"/>
          <p:nvPr/>
        </p:nvSpPr>
        <p:spPr>
          <a:xfrm>
            <a:off x="2286000" y="2286000"/>
            <a:ext cx="2819400" cy="6096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26"/>
          <p:cNvSpPr txBox="1"/>
          <p:nvPr/>
        </p:nvSpPr>
        <p:spPr>
          <a:xfrm>
            <a:off x="381000" y="2438400"/>
            <a:ext cx="3276600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Data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X x x x x x x x 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xx</a:t>
            </a:r>
            <a:endParaRPr/>
          </a:p>
        </p:txBody>
      </p:sp>
      <p:sp>
        <p:nvSpPr>
          <p:cNvPr id="246" name="Google Shape;246;p26"/>
          <p:cNvSpPr txBox="1"/>
          <p:nvPr/>
        </p:nvSpPr>
        <p:spPr>
          <a:xfrm>
            <a:off x="5334000" y="2438400"/>
            <a:ext cx="3581400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xxxxxxxxxxxxxxxxxxxxxxxxxxxxxxxxxxxxxxxxxxxxxxxxxxxxxxxxxxxxxxxxxxxxxxxxxx.. etc</a:t>
            </a:r>
            <a:endParaRPr/>
          </a:p>
        </p:txBody>
      </p:sp>
      <p:cxnSp>
        <p:nvCxnSpPr>
          <p:cNvPr id="247" name="Google Shape;247;p26"/>
          <p:cNvCxnSpPr/>
          <p:nvPr/>
        </p:nvCxnSpPr>
        <p:spPr>
          <a:xfrm>
            <a:off x="3048000" y="3276600"/>
            <a:ext cx="1295400" cy="0"/>
          </a:xfrm>
          <a:prstGeom prst="straightConnector1">
            <a:avLst/>
          </a:prstGeom>
          <a:noFill/>
          <a:ln cap="flat" cmpd="sng" w="57150">
            <a:solidFill>
              <a:srgbClr val="FFCC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248" name="Google Shape;248;p26"/>
          <p:cNvSpPr txBox="1"/>
          <p:nvPr/>
        </p:nvSpPr>
        <p:spPr>
          <a:xfrm>
            <a:off x="2362200" y="2362200"/>
            <a:ext cx="2667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Information</a:t>
            </a:r>
            <a:endParaRPr/>
          </a:p>
        </p:txBody>
      </p:sp>
      <p:sp>
        <p:nvSpPr>
          <p:cNvPr id="249" name="Google Shape;249;p26"/>
          <p:cNvSpPr txBox="1"/>
          <p:nvPr/>
        </p:nvSpPr>
        <p:spPr>
          <a:xfrm>
            <a:off x="228600" y="5181600"/>
            <a:ext cx="2286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Mean= X</a:t>
            </a:r>
            <a:endParaRPr/>
          </a:p>
        </p:txBody>
      </p:sp>
      <p:sp>
        <p:nvSpPr>
          <p:cNvPr id="250" name="Google Shape;250;p26"/>
          <p:cNvSpPr txBox="1"/>
          <p:nvPr/>
        </p:nvSpPr>
        <p:spPr>
          <a:xfrm>
            <a:off x="685800" y="1676400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Sample</a:t>
            </a:r>
            <a:endParaRPr/>
          </a:p>
        </p:txBody>
      </p:sp>
      <p:sp>
        <p:nvSpPr>
          <p:cNvPr id="251" name="Google Shape;251;p26"/>
          <p:cNvSpPr txBox="1"/>
          <p:nvPr/>
        </p:nvSpPr>
        <p:spPr>
          <a:xfrm>
            <a:off x="6172200" y="1600200"/>
            <a:ext cx="17557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Population</a:t>
            </a:r>
            <a:endParaRPr/>
          </a:p>
        </p:txBody>
      </p:sp>
      <p:cxnSp>
        <p:nvCxnSpPr>
          <p:cNvPr id="252" name="Google Shape;252;p26"/>
          <p:cNvCxnSpPr/>
          <p:nvPr/>
        </p:nvCxnSpPr>
        <p:spPr>
          <a:xfrm>
            <a:off x="2057400" y="1828800"/>
            <a:ext cx="3657600" cy="0"/>
          </a:xfrm>
          <a:prstGeom prst="straightConnector1">
            <a:avLst/>
          </a:prstGeom>
          <a:noFill/>
          <a:ln cap="flat" cmpd="sng" w="57150">
            <a:solidFill>
              <a:srgbClr val="FFCC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253" name="Google Shape;253;p26"/>
          <p:cNvSpPr txBox="1"/>
          <p:nvPr/>
        </p:nvSpPr>
        <p:spPr>
          <a:xfrm>
            <a:off x="2438400" y="13716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Inference</a:t>
            </a:r>
            <a:endParaRPr/>
          </a:p>
        </p:txBody>
      </p:sp>
      <p:sp>
        <p:nvSpPr>
          <p:cNvPr id="254" name="Google Shape;254;p26"/>
          <p:cNvSpPr txBox="1"/>
          <p:nvPr/>
        </p:nvSpPr>
        <p:spPr>
          <a:xfrm>
            <a:off x="381000" y="4572000"/>
            <a:ext cx="2590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Estimate</a:t>
            </a:r>
            <a:endParaRPr/>
          </a:p>
        </p:txBody>
      </p:sp>
      <p:cxnSp>
        <p:nvCxnSpPr>
          <p:cNvPr id="255" name="Google Shape;255;p26"/>
          <p:cNvCxnSpPr/>
          <p:nvPr/>
        </p:nvCxnSpPr>
        <p:spPr>
          <a:xfrm>
            <a:off x="2057400" y="4876800"/>
            <a:ext cx="2209800" cy="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256" name="Google Shape;256;p26"/>
          <p:cNvSpPr txBox="1"/>
          <p:nvPr/>
        </p:nvSpPr>
        <p:spPr>
          <a:xfrm>
            <a:off x="4572000" y="46482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Parameter</a:t>
            </a:r>
            <a:endParaRPr/>
          </a:p>
        </p:txBody>
      </p:sp>
      <p:cxnSp>
        <p:nvCxnSpPr>
          <p:cNvPr id="257" name="Google Shape;257;p26"/>
          <p:cNvCxnSpPr/>
          <p:nvPr/>
        </p:nvCxnSpPr>
        <p:spPr>
          <a:xfrm>
            <a:off x="1828800" y="5486400"/>
            <a:ext cx="2133600" cy="0"/>
          </a:xfrm>
          <a:prstGeom prst="straightConnector1">
            <a:avLst/>
          </a:prstGeom>
          <a:noFill/>
          <a:ln cap="flat" cmpd="sng" w="57150">
            <a:solidFill>
              <a:srgbClr val="FFCC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258" name="Google Shape;258;p26"/>
          <p:cNvSpPr txBox="1"/>
          <p:nvPr/>
        </p:nvSpPr>
        <p:spPr>
          <a:xfrm>
            <a:off x="4114800" y="5257800"/>
            <a:ext cx="47640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True Mean in the population= µ</a:t>
            </a:r>
            <a:endParaRPr/>
          </a:p>
        </p:txBody>
      </p:sp>
      <p:cxnSp>
        <p:nvCxnSpPr>
          <p:cNvPr id="259" name="Google Shape;259;p26"/>
          <p:cNvCxnSpPr/>
          <p:nvPr/>
        </p:nvCxnSpPr>
        <p:spPr>
          <a:xfrm>
            <a:off x="1371600" y="5257800"/>
            <a:ext cx="22860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60" name="Google Shape;260;p26"/>
          <p:cNvSpPr txBox="1"/>
          <p:nvPr/>
        </p:nvSpPr>
        <p:spPr>
          <a:xfrm>
            <a:off x="381000" y="5791200"/>
            <a:ext cx="6080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SD</a:t>
            </a:r>
            <a:endParaRPr/>
          </a:p>
        </p:txBody>
      </p:sp>
      <p:cxnSp>
        <p:nvCxnSpPr>
          <p:cNvPr id="261" name="Google Shape;261;p26"/>
          <p:cNvCxnSpPr/>
          <p:nvPr/>
        </p:nvCxnSpPr>
        <p:spPr>
          <a:xfrm>
            <a:off x="1676400" y="6096000"/>
            <a:ext cx="2133600" cy="0"/>
          </a:xfrm>
          <a:prstGeom prst="straightConnector1">
            <a:avLst/>
          </a:prstGeom>
          <a:noFill/>
          <a:ln cap="flat" cmpd="sng" w="57150">
            <a:solidFill>
              <a:srgbClr val="FFCC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262" name="Google Shape;262;p26"/>
          <p:cNvSpPr txBox="1"/>
          <p:nvPr/>
        </p:nvSpPr>
        <p:spPr>
          <a:xfrm>
            <a:off x="3962400" y="5867400"/>
            <a:ext cx="4953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SD in the population= σ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Standard Normal distribution</a:t>
            </a:r>
            <a:endParaRPr/>
          </a:p>
        </p:txBody>
      </p:sp>
      <p:cxnSp>
        <p:nvCxnSpPr>
          <p:cNvPr id="268" name="Google Shape;268;p27"/>
          <p:cNvCxnSpPr/>
          <p:nvPr/>
        </p:nvCxnSpPr>
        <p:spPr>
          <a:xfrm>
            <a:off x="1447800" y="4572000"/>
            <a:ext cx="5746750" cy="1587"/>
          </a:xfrm>
          <a:prstGeom prst="straightConnector1">
            <a:avLst/>
          </a:prstGeom>
          <a:noFill/>
          <a:ln cap="flat" cmpd="sng" w="174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69" name="Google Shape;269;p27"/>
          <p:cNvSpPr/>
          <p:nvPr/>
        </p:nvSpPr>
        <p:spPr>
          <a:xfrm>
            <a:off x="1371600" y="1676400"/>
            <a:ext cx="5746750" cy="2884487"/>
          </a:xfrm>
          <a:custGeom>
            <a:rect b="b" l="l" r="r" t="t"/>
            <a:pathLst>
              <a:path extrusionOk="0" h="1817" w="3620">
                <a:moveTo>
                  <a:pt x="0" y="1817"/>
                </a:moveTo>
                <a:lnTo>
                  <a:pt x="16" y="1817"/>
                </a:lnTo>
                <a:lnTo>
                  <a:pt x="32" y="1817"/>
                </a:lnTo>
                <a:lnTo>
                  <a:pt x="53" y="1817"/>
                </a:lnTo>
                <a:lnTo>
                  <a:pt x="70" y="1817"/>
                </a:lnTo>
                <a:lnTo>
                  <a:pt x="91" y="1817"/>
                </a:lnTo>
                <a:lnTo>
                  <a:pt x="107" y="1812"/>
                </a:lnTo>
                <a:lnTo>
                  <a:pt x="123" y="1812"/>
                </a:lnTo>
                <a:lnTo>
                  <a:pt x="145" y="1812"/>
                </a:lnTo>
                <a:lnTo>
                  <a:pt x="161" y="1812"/>
                </a:lnTo>
                <a:lnTo>
                  <a:pt x="177" y="1812"/>
                </a:lnTo>
                <a:lnTo>
                  <a:pt x="198" y="1812"/>
                </a:lnTo>
                <a:lnTo>
                  <a:pt x="214" y="1807"/>
                </a:lnTo>
                <a:lnTo>
                  <a:pt x="236" y="1807"/>
                </a:lnTo>
                <a:lnTo>
                  <a:pt x="252" y="1807"/>
                </a:lnTo>
                <a:lnTo>
                  <a:pt x="268" y="1807"/>
                </a:lnTo>
                <a:lnTo>
                  <a:pt x="289" y="1802"/>
                </a:lnTo>
                <a:lnTo>
                  <a:pt x="306" y="1802"/>
                </a:lnTo>
                <a:lnTo>
                  <a:pt x="327" y="1797"/>
                </a:lnTo>
                <a:lnTo>
                  <a:pt x="343" y="1797"/>
                </a:lnTo>
                <a:lnTo>
                  <a:pt x="359" y="1797"/>
                </a:lnTo>
                <a:lnTo>
                  <a:pt x="381" y="1791"/>
                </a:lnTo>
                <a:lnTo>
                  <a:pt x="397" y="1786"/>
                </a:lnTo>
                <a:lnTo>
                  <a:pt x="418" y="1786"/>
                </a:lnTo>
                <a:lnTo>
                  <a:pt x="434" y="1781"/>
                </a:lnTo>
                <a:lnTo>
                  <a:pt x="450" y="1776"/>
                </a:lnTo>
                <a:lnTo>
                  <a:pt x="472" y="1771"/>
                </a:lnTo>
                <a:lnTo>
                  <a:pt x="488" y="1771"/>
                </a:lnTo>
                <a:lnTo>
                  <a:pt x="509" y="1765"/>
                </a:lnTo>
                <a:lnTo>
                  <a:pt x="525" y="1755"/>
                </a:lnTo>
                <a:lnTo>
                  <a:pt x="542" y="1750"/>
                </a:lnTo>
                <a:lnTo>
                  <a:pt x="563" y="1745"/>
                </a:lnTo>
                <a:lnTo>
                  <a:pt x="579" y="1739"/>
                </a:lnTo>
                <a:lnTo>
                  <a:pt x="601" y="1729"/>
                </a:lnTo>
                <a:lnTo>
                  <a:pt x="617" y="1718"/>
                </a:lnTo>
                <a:lnTo>
                  <a:pt x="633" y="1713"/>
                </a:lnTo>
                <a:lnTo>
                  <a:pt x="654" y="1703"/>
                </a:lnTo>
                <a:lnTo>
                  <a:pt x="670" y="1692"/>
                </a:lnTo>
                <a:lnTo>
                  <a:pt x="692" y="1682"/>
                </a:lnTo>
                <a:lnTo>
                  <a:pt x="708" y="1666"/>
                </a:lnTo>
                <a:lnTo>
                  <a:pt x="724" y="1656"/>
                </a:lnTo>
                <a:lnTo>
                  <a:pt x="745" y="1640"/>
                </a:lnTo>
                <a:lnTo>
                  <a:pt x="761" y="1625"/>
                </a:lnTo>
                <a:lnTo>
                  <a:pt x="777" y="1609"/>
                </a:lnTo>
                <a:lnTo>
                  <a:pt x="799" y="1594"/>
                </a:lnTo>
                <a:lnTo>
                  <a:pt x="815" y="1578"/>
                </a:lnTo>
                <a:lnTo>
                  <a:pt x="836" y="1557"/>
                </a:lnTo>
                <a:lnTo>
                  <a:pt x="853" y="1536"/>
                </a:lnTo>
                <a:lnTo>
                  <a:pt x="869" y="1521"/>
                </a:lnTo>
                <a:lnTo>
                  <a:pt x="890" y="1495"/>
                </a:lnTo>
                <a:lnTo>
                  <a:pt x="906" y="1474"/>
                </a:lnTo>
                <a:lnTo>
                  <a:pt x="928" y="1448"/>
                </a:lnTo>
                <a:lnTo>
                  <a:pt x="944" y="1427"/>
                </a:lnTo>
                <a:lnTo>
                  <a:pt x="960" y="1401"/>
                </a:lnTo>
                <a:lnTo>
                  <a:pt x="981" y="1370"/>
                </a:lnTo>
                <a:lnTo>
                  <a:pt x="997" y="1344"/>
                </a:lnTo>
                <a:lnTo>
                  <a:pt x="1019" y="1312"/>
                </a:lnTo>
                <a:lnTo>
                  <a:pt x="1035" y="1281"/>
                </a:lnTo>
                <a:lnTo>
                  <a:pt x="1051" y="1250"/>
                </a:lnTo>
                <a:lnTo>
                  <a:pt x="1072" y="1219"/>
                </a:lnTo>
                <a:lnTo>
                  <a:pt x="1089" y="1187"/>
                </a:lnTo>
                <a:lnTo>
                  <a:pt x="1110" y="1151"/>
                </a:lnTo>
                <a:lnTo>
                  <a:pt x="1126" y="1115"/>
                </a:lnTo>
                <a:lnTo>
                  <a:pt x="1142" y="1078"/>
                </a:lnTo>
                <a:lnTo>
                  <a:pt x="1164" y="1042"/>
                </a:lnTo>
                <a:lnTo>
                  <a:pt x="1180" y="1005"/>
                </a:lnTo>
                <a:lnTo>
                  <a:pt x="1201" y="969"/>
                </a:lnTo>
                <a:lnTo>
                  <a:pt x="1217" y="927"/>
                </a:lnTo>
                <a:lnTo>
                  <a:pt x="1233" y="885"/>
                </a:lnTo>
                <a:lnTo>
                  <a:pt x="1255" y="849"/>
                </a:lnTo>
                <a:lnTo>
                  <a:pt x="1271" y="807"/>
                </a:lnTo>
                <a:lnTo>
                  <a:pt x="1287" y="766"/>
                </a:lnTo>
                <a:lnTo>
                  <a:pt x="1308" y="724"/>
                </a:lnTo>
                <a:lnTo>
                  <a:pt x="1325" y="682"/>
                </a:lnTo>
                <a:lnTo>
                  <a:pt x="1346" y="646"/>
                </a:lnTo>
                <a:lnTo>
                  <a:pt x="1362" y="604"/>
                </a:lnTo>
                <a:lnTo>
                  <a:pt x="1378" y="563"/>
                </a:lnTo>
                <a:lnTo>
                  <a:pt x="1400" y="526"/>
                </a:lnTo>
                <a:lnTo>
                  <a:pt x="1416" y="484"/>
                </a:lnTo>
                <a:lnTo>
                  <a:pt x="1437" y="448"/>
                </a:lnTo>
                <a:lnTo>
                  <a:pt x="1453" y="406"/>
                </a:lnTo>
                <a:lnTo>
                  <a:pt x="1469" y="370"/>
                </a:lnTo>
                <a:lnTo>
                  <a:pt x="1491" y="333"/>
                </a:lnTo>
                <a:lnTo>
                  <a:pt x="1507" y="302"/>
                </a:lnTo>
                <a:lnTo>
                  <a:pt x="1528" y="271"/>
                </a:lnTo>
                <a:lnTo>
                  <a:pt x="1544" y="235"/>
                </a:lnTo>
                <a:lnTo>
                  <a:pt x="1561" y="209"/>
                </a:lnTo>
                <a:lnTo>
                  <a:pt x="1582" y="177"/>
                </a:lnTo>
                <a:lnTo>
                  <a:pt x="1598" y="151"/>
                </a:lnTo>
                <a:lnTo>
                  <a:pt x="1620" y="125"/>
                </a:lnTo>
                <a:lnTo>
                  <a:pt x="1636" y="104"/>
                </a:lnTo>
                <a:lnTo>
                  <a:pt x="1652" y="84"/>
                </a:lnTo>
                <a:lnTo>
                  <a:pt x="1673" y="63"/>
                </a:lnTo>
                <a:lnTo>
                  <a:pt x="1689" y="47"/>
                </a:lnTo>
                <a:lnTo>
                  <a:pt x="1711" y="37"/>
                </a:lnTo>
                <a:lnTo>
                  <a:pt x="1727" y="21"/>
                </a:lnTo>
                <a:lnTo>
                  <a:pt x="1743" y="16"/>
                </a:lnTo>
                <a:lnTo>
                  <a:pt x="1764" y="5"/>
                </a:lnTo>
                <a:lnTo>
                  <a:pt x="1780" y="0"/>
                </a:lnTo>
                <a:lnTo>
                  <a:pt x="1802" y="0"/>
                </a:lnTo>
                <a:lnTo>
                  <a:pt x="1818" y="0"/>
                </a:lnTo>
                <a:lnTo>
                  <a:pt x="1834" y="5"/>
                </a:lnTo>
                <a:lnTo>
                  <a:pt x="1855" y="11"/>
                </a:lnTo>
                <a:lnTo>
                  <a:pt x="1872" y="16"/>
                </a:lnTo>
                <a:lnTo>
                  <a:pt x="1888" y="26"/>
                </a:lnTo>
                <a:lnTo>
                  <a:pt x="1909" y="42"/>
                </a:lnTo>
                <a:lnTo>
                  <a:pt x="1925" y="58"/>
                </a:lnTo>
                <a:lnTo>
                  <a:pt x="1947" y="73"/>
                </a:lnTo>
                <a:lnTo>
                  <a:pt x="1963" y="94"/>
                </a:lnTo>
                <a:lnTo>
                  <a:pt x="1979" y="115"/>
                </a:lnTo>
                <a:lnTo>
                  <a:pt x="2000" y="136"/>
                </a:lnTo>
                <a:lnTo>
                  <a:pt x="2016" y="162"/>
                </a:lnTo>
                <a:lnTo>
                  <a:pt x="2038" y="193"/>
                </a:lnTo>
                <a:lnTo>
                  <a:pt x="2054" y="219"/>
                </a:lnTo>
                <a:lnTo>
                  <a:pt x="2070" y="250"/>
                </a:lnTo>
                <a:lnTo>
                  <a:pt x="2091" y="281"/>
                </a:lnTo>
                <a:lnTo>
                  <a:pt x="2108" y="318"/>
                </a:lnTo>
                <a:lnTo>
                  <a:pt x="2129" y="354"/>
                </a:lnTo>
                <a:lnTo>
                  <a:pt x="2145" y="391"/>
                </a:lnTo>
                <a:lnTo>
                  <a:pt x="2161" y="427"/>
                </a:lnTo>
                <a:lnTo>
                  <a:pt x="2183" y="464"/>
                </a:lnTo>
                <a:lnTo>
                  <a:pt x="2199" y="500"/>
                </a:lnTo>
                <a:lnTo>
                  <a:pt x="2220" y="542"/>
                </a:lnTo>
                <a:lnTo>
                  <a:pt x="2236" y="583"/>
                </a:lnTo>
                <a:lnTo>
                  <a:pt x="2252" y="620"/>
                </a:lnTo>
                <a:lnTo>
                  <a:pt x="2274" y="662"/>
                </a:lnTo>
                <a:lnTo>
                  <a:pt x="2290" y="703"/>
                </a:lnTo>
                <a:lnTo>
                  <a:pt x="2311" y="745"/>
                </a:lnTo>
                <a:lnTo>
                  <a:pt x="2327" y="786"/>
                </a:lnTo>
                <a:lnTo>
                  <a:pt x="2344" y="828"/>
                </a:lnTo>
                <a:lnTo>
                  <a:pt x="2365" y="865"/>
                </a:lnTo>
                <a:lnTo>
                  <a:pt x="2381" y="906"/>
                </a:lnTo>
                <a:lnTo>
                  <a:pt x="2397" y="943"/>
                </a:lnTo>
                <a:lnTo>
                  <a:pt x="2419" y="984"/>
                </a:lnTo>
                <a:lnTo>
                  <a:pt x="2435" y="1021"/>
                </a:lnTo>
                <a:lnTo>
                  <a:pt x="2456" y="1062"/>
                </a:lnTo>
                <a:lnTo>
                  <a:pt x="2472" y="1099"/>
                </a:lnTo>
                <a:lnTo>
                  <a:pt x="2488" y="1130"/>
                </a:lnTo>
                <a:lnTo>
                  <a:pt x="2510" y="1167"/>
                </a:lnTo>
                <a:lnTo>
                  <a:pt x="2526" y="1203"/>
                </a:lnTo>
                <a:lnTo>
                  <a:pt x="2547" y="1234"/>
                </a:lnTo>
                <a:lnTo>
                  <a:pt x="2563" y="1266"/>
                </a:lnTo>
                <a:lnTo>
                  <a:pt x="2580" y="1297"/>
                </a:lnTo>
                <a:lnTo>
                  <a:pt x="2601" y="1328"/>
                </a:lnTo>
                <a:lnTo>
                  <a:pt x="2617" y="1354"/>
                </a:lnTo>
                <a:lnTo>
                  <a:pt x="2639" y="1385"/>
                </a:lnTo>
                <a:lnTo>
                  <a:pt x="2655" y="1411"/>
                </a:lnTo>
                <a:lnTo>
                  <a:pt x="2671" y="1437"/>
                </a:lnTo>
                <a:lnTo>
                  <a:pt x="2692" y="1463"/>
                </a:lnTo>
                <a:lnTo>
                  <a:pt x="2708" y="1484"/>
                </a:lnTo>
                <a:lnTo>
                  <a:pt x="2730" y="1505"/>
                </a:lnTo>
                <a:lnTo>
                  <a:pt x="2746" y="1526"/>
                </a:lnTo>
                <a:lnTo>
                  <a:pt x="2762" y="1547"/>
                </a:lnTo>
                <a:lnTo>
                  <a:pt x="2783" y="1568"/>
                </a:lnTo>
                <a:lnTo>
                  <a:pt x="2799" y="1583"/>
                </a:lnTo>
                <a:lnTo>
                  <a:pt x="2821" y="1604"/>
                </a:lnTo>
                <a:lnTo>
                  <a:pt x="2837" y="1620"/>
                </a:lnTo>
                <a:lnTo>
                  <a:pt x="2853" y="1635"/>
                </a:lnTo>
                <a:lnTo>
                  <a:pt x="2874" y="1646"/>
                </a:lnTo>
                <a:lnTo>
                  <a:pt x="2891" y="1661"/>
                </a:lnTo>
                <a:lnTo>
                  <a:pt x="2907" y="1672"/>
                </a:lnTo>
                <a:lnTo>
                  <a:pt x="2928" y="1687"/>
                </a:lnTo>
                <a:lnTo>
                  <a:pt x="2944" y="1698"/>
                </a:lnTo>
                <a:lnTo>
                  <a:pt x="2966" y="1708"/>
                </a:lnTo>
                <a:lnTo>
                  <a:pt x="2982" y="1713"/>
                </a:lnTo>
                <a:lnTo>
                  <a:pt x="2998" y="1724"/>
                </a:lnTo>
                <a:lnTo>
                  <a:pt x="3019" y="1734"/>
                </a:lnTo>
                <a:lnTo>
                  <a:pt x="3035" y="1739"/>
                </a:lnTo>
                <a:lnTo>
                  <a:pt x="3057" y="1750"/>
                </a:lnTo>
                <a:lnTo>
                  <a:pt x="3073" y="1755"/>
                </a:lnTo>
                <a:lnTo>
                  <a:pt x="3089" y="1760"/>
                </a:lnTo>
                <a:lnTo>
                  <a:pt x="3110" y="1765"/>
                </a:lnTo>
                <a:lnTo>
                  <a:pt x="3127" y="1771"/>
                </a:lnTo>
                <a:lnTo>
                  <a:pt x="3148" y="1776"/>
                </a:lnTo>
                <a:lnTo>
                  <a:pt x="3164" y="1781"/>
                </a:lnTo>
                <a:lnTo>
                  <a:pt x="3180" y="1781"/>
                </a:lnTo>
                <a:lnTo>
                  <a:pt x="3202" y="1786"/>
                </a:lnTo>
                <a:lnTo>
                  <a:pt x="3218" y="1791"/>
                </a:lnTo>
                <a:lnTo>
                  <a:pt x="3239" y="1791"/>
                </a:lnTo>
                <a:lnTo>
                  <a:pt x="3255" y="1797"/>
                </a:lnTo>
                <a:lnTo>
                  <a:pt x="3271" y="1797"/>
                </a:lnTo>
                <a:lnTo>
                  <a:pt x="3293" y="1802"/>
                </a:lnTo>
                <a:lnTo>
                  <a:pt x="3309" y="1802"/>
                </a:lnTo>
                <a:lnTo>
                  <a:pt x="3325" y="1802"/>
                </a:lnTo>
                <a:lnTo>
                  <a:pt x="3346" y="1807"/>
                </a:lnTo>
                <a:lnTo>
                  <a:pt x="3363" y="1807"/>
                </a:lnTo>
                <a:lnTo>
                  <a:pt x="3384" y="1807"/>
                </a:lnTo>
                <a:lnTo>
                  <a:pt x="3400" y="1812"/>
                </a:lnTo>
                <a:lnTo>
                  <a:pt x="3422" y="1812"/>
                </a:lnTo>
                <a:lnTo>
                  <a:pt x="3438" y="1812"/>
                </a:lnTo>
                <a:lnTo>
                  <a:pt x="3454" y="1812"/>
                </a:lnTo>
                <a:lnTo>
                  <a:pt x="3475" y="1812"/>
                </a:lnTo>
                <a:lnTo>
                  <a:pt x="3491" y="1812"/>
                </a:lnTo>
                <a:lnTo>
                  <a:pt x="3507" y="1812"/>
                </a:lnTo>
                <a:lnTo>
                  <a:pt x="3529" y="1817"/>
                </a:lnTo>
                <a:lnTo>
                  <a:pt x="3545" y="1817"/>
                </a:lnTo>
                <a:lnTo>
                  <a:pt x="3566" y="1817"/>
                </a:lnTo>
                <a:lnTo>
                  <a:pt x="3582" y="1817"/>
                </a:lnTo>
                <a:lnTo>
                  <a:pt x="3599" y="1817"/>
                </a:lnTo>
                <a:lnTo>
                  <a:pt x="3620" y="1817"/>
                </a:lnTo>
              </a:path>
            </a:pathLst>
          </a:custGeom>
          <a:noFill/>
          <a:ln cap="flat" cmpd="sng" w="57150">
            <a:solidFill>
              <a:srgbClr val="FFCC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0" name="Google Shape;270;p27"/>
          <p:cNvCxnSpPr/>
          <p:nvPr/>
        </p:nvCxnSpPr>
        <p:spPr>
          <a:xfrm>
            <a:off x="4191000" y="1371600"/>
            <a:ext cx="0" cy="335280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71" name="Google Shape;271;p27"/>
          <p:cNvSpPr txBox="1"/>
          <p:nvPr/>
        </p:nvSpPr>
        <p:spPr>
          <a:xfrm>
            <a:off x="3733800" y="4724400"/>
            <a:ext cx="990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/>
          </a:p>
        </p:txBody>
      </p:sp>
      <p:sp>
        <p:nvSpPr>
          <p:cNvPr id="272" name="Google Shape;272;p27"/>
          <p:cNvSpPr txBox="1"/>
          <p:nvPr/>
        </p:nvSpPr>
        <p:spPr>
          <a:xfrm>
            <a:off x="2895600" y="4648200"/>
            <a:ext cx="990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273" name="Google Shape;273;p27"/>
          <p:cNvSpPr txBox="1"/>
          <p:nvPr/>
        </p:nvSpPr>
        <p:spPr>
          <a:xfrm>
            <a:off x="4572000" y="4648200"/>
            <a:ext cx="990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274" name="Google Shape;274;p27"/>
          <p:cNvSpPr txBox="1"/>
          <p:nvPr/>
        </p:nvSpPr>
        <p:spPr>
          <a:xfrm>
            <a:off x="914400" y="5410200"/>
            <a:ext cx="58674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Z = x-µ / σ</a:t>
            </a:r>
            <a:endParaRPr/>
          </a:p>
        </p:txBody>
      </p:sp>
      <p:cxnSp>
        <p:nvCxnSpPr>
          <p:cNvPr id="275" name="Google Shape;275;p27"/>
          <p:cNvCxnSpPr/>
          <p:nvPr/>
        </p:nvCxnSpPr>
        <p:spPr>
          <a:xfrm>
            <a:off x="3352800" y="2971800"/>
            <a:ext cx="0" cy="16764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76" name="Google Shape;276;p27"/>
          <p:cNvCxnSpPr/>
          <p:nvPr/>
        </p:nvCxnSpPr>
        <p:spPr>
          <a:xfrm>
            <a:off x="5029200" y="2971800"/>
            <a:ext cx="0" cy="16764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8"/>
          <p:cNvSpPr txBox="1"/>
          <p:nvPr/>
        </p:nvSpPr>
        <p:spPr>
          <a:xfrm>
            <a:off x="0" y="5029200"/>
            <a:ext cx="838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is the probability that X falls within 1 SD?</a:t>
            </a:r>
            <a:endParaRPr/>
          </a:p>
        </p:txBody>
      </p:sp>
      <p:sp>
        <p:nvSpPr>
          <p:cNvPr id="282" name="Google Shape;282;p28"/>
          <p:cNvSpPr txBox="1"/>
          <p:nvPr/>
        </p:nvSpPr>
        <p:spPr>
          <a:xfrm>
            <a:off x="0" y="5486400"/>
            <a:ext cx="8839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Total area under the curve= total probability= 1</a:t>
            </a:r>
            <a:endParaRPr/>
          </a:p>
        </p:txBody>
      </p:sp>
      <p:cxnSp>
        <p:nvCxnSpPr>
          <p:cNvPr id="283" name="Google Shape;283;p28"/>
          <p:cNvCxnSpPr/>
          <p:nvPr/>
        </p:nvCxnSpPr>
        <p:spPr>
          <a:xfrm>
            <a:off x="1447800" y="4343400"/>
            <a:ext cx="5746750" cy="1587"/>
          </a:xfrm>
          <a:prstGeom prst="straightConnector1">
            <a:avLst/>
          </a:prstGeom>
          <a:noFill/>
          <a:ln cap="flat" cmpd="sng" w="174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84" name="Google Shape;284;p28"/>
          <p:cNvSpPr/>
          <p:nvPr/>
        </p:nvSpPr>
        <p:spPr>
          <a:xfrm>
            <a:off x="1371600" y="1447800"/>
            <a:ext cx="5746750" cy="2884487"/>
          </a:xfrm>
          <a:custGeom>
            <a:rect b="b" l="l" r="r" t="t"/>
            <a:pathLst>
              <a:path extrusionOk="0" h="1817" w="3620">
                <a:moveTo>
                  <a:pt x="0" y="1817"/>
                </a:moveTo>
                <a:lnTo>
                  <a:pt x="16" y="1817"/>
                </a:lnTo>
                <a:lnTo>
                  <a:pt x="32" y="1817"/>
                </a:lnTo>
                <a:lnTo>
                  <a:pt x="53" y="1817"/>
                </a:lnTo>
                <a:lnTo>
                  <a:pt x="70" y="1817"/>
                </a:lnTo>
                <a:lnTo>
                  <a:pt x="91" y="1817"/>
                </a:lnTo>
                <a:lnTo>
                  <a:pt x="107" y="1812"/>
                </a:lnTo>
                <a:lnTo>
                  <a:pt x="123" y="1812"/>
                </a:lnTo>
                <a:lnTo>
                  <a:pt x="145" y="1812"/>
                </a:lnTo>
                <a:lnTo>
                  <a:pt x="161" y="1812"/>
                </a:lnTo>
                <a:lnTo>
                  <a:pt x="177" y="1812"/>
                </a:lnTo>
                <a:lnTo>
                  <a:pt x="198" y="1812"/>
                </a:lnTo>
                <a:lnTo>
                  <a:pt x="214" y="1807"/>
                </a:lnTo>
                <a:lnTo>
                  <a:pt x="236" y="1807"/>
                </a:lnTo>
                <a:lnTo>
                  <a:pt x="252" y="1807"/>
                </a:lnTo>
                <a:lnTo>
                  <a:pt x="268" y="1807"/>
                </a:lnTo>
                <a:lnTo>
                  <a:pt x="289" y="1802"/>
                </a:lnTo>
                <a:lnTo>
                  <a:pt x="306" y="1802"/>
                </a:lnTo>
                <a:lnTo>
                  <a:pt x="327" y="1797"/>
                </a:lnTo>
                <a:lnTo>
                  <a:pt x="343" y="1797"/>
                </a:lnTo>
                <a:lnTo>
                  <a:pt x="359" y="1797"/>
                </a:lnTo>
                <a:lnTo>
                  <a:pt x="381" y="1791"/>
                </a:lnTo>
                <a:lnTo>
                  <a:pt x="397" y="1786"/>
                </a:lnTo>
                <a:lnTo>
                  <a:pt x="418" y="1786"/>
                </a:lnTo>
                <a:lnTo>
                  <a:pt x="434" y="1781"/>
                </a:lnTo>
                <a:lnTo>
                  <a:pt x="450" y="1776"/>
                </a:lnTo>
                <a:lnTo>
                  <a:pt x="472" y="1771"/>
                </a:lnTo>
                <a:lnTo>
                  <a:pt x="488" y="1771"/>
                </a:lnTo>
                <a:lnTo>
                  <a:pt x="509" y="1765"/>
                </a:lnTo>
                <a:lnTo>
                  <a:pt x="525" y="1755"/>
                </a:lnTo>
                <a:lnTo>
                  <a:pt x="542" y="1750"/>
                </a:lnTo>
                <a:lnTo>
                  <a:pt x="563" y="1745"/>
                </a:lnTo>
                <a:lnTo>
                  <a:pt x="579" y="1739"/>
                </a:lnTo>
                <a:lnTo>
                  <a:pt x="601" y="1729"/>
                </a:lnTo>
                <a:lnTo>
                  <a:pt x="617" y="1718"/>
                </a:lnTo>
                <a:lnTo>
                  <a:pt x="633" y="1713"/>
                </a:lnTo>
                <a:lnTo>
                  <a:pt x="654" y="1703"/>
                </a:lnTo>
                <a:lnTo>
                  <a:pt x="670" y="1692"/>
                </a:lnTo>
                <a:lnTo>
                  <a:pt x="692" y="1682"/>
                </a:lnTo>
                <a:lnTo>
                  <a:pt x="708" y="1666"/>
                </a:lnTo>
                <a:lnTo>
                  <a:pt x="724" y="1656"/>
                </a:lnTo>
                <a:lnTo>
                  <a:pt x="745" y="1640"/>
                </a:lnTo>
                <a:lnTo>
                  <a:pt x="761" y="1625"/>
                </a:lnTo>
                <a:lnTo>
                  <a:pt x="777" y="1609"/>
                </a:lnTo>
                <a:lnTo>
                  <a:pt x="799" y="1594"/>
                </a:lnTo>
                <a:lnTo>
                  <a:pt x="815" y="1578"/>
                </a:lnTo>
                <a:lnTo>
                  <a:pt x="836" y="1557"/>
                </a:lnTo>
                <a:lnTo>
                  <a:pt x="853" y="1536"/>
                </a:lnTo>
                <a:lnTo>
                  <a:pt x="869" y="1521"/>
                </a:lnTo>
                <a:lnTo>
                  <a:pt x="890" y="1495"/>
                </a:lnTo>
                <a:lnTo>
                  <a:pt x="906" y="1474"/>
                </a:lnTo>
                <a:lnTo>
                  <a:pt x="928" y="1448"/>
                </a:lnTo>
                <a:lnTo>
                  <a:pt x="944" y="1427"/>
                </a:lnTo>
                <a:lnTo>
                  <a:pt x="960" y="1401"/>
                </a:lnTo>
                <a:lnTo>
                  <a:pt x="981" y="1370"/>
                </a:lnTo>
                <a:lnTo>
                  <a:pt x="997" y="1344"/>
                </a:lnTo>
                <a:lnTo>
                  <a:pt x="1019" y="1312"/>
                </a:lnTo>
                <a:lnTo>
                  <a:pt x="1035" y="1281"/>
                </a:lnTo>
                <a:lnTo>
                  <a:pt x="1051" y="1250"/>
                </a:lnTo>
                <a:lnTo>
                  <a:pt x="1072" y="1219"/>
                </a:lnTo>
                <a:lnTo>
                  <a:pt x="1089" y="1187"/>
                </a:lnTo>
                <a:lnTo>
                  <a:pt x="1110" y="1151"/>
                </a:lnTo>
                <a:lnTo>
                  <a:pt x="1126" y="1115"/>
                </a:lnTo>
                <a:lnTo>
                  <a:pt x="1142" y="1078"/>
                </a:lnTo>
                <a:lnTo>
                  <a:pt x="1164" y="1042"/>
                </a:lnTo>
                <a:lnTo>
                  <a:pt x="1180" y="1005"/>
                </a:lnTo>
                <a:lnTo>
                  <a:pt x="1201" y="969"/>
                </a:lnTo>
                <a:lnTo>
                  <a:pt x="1217" y="927"/>
                </a:lnTo>
                <a:lnTo>
                  <a:pt x="1233" y="885"/>
                </a:lnTo>
                <a:lnTo>
                  <a:pt x="1255" y="849"/>
                </a:lnTo>
                <a:lnTo>
                  <a:pt x="1271" y="807"/>
                </a:lnTo>
                <a:lnTo>
                  <a:pt x="1287" y="766"/>
                </a:lnTo>
                <a:lnTo>
                  <a:pt x="1308" y="724"/>
                </a:lnTo>
                <a:lnTo>
                  <a:pt x="1325" y="682"/>
                </a:lnTo>
                <a:lnTo>
                  <a:pt x="1346" y="646"/>
                </a:lnTo>
                <a:lnTo>
                  <a:pt x="1362" y="604"/>
                </a:lnTo>
                <a:lnTo>
                  <a:pt x="1378" y="563"/>
                </a:lnTo>
                <a:lnTo>
                  <a:pt x="1400" y="526"/>
                </a:lnTo>
                <a:lnTo>
                  <a:pt x="1416" y="484"/>
                </a:lnTo>
                <a:lnTo>
                  <a:pt x="1437" y="448"/>
                </a:lnTo>
                <a:lnTo>
                  <a:pt x="1453" y="406"/>
                </a:lnTo>
                <a:lnTo>
                  <a:pt x="1469" y="370"/>
                </a:lnTo>
                <a:lnTo>
                  <a:pt x="1491" y="333"/>
                </a:lnTo>
                <a:lnTo>
                  <a:pt x="1507" y="302"/>
                </a:lnTo>
                <a:lnTo>
                  <a:pt x="1528" y="271"/>
                </a:lnTo>
                <a:lnTo>
                  <a:pt x="1544" y="235"/>
                </a:lnTo>
                <a:lnTo>
                  <a:pt x="1561" y="209"/>
                </a:lnTo>
                <a:lnTo>
                  <a:pt x="1582" y="177"/>
                </a:lnTo>
                <a:lnTo>
                  <a:pt x="1598" y="151"/>
                </a:lnTo>
                <a:lnTo>
                  <a:pt x="1620" y="125"/>
                </a:lnTo>
                <a:lnTo>
                  <a:pt x="1636" y="104"/>
                </a:lnTo>
                <a:lnTo>
                  <a:pt x="1652" y="84"/>
                </a:lnTo>
                <a:lnTo>
                  <a:pt x="1673" y="63"/>
                </a:lnTo>
                <a:lnTo>
                  <a:pt x="1689" y="47"/>
                </a:lnTo>
                <a:lnTo>
                  <a:pt x="1711" y="37"/>
                </a:lnTo>
                <a:lnTo>
                  <a:pt x="1727" y="21"/>
                </a:lnTo>
                <a:lnTo>
                  <a:pt x="1743" y="16"/>
                </a:lnTo>
                <a:lnTo>
                  <a:pt x="1764" y="5"/>
                </a:lnTo>
                <a:lnTo>
                  <a:pt x="1780" y="0"/>
                </a:lnTo>
                <a:lnTo>
                  <a:pt x="1802" y="0"/>
                </a:lnTo>
                <a:lnTo>
                  <a:pt x="1818" y="0"/>
                </a:lnTo>
                <a:lnTo>
                  <a:pt x="1834" y="5"/>
                </a:lnTo>
                <a:lnTo>
                  <a:pt x="1855" y="11"/>
                </a:lnTo>
                <a:lnTo>
                  <a:pt x="1872" y="16"/>
                </a:lnTo>
                <a:lnTo>
                  <a:pt x="1888" y="26"/>
                </a:lnTo>
                <a:lnTo>
                  <a:pt x="1909" y="42"/>
                </a:lnTo>
                <a:lnTo>
                  <a:pt x="1925" y="58"/>
                </a:lnTo>
                <a:lnTo>
                  <a:pt x="1947" y="73"/>
                </a:lnTo>
                <a:lnTo>
                  <a:pt x="1963" y="94"/>
                </a:lnTo>
                <a:lnTo>
                  <a:pt x="1979" y="115"/>
                </a:lnTo>
                <a:lnTo>
                  <a:pt x="2000" y="136"/>
                </a:lnTo>
                <a:lnTo>
                  <a:pt x="2016" y="162"/>
                </a:lnTo>
                <a:lnTo>
                  <a:pt x="2038" y="193"/>
                </a:lnTo>
                <a:lnTo>
                  <a:pt x="2054" y="219"/>
                </a:lnTo>
                <a:lnTo>
                  <a:pt x="2070" y="250"/>
                </a:lnTo>
                <a:lnTo>
                  <a:pt x="2091" y="281"/>
                </a:lnTo>
                <a:lnTo>
                  <a:pt x="2108" y="318"/>
                </a:lnTo>
                <a:lnTo>
                  <a:pt x="2129" y="354"/>
                </a:lnTo>
                <a:lnTo>
                  <a:pt x="2145" y="391"/>
                </a:lnTo>
                <a:lnTo>
                  <a:pt x="2161" y="427"/>
                </a:lnTo>
                <a:lnTo>
                  <a:pt x="2183" y="464"/>
                </a:lnTo>
                <a:lnTo>
                  <a:pt x="2199" y="500"/>
                </a:lnTo>
                <a:lnTo>
                  <a:pt x="2220" y="542"/>
                </a:lnTo>
                <a:lnTo>
                  <a:pt x="2236" y="583"/>
                </a:lnTo>
                <a:lnTo>
                  <a:pt x="2252" y="620"/>
                </a:lnTo>
                <a:lnTo>
                  <a:pt x="2274" y="662"/>
                </a:lnTo>
                <a:lnTo>
                  <a:pt x="2290" y="703"/>
                </a:lnTo>
                <a:lnTo>
                  <a:pt x="2311" y="745"/>
                </a:lnTo>
                <a:lnTo>
                  <a:pt x="2327" y="786"/>
                </a:lnTo>
                <a:lnTo>
                  <a:pt x="2344" y="828"/>
                </a:lnTo>
                <a:lnTo>
                  <a:pt x="2365" y="865"/>
                </a:lnTo>
                <a:lnTo>
                  <a:pt x="2381" y="906"/>
                </a:lnTo>
                <a:lnTo>
                  <a:pt x="2397" y="943"/>
                </a:lnTo>
                <a:lnTo>
                  <a:pt x="2419" y="984"/>
                </a:lnTo>
                <a:lnTo>
                  <a:pt x="2435" y="1021"/>
                </a:lnTo>
                <a:lnTo>
                  <a:pt x="2456" y="1062"/>
                </a:lnTo>
                <a:lnTo>
                  <a:pt x="2472" y="1099"/>
                </a:lnTo>
                <a:lnTo>
                  <a:pt x="2488" y="1130"/>
                </a:lnTo>
                <a:lnTo>
                  <a:pt x="2510" y="1167"/>
                </a:lnTo>
                <a:lnTo>
                  <a:pt x="2526" y="1203"/>
                </a:lnTo>
                <a:lnTo>
                  <a:pt x="2547" y="1234"/>
                </a:lnTo>
                <a:lnTo>
                  <a:pt x="2563" y="1266"/>
                </a:lnTo>
                <a:lnTo>
                  <a:pt x="2580" y="1297"/>
                </a:lnTo>
                <a:lnTo>
                  <a:pt x="2601" y="1328"/>
                </a:lnTo>
                <a:lnTo>
                  <a:pt x="2617" y="1354"/>
                </a:lnTo>
                <a:lnTo>
                  <a:pt x="2639" y="1385"/>
                </a:lnTo>
                <a:lnTo>
                  <a:pt x="2655" y="1411"/>
                </a:lnTo>
                <a:lnTo>
                  <a:pt x="2671" y="1437"/>
                </a:lnTo>
                <a:lnTo>
                  <a:pt x="2692" y="1463"/>
                </a:lnTo>
                <a:lnTo>
                  <a:pt x="2708" y="1484"/>
                </a:lnTo>
                <a:lnTo>
                  <a:pt x="2730" y="1505"/>
                </a:lnTo>
                <a:lnTo>
                  <a:pt x="2746" y="1526"/>
                </a:lnTo>
                <a:lnTo>
                  <a:pt x="2762" y="1547"/>
                </a:lnTo>
                <a:lnTo>
                  <a:pt x="2783" y="1568"/>
                </a:lnTo>
                <a:lnTo>
                  <a:pt x="2799" y="1583"/>
                </a:lnTo>
                <a:lnTo>
                  <a:pt x="2821" y="1604"/>
                </a:lnTo>
                <a:lnTo>
                  <a:pt x="2837" y="1620"/>
                </a:lnTo>
                <a:lnTo>
                  <a:pt x="2853" y="1635"/>
                </a:lnTo>
                <a:lnTo>
                  <a:pt x="2874" y="1646"/>
                </a:lnTo>
                <a:lnTo>
                  <a:pt x="2891" y="1661"/>
                </a:lnTo>
                <a:lnTo>
                  <a:pt x="2907" y="1672"/>
                </a:lnTo>
                <a:lnTo>
                  <a:pt x="2928" y="1687"/>
                </a:lnTo>
                <a:lnTo>
                  <a:pt x="2944" y="1698"/>
                </a:lnTo>
                <a:lnTo>
                  <a:pt x="2966" y="1708"/>
                </a:lnTo>
                <a:lnTo>
                  <a:pt x="2982" y="1713"/>
                </a:lnTo>
                <a:lnTo>
                  <a:pt x="2998" y="1724"/>
                </a:lnTo>
                <a:lnTo>
                  <a:pt x="3019" y="1734"/>
                </a:lnTo>
                <a:lnTo>
                  <a:pt x="3035" y="1739"/>
                </a:lnTo>
                <a:lnTo>
                  <a:pt x="3057" y="1750"/>
                </a:lnTo>
                <a:lnTo>
                  <a:pt x="3073" y="1755"/>
                </a:lnTo>
                <a:lnTo>
                  <a:pt x="3089" y="1760"/>
                </a:lnTo>
                <a:lnTo>
                  <a:pt x="3110" y="1765"/>
                </a:lnTo>
                <a:lnTo>
                  <a:pt x="3127" y="1771"/>
                </a:lnTo>
                <a:lnTo>
                  <a:pt x="3148" y="1776"/>
                </a:lnTo>
                <a:lnTo>
                  <a:pt x="3164" y="1781"/>
                </a:lnTo>
                <a:lnTo>
                  <a:pt x="3180" y="1781"/>
                </a:lnTo>
                <a:lnTo>
                  <a:pt x="3202" y="1786"/>
                </a:lnTo>
                <a:lnTo>
                  <a:pt x="3218" y="1791"/>
                </a:lnTo>
                <a:lnTo>
                  <a:pt x="3239" y="1791"/>
                </a:lnTo>
                <a:lnTo>
                  <a:pt x="3255" y="1797"/>
                </a:lnTo>
                <a:lnTo>
                  <a:pt x="3271" y="1797"/>
                </a:lnTo>
                <a:lnTo>
                  <a:pt x="3293" y="1802"/>
                </a:lnTo>
                <a:lnTo>
                  <a:pt x="3309" y="1802"/>
                </a:lnTo>
                <a:lnTo>
                  <a:pt x="3325" y="1802"/>
                </a:lnTo>
                <a:lnTo>
                  <a:pt x="3346" y="1807"/>
                </a:lnTo>
                <a:lnTo>
                  <a:pt x="3363" y="1807"/>
                </a:lnTo>
                <a:lnTo>
                  <a:pt x="3384" y="1807"/>
                </a:lnTo>
                <a:lnTo>
                  <a:pt x="3400" y="1812"/>
                </a:lnTo>
                <a:lnTo>
                  <a:pt x="3422" y="1812"/>
                </a:lnTo>
                <a:lnTo>
                  <a:pt x="3438" y="1812"/>
                </a:lnTo>
                <a:lnTo>
                  <a:pt x="3454" y="1812"/>
                </a:lnTo>
                <a:lnTo>
                  <a:pt x="3475" y="1812"/>
                </a:lnTo>
                <a:lnTo>
                  <a:pt x="3491" y="1812"/>
                </a:lnTo>
                <a:lnTo>
                  <a:pt x="3507" y="1812"/>
                </a:lnTo>
                <a:lnTo>
                  <a:pt x="3529" y="1817"/>
                </a:lnTo>
                <a:lnTo>
                  <a:pt x="3545" y="1817"/>
                </a:lnTo>
                <a:lnTo>
                  <a:pt x="3566" y="1817"/>
                </a:lnTo>
                <a:lnTo>
                  <a:pt x="3582" y="1817"/>
                </a:lnTo>
                <a:lnTo>
                  <a:pt x="3599" y="1817"/>
                </a:lnTo>
                <a:lnTo>
                  <a:pt x="3620" y="1817"/>
                </a:lnTo>
              </a:path>
            </a:pathLst>
          </a:custGeom>
          <a:noFill/>
          <a:ln cap="flat" cmpd="sng" w="57150">
            <a:solidFill>
              <a:srgbClr val="FFCC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5" name="Google Shape;285;p28"/>
          <p:cNvCxnSpPr/>
          <p:nvPr/>
        </p:nvCxnSpPr>
        <p:spPr>
          <a:xfrm>
            <a:off x="4191000" y="1143000"/>
            <a:ext cx="0" cy="335280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86" name="Google Shape;286;p28"/>
          <p:cNvSpPr txBox="1"/>
          <p:nvPr/>
        </p:nvSpPr>
        <p:spPr>
          <a:xfrm>
            <a:off x="2895600" y="4648200"/>
            <a:ext cx="990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-1</a:t>
            </a:r>
            <a:endParaRPr/>
          </a:p>
        </p:txBody>
      </p:sp>
      <p:sp>
        <p:nvSpPr>
          <p:cNvPr id="287" name="Google Shape;287;p28"/>
          <p:cNvSpPr txBox="1"/>
          <p:nvPr/>
        </p:nvSpPr>
        <p:spPr>
          <a:xfrm>
            <a:off x="4572000" y="4648200"/>
            <a:ext cx="990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cxnSp>
        <p:nvCxnSpPr>
          <p:cNvPr id="288" name="Google Shape;288;p28"/>
          <p:cNvCxnSpPr/>
          <p:nvPr/>
        </p:nvCxnSpPr>
        <p:spPr>
          <a:xfrm>
            <a:off x="3352800" y="2743200"/>
            <a:ext cx="0" cy="16764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89" name="Google Shape;289;p28"/>
          <p:cNvCxnSpPr/>
          <p:nvPr/>
        </p:nvCxnSpPr>
        <p:spPr>
          <a:xfrm>
            <a:off x="5029200" y="2743200"/>
            <a:ext cx="0" cy="16764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90" name="Google Shape;290;p28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Standard Normal distribution</a:t>
            </a:r>
            <a:endParaRPr/>
          </a:p>
        </p:txBody>
      </p:sp>
      <p:sp>
        <p:nvSpPr>
          <p:cNvPr id="291" name="Google Shape;291;p28"/>
          <p:cNvSpPr txBox="1"/>
          <p:nvPr/>
        </p:nvSpPr>
        <p:spPr>
          <a:xfrm>
            <a:off x="0" y="6019800"/>
            <a:ext cx="838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1-0.3173= 0.68- 68%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6" name="Google Shape;296;p29"/>
          <p:cNvCxnSpPr/>
          <p:nvPr/>
        </p:nvCxnSpPr>
        <p:spPr>
          <a:xfrm>
            <a:off x="1447800" y="4114800"/>
            <a:ext cx="5746750" cy="1587"/>
          </a:xfrm>
          <a:prstGeom prst="straightConnector1">
            <a:avLst/>
          </a:prstGeom>
          <a:noFill/>
          <a:ln cap="flat" cmpd="sng" w="174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97" name="Google Shape;297;p29"/>
          <p:cNvSpPr/>
          <p:nvPr/>
        </p:nvSpPr>
        <p:spPr>
          <a:xfrm>
            <a:off x="1371600" y="1219200"/>
            <a:ext cx="5746750" cy="2884487"/>
          </a:xfrm>
          <a:custGeom>
            <a:rect b="b" l="l" r="r" t="t"/>
            <a:pathLst>
              <a:path extrusionOk="0" h="1817" w="3620">
                <a:moveTo>
                  <a:pt x="0" y="1817"/>
                </a:moveTo>
                <a:lnTo>
                  <a:pt x="16" y="1817"/>
                </a:lnTo>
                <a:lnTo>
                  <a:pt x="32" y="1817"/>
                </a:lnTo>
                <a:lnTo>
                  <a:pt x="53" y="1817"/>
                </a:lnTo>
                <a:lnTo>
                  <a:pt x="70" y="1817"/>
                </a:lnTo>
                <a:lnTo>
                  <a:pt x="91" y="1817"/>
                </a:lnTo>
                <a:lnTo>
                  <a:pt x="107" y="1812"/>
                </a:lnTo>
                <a:lnTo>
                  <a:pt x="123" y="1812"/>
                </a:lnTo>
                <a:lnTo>
                  <a:pt x="145" y="1812"/>
                </a:lnTo>
                <a:lnTo>
                  <a:pt x="161" y="1812"/>
                </a:lnTo>
                <a:lnTo>
                  <a:pt x="177" y="1812"/>
                </a:lnTo>
                <a:lnTo>
                  <a:pt x="198" y="1812"/>
                </a:lnTo>
                <a:lnTo>
                  <a:pt x="214" y="1807"/>
                </a:lnTo>
                <a:lnTo>
                  <a:pt x="236" y="1807"/>
                </a:lnTo>
                <a:lnTo>
                  <a:pt x="252" y="1807"/>
                </a:lnTo>
                <a:lnTo>
                  <a:pt x="268" y="1807"/>
                </a:lnTo>
                <a:lnTo>
                  <a:pt x="289" y="1802"/>
                </a:lnTo>
                <a:lnTo>
                  <a:pt x="306" y="1802"/>
                </a:lnTo>
                <a:lnTo>
                  <a:pt x="327" y="1797"/>
                </a:lnTo>
                <a:lnTo>
                  <a:pt x="343" y="1797"/>
                </a:lnTo>
                <a:lnTo>
                  <a:pt x="359" y="1797"/>
                </a:lnTo>
                <a:lnTo>
                  <a:pt x="381" y="1791"/>
                </a:lnTo>
                <a:lnTo>
                  <a:pt x="397" y="1786"/>
                </a:lnTo>
                <a:lnTo>
                  <a:pt x="418" y="1786"/>
                </a:lnTo>
                <a:lnTo>
                  <a:pt x="434" y="1781"/>
                </a:lnTo>
                <a:lnTo>
                  <a:pt x="450" y="1776"/>
                </a:lnTo>
                <a:lnTo>
                  <a:pt x="472" y="1771"/>
                </a:lnTo>
                <a:lnTo>
                  <a:pt x="488" y="1771"/>
                </a:lnTo>
                <a:lnTo>
                  <a:pt x="509" y="1765"/>
                </a:lnTo>
                <a:lnTo>
                  <a:pt x="525" y="1755"/>
                </a:lnTo>
                <a:lnTo>
                  <a:pt x="542" y="1750"/>
                </a:lnTo>
                <a:lnTo>
                  <a:pt x="563" y="1745"/>
                </a:lnTo>
                <a:lnTo>
                  <a:pt x="579" y="1739"/>
                </a:lnTo>
                <a:lnTo>
                  <a:pt x="601" y="1729"/>
                </a:lnTo>
                <a:lnTo>
                  <a:pt x="617" y="1718"/>
                </a:lnTo>
                <a:lnTo>
                  <a:pt x="633" y="1713"/>
                </a:lnTo>
                <a:lnTo>
                  <a:pt x="654" y="1703"/>
                </a:lnTo>
                <a:lnTo>
                  <a:pt x="670" y="1692"/>
                </a:lnTo>
                <a:lnTo>
                  <a:pt x="692" y="1682"/>
                </a:lnTo>
                <a:lnTo>
                  <a:pt x="708" y="1666"/>
                </a:lnTo>
                <a:lnTo>
                  <a:pt x="724" y="1656"/>
                </a:lnTo>
                <a:lnTo>
                  <a:pt x="745" y="1640"/>
                </a:lnTo>
                <a:lnTo>
                  <a:pt x="761" y="1625"/>
                </a:lnTo>
                <a:lnTo>
                  <a:pt x="777" y="1609"/>
                </a:lnTo>
                <a:lnTo>
                  <a:pt x="799" y="1594"/>
                </a:lnTo>
                <a:lnTo>
                  <a:pt x="815" y="1578"/>
                </a:lnTo>
                <a:lnTo>
                  <a:pt x="836" y="1557"/>
                </a:lnTo>
                <a:lnTo>
                  <a:pt x="853" y="1536"/>
                </a:lnTo>
                <a:lnTo>
                  <a:pt x="869" y="1521"/>
                </a:lnTo>
                <a:lnTo>
                  <a:pt x="890" y="1495"/>
                </a:lnTo>
                <a:lnTo>
                  <a:pt x="906" y="1474"/>
                </a:lnTo>
                <a:lnTo>
                  <a:pt x="928" y="1448"/>
                </a:lnTo>
                <a:lnTo>
                  <a:pt x="944" y="1427"/>
                </a:lnTo>
                <a:lnTo>
                  <a:pt x="960" y="1401"/>
                </a:lnTo>
                <a:lnTo>
                  <a:pt x="981" y="1370"/>
                </a:lnTo>
                <a:lnTo>
                  <a:pt x="997" y="1344"/>
                </a:lnTo>
                <a:lnTo>
                  <a:pt x="1019" y="1312"/>
                </a:lnTo>
                <a:lnTo>
                  <a:pt x="1035" y="1281"/>
                </a:lnTo>
                <a:lnTo>
                  <a:pt x="1051" y="1250"/>
                </a:lnTo>
                <a:lnTo>
                  <a:pt x="1072" y="1219"/>
                </a:lnTo>
                <a:lnTo>
                  <a:pt x="1089" y="1187"/>
                </a:lnTo>
                <a:lnTo>
                  <a:pt x="1110" y="1151"/>
                </a:lnTo>
                <a:lnTo>
                  <a:pt x="1126" y="1115"/>
                </a:lnTo>
                <a:lnTo>
                  <a:pt x="1142" y="1078"/>
                </a:lnTo>
                <a:lnTo>
                  <a:pt x="1164" y="1042"/>
                </a:lnTo>
                <a:lnTo>
                  <a:pt x="1180" y="1005"/>
                </a:lnTo>
                <a:lnTo>
                  <a:pt x="1201" y="969"/>
                </a:lnTo>
                <a:lnTo>
                  <a:pt x="1217" y="927"/>
                </a:lnTo>
                <a:lnTo>
                  <a:pt x="1233" y="885"/>
                </a:lnTo>
                <a:lnTo>
                  <a:pt x="1255" y="849"/>
                </a:lnTo>
                <a:lnTo>
                  <a:pt x="1271" y="807"/>
                </a:lnTo>
                <a:lnTo>
                  <a:pt x="1287" y="766"/>
                </a:lnTo>
                <a:lnTo>
                  <a:pt x="1308" y="724"/>
                </a:lnTo>
                <a:lnTo>
                  <a:pt x="1325" y="682"/>
                </a:lnTo>
                <a:lnTo>
                  <a:pt x="1346" y="646"/>
                </a:lnTo>
                <a:lnTo>
                  <a:pt x="1362" y="604"/>
                </a:lnTo>
                <a:lnTo>
                  <a:pt x="1378" y="563"/>
                </a:lnTo>
                <a:lnTo>
                  <a:pt x="1400" y="526"/>
                </a:lnTo>
                <a:lnTo>
                  <a:pt x="1416" y="484"/>
                </a:lnTo>
                <a:lnTo>
                  <a:pt x="1437" y="448"/>
                </a:lnTo>
                <a:lnTo>
                  <a:pt x="1453" y="406"/>
                </a:lnTo>
                <a:lnTo>
                  <a:pt x="1469" y="370"/>
                </a:lnTo>
                <a:lnTo>
                  <a:pt x="1491" y="333"/>
                </a:lnTo>
                <a:lnTo>
                  <a:pt x="1507" y="302"/>
                </a:lnTo>
                <a:lnTo>
                  <a:pt x="1528" y="271"/>
                </a:lnTo>
                <a:lnTo>
                  <a:pt x="1544" y="235"/>
                </a:lnTo>
                <a:lnTo>
                  <a:pt x="1561" y="209"/>
                </a:lnTo>
                <a:lnTo>
                  <a:pt x="1582" y="177"/>
                </a:lnTo>
                <a:lnTo>
                  <a:pt x="1598" y="151"/>
                </a:lnTo>
                <a:lnTo>
                  <a:pt x="1620" y="125"/>
                </a:lnTo>
                <a:lnTo>
                  <a:pt x="1636" y="104"/>
                </a:lnTo>
                <a:lnTo>
                  <a:pt x="1652" y="84"/>
                </a:lnTo>
                <a:lnTo>
                  <a:pt x="1673" y="63"/>
                </a:lnTo>
                <a:lnTo>
                  <a:pt x="1689" y="47"/>
                </a:lnTo>
                <a:lnTo>
                  <a:pt x="1711" y="37"/>
                </a:lnTo>
                <a:lnTo>
                  <a:pt x="1727" y="21"/>
                </a:lnTo>
                <a:lnTo>
                  <a:pt x="1743" y="16"/>
                </a:lnTo>
                <a:lnTo>
                  <a:pt x="1764" y="5"/>
                </a:lnTo>
                <a:lnTo>
                  <a:pt x="1780" y="0"/>
                </a:lnTo>
                <a:lnTo>
                  <a:pt x="1802" y="0"/>
                </a:lnTo>
                <a:lnTo>
                  <a:pt x="1818" y="0"/>
                </a:lnTo>
                <a:lnTo>
                  <a:pt x="1834" y="5"/>
                </a:lnTo>
                <a:lnTo>
                  <a:pt x="1855" y="11"/>
                </a:lnTo>
                <a:lnTo>
                  <a:pt x="1872" y="16"/>
                </a:lnTo>
                <a:lnTo>
                  <a:pt x="1888" y="26"/>
                </a:lnTo>
                <a:lnTo>
                  <a:pt x="1909" y="42"/>
                </a:lnTo>
                <a:lnTo>
                  <a:pt x="1925" y="58"/>
                </a:lnTo>
                <a:lnTo>
                  <a:pt x="1947" y="73"/>
                </a:lnTo>
                <a:lnTo>
                  <a:pt x="1963" y="94"/>
                </a:lnTo>
                <a:lnTo>
                  <a:pt x="1979" y="115"/>
                </a:lnTo>
                <a:lnTo>
                  <a:pt x="2000" y="136"/>
                </a:lnTo>
                <a:lnTo>
                  <a:pt x="2016" y="162"/>
                </a:lnTo>
                <a:lnTo>
                  <a:pt x="2038" y="193"/>
                </a:lnTo>
                <a:lnTo>
                  <a:pt x="2054" y="219"/>
                </a:lnTo>
                <a:lnTo>
                  <a:pt x="2070" y="250"/>
                </a:lnTo>
                <a:lnTo>
                  <a:pt x="2091" y="281"/>
                </a:lnTo>
                <a:lnTo>
                  <a:pt x="2108" y="318"/>
                </a:lnTo>
                <a:lnTo>
                  <a:pt x="2129" y="354"/>
                </a:lnTo>
                <a:lnTo>
                  <a:pt x="2145" y="391"/>
                </a:lnTo>
                <a:lnTo>
                  <a:pt x="2161" y="427"/>
                </a:lnTo>
                <a:lnTo>
                  <a:pt x="2183" y="464"/>
                </a:lnTo>
                <a:lnTo>
                  <a:pt x="2199" y="500"/>
                </a:lnTo>
                <a:lnTo>
                  <a:pt x="2220" y="542"/>
                </a:lnTo>
                <a:lnTo>
                  <a:pt x="2236" y="583"/>
                </a:lnTo>
                <a:lnTo>
                  <a:pt x="2252" y="620"/>
                </a:lnTo>
                <a:lnTo>
                  <a:pt x="2274" y="662"/>
                </a:lnTo>
                <a:lnTo>
                  <a:pt x="2290" y="703"/>
                </a:lnTo>
                <a:lnTo>
                  <a:pt x="2311" y="745"/>
                </a:lnTo>
                <a:lnTo>
                  <a:pt x="2327" y="786"/>
                </a:lnTo>
                <a:lnTo>
                  <a:pt x="2344" y="828"/>
                </a:lnTo>
                <a:lnTo>
                  <a:pt x="2365" y="865"/>
                </a:lnTo>
                <a:lnTo>
                  <a:pt x="2381" y="906"/>
                </a:lnTo>
                <a:lnTo>
                  <a:pt x="2397" y="943"/>
                </a:lnTo>
                <a:lnTo>
                  <a:pt x="2419" y="984"/>
                </a:lnTo>
                <a:lnTo>
                  <a:pt x="2435" y="1021"/>
                </a:lnTo>
                <a:lnTo>
                  <a:pt x="2456" y="1062"/>
                </a:lnTo>
                <a:lnTo>
                  <a:pt x="2472" y="1099"/>
                </a:lnTo>
                <a:lnTo>
                  <a:pt x="2488" y="1130"/>
                </a:lnTo>
                <a:lnTo>
                  <a:pt x="2510" y="1167"/>
                </a:lnTo>
                <a:lnTo>
                  <a:pt x="2526" y="1203"/>
                </a:lnTo>
                <a:lnTo>
                  <a:pt x="2547" y="1234"/>
                </a:lnTo>
                <a:lnTo>
                  <a:pt x="2563" y="1266"/>
                </a:lnTo>
                <a:lnTo>
                  <a:pt x="2580" y="1297"/>
                </a:lnTo>
                <a:lnTo>
                  <a:pt x="2601" y="1328"/>
                </a:lnTo>
                <a:lnTo>
                  <a:pt x="2617" y="1354"/>
                </a:lnTo>
                <a:lnTo>
                  <a:pt x="2639" y="1385"/>
                </a:lnTo>
                <a:lnTo>
                  <a:pt x="2655" y="1411"/>
                </a:lnTo>
                <a:lnTo>
                  <a:pt x="2671" y="1437"/>
                </a:lnTo>
                <a:lnTo>
                  <a:pt x="2692" y="1463"/>
                </a:lnTo>
                <a:lnTo>
                  <a:pt x="2708" y="1484"/>
                </a:lnTo>
                <a:lnTo>
                  <a:pt x="2730" y="1505"/>
                </a:lnTo>
                <a:lnTo>
                  <a:pt x="2746" y="1526"/>
                </a:lnTo>
                <a:lnTo>
                  <a:pt x="2762" y="1547"/>
                </a:lnTo>
                <a:lnTo>
                  <a:pt x="2783" y="1568"/>
                </a:lnTo>
                <a:lnTo>
                  <a:pt x="2799" y="1583"/>
                </a:lnTo>
                <a:lnTo>
                  <a:pt x="2821" y="1604"/>
                </a:lnTo>
                <a:lnTo>
                  <a:pt x="2837" y="1620"/>
                </a:lnTo>
                <a:lnTo>
                  <a:pt x="2853" y="1635"/>
                </a:lnTo>
                <a:lnTo>
                  <a:pt x="2874" y="1646"/>
                </a:lnTo>
                <a:lnTo>
                  <a:pt x="2891" y="1661"/>
                </a:lnTo>
                <a:lnTo>
                  <a:pt x="2907" y="1672"/>
                </a:lnTo>
                <a:lnTo>
                  <a:pt x="2928" y="1687"/>
                </a:lnTo>
                <a:lnTo>
                  <a:pt x="2944" y="1698"/>
                </a:lnTo>
                <a:lnTo>
                  <a:pt x="2966" y="1708"/>
                </a:lnTo>
                <a:lnTo>
                  <a:pt x="2982" y="1713"/>
                </a:lnTo>
                <a:lnTo>
                  <a:pt x="2998" y="1724"/>
                </a:lnTo>
                <a:lnTo>
                  <a:pt x="3019" y="1734"/>
                </a:lnTo>
                <a:lnTo>
                  <a:pt x="3035" y="1739"/>
                </a:lnTo>
                <a:lnTo>
                  <a:pt x="3057" y="1750"/>
                </a:lnTo>
                <a:lnTo>
                  <a:pt x="3073" y="1755"/>
                </a:lnTo>
                <a:lnTo>
                  <a:pt x="3089" y="1760"/>
                </a:lnTo>
                <a:lnTo>
                  <a:pt x="3110" y="1765"/>
                </a:lnTo>
                <a:lnTo>
                  <a:pt x="3127" y="1771"/>
                </a:lnTo>
                <a:lnTo>
                  <a:pt x="3148" y="1776"/>
                </a:lnTo>
                <a:lnTo>
                  <a:pt x="3164" y="1781"/>
                </a:lnTo>
                <a:lnTo>
                  <a:pt x="3180" y="1781"/>
                </a:lnTo>
                <a:lnTo>
                  <a:pt x="3202" y="1786"/>
                </a:lnTo>
                <a:lnTo>
                  <a:pt x="3218" y="1791"/>
                </a:lnTo>
                <a:lnTo>
                  <a:pt x="3239" y="1791"/>
                </a:lnTo>
                <a:lnTo>
                  <a:pt x="3255" y="1797"/>
                </a:lnTo>
                <a:lnTo>
                  <a:pt x="3271" y="1797"/>
                </a:lnTo>
                <a:lnTo>
                  <a:pt x="3293" y="1802"/>
                </a:lnTo>
                <a:lnTo>
                  <a:pt x="3309" y="1802"/>
                </a:lnTo>
                <a:lnTo>
                  <a:pt x="3325" y="1802"/>
                </a:lnTo>
                <a:lnTo>
                  <a:pt x="3346" y="1807"/>
                </a:lnTo>
                <a:lnTo>
                  <a:pt x="3363" y="1807"/>
                </a:lnTo>
                <a:lnTo>
                  <a:pt x="3384" y="1807"/>
                </a:lnTo>
                <a:lnTo>
                  <a:pt x="3400" y="1812"/>
                </a:lnTo>
                <a:lnTo>
                  <a:pt x="3422" y="1812"/>
                </a:lnTo>
                <a:lnTo>
                  <a:pt x="3438" y="1812"/>
                </a:lnTo>
                <a:lnTo>
                  <a:pt x="3454" y="1812"/>
                </a:lnTo>
                <a:lnTo>
                  <a:pt x="3475" y="1812"/>
                </a:lnTo>
                <a:lnTo>
                  <a:pt x="3491" y="1812"/>
                </a:lnTo>
                <a:lnTo>
                  <a:pt x="3507" y="1812"/>
                </a:lnTo>
                <a:lnTo>
                  <a:pt x="3529" y="1817"/>
                </a:lnTo>
                <a:lnTo>
                  <a:pt x="3545" y="1817"/>
                </a:lnTo>
                <a:lnTo>
                  <a:pt x="3566" y="1817"/>
                </a:lnTo>
                <a:lnTo>
                  <a:pt x="3582" y="1817"/>
                </a:lnTo>
                <a:lnTo>
                  <a:pt x="3599" y="1817"/>
                </a:lnTo>
                <a:lnTo>
                  <a:pt x="3620" y="1817"/>
                </a:lnTo>
              </a:path>
            </a:pathLst>
          </a:custGeom>
          <a:noFill/>
          <a:ln cap="flat" cmpd="sng" w="57150">
            <a:solidFill>
              <a:srgbClr val="FFCC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98" name="Google Shape;298;p29"/>
          <p:cNvCxnSpPr/>
          <p:nvPr/>
        </p:nvCxnSpPr>
        <p:spPr>
          <a:xfrm>
            <a:off x="4191000" y="914400"/>
            <a:ext cx="0" cy="335280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99" name="Google Shape;299;p29"/>
          <p:cNvSpPr txBox="1"/>
          <p:nvPr/>
        </p:nvSpPr>
        <p:spPr>
          <a:xfrm>
            <a:off x="2895600" y="4191000"/>
            <a:ext cx="990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300" name="Google Shape;300;p29"/>
          <p:cNvSpPr txBox="1"/>
          <p:nvPr/>
        </p:nvSpPr>
        <p:spPr>
          <a:xfrm>
            <a:off x="4572000" y="4191000"/>
            <a:ext cx="990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cxnSp>
        <p:nvCxnSpPr>
          <p:cNvPr id="301" name="Google Shape;301;p29"/>
          <p:cNvCxnSpPr/>
          <p:nvPr/>
        </p:nvCxnSpPr>
        <p:spPr>
          <a:xfrm>
            <a:off x="3352800" y="2514600"/>
            <a:ext cx="0" cy="16764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02" name="Google Shape;302;p29"/>
          <p:cNvCxnSpPr/>
          <p:nvPr/>
        </p:nvCxnSpPr>
        <p:spPr>
          <a:xfrm>
            <a:off x="5029200" y="2514600"/>
            <a:ext cx="0" cy="16764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03" name="Google Shape;303;p29"/>
          <p:cNvSpPr txBox="1"/>
          <p:nvPr/>
        </p:nvSpPr>
        <p:spPr>
          <a:xfrm>
            <a:off x="6096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Standard Normal distribution</a:t>
            </a:r>
            <a:endParaRPr/>
          </a:p>
        </p:txBody>
      </p:sp>
      <p:sp>
        <p:nvSpPr>
          <p:cNvPr id="304" name="Google Shape;304;p29"/>
          <p:cNvSpPr txBox="1"/>
          <p:nvPr/>
        </p:nvSpPr>
        <p:spPr>
          <a:xfrm>
            <a:off x="381000" y="5181600"/>
            <a:ext cx="73152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29"/>
          <p:cNvSpPr txBox="1"/>
          <p:nvPr/>
        </p:nvSpPr>
        <p:spPr>
          <a:xfrm>
            <a:off x="228600" y="4572000"/>
            <a:ext cx="838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1-0.3173= 0.68       68%</a:t>
            </a:r>
            <a:endParaRPr/>
          </a:p>
        </p:txBody>
      </p:sp>
      <p:sp>
        <p:nvSpPr>
          <p:cNvPr id="306" name="Google Shape;306;p29"/>
          <p:cNvSpPr txBox="1"/>
          <p:nvPr/>
        </p:nvSpPr>
        <p:spPr>
          <a:xfrm>
            <a:off x="228600" y="5181600"/>
            <a:ext cx="7772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is the probability that x falls within 1.96 Sd?</a:t>
            </a:r>
            <a:endParaRPr/>
          </a:p>
        </p:txBody>
      </p:sp>
      <p:sp>
        <p:nvSpPr>
          <p:cNvPr id="307" name="Google Shape;307;p29"/>
          <p:cNvSpPr txBox="1"/>
          <p:nvPr/>
        </p:nvSpPr>
        <p:spPr>
          <a:xfrm>
            <a:off x="304800" y="5791200"/>
            <a:ext cx="426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1 - 0.05= 0.95       95%</a:t>
            </a:r>
            <a:endParaRPr/>
          </a:p>
        </p:txBody>
      </p:sp>
      <p:cxnSp>
        <p:nvCxnSpPr>
          <p:cNvPr id="308" name="Google Shape;308;p29"/>
          <p:cNvCxnSpPr/>
          <p:nvPr/>
        </p:nvCxnSpPr>
        <p:spPr>
          <a:xfrm>
            <a:off x="2438400" y="4800600"/>
            <a:ext cx="5334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309" name="Google Shape;309;p29"/>
          <p:cNvCxnSpPr/>
          <p:nvPr/>
        </p:nvCxnSpPr>
        <p:spPr>
          <a:xfrm>
            <a:off x="2438400" y="6019800"/>
            <a:ext cx="3048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0"/>
          <p:cNvSpPr txBox="1"/>
          <p:nvPr/>
        </p:nvSpPr>
        <p:spPr>
          <a:xfrm>
            <a:off x="457200" y="2514600"/>
            <a:ext cx="8229600" cy="9906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3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The Normal distribution</a:t>
            </a:r>
            <a:endParaRPr/>
          </a:p>
        </p:txBody>
      </p:sp>
      <p:sp>
        <p:nvSpPr>
          <p:cNvPr id="316" name="Google Shape;316;p30"/>
          <p:cNvSpPr txBox="1"/>
          <p:nvPr/>
        </p:nvSpPr>
        <p:spPr>
          <a:xfrm>
            <a:off x="974725" y="1563687"/>
            <a:ext cx="66151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Exactly 95% of the distribution lies between:</a:t>
            </a:r>
            <a:endParaRPr/>
          </a:p>
        </p:txBody>
      </p:sp>
      <p:sp>
        <p:nvSpPr>
          <p:cNvPr id="317" name="Google Shape;317;p30"/>
          <p:cNvSpPr txBox="1"/>
          <p:nvPr/>
        </p:nvSpPr>
        <p:spPr>
          <a:xfrm>
            <a:off x="533400" y="2667000"/>
            <a:ext cx="80010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µ - 1.96 x σ              and              µ + 1.96 x σ</a:t>
            </a:r>
            <a:endParaRPr/>
          </a:p>
        </p:txBody>
      </p:sp>
      <p:sp>
        <p:nvSpPr>
          <p:cNvPr id="318" name="Google Shape;318;p30"/>
          <p:cNvSpPr txBox="1"/>
          <p:nvPr/>
        </p:nvSpPr>
        <p:spPr>
          <a:xfrm>
            <a:off x="457200" y="4876800"/>
            <a:ext cx="83058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X - 1.96 x SD(x)           and           X + 1.96 x SD(x)</a:t>
            </a:r>
            <a:endParaRPr/>
          </a:p>
        </p:txBody>
      </p:sp>
      <p:cxnSp>
        <p:nvCxnSpPr>
          <p:cNvPr id="319" name="Google Shape;319;p30"/>
          <p:cNvCxnSpPr/>
          <p:nvPr/>
        </p:nvCxnSpPr>
        <p:spPr>
          <a:xfrm>
            <a:off x="609600" y="4953000"/>
            <a:ext cx="20955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20" name="Google Shape;320;p30"/>
          <p:cNvCxnSpPr/>
          <p:nvPr/>
        </p:nvCxnSpPr>
        <p:spPr>
          <a:xfrm>
            <a:off x="5943600" y="4953000"/>
            <a:ext cx="20955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21" name="Google Shape;321;p30"/>
          <p:cNvCxnSpPr/>
          <p:nvPr/>
        </p:nvCxnSpPr>
        <p:spPr>
          <a:xfrm>
            <a:off x="4495800" y="3733800"/>
            <a:ext cx="0" cy="609600"/>
          </a:xfrm>
          <a:prstGeom prst="straightConnector1">
            <a:avLst/>
          </a:prstGeom>
          <a:noFill/>
          <a:ln cap="flat" cmpd="sng" w="76200">
            <a:solidFill>
              <a:srgbClr val="FFCC00"/>
            </a:solidFill>
            <a:prstDash val="solid"/>
            <a:miter lim="800000"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Standard error</a:t>
            </a:r>
            <a:endParaRPr/>
          </a:p>
        </p:txBody>
      </p:sp>
      <p:sp>
        <p:nvSpPr>
          <p:cNvPr id="327" name="Google Shape;327;p31"/>
          <p:cNvSpPr txBox="1"/>
          <p:nvPr/>
        </p:nvSpPr>
        <p:spPr>
          <a:xfrm>
            <a:off x="2743200" y="2895600"/>
            <a:ext cx="41910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SE= SD/√n</a:t>
            </a:r>
            <a:endParaRPr/>
          </a:p>
        </p:txBody>
      </p:sp>
      <p:sp>
        <p:nvSpPr>
          <p:cNvPr id="328" name="Google Shape;328;p31"/>
          <p:cNvSpPr txBox="1"/>
          <p:nvPr/>
        </p:nvSpPr>
        <p:spPr>
          <a:xfrm>
            <a:off x="304800" y="1298575"/>
            <a:ext cx="8458200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precision with which a mean is estimated can be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measured by the standard Deviation of the mean  SD(X) also known as the Standard error (SE).</a:t>
            </a:r>
            <a:endParaRPr/>
          </a:p>
        </p:txBody>
      </p:sp>
      <p:cxnSp>
        <p:nvCxnSpPr>
          <p:cNvPr id="329" name="Google Shape;329;p31"/>
          <p:cNvCxnSpPr/>
          <p:nvPr/>
        </p:nvCxnSpPr>
        <p:spPr>
          <a:xfrm>
            <a:off x="8229600" y="1676400"/>
            <a:ext cx="2286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30" name="Google Shape;330;p31"/>
          <p:cNvSpPr txBox="1"/>
          <p:nvPr/>
        </p:nvSpPr>
        <p:spPr>
          <a:xfrm>
            <a:off x="0" y="4038600"/>
            <a:ext cx="9144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So as the sample size increases..... The standard error decreases.......</a:t>
            </a:r>
            <a:endParaRPr/>
          </a:p>
        </p:txBody>
      </p:sp>
      <p:sp>
        <p:nvSpPr>
          <p:cNvPr id="331" name="Google Shape;331;p31"/>
          <p:cNvSpPr txBox="1"/>
          <p:nvPr/>
        </p:nvSpPr>
        <p:spPr>
          <a:xfrm>
            <a:off x="0" y="5105400"/>
            <a:ext cx="9144000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SD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is a measure of the variability between individuals with respect to the measurement under consideration, whereas the </a:t>
            </a: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SE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is a measure of the uncertainty in the sample statistic (mean) derived from the individual measurements.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Probability distributions</a:t>
            </a:r>
            <a:endParaRPr/>
          </a:p>
        </p:txBody>
      </p:sp>
      <p:sp>
        <p:nvSpPr>
          <p:cNvPr id="91" name="Google Shape;91;p14"/>
          <p:cNvSpPr txBox="1"/>
          <p:nvPr/>
        </p:nvSpPr>
        <p:spPr>
          <a:xfrm>
            <a:off x="609600" y="3200400"/>
            <a:ext cx="6019800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a. For discrete data-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AutoNum type="arabicPeriod"/>
            </a:pPr>
            <a:r>
              <a:rPr b="1" i="0" lang="en-US" sz="24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Binomial distribution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AutoNum type="arabicPeriod"/>
            </a:pPr>
            <a:r>
              <a:rPr b="1" i="0" lang="en-US" sz="24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Poisson distribution</a:t>
            </a:r>
            <a:endParaRPr/>
          </a:p>
        </p:txBody>
      </p:sp>
      <p:sp>
        <p:nvSpPr>
          <p:cNvPr id="92" name="Google Shape;92;p14"/>
          <p:cNvSpPr txBox="1"/>
          <p:nvPr/>
        </p:nvSpPr>
        <p:spPr>
          <a:xfrm>
            <a:off x="685800" y="5029200"/>
            <a:ext cx="4191000" cy="1004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b. For continuous data-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Normal distribution</a:t>
            </a:r>
            <a:endParaRPr/>
          </a:p>
        </p:txBody>
      </p:sp>
      <p:sp>
        <p:nvSpPr>
          <p:cNvPr id="93" name="Google Shape;93;p14"/>
          <p:cNvSpPr txBox="1"/>
          <p:nvPr/>
        </p:nvSpPr>
        <p:spPr>
          <a:xfrm>
            <a:off x="304800" y="1752600"/>
            <a:ext cx="84582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Theoretical distributions that describe the probability pattern of variables.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3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Central limit theorom</a:t>
            </a: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228600" y="1676400"/>
            <a:ext cx="8915400" cy="3013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Assume that we have n independent observations of a variable from the Same population  and calculate the mean X.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 µ is the mean of the X’s in the population and σ is the SD, such means (X’s) from several samples of size n will approximately follow a normal distribution with mean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= µ and sd = σ /√n.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Standard error</a:t>
            </a:r>
            <a:endParaRPr/>
          </a:p>
        </p:txBody>
      </p:sp>
      <p:sp>
        <p:nvSpPr>
          <p:cNvPr id="343" name="Google Shape;343;p33"/>
          <p:cNvSpPr txBox="1"/>
          <p:nvPr/>
        </p:nvSpPr>
        <p:spPr>
          <a:xfrm>
            <a:off x="2743200" y="2895600"/>
            <a:ext cx="41910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SE= SD/√n</a:t>
            </a:r>
            <a:endParaRPr/>
          </a:p>
        </p:txBody>
      </p:sp>
      <p:sp>
        <p:nvSpPr>
          <p:cNvPr id="344" name="Google Shape;344;p33"/>
          <p:cNvSpPr txBox="1"/>
          <p:nvPr/>
        </p:nvSpPr>
        <p:spPr>
          <a:xfrm>
            <a:off x="304800" y="1298575"/>
            <a:ext cx="8458200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precision with which a mean is estimated can be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measured by the standard Deviation of the mean  SD(X) also known as the Standard error (SE).</a:t>
            </a:r>
            <a:endParaRPr/>
          </a:p>
        </p:txBody>
      </p:sp>
      <p:cxnSp>
        <p:nvCxnSpPr>
          <p:cNvPr id="345" name="Google Shape;345;p33"/>
          <p:cNvCxnSpPr/>
          <p:nvPr/>
        </p:nvCxnSpPr>
        <p:spPr>
          <a:xfrm>
            <a:off x="8229600" y="1676400"/>
            <a:ext cx="2286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46" name="Google Shape;346;p33"/>
          <p:cNvSpPr txBox="1"/>
          <p:nvPr/>
        </p:nvSpPr>
        <p:spPr>
          <a:xfrm>
            <a:off x="0" y="4038600"/>
            <a:ext cx="9144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So as the sample size increases..... The standard error decreases.......</a:t>
            </a:r>
            <a:endParaRPr/>
          </a:p>
        </p:txBody>
      </p:sp>
      <p:sp>
        <p:nvSpPr>
          <p:cNvPr id="347" name="Google Shape;347;p33"/>
          <p:cNvSpPr txBox="1"/>
          <p:nvPr/>
        </p:nvSpPr>
        <p:spPr>
          <a:xfrm>
            <a:off x="0" y="5105400"/>
            <a:ext cx="9144000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SD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is a measure of the variability between individuals with respect to the measurement under consideration, whereas the </a:t>
            </a: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SE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is a measure of the uncertainty in the sample statistic (mean) derived from the individual measurements.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3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Standard error</a:t>
            </a:r>
            <a:endParaRPr/>
          </a:p>
        </p:txBody>
      </p:sp>
      <p:sp>
        <p:nvSpPr>
          <p:cNvPr id="353" name="Google Shape;353;p34"/>
          <p:cNvSpPr txBox="1"/>
          <p:nvPr/>
        </p:nvSpPr>
        <p:spPr>
          <a:xfrm>
            <a:off x="1828800" y="1905000"/>
            <a:ext cx="41910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SE(</a:t>
            </a:r>
            <a:r>
              <a:rPr b="1" i="1" lang="en-US" sz="32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b="1" i="0" lang="en-US" sz="32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)=√ P(1-P)/n</a:t>
            </a:r>
            <a:endParaRPr/>
          </a:p>
        </p:txBody>
      </p:sp>
      <p:sp>
        <p:nvSpPr>
          <p:cNvPr id="354" name="Google Shape;354;p34"/>
          <p:cNvSpPr txBox="1"/>
          <p:nvPr/>
        </p:nvSpPr>
        <p:spPr>
          <a:xfrm>
            <a:off x="304800" y="1298575"/>
            <a:ext cx="8458200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 of a proportion</a:t>
            </a:r>
            <a:endParaRPr/>
          </a:p>
        </p:txBody>
      </p:sp>
      <p:cxnSp>
        <p:nvCxnSpPr>
          <p:cNvPr id="355" name="Google Shape;355;p34"/>
          <p:cNvCxnSpPr/>
          <p:nvPr/>
        </p:nvCxnSpPr>
        <p:spPr>
          <a:xfrm>
            <a:off x="8229600" y="1676400"/>
            <a:ext cx="2286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56" name="Google Shape;356;p34"/>
          <p:cNvSpPr txBox="1"/>
          <p:nvPr/>
        </p:nvSpPr>
        <p:spPr>
          <a:xfrm>
            <a:off x="228600" y="3124200"/>
            <a:ext cx="2362200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 of a rate</a:t>
            </a:r>
            <a:endParaRPr/>
          </a:p>
        </p:txBody>
      </p:sp>
      <p:sp>
        <p:nvSpPr>
          <p:cNvPr id="357" name="Google Shape;357;p34"/>
          <p:cNvSpPr txBox="1"/>
          <p:nvPr/>
        </p:nvSpPr>
        <p:spPr>
          <a:xfrm>
            <a:off x="1905000" y="3657600"/>
            <a:ext cx="41910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SE (r)=√r/n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Confidence intervals</a:t>
            </a:r>
            <a:endParaRPr/>
          </a:p>
        </p:txBody>
      </p:sp>
      <p:sp>
        <p:nvSpPr>
          <p:cNvPr id="363" name="Google Shape;363;p35"/>
          <p:cNvSpPr txBox="1"/>
          <p:nvPr/>
        </p:nvSpPr>
        <p:spPr>
          <a:xfrm>
            <a:off x="228600" y="2971800"/>
            <a:ext cx="83058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X - 1.96 x SE           and           X + 1.96 x SE</a:t>
            </a:r>
            <a:endParaRPr/>
          </a:p>
        </p:txBody>
      </p:sp>
      <p:cxnSp>
        <p:nvCxnSpPr>
          <p:cNvPr id="364" name="Google Shape;364;p35"/>
          <p:cNvCxnSpPr/>
          <p:nvPr/>
        </p:nvCxnSpPr>
        <p:spPr>
          <a:xfrm>
            <a:off x="838200" y="3048000"/>
            <a:ext cx="20955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65" name="Google Shape;365;p35"/>
          <p:cNvCxnSpPr/>
          <p:nvPr/>
        </p:nvCxnSpPr>
        <p:spPr>
          <a:xfrm>
            <a:off x="5715000" y="3048000"/>
            <a:ext cx="20955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66" name="Google Shape;366;p35"/>
          <p:cNvSpPr txBox="1"/>
          <p:nvPr/>
        </p:nvSpPr>
        <p:spPr>
          <a:xfrm>
            <a:off x="0" y="1752600"/>
            <a:ext cx="824865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CI define a range of values within which our population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mean µ is likely to lie. Such an interval is defined by:</a:t>
            </a:r>
            <a:endParaRPr/>
          </a:p>
        </p:txBody>
      </p:sp>
      <p:sp>
        <p:nvSpPr>
          <p:cNvPr id="367" name="Google Shape;367;p35"/>
          <p:cNvSpPr txBox="1"/>
          <p:nvPr/>
        </p:nvSpPr>
        <p:spPr>
          <a:xfrm>
            <a:off x="0" y="4800600"/>
            <a:ext cx="9248775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CI is based on the concept of repitition of the study under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consideration. So if the study were to be repeated 100 times,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of the 100 resulting 95 % CI, we would Expect 95 of these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include the population parameter.</a:t>
            </a:r>
            <a:endParaRPr/>
          </a:p>
        </p:txBody>
      </p:sp>
      <p:sp>
        <p:nvSpPr>
          <p:cNvPr id="368" name="Google Shape;368;p35"/>
          <p:cNvSpPr txBox="1"/>
          <p:nvPr/>
        </p:nvSpPr>
        <p:spPr>
          <a:xfrm>
            <a:off x="2133600" y="3733800"/>
            <a:ext cx="419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95% CI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3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Example</a:t>
            </a:r>
            <a:endParaRPr/>
          </a:p>
        </p:txBody>
      </p:sp>
      <p:sp>
        <p:nvSpPr>
          <p:cNvPr id="374" name="Google Shape;374;p36"/>
          <p:cNvSpPr txBox="1"/>
          <p:nvPr/>
        </p:nvSpPr>
        <p:spPr>
          <a:xfrm>
            <a:off x="228600" y="1600200"/>
            <a:ext cx="7239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Effect of diet on body weight</a:t>
            </a:r>
            <a:endParaRPr/>
          </a:p>
        </p:txBody>
      </p:sp>
      <p:sp>
        <p:nvSpPr>
          <p:cNvPr id="375" name="Google Shape;375;p36"/>
          <p:cNvSpPr txBox="1"/>
          <p:nvPr/>
        </p:nvSpPr>
        <p:spPr>
          <a:xfrm>
            <a:off x="304800" y="21336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n= 8</a:t>
            </a:r>
            <a:endParaRPr/>
          </a:p>
        </p:txBody>
      </p:sp>
      <p:sp>
        <p:nvSpPr>
          <p:cNvPr id="376" name="Google Shape;376;p36"/>
          <p:cNvSpPr txBox="1"/>
          <p:nvPr/>
        </p:nvSpPr>
        <p:spPr>
          <a:xfrm>
            <a:off x="228600" y="2819400"/>
            <a:ext cx="5562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D= change in bw in kg (before-after)</a:t>
            </a:r>
            <a:endParaRPr/>
          </a:p>
        </p:txBody>
      </p:sp>
      <p:sp>
        <p:nvSpPr>
          <p:cNvPr id="377" name="Google Shape;377;p36"/>
          <p:cNvSpPr txBox="1"/>
          <p:nvPr/>
        </p:nvSpPr>
        <p:spPr>
          <a:xfrm>
            <a:off x="381000" y="3429000"/>
            <a:ext cx="6019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Data- -7, 2, -14, 1, -6, , -1, 3, -5</a:t>
            </a:r>
            <a:endParaRPr/>
          </a:p>
        </p:txBody>
      </p:sp>
      <p:sp>
        <p:nvSpPr>
          <p:cNvPr id="378" name="Google Shape;378;p36"/>
          <p:cNvSpPr txBox="1"/>
          <p:nvPr/>
        </p:nvSpPr>
        <p:spPr>
          <a:xfrm>
            <a:off x="304800" y="41148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Average change= -7 +2 + -14+1 +-6+-1+3+-5 / 8  = -3.38</a:t>
            </a:r>
            <a:endParaRPr/>
          </a:p>
        </p:txBody>
      </p:sp>
      <p:sp>
        <p:nvSpPr>
          <p:cNvPr id="379" name="Google Shape;379;p36"/>
          <p:cNvSpPr txBox="1"/>
          <p:nvPr/>
        </p:nvSpPr>
        <p:spPr>
          <a:xfrm>
            <a:off x="381000" y="4876800"/>
            <a:ext cx="533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SD= 5.73      SE = 5.73/√8 = 2.03</a:t>
            </a:r>
            <a:endParaRPr/>
          </a:p>
        </p:txBody>
      </p:sp>
      <p:sp>
        <p:nvSpPr>
          <p:cNvPr id="380" name="Google Shape;380;p36"/>
          <p:cNvSpPr txBox="1"/>
          <p:nvPr/>
        </p:nvSpPr>
        <p:spPr>
          <a:xfrm>
            <a:off x="381000" y="5486400"/>
            <a:ext cx="807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95% CI = -3.38 – 1.96 x 2.03     and       -3.38+1.96 x 2.03 </a:t>
            </a:r>
            <a:endParaRPr/>
          </a:p>
        </p:txBody>
      </p:sp>
      <p:sp>
        <p:nvSpPr>
          <p:cNvPr id="381" name="Google Shape;381;p36"/>
          <p:cNvSpPr txBox="1"/>
          <p:nvPr/>
        </p:nvSpPr>
        <p:spPr>
          <a:xfrm>
            <a:off x="838200" y="61722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95% CI = (-7.38, 0.62)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37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Conclusions</a:t>
            </a:r>
            <a:endParaRPr/>
          </a:p>
        </p:txBody>
      </p:sp>
      <p:sp>
        <p:nvSpPr>
          <p:cNvPr id="387" name="Google Shape;387;p37"/>
          <p:cNvSpPr txBox="1"/>
          <p:nvPr/>
        </p:nvSpPr>
        <p:spPr>
          <a:xfrm>
            <a:off x="304800" y="990600"/>
            <a:ext cx="8458200" cy="5568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52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In statistics need to make an inference from a sample to population.</a:t>
            </a:r>
            <a:endParaRPr/>
          </a:p>
          <a:p>
            <a:pPr indent="-15240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To account for the uncertainity we use  theoretical distributions known as probability distributions.</a:t>
            </a:r>
            <a:endParaRPr/>
          </a:p>
          <a:p>
            <a:pPr indent="-15240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Standard Normal distribution is the most important distribution used for continuous data, and any  normal distribution can be transformed to SND to estimate the probability of estimate.</a:t>
            </a:r>
            <a:endParaRPr/>
          </a:p>
          <a:p>
            <a:pPr indent="-15240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The SE represents the uncertainity of the  estimated mean .</a:t>
            </a:r>
            <a:endParaRPr/>
          </a:p>
          <a:p>
            <a:pPr indent="-15240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The CI is a range of values within which the population mean is likely to lie and this is known in statistics as estimation.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8" name="Google Shape;98;p15"/>
          <p:cNvCxnSpPr/>
          <p:nvPr/>
        </p:nvCxnSpPr>
        <p:spPr>
          <a:xfrm>
            <a:off x="1098550" y="5915025"/>
            <a:ext cx="5746750" cy="1587"/>
          </a:xfrm>
          <a:prstGeom prst="straightConnector1">
            <a:avLst/>
          </a:prstGeom>
          <a:noFill/>
          <a:ln cap="flat" cmpd="sng" w="174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9" name="Google Shape;99;p15"/>
          <p:cNvCxnSpPr/>
          <p:nvPr/>
        </p:nvCxnSpPr>
        <p:spPr>
          <a:xfrm>
            <a:off x="1668462" y="5915025"/>
            <a:ext cx="1587" cy="182562"/>
          </a:xfrm>
          <a:prstGeom prst="straightConnector1">
            <a:avLst/>
          </a:prstGeom>
          <a:noFill/>
          <a:ln cap="flat" cmpd="sng" w="174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0" name="Google Shape;100;p15"/>
          <p:cNvCxnSpPr/>
          <p:nvPr/>
        </p:nvCxnSpPr>
        <p:spPr>
          <a:xfrm>
            <a:off x="2817812" y="5915025"/>
            <a:ext cx="1587" cy="182562"/>
          </a:xfrm>
          <a:prstGeom prst="straightConnector1">
            <a:avLst/>
          </a:prstGeom>
          <a:noFill/>
          <a:ln cap="flat" cmpd="sng" w="174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1" name="Google Shape;101;p15"/>
          <p:cNvCxnSpPr/>
          <p:nvPr/>
        </p:nvCxnSpPr>
        <p:spPr>
          <a:xfrm>
            <a:off x="3967162" y="5915025"/>
            <a:ext cx="1587" cy="182562"/>
          </a:xfrm>
          <a:prstGeom prst="straightConnector1">
            <a:avLst/>
          </a:prstGeom>
          <a:noFill/>
          <a:ln cap="flat" cmpd="sng" w="174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2" name="Google Shape;102;p15"/>
          <p:cNvCxnSpPr/>
          <p:nvPr/>
        </p:nvCxnSpPr>
        <p:spPr>
          <a:xfrm>
            <a:off x="5116512" y="5915025"/>
            <a:ext cx="1587" cy="182562"/>
          </a:xfrm>
          <a:prstGeom prst="straightConnector1">
            <a:avLst/>
          </a:prstGeom>
          <a:noFill/>
          <a:ln cap="flat" cmpd="sng" w="174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3" name="Google Shape;103;p15"/>
          <p:cNvCxnSpPr/>
          <p:nvPr/>
        </p:nvCxnSpPr>
        <p:spPr>
          <a:xfrm>
            <a:off x="6265862" y="5915025"/>
            <a:ext cx="1587" cy="182562"/>
          </a:xfrm>
          <a:prstGeom prst="straightConnector1">
            <a:avLst/>
          </a:prstGeom>
          <a:noFill/>
          <a:ln cap="flat" cmpd="sng" w="174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04" name="Google Shape;104;p15"/>
          <p:cNvSpPr txBox="1"/>
          <p:nvPr/>
        </p:nvSpPr>
        <p:spPr>
          <a:xfrm>
            <a:off x="1463675" y="6122987"/>
            <a:ext cx="493712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10.0</a:t>
            </a:r>
            <a:endParaRPr/>
          </a:p>
        </p:txBody>
      </p:sp>
      <p:sp>
        <p:nvSpPr>
          <p:cNvPr id="105" name="Google Shape;105;p15"/>
          <p:cNvSpPr txBox="1"/>
          <p:nvPr/>
        </p:nvSpPr>
        <p:spPr>
          <a:xfrm>
            <a:off x="2613025" y="6122987"/>
            <a:ext cx="493712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12.0</a:t>
            </a:r>
            <a:endParaRPr/>
          </a:p>
        </p:txBody>
      </p:sp>
      <p:sp>
        <p:nvSpPr>
          <p:cNvPr id="106" name="Google Shape;106;p15"/>
          <p:cNvSpPr txBox="1"/>
          <p:nvPr/>
        </p:nvSpPr>
        <p:spPr>
          <a:xfrm>
            <a:off x="3763962" y="6122987"/>
            <a:ext cx="493712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14.0</a:t>
            </a:r>
            <a:endParaRPr/>
          </a:p>
        </p:txBody>
      </p:sp>
      <p:sp>
        <p:nvSpPr>
          <p:cNvPr id="107" name="Google Shape;107;p15"/>
          <p:cNvSpPr txBox="1"/>
          <p:nvPr/>
        </p:nvSpPr>
        <p:spPr>
          <a:xfrm>
            <a:off x="4913312" y="6122987"/>
            <a:ext cx="493712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16.0</a:t>
            </a:r>
            <a:endParaRPr/>
          </a:p>
        </p:txBody>
      </p:sp>
      <p:sp>
        <p:nvSpPr>
          <p:cNvPr id="108" name="Google Shape;108;p15"/>
          <p:cNvSpPr txBox="1"/>
          <p:nvPr/>
        </p:nvSpPr>
        <p:spPr>
          <a:xfrm>
            <a:off x="6062662" y="6122987"/>
            <a:ext cx="493712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18.0</a:t>
            </a:r>
            <a:endParaRPr/>
          </a:p>
        </p:txBody>
      </p:sp>
      <p:sp>
        <p:nvSpPr>
          <p:cNvPr id="109" name="Google Shape;109;p15"/>
          <p:cNvSpPr txBox="1"/>
          <p:nvPr/>
        </p:nvSpPr>
        <p:spPr>
          <a:xfrm>
            <a:off x="3814762" y="6411912"/>
            <a:ext cx="3714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hb</a:t>
            </a:r>
            <a:endParaRPr/>
          </a:p>
        </p:txBody>
      </p:sp>
      <p:cxnSp>
        <p:nvCxnSpPr>
          <p:cNvPr id="110" name="Google Shape;110;p15"/>
          <p:cNvCxnSpPr/>
          <p:nvPr/>
        </p:nvCxnSpPr>
        <p:spPr>
          <a:xfrm flipH="1" rot="10800000">
            <a:off x="1098550" y="2097087"/>
            <a:ext cx="1587" cy="3817937"/>
          </a:xfrm>
          <a:prstGeom prst="straightConnector1">
            <a:avLst/>
          </a:prstGeom>
          <a:noFill/>
          <a:ln cap="flat" cmpd="sng" w="174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1" name="Google Shape;111;p15"/>
          <p:cNvCxnSpPr/>
          <p:nvPr/>
        </p:nvCxnSpPr>
        <p:spPr>
          <a:xfrm flipH="1">
            <a:off x="911225" y="5915025"/>
            <a:ext cx="187325" cy="1587"/>
          </a:xfrm>
          <a:prstGeom prst="straightConnector1">
            <a:avLst/>
          </a:prstGeom>
          <a:noFill/>
          <a:ln cap="flat" cmpd="sng" w="174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2" name="Google Shape;112;p15"/>
          <p:cNvCxnSpPr/>
          <p:nvPr/>
        </p:nvCxnSpPr>
        <p:spPr>
          <a:xfrm flipH="1">
            <a:off x="911225" y="5187950"/>
            <a:ext cx="187325" cy="1587"/>
          </a:xfrm>
          <a:prstGeom prst="straightConnector1">
            <a:avLst/>
          </a:prstGeom>
          <a:noFill/>
          <a:ln cap="flat" cmpd="sng" w="174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3" name="Google Shape;113;p15"/>
          <p:cNvCxnSpPr/>
          <p:nvPr/>
        </p:nvCxnSpPr>
        <p:spPr>
          <a:xfrm flipH="1">
            <a:off x="911225" y="4468812"/>
            <a:ext cx="187325" cy="1587"/>
          </a:xfrm>
          <a:prstGeom prst="straightConnector1">
            <a:avLst/>
          </a:prstGeom>
          <a:noFill/>
          <a:ln cap="flat" cmpd="sng" w="174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4" name="Google Shape;114;p15"/>
          <p:cNvCxnSpPr/>
          <p:nvPr/>
        </p:nvCxnSpPr>
        <p:spPr>
          <a:xfrm flipH="1">
            <a:off x="911225" y="3741737"/>
            <a:ext cx="187325" cy="1587"/>
          </a:xfrm>
          <a:prstGeom prst="straightConnector1">
            <a:avLst/>
          </a:prstGeom>
          <a:noFill/>
          <a:ln cap="flat" cmpd="sng" w="174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5" name="Google Shape;115;p15"/>
          <p:cNvCxnSpPr/>
          <p:nvPr/>
        </p:nvCxnSpPr>
        <p:spPr>
          <a:xfrm flipH="1">
            <a:off x="911225" y="3014662"/>
            <a:ext cx="187325" cy="1587"/>
          </a:xfrm>
          <a:prstGeom prst="straightConnector1">
            <a:avLst/>
          </a:prstGeom>
          <a:noFill/>
          <a:ln cap="flat" cmpd="sng" w="174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6" name="Google Shape;116;p15"/>
          <p:cNvCxnSpPr/>
          <p:nvPr/>
        </p:nvCxnSpPr>
        <p:spPr>
          <a:xfrm flipH="1">
            <a:off x="911225" y="2287587"/>
            <a:ext cx="187325" cy="1587"/>
          </a:xfrm>
          <a:prstGeom prst="straightConnector1">
            <a:avLst/>
          </a:prstGeom>
          <a:noFill/>
          <a:ln cap="flat" cmpd="sng" w="174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17" name="Google Shape;117;p15"/>
          <p:cNvSpPr txBox="1"/>
          <p:nvPr/>
        </p:nvSpPr>
        <p:spPr>
          <a:xfrm>
            <a:off x="766762" y="5783262"/>
            <a:ext cx="141287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/>
          </a:p>
        </p:txBody>
      </p:sp>
      <p:sp>
        <p:nvSpPr>
          <p:cNvPr id="118" name="Google Shape;118;p15"/>
          <p:cNvSpPr txBox="1"/>
          <p:nvPr/>
        </p:nvSpPr>
        <p:spPr>
          <a:xfrm>
            <a:off x="638175" y="5056187"/>
            <a:ext cx="282575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30</a:t>
            </a:r>
            <a:endParaRPr/>
          </a:p>
        </p:txBody>
      </p:sp>
      <p:sp>
        <p:nvSpPr>
          <p:cNvPr id="119" name="Google Shape;119;p15"/>
          <p:cNvSpPr txBox="1"/>
          <p:nvPr/>
        </p:nvSpPr>
        <p:spPr>
          <a:xfrm>
            <a:off x="638175" y="4337050"/>
            <a:ext cx="282575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60</a:t>
            </a:r>
            <a:endParaRPr/>
          </a:p>
        </p:txBody>
      </p:sp>
      <p:sp>
        <p:nvSpPr>
          <p:cNvPr id="120" name="Google Shape;120;p15"/>
          <p:cNvSpPr txBox="1"/>
          <p:nvPr/>
        </p:nvSpPr>
        <p:spPr>
          <a:xfrm>
            <a:off x="638175" y="3609975"/>
            <a:ext cx="282575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90</a:t>
            </a:r>
            <a:endParaRPr/>
          </a:p>
        </p:txBody>
      </p:sp>
      <p:sp>
        <p:nvSpPr>
          <p:cNvPr id="121" name="Google Shape;121;p15"/>
          <p:cNvSpPr txBox="1"/>
          <p:nvPr/>
        </p:nvSpPr>
        <p:spPr>
          <a:xfrm>
            <a:off x="519112" y="2882900"/>
            <a:ext cx="423862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120</a:t>
            </a:r>
            <a:endParaRPr/>
          </a:p>
        </p:txBody>
      </p:sp>
      <p:sp>
        <p:nvSpPr>
          <p:cNvPr id="122" name="Google Shape;122;p15"/>
          <p:cNvSpPr txBox="1"/>
          <p:nvPr/>
        </p:nvSpPr>
        <p:spPr>
          <a:xfrm>
            <a:off x="457200" y="2133600"/>
            <a:ext cx="6096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150</a:t>
            </a:r>
            <a:endParaRPr/>
          </a:p>
        </p:txBody>
      </p:sp>
      <p:sp>
        <p:nvSpPr>
          <p:cNvPr id="123" name="Google Shape;123;p15"/>
          <p:cNvSpPr/>
          <p:nvPr/>
        </p:nvSpPr>
        <p:spPr>
          <a:xfrm>
            <a:off x="1098550" y="5891212"/>
            <a:ext cx="187325" cy="23812"/>
          </a:xfrm>
          <a:custGeom>
            <a:rect b="b" l="l" r="r" t="t"/>
            <a:pathLst>
              <a:path extrusionOk="0" h="15" w="118">
                <a:moveTo>
                  <a:pt x="118" y="15"/>
                </a:moveTo>
                <a:lnTo>
                  <a:pt x="118" y="0"/>
                </a:lnTo>
                <a:lnTo>
                  <a:pt x="0" y="0"/>
                </a:lnTo>
                <a:lnTo>
                  <a:pt x="0" y="15"/>
                </a:lnTo>
                <a:lnTo>
                  <a:pt x="118" y="15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FFCC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5"/>
          <p:cNvSpPr/>
          <p:nvPr/>
        </p:nvSpPr>
        <p:spPr>
          <a:xfrm>
            <a:off x="1285875" y="5915025"/>
            <a:ext cx="195262" cy="1587"/>
          </a:xfrm>
          <a:custGeom>
            <a:rect b="b" l="l" r="r" t="t"/>
            <a:pathLst>
              <a:path extrusionOk="0" h="1588" w="123">
                <a:moveTo>
                  <a:pt x="123" y="0"/>
                </a:moveTo>
                <a:lnTo>
                  <a:pt x="123" y="0"/>
                </a:lnTo>
                <a:lnTo>
                  <a:pt x="0" y="0"/>
                </a:lnTo>
                <a:lnTo>
                  <a:pt x="123" y="0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FFCC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5"/>
          <p:cNvSpPr/>
          <p:nvPr/>
        </p:nvSpPr>
        <p:spPr>
          <a:xfrm>
            <a:off x="1481137" y="5915025"/>
            <a:ext cx="187325" cy="1587"/>
          </a:xfrm>
          <a:custGeom>
            <a:rect b="b" l="l" r="r" t="t"/>
            <a:pathLst>
              <a:path extrusionOk="0" h="1588" w="118">
                <a:moveTo>
                  <a:pt x="118" y="0"/>
                </a:moveTo>
                <a:lnTo>
                  <a:pt x="118" y="0"/>
                </a:lnTo>
                <a:lnTo>
                  <a:pt x="0" y="0"/>
                </a:lnTo>
                <a:lnTo>
                  <a:pt x="118" y="0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FFCC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15"/>
          <p:cNvSpPr/>
          <p:nvPr/>
        </p:nvSpPr>
        <p:spPr>
          <a:xfrm>
            <a:off x="1668462" y="5849937"/>
            <a:ext cx="196850" cy="65087"/>
          </a:xfrm>
          <a:custGeom>
            <a:rect b="b" l="l" r="r" t="t"/>
            <a:pathLst>
              <a:path extrusionOk="0" h="41" w="124">
                <a:moveTo>
                  <a:pt x="124" y="41"/>
                </a:moveTo>
                <a:lnTo>
                  <a:pt x="124" y="0"/>
                </a:lnTo>
                <a:lnTo>
                  <a:pt x="0" y="0"/>
                </a:lnTo>
                <a:lnTo>
                  <a:pt x="0" y="41"/>
                </a:lnTo>
                <a:lnTo>
                  <a:pt x="124" y="41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FFCC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5"/>
          <p:cNvSpPr/>
          <p:nvPr/>
        </p:nvSpPr>
        <p:spPr>
          <a:xfrm>
            <a:off x="1865312" y="5775325"/>
            <a:ext cx="187325" cy="139700"/>
          </a:xfrm>
          <a:custGeom>
            <a:rect b="b" l="l" r="r" t="t"/>
            <a:pathLst>
              <a:path extrusionOk="0" h="88" w="118">
                <a:moveTo>
                  <a:pt x="118" y="88"/>
                </a:moveTo>
                <a:lnTo>
                  <a:pt x="118" y="0"/>
                </a:lnTo>
                <a:lnTo>
                  <a:pt x="0" y="0"/>
                </a:lnTo>
                <a:lnTo>
                  <a:pt x="0" y="88"/>
                </a:lnTo>
                <a:lnTo>
                  <a:pt x="118" y="88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FFCC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5"/>
          <p:cNvSpPr/>
          <p:nvPr/>
        </p:nvSpPr>
        <p:spPr>
          <a:xfrm>
            <a:off x="2052637" y="5726112"/>
            <a:ext cx="195262" cy="188912"/>
          </a:xfrm>
          <a:custGeom>
            <a:rect b="b" l="l" r="r" t="t"/>
            <a:pathLst>
              <a:path extrusionOk="0" h="119" w="123">
                <a:moveTo>
                  <a:pt x="123" y="119"/>
                </a:moveTo>
                <a:lnTo>
                  <a:pt x="123" y="0"/>
                </a:lnTo>
                <a:lnTo>
                  <a:pt x="0" y="0"/>
                </a:lnTo>
                <a:lnTo>
                  <a:pt x="0" y="119"/>
                </a:lnTo>
                <a:lnTo>
                  <a:pt x="123" y="119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FFCC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5"/>
          <p:cNvSpPr/>
          <p:nvPr/>
        </p:nvSpPr>
        <p:spPr>
          <a:xfrm>
            <a:off x="2247900" y="5461000"/>
            <a:ext cx="187325" cy="454025"/>
          </a:xfrm>
          <a:custGeom>
            <a:rect b="b" l="l" r="r" t="t"/>
            <a:pathLst>
              <a:path extrusionOk="0" h="286" w="118">
                <a:moveTo>
                  <a:pt x="118" y="286"/>
                </a:moveTo>
                <a:lnTo>
                  <a:pt x="118" y="0"/>
                </a:lnTo>
                <a:lnTo>
                  <a:pt x="0" y="0"/>
                </a:lnTo>
                <a:lnTo>
                  <a:pt x="0" y="286"/>
                </a:lnTo>
                <a:lnTo>
                  <a:pt x="118" y="286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15"/>
          <p:cNvSpPr/>
          <p:nvPr/>
        </p:nvSpPr>
        <p:spPr>
          <a:xfrm>
            <a:off x="2435225" y="5576887"/>
            <a:ext cx="195262" cy="338137"/>
          </a:xfrm>
          <a:custGeom>
            <a:rect b="b" l="l" r="r" t="t"/>
            <a:pathLst>
              <a:path extrusionOk="0" h="213" w="123">
                <a:moveTo>
                  <a:pt x="123" y="213"/>
                </a:moveTo>
                <a:lnTo>
                  <a:pt x="123" y="0"/>
                </a:lnTo>
                <a:lnTo>
                  <a:pt x="0" y="0"/>
                </a:lnTo>
                <a:lnTo>
                  <a:pt x="0" y="213"/>
                </a:lnTo>
                <a:lnTo>
                  <a:pt x="123" y="213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15"/>
          <p:cNvSpPr/>
          <p:nvPr/>
        </p:nvSpPr>
        <p:spPr>
          <a:xfrm>
            <a:off x="2630487" y="5187950"/>
            <a:ext cx="187325" cy="727075"/>
          </a:xfrm>
          <a:custGeom>
            <a:rect b="b" l="l" r="r" t="t"/>
            <a:pathLst>
              <a:path extrusionOk="0" h="458" w="118">
                <a:moveTo>
                  <a:pt x="118" y="458"/>
                </a:moveTo>
                <a:lnTo>
                  <a:pt x="118" y="0"/>
                </a:lnTo>
                <a:lnTo>
                  <a:pt x="0" y="0"/>
                </a:lnTo>
                <a:lnTo>
                  <a:pt x="0" y="458"/>
                </a:lnTo>
                <a:lnTo>
                  <a:pt x="118" y="458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5"/>
          <p:cNvSpPr/>
          <p:nvPr/>
        </p:nvSpPr>
        <p:spPr>
          <a:xfrm>
            <a:off x="2817812" y="4733925"/>
            <a:ext cx="196850" cy="1181100"/>
          </a:xfrm>
          <a:custGeom>
            <a:rect b="b" l="l" r="r" t="t"/>
            <a:pathLst>
              <a:path extrusionOk="0" h="744" w="124">
                <a:moveTo>
                  <a:pt x="124" y="744"/>
                </a:moveTo>
                <a:lnTo>
                  <a:pt x="124" y="0"/>
                </a:lnTo>
                <a:lnTo>
                  <a:pt x="0" y="0"/>
                </a:lnTo>
                <a:lnTo>
                  <a:pt x="0" y="744"/>
                </a:lnTo>
                <a:lnTo>
                  <a:pt x="124" y="744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5"/>
          <p:cNvSpPr/>
          <p:nvPr/>
        </p:nvSpPr>
        <p:spPr>
          <a:xfrm>
            <a:off x="3014662" y="4535487"/>
            <a:ext cx="187325" cy="1379537"/>
          </a:xfrm>
          <a:custGeom>
            <a:rect b="b" l="l" r="r" t="t"/>
            <a:pathLst>
              <a:path extrusionOk="0" h="869" w="118">
                <a:moveTo>
                  <a:pt x="118" y="869"/>
                </a:moveTo>
                <a:lnTo>
                  <a:pt x="118" y="0"/>
                </a:lnTo>
                <a:lnTo>
                  <a:pt x="0" y="0"/>
                </a:lnTo>
                <a:lnTo>
                  <a:pt x="0" y="869"/>
                </a:lnTo>
                <a:lnTo>
                  <a:pt x="118" y="869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5"/>
          <p:cNvSpPr/>
          <p:nvPr/>
        </p:nvSpPr>
        <p:spPr>
          <a:xfrm>
            <a:off x="3201987" y="3932237"/>
            <a:ext cx="195262" cy="1982787"/>
          </a:xfrm>
          <a:custGeom>
            <a:rect b="b" l="l" r="r" t="t"/>
            <a:pathLst>
              <a:path extrusionOk="0" h="1249" w="123">
                <a:moveTo>
                  <a:pt x="123" y="1249"/>
                </a:moveTo>
                <a:lnTo>
                  <a:pt x="123" y="0"/>
                </a:lnTo>
                <a:lnTo>
                  <a:pt x="0" y="0"/>
                </a:lnTo>
                <a:lnTo>
                  <a:pt x="0" y="1249"/>
                </a:lnTo>
                <a:lnTo>
                  <a:pt x="123" y="1249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5"/>
          <p:cNvSpPr/>
          <p:nvPr/>
        </p:nvSpPr>
        <p:spPr>
          <a:xfrm>
            <a:off x="3397250" y="3187700"/>
            <a:ext cx="187325" cy="2727325"/>
          </a:xfrm>
          <a:custGeom>
            <a:rect b="b" l="l" r="r" t="t"/>
            <a:pathLst>
              <a:path extrusionOk="0" h="1718" w="118">
                <a:moveTo>
                  <a:pt x="118" y="1718"/>
                </a:moveTo>
                <a:lnTo>
                  <a:pt x="118" y="0"/>
                </a:lnTo>
                <a:lnTo>
                  <a:pt x="0" y="0"/>
                </a:lnTo>
                <a:lnTo>
                  <a:pt x="0" y="1718"/>
                </a:lnTo>
                <a:lnTo>
                  <a:pt x="118" y="1718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5"/>
          <p:cNvSpPr/>
          <p:nvPr/>
        </p:nvSpPr>
        <p:spPr>
          <a:xfrm>
            <a:off x="3584575" y="3328987"/>
            <a:ext cx="195262" cy="2586037"/>
          </a:xfrm>
          <a:custGeom>
            <a:rect b="b" l="l" r="r" t="t"/>
            <a:pathLst>
              <a:path extrusionOk="0" h="1629" w="123">
                <a:moveTo>
                  <a:pt x="123" y="1629"/>
                </a:moveTo>
                <a:lnTo>
                  <a:pt x="123" y="0"/>
                </a:lnTo>
                <a:lnTo>
                  <a:pt x="0" y="0"/>
                </a:lnTo>
                <a:lnTo>
                  <a:pt x="0" y="1629"/>
                </a:lnTo>
                <a:lnTo>
                  <a:pt x="123" y="1629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5"/>
          <p:cNvSpPr/>
          <p:nvPr/>
        </p:nvSpPr>
        <p:spPr>
          <a:xfrm>
            <a:off x="3779837" y="3228975"/>
            <a:ext cx="187325" cy="2686050"/>
          </a:xfrm>
          <a:custGeom>
            <a:rect b="b" l="l" r="r" t="t"/>
            <a:pathLst>
              <a:path extrusionOk="0" h="1692" w="118">
                <a:moveTo>
                  <a:pt x="118" y="1692"/>
                </a:moveTo>
                <a:lnTo>
                  <a:pt x="118" y="0"/>
                </a:lnTo>
                <a:lnTo>
                  <a:pt x="0" y="0"/>
                </a:lnTo>
                <a:lnTo>
                  <a:pt x="0" y="1692"/>
                </a:lnTo>
                <a:lnTo>
                  <a:pt x="118" y="1692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5"/>
          <p:cNvSpPr/>
          <p:nvPr/>
        </p:nvSpPr>
        <p:spPr>
          <a:xfrm>
            <a:off x="3962400" y="2438400"/>
            <a:ext cx="196850" cy="3503612"/>
          </a:xfrm>
          <a:custGeom>
            <a:rect b="b" l="l" r="r" t="t"/>
            <a:pathLst>
              <a:path extrusionOk="0" h="2207" w="124">
                <a:moveTo>
                  <a:pt x="124" y="2207"/>
                </a:moveTo>
                <a:lnTo>
                  <a:pt x="124" y="0"/>
                </a:lnTo>
                <a:lnTo>
                  <a:pt x="0" y="0"/>
                </a:lnTo>
                <a:lnTo>
                  <a:pt x="0" y="2207"/>
                </a:lnTo>
                <a:lnTo>
                  <a:pt x="124" y="2207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5"/>
          <p:cNvSpPr/>
          <p:nvPr/>
        </p:nvSpPr>
        <p:spPr>
          <a:xfrm>
            <a:off x="4164012" y="3643312"/>
            <a:ext cx="187325" cy="2271712"/>
          </a:xfrm>
          <a:custGeom>
            <a:rect b="b" l="l" r="r" t="t"/>
            <a:pathLst>
              <a:path extrusionOk="0" h="1431" w="118">
                <a:moveTo>
                  <a:pt x="118" y="1431"/>
                </a:moveTo>
                <a:lnTo>
                  <a:pt x="118" y="0"/>
                </a:lnTo>
                <a:lnTo>
                  <a:pt x="0" y="0"/>
                </a:lnTo>
                <a:lnTo>
                  <a:pt x="0" y="1431"/>
                </a:lnTo>
                <a:lnTo>
                  <a:pt x="118" y="1431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5"/>
          <p:cNvSpPr/>
          <p:nvPr/>
        </p:nvSpPr>
        <p:spPr>
          <a:xfrm>
            <a:off x="4351337" y="3667125"/>
            <a:ext cx="195262" cy="2247900"/>
          </a:xfrm>
          <a:custGeom>
            <a:rect b="b" l="l" r="r" t="t"/>
            <a:pathLst>
              <a:path extrusionOk="0" h="1416" w="123">
                <a:moveTo>
                  <a:pt x="123" y="1416"/>
                </a:moveTo>
                <a:lnTo>
                  <a:pt x="123" y="0"/>
                </a:lnTo>
                <a:lnTo>
                  <a:pt x="0" y="0"/>
                </a:lnTo>
                <a:lnTo>
                  <a:pt x="0" y="1416"/>
                </a:lnTo>
                <a:lnTo>
                  <a:pt x="123" y="1416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15"/>
          <p:cNvSpPr/>
          <p:nvPr/>
        </p:nvSpPr>
        <p:spPr>
          <a:xfrm>
            <a:off x="4546600" y="3527425"/>
            <a:ext cx="187325" cy="2387600"/>
          </a:xfrm>
          <a:custGeom>
            <a:rect b="b" l="l" r="r" t="t"/>
            <a:pathLst>
              <a:path extrusionOk="0" h="1504" w="118">
                <a:moveTo>
                  <a:pt x="118" y="1504"/>
                </a:moveTo>
                <a:lnTo>
                  <a:pt x="118" y="0"/>
                </a:lnTo>
                <a:lnTo>
                  <a:pt x="0" y="0"/>
                </a:lnTo>
                <a:lnTo>
                  <a:pt x="0" y="1504"/>
                </a:lnTo>
                <a:lnTo>
                  <a:pt x="118" y="1504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15"/>
          <p:cNvSpPr/>
          <p:nvPr/>
        </p:nvSpPr>
        <p:spPr>
          <a:xfrm>
            <a:off x="4733925" y="4659312"/>
            <a:ext cx="195262" cy="1255712"/>
          </a:xfrm>
          <a:custGeom>
            <a:rect b="b" l="l" r="r" t="t"/>
            <a:pathLst>
              <a:path extrusionOk="0" h="791" w="123">
                <a:moveTo>
                  <a:pt x="123" y="791"/>
                </a:moveTo>
                <a:lnTo>
                  <a:pt x="123" y="0"/>
                </a:lnTo>
                <a:lnTo>
                  <a:pt x="0" y="0"/>
                </a:lnTo>
                <a:lnTo>
                  <a:pt x="0" y="791"/>
                </a:lnTo>
                <a:lnTo>
                  <a:pt x="123" y="791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5"/>
          <p:cNvSpPr/>
          <p:nvPr/>
        </p:nvSpPr>
        <p:spPr>
          <a:xfrm>
            <a:off x="4929187" y="4733925"/>
            <a:ext cx="187325" cy="1181100"/>
          </a:xfrm>
          <a:custGeom>
            <a:rect b="b" l="l" r="r" t="t"/>
            <a:pathLst>
              <a:path extrusionOk="0" h="744" w="118">
                <a:moveTo>
                  <a:pt x="118" y="744"/>
                </a:moveTo>
                <a:lnTo>
                  <a:pt x="118" y="0"/>
                </a:lnTo>
                <a:lnTo>
                  <a:pt x="0" y="0"/>
                </a:lnTo>
                <a:lnTo>
                  <a:pt x="0" y="744"/>
                </a:lnTo>
                <a:lnTo>
                  <a:pt x="118" y="744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15"/>
          <p:cNvSpPr/>
          <p:nvPr/>
        </p:nvSpPr>
        <p:spPr>
          <a:xfrm>
            <a:off x="5116512" y="4857750"/>
            <a:ext cx="196850" cy="1057275"/>
          </a:xfrm>
          <a:custGeom>
            <a:rect b="b" l="l" r="r" t="t"/>
            <a:pathLst>
              <a:path extrusionOk="0" h="666" w="124">
                <a:moveTo>
                  <a:pt x="124" y="666"/>
                </a:moveTo>
                <a:lnTo>
                  <a:pt x="124" y="0"/>
                </a:lnTo>
                <a:lnTo>
                  <a:pt x="0" y="0"/>
                </a:lnTo>
                <a:lnTo>
                  <a:pt x="0" y="666"/>
                </a:lnTo>
                <a:lnTo>
                  <a:pt x="124" y="666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5"/>
          <p:cNvSpPr/>
          <p:nvPr/>
        </p:nvSpPr>
        <p:spPr>
          <a:xfrm>
            <a:off x="5313362" y="5626100"/>
            <a:ext cx="187325" cy="288925"/>
          </a:xfrm>
          <a:custGeom>
            <a:rect b="b" l="l" r="r" t="t"/>
            <a:pathLst>
              <a:path extrusionOk="0" h="182" w="118">
                <a:moveTo>
                  <a:pt x="118" y="182"/>
                </a:moveTo>
                <a:lnTo>
                  <a:pt x="118" y="0"/>
                </a:lnTo>
                <a:lnTo>
                  <a:pt x="0" y="0"/>
                </a:lnTo>
                <a:lnTo>
                  <a:pt x="0" y="182"/>
                </a:lnTo>
                <a:lnTo>
                  <a:pt x="118" y="182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5"/>
          <p:cNvSpPr/>
          <p:nvPr/>
        </p:nvSpPr>
        <p:spPr>
          <a:xfrm>
            <a:off x="5500687" y="5700712"/>
            <a:ext cx="195262" cy="214312"/>
          </a:xfrm>
          <a:custGeom>
            <a:rect b="b" l="l" r="r" t="t"/>
            <a:pathLst>
              <a:path extrusionOk="0" h="135" w="123">
                <a:moveTo>
                  <a:pt x="123" y="135"/>
                </a:moveTo>
                <a:lnTo>
                  <a:pt x="123" y="0"/>
                </a:lnTo>
                <a:lnTo>
                  <a:pt x="0" y="0"/>
                </a:lnTo>
                <a:lnTo>
                  <a:pt x="0" y="135"/>
                </a:lnTo>
                <a:lnTo>
                  <a:pt x="123" y="135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FFCC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5"/>
          <p:cNvSpPr/>
          <p:nvPr/>
        </p:nvSpPr>
        <p:spPr>
          <a:xfrm>
            <a:off x="5695950" y="5626100"/>
            <a:ext cx="187325" cy="288925"/>
          </a:xfrm>
          <a:custGeom>
            <a:rect b="b" l="l" r="r" t="t"/>
            <a:pathLst>
              <a:path extrusionOk="0" h="182" w="118">
                <a:moveTo>
                  <a:pt x="118" y="182"/>
                </a:moveTo>
                <a:lnTo>
                  <a:pt x="118" y="0"/>
                </a:lnTo>
                <a:lnTo>
                  <a:pt x="0" y="0"/>
                </a:lnTo>
                <a:lnTo>
                  <a:pt x="0" y="182"/>
                </a:lnTo>
                <a:lnTo>
                  <a:pt x="118" y="182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5"/>
          <p:cNvSpPr/>
          <p:nvPr/>
        </p:nvSpPr>
        <p:spPr>
          <a:xfrm>
            <a:off x="5883275" y="5865812"/>
            <a:ext cx="195262" cy="49212"/>
          </a:xfrm>
          <a:custGeom>
            <a:rect b="b" l="l" r="r" t="t"/>
            <a:pathLst>
              <a:path extrusionOk="0" h="31" w="123">
                <a:moveTo>
                  <a:pt x="123" y="31"/>
                </a:moveTo>
                <a:lnTo>
                  <a:pt x="123" y="0"/>
                </a:lnTo>
                <a:lnTo>
                  <a:pt x="0" y="0"/>
                </a:lnTo>
                <a:lnTo>
                  <a:pt x="0" y="31"/>
                </a:lnTo>
                <a:lnTo>
                  <a:pt x="123" y="31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FFCC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15"/>
          <p:cNvSpPr/>
          <p:nvPr/>
        </p:nvSpPr>
        <p:spPr>
          <a:xfrm>
            <a:off x="6078537" y="5849937"/>
            <a:ext cx="187325" cy="65087"/>
          </a:xfrm>
          <a:custGeom>
            <a:rect b="b" l="l" r="r" t="t"/>
            <a:pathLst>
              <a:path extrusionOk="0" h="41" w="118">
                <a:moveTo>
                  <a:pt x="118" y="41"/>
                </a:moveTo>
                <a:lnTo>
                  <a:pt x="118" y="0"/>
                </a:lnTo>
                <a:lnTo>
                  <a:pt x="0" y="0"/>
                </a:lnTo>
                <a:lnTo>
                  <a:pt x="0" y="41"/>
                </a:lnTo>
                <a:lnTo>
                  <a:pt x="118" y="41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FFCC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5"/>
          <p:cNvSpPr/>
          <p:nvPr/>
        </p:nvSpPr>
        <p:spPr>
          <a:xfrm>
            <a:off x="6265862" y="5865812"/>
            <a:ext cx="196850" cy="49212"/>
          </a:xfrm>
          <a:custGeom>
            <a:rect b="b" l="l" r="r" t="t"/>
            <a:pathLst>
              <a:path extrusionOk="0" h="31" w="124">
                <a:moveTo>
                  <a:pt x="124" y="31"/>
                </a:moveTo>
                <a:lnTo>
                  <a:pt x="124" y="0"/>
                </a:lnTo>
                <a:lnTo>
                  <a:pt x="0" y="0"/>
                </a:lnTo>
                <a:lnTo>
                  <a:pt x="0" y="31"/>
                </a:lnTo>
                <a:lnTo>
                  <a:pt x="124" y="31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FFCC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15"/>
          <p:cNvSpPr/>
          <p:nvPr/>
        </p:nvSpPr>
        <p:spPr>
          <a:xfrm>
            <a:off x="6462712" y="5865812"/>
            <a:ext cx="187325" cy="49212"/>
          </a:xfrm>
          <a:custGeom>
            <a:rect b="b" l="l" r="r" t="t"/>
            <a:pathLst>
              <a:path extrusionOk="0" h="31" w="118">
                <a:moveTo>
                  <a:pt x="118" y="31"/>
                </a:moveTo>
                <a:lnTo>
                  <a:pt x="118" y="0"/>
                </a:lnTo>
                <a:lnTo>
                  <a:pt x="0" y="0"/>
                </a:lnTo>
                <a:lnTo>
                  <a:pt x="0" y="31"/>
                </a:lnTo>
                <a:lnTo>
                  <a:pt x="118" y="31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FFCC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5"/>
          <p:cNvSpPr/>
          <p:nvPr/>
        </p:nvSpPr>
        <p:spPr>
          <a:xfrm>
            <a:off x="6650037" y="5891212"/>
            <a:ext cx="195262" cy="23812"/>
          </a:xfrm>
          <a:custGeom>
            <a:rect b="b" l="l" r="r" t="t"/>
            <a:pathLst>
              <a:path extrusionOk="0" h="15" w="123">
                <a:moveTo>
                  <a:pt x="123" y="15"/>
                </a:moveTo>
                <a:lnTo>
                  <a:pt x="123" y="0"/>
                </a:lnTo>
                <a:lnTo>
                  <a:pt x="0" y="0"/>
                </a:lnTo>
                <a:lnTo>
                  <a:pt x="0" y="15"/>
                </a:lnTo>
                <a:lnTo>
                  <a:pt x="123" y="15"/>
                </a:lnTo>
                <a:close/>
              </a:path>
            </a:pathLst>
          </a:custGeom>
          <a:solidFill>
            <a:srgbClr val="FBF873"/>
          </a:solidFill>
          <a:ln cap="flat" cmpd="sng" w="17450">
            <a:solidFill>
              <a:srgbClr val="FFCC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15"/>
          <p:cNvSpPr/>
          <p:nvPr/>
        </p:nvSpPr>
        <p:spPr>
          <a:xfrm>
            <a:off x="1098550" y="3030537"/>
            <a:ext cx="5746750" cy="2884487"/>
          </a:xfrm>
          <a:custGeom>
            <a:rect b="b" l="l" r="r" t="t"/>
            <a:pathLst>
              <a:path extrusionOk="0" h="1817" w="3620">
                <a:moveTo>
                  <a:pt x="0" y="1817"/>
                </a:moveTo>
                <a:lnTo>
                  <a:pt x="16" y="1817"/>
                </a:lnTo>
                <a:lnTo>
                  <a:pt x="32" y="1817"/>
                </a:lnTo>
                <a:lnTo>
                  <a:pt x="53" y="1817"/>
                </a:lnTo>
                <a:lnTo>
                  <a:pt x="70" y="1817"/>
                </a:lnTo>
                <a:lnTo>
                  <a:pt x="91" y="1817"/>
                </a:lnTo>
                <a:lnTo>
                  <a:pt x="107" y="1812"/>
                </a:lnTo>
                <a:lnTo>
                  <a:pt x="123" y="1812"/>
                </a:lnTo>
                <a:lnTo>
                  <a:pt x="145" y="1812"/>
                </a:lnTo>
                <a:lnTo>
                  <a:pt x="161" y="1812"/>
                </a:lnTo>
                <a:lnTo>
                  <a:pt x="177" y="1812"/>
                </a:lnTo>
                <a:lnTo>
                  <a:pt x="198" y="1812"/>
                </a:lnTo>
                <a:lnTo>
                  <a:pt x="214" y="1807"/>
                </a:lnTo>
                <a:lnTo>
                  <a:pt x="236" y="1807"/>
                </a:lnTo>
                <a:lnTo>
                  <a:pt x="252" y="1807"/>
                </a:lnTo>
                <a:lnTo>
                  <a:pt x="268" y="1807"/>
                </a:lnTo>
                <a:lnTo>
                  <a:pt x="289" y="1802"/>
                </a:lnTo>
                <a:lnTo>
                  <a:pt x="306" y="1802"/>
                </a:lnTo>
                <a:lnTo>
                  <a:pt x="327" y="1797"/>
                </a:lnTo>
                <a:lnTo>
                  <a:pt x="343" y="1797"/>
                </a:lnTo>
                <a:lnTo>
                  <a:pt x="359" y="1797"/>
                </a:lnTo>
                <a:lnTo>
                  <a:pt x="381" y="1791"/>
                </a:lnTo>
                <a:lnTo>
                  <a:pt x="397" y="1786"/>
                </a:lnTo>
                <a:lnTo>
                  <a:pt x="418" y="1786"/>
                </a:lnTo>
                <a:lnTo>
                  <a:pt x="434" y="1781"/>
                </a:lnTo>
                <a:lnTo>
                  <a:pt x="450" y="1776"/>
                </a:lnTo>
                <a:lnTo>
                  <a:pt x="472" y="1771"/>
                </a:lnTo>
                <a:lnTo>
                  <a:pt x="488" y="1771"/>
                </a:lnTo>
                <a:lnTo>
                  <a:pt x="509" y="1765"/>
                </a:lnTo>
                <a:lnTo>
                  <a:pt x="525" y="1755"/>
                </a:lnTo>
                <a:lnTo>
                  <a:pt x="542" y="1750"/>
                </a:lnTo>
                <a:lnTo>
                  <a:pt x="563" y="1745"/>
                </a:lnTo>
                <a:lnTo>
                  <a:pt x="579" y="1739"/>
                </a:lnTo>
                <a:lnTo>
                  <a:pt x="601" y="1729"/>
                </a:lnTo>
                <a:lnTo>
                  <a:pt x="617" y="1718"/>
                </a:lnTo>
                <a:lnTo>
                  <a:pt x="633" y="1713"/>
                </a:lnTo>
                <a:lnTo>
                  <a:pt x="654" y="1703"/>
                </a:lnTo>
                <a:lnTo>
                  <a:pt x="670" y="1692"/>
                </a:lnTo>
                <a:lnTo>
                  <a:pt x="692" y="1682"/>
                </a:lnTo>
                <a:lnTo>
                  <a:pt x="708" y="1666"/>
                </a:lnTo>
                <a:lnTo>
                  <a:pt x="724" y="1656"/>
                </a:lnTo>
                <a:lnTo>
                  <a:pt x="745" y="1640"/>
                </a:lnTo>
                <a:lnTo>
                  <a:pt x="761" y="1625"/>
                </a:lnTo>
                <a:lnTo>
                  <a:pt x="777" y="1609"/>
                </a:lnTo>
                <a:lnTo>
                  <a:pt x="799" y="1594"/>
                </a:lnTo>
                <a:lnTo>
                  <a:pt x="815" y="1578"/>
                </a:lnTo>
                <a:lnTo>
                  <a:pt x="836" y="1557"/>
                </a:lnTo>
                <a:lnTo>
                  <a:pt x="853" y="1536"/>
                </a:lnTo>
                <a:lnTo>
                  <a:pt x="869" y="1521"/>
                </a:lnTo>
                <a:lnTo>
                  <a:pt x="890" y="1495"/>
                </a:lnTo>
                <a:lnTo>
                  <a:pt x="906" y="1474"/>
                </a:lnTo>
                <a:lnTo>
                  <a:pt x="928" y="1448"/>
                </a:lnTo>
                <a:lnTo>
                  <a:pt x="944" y="1427"/>
                </a:lnTo>
                <a:lnTo>
                  <a:pt x="960" y="1401"/>
                </a:lnTo>
                <a:lnTo>
                  <a:pt x="981" y="1370"/>
                </a:lnTo>
                <a:lnTo>
                  <a:pt x="997" y="1344"/>
                </a:lnTo>
                <a:lnTo>
                  <a:pt x="1019" y="1312"/>
                </a:lnTo>
                <a:lnTo>
                  <a:pt x="1035" y="1281"/>
                </a:lnTo>
                <a:lnTo>
                  <a:pt x="1051" y="1250"/>
                </a:lnTo>
                <a:lnTo>
                  <a:pt x="1072" y="1219"/>
                </a:lnTo>
                <a:lnTo>
                  <a:pt x="1089" y="1187"/>
                </a:lnTo>
                <a:lnTo>
                  <a:pt x="1110" y="1151"/>
                </a:lnTo>
                <a:lnTo>
                  <a:pt x="1126" y="1115"/>
                </a:lnTo>
                <a:lnTo>
                  <a:pt x="1142" y="1078"/>
                </a:lnTo>
                <a:lnTo>
                  <a:pt x="1164" y="1042"/>
                </a:lnTo>
                <a:lnTo>
                  <a:pt x="1180" y="1005"/>
                </a:lnTo>
                <a:lnTo>
                  <a:pt x="1201" y="969"/>
                </a:lnTo>
                <a:lnTo>
                  <a:pt x="1217" y="927"/>
                </a:lnTo>
                <a:lnTo>
                  <a:pt x="1233" y="885"/>
                </a:lnTo>
                <a:lnTo>
                  <a:pt x="1255" y="849"/>
                </a:lnTo>
                <a:lnTo>
                  <a:pt x="1271" y="807"/>
                </a:lnTo>
                <a:lnTo>
                  <a:pt x="1287" y="766"/>
                </a:lnTo>
                <a:lnTo>
                  <a:pt x="1308" y="724"/>
                </a:lnTo>
                <a:lnTo>
                  <a:pt x="1325" y="682"/>
                </a:lnTo>
                <a:lnTo>
                  <a:pt x="1346" y="646"/>
                </a:lnTo>
                <a:lnTo>
                  <a:pt x="1362" y="604"/>
                </a:lnTo>
                <a:lnTo>
                  <a:pt x="1378" y="563"/>
                </a:lnTo>
                <a:lnTo>
                  <a:pt x="1400" y="526"/>
                </a:lnTo>
                <a:lnTo>
                  <a:pt x="1416" y="484"/>
                </a:lnTo>
                <a:lnTo>
                  <a:pt x="1437" y="448"/>
                </a:lnTo>
                <a:lnTo>
                  <a:pt x="1453" y="406"/>
                </a:lnTo>
                <a:lnTo>
                  <a:pt x="1469" y="370"/>
                </a:lnTo>
                <a:lnTo>
                  <a:pt x="1491" y="333"/>
                </a:lnTo>
                <a:lnTo>
                  <a:pt x="1507" y="302"/>
                </a:lnTo>
                <a:lnTo>
                  <a:pt x="1528" y="271"/>
                </a:lnTo>
                <a:lnTo>
                  <a:pt x="1544" y="235"/>
                </a:lnTo>
                <a:lnTo>
                  <a:pt x="1561" y="209"/>
                </a:lnTo>
                <a:lnTo>
                  <a:pt x="1582" y="177"/>
                </a:lnTo>
                <a:lnTo>
                  <a:pt x="1598" y="151"/>
                </a:lnTo>
                <a:lnTo>
                  <a:pt x="1620" y="125"/>
                </a:lnTo>
                <a:lnTo>
                  <a:pt x="1636" y="104"/>
                </a:lnTo>
                <a:lnTo>
                  <a:pt x="1652" y="84"/>
                </a:lnTo>
                <a:lnTo>
                  <a:pt x="1673" y="63"/>
                </a:lnTo>
                <a:lnTo>
                  <a:pt x="1689" y="47"/>
                </a:lnTo>
                <a:lnTo>
                  <a:pt x="1711" y="37"/>
                </a:lnTo>
                <a:lnTo>
                  <a:pt x="1727" y="21"/>
                </a:lnTo>
                <a:lnTo>
                  <a:pt x="1743" y="16"/>
                </a:lnTo>
                <a:lnTo>
                  <a:pt x="1764" y="5"/>
                </a:lnTo>
                <a:lnTo>
                  <a:pt x="1780" y="0"/>
                </a:lnTo>
                <a:lnTo>
                  <a:pt x="1802" y="0"/>
                </a:lnTo>
                <a:lnTo>
                  <a:pt x="1818" y="0"/>
                </a:lnTo>
                <a:lnTo>
                  <a:pt x="1834" y="5"/>
                </a:lnTo>
                <a:lnTo>
                  <a:pt x="1855" y="11"/>
                </a:lnTo>
                <a:lnTo>
                  <a:pt x="1872" y="16"/>
                </a:lnTo>
                <a:lnTo>
                  <a:pt x="1888" y="26"/>
                </a:lnTo>
                <a:lnTo>
                  <a:pt x="1909" y="42"/>
                </a:lnTo>
                <a:lnTo>
                  <a:pt x="1925" y="58"/>
                </a:lnTo>
                <a:lnTo>
                  <a:pt x="1947" y="73"/>
                </a:lnTo>
                <a:lnTo>
                  <a:pt x="1963" y="94"/>
                </a:lnTo>
                <a:lnTo>
                  <a:pt x="1979" y="115"/>
                </a:lnTo>
                <a:lnTo>
                  <a:pt x="2000" y="136"/>
                </a:lnTo>
                <a:lnTo>
                  <a:pt x="2016" y="162"/>
                </a:lnTo>
                <a:lnTo>
                  <a:pt x="2038" y="193"/>
                </a:lnTo>
                <a:lnTo>
                  <a:pt x="2054" y="219"/>
                </a:lnTo>
                <a:lnTo>
                  <a:pt x="2070" y="250"/>
                </a:lnTo>
                <a:lnTo>
                  <a:pt x="2091" y="281"/>
                </a:lnTo>
                <a:lnTo>
                  <a:pt x="2108" y="318"/>
                </a:lnTo>
                <a:lnTo>
                  <a:pt x="2129" y="354"/>
                </a:lnTo>
                <a:lnTo>
                  <a:pt x="2145" y="391"/>
                </a:lnTo>
                <a:lnTo>
                  <a:pt x="2161" y="427"/>
                </a:lnTo>
                <a:lnTo>
                  <a:pt x="2183" y="464"/>
                </a:lnTo>
                <a:lnTo>
                  <a:pt x="2199" y="500"/>
                </a:lnTo>
                <a:lnTo>
                  <a:pt x="2220" y="542"/>
                </a:lnTo>
                <a:lnTo>
                  <a:pt x="2236" y="583"/>
                </a:lnTo>
                <a:lnTo>
                  <a:pt x="2252" y="620"/>
                </a:lnTo>
                <a:lnTo>
                  <a:pt x="2274" y="662"/>
                </a:lnTo>
                <a:lnTo>
                  <a:pt x="2290" y="703"/>
                </a:lnTo>
                <a:lnTo>
                  <a:pt x="2311" y="745"/>
                </a:lnTo>
                <a:lnTo>
                  <a:pt x="2327" y="786"/>
                </a:lnTo>
                <a:lnTo>
                  <a:pt x="2344" y="828"/>
                </a:lnTo>
                <a:lnTo>
                  <a:pt x="2365" y="865"/>
                </a:lnTo>
                <a:lnTo>
                  <a:pt x="2381" y="906"/>
                </a:lnTo>
                <a:lnTo>
                  <a:pt x="2397" y="943"/>
                </a:lnTo>
                <a:lnTo>
                  <a:pt x="2419" y="984"/>
                </a:lnTo>
                <a:lnTo>
                  <a:pt x="2435" y="1021"/>
                </a:lnTo>
                <a:lnTo>
                  <a:pt x="2456" y="1062"/>
                </a:lnTo>
                <a:lnTo>
                  <a:pt x="2472" y="1099"/>
                </a:lnTo>
                <a:lnTo>
                  <a:pt x="2488" y="1130"/>
                </a:lnTo>
                <a:lnTo>
                  <a:pt x="2510" y="1167"/>
                </a:lnTo>
                <a:lnTo>
                  <a:pt x="2526" y="1203"/>
                </a:lnTo>
                <a:lnTo>
                  <a:pt x="2547" y="1234"/>
                </a:lnTo>
                <a:lnTo>
                  <a:pt x="2563" y="1266"/>
                </a:lnTo>
                <a:lnTo>
                  <a:pt x="2580" y="1297"/>
                </a:lnTo>
                <a:lnTo>
                  <a:pt x="2601" y="1328"/>
                </a:lnTo>
                <a:lnTo>
                  <a:pt x="2617" y="1354"/>
                </a:lnTo>
                <a:lnTo>
                  <a:pt x="2639" y="1385"/>
                </a:lnTo>
                <a:lnTo>
                  <a:pt x="2655" y="1411"/>
                </a:lnTo>
                <a:lnTo>
                  <a:pt x="2671" y="1437"/>
                </a:lnTo>
                <a:lnTo>
                  <a:pt x="2692" y="1463"/>
                </a:lnTo>
                <a:lnTo>
                  <a:pt x="2708" y="1484"/>
                </a:lnTo>
                <a:lnTo>
                  <a:pt x="2730" y="1505"/>
                </a:lnTo>
                <a:lnTo>
                  <a:pt x="2746" y="1526"/>
                </a:lnTo>
                <a:lnTo>
                  <a:pt x="2762" y="1547"/>
                </a:lnTo>
                <a:lnTo>
                  <a:pt x="2783" y="1568"/>
                </a:lnTo>
                <a:lnTo>
                  <a:pt x="2799" y="1583"/>
                </a:lnTo>
                <a:lnTo>
                  <a:pt x="2821" y="1604"/>
                </a:lnTo>
                <a:lnTo>
                  <a:pt x="2837" y="1620"/>
                </a:lnTo>
                <a:lnTo>
                  <a:pt x="2853" y="1635"/>
                </a:lnTo>
                <a:lnTo>
                  <a:pt x="2874" y="1646"/>
                </a:lnTo>
                <a:lnTo>
                  <a:pt x="2891" y="1661"/>
                </a:lnTo>
                <a:lnTo>
                  <a:pt x="2907" y="1672"/>
                </a:lnTo>
                <a:lnTo>
                  <a:pt x="2928" y="1687"/>
                </a:lnTo>
                <a:lnTo>
                  <a:pt x="2944" y="1698"/>
                </a:lnTo>
                <a:lnTo>
                  <a:pt x="2966" y="1708"/>
                </a:lnTo>
                <a:lnTo>
                  <a:pt x="2982" y="1713"/>
                </a:lnTo>
                <a:lnTo>
                  <a:pt x="2998" y="1724"/>
                </a:lnTo>
                <a:lnTo>
                  <a:pt x="3019" y="1734"/>
                </a:lnTo>
                <a:lnTo>
                  <a:pt x="3035" y="1739"/>
                </a:lnTo>
                <a:lnTo>
                  <a:pt x="3057" y="1750"/>
                </a:lnTo>
                <a:lnTo>
                  <a:pt x="3073" y="1755"/>
                </a:lnTo>
                <a:lnTo>
                  <a:pt x="3089" y="1760"/>
                </a:lnTo>
                <a:lnTo>
                  <a:pt x="3110" y="1765"/>
                </a:lnTo>
                <a:lnTo>
                  <a:pt x="3127" y="1771"/>
                </a:lnTo>
                <a:lnTo>
                  <a:pt x="3148" y="1776"/>
                </a:lnTo>
                <a:lnTo>
                  <a:pt x="3164" y="1781"/>
                </a:lnTo>
                <a:lnTo>
                  <a:pt x="3180" y="1781"/>
                </a:lnTo>
                <a:lnTo>
                  <a:pt x="3202" y="1786"/>
                </a:lnTo>
                <a:lnTo>
                  <a:pt x="3218" y="1791"/>
                </a:lnTo>
                <a:lnTo>
                  <a:pt x="3239" y="1791"/>
                </a:lnTo>
                <a:lnTo>
                  <a:pt x="3255" y="1797"/>
                </a:lnTo>
                <a:lnTo>
                  <a:pt x="3271" y="1797"/>
                </a:lnTo>
                <a:lnTo>
                  <a:pt x="3293" y="1802"/>
                </a:lnTo>
                <a:lnTo>
                  <a:pt x="3309" y="1802"/>
                </a:lnTo>
                <a:lnTo>
                  <a:pt x="3325" y="1802"/>
                </a:lnTo>
                <a:lnTo>
                  <a:pt x="3346" y="1807"/>
                </a:lnTo>
                <a:lnTo>
                  <a:pt x="3363" y="1807"/>
                </a:lnTo>
                <a:lnTo>
                  <a:pt x="3384" y="1807"/>
                </a:lnTo>
                <a:lnTo>
                  <a:pt x="3400" y="1812"/>
                </a:lnTo>
                <a:lnTo>
                  <a:pt x="3422" y="1812"/>
                </a:lnTo>
                <a:lnTo>
                  <a:pt x="3438" y="1812"/>
                </a:lnTo>
                <a:lnTo>
                  <a:pt x="3454" y="1812"/>
                </a:lnTo>
                <a:lnTo>
                  <a:pt x="3475" y="1812"/>
                </a:lnTo>
                <a:lnTo>
                  <a:pt x="3491" y="1812"/>
                </a:lnTo>
                <a:lnTo>
                  <a:pt x="3507" y="1812"/>
                </a:lnTo>
                <a:lnTo>
                  <a:pt x="3529" y="1817"/>
                </a:lnTo>
                <a:lnTo>
                  <a:pt x="3545" y="1817"/>
                </a:lnTo>
                <a:lnTo>
                  <a:pt x="3566" y="1817"/>
                </a:lnTo>
                <a:lnTo>
                  <a:pt x="3582" y="1817"/>
                </a:lnTo>
                <a:lnTo>
                  <a:pt x="3599" y="1817"/>
                </a:lnTo>
                <a:lnTo>
                  <a:pt x="3620" y="1817"/>
                </a:lnTo>
              </a:path>
            </a:pathLst>
          </a:custGeom>
          <a:noFill/>
          <a:ln cap="flat" cmpd="sng" w="57150">
            <a:solidFill>
              <a:srgbClr val="FFCC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15"/>
          <p:cNvSpPr txBox="1"/>
          <p:nvPr/>
        </p:nvSpPr>
        <p:spPr>
          <a:xfrm rot="-5400000">
            <a:off x="-1217612" y="3733800"/>
            <a:ext cx="335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Frequency</a:t>
            </a:r>
            <a:endParaRPr/>
          </a:p>
        </p:txBody>
      </p:sp>
      <p:sp>
        <p:nvSpPr>
          <p:cNvPr id="155" name="Google Shape;155;p15"/>
          <p:cNvSpPr txBox="1"/>
          <p:nvPr/>
        </p:nvSpPr>
        <p:spPr>
          <a:xfrm>
            <a:off x="762000" y="685800"/>
            <a:ext cx="80010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Remember the hemoglobin histogram???</a:t>
            </a:r>
            <a:endParaRPr/>
          </a:p>
        </p:txBody>
      </p:sp>
      <p:sp>
        <p:nvSpPr>
          <p:cNvPr id="156" name="Google Shape;156;p15"/>
          <p:cNvSpPr txBox="1"/>
          <p:nvPr/>
        </p:nvSpPr>
        <p:spPr>
          <a:xfrm>
            <a:off x="5486400" y="1524000"/>
            <a:ext cx="3352800" cy="1004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Mean hb=13.989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  SD= 1.3582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The Normal distribution</a:t>
            </a:r>
            <a:endParaRPr/>
          </a:p>
        </p:txBody>
      </p:sp>
      <p:cxnSp>
        <p:nvCxnSpPr>
          <p:cNvPr id="162" name="Google Shape;162;p16"/>
          <p:cNvCxnSpPr/>
          <p:nvPr/>
        </p:nvCxnSpPr>
        <p:spPr>
          <a:xfrm>
            <a:off x="1447800" y="4648200"/>
            <a:ext cx="5746750" cy="1587"/>
          </a:xfrm>
          <a:prstGeom prst="straightConnector1">
            <a:avLst/>
          </a:prstGeom>
          <a:noFill/>
          <a:ln cap="flat" cmpd="sng" w="174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63" name="Google Shape;163;p16"/>
          <p:cNvSpPr/>
          <p:nvPr/>
        </p:nvSpPr>
        <p:spPr>
          <a:xfrm>
            <a:off x="1371600" y="1676400"/>
            <a:ext cx="5746750" cy="2884487"/>
          </a:xfrm>
          <a:custGeom>
            <a:rect b="b" l="l" r="r" t="t"/>
            <a:pathLst>
              <a:path extrusionOk="0" h="1817" w="3620">
                <a:moveTo>
                  <a:pt x="0" y="1817"/>
                </a:moveTo>
                <a:lnTo>
                  <a:pt x="16" y="1817"/>
                </a:lnTo>
                <a:lnTo>
                  <a:pt x="32" y="1817"/>
                </a:lnTo>
                <a:lnTo>
                  <a:pt x="53" y="1817"/>
                </a:lnTo>
                <a:lnTo>
                  <a:pt x="70" y="1817"/>
                </a:lnTo>
                <a:lnTo>
                  <a:pt x="91" y="1817"/>
                </a:lnTo>
                <a:lnTo>
                  <a:pt x="107" y="1812"/>
                </a:lnTo>
                <a:lnTo>
                  <a:pt x="123" y="1812"/>
                </a:lnTo>
                <a:lnTo>
                  <a:pt x="145" y="1812"/>
                </a:lnTo>
                <a:lnTo>
                  <a:pt x="161" y="1812"/>
                </a:lnTo>
                <a:lnTo>
                  <a:pt x="177" y="1812"/>
                </a:lnTo>
                <a:lnTo>
                  <a:pt x="198" y="1812"/>
                </a:lnTo>
                <a:lnTo>
                  <a:pt x="214" y="1807"/>
                </a:lnTo>
                <a:lnTo>
                  <a:pt x="236" y="1807"/>
                </a:lnTo>
                <a:lnTo>
                  <a:pt x="252" y="1807"/>
                </a:lnTo>
                <a:lnTo>
                  <a:pt x="268" y="1807"/>
                </a:lnTo>
                <a:lnTo>
                  <a:pt x="289" y="1802"/>
                </a:lnTo>
                <a:lnTo>
                  <a:pt x="306" y="1802"/>
                </a:lnTo>
                <a:lnTo>
                  <a:pt x="327" y="1797"/>
                </a:lnTo>
                <a:lnTo>
                  <a:pt x="343" y="1797"/>
                </a:lnTo>
                <a:lnTo>
                  <a:pt x="359" y="1797"/>
                </a:lnTo>
                <a:lnTo>
                  <a:pt x="381" y="1791"/>
                </a:lnTo>
                <a:lnTo>
                  <a:pt x="397" y="1786"/>
                </a:lnTo>
                <a:lnTo>
                  <a:pt x="418" y="1786"/>
                </a:lnTo>
                <a:lnTo>
                  <a:pt x="434" y="1781"/>
                </a:lnTo>
                <a:lnTo>
                  <a:pt x="450" y="1776"/>
                </a:lnTo>
                <a:lnTo>
                  <a:pt x="472" y="1771"/>
                </a:lnTo>
                <a:lnTo>
                  <a:pt x="488" y="1771"/>
                </a:lnTo>
                <a:lnTo>
                  <a:pt x="509" y="1765"/>
                </a:lnTo>
                <a:lnTo>
                  <a:pt x="525" y="1755"/>
                </a:lnTo>
                <a:lnTo>
                  <a:pt x="542" y="1750"/>
                </a:lnTo>
                <a:lnTo>
                  <a:pt x="563" y="1745"/>
                </a:lnTo>
                <a:lnTo>
                  <a:pt x="579" y="1739"/>
                </a:lnTo>
                <a:lnTo>
                  <a:pt x="601" y="1729"/>
                </a:lnTo>
                <a:lnTo>
                  <a:pt x="617" y="1718"/>
                </a:lnTo>
                <a:lnTo>
                  <a:pt x="633" y="1713"/>
                </a:lnTo>
                <a:lnTo>
                  <a:pt x="654" y="1703"/>
                </a:lnTo>
                <a:lnTo>
                  <a:pt x="670" y="1692"/>
                </a:lnTo>
                <a:lnTo>
                  <a:pt x="692" y="1682"/>
                </a:lnTo>
                <a:lnTo>
                  <a:pt x="708" y="1666"/>
                </a:lnTo>
                <a:lnTo>
                  <a:pt x="724" y="1656"/>
                </a:lnTo>
                <a:lnTo>
                  <a:pt x="745" y="1640"/>
                </a:lnTo>
                <a:lnTo>
                  <a:pt x="761" y="1625"/>
                </a:lnTo>
                <a:lnTo>
                  <a:pt x="777" y="1609"/>
                </a:lnTo>
                <a:lnTo>
                  <a:pt x="799" y="1594"/>
                </a:lnTo>
                <a:lnTo>
                  <a:pt x="815" y="1578"/>
                </a:lnTo>
                <a:lnTo>
                  <a:pt x="836" y="1557"/>
                </a:lnTo>
                <a:lnTo>
                  <a:pt x="853" y="1536"/>
                </a:lnTo>
                <a:lnTo>
                  <a:pt x="869" y="1521"/>
                </a:lnTo>
                <a:lnTo>
                  <a:pt x="890" y="1495"/>
                </a:lnTo>
                <a:lnTo>
                  <a:pt x="906" y="1474"/>
                </a:lnTo>
                <a:lnTo>
                  <a:pt x="928" y="1448"/>
                </a:lnTo>
                <a:lnTo>
                  <a:pt x="944" y="1427"/>
                </a:lnTo>
                <a:lnTo>
                  <a:pt x="960" y="1401"/>
                </a:lnTo>
                <a:lnTo>
                  <a:pt x="981" y="1370"/>
                </a:lnTo>
                <a:lnTo>
                  <a:pt x="997" y="1344"/>
                </a:lnTo>
                <a:lnTo>
                  <a:pt x="1019" y="1312"/>
                </a:lnTo>
                <a:lnTo>
                  <a:pt x="1035" y="1281"/>
                </a:lnTo>
                <a:lnTo>
                  <a:pt x="1051" y="1250"/>
                </a:lnTo>
                <a:lnTo>
                  <a:pt x="1072" y="1219"/>
                </a:lnTo>
                <a:lnTo>
                  <a:pt x="1089" y="1187"/>
                </a:lnTo>
                <a:lnTo>
                  <a:pt x="1110" y="1151"/>
                </a:lnTo>
                <a:lnTo>
                  <a:pt x="1126" y="1115"/>
                </a:lnTo>
                <a:lnTo>
                  <a:pt x="1142" y="1078"/>
                </a:lnTo>
                <a:lnTo>
                  <a:pt x="1164" y="1042"/>
                </a:lnTo>
                <a:lnTo>
                  <a:pt x="1180" y="1005"/>
                </a:lnTo>
                <a:lnTo>
                  <a:pt x="1201" y="969"/>
                </a:lnTo>
                <a:lnTo>
                  <a:pt x="1217" y="927"/>
                </a:lnTo>
                <a:lnTo>
                  <a:pt x="1233" y="885"/>
                </a:lnTo>
                <a:lnTo>
                  <a:pt x="1255" y="849"/>
                </a:lnTo>
                <a:lnTo>
                  <a:pt x="1271" y="807"/>
                </a:lnTo>
                <a:lnTo>
                  <a:pt x="1287" y="766"/>
                </a:lnTo>
                <a:lnTo>
                  <a:pt x="1308" y="724"/>
                </a:lnTo>
                <a:lnTo>
                  <a:pt x="1325" y="682"/>
                </a:lnTo>
                <a:lnTo>
                  <a:pt x="1346" y="646"/>
                </a:lnTo>
                <a:lnTo>
                  <a:pt x="1362" y="604"/>
                </a:lnTo>
                <a:lnTo>
                  <a:pt x="1378" y="563"/>
                </a:lnTo>
                <a:lnTo>
                  <a:pt x="1400" y="526"/>
                </a:lnTo>
                <a:lnTo>
                  <a:pt x="1416" y="484"/>
                </a:lnTo>
                <a:lnTo>
                  <a:pt x="1437" y="448"/>
                </a:lnTo>
                <a:lnTo>
                  <a:pt x="1453" y="406"/>
                </a:lnTo>
                <a:lnTo>
                  <a:pt x="1469" y="370"/>
                </a:lnTo>
                <a:lnTo>
                  <a:pt x="1491" y="333"/>
                </a:lnTo>
                <a:lnTo>
                  <a:pt x="1507" y="302"/>
                </a:lnTo>
                <a:lnTo>
                  <a:pt x="1528" y="271"/>
                </a:lnTo>
                <a:lnTo>
                  <a:pt x="1544" y="235"/>
                </a:lnTo>
                <a:lnTo>
                  <a:pt x="1561" y="209"/>
                </a:lnTo>
                <a:lnTo>
                  <a:pt x="1582" y="177"/>
                </a:lnTo>
                <a:lnTo>
                  <a:pt x="1598" y="151"/>
                </a:lnTo>
                <a:lnTo>
                  <a:pt x="1620" y="125"/>
                </a:lnTo>
                <a:lnTo>
                  <a:pt x="1636" y="104"/>
                </a:lnTo>
                <a:lnTo>
                  <a:pt x="1652" y="84"/>
                </a:lnTo>
                <a:lnTo>
                  <a:pt x="1673" y="63"/>
                </a:lnTo>
                <a:lnTo>
                  <a:pt x="1689" y="47"/>
                </a:lnTo>
                <a:lnTo>
                  <a:pt x="1711" y="37"/>
                </a:lnTo>
                <a:lnTo>
                  <a:pt x="1727" y="21"/>
                </a:lnTo>
                <a:lnTo>
                  <a:pt x="1743" y="16"/>
                </a:lnTo>
                <a:lnTo>
                  <a:pt x="1764" y="5"/>
                </a:lnTo>
                <a:lnTo>
                  <a:pt x="1780" y="0"/>
                </a:lnTo>
                <a:lnTo>
                  <a:pt x="1802" y="0"/>
                </a:lnTo>
                <a:lnTo>
                  <a:pt x="1818" y="0"/>
                </a:lnTo>
                <a:lnTo>
                  <a:pt x="1834" y="5"/>
                </a:lnTo>
                <a:lnTo>
                  <a:pt x="1855" y="11"/>
                </a:lnTo>
                <a:lnTo>
                  <a:pt x="1872" y="16"/>
                </a:lnTo>
                <a:lnTo>
                  <a:pt x="1888" y="26"/>
                </a:lnTo>
                <a:lnTo>
                  <a:pt x="1909" y="42"/>
                </a:lnTo>
                <a:lnTo>
                  <a:pt x="1925" y="58"/>
                </a:lnTo>
                <a:lnTo>
                  <a:pt x="1947" y="73"/>
                </a:lnTo>
                <a:lnTo>
                  <a:pt x="1963" y="94"/>
                </a:lnTo>
                <a:lnTo>
                  <a:pt x="1979" y="115"/>
                </a:lnTo>
                <a:lnTo>
                  <a:pt x="2000" y="136"/>
                </a:lnTo>
                <a:lnTo>
                  <a:pt x="2016" y="162"/>
                </a:lnTo>
                <a:lnTo>
                  <a:pt x="2038" y="193"/>
                </a:lnTo>
                <a:lnTo>
                  <a:pt x="2054" y="219"/>
                </a:lnTo>
                <a:lnTo>
                  <a:pt x="2070" y="250"/>
                </a:lnTo>
                <a:lnTo>
                  <a:pt x="2091" y="281"/>
                </a:lnTo>
                <a:lnTo>
                  <a:pt x="2108" y="318"/>
                </a:lnTo>
                <a:lnTo>
                  <a:pt x="2129" y="354"/>
                </a:lnTo>
                <a:lnTo>
                  <a:pt x="2145" y="391"/>
                </a:lnTo>
                <a:lnTo>
                  <a:pt x="2161" y="427"/>
                </a:lnTo>
                <a:lnTo>
                  <a:pt x="2183" y="464"/>
                </a:lnTo>
                <a:lnTo>
                  <a:pt x="2199" y="500"/>
                </a:lnTo>
                <a:lnTo>
                  <a:pt x="2220" y="542"/>
                </a:lnTo>
                <a:lnTo>
                  <a:pt x="2236" y="583"/>
                </a:lnTo>
                <a:lnTo>
                  <a:pt x="2252" y="620"/>
                </a:lnTo>
                <a:lnTo>
                  <a:pt x="2274" y="662"/>
                </a:lnTo>
                <a:lnTo>
                  <a:pt x="2290" y="703"/>
                </a:lnTo>
                <a:lnTo>
                  <a:pt x="2311" y="745"/>
                </a:lnTo>
                <a:lnTo>
                  <a:pt x="2327" y="786"/>
                </a:lnTo>
                <a:lnTo>
                  <a:pt x="2344" y="828"/>
                </a:lnTo>
                <a:lnTo>
                  <a:pt x="2365" y="865"/>
                </a:lnTo>
                <a:lnTo>
                  <a:pt x="2381" y="906"/>
                </a:lnTo>
                <a:lnTo>
                  <a:pt x="2397" y="943"/>
                </a:lnTo>
                <a:lnTo>
                  <a:pt x="2419" y="984"/>
                </a:lnTo>
                <a:lnTo>
                  <a:pt x="2435" y="1021"/>
                </a:lnTo>
                <a:lnTo>
                  <a:pt x="2456" y="1062"/>
                </a:lnTo>
                <a:lnTo>
                  <a:pt x="2472" y="1099"/>
                </a:lnTo>
                <a:lnTo>
                  <a:pt x="2488" y="1130"/>
                </a:lnTo>
                <a:lnTo>
                  <a:pt x="2510" y="1167"/>
                </a:lnTo>
                <a:lnTo>
                  <a:pt x="2526" y="1203"/>
                </a:lnTo>
                <a:lnTo>
                  <a:pt x="2547" y="1234"/>
                </a:lnTo>
                <a:lnTo>
                  <a:pt x="2563" y="1266"/>
                </a:lnTo>
                <a:lnTo>
                  <a:pt x="2580" y="1297"/>
                </a:lnTo>
                <a:lnTo>
                  <a:pt x="2601" y="1328"/>
                </a:lnTo>
                <a:lnTo>
                  <a:pt x="2617" y="1354"/>
                </a:lnTo>
                <a:lnTo>
                  <a:pt x="2639" y="1385"/>
                </a:lnTo>
                <a:lnTo>
                  <a:pt x="2655" y="1411"/>
                </a:lnTo>
                <a:lnTo>
                  <a:pt x="2671" y="1437"/>
                </a:lnTo>
                <a:lnTo>
                  <a:pt x="2692" y="1463"/>
                </a:lnTo>
                <a:lnTo>
                  <a:pt x="2708" y="1484"/>
                </a:lnTo>
                <a:lnTo>
                  <a:pt x="2730" y="1505"/>
                </a:lnTo>
                <a:lnTo>
                  <a:pt x="2746" y="1526"/>
                </a:lnTo>
                <a:lnTo>
                  <a:pt x="2762" y="1547"/>
                </a:lnTo>
                <a:lnTo>
                  <a:pt x="2783" y="1568"/>
                </a:lnTo>
                <a:lnTo>
                  <a:pt x="2799" y="1583"/>
                </a:lnTo>
                <a:lnTo>
                  <a:pt x="2821" y="1604"/>
                </a:lnTo>
                <a:lnTo>
                  <a:pt x="2837" y="1620"/>
                </a:lnTo>
                <a:lnTo>
                  <a:pt x="2853" y="1635"/>
                </a:lnTo>
                <a:lnTo>
                  <a:pt x="2874" y="1646"/>
                </a:lnTo>
                <a:lnTo>
                  <a:pt x="2891" y="1661"/>
                </a:lnTo>
                <a:lnTo>
                  <a:pt x="2907" y="1672"/>
                </a:lnTo>
                <a:lnTo>
                  <a:pt x="2928" y="1687"/>
                </a:lnTo>
                <a:lnTo>
                  <a:pt x="2944" y="1698"/>
                </a:lnTo>
                <a:lnTo>
                  <a:pt x="2966" y="1708"/>
                </a:lnTo>
                <a:lnTo>
                  <a:pt x="2982" y="1713"/>
                </a:lnTo>
                <a:lnTo>
                  <a:pt x="2998" y="1724"/>
                </a:lnTo>
                <a:lnTo>
                  <a:pt x="3019" y="1734"/>
                </a:lnTo>
                <a:lnTo>
                  <a:pt x="3035" y="1739"/>
                </a:lnTo>
                <a:lnTo>
                  <a:pt x="3057" y="1750"/>
                </a:lnTo>
                <a:lnTo>
                  <a:pt x="3073" y="1755"/>
                </a:lnTo>
                <a:lnTo>
                  <a:pt x="3089" y="1760"/>
                </a:lnTo>
                <a:lnTo>
                  <a:pt x="3110" y="1765"/>
                </a:lnTo>
                <a:lnTo>
                  <a:pt x="3127" y="1771"/>
                </a:lnTo>
                <a:lnTo>
                  <a:pt x="3148" y="1776"/>
                </a:lnTo>
                <a:lnTo>
                  <a:pt x="3164" y="1781"/>
                </a:lnTo>
                <a:lnTo>
                  <a:pt x="3180" y="1781"/>
                </a:lnTo>
                <a:lnTo>
                  <a:pt x="3202" y="1786"/>
                </a:lnTo>
                <a:lnTo>
                  <a:pt x="3218" y="1791"/>
                </a:lnTo>
                <a:lnTo>
                  <a:pt x="3239" y="1791"/>
                </a:lnTo>
                <a:lnTo>
                  <a:pt x="3255" y="1797"/>
                </a:lnTo>
                <a:lnTo>
                  <a:pt x="3271" y="1797"/>
                </a:lnTo>
                <a:lnTo>
                  <a:pt x="3293" y="1802"/>
                </a:lnTo>
                <a:lnTo>
                  <a:pt x="3309" y="1802"/>
                </a:lnTo>
                <a:lnTo>
                  <a:pt x="3325" y="1802"/>
                </a:lnTo>
                <a:lnTo>
                  <a:pt x="3346" y="1807"/>
                </a:lnTo>
                <a:lnTo>
                  <a:pt x="3363" y="1807"/>
                </a:lnTo>
                <a:lnTo>
                  <a:pt x="3384" y="1807"/>
                </a:lnTo>
                <a:lnTo>
                  <a:pt x="3400" y="1812"/>
                </a:lnTo>
                <a:lnTo>
                  <a:pt x="3422" y="1812"/>
                </a:lnTo>
                <a:lnTo>
                  <a:pt x="3438" y="1812"/>
                </a:lnTo>
                <a:lnTo>
                  <a:pt x="3454" y="1812"/>
                </a:lnTo>
                <a:lnTo>
                  <a:pt x="3475" y="1812"/>
                </a:lnTo>
                <a:lnTo>
                  <a:pt x="3491" y="1812"/>
                </a:lnTo>
                <a:lnTo>
                  <a:pt x="3507" y="1812"/>
                </a:lnTo>
                <a:lnTo>
                  <a:pt x="3529" y="1817"/>
                </a:lnTo>
                <a:lnTo>
                  <a:pt x="3545" y="1817"/>
                </a:lnTo>
                <a:lnTo>
                  <a:pt x="3566" y="1817"/>
                </a:lnTo>
                <a:lnTo>
                  <a:pt x="3582" y="1817"/>
                </a:lnTo>
                <a:lnTo>
                  <a:pt x="3599" y="1817"/>
                </a:lnTo>
                <a:lnTo>
                  <a:pt x="3620" y="1817"/>
                </a:lnTo>
              </a:path>
            </a:pathLst>
          </a:custGeom>
          <a:noFill/>
          <a:ln cap="flat" cmpd="sng" w="57150">
            <a:solidFill>
              <a:srgbClr val="FFCC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16"/>
          <p:cNvSpPr txBox="1"/>
          <p:nvPr/>
        </p:nvSpPr>
        <p:spPr>
          <a:xfrm>
            <a:off x="762000" y="5257800"/>
            <a:ext cx="7620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probability distribution for a continuous variable</a:t>
            </a:r>
            <a:endParaRPr/>
          </a:p>
        </p:txBody>
      </p:sp>
      <p:sp>
        <p:nvSpPr>
          <p:cNvPr id="165" name="Google Shape;165;p16"/>
          <p:cNvSpPr txBox="1"/>
          <p:nvPr/>
        </p:nvSpPr>
        <p:spPr>
          <a:xfrm>
            <a:off x="381000" y="609600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Described by µ and σ</a:t>
            </a:r>
            <a:endParaRPr/>
          </a:p>
        </p:txBody>
      </p:sp>
      <p:cxnSp>
        <p:nvCxnSpPr>
          <p:cNvPr id="166" name="Google Shape;166;p16"/>
          <p:cNvCxnSpPr/>
          <p:nvPr/>
        </p:nvCxnSpPr>
        <p:spPr>
          <a:xfrm>
            <a:off x="4267200" y="1676400"/>
            <a:ext cx="0" cy="30480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67" name="Google Shape;167;p16"/>
          <p:cNvSpPr txBox="1"/>
          <p:nvPr/>
        </p:nvSpPr>
        <p:spPr>
          <a:xfrm>
            <a:off x="3810000" y="4800600"/>
            <a:ext cx="990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µ</a:t>
            </a:r>
            <a:endParaRPr/>
          </a:p>
        </p:txBody>
      </p:sp>
      <p:cxnSp>
        <p:nvCxnSpPr>
          <p:cNvPr id="168" name="Google Shape;168;p16"/>
          <p:cNvCxnSpPr/>
          <p:nvPr/>
        </p:nvCxnSpPr>
        <p:spPr>
          <a:xfrm>
            <a:off x="5257800" y="3276600"/>
            <a:ext cx="0" cy="14478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69" name="Google Shape;169;p16"/>
          <p:cNvSpPr/>
          <p:nvPr/>
        </p:nvSpPr>
        <p:spPr>
          <a:xfrm>
            <a:off x="4419600" y="3657600"/>
            <a:ext cx="685800" cy="76200"/>
          </a:xfrm>
          <a:prstGeom prst="left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16"/>
          <p:cNvSpPr txBox="1"/>
          <p:nvPr/>
        </p:nvSpPr>
        <p:spPr>
          <a:xfrm>
            <a:off x="4419600" y="3886200"/>
            <a:ext cx="685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σ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Standard Normal distribution</a:t>
            </a:r>
            <a:endParaRPr/>
          </a:p>
        </p:txBody>
      </p:sp>
      <p:cxnSp>
        <p:nvCxnSpPr>
          <p:cNvPr id="176" name="Google Shape;176;p17"/>
          <p:cNvCxnSpPr/>
          <p:nvPr/>
        </p:nvCxnSpPr>
        <p:spPr>
          <a:xfrm>
            <a:off x="1447800" y="4572000"/>
            <a:ext cx="5746750" cy="1587"/>
          </a:xfrm>
          <a:prstGeom prst="straightConnector1">
            <a:avLst/>
          </a:prstGeom>
          <a:noFill/>
          <a:ln cap="flat" cmpd="sng" w="174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77" name="Google Shape;177;p17"/>
          <p:cNvSpPr/>
          <p:nvPr/>
        </p:nvSpPr>
        <p:spPr>
          <a:xfrm>
            <a:off x="1371600" y="1676400"/>
            <a:ext cx="5746750" cy="2884487"/>
          </a:xfrm>
          <a:custGeom>
            <a:rect b="b" l="l" r="r" t="t"/>
            <a:pathLst>
              <a:path extrusionOk="0" h="1817" w="3620">
                <a:moveTo>
                  <a:pt x="0" y="1817"/>
                </a:moveTo>
                <a:lnTo>
                  <a:pt x="16" y="1817"/>
                </a:lnTo>
                <a:lnTo>
                  <a:pt x="32" y="1817"/>
                </a:lnTo>
                <a:lnTo>
                  <a:pt x="53" y="1817"/>
                </a:lnTo>
                <a:lnTo>
                  <a:pt x="70" y="1817"/>
                </a:lnTo>
                <a:lnTo>
                  <a:pt x="91" y="1817"/>
                </a:lnTo>
                <a:lnTo>
                  <a:pt x="107" y="1812"/>
                </a:lnTo>
                <a:lnTo>
                  <a:pt x="123" y="1812"/>
                </a:lnTo>
                <a:lnTo>
                  <a:pt x="145" y="1812"/>
                </a:lnTo>
                <a:lnTo>
                  <a:pt x="161" y="1812"/>
                </a:lnTo>
                <a:lnTo>
                  <a:pt x="177" y="1812"/>
                </a:lnTo>
                <a:lnTo>
                  <a:pt x="198" y="1812"/>
                </a:lnTo>
                <a:lnTo>
                  <a:pt x="214" y="1807"/>
                </a:lnTo>
                <a:lnTo>
                  <a:pt x="236" y="1807"/>
                </a:lnTo>
                <a:lnTo>
                  <a:pt x="252" y="1807"/>
                </a:lnTo>
                <a:lnTo>
                  <a:pt x="268" y="1807"/>
                </a:lnTo>
                <a:lnTo>
                  <a:pt x="289" y="1802"/>
                </a:lnTo>
                <a:lnTo>
                  <a:pt x="306" y="1802"/>
                </a:lnTo>
                <a:lnTo>
                  <a:pt x="327" y="1797"/>
                </a:lnTo>
                <a:lnTo>
                  <a:pt x="343" y="1797"/>
                </a:lnTo>
                <a:lnTo>
                  <a:pt x="359" y="1797"/>
                </a:lnTo>
                <a:lnTo>
                  <a:pt x="381" y="1791"/>
                </a:lnTo>
                <a:lnTo>
                  <a:pt x="397" y="1786"/>
                </a:lnTo>
                <a:lnTo>
                  <a:pt x="418" y="1786"/>
                </a:lnTo>
                <a:lnTo>
                  <a:pt x="434" y="1781"/>
                </a:lnTo>
                <a:lnTo>
                  <a:pt x="450" y="1776"/>
                </a:lnTo>
                <a:lnTo>
                  <a:pt x="472" y="1771"/>
                </a:lnTo>
                <a:lnTo>
                  <a:pt x="488" y="1771"/>
                </a:lnTo>
                <a:lnTo>
                  <a:pt x="509" y="1765"/>
                </a:lnTo>
                <a:lnTo>
                  <a:pt x="525" y="1755"/>
                </a:lnTo>
                <a:lnTo>
                  <a:pt x="542" y="1750"/>
                </a:lnTo>
                <a:lnTo>
                  <a:pt x="563" y="1745"/>
                </a:lnTo>
                <a:lnTo>
                  <a:pt x="579" y="1739"/>
                </a:lnTo>
                <a:lnTo>
                  <a:pt x="601" y="1729"/>
                </a:lnTo>
                <a:lnTo>
                  <a:pt x="617" y="1718"/>
                </a:lnTo>
                <a:lnTo>
                  <a:pt x="633" y="1713"/>
                </a:lnTo>
                <a:lnTo>
                  <a:pt x="654" y="1703"/>
                </a:lnTo>
                <a:lnTo>
                  <a:pt x="670" y="1692"/>
                </a:lnTo>
                <a:lnTo>
                  <a:pt x="692" y="1682"/>
                </a:lnTo>
                <a:lnTo>
                  <a:pt x="708" y="1666"/>
                </a:lnTo>
                <a:lnTo>
                  <a:pt x="724" y="1656"/>
                </a:lnTo>
                <a:lnTo>
                  <a:pt x="745" y="1640"/>
                </a:lnTo>
                <a:lnTo>
                  <a:pt x="761" y="1625"/>
                </a:lnTo>
                <a:lnTo>
                  <a:pt x="777" y="1609"/>
                </a:lnTo>
                <a:lnTo>
                  <a:pt x="799" y="1594"/>
                </a:lnTo>
                <a:lnTo>
                  <a:pt x="815" y="1578"/>
                </a:lnTo>
                <a:lnTo>
                  <a:pt x="836" y="1557"/>
                </a:lnTo>
                <a:lnTo>
                  <a:pt x="853" y="1536"/>
                </a:lnTo>
                <a:lnTo>
                  <a:pt x="869" y="1521"/>
                </a:lnTo>
                <a:lnTo>
                  <a:pt x="890" y="1495"/>
                </a:lnTo>
                <a:lnTo>
                  <a:pt x="906" y="1474"/>
                </a:lnTo>
                <a:lnTo>
                  <a:pt x="928" y="1448"/>
                </a:lnTo>
                <a:lnTo>
                  <a:pt x="944" y="1427"/>
                </a:lnTo>
                <a:lnTo>
                  <a:pt x="960" y="1401"/>
                </a:lnTo>
                <a:lnTo>
                  <a:pt x="981" y="1370"/>
                </a:lnTo>
                <a:lnTo>
                  <a:pt x="997" y="1344"/>
                </a:lnTo>
                <a:lnTo>
                  <a:pt x="1019" y="1312"/>
                </a:lnTo>
                <a:lnTo>
                  <a:pt x="1035" y="1281"/>
                </a:lnTo>
                <a:lnTo>
                  <a:pt x="1051" y="1250"/>
                </a:lnTo>
                <a:lnTo>
                  <a:pt x="1072" y="1219"/>
                </a:lnTo>
                <a:lnTo>
                  <a:pt x="1089" y="1187"/>
                </a:lnTo>
                <a:lnTo>
                  <a:pt x="1110" y="1151"/>
                </a:lnTo>
                <a:lnTo>
                  <a:pt x="1126" y="1115"/>
                </a:lnTo>
                <a:lnTo>
                  <a:pt x="1142" y="1078"/>
                </a:lnTo>
                <a:lnTo>
                  <a:pt x="1164" y="1042"/>
                </a:lnTo>
                <a:lnTo>
                  <a:pt x="1180" y="1005"/>
                </a:lnTo>
                <a:lnTo>
                  <a:pt x="1201" y="969"/>
                </a:lnTo>
                <a:lnTo>
                  <a:pt x="1217" y="927"/>
                </a:lnTo>
                <a:lnTo>
                  <a:pt x="1233" y="885"/>
                </a:lnTo>
                <a:lnTo>
                  <a:pt x="1255" y="849"/>
                </a:lnTo>
                <a:lnTo>
                  <a:pt x="1271" y="807"/>
                </a:lnTo>
                <a:lnTo>
                  <a:pt x="1287" y="766"/>
                </a:lnTo>
                <a:lnTo>
                  <a:pt x="1308" y="724"/>
                </a:lnTo>
                <a:lnTo>
                  <a:pt x="1325" y="682"/>
                </a:lnTo>
                <a:lnTo>
                  <a:pt x="1346" y="646"/>
                </a:lnTo>
                <a:lnTo>
                  <a:pt x="1362" y="604"/>
                </a:lnTo>
                <a:lnTo>
                  <a:pt x="1378" y="563"/>
                </a:lnTo>
                <a:lnTo>
                  <a:pt x="1400" y="526"/>
                </a:lnTo>
                <a:lnTo>
                  <a:pt x="1416" y="484"/>
                </a:lnTo>
                <a:lnTo>
                  <a:pt x="1437" y="448"/>
                </a:lnTo>
                <a:lnTo>
                  <a:pt x="1453" y="406"/>
                </a:lnTo>
                <a:lnTo>
                  <a:pt x="1469" y="370"/>
                </a:lnTo>
                <a:lnTo>
                  <a:pt x="1491" y="333"/>
                </a:lnTo>
                <a:lnTo>
                  <a:pt x="1507" y="302"/>
                </a:lnTo>
                <a:lnTo>
                  <a:pt x="1528" y="271"/>
                </a:lnTo>
                <a:lnTo>
                  <a:pt x="1544" y="235"/>
                </a:lnTo>
                <a:lnTo>
                  <a:pt x="1561" y="209"/>
                </a:lnTo>
                <a:lnTo>
                  <a:pt x="1582" y="177"/>
                </a:lnTo>
                <a:lnTo>
                  <a:pt x="1598" y="151"/>
                </a:lnTo>
                <a:lnTo>
                  <a:pt x="1620" y="125"/>
                </a:lnTo>
                <a:lnTo>
                  <a:pt x="1636" y="104"/>
                </a:lnTo>
                <a:lnTo>
                  <a:pt x="1652" y="84"/>
                </a:lnTo>
                <a:lnTo>
                  <a:pt x="1673" y="63"/>
                </a:lnTo>
                <a:lnTo>
                  <a:pt x="1689" y="47"/>
                </a:lnTo>
                <a:lnTo>
                  <a:pt x="1711" y="37"/>
                </a:lnTo>
                <a:lnTo>
                  <a:pt x="1727" y="21"/>
                </a:lnTo>
                <a:lnTo>
                  <a:pt x="1743" y="16"/>
                </a:lnTo>
                <a:lnTo>
                  <a:pt x="1764" y="5"/>
                </a:lnTo>
                <a:lnTo>
                  <a:pt x="1780" y="0"/>
                </a:lnTo>
                <a:lnTo>
                  <a:pt x="1802" y="0"/>
                </a:lnTo>
                <a:lnTo>
                  <a:pt x="1818" y="0"/>
                </a:lnTo>
                <a:lnTo>
                  <a:pt x="1834" y="5"/>
                </a:lnTo>
                <a:lnTo>
                  <a:pt x="1855" y="11"/>
                </a:lnTo>
                <a:lnTo>
                  <a:pt x="1872" y="16"/>
                </a:lnTo>
                <a:lnTo>
                  <a:pt x="1888" y="26"/>
                </a:lnTo>
                <a:lnTo>
                  <a:pt x="1909" y="42"/>
                </a:lnTo>
                <a:lnTo>
                  <a:pt x="1925" y="58"/>
                </a:lnTo>
                <a:lnTo>
                  <a:pt x="1947" y="73"/>
                </a:lnTo>
                <a:lnTo>
                  <a:pt x="1963" y="94"/>
                </a:lnTo>
                <a:lnTo>
                  <a:pt x="1979" y="115"/>
                </a:lnTo>
                <a:lnTo>
                  <a:pt x="2000" y="136"/>
                </a:lnTo>
                <a:lnTo>
                  <a:pt x="2016" y="162"/>
                </a:lnTo>
                <a:lnTo>
                  <a:pt x="2038" y="193"/>
                </a:lnTo>
                <a:lnTo>
                  <a:pt x="2054" y="219"/>
                </a:lnTo>
                <a:lnTo>
                  <a:pt x="2070" y="250"/>
                </a:lnTo>
                <a:lnTo>
                  <a:pt x="2091" y="281"/>
                </a:lnTo>
                <a:lnTo>
                  <a:pt x="2108" y="318"/>
                </a:lnTo>
                <a:lnTo>
                  <a:pt x="2129" y="354"/>
                </a:lnTo>
                <a:lnTo>
                  <a:pt x="2145" y="391"/>
                </a:lnTo>
                <a:lnTo>
                  <a:pt x="2161" y="427"/>
                </a:lnTo>
                <a:lnTo>
                  <a:pt x="2183" y="464"/>
                </a:lnTo>
                <a:lnTo>
                  <a:pt x="2199" y="500"/>
                </a:lnTo>
                <a:lnTo>
                  <a:pt x="2220" y="542"/>
                </a:lnTo>
                <a:lnTo>
                  <a:pt x="2236" y="583"/>
                </a:lnTo>
                <a:lnTo>
                  <a:pt x="2252" y="620"/>
                </a:lnTo>
                <a:lnTo>
                  <a:pt x="2274" y="662"/>
                </a:lnTo>
                <a:lnTo>
                  <a:pt x="2290" y="703"/>
                </a:lnTo>
                <a:lnTo>
                  <a:pt x="2311" y="745"/>
                </a:lnTo>
                <a:lnTo>
                  <a:pt x="2327" y="786"/>
                </a:lnTo>
                <a:lnTo>
                  <a:pt x="2344" y="828"/>
                </a:lnTo>
                <a:lnTo>
                  <a:pt x="2365" y="865"/>
                </a:lnTo>
                <a:lnTo>
                  <a:pt x="2381" y="906"/>
                </a:lnTo>
                <a:lnTo>
                  <a:pt x="2397" y="943"/>
                </a:lnTo>
                <a:lnTo>
                  <a:pt x="2419" y="984"/>
                </a:lnTo>
                <a:lnTo>
                  <a:pt x="2435" y="1021"/>
                </a:lnTo>
                <a:lnTo>
                  <a:pt x="2456" y="1062"/>
                </a:lnTo>
                <a:lnTo>
                  <a:pt x="2472" y="1099"/>
                </a:lnTo>
                <a:lnTo>
                  <a:pt x="2488" y="1130"/>
                </a:lnTo>
                <a:lnTo>
                  <a:pt x="2510" y="1167"/>
                </a:lnTo>
                <a:lnTo>
                  <a:pt x="2526" y="1203"/>
                </a:lnTo>
                <a:lnTo>
                  <a:pt x="2547" y="1234"/>
                </a:lnTo>
                <a:lnTo>
                  <a:pt x="2563" y="1266"/>
                </a:lnTo>
                <a:lnTo>
                  <a:pt x="2580" y="1297"/>
                </a:lnTo>
                <a:lnTo>
                  <a:pt x="2601" y="1328"/>
                </a:lnTo>
                <a:lnTo>
                  <a:pt x="2617" y="1354"/>
                </a:lnTo>
                <a:lnTo>
                  <a:pt x="2639" y="1385"/>
                </a:lnTo>
                <a:lnTo>
                  <a:pt x="2655" y="1411"/>
                </a:lnTo>
                <a:lnTo>
                  <a:pt x="2671" y="1437"/>
                </a:lnTo>
                <a:lnTo>
                  <a:pt x="2692" y="1463"/>
                </a:lnTo>
                <a:lnTo>
                  <a:pt x="2708" y="1484"/>
                </a:lnTo>
                <a:lnTo>
                  <a:pt x="2730" y="1505"/>
                </a:lnTo>
                <a:lnTo>
                  <a:pt x="2746" y="1526"/>
                </a:lnTo>
                <a:lnTo>
                  <a:pt x="2762" y="1547"/>
                </a:lnTo>
                <a:lnTo>
                  <a:pt x="2783" y="1568"/>
                </a:lnTo>
                <a:lnTo>
                  <a:pt x="2799" y="1583"/>
                </a:lnTo>
                <a:lnTo>
                  <a:pt x="2821" y="1604"/>
                </a:lnTo>
                <a:lnTo>
                  <a:pt x="2837" y="1620"/>
                </a:lnTo>
                <a:lnTo>
                  <a:pt x="2853" y="1635"/>
                </a:lnTo>
                <a:lnTo>
                  <a:pt x="2874" y="1646"/>
                </a:lnTo>
                <a:lnTo>
                  <a:pt x="2891" y="1661"/>
                </a:lnTo>
                <a:lnTo>
                  <a:pt x="2907" y="1672"/>
                </a:lnTo>
                <a:lnTo>
                  <a:pt x="2928" y="1687"/>
                </a:lnTo>
                <a:lnTo>
                  <a:pt x="2944" y="1698"/>
                </a:lnTo>
                <a:lnTo>
                  <a:pt x="2966" y="1708"/>
                </a:lnTo>
                <a:lnTo>
                  <a:pt x="2982" y="1713"/>
                </a:lnTo>
                <a:lnTo>
                  <a:pt x="2998" y="1724"/>
                </a:lnTo>
                <a:lnTo>
                  <a:pt x="3019" y="1734"/>
                </a:lnTo>
                <a:lnTo>
                  <a:pt x="3035" y="1739"/>
                </a:lnTo>
                <a:lnTo>
                  <a:pt x="3057" y="1750"/>
                </a:lnTo>
                <a:lnTo>
                  <a:pt x="3073" y="1755"/>
                </a:lnTo>
                <a:lnTo>
                  <a:pt x="3089" y="1760"/>
                </a:lnTo>
                <a:lnTo>
                  <a:pt x="3110" y="1765"/>
                </a:lnTo>
                <a:lnTo>
                  <a:pt x="3127" y="1771"/>
                </a:lnTo>
                <a:lnTo>
                  <a:pt x="3148" y="1776"/>
                </a:lnTo>
                <a:lnTo>
                  <a:pt x="3164" y="1781"/>
                </a:lnTo>
                <a:lnTo>
                  <a:pt x="3180" y="1781"/>
                </a:lnTo>
                <a:lnTo>
                  <a:pt x="3202" y="1786"/>
                </a:lnTo>
                <a:lnTo>
                  <a:pt x="3218" y="1791"/>
                </a:lnTo>
                <a:lnTo>
                  <a:pt x="3239" y="1791"/>
                </a:lnTo>
                <a:lnTo>
                  <a:pt x="3255" y="1797"/>
                </a:lnTo>
                <a:lnTo>
                  <a:pt x="3271" y="1797"/>
                </a:lnTo>
                <a:lnTo>
                  <a:pt x="3293" y="1802"/>
                </a:lnTo>
                <a:lnTo>
                  <a:pt x="3309" y="1802"/>
                </a:lnTo>
                <a:lnTo>
                  <a:pt x="3325" y="1802"/>
                </a:lnTo>
                <a:lnTo>
                  <a:pt x="3346" y="1807"/>
                </a:lnTo>
                <a:lnTo>
                  <a:pt x="3363" y="1807"/>
                </a:lnTo>
                <a:lnTo>
                  <a:pt x="3384" y="1807"/>
                </a:lnTo>
                <a:lnTo>
                  <a:pt x="3400" y="1812"/>
                </a:lnTo>
                <a:lnTo>
                  <a:pt x="3422" y="1812"/>
                </a:lnTo>
                <a:lnTo>
                  <a:pt x="3438" y="1812"/>
                </a:lnTo>
                <a:lnTo>
                  <a:pt x="3454" y="1812"/>
                </a:lnTo>
                <a:lnTo>
                  <a:pt x="3475" y="1812"/>
                </a:lnTo>
                <a:lnTo>
                  <a:pt x="3491" y="1812"/>
                </a:lnTo>
                <a:lnTo>
                  <a:pt x="3507" y="1812"/>
                </a:lnTo>
                <a:lnTo>
                  <a:pt x="3529" y="1817"/>
                </a:lnTo>
                <a:lnTo>
                  <a:pt x="3545" y="1817"/>
                </a:lnTo>
                <a:lnTo>
                  <a:pt x="3566" y="1817"/>
                </a:lnTo>
                <a:lnTo>
                  <a:pt x="3582" y="1817"/>
                </a:lnTo>
                <a:lnTo>
                  <a:pt x="3599" y="1817"/>
                </a:lnTo>
                <a:lnTo>
                  <a:pt x="3620" y="1817"/>
                </a:lnTo>
              </a:path>
            </a:pathLst>
          </a:custGeom>
          <a:noFill/>
          <a:ln cap="flat" cmpd="sng" w="57150">
            <a:solidFill>
              <a:srgbClr val="FFCC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17"/>
          <p:cNvCxnSpPr/>
          <p:nvPr/>
        </p:nvCxnSpPr>
        <p:spPr>
          <a:xfrm>
            <a:off x="4191000" y="1371600"/>
            <a:ext cx="0" cy="335280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79" name="Google Shape;179;p17"/>
          <p:cNvSpPr txBox="1"/>
          <p:nvPr/>
        </p:nvSpPr>
        <p:spPr>
          <a:xfrm>
            <a:off x="3733800" y="4724400"/>
            <a:ext cx="990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/>
          </a:p>
        </p:txBody>
      </p:sp>
      <p:sp>
        <p:nvSpPr>
          <p:cNvPr id="180" name="Google Shape;180;p17"/>
          <p:cNvSpPr txBox="1"/>
          <p:nvPr/>
        </p:nvSpPr>
        <p:spPr>
          <a:xfrm>
            <a:off x="2895600" y="4648200"/>
            <a:ext cx="990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181" name="Google Shape;181;p17"/>
          <p:cNvSpPr txBox="1"/>
          <p:nvPr/>
        </p:nvSpPr>
        <p:spPr>
          <a:xfrm>
            <a:off x="4572000" y="4648200"/>
            <a:ext cx="990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182" name="Google Shape;182;p17"/>
          <p:cNvSpPr txBox="1"/>
          <p:nvPr/>
        </p:nvSpPr>
        <p:spPr>
          <a:xfrm>
            <a:off x="1371600" y="6338887"/>
            <a:ext cx="58674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Z = x-µ / σ</a:t>
            </a:r>
            <a:endParaRPr/>
          </a:p>
        </p:txBody>
      </p:sp>
      <p:cxnSp>
        <p:nvCxnSpPr>
          <p:cNvPr id="183" name="Google Shape;183;p17"/>
          <p:cNvCxnSpPr/>
          <p:nvPr/>
        </p:nvCxnSpPr>
        <p:spPr>
          <a:xfrm>
            <a:off x="3352800" y="2971800"/>
            <a:ext cx="0" cy="16764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84" name="Google Shape;184;p17"/>
          <p:cNvCxnSpPr/>
          <p:nvPr/>
        </p:nvCxnSpPr>
        <p:spPr>
          <a:xfrm>
            <a:off x="5029200" y="2971800"/>
            <a:ext cx="0" cy="16764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85" name="Google Shape;185;p17"/>
          <p:cNvSpPr txBox="1"/>
          <p:nvPr/>
        </p:nvSpPr>
        <p:spPr>
          <a:xfrm>
            <a:off x="457200" y="5410200"/>
            <a:ext cx="81534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z score indicates how many standard deviations an observation is above or below the mean of the distribution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8"/>
          <p:cNvSpPr txBox="1"/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Standard Normal distribution</a:t>
            </a:r>
            <a:b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example</a:t>
            </a:r>
            <a:endParaRPr/>
          </a:p>
        </p:txBody>
      </p:sp>
      <p:sp>
        <p:nvSpPr>
          <p:cNvPr id="191" name="Google Shape;191;p18"/>
          <p:cNvSpPr txBox="1"/>
          <p:nvPr/>
        </p:nvSpPr>
        <p:spPr>
          <a:xfrm>
            <a:off x="533400" y="1752600"/>
            <a:ext cx="807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Mean hb=13.989 ,    SD= 1.3582</a:t>
            </a:r>
            <a:endParaRPr/>
          </a:p>
        </p:txBody>
      </p:sp>
      <p:sp>
        <p:nvSpPr>
          <p:cNvPr id="192" name="Google Shape;192;p18"/>
          <p:cNvSpPr txBox="1"/>
          <p:nvPr/>
        </p:nvSpPr>
        <p:spPr>
          <a:xfrm>
            <a:off x="0" y="2286000"/>
            <a:ext cx="86868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is the probability of having a hb level higher than 15?</a:t>
            </a:r>
            <a:endParaRPr/>
          </a:p>
        </p:txBody>
      </p:sp>
      <p:sp>
        <p:nvSpPr>
          <p:cNvPr id="193" name="Google Shape;193;p18"/>
          <p:cNvSpPr txBox="1"/>
          <p:nvPr/>
        </p:nvSpPr>
        <p:spPr>
          <a:xfrm>
            <a:off x="1219200" y="2971800"/>
            <a:ext cx="58674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Z = x-µ / σ</a:t>
            </a:r>
            <a:endParaRPr/>
          </a:p>
        </p:txBody>
      </p:sp>
      <p:sp>
        <p:nvSpPr>
          <p:cNvPr id="194" name="Google Shape;194;p18"/>
          <p:cNvSpPr txBox="1"/>
          <p:nvPr/>
        </p:nvSpPr>
        <p:spPr>
          <a:xfrm>
            <a:off x="2590800" y="3581400"/>
            <a:ext cx="3505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Z= 15-13.989 /1.3582</a:t>
            </a:r>
            <a:endParaRPr/>
          </a:p>
        </p:txBody>
      </p:sp>
      <p:sp>
        <p:nvSpPr>
          <p:cNvPr id="195" name="Google Shape;195;p18"/>
          <p:cNvSpPr txBox="1"/>
          <p:nvPr/>
        </p:nvSpPr>
        <p:spPr>
          <a:xfrm>
            <a:off x="2743200" y="42672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Z= 0.744</a:t>
            </a:r>
            <a:endParaRPr/>
          </a:p>
        </p:txBody>
      </p:sp>
      <p:sp>
        <p:nvSpPr>
          <p:cNvPr id="196" name="Google Shape;196;p18"/>
          <p:cNvSpPr txBox="1"/>
          <p:nvPr/>
        </p:nvSpPr>
        <p:spPr>
          <a:xfrm>
            <a:off x="0" y="4800600"/>
            <a:ext cx="9144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Go to normal distribution tables in the back of any statistics books! And find out the area under the curve!</a:t>
            </a:r>
            <a:endParaRPr/>
          </a:p>
        </p:txBody>
      </p:sp>
      <p:sp>
        <p:nvSpPr>
          <p:cNvPr id="197" name="Google Shape;197;p18"/>
          <p:cNvSpPr txBox="1"/>
          <p:nvPr/>
        </p:nvSpPr>
        <p:spPr>
          <a:xfrm>
            <a:off x="457200" y="5867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Area=probability = 0.23  = 23%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Example 2</a:t>
            </a:r>
            <a:endParaRPr/>
          </a:p>
        </p:txBody>
      </p:sp>
      <p:sp>
        <p:nvSpPr>
          <p:cNvPr id="203" name="Google Shape;203;p19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is the relative standing of a student with a score of 640 on the graduate record exam, given that these scores approximate a normal curve with a mean of 500 and a SD of 100?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Example 2</a:t>
            </a:r>
            <a:endParaRPr/>
          </a:p>
        </p:txBody>
      </p:sp>
      <p:sp>
        <p:nvSpPr>
          <p:cNvPr id="209" name="Google Shape;209;p20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1. calculate the z-score: z=x-µ/σ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z= 640-500/100= 1.4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2. Go to the normal distribution table and look for the area under the curve.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3. area= 0.1615/2= 0.08075-1=0.9192.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4. The student with a score of 640 had done better than 92 % of all other students.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Example 3</a:t>
            </a:r>
            <a:endParaRPr/>
          </a:p>
        </p:txBody>
      </p:sp>
      <p:sp>
        <p:nvSpPr>
          <p:cNvPr id="215" name="Google Shape;215;p2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gestation periods for human fetuses approximate a normal curve with a mean of 270 days and a SD of 15 days. What proportion of gestation periods will  be between 245 and 255 days?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