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76" r:id="rId3"/>
    <p:sldId id="283" r:id="rId4"/>
    <p:sldId id="266" r:id="rId5"/>
    <p:sldId id="280" r:id="rId6"/>
    <p:sldId id="284" r:id="rId7"/>
    <p:sldId id="281" r:id="rId8"/>
    <p:sldId id="282" r:id="rId9"/>
    <p:sldId id="292" r:id="rId10"/>
    <p:sldId id="285" r:id="rId11"/>
    <p:sldId id="286" r:id="rId12"/>
    <p:sldId id="287" r:id="rId13"/>
    <p:sldId id="288" r:id="rId14"/>
    <p:sldId id="289" r:id="rId15"/>
    <p:sldId id="290" r:id="rId16"/>
    <p:sldId id="293" r:id="rId17"/>
    <p:sldId id="291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279" r:id="rId29"/>
    <p:sldId id="3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74"/>
  </p:normalViewPr>
  <p:slideViewPr>
    <p:cSldViewPr snapToGrid="0" snapToObjects="1" showGuides="1">
      <p:cViewPr varScale="1">
        <p:scale>
          <a:sx n="78" d="100"/>
          <a:sy n="78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4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579B6-37A2-D7F7-0B06-C0F6629D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685F6-FCE0-B7AC-5439-FA6923780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8F4AE0-24D8-0708-40E2-757541845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00870-CA62-D19C-5317-CC1BECD3BD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9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863896"/>
            <a:ext cx="4557444" cy="5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826723"/>
            <a:ext cx="4108858" cy="4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90517"/>
            <a:ext cx="4324179" cy="5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42094"/>
            <a:ext cx="3991483" cy="46703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  <p:sldLayoutId id="2147483669" r:id="rId4"/>
    <p:sldLayoutId id="2147483650" r:id="rId5"/>
    <p:sldLayoutId id="2147483664" r:id="rId6"/>
    <p:sldLayoutId id="2147483652" r:id="rId7"/>
    <p:sldLayoutId id="2147483653" r:id="rId8"/>
    <p:sldLayoutId id="2147483654" r:id="rId9"/>
    <p:sldLayoutId id="2147483665" r:id="rId10"/>
    <p:sldLayoutId id="2147483666" r:id="rId11"/>
    <p:sldLayoutId id="2147483660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w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762684"/>
            <a:ext cx="9194759" cy="3091053"/>
          </a:xfrm>
        </p:spPr>
        <p:txBody>
          <a:bodyPr/>
          <a:lstStyle/>
          <a:p>
            <a:r>
              <a:rPr lang="en-US" dirty="0"/>
              <a:t>Exp #</a:t>
            </a:r>
            <a:r>
              <a:rPr lang="ar-SA" dirty="0"/>
              <a:t>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Frame and Tween Animation</a:t>
            </a:r>
            <a:r>
              <a:rPr lang="ar-SA" dirty="0"/>
              <a:t> </a:t>
            </a:r>
            <a:r>
              <a:rPr lang="en-US" dirty="0"/>
              <a:t>in Android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02888-0E71-9342-B0C7-71D861CA207B}"/>
              </a:ext>
            </a:extLst>
          </p:cNvPr>
          <p:cNvSpPr>
            <a:spLocks noGrp="1"/>
          </p:cNvSpPr>
          <p:nvPr/>
        </p:nvSpPr>
        <p:spPr>
          <a:xfrm>
            <a:off x="658367" y="4058984"/>
            <a:ext cx="6638544" cy="16503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SLIDES BY: Tarek Zidan and Mohamad </a:t>
            </a:r>
            <a:r>
              <a:rPr lang="en-US" sz="2800" dirty="0" err="1"/>
              <a:t>Balawi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8E743-CEAC-B212-3638-40444E5E8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20E209C-C4F9-A378-34C6-6167F2C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1499616"/>
            <a:ext cx="7849485" cy="590931"/>
          </a:xfrm>
        </p:spPr>
        <p:txBody>
          <a:bodyPr/>
          <a:lstStyle/>
          <a:p>
            <a:r>
              <a:rPr lang="en-US" dirty="0"/>
              <a:t>Insert pictures into res/drawable</a:t>
            </a:r>
          </a:p>
        </p:txBody>
      </p:sp>
      <p:sp>
        <p:nvSpPr>
          <p:cNvPr id="5" name="Compare Section - Text">
            <a:extLst>
              <a:ext uri="{FF2B5EF4-FFF2-40B4-BE49-F238E27FC236}">
                <a16:creationId xmlns:a16="http://schemas.microsoft.com/office/drawing/2014/main" id="{8FE77B54-C5AB-41CC-67F2-8008D4E002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38593"/>
            <a:ext cx="9360841" cy="415988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Just copy-paste the picture into the directory or drag and drop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DF6CC-7B8C-D7C5-9F69-79AB4D120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89" y="2807330"/>
            <a:ext cx="7468247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5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9273-725C-3BC5-221A-4AE95537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10578592" cy="1089529"/>
          </a:xfrm>
        </p:spPr>
        <p:txBody>
          <a:bodyPr/>
          <a:lstStyle/>
          <a:p>
            <a:r>
              <a:rPr lang="en-US" dirty="0"/>
              <a:t>Create animation.xml file for frame animation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ECA058-1C0F-E594-10A0-8D61DCCB9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578" y="2566969"/>
            <a:ext cx="6951662" cy="3570959"/>
          </a:xfrm>
        </p:spPr>
      </p:pic>
    </p:spTree>
    <p:extLst>
      <p:ext uri="{BB962C8B-B14F-4D97-AF65-F5344CB8AC3E}">
        <p14:creationId xmlns:p14="http://schemas.microsoft.com/office/powerpoint/2010/main" val="409212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FCF0-D11F-DC1E-B003-3A4CBEAF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10802112" cy="1089529"/>
          </a:xfrm>
        </p:spPr>
        <p:txBody>
          <a:bodyPr/>
          <a:lstStyle/>
          <a:p>
            <a:r>
              <a:rPr lang="en-US" dirty="0"/>
              <a:t>Off picture was in line 3 while on in 4 so the first to appear is off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63978A-EBF4-ED86-5204-CCEA11D42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515" y="2286000"/>
            <a:ext cx="7698578" cy="4312319"/>
          </a:xfrm>
        </p:spPr>
      </p:pic>
    </p:spTree>
    <p:extLst>
      <p:ext uri="{BB962C8B-B14F-4D97-AF65-F5344CB8AC3E}">
        <p14:creationId xmlns:p14="http://schemas.microsoft.com/office/powerpoint/2010/main" val="329901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B66F-6DF4-2E2E-5CE6-232D1C17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1048-A001-8C98-61A3-0154A0396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figure from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AED5D-BA46-6444-425E-C0D752FFB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40" y="2499068"/>
            <a:ext cx="6722564" cy="42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5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978C-8AF0-0F14-9E36-57178E0C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file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2928-8802-05BC-E94E-EBE5E645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452112" cy="3968249"/>
          </a:xfrm>
        </p:spPr>
        <p:txBody>
          <a:bodyPr/>
          <a:lstStyle/>
          <a:p>
            <a:r>
              <a:rPr lang="en-US" dirty="0"/>
              <a:t>Choose the animation file, not the figures. If you choose the figures, they will be static and do not change when pressing the button.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8B4DB-DBCB-815F-6698-4F104652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769" y="1185481"/>
            <a:ext cx="6268381" cy="50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F0C6-AEE1-8E73-B47C-7734D12D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982551"/>
            <a:ext cx="6951472" cy="812530"/>
          </a:xfrm>
        </p:spPr>
        <p:txBody>
          <a:bodyPr/>
          <a:lstStyle/>
          <a:p>
            <a:r>
              <a:rPr lang="en-US" dirty="0"/>
              <a:t>Code </a:t>
            </a:r>
            <a:br>
              <a:rPr lang="en-US" dirty="0"/>
            </a:br>
            <a:r>
              <a:rPr lang="en-US" sz="1600" dirty="0"/>
              <a:t>(try to change line 24 to: </a:t>
            </a:r>
            <a:r>
              <a:rPr lang="en-US" sz="1600" dirty="0" err="1"/>
              <a:t>transitionDrawable.reverseTransition</a:t>
            </a:r>
            <a:r>
              <a:rPr lang="en-US" sz="1600" dirty="0"/>
              <a:t>(1000);)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5ACBC2-EF85-F452-2AA9-1672A4442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729" y="1941216"/>
            <a:ext cx="9501822" cy="4916784"/>
          </a:xfrm>
        </p:spPr>
      </p:pic>
    </p:spTree>
    <p:extLst>
      <p:ext uri="{BB962C8B-B14F-4D97-AF65-F5344CB8AC3E}">
        <p14:creationId xmlns:p14="http://schemas.microsoft.com/office/powerpoint/2010/main" val="39530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6589F-5429-3818-7F4C-28504C57F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AF91-CA9A-0E1B-296E-F5FDFF9A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264" y="2925785"/>
            <a:ext cx="6951472" cy="1006429"/>
          </a:xfrm>
        </p:spPr>
        <p:txBody>
          <a:bodyPr/>
          <a:lstStyle/>
          <a:p>
            <a:pPr algn="ctr"/>
            <a:r>
              <a:rPr lang="en-US" sz="6600" dirty="0"/>
              <a:t>Tween animation</a:t>
            </a:r>
          </a:p>
        </p:txBody>
      </p:sp>
    </p:spTree>
    <p:extLst>
      <p:ext uri="{BB962C8B-B14F-4D97-AF65-F5344CB8AC3E}">
        <p14:creationId xmlns:p14="http://schemas.microsoft.com/office/powerpoint/2010/main" val="177388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B2F2-5076-F329-8B47-0BA81439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8485632" cy="1089529"/>
          </a:xfrm>
        </p:spPr>
        <p:txBody>
          <a:bodyPr/>
          <a:lstStyle/>
          <a:p>
            <a:r>
              <a:rPr lang="en-US" dirty="0"/>
              <a:t>Place the picture in its correct directory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6AAE6-9592-A435-0BF7-EEA615E1B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454" y="2421926"/>
            <a:ext cx="8103908" cy="3435056"/>
          </a:xfrm>
        </p:spPr>
      </p:pic>
    </p:spTree>
    <p:extLst>
      <p:ext uri="{BB962C8B-B14F-4D97-AF65-F5344CB8AC3E}">
        <p14:creationId xmlns:p14="http://schemas.microsoft.com/office/powerpoint/2010/main" val="996374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CFE3A-A6DA-4829-4985-A820F680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D494-ECBE-50F4-58BE-E630B050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10446512" cy="1089529"/>
          </a:xfrm>
        </p:spPr>
        <p:txBody>
          <a:bodyPr/>
          <a:lstStyle/>
          <a:p>
            <a:r>
              <a:rPr lang="en-US" dirty="0"/>
              <a:t>In the res folder create a new Android Resource Directory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F8792B-20D1-5269-90A6-667A4B717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858" y="2250660"/>
            <a:ext cx="8689022" cy="4238202"/>
          </a:xfrm>
        </p:spPr>
      </p:pic>
    </p:spTree>
    <p:extLst>
      <p:ext uri="{BB962C8B-B14F-4D97-AF65-F5344CB8AC3E}">
        <p14:creationId xmlns:p14="http://schemas.microsoft.com/office/powerpoint/2010/main" val="281736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D34D8-7264-B3D2-752F-3BC7125F8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CBD7-F049-DB9D-F1C6-9FA3B7BD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133856"/>
            <a:ext cx="10446512" cy="590931"/>
          </a:xfrm>
        </p:spPr>
        <p:txBody>
          <a:bodyPr/>
          <a:lstStyle/>
          <a:p>
            <a:r>
              <a:rPr lang="en-US" dirty="0"/>
              <a:t>Change the Resource type to </a:t>
            </a:r>
            <a:r>
              <a:rPr lang="en-US" dirty="0" err="1"/>
              <a:t>anim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D048E8-9E47-3D44-694C-978BA78EE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760" y="1898663"/>
            <a:ext cx="8332196" cy="4827257"/>
          </a:xfrm>
        </p:spPr>
      </p:pic>
    </p:spTree>
    <p:extLst>
      <p:ext uri="{BB962C8B-B14F-4D97-AF65-F5344CB8AC3E}">
        <p14:creationId xmlns:p14="http://schemas.microsoft.com/office/powerpoint/2010/main" val="57177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A5A6BD9C-352C-594C-84C3-B534C6BE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animations in Android</a:t>
            </a:r>
          </a:p>
        </p:txBody>
      </p:sp>
      <p:sp>
        <p:nvSpPr>
          <p:cNvPr id="13" name="Compare Section">
            <a:extLst>
              <a:ext uri="{FF2B5EF4-FFF2-40B4-BE49-F238E27FC236}">
                <a16:creationId xmlns:a16="http://schemas.microsoft.com/office/drawing/2014/main" id="{384880BB-377B-F24A-A7CA-B308CACE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9" y="2374955"/>
            <a:ext cx="5138928" cy="393192"/>
          </a:xfrm>
        </p:spPr>
        <p:txBody>
          <a:bodyPr/>
          <a:lstStyle/>
          <a:p>
            <a:r>
              <a:rPr lang="en-US" dirty="0"/>
              <a:t>Frame animation </a:t>
            </a:r>
          </a:p>
        </p:txBody>
      </p:sp>
      <p:sp>
        <p:nvSpPr>
          <p:cNvPr id="14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30" y="2782878"/>
            <a:ext cx="3846451" cy="415988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It is a series of frames drawn one after the other at regular. Creates an animation by showing a sequence of images in order with an </a:t>
            </a:r>
            <a:r>
              <a:rPr lang="en-US" dirty="0" err="1"/>
              <a:t>AnimationDrawable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34" y="3052555"/>
            <a:ext cx="4225068" cy="2381402"/>
          </a:xfrm>
          <a:prstGeom prst="rect">
            <a:avLst/>
          </a:prstGeom>
        </p:spPr>
      </p:pic>
      <p:pic>
        <p:nvPicPr>
          <p:cNvPr id="2052" name="Picture 4" descr="https://www.adorama.com/alc/wp-content/uploads/2021/05/bird-wings-flying-all-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66" y="2064182"/>
            <a:ext cx="1976746" cy="19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81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3271E-3CCD-DA7D-14FE-0AA1449F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E28-23EB-05CF-E14D-5944E8C0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929898"/>
            <a:ext cx="10446512" cy="1089529"/>
          </a:xfrm>
        </p:spPr>
        <p:txBody>
          <a:bodyPr/>
          <a:lstStyle/>
          <a:p>
            <a:r>
              <a:rPr lang="en-US" dirty="0"/>
              <a:t>Create three Animation Resource File in the </a:t>
            </a:r>
            <a:r>
              <a:rPr lang="en-US" dirty="0" err="1"/>
              <a:t>anim</a:t>
            </a:r>
            <a:r>
              <a:rPr lang="en-US" dirty="0"/>
              <a:t> directory and call them rotate, scale and translate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15FA27-C828-CB2A-1DC6-8EB342F76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858" y="2223285"/>
            <a:ext cx="8932862" cy="4296936"/>
          </a:xfrm>
        </p:spPr>
      </p:pic>
    </p:spTree>
    <p:extLst>
      <p:ext uri="{BB962C8B-B14F-4D97-AF65-F5344CB8AC3E}">
        <p14:creationId xmlns:p14="http://schemas.microsoft.com/office/powerpoint/2010/main" val="200976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99E1A-65D4-6811-3036-B95BCE222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189F-46EE-CD21-6057-1EC5456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929898"/>
            <a:ext cx="10446512" cy="1089529"/>
          </a:xfrm>
        </p:spPr>
        <p:txBody>
          <a:bodyPr/>
          <a:lstStyle/>
          <a:p>
            <a:r>
              <a:rPr lang="en-US" dirty="0"/>
              <a:t>Create three Animation Resource File in the </a:t>
            </a:r>
            <a:r>
              <a:rPr lang="en-US" dirty="0" err="1"/>
              <a:t>anim</a:t>
            </a:r>
            <a:r>
              <a:rPr lang="en-US" dirty="0"/>
              <a:t> directory and call them rotate, scale and translate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52023F-C0BD-F9D0-B3CB-3E6434F13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589" y="2798190"/>
            <a:ext cx="9162821" cy="2667890"/>
          </a:xfrm>
        </p:spPr>
      </p:pic>
    </p:spTree>
    <p:extLst>
      <p:ext uri="{BB962C8B-B14F-4D97-AF65-F5344CB8AC3E}">
        <p14:creationId xmlns:p14="http://schemas.microsoft.com/office/powerpoint/2010/main" val="2536135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89338-2AFC-6841-09CA-8D27C8EF5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8258-6C21-98E1-4E3C-7544234A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28496"/>
            <a:ext cx="10446512" cy="590931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09215C-03DA-0A15-33DC-FB3EE901A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818" y="2074291"/>
            <a:ext cx="9014142" cy="4497582"/>
          </a:xfrm>
        </p:spPr>
      </p:pic>
    </p:spTree>
    <p:extLst>
      <p:ext uri="{BB962C8B-B14F-4D97-AF65-F5344CB8AC3E}">
        <p14:creationId xmlns:p14="http://schemas.microsoft.com/office/powerpoint/2010/main" val="245701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89FD-B00B-AD97-BE5E-8ADCD559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B048-915A-9FA8-8DDA-53B2BC68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28496"/>
            <a:ext cx="10446512" cy="590931"/>
          </a:xfrm>
        </p:spPr>
        <p:txBody>
          <a:bodyPr/>
          <a:lstStyle/>
          <a:p>
            <a:r>
              <a:rPr lang="en-US" dirty="0"/>
              <a:t>Select the picture for the </a:t>
            </a:r>
            <a:r>
              <a:rPr lang="en-US" dirty="0" err="1"/>
              <a:t>imageView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95B67C-ABDB-AAEF-EDEA-39A6B76CF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464" y="2185987"/>
            <a:ext cx="5417936" cy="4332411"/>
          </a:xfrm>
        </p:spPr>
      </p:pic>
    </p:spTree>
    <p:extLst>
      <p:ext uri="{BB962C8B-B14F-4D97-AF65-F5344CB8AC3E}">
        <p14:creationId xmlns:p14="http://schemas.microsoft.com/office/powerpoint/2010/main" val="125537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7B40E-BBB2-A463-470F-0F135FE69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AEB7-13BB-1739-7A5C-2DDF32F9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28496"/>
            <a:ext cx="10446512" cy="590931"/>
          </a:xfrm>
        </p:spPr>
        <p:txBody>
          <a:bodyPr/>
          <a:lstStyle/>
          <a:p>
            <a:r>
              <a:rPr lang="en-US" dirty="0"/>
              <a:t>Rotate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EC922-D0FB-32F8-F2A3-79C36B175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26" y="2254356"/>
            <a:ext cx="8821313" cy="35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84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BA840-DC8C-C8D3-C77F-D927BA66E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32DC-0CD8-5C5B-D5E9-063C9B26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28496"/>
            <a:ext cx="10446512" cy="590931"/>
          </a:xfrm>
        </p:spPr>
        <p:txBody>
          <a:bodyPr/>
          <a:lstStyle/>
          <a:p>
            <a:r>
              <a:rPr lang="en-US" dirty="0"/>
              <a:t>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A3905-7445-2190-57FC-57026C986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32" y="2269237"/>
            <a:ext cx="8392696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6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33CD2-FD00-DC35-0063-6A27CB15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0816-AB4A-3182-0B25-E9EFE3A2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28496"/>
            <a:ext cx="10446512" cy="590931"/>
          </a:xfrm>
        </p:spPr>
        <p:txBody>
          <a:bodyPr/>
          <a:lstStyle/>
          <a:p>
            <a:r>
              <a:rPr lang="en-US" dirty="0"/>
              <a:t>Translate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D0856-FCAA-44D8-9F0F-2C65D38D7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13" y="2506171"/>
            <a:ext cx="10917174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2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2294E-6238-7F5A-7C51-8242AB78B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30D8-EEE9-6E19-83F8-D79847B2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11936"/>
            <a:ext cx="10446512" cy="590931"/>
          </a:xfrm>
        </p:spPr>
        <p:txBody>
          <a:bodyPr/>
          <a:lstStyle/>
          <a:p>
            <a:r>
              <a:rPr lang="en-US" dirty="0"/>
              <a:t>Code (only calls files)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300A7-AE77-2B3A-9886-BE65FA982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60" y="1836547"/>
            <a:ext cx="7254691" cy="47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5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 (1)</a:t>
            </a:r>
          </a:p>
        </p:txBody>
      </p:sp>
      <p:sp>
        <p:nvSpPr>
          <p:cNvPr id="9" name="Side Text - Column 1">
            <a:extLst>
              <a:ext uri="{FF2B5EF4-FFF2-40B4-BE49-F238E27FC236}">
                <a16:creationId xmlns:a16="http://schemas.microsoft.com/office/drawing/2014/main" id="{38025F87-E395-E545-BB3A-BF62703CC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796" y="2230016"/>
            <a:ext cx="5878804" cy="441653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Open lab manual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Check pages 66/67: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‘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3.3. Try doing the following animations ‘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67569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DB1FD-B999-BDB1-EDA3-489F7E7E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47A8E99-FAA6-9AFF-4E5F-49891BA7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To-Do</a:t>
            </a:r>
            <a:r>
              <a:rPr lang="ar-SA" dirty="0"/>
              <a:t> </a:t>
            </a:r>
            <a:r>
              <a:rPr lang="en-US" dirty="0"/>
              <a:t>(2)</a:t>
            </a:r>
          </a:p>
        </p:txBody>
      </p:sp>
      <p:sp>
        <p:nvSpPr>
          <p:cNvPr id="9" name="Side Text - Column 1">
            <a:extLst>
              <a:ext uri="{FF2B5EF4-FFF2-40B4-BE49-F238E27FC236}">
                <a16:creationId xmlns:a16="http://schemas.microsoft.com/office/drawing/2014/main" id="{510494DE-61A0-6309-D220-4E2AB0189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796" y="2230016"/>
            <a:ext cx="5878804" cy="441653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Make the bird move like this, and ensure the transitions are 500ms long. </a:t>
            </a:r>
            <a:r>
              <a:rPr lang="en-US" sz="1700" dirty="0">
                <a:solidFill>
                  <a:srgbClr val="FF0000"/>
                </a:solidFill>
              </a:rPr>
              <a:t>(play the slides to see the animation)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Bird figure: https://drive.google.com/file/d/1IDGVR5ABtlhcTYLW4EdPmtuyTCt4kVDK/view?usp=sharing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E8DD7-BCD8-E53C-1FA0-332070030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1295398"/>
            <a:ext cx="2851680" cy="5159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CE809-0C59-AB68-E7EA-5ABE0F83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114" y="3099600"/>
            <a:ext cx="526469" cy="2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0065 0.3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33958 L 0.12175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5 0.00139 L 0.12005 0.32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58413-64D1-8540-9DA1-42F793D8B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41C031CC-5C37-AFA3-2051-9A44D26D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animations in Android</a:t>
            </a:r>
          </a:p>
        </p:txBody>
      </p:sp>
      <p:sp>
        <p:nvSpPr>
          <p:cNvPr id="15" name="Contrast Section">
            <a:extLst>
              <a:ext uri="{FF2B5EF4-FFF2-40B4-BE49-F238E27FC236}">
                <a16:creationId xmlns:a16="http://schemas.microsoft.com/office/drawing/2014/main" id="{450BE1D6-ACC4-D137-1F01-7B063B6B5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85" y="2374955"/>
            <a:ext cx="5629275" cy="379078"/>
          </a:xfrm>
        </p:spPr>
        <p:txBody>
          <a:bodyPr/>
          <a:lstStyle/>
          <a:p>
            <a:r>
              <a:rPr lang="en-US" dirty="0"/>
              <a:t>Tween animation</a:t>
            </a:r>
          </a:p>
        </p:txBody>
      </p:sp>
      <p:sp>
        <p:nvSpPr>
          <p:cNvPr id="16" name="Contrast Section - Text">
            <a:extLst>
              <a:ext uri="{FF2B5EF4-FFF2-40B4-BE49-F238E27FC236}">
                <a16:creationId xmlns:a16="http://schemas.microsoft.com/office/drawing/2014/main" id="{DAA4FFA2-570D-1467-01AF-231B8CE75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5614" y="2780339"/>
            <a:ext cx="5138929" cy="353872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dirty="0"/>
              <a:t>Simple transformations of position, size, and rotation to the content of a View. Animation can be defined in XML as performing transitions such as rotating, fading, moving, and stretching.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25119-2E9C-726F-ECD2-31AF67FF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753" y="2374955"/>
            <a:ext cx="1453148" cy="736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6A111-6929-1B95-B713-E0AEF3A0C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446" y="3248716"/>
            <a:ext cx="3012652" cy="1527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971-4B5F-CC80-CDD2-BEEC886F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82491">
            <a:off x="10201524" y="1348422"/>
            <a:ext cx="1762011" cy="893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63FF1E-947F-CAAE-4610-716AE162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048621" y="4631291"/>
            <a:ext cx="1453148" cy="7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23 L 0.06705 -0.00532 C 0.08099 -0.00648 0.10195 -0.00694 0.12396 -0.00694 C 0.14896 -0.00694 0.16901 -0.00648 0.18294 -0.00532 L 0.25 -0.00023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6706 -0.00532 C 0.08099 -0.00648 0.10195 -0.00694 0.12396 -0.00694 C 0.14896 -0.00694 0.16901 -0.00648 0.18294 -0.00532 L 0.25 -0.00023 " pathEditMode="relative" rAng="0" ptsTypes="AAA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4.07407E-6 L -0.00078 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C 0.06901 4.81481E-6 0.125 0.05601 0.125 0.125 C 0.125 0.19398 0.06901 0.25 -2.70833E-6 0.25 C -0.06901 0.25 -0.125 0.19398 -0.125 0.125 C -0.125 0.05601 -0.06901 4.81481E-6 -2.70833E-6 4.81481E-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Tween animation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676527" cy="420188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b="1" dirty="0" err="1"/>
              <a:t>AnimationUtils</a:t>
            </a:r>
            <a:r>
              <a:rPr lang="en-US" dirty="0"/>
              <a:t> class is used to fetch an animation file from </a:t>
            </a:r>
            <a:r>
              <a:rPr lang="en-US" dirty="0" err="1"/>
              <a:t>anim</a:t>
            </a:r>
            <a:r>
              <a:rPr lang="en-US" dirty="0"/>
              <a:t> folder by using </a:t>
            </a:r>
            <a:r>
              <a:rPr lang="en-US" dirty="0" err="1"/>
              <a:t>loadAnimation</a:t>
            </a:r>
            <a:r>
              <a:rPr lang="en-US" dirty="0"/>
              <a:t>() method of this class which has two arguments (context in which the animation is to be loaded, id of the animation in resources file).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Tween XML attributes:</a:t>
            </a:r>
          </a:p>
          <a:p>
            <a:pPr lvl="1" algn="just"/>
            <a:r>
              <a:rPr lang="en-US" b="1" dirty="0"/>
              <a:t>xmlns:android</a:t>
            </a:r>
            <a:r>
              <a:rPr lang="en-US" dirty="0"/>
              <a:t>: Must be defined in the root tag to get the path of the XML file.</a:t>
            </a:r>
          </a:p>
          <a:p>
            <a:pPr lvl="1" algn="just"/>
            <a:r>
              <a:rPr lang="en-US" b="1" dirty="0"/>
              <a:t>android:fromXDelta</a:t>
            </a:r>
            <a:r>
              <a:rPr lang="en-US" dirty="0"/>
              <a:t>: Specifies the starting point of translation animation on X-axis.</a:t>
            </a:r>
          </a:p>
          <a:p>
            <a:pPr lvl="1" algn="just"/>
            <a:r>
              <a:rPr lang="en-US" b="1" dirty="0"/>
              <a:t>android:toXDelta</a:t>
            </a:r>
            <a:r>
              <a:rPr lang="en-US" dirty="0"/>
              <a:t>: Specifies the ending point of translation animation on X-axis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Tween animation (2)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676527" cy="4201885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en-US" b="1" dirty="0"/>
              <a:t>android:duration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Specifies the duration of the animation in milliseconds.</a:t>
            </a:r>
            <a:endParaRPr lang="en-US" b="1" dirty="0"/>
          </a:p>
          <a:p>
            <a:pPr lvl="1" algn="just"/>
            <a:r>
              <a:rPr lang="en-US" b="1" dirty="0"/>
              <a:t>android:fromXScale</a:t>
            </a:r>
            <a:r>
              <a:rPr lang="en-US" dirty="0"/>
              <a:t>: X-axis scale animation starting value (1.0 means no change).</a:t>
            </a:r>
          </a:p>
          <a:p>
            <a:pPr lvl="1" algn="just"/>
            <a:r>
              <a:rPr lang="en-US" b="1" dirty="0"/>
              <a:t>android:toXScale</a:t>
            </a:r>
            <a:r>
              <a:rPr lang="en-US" dirty="0"/>
              <a:t>: X-axis scale animation ending value (2.0 means double the size).</a:t>
            </a:r>
          </a:p>
          <a:p>
            <a:pPr lvl="1" algn="just"/>
            <a:r>
              <a:rPr lang="en-US" b="1" dirty="0"/>
              <a:t>android:fromYScale</a:t>
            </a:r>
            <a:r>
              <a:rPr lang="en-US" dirty="0"/>
              <a:t>: Y-axis scale animation starting value (0.5 means half the size).</a:t>
            </a:r>
          </a:p>
          <a:p>
            <a:pPr lvl="1" algn="just"/>
            <a:r>
              <a:rPr lang="en-US" b="1" dirty="0"/>
              <a:t>android:toYScale</a:t>
            </a:r>
            <a:r>
              <a:rPr lang="en-US" dirty="0"/>
              <a:t>: Y-axis scale animation ending value (1.0 means no change).</a:t>
            </a:r>
          </a:p>
          <a:p>
            <a:pPr lvl="1" algn="just"/>
            <a:r>
              <a:rPr lang="en-US" b="1" dirty="0"/>
              <a:t>android:pivotX</a:t>
            </a:r>
            <a:r>
              <a:rPr lang="en-US" dirty="0"/>
              <a:t>: Specifes the X-axis center of rotation/scale.</a:t>
            </a:r>
          </a:p>
          <a:p>
            <a:pPr lvl="1" algn="just"/>
            <a:r>
              <a:rPr lang="en-US" b="1" dirty="0"/>
              <a:t>android:pivotY</a:t>
            </a:r>
            <a:r>
              <a:rPr lang="en-US" dirty="0"/>
              <a:t>: Specifes the Y-axis center of rotation/scale.</a:t>
            </a:r>
          </a:p>
        </p:txBody>
      </p:sp>
    </p:spTree>
    <p:extLst>
      <p:ext uri="{BB962C8B-B14F-4D97-AF65-F5344CB8AC3E}">
        <p14:creationId xmlns:p14="http://schemas.microsoft.com/office/powerpoint/2010/main" val="163089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A751-EEBB-AD32-9B9F-66FC3FE0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7BD9CB1-F8D8-91FB-B25F-52174D32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Tween animation (3)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305FB6E5-3604-7D37-8510-9CD58BEDFA9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676527" cy="4201885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en-US" b="1" dirty="0" err="1"/>
              <a:t>android:fromXDelta</a:t>
            </a:r>
            <a:r>
              <a:rPr lang="en-US" b="1" dirty="0"/>
              <a:t>: </a:t>
            </a:r>
            <a:r>
              <a:rPr lang="en-US" dirty="0"/>
              <a:t>This attribute is used to define the starting point of translation animation on </a:t>
            </a:r>
            <a:r>
              <a:rPr lang="en-US" dirty="0" err="1"/>
              <a:t>Xaxis</a:t>
            </a:r>
            <a:r>
              <a:rPr lang="en-US" dirty="0"/>
              <a:t>.</a:t>
            </a:r>
          </a:p>
          <a:p>
            <a:pPr lvl="1" algn="just"/>
            <a:r>
              <a:rPr lang="en-US" b="1" dirty="0" err="1"/>
              <a:t>android:toXDelta</a:t>
            </a:r>
            <a:r>
              <a:rPr lang="en-US" b="1" dirty="0"/>
              <a:t>: </a:t>
            </a:r>
            <a:r>
              <a:rPr lang="en-US" dirty="0"/>
              <a:t>This attribute is used to define the ending point of translation animation on </a:t>
            </a:r>
            <a:r>
              <a:rPr lang="en-US" dirty="0" err="1"/>
              <a:t>Xaxis</a:t>
            </a:r>
            <a:r>
              <a:rPr lang="en-US" dirty="0"/>
              <a:t>. Values from -100 to 100 ending with "%", indicating a percentage relative to itself. Values from -100 to 100 ending in "%p", indicating a percentage relative to its parent. A float value with no suffix, indicating an absolute value.</a:t>
            </a:r>
          </a:p>
          <a:p>
            <a:pPr marL="502920" lvl="1" indent="0" algn="just">
              <a:buNone/>
            </a:pPr>
            <a:endParaRPr lang="en-US" dirty="0"/>
          </a:p>
          <a:p>
            <a:pPr lvl="1" algn="just"/>
            <a:r>
              <a:rPr lang="en-US" dirty="0">
                <a:solidFill>
                  <a:srgbClr val="FF0000"/>
                </a:solidFill>
              </a:rPr>
              <a:t>Important note: In the Y axis, the negative numbers (-) translate figures upwards while positive numbers (+) </a:t>
            </a:r>
            <a:r>
              <a:rPr lang="ar-SA" dirty="0">
                <a:solidFill>
                  <a:srgbClr val="FF0000"/>
                </a:solidFill>
              </a:rPr>
              <a:t>translate</a:t>
            </a:r>
            <a:r>
              <a:rPr lang="en-US" dirty="0">
                <a:solidFill>
                  <a:srgbClr val="FF0000"/>
                </a:solidFill>
              </a:rPr>
              <a:t> figures downwards </a:t>
            </a:r>
            <a:r>
              <a:rPr lang="ar-SA" u="sng" dirty="0">
                <a:solidFill>
                  <a:srgbClr val="FF0000"/>
                </a:solidFill>
              </a:rPr>
              <a:t>عكس اللي بنعرفه في الرياضيات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7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Tween animation (4)</a:t>
            </a:r>
          </a:p>
        </p:txBody>
      </p:sp>
      <p:sp>
        <p:nvSpPr>
          <p:cNvPr id="5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38593"/>
            <a:ext cx="9360841" cy="415988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values of these XML attributes can be specified using multiple units:</a:t>
            </a:r>
          </a:p>
          <a:p>
            <a:pPr algn="just"/>
            <a:r>
              <a:rPr lang="en-US" dirty="0"/>
              <a:t>Values from -100 to 100 ending with "%", indicates a percentage relative to the image itself.</a:t>
            </a:r>
          </a:p>
          <a:p>
            <a:pPr algn="just"/>
            <a:r>
              <a:rPr lang="en-US" dirty="0"/>
              <a:t>Values from -100 to 100 ending in "%p", indicating a percentage relative to its parent.</a:t>
            </a:r>
          </a:p>
          <a:p>
            <a:pPr algn="just"/>
            <a:r>
              <a:rPr lang="en-US" dirty="0"/>
              <a:t>A float value with no suffix, indicating an absolute value in pixels relative to the image itself.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1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Tween animation (5)</a:t>
            </a:r>
          </a:p>
        </p:txBody>
      </p:sp>
      <p:sp>
        <p:nvSpPr>
          <p:cNvPr id="5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38593"/>
            <a:ext cx="7074841" cy="141900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On the image on the right, the red border represents the image itself, the purple border represents the parent (e.g. Linear layout),</a:t>
            </a:r>
          </a:p>
          <a:p>
            <a:r>
              <a:rPr lang="en-US" dirty="0"/>
              <a:t>For example, the green dot location is: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39113"/>
              </p:ext>
            </p:extLst>
          </p:nvPr>
        </p:nvGraphicFramePr>
        <p:xfrm>
          <a:off x="7848599" y="1300260"/>
          <a:ext cx="3058886" cy="3585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761880" imgH="7923600" progId="Photoshop.Image.23">
                  <p:embed/>
                </p:oleObj>
              </mc:Choice>
              <mc:Fallback>
                <p:oleObj name="Image" r:id="rId2" imgW="6761880" imgH="7923600" progId="Photoshop.Image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48599" y="1300260"/>
                        <a:ext cx="3058886" cy="3585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8576387" y="2596740"/>
            <a:ext cx="157066" cy="1570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8457" y="4100587"/>
                <a:ext cx="206537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4100587"/>
                <a:ext cx="2065374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6930" y="4100587"/>
                <a:ext cx="25474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50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30" y="4100587"/>
                <a:ext cx="2547495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6930" y="4100587"/>
                <a:ext cx="25474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50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50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30" y="4100587"/>
                <a:ext cx="2547495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457" y="4090605"/>
                <a:ext cx="25474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50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4090605"/>
                <a:ext cx="2547495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8456" y="4084854"/>
                <a:ext cx="25474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6" y="4084854"/>
                <a:ext cx="2547495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6928" y="4069121"/>
                <a:ext cx="25474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4069121"/>
                <a:ext cx="2547495" cy="15696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8455" y="4100587"/>
                <a:ext cx="25474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5" y="4100587"/>
                <a:ext cx="2547495" cy="1569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2690" y="4094836"/>
                <a:ext cx="25474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90" y="4094836"/>
                <a:ext cx="2547495" cy="15696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2690" y="4084854"/>
                <a:ext cx="289330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90" y="4084854"/>
                <a:ext cx="2893307" cy="15696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2689" y="4090605"/>
                <a:ext cx="289330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89" y="4090605"/>
                <a:ext cx="2893307" cy="15696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5548" y="4090605"/>
                <a:ext cx="289330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50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“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100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%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48" y="4090605"/>
                <a:ext cx="2893307" cy="15696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66928" y="3450771"/>
            <a:ext cx="5878285" cy="3254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6015 -0.0009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16 -0.00093 L 0.05989 0.0576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89 0.05763 L 0.12239 0.0527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39 0.05277 L 0.12239 0.1083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39 0.10833 L -0.05586 -0.171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86 -0.1713 L -0.02227 -0.171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7 -0.1713 L -0.02227 -0.1060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7 -0.10602 L 0.17421 -0.1090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21 -0.10903 L 0.175 0.295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0.2956 L 0.0625 0.29722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6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3431-2706-6F83-C63F-662DD16D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264" y="2925785"/>
            <a:ext cx="6951472" cy="1006429"/>
          </a:xfrm>
        </p:spPr>
        <p:txBody>
          <a:bodyPr/>
          <a:lstStyle/>
          <a:p>
            <a:pPr algn="ctr"/>
            <a:r>
              <a:rPr lang="en-US" sz="6600" dirty="0"/>
              <a:t>Frame animation</a:t>
            </a:r>
          </a:p>
        </p:txBody>
      </p:sp>
    </p:spTree>
    <p:extLst>
      <p:ext uri="{BB962C8B-B14F-4D97-AF65-F5344CB8AC3E}">
        <p14:creationId xmlns:p14="http://schemas.microsoft.com/office/powerpoint/2010/main" val="2925118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892</Words>
  <Application>Microsoft Office PowerPoint</Application>
  <PresentationFormat>Widescreen</PresentationFormat>
  <Paragraphs>99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Regular</vt:lpstr>
      <vt:lpstr>Cambria</vt:lpstr>
      <vt:lpstr>Cambria Math</vt:lpstr>
      <vt:lpstr>System Font Regular</vt:lpstr>
      <vt:lpstr>Times New Roman</vt:lpstr>
      <vt:lpstr>Office Theme</vt:lpstr>
      <vt:lpstr>Image</vt:lpstr>
      <vt:lpstr>Exp #5  Frame and Tween Animation in Android</vt:lpstr>
      <vt:lpstr>Types of animations in Android</vt:lpstr>
      <vt:lpstr>Types of animations in Android</vt:lpstr>
      <vt:lpstr>Tween animation</vt:lpstr>
      <vt:lpstr>Tween animation (2)</vt:lpstr>
      <vt:lpstr>Tween animation (3)</vt:lpstr>
      <vt:lpstr>Tween animation (4)</vt:lpstr>
      <vt:lpstr>Tween animation (5)</vt:lpstr>
      <vt:lpstr>Frame animation</vt:lpstr>
      <vt:lpstr>Insert pictures into res/drawable</vt:lpstr>
      <vt:lpstr>Create animation.xml file for frame animation</vt:lpstr>
      <vt:lpstr>Off picture was in line 3 while on in 4 so the first to appear is off</vt:lpstr>
      <vt:lpstr>Design</vt:lpstr>
      <vt:lpstr>Animation file selection</vt:lpstr>
      <vt:lpstr>Code  (try to change line 24 to: transitionDrawable.reverseTransition(1000);)</vt:lpstr>
      <vt:lpstr>Tween animation</vt:lpstr>
      <vt:lpstr>Place the picture in its correct directory</vt:lpstr>
      <vt:lpstr>In the res folder create a new Android Resource Directory</vt:lpstr>
      <vt:lpstr>Change the Resource type to anim</vt:lpstr>
      <vt:lpstr>Create three Animation Resource File in the anim directory and call them rotate, scale and translate</vt:lpstr>
      <vt:lpstr>Create three Animation Resource File in the anim directory and call them rotate, scale and translate</vt:lpstr>
      <vt:lpstr>Design</vt:lpstr>
      <vt:lpstr>Select the picture for the imageView</vt:lpstr>
      <vt:lpstr>Rotate</vt:lpstr>
      <vt:lpstr>Scale</vt:lpstr>
      <vt:lpstr>Translate</vt:lpstr>
      <vt:lpstr>Code (only calls files)</vt:lpstr>
      <vt:lpstr>To-Do (1)</vt:lpstr>
      <vt:lpstr>To-Do (2)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Presentation</dc:title>
  <dc:subject/>
  <dc:creator>Division of University Communications</dc:creator>
  <cp:keywords/>
  <dc:description/>
  <cp:lastModifiedBy>asus</cp:lastModifiedBy>
  <cp:revision>154</cp:revision>
  <dcterms:created xsi:type="dcterms:W3CDTF">2019-04-04T19:20:28Z</dcterms:created>
  <dcterms:modified xsi:type="dcterms:W3CDTF">2024-11-25T19:40:33Z</dcterms:modified>
  <cp:category/>
</cp:coreProperties>
</file>