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heme/themeOverride7.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Override8.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56" r:id="rId2"/>
    <p:sldId id="257" r:id="rId3"/>
    <p:sldId id="260" r:id="rId4"/>
    <p:sldId id="258" r:id="rId5"/>
    <p:sldId id="259" r:id="rId6"/>
    <p:sldId id="261" r:id="rId7"/>
    <p:sldId id="262" r:id="rId8"/>
    <p:sldId id="264" r:id="rId9"/>
    <p:sldId id="265" r:id="rId10"/>
    <p:sldId id="269" r:id="rId11"/>
    <p:sldId id="270" r:id="rId12"/>
    <p:sldId id="280" r:id="rId13"/>
    <p:sldId id="281" r:id="rId14"/>
    <p:sldId id="282" r:id="rId15"/>
    <p:sldId id="302" r:id="rId16"/>
    <p:sldId id="283" r:id="rId17"/>
    <p:sldId id="303" r:id="rId18"/>
    <p:sldId id="304" r:id="rId19"/>
    <p:sldId id="305" r:id="rId20"/>
    <p:sldId id="290" r:id="rId21"/>
    <p:sldId id="298" r:id="rId22"/>
    <p:sldId id="301" r:id="rId23"/>
    <p:sldId id="306" r:id="rId24"/>
  </p:sldIdLst>
  <p:sldSz cx="9144000" cy="6858000" type="screen4x3"/>
  <p:notesSz cx="6858000" cy="9144000"/>
  <p:custDataLst>
    <p:tags r:id="rId27"/>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FFFF66"/>
    <a:srgbClr val="99CCFF"/>
    <a:srgbClr val="FF8989"/>
    <a:srgbClr val="FF6D6D"/>
    <a:srgbClr val="FF9933"/>
    <a:srgbClr val="FF6600"/>
    <a:srgbClr val="00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4" autoAdjust="0"/>
  </p:normalViewPr>
  <p:slideViewPr>
    <p:cSldViewPr>
      <p:cViewPr>
        <p:scale>
          <a:sx n="80" d="100"/>
          <a:sy n="80" d="100"/>
        </p:scale>
        <p:origin x="-132"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150.1.1.95\groups\RESEARCH\Report%20to%20the%20Nations\2012%20RTN\Data%20analysis\Perp%20Stats%202012.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150.1.1.95\groups\RESEARCH\Report%20to%20the%20Nations\2012%20RTN\Data%20analysis\Perp%20Stats%202012.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oleObject" Target="file:///\\150.1.1.95\groups\RESEARCH\Report%20to%20the%20Nations\2012%20RTN\Data%20analysis\Perp%20Stats%202012.xls"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150.1.1.95\groups\RESEARCH\Report%20to%20the%20Nations\2012%20RTN\Data%20analysis\Perp%20Stats%202012.xls" TargetMode="External"/><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2" Type="http://schemas.openxmlformats.org/officeDocument/2006/relationships/oleObject" Target="file:///\\150.1.1.95\groups\RESEARCH\Report%20to%20the%20Nations\2012%20RTN\Data%20analysis\Perp%20Stats%202012.xls" TargetMode="External"/><Relationship Id="rId1" Type="http://schemas.openxmlformats.org/officeDocument/2006/relationships/themeOverride" Target="../theme/themeOverride4.xml"/></Relationships>
</file>

<file path=ppt/charts/_rels/chart6.xml.rels><?xml version="1.0" encoding="UTF-8" standalone="yes"?>
<Relationships xmlns="http://schemas.openxmlformats.org/package/2006/relationships"><Relationship Id="rId2" Type="http://schemas.openxmlformats.org/officeDocument/2006/relationships/oleObject" Target="file:///\\150.1.1.95\groups\RESEARCH\Report%20to%20the%20Nations\2012%20RTN\Data%20analysis\Perp%20Stats%202012.xls" TargetMode="External"/><Relationship Id="rId1" Type="http://schemas.openxmlformats.org/officeDocument/2006/relationships/themeOverride" Target="../theme/themeOverride5.xml"/></Relationships>
</file>

<file path=ppt/charts/_rels/chart7.xml.rels><?xml version="1.0" encoding="UTF-8" standalone="yes"?>
<Relationships xmlns="http://schemas.openxmlformats.org/package/2006/relationships"><Relationship Id="rId2" Type="http://schemas.openxmlformats.org/officeDocument/2006/relationships/oleObject" Target="file:///\\150.1.1.95\groups\RESEARCH\Report%20to%20the%20Nations\2012%20RTN\Data%20analysis\Perp%20Stats%202012.xls" TargetMode="External"/><Relationship Id="rId1" Type="http://schemas.openxmlformats.org/officeDocument/2006/relationships/themeOverride" Target="../theme/themeOverride6.xml"/></Relationships>
</file>

<file path=ppt/charts/_rels/chart8.xml.rels><?xml version="1.0" encoding="UTF-8" standalone="yes"?>
<Relationships xmlns="http://schemas.openxmlformats.org/package/2006/relationships"><Relationship Id="rId2" Type="http://schemas.openxmlformats.org/officeDocument/2006/relationships/oleObject" Target="file:///\\150.1.1.95\groups\RESEARCH\Report%20to%20the%20Nations\2012%20RTN\Data%20analysis\Victim%20Stats%202012.xls" TargetMode="External"/><Relationship Id="rId1" Type="http://schemas.openxmlformats.org/officeDocument/2006/relationships/themeOverride" Target="../theme/themeOverride7.xml"/></Relationships>
</file>

<file path=ppt/charts/_rels/chart9.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150.1.1.95\groups\RESEARCH\Report%20to%20the%20Nations\2012%20RTN\Data%20analysis\Detection%20Prevention%202012.xls" TargetMode="External"/><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1"/>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2934641366550493"/>
          <c:y val="0.13162393162393163"/>
          <c:w val="0.60569070942634962"/>
          <c:h val="0.6287999042854695"/>
        </c:manualLayout>
      </c:layout>
      <c:barChart>
        <c:barDir val="bar"/>
        <c:grouping val="clustered"/>
        <c:ser>
          <c:idx val="2"/>
          <c:order val="0"/>
          <c:tx>
            <c:strRef>
              <c:f>'[Perp Stats 2012.xls]Position'!$B$10</c:f>
              <c:strCache>
                <c:ptCount val="1"/>
                <c:pt idx="0">
                  <c:v>2012</c:v>
                </c:pt>
              </c:strCache>
            </c:strRef>
          </c:tx>
          <c:spPr>
            <a:solidFill>
              <a:srgbClr val="003399"/>
            </a:solidFill>
          </c:spPr>
          <c:dLbls>
            <c:showVal val="1"/>
          </c:dLbls>
          <c:cat>
            <c:strRef>
              <c:f>'[Perp Stats 2012.xls]Position'!$A$12:$A$15</c:f>
              <c:strCache>
                <c:ptCount val="4"/>
                <c:pt idx="0">
                  <c:v>Other</c:v>
                </c:pt>
                <c:pt idx="1">
                  <c:v>Owner/Executive</c:v>
                </c:pt>
                <c:pt idx="2">
                  <c:v>Manager</c:v>
                </c:pt>
                <c:pt idx="3">
                  <c:v>Employee</c:v>
                </c:pt>
              </c:strCache>
            </c:strRef>
          </c:cat>
          <c:val>
            <c:numRef>
              <c:f>'[Perp Stats 2012.xls]Position'!$C$12:$C$15</c:f>
              <c:numCache>
                <c:formatCode>0.0%</c:formatCode>
                <c:ptCount val="4"/>
                <c:pt idx="0">
                  <c:v>3.228228228228229E-2</c:v>
                </c:pt>
                <c:pt idx="1">
                  <c:v>0.17642642642642675</c:v>
                </c:pt>
                <c:pt idx="2">
                  <c:v>0.37537537537537607</c:v>
                </c:pt>
                <c:pt idx="3">
                  <c:v>0.41591591591591642</c:v>
                </c:pt>
              </c:numCache>
            </c:numRef>
          </c:val>
        </c:ser>
        <c:axId val="131138688"/>
        <c:axId val="131140608"/>
      </c:barChart>
      <c:catAx>
        <c:axId val="131138688"/>
        <c:scaling>
          <c:orientation val="minMax"/>
        </c:scaling>
        <c:axPos val="l"/>
        <c:title>
          <c:tx>
            <c:rich>
              <a:bodyPr/>
              <a:lstStyle/>
              <a:p>
                <a:pPr>
                  <a:defRPr/>
                </a:pPr>
                <a:r>
                  <a:rPr lang="en-US"/>
                  <a:t>Position of Perpetrator</a:t>
                </a:r>
              </a:p>
            </c:rich>
          </c:tx>
          <c:layout/>
        </c:title>
        <c:numFmt formatCode="General" sourceLinked="1"/>
        <c:tickLblPos val="nextTo"/>
        <c:txPr>
          <a:bodyPr rot="0" vert="horz"/>
          <a:lstStyle/>
          <a:p>
            <a:pPr>
              <a:defRPr b="0"/>
            </a:pPr>
            <a:endParaRPr lang="en-US"/>
          </a:p>
        </c:txPr>
        <c:crossAx val="131140608"/>
        <c:crosses val="autoZero"/>
        <c:auto val="1"/>
        <c:lblAlgn val="ctr"/>
        <c:lblOffset val="100"/>
      </c:catAx>
      <c:valAx>
        <c:axId val="131140608"/>
        <c:scaling>
          <c:orientation val="minMax"/>
        </c:scaling>
        <c:axPos val="b"/>
        <c:majorGridlines/>
        <c:title>
          <c:tx>
            <c:rich>
              <a:bodyPr/>
              <a:lstStyle/>
              <a:p>
                <a:pPr>
                  <a:defRPr/>
                </a:pPr>
                <a:r>
                  <a:rPr lang="en-US"/>
                  <a:t>Percent of Cases</a:t>
                </a:r>
              </a:p>
            </c:rich>
          </c:tx>
          <c:layout/>
        </c:title>
        <c:numFmt formatCode="0%" sourceLinked="0"/>
        <c:tickLblPos val="nextTo"/>
        <c:txPr>
          <a:bodyPr rot="0" vert="horz"/>
          <a:lstStyle/>
          <a:p>
            <a:pPr>
              <a:defRPr/>
            </a:pPr>
            <a:endParaRPr lang="en-US"/>
          </a:p>
        </c:txPr>
        <c:crossAx val="131138688"/>
        <c:crosses val="autoZero"/>
        <c:crossBetween val="between"/>
      </c:valAx>
    </c:plotArea>
    <c:plotVisOnly val="1"/>
    <c:dispBlanksAs val="gap"/>
  </c:chart>
  <c:spPr>
    <a:ln w="12700">
      <a:solidFill>
        <a:schemeClr val="tx1"/>
      </a:solidFill>
    </a:ln>
  </c:spPr>
  <c:txPr>
    <a:bodyPr/>
    <a:lstStyle/>
    <a:p>
      <a:pPr>
        <a:defRPr sz="1600"/>
      </a:pPr>
      <a:endParaRPr lang="en-U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859580052493463"/>
          <c:y val="0.14347826086956539"/>
          <c:w val="0.66051655001458165"/>
          <c:h val="0.66576221450579665"/>
        </c:manualLayout>
      </c:layout>
      <c:barChart>
        <c:barDir val="bar"/>
        <c:grouping val="clustered"/>
        <c:ser>
          <c:idx val="2"/>
          <c:order val="0"/>
          <c:tx>
            <c:strRef>
              <c:f>'[Perp Stats 2012.xls]Position'!$B$10</c:f>
              <c:strCache>
                <c:ptCount val="1"/>
                <c:pt idx="0">
                  <c:v>2012</c:v>
                </c:pt>
              </c:strCache>
            </c:strRef>
          </c:tx>
          <c:spPr>
            <a:solidFill>
              <a:srgbClr val="003399"/>
            </a:solidFill>
          </c:spPr>
          <c:dLbls>
            <c:showVal val="1"/>
          </c:dLbls>
          <c:cat>
            <c:strRef>
              <c:f>'[Perp Stats 2012.xls]Position'!$A$12:$A$15</c:f>
              <c:strCache>
                <c:ptCount val="4"/>
                <c:pt idx="0">
                  <c:v>Other</c:v>
                </c:pt>
                <c:pt idx="1">
                  <c:v>Owner/Executive</c:v>
                </c:pt>
                <c:pt idx="2">
                  <c:v>Manager</c:v>
                </c:pt>
                <c:pt idx="3">
                  <c:v>Employee</c:v>
                </c:pt>
              </c:strCache>
            </c:strRef>
          </c:cat>
          <c:val>
            <c:numRef>
              <c:f>'[Perp Stats 2012.xls]Position'!$D$12:$D$15</c:f>
              <c:numCache>
                <c:formatCode>"$"#,##0</c:formatCode>
                <c:ptCount val="4"/>
                <c:pt idx="0">
                  <c:v>100000</c:v>
                </c:pt>
                <c:pt idx="1">
                  <c:v>573000</c:v>
                </c:pt>
                <c:pt idx="2">
                  <c:v>182000</c:v>
                </c:pt>
                <c:pt idx="3">
                  <c:v>60000</c:v>
                </c:pt>
              </c:numCache>
            </c:numRef>
          </c:val>
        </c:ser>
        <c:axId val="131480576"/>
        <c:axId val="131507328"/>
      </c:barChart>
      <c:catAx>
        <c:axId val="131480576"/>
        <c:scaling>
          <c:orientation val="minMax"/>
        </c:scaling>
        <c:axPos val="l"/>
        <c:title>
          <c:tx>
            <c:rich>
              <a:bodyPr/>
              <a:lstStyle/>
              <a:p>
                <a:pPr>
                  <a:defRPr/>
                </a:pPr>
                <a:r>
                  <a:rPr lang="en-US"/>
                  <a:t>Position of Perpetrator</a:t>
                </a:r>
              </a:p>
            </c:rich>
          </c:tx>
          <c:layout/>
        </c:title>
        <c:numFmt formatCode="General" sourceLinked="1"/>
        <c:tickLblPos val="nextTo"/>
        <c:txPr>
          <a:bodyPr rot="0" vert="horz"/>
          <a:lstStyle/>
          <a:p>
            <a:pPr>
              <a:defRPr/>
            </a:pPr>
            <a:endParaRPr lang="en-US"/>
          </a:p>
        </c:txPr>
        <c:crossAx val="131507328"/>
        <c:crosses val="autoZero"/>
        <c:auto val="1"/>
        <c:lblAlgn val="ctr"/>
        <c:lblOffset val="100"/>
      </c:catAx>
      <c:valAx>
        <c:axId val="131507328"/>
        <c:scaling>
          <c:orientation val="minMax"/>
          <c:max val="600000"/>
        </c:scaling>
        <c:axPos val="b"/>
        <c:majorGridlines/>
        <c:title>
          <c:tx>
            <c:rich>
              <a:bodyPr/>
              <a:lstStyle/>
              <a:p>
                <a:pPr>
                  <a:defRPr/>
                </a:pPr>
                <a:r>
                  <a:rPr lang="en-US"/>
                  <a:t>Median Loss</a:t>
                </a:r>
              </a:p>
            </c:rich>
          </c:tx>
          <c:layout/>
        </c:title>
        <c:numFmt formatCode="\$#,##0" sourceLinked="0"/>
        <c:tickLblPos val="nextTo"/>
        <c:txPr>
          <a:bodyPr rot="0" vert="horz"/>
          <a:lstStyle/>
          <a:p>
            <a:pPr>
              <a:defRPr/>
            </a:pPr>
            <a:endParaRPr lang="en-US"/>
          </a:p>
        </c:txPr>
        <c:crossAx val="131480576"/>
        <c:crosses val="autoZero"/>
        <c:crossBetween val="between"/>
        <c:majorUnit val="200000"/>
      </c:valAx>
    </c:plotArea>
    <c:plotVisOnly val="1"/>
    <c:dispBlanksAs val="gap"/>
  </c:chart>
  <c:spPr>
    <a:ln w="12700">
      <a:solidFill>
        <a:schemeClr val="tx1"/>
      </a:solidFill>
    </a:ln>
  </c:spPr>
  <c:txPr>
    <a:bodyPr/>
    <a:lstStyle/>
    <a:p>
      <a:pPr>
        <a:defRPr sz="1600"/>
      </a:pPr>
      <a:endParaRPr lang="en-U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4"/>
  <c:chart>
    <c:autoTitleDeleted val="1"/>
    <c:plotArea>
      <c:layout/>
      <c:pieChart>
        <c:varyColors val="1"/>
        <c:ser>
          <c:idx val="0"/>
          <c:order val="0"/>
          <c:tx>
            <c:strRef>
              <c:f>'[Perp Stats 2012.xls]Gender'!$O$1</c:f>
              <c:strCache>
                <c:ptCount val="1"/>
                <c:pt idx="0">
                  <c:v>2012</c:v>
                </c:pt>
              </c:strCache>
            </c:strRef>
          </c:tx>
          <c:dPt>
            <c:idx val="0"/>
            <c:spPr>
              <a:solidFill>
                <a:schemeClr val="accent6">
                  <a:lumMod val="20000"/>
                  <a:lumOff val="80000"/>
                </a:schemeClr>
              </a:solidFill>
            </c:spPr>
          </c:dPt>
          <c:dPt>
            <c:idx val="1"/>
            <c:spPr>
              <a:solidFill>
                <a:schemeClr val="accent6">
                  <a:lumMod val="60000"/>
                  <a:lumOff val="40000"/>
                </a:schemeClr>
              </a:solidFill>
            </c:spPr>
          </c:dPt>
          <c:dLbls>
            <c:dLbl>
              <c:idx val="0"/>
              <c:layout/>
              <c:tx>
                <c:rich>
                  <a:bodyPr/>
                  <a:lstStyle/>
                  <a:p>
                    <a:r>
                      <a:rPr lang="en-US" dirty="0"/>
                      <a:t>Female </a:t>
                    </a:r>
                    <a:r>
                      <a:rPr lang="en-US" dirty="0" smtClean="0"/>
                      <a:t> </a:t>
                    </a:r>
                    <a:r>
                      <a:rPr lang="en-US" dirty="0"/>
                      <a:t>35.0%</a:t>
                    </a:r>
                  </a:p>
                </c:rich>
              </c:tx>
              <c:showVal val="1"/>
              <c:showCatName val="1"/>
            </c:dLbl>
            <c:dLbl>
              <c:idx val="1"/>
              <c:layout/>
              <c:tx>
                <c:rich>
                  <a:bodyPr/>
                  <a:lstStyle/>
                  <a:p>
                    <a:r>
                      <a:rPr lang="en-US" dirty="0"/>
                      <a:t>Male </a:t>
                    </a:r>
                    <a:r>
                      <a:rPr lang="en-US" dirty="0" smtClean="0"/>
                      <a:t> </a:t>
                    </a:r>
                    <a:r>
                      <a:rPr lang="en-US" dirty="0"/>
                      <a:t>65.0%</a:t>
                    </a:r>
                  </a:p>
                </c:rich>
              </c:tx>
              <c:showVal val="1"/>
              <c:showCatName val="1"/>
            </c:dLbl>
            <c:showVal val="1"/>
            <c:showCatName val="1"/>
            <c:showLeaderLines val="1"/>
          </c:dLbls>
          <c:cat>
            <c:strRef>
              <c:f>'[Perp Stats 2012.xls]Gender'!$A$31:$A$32</c:f>
              <c:strCache>
                <c:ptCount val="2"/>
                <c:pt idx="0">
                  <c:v>Female </c:v>
                </c:pt>
                <c:pt idx="1">
                  <c:v>Male </c:v>
                </c:pt>
              </c:strCache>
            </c:strRef>
          </c:cat>
          <c:val>
            <c:numRef>
              <c:f>'[Perp Stats 2012.xls]Gender'!$P$3:$P$4</c:f>
              <c:numCache>
                <c:formatCode>0.0%</c:formatCode>
                <c:ptCount val="2"/>
                <c:pt idx="0">
                  <c:v>0.34973504920514764</c:v>
                </c:pt>
                <c:pt idx="1">
                  <c:v>0.65026495079485269</c:v>
                </c:pt>
              </c:numCache>
            </c:numRef>
          </c:val>
        </c:ser>
        <c:dLbls>
          <c:showVal val="1"/>
        </c:dLbls>
        <c:firstSliceAng val="0"/>
      </c:pieChart>
    </c:plotArea>
    <c:plotVisOnly val="1"/>
    <c:dispBlanksAs val="zero"/>
  </c:chart>
  <c:txPr>
    <a:bodyPr/>
    <a:lstStyle/>
    <a:p>
      <a:pPr>
        <a:defRPr sz="24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1"/>
  <c:clrMapOvr bg1="lt1" tx1="dk1" bg2="lt2" tx2="dk2" accent1="accent1" accent2="accent2" accent3="accent3" accent4="accent4" accent5="accent5" accent6="accent6" hlink="hlink" folHlink="folHlink"/>
  <c:chart>
    <c:autoTitleDeleted val="1"/>
    <c:plotArea>
      <c:layout/>
      <c:barChart>
        <c:barDir val="col"/>
        <c:grouping val="clustered"/>
        <c:ser>
          <c:idx val="0"/>
          <c:order val="0"/>
          <c:tx>
            <c:strRef>
              <c:f>'[Perp Stats 2012.xls]Gender'!$O$1</c:f>
              <c:strCache>
                <c:ptCount val="1"/>
                <c:pt idx="0">
                  <c:v>2012</c:v>
                </c:pt>
              </c:strCache>
            </c:strRef>
          </c:tx>
          <c:spPr>
            <a:solidFill>
              <a:srgbClr val="003399"/>
            </a:solidFill>
          </c:spPr>
          <c:dLbls>
            <c:dLbl>
              <c:idx val="0"/>
              <c:layout>
                <c:manualLayout>
                  <c:x val="1.6666666666666725E-2"/>
                  <c:y val="0"/>
                </c:manualLayout>
              </c:layout>
              <c:dLblPos val="outEnd"/>
              <c:showVal val="1"/>
            </c:dLbl>
            <c:dLbl>
              <c:idx val="1"/>
              <c:layout>
                <c:manualLayout>
                  <c:x val="2.7457440966501972E-2"/>
                  <c:y val="0"/>
                </c:manualLayout>
              </c:layout>
              <c:dLblPos val="outEnd"/>
              <c:showVal val="1"/>
            </c:dLbl>
            <c:showVal val="1"/>
          </c:dLbls>
          <c:cat>
            <c:strRef>
              <c:f>'[Perp Stats 2012.xls]Gender'!$A$31:$A$32</c:f>
              <c:strCache>
                <c:ptCount val="2"/>
                <c:pt idx="0">
                  <c:v>Female </c:v>
                </c:pt>
                <c:pt idx="1">
                  <c:v>Male </c:v>
                </c:pt>
              </c:strCache>
            </c:strRef>
          </c:cat>
          <c:val>
            <c:numRef>
              <c:f>'[Perp Stats 2012.xls]Gender'!$Q$3:$Q$4</c:f>
              <c:numCache>
                <c:formatCode>"$"#,##0</c:formatCode>
                <c:ptCount val="2"/>
                <c:pt idx="0">
                  <c:v>91000</c:v>
                </c:pt>
                <c:pt idx="1">
                  <c:v>200000</c:v>
                </c:pt>
              </c:numCache>
            </c:numRef>
          </c:val>
        </c:ser>
        <c:axId val="132877312"/>
        <c:axId val="132895872"/>
      </c:barChart>
      <c:catAx>
        <c:axId val="132877312"/>
        <c:scaling>
          <c:orientation val="minMax"/>
        </c:scaling>
        <c:axPos val="b"/>
        <c:title>
          <c:tx>
            <c:rich>
              <a:bodyPr/>
              <a:lstStyle/>
              <a:p>
                <a:pPr>
                  <a:defRPr/>
                </a:pPr>
                <a:r>
                  <a:rPr lang="en-US"/>
                  <a:t>Gender of Perpetrator</a:t>
                </a:r>
              </a:p>
            </c:rich>
          </c:tx>
          <c:layout/>
        </c:title>
        <c:numFmt formatCode="General" sourceLinked="1"/>
        <c:majorTickMark val="none"/>
        <c:tickLblPos val="nextTo"/>
        <c:txPr>
          <a:bodyPr rot="0" vert="horz"/>
          <a:lstStyle/>
          <a:p>
            <a:pPr>
              <a:defRPr/>
            </a:pPr>
            <a:endParaRPr lang="en-US"/>
          </a:p>
        </c:txPr>
        <c:crossAx val="132895872"/>
        <c:crosses val="autoZero"/>
        <c:auto val="1"/>
        <c:lblAlgn val="ctr"/>
        <c:lblOffset val="100"/>
      </c:catAx>
      <c:valAx>
        <c:axId val="132895872"/>
        <c:scaling>
          <c:orientation val="minMax"/>
        </c:scaling>
        <c:axPos val="l"/>
        <c:majorGridlines/>
        <c:title>
          <c:tx>
            <c:rich>
              <a:bodyPr rot="-5400000" vert="horz"/>
              <a:lstStyle/>
              <a:p>
                <a:pPr>
                  <a:defRPr/>
                </a:pPr>
                <a:r>
                  <a:rPr lang="en-US"/>
                  <a:t>Median Loss</a:t>
                </a:r>
              </a:p>
            </c:rich>
          </c:tx>
          <c:layout/>
        </c:title>
        <c:numFmt formatCode="&quot;$&quot;#,##0" sourceLinked="1"/>
        <c:majorTickMark val="none"/>
        <c:tickLblPos val="nextTo"/>
        <c:txPr>
          <a:bodyPr rot="0" vert="horz"/>
          <a:lstStyle/>
          <a:p>
            <a:pPr>
              <a:defRPr/>
            </a:pPr>
            <a:endParaRPr lang="en-US"/>
          </a:p>
        </c:txPr>
        <c:crossAx val="132877312"/>
        <c:crosses val="autoZero"/>
        <c:crossBetween val="between"/>
      </c:valAx>
    </c:plotArea>
    <c:plotVisOnly val="1"/>
    <c:dispBlanksAs val="gap"/>
  </c:chart>
  <c:spPr>
    <a:ln w="12700">
      <a:solidFill>
        <a:schemeClr val="tx1"/>
      </a:solidFill>
    </a:ln>
  </c:spPr>
  <c:txPr>
    <a:bodyPr/>
    <a:lstStyle/>
    <a:p>
      <a:pPr>
        <a:defRPr sz="1600"/>
      </a:pPr>
      <a:endParaRPr lang="en-US"/>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1"/>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113021021454887"/>
          <c:y val="6.1304338910761154E-2"/>
          <c:w val="0.59440297436971046"/>
          <c:h val="0.78893521957554125"/>
        </c:manualLayout>
      </c:layout>
      <c:barChart>
        <c:barDir val="bar"/>
        <c:grouping val="clustered"/>
        <c:ser>
          <c:idx val="0"/>
          <c:order val="0"/>
          <c:tx>
            <c:strRef>
              <c:f>'[Perp Stats 2012.xls]Department'!$H$4</c:f>
              <c:strCache>
                <c:ptCount val="1"/>
                <c:pt idx="0">
                  <c:v>2012</c:v>
                </c:pt>
              </c:strCache>
            </c:strRef>
          </c:tx>
          <c:spPr>
            <a:solidFill>
              <a:srgbClr val="003399"/>
            </a:solidFill>
          </c:spPr>
          <c:dLbls>
            <c:showVal val="1"/>
          </c:dLbls>
          <c:cat>
            <c:strRef>
              <c:f>'[Perp Stats 2012.xls]Department'!$A$6:$A$22</c:f>
              <c:strCache>
                <c:ptCount val="17"/>
                <c:pt idx="0">
                  <c:v>Internal audit</c:v>
                </c:pt>
                <c:pt idx="1">
                  <c:v>Legal</c:v>
                </c:pt>
                <c:pt idx="2">
                  <c:v>Research and development</c:v>
                </c:pt>
                <c:pt idx="3">
                  <c:v>Marketing/PR</c:v>
                </c:pt>
                <c:pt idx="4">
                  <c:v>Human resources</c:v>
                </c:pt>
                <c:pt idx="5">
                  <c:v>Board of Directors</c:v>
                </c:pt>
                <c:pt idx="6">
                  <c:v>Manufacturing &amp; production</c:v>
                </c:pt>
                <c:pt idx="7">
                  <c:v>Information technology</c:v>
                </c:pt>
                <c:pt idx="8">
                  <c:v>Finance</c:v>
                </c:pt>
                <c:pt idx="9">
                  <c:v>Warehousing, inventory</c:v>
                </c:pt>
                <c:pt idx="10">
                  <c:v>Purchasing</c:v>
                </c:pt>
                <c:pt idx="11">
                  <c:v>Other*</c:v>
                </c:pt>
                <c:pt idx="12">
                  <c:v>Customer service</c:v>
                </c:pt>
                <c:pt idx="13">
                  <c:v>Executive/upper mgmt</c:v>
                </c:pt>
                <c:pt idx="14">
                  <c:v>Sales</c:v>
                </c:pt>
                <c:pt idx="15">
                  <c:v>Operations</c:v>
                </c:pt>
                <c:pt idx="16">
                  <c:v>Accounting</c:v>
                </c:pt>
              </c:strCache>
            </c:strRef>
          </c:cat>
          <c:val>
            <c:numRef>
              <c:f>'[Perp Stats 2012.xls]Department'!$I$6:$I$22</c:f>
              <c:numCache>
                <c:formatCode>0.0%</c:formatCode>
                <c:ptCount val="17"/>
                <c:pt idx="0">
                  <c:v>6.0060060060060094E-3</c:v>
                </c:pt>
                <c:pt idx="1">
                  <c:v>6.0060060060060094E-3</c:v>
                </c:pt>
                <c:pt idx="2">
                  <c:v>6.7567567567567571E-3</c:v>
                </c:pt>
                <c:pt idx="3">
                  <c:v>1.0510510510510523E-2</c:v>
                </c:pt>
                <c:pt idx="4">
                  <c:v>1.2012012012012015E-2</c:v>
                </c:pt>
                <c:pt idx="5">
                  <c:v>1.4264264264264265E-2</c:v>
                </c:pt>
                <c:pt idx="6">
                  <c:v>1.8768768768768797E-2</c:v>
                </c:pt>
                <c:pt idx="7">
                  <c:v>2.0270270270270313E-2</c:v>
                </c:pt>
                <c:pt idx="8">
                  <c:v>3.6786786786786783E-2</c:v>
                </c:pt>
                <c:pt idx="9">
                  <c:v>4.2042042042042073E-2</c:v>
                </c:pt>
                <c:pt idx="10">
                  <c:v>5.7057057057057103E-2</c:v>
                </c:pt>
                <c:pt idx="11">
                  <c:v>5.9309309309309312E-2</c:v>
                </c:pt>
                <c:pt idx="12">
                  <c:v>6.9069069069069067E-2</c:v>
                </c:pt>
                <c:pt idx="13">
                  <c:v>0.11936936936936929</c:v>
                </c:pt>
                <c:pt idx="14">
                  <c:v>0.12762762762762747</c:v>
                </c:pt>
                <c:pt idx="15">
                  <c:v>0.17417417417417416</c:v>
                </c:pt>
                <c:pt idx="16">
                  <c:v>0.21996996996997017</c:v>
                </c:pt>
              </c:numCache>
            </c:numRef>
          </c:val>
        </c:ser>
        <c:axId val="132935680"/>
        <c:axId val="132937600"/>
      </c:barChart>
      <c:catAx>
        <c:axId val="132935680"/>
        <c:scaling>
          <c:orientation val="minMax"/>
        </c:scaling>
        <c:axPos val="l"/>
        <c:title>
          <c:tx>
            <c:rich>
              <a:bodyPr rot="-5400000" vert="horz"/>
              <a:lstStyle/>
              <a:p>
                <a:pPr>
                  <a:defRPr/>
                </a:pPr>
                <a:r>
                  <a:rPr lang="en-US"/>
                  <a:t>Department of Perpetrator</a:t>
                </a:r>
              </a:p>
            </c:rich>
          </c:tx>
          <c:layout/>
        </c:title>
        <c:numFmt formatCode="General" sourceLinked="1"/>
        <c:tickLblPos val="nextTo"/>
        <c:crossAx val="132937600"/>
        <c:crosses val="autoZero"/>
        <c:auto val="1"/>
        <c:lblAlgn val="ctr"/>
        <c:lblOffset val="100"/>
      </c:catAx>
      <c:valAx>
        <c:axId val="132937600"/>
        <c:scaling>
          <c:orientation val="minMax"/>
        </c:scaling>
        <c:axPos val="b"/>
        <c:majorGridlines/>
        <c:title>
          <c:tx>
            <c:rich>
              <a:bodyPr/>
              <a:lstStyle/>
              <a:p>
                <a:pPr>
                  <a:defRPr/>
                </a:pPr>
                <a:r>
                  <a:rPr lang="en-US"/>
                  <a:t>Percent of Cases</a:t>
                </a:r>
              </a:p>
            </c:rich>
          </c:tx>
          <c:layout/>
        </c:title>
        <c:numFmt formatCode="0.0%" sourceLinked="1"/>
        <c:tickLblPos val="nextTo"/>
        <c:crossAx val="132935680"/>
        <c:crosses val="autoZero"/>
        <c:crossBetween val="between"/>
      </c:valAx>
    </c:plotArea>
    <c:plotVisOnly val="1"/>
    <c:dispBlanksAs val="gap"/>
  </c:chart>
  <c:spPr>
    <a:ln w="12700">
      <a:solidFill>
        <a:schemeClr val="tx1"/>
      </a:solidFill>
    </a:ln>
  </c:spPr>
  <c:txPr>
    <a:bodyPr/>
    <a:lstStyle/>
    <a:p>
      <a:pPr>
        <a:defRPr sz="1400"/>
      </a:pPr>
      <a:endParaRPr lang="en-US"/>
    </a:p>
  </c:tx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1"/>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97182497458088"/>
          <c:y val="6.1264284272158291E-2"/>
          <c:w val="0.59440297436971046"/>
          <c:h val="0.78893521957554125"/>
        </c:manualLayout>
      </c:layout>
      <c:barChart>
        <c:barDir val="bar"/>
        <c:grouping val="clustered"/>
        <c:ser>
          <c:idx val="0"/>
          <c:order val="0"/>
          <c:tx>
            <c:strRef>
              <c:f>'[Perp Stats 2012.xls]Department'!$H$4</c:f>
              <c:strCache>
                <c:ptCount val="1"/>
                <c:pt idx="0">
                  <c:v>2012</c:v>
                </c:pt>
              </c:strCache>
            </c:strRef>
          </c:tx>
          <c:spPr>
            <a:solidFill>
              <a:srgbClr val="003399"/>
            </a:solidFill>
          </c:spPr>
          <c:dLbls>
            <c:showVal val="1"/>
          </c:dLbls>
          <c:cat>
            <c:strRef>
              <c:f>'[Perp Stats 2012.xls]Department'!$N$5:$N$21</c:f>
              <c:strCache>
                <c:ptCount val="17"/>
                <c:pt idx="0">
                  <c:v>Customer service</c:v>
                </c:pt>
                <c:pt idx="1">
                  <c:v>Internal audit</c:v>
                </c:pt>
                <c:pt idx="2">
                  <c:v>Warehousing, inventory</c:v>
                </c:pt>
                <c:pt idx="3">
                  <c:v>Sales</c:v>
                </c:pt>
                <c:pt idx="4">
                  <c:v>Research and development</c:v>
                </c:pt>
                <c:pt idx="5">
                  <c:v>Information technology</c:v>
                </c:pt>
                <c:pt idx="6">
                  <c:v>Other*</c:v>
                </c:pt>
                <c:pt idx="7">
                  <c:v>Operations</c:v>
                </c:pt>
                <c:pt idx="8">
                  <c:v>Human resources</c:v>
                </c:pt>
                <c:pt idx="9">
                  <c:v>Manufacturing &amp; production</c:v>
                </c:pt>
                <c:pt idx="10">
                  <c:v>Marketing/PR</c:v>
                </c:pt>
                <c:pt idx="11">
                  <c:v>Legal</c:v>
                </c:pt>
                <c:pt idx="12">
                  <c:v>Accounting</c:v>
                </c:pt>
                <c:pt idx="13">
                  <c:v>Purchasing</c:v>
                </c:pt>
                <c:pt idx="14">
                  <c:v>Board of Directors</c:v>
                </c:pt>
                <c:pt idx="15">
                  <c:v>Finance</c:v>
                </c:pt>
                <c:pt idx="16">
                  <c:v>Executive/upper mgmt</c:v>
                </c:pt>
              </c:strCache>
            </c:strRef>
          </c:cat>
          <c:val>
            <c:numRef>
              <c:f>'[Perp Stats 2012.xls]Department'!$Q$5:$Q$21</c:f>
              <c:numCache>
                <c:formatCode>"$"#,##0</c:formatCode>
                <c:ptCount val="17"/>
                <c:pt idx="0">
                  <c:v>30000</c:v>
                </c:pt>
                <c:pt idx="1">
                  <c:v>32000</c:v>
                </c:pt>
                <c:pt idx="2">
                  <c:v>67000</c:v>
                </c:pt>
                <c:pt idx="3">
                  <c:v>90000</c:v>
                </c:pt>
                <c:pt idx="4">
                  <c:v>100000</c:v>
                </c:pt>
                <c:pt idx="5">
                  <c:v>100000</c:v>
                </c:pt>
                <c:pt idx="6">
                  <c:v>100000</c:v>
                </c:pt>
                <c:pt idx="7">
                  <c:v>100000</c:v>
                </c:pt>
                <c:pt idx="8">
                  <c:v>121000</c:v>
                </c:pt>
                <c:pt idx="9">
                  <c:v>160000</c:v>
                </c:pt>
                <c:pt idx="10">
                  <c:v>165000</c:v>
                </c:pt>
                <c:pt idx="11">
                  <c:v>180000</c:v>
                </c:pt>
                <c:pt idx="12">
                  <c:v>183000</c:v>
                </c:pt>
                <c:pt idx="13">
                  <c:v>200000</c:v>
                </c:pt>
                <c:pt idx="14">
                  <c:v>220000</c:v>
                </c:pt>
                <c:pt idx="15">
                  <c:v>250000</c:v>
                </c:pt>
                <c:pt idx="16">
                  <c:v>500000</c:v>
                </c:pt>
              </c:numCache>
            </c:numRef>
          </c:val>
        </c:ser>
        <c:axId val="133044096"/>
        <c:axId val="133058560"/>
      </c:barChart>
      <c:catAx>
        <c:axId val="133044096"/>
        <c:scaling>
          <c:orientation val="minMax"/>
        </c:scaling>
        <c:axPos val="l"/>
        <c:title>
          <c:tx>
            <c:rich>
              <a:bodyPr rot="-5400000" vert="horz"/>
              <a:lstStyle/>
              <a:p>
                <a:pPr>
                  <a:defRPr/>
                </a:pPr>
                <a:r>
                  <a:rPr lang="en-US"/>
                  <a:t>Department of Perpetrator</a:t>
                </a:r>
              </a:p>
            </c:rich>
          </c:tx>
          <c:layout/>
        </c:title>
        <c:numFmt formatCode="General" sourceLinked="1"/>
        <c:tickLblPos val="nextTo"/>
        <c:crossAx val="133058560"/>
        <c:crosses val="autoZero"/>
        <c:auto val="1"/>
        <c:lblAlgn val="ctr"/>
        <c:lblOffset val="100"/>
      </c:catAx>
      <c:valAx>
        <c:axId val="133058560"/>
        <c:scaling>
          <c:orientation val="minMax"/>
        </c:scaling>
        <c:axPos val="b"/>
        <c:majorGridlines/>
        <c:title>
          <c:tx>
            <c:rich>
              <a:bodyPr/>
              <a:lstStyle/>
              <a:p>
                <a:pPr>
                  <a:defRPr/>
                </a:pPr>
                <a:r>
                  <a:rPr lang="en-US"/>
                  <a:t>Median Loss</a:t>
                </a:r>
              </a:p>
            </c:rich>
          </c:tx>
          <c:layout/>
        </c:title>
        <c:numFmt formatCode="&quot;$&quot;#,##0" sourceLinked="1"/>
        <c:tickLblPos val="nextTo"/>
        <c:crossAx val="133044096"/>
        <c:crosses val="autoZero"/>
        <c:crossBetween val="between"/>
      </c:valAx>
    </c:plotArea>
    <c:plotVisOnly val="1"/>
    <c:dispBlanksAs val="gap"/>
  </c:chart>
  <c:spPr>
    <a:ln w="12700">
      <a:solidFill>
        <a:schemeClr val="tx1"/>
      </a:solidFill>
    </a:ln>
  </c:spPr>
  <c:txPr>
    <a:bodyPr/>
    <a:lstStyle/>
    <a:p>
      <a:pPr>
        <a:defRPr sz="1400"/>
      </a:pPr>
      <a:endParaRPr lang="en-US"/>
    </a:p>
  </c:txPr>
  <c:externalData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1"/>
  <c:clrMapOvr bg1="lt1" tx1="dk1" bg2="lt2" tx2="dk2" accent1="accent1" accent2="accent2" accent3="accent3" accent4="accent4" accent5="accent5" accent6="accent6" hlink="hlink" folHlink="folHlink"/>
  <c:chart>
    <c:autoTitleDeleted val="1"/>
    <c:plotArea>
      <c:layout/>
      <c:barChart>
        <c:barDir val="bar"/>
        <c:grouping val="clustered"/>
        <c:ser>
          <c:idx val="0"/>
          <c:order val="0"/>
          <c:spPr>
            <a:solidFill>
              <a:srgbClr val="003399"/>
            </a:solidFill>
          </c:spPr>
          <c:dLbls>
            <c:showVal val="1"/>
          </c:dLbls>
          <c:cat>
            <c:strRef>
              <c:f>'[Perp Stats 2012.xls]CrimHist'!$A$36:$A$39</c:f>
              <c:strCache>
                <c:ptCount val="4"/>
                <c:pt idx="0">
                  <c:v>Other</c:v>
                </c:pt>
                <c:pt idx="1">
                  <c:v>Had prior convictions</c:v>
                </c:pt>
                <c:pt idx="2">
                  <c:v>Charged but not convicted</c:v>
                </c:pt>
                <c:pt idx="3">
                  <c:v>Never charged or convicted</c:v>
                </c:pt>
              </c:strCache>
            </c:strRef>
          </c:cat>
          <c:val>
            <c:numRef>
              <c:f>'[Perp Stats 2012.xls]CrimHist'!$C$36:$C$39</c:f>
              <c:numCache>
                <c:formatCode>0.0%</c:formatCode>
                <c:ptCount val="4"/>
                <c:pt idx="0">
                  <c:v>1.162790697674417E-2</c:v>
                </c:pt>
                <c:pt idx="1">
                  <c:v>5.5813953488372092E-2</c:v>
                </c:pt>
                <c:pt idx="2">
                  <c:v>5.9302325581395414E-2</c:v>
                </c:pt>
                <c:pt idx="3">
                  <c:v>0.87325581395349006</c:v>
                </c:pt>
              </c:numCache>
            </c:numRef>
          </c:val>
        </c:ser>
        <c:axId val="133183360"/>
        <c:axId val="133181440"/>
      </c:barChart>
      <c:valAx>
        <c:axId val="133181440"/>
        <c:scaling>
          <c:orientation val="minMax"/>
        </c:scaling>
        <c:axPos val="b"/>
        <c:majorGridlines/>
        <c:title>
          <c:tx>
            <c:rich>
              <a:bodyPr/>
              <a:lstStyle/>
              <a:p>
                <a:pPr>
                  <a:defRPr/>
                </a:pPr>
                <a:r>
                  <a:rPr lang="en-US"/>
                  <a:t>Percent of Cases</a:t>
                </a:r>
              </a:p>
            </c:rich>
          </c:tx>
          <c:layout/>
        </c:title>
        <c:numFmt formatCode="0.0%" sourceLinked="1"/>
        <c:tickLblPos val="nextTo"/>
        <c:crossAx val="133183360"/>
        <c:crosses val="autoZero"/>
        <c:crossBetween val="between"/>
        <c:majorUnit val="0.2"/>
      </c:valAx>
      <c:catAx>
        <c:axId val="133183360"/>
        <c:scaling>
          <c:orientation val="minMax"/>
        </c:scaling>
        <c:axPos val="l"/>
        <c:title>
          <c:tx>
            <c:rich>
              <a:bodyPr rot="-5400000" vert="horz"/>
              <a:lstStyle/>
              <a:p>
                <a:pPr>
                  <a:defRPr/>
                </a:pPr>
                <a:r>
                  <a:rPr lang="en-US"/>
                  <a:t>Perpetrator’s Criminal History</a:t>
                </a:r>
              </a:p>
            </c:rich>
          </c:tx>
          <c:layout/>
        </c:title>
        <c:tickLblPos val="nextTo"/>
        <c:crossAx val="133181440"/>
        <c:crosses val="autoZero"/>
        <c:auto val="1"/>
        <c:lblAlgn val="ctr"/>
        <c:lblOffset val="100"/>
      </c:catAx>
    </c:plotArea>
    <c:plotVisOnly val="1"/>
    <c:dispBlanksAs val="gap"/>
  </c:chart>
  <c:spPr>
    <a:ln w="12700">
      <a:solidFill>
        <a:schemeClr val="tx1"/>
      </a:solidFill>
    </a:ln>
  </c:spPr>
  <c:txPr>
    <a:bodyPr/>
    <a:lstStyle/>
    <a:p>
      <a:pPr>
        <a:defRPr sz="1600"/>
      </a:pPr>
      <a:endParaRPr lang="en-US"/>
    </a:p>
  </c:txPr>
  <c:externalData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1"/>
  <c:clrMapOvr bg1="lt1" tx1="dk1" bg2="lt2" tx2="dk2" accent1="accent1" accent2="accent2" accent3="accent3" accent4="accent4" accent5="accent5" accent6="accent6" hlink="hlink" folHlink="folHlink"/>
  <c:chart>
    <c:autoTitleDeleted val="1"/>
    <c:plotArea>
      <c:layout/>
      <c:barChart>
        <c:barDir val="bar"/>
        <c:grouping val="clustered"/>
        <c:ser>
          <c:idx val="2"/>
          <c:order val="0"/>
          <c:tx>
            <c:strRef>
              <c:f>'[Victim Stats 2012.xls]Size'!$Q$2</c:f>
              <c:strCache>
                <c:ptCount val="1"/>
                <c:pt idx="0">
                  <c:v>2012</c:v>
                </c:pt>
              </c:strCache>
            </c:strRef>
          </c:tx>
          <c:spPr>
            <a:solidFill>
              <a:srgbClr val="003399"/>
            </a:solidFill>
          </c:spPr>
          <c:dLbls>
            <c:showVal val="1"/>
          </c:dLbls>
          <c:cat>
            <c:strRef>
              <c:f>'[Victim Stats 2012.xls]Size'!$A$3:$A$6</c:f>
              <c:strCache>
                <c:ptCount val="4"/>
                <c:pt idx="0">
                  <c:v>10,000+ </c:v>
                </c:pt>
                <c:pt idx="1">
                  <c:v>1,000-9,999 </c:v>
                </c:pt>
                <c:pt idx="2">
                  <c:v>100-999 </c:v>
                </c:pt>
                <c:pt idx="3">
                  <c:v>&lt;100 </c:v>
                </c:pt>
              </c:strCache>
            </c:strRef>
          </c:cat>
          <c:val>
            <c:numRef>
              <c:f>'[Victim Stats 2012.xls]Size'!$S$3:$S$6</c:f>
              <c:numCache>
                <c:formatCode>"$"#,##0</c:formatCode>
                <c:ptCount val="4"/>
                <c:pt idx="0">
                  <c:v>140000</c:v>
                </c:pt>
                <c:pt idx="1">
                  <c:v>100000</c:v>
                </c:pt>
                <c:pt idx="2">
                  <c:v>150000</c:v>
                </c:pt>
                <c:pt idx="3">
                  <c:v>147000</c:v>
                </c:pt>
              </c:numCache>
            </c:numRef>
          </c:val>
        </c:ser>
        <c:axId val="88849408"/>
        <c:axId val="133112960"/>
      </c:barChart>
      <c:catAx>
        <c:axId val="88849408"/>
        <c:scaling>
          <c:orientation val="minMax"/>
        </c:scaling>
        <c:axPos val="l"/>
        <c:title>
          <c:tx>
            <c:rich>
              <a:bodyPr/>
              <a:lstStyle/>
              <a:p>
                <a:pPr>
                  <a:defRPr/>
                </a:pPr>
                <a:r>
                  <a:rPr lang="en-US"/>
                  <a:t>Number of Employees</a:t>
                </a:r>
              </a:p>
            </c:rich>
          </c:tx>
          <c:layout/>
        </c:title>
        <c:numFmt formatCode="General" sourceLinked="1"/>
        <c:tickLblPos val="nextTo"/>
        <c:txPr>
          <a:bodyPr rot="0" vert="horz"/>
          <a:lstStyle/>
          <a:p>
            <a:pPr>
              <a:defRPr/>
            </a:pPr>
            <a:endParaRPr lang="en-US"/>
          </a:p>
        </c:txPr>
        <c:crossAx val="133112960"/>
        <c:crosses val="autoZero"/>
        <c:auto val="1"/>
        <c:lblAlgn val="ctr"/>
        <c:lblOffset val="100"/>
      </c:catAx>
      <c:valAx>
        <c:axId val="133112960"/>
        <c:scaling>
          <c:orientation val="minMax"/>
          <c:max val="200000"/>
        </c:scaling>
        <c:axPos val="b"/>
        <c:majorGridlines/>
        <c:title>
          <c:tx>
            <c:rich>
              <a:bodyPr/>
              <a:lstStyle/>
              <a:p>
                <a:pPr>
                  <a:defRPr/>
                </a:pPr>
                <a:r>
                  <a:rPr lang="en-US"/>
                  <a:t>Median Loss</a:t>
                </a:r>
              </a:p>
            </c:rich>
          </c:tx>
          <c:layout/>
        </c:title>
        <c:numFmt formatCode="&quot;$&quot;#,##0" sourceLinked="1"/>
        <c:tickLblPos val="nextTo"/>
        <c:txPr>
          <a:bodyPr rot="0" vert="horz"/>
          <a:lstStyle/>
          <a:p>
            <a:pPr>
              <a:defRPr/>
            </a:pPr>
            <a:endParaRPr lang="en-US"/>
          </a:p>
        </c:txPr>
        <c:crossAx val="88849408"/>
        <c:crosses val="autoZero"/>
        <c:crossBetween val="between"/>
        <c:majorUnit val="50000"/>
      </c:valAx>
    </c:plotArea>
    <c:plotVisOnly val="1"/>
    <c:dispBlanksAs val="gap"/>
  </c:chart>
  <c:spPr>
    <a:ln w="12700">
      <a:solidFill>
        <a:schemeClr val="tx1"/>
      </a:solidFill>
    </a:ln>
  </c:spPr>
  <c:txPr>
    <a:bodyPr/>
    <a:lstStyle/>
    <a:p>
      <a:pPr>
        <a:defRPr sz="1400"/>
      </a:pPr>
      <a:endParaRPr lang="en-US"/>
    </a:p>
  </c:txPr>
  <c:externalData r:id="rId2"/>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1"/>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9833234289110089"/>
          <c:y val="9.1641461483981168E-2"/>
          <c:w val="0.63939309186351789"/>
          <c:h val="0.75169779297218453"/>
        </c:manualLayout>
      </c:layout>
      <c:barChart>
        <c:barDir val="bar"/>
        <c:grouping val="clustered"/>
        <c:ser>
          <c:idx val="1"/>
          <c:order val="0"/>
          <c:tx>
            <c:strRef>
              <c:f>'[Detection Prevention 2012.xls]Detection'!$K$1</c:f>
              <c:strCache>
                <c:ptCount val="1"/>
                <c:pt idx="0">
                  <c:v>2012</c:v>
                </c:pt>
              </c:strCache>
            </c:strRef>
          </c:tx>
          <c:spPr>
            <a:solidFill>
              <a:srgbClr val="003399"/>
            </a:solidFill>
          </c:spPr>
          <c:dLbls>
            <c:showVal val="1"/>
          </c:dLbls>
          <c:cat>
            <c:strRef>
              <c:f>'[Detection Prevention 2012.xls]Detection'!$A$4:$A$15</c:f>
              <c:strCache>
                <c:ptCount val="12"/>
                <c:pt idx="0">
                  <c:v>Other</c:v>
                </c:pt>
                <c:pt idx="1">
                  <c:v>IT Controls</c:v>
                </c:pt>
                <c:pt idx="2">
                  <c:v>Confession</c:v>
                </c:pt>
                <c:pt idx="3">
                  <c:v>Surveillance/Monitoring</c:v>
                </c:pt>
                <c:pt idx="4">
                  <c:v>Notified by Police </c:v>
                </c:pt>
                <c:pt idx="5">
                  <c:v>External Audit </c:v>
                </c:pt>
                <c:pt idx="6">
                  <c:v>Document Examination</c:v>
                </c:pt>
                <c:pt idx="7">
                  <c:v>Account Reconciliation</c:v>
                </c:pt>
                <c:pt idx="8">
                  <c:v>By Accident </c:v>
                </c:pt>
                <c:pt idx="9">
                  <c:v>Internal Audit </c:v>
                </c:pt>
                <c:pt idx="10">
                  <c:v>Management Review</c:v>
                </c:pt>
                <c:pt idx="11">
                  <c:v>Tip</c:v>
                </c:pt>
              </c:strCache>
            </c:strRef>
          </c:cat>
          <c:val>
            <c:numRef>
              <c:f>'[Detection Prevention 2012.xls]Detection'!$L$4:$L$15</c:f>
              <c:numCache>
                <c:formatCode>0.0%</c:formatCode>
                <c:ptCount val="12"/>
                <c:pt idx="0">
                  <c:v>1.087744742567077E-2</c:v>
                </c:pt>
                <c:pt idx="1">
                  <c:v>1.087744742567077E-2</c:v>
                </c:pt>
                <c:pt idx="2">
                  <c:v>1.5228426395939104E-2</c:v>
                </c:pt>
                <c:pt idx="3">
                  <c:v>1.8854242204496011E-2</c:v>
                </c:pt>
                <c:pt idx="4">
                  <c:v>2.9731689630166789E-2</c:v>
                </c:pt>
                <c:pt idx="5">
                  <c:v>3.2632342277012401E-2</c:v>
                </c:pt>
                <c:pt idx="6">
                  <c:v>4.1334300217548983E-2</c:v>
                </c:pt>
                <c:pt idx="7">
                  <c:v>4.7860768672951415E-2</c:v>
                </c:pt>
                <c:pt idx="8">
                  <c:v>6.9615663524292964E-2</c:v>
                </c:pt>
                <c:pt idx="9">
                  <c:v>0.14430746918056583</c:v>
                </c:pt>
                <c:pt idx="10">
                  <c:v>0.1457577955039884</c:v>
                </c:pt>
                <c:pt idx="11">
                  <c:v>0.43292240754169736</c:v>
                </c:pt>
              </c:numCache>
            </c:numRef>
          </c:val>
        </c:ser>
        <c:gapWidth val="75"/>
        <c:overlap val="-25"/>
        <c:axId val="133158016"/>
        <c:axId val="133159936"/>
      </c:barChart>
      <c:catAx>
        <c:axId val="133158016"/>
        <c:scaling>
          <c:orientation val="minMax"/>
        </c:scaling>
        <c:axPos val="l"/>
        <c:title>
          <c:tx>
            <c:rich>
              <a:bodyPr rot="-5400000" vert="horz"/>
              <a:lstStyle/>
              <a:p>
                <a:pPr>
                  <a:defRPr/>
                </a:pPr>
                <a:r>
                  <a:rPr lang="en-US"/>
                  <a:t>Detection Method</a:t>
                </a:r>
              </a:p>
            </c:rich>
          </c:tx>
          <c:layout>
            <c:manualLayout>
              <c:xMode val="edge"/>
              <c:yMode val="edge"/>
              <c:x val="2.0302278215223148E-2"/>
              <c:y val="0.3713846508216504"/>
            </c:manualLayout>
          </c:layout>
        </c:title>
        <c:numFmt formatCode="General" sourceLinked="1"/>
        <c:majorTickMark val="none"/>
        <c:tickLblPos val="nextTo"/>
        <c:txPr>
          <a:bodyPr rot="0" vert="horz"/>
          <a:lstStyle/>
          <a:p>
            <a:pPr>
              <a:defRPr/>
            </a:pPr>
            <a:endParaRPr lang="en-US"/>
          </a:p>
        </c:txPr>
        <c:crossAx val="133159936"/>
        <c:crosses val="autoZero"/>
        <c:auto val="1"/>
        <c:lblAlgn val="ctr"/>
        <c:lblOffset val="100"/>
        <c:tickLblSkip val="1"/>
        <c:tickMarkSkip val="1"/>
      </c:catAx>
      <c:valAx>
        <c:axId val="133159936"/>
        <c:scaling>
          <c:orientation val="minMax"/>
        </c:scaling>
        <c:axPos val="b"/>
        <c:majorGridlines/>
        <c:title>
          <c:tx>
            <c:rich>
              <a:bodyPr/>
              <a:lstStyle/>
              <a:p>
                <a:pPr>
                  <a:defRPr/>
                </a:pPr>
                <a:r>
                  <a:rPr lang="en-US"/>
                  <a:t>Percent of Cases</a:t>
                </a:r>
              </a:p>
            </c:rich>
          </c:tx>
          <c:layout>
            <c:manualLayout>
              <c:xMode val="edge"/>
              <c:yMode val="edge"/>
              <c:x val="0.46689327034120737"/>
              <c:y val="0.92805149933625497"/>
            </c:manualLayout>
          </c:layout>
        </c:title>
        <c:numFmt formatCode="0%" sourceLinked="0"/>
        <c:majorTickMark val="none"/>
        <c:tickLblPos val="nextTo"/>
        <c:txPr>
          <a:bodyPr rot="0" vert="horz"/>
          <a:lstStyle/>
          <a:p>
            <a:pPr>
              <a:defRPr/>
            </a:pPr>
            <a:endParaRPr lang="en-US"/>
          </a:p>
        </c:txPr>
        <c:crossAx val="133158016"/>
        <c:crosses val="autoZero"/>
        <c:crossBetween val="between"/>
      </c:valAx>
    </c:plotArea>
    <c:plotVisOnly val="1"/>
    <c:dispBlanksAs val="gap"/>
  </c:chart>
  <c:spPr>
    <a:ln w="12700">
      <a:solidFill>
        <a:schemeClr val="tx1"/>
      </a:solidFill>
    </a:ln>
  </c:spPr>
  <c:txPr>
    <a:bodyPr/>
    <a:lstStyle/>
    <a:p>
      <a:pPr>
        <a:defRPr sz="1400"/>
      </a:pPr>
      <a:endParaRPr lang="en-US"/>
    </a:p>
  </c:txPr>
  <c:externalData r:id="rId2"/>
  <c:userShapes r:id="rId3"/>
</c:chartSpace>
</file>

<file path=ppt/drawings/drawing1.xml><?xml version="1.0" encoding="utf-8"?>
<c:userShapes xmlns:c="http://schemas.openxmlformats.org/drawingml/2006/chart">
  <cdr:relSizeAnchor xmlns:cdr="http://schemas.openxmlformats.org/drawingml/2006/chartDrawing">
    <cdr:from>
      <cdr:x>0.25721</cdr:x>
      <cdr:y>0.89964</cdr:y>
    </cdr:from>
    <cdr:to>
      <cdr:x>0.71174</cdr:x>
      <cdr:y>0.95018</cdr:y>
    </cdr:to>
    <cdr:sp macro="" textlink="">
      <cdr:nvSpPr>
        <cdr:cNvPr id="2" name="TextBox 1"/>
        <cdr:cNvSpPr txBox="1"/>
      </cdr:nvSpPr>
      <cdr:spPr>
        <a:xfrm xmlns:a="http://schemas.openxmlformats.org/drawingml/2006/main">
          <a:off x="2000250" y="4648200"/>
          <a:ext cx="3543300" cy="2571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ED57F14-50AD-4E44-A895-C6F0E8257089}" type="datetimeFigureOut">
              <a:rPr lang="en-US"/>
              <a:pPr>
                <a:defRPr/>
              </a:pPr>
              <a:t>3/14/2013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977A52C-E806-4D8F-9867-EAA0782A524D}"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975DF94-354F-4918-A3E6-814C95724CAC}"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1704F51-2817-4929-93DC-787436C47E3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B319562-0B16-4D02-AC2A-4B13133960B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68FD86-8733-4E6E-98D4-F347155BE87D}"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25304E7-7A8D-4451-949A-F601C289AF1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E7CD2B6-CCAB-44F4-BABA-125570DB04F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DF83C6-C2E8-4C53-B60B-3157C101DEE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1E0A2CC-C543-4CC2-AA5F-E844F5A78A6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E593F93-0AC9-4D4E-BD2E-3849D2BD33B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7F5851E-355A-4B86-9C69-31B3A837FB0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A50AA47-268B-4632-84ED-31568AF43A0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F65F753-FF26-4E04-9602-6EB9261FFFE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B22BF5-A8BB-46CC-A15C-1702730E533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noChangeArrowheads="1"/>
          </p:cNvPicPr>
          <p:nvPr userDrawn="1"/>
        </p:nvPicPr>
        <p:blipFill>
          <a:blip r:embed="rId14" cstate="print"/>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E13B79B-EBC8-4FF2-AC09-919599CDFE5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rgbClr val="003399"/>
          </a:solidFill>
          <a:latin typeface="+mj-lt"/>
          <a:ea typeface="+mj-ea"/>
          <a:cs typeface="+mj-cs"/>
        </a:defRPr>
      </a:lvl1pPr>
      <a:lvl2pPr algn="ctr" rtl="0" eaLnBrk="0" fontAlgn="base" hangingPunct="0">
        <a:spcBef>
          <a:spcPct val="0"/>
        </a:spcBef>
        <a:spcAft>
          <a:spcPct val="0"/>
        </a:spcAft>
        <a:defRPr sz="4400">
          <a:solidFill>
            <a:srgbClr val="003399"/>
          </a:solidFill>
          <a:latin typeface="Times New Roman" pitchFamily="18" charset="0"/>
        </a:defRPr>
      </a:lvl2pPr>
      <a:lvl3pPr algn="ctr" rtl="0" eaLnBrk="0" fontAlgn="base" hangingPunct="0">
        <a:spcBef>
          <a:spcPct val="0"/>
        </a:spcBef>
        <a:spcAft>
          <a:spcPct val="0"/>
        </a:spcAft>
        <a:defRPr sz="4400">
          <a:solidFill>
            <a:srgbClr val="003399"/>
          </a:solidFill>
          <a:latin typeface="Times New Roman" pitchFamily="18" charset="0"/>
        </a:defRPr>
      </a:lvl3pPr>
      <a:lvl4pPr algn="ctr" rtl="0" eaLnBrk="0" fontAlgn="base" hangingPunct="0">
        <a:spcBef>
          <a:spcPct val="0"/>
        </a:spcBef>
        <a:spcAft>
          <a:spcPct val="0"/>
        </a:spcAft>
        <a:defRPr sz="4400">
          <a:solidFill>
            <a:srgbClr val="003399"/>
          </a:solidFill>
          <a:latin typeface="Times New Roman" pitchFamily="18" charset="0"/>
        </a:defRPr>
      </a:lvl4pPr>
      <a:lvl5pPr algn="ctr" rtl="0" eaLnBrk="0" fontAlgn="base" hangingPunct="0">
        <a:spcBef>
          <a:spcPct val="0"/>
        </a:spcBef>
        <a:spcAft>
          <a:spcPct val="0"/>
        </a:spcAft>
        <a:defRPr sz="4400">
          <a:solidFill>
            <a:srgbClr val="003399"/>
          </a:solidFill>
          <a:latin typeface="Times New Roman" pitchFamily="18" charset="0"/>
        </a:defRPr>
      </a:lvl5pPr>
      <a:lvl6pPr marL="457200" algn="ctr" rtl="0" fontAlgn="base">
        <a:spcBef>
          <a:spcPct val="0"/>
        </a:spcBef>
        <a:spcAft>
          <a:spcPct val="0"/>
        </a:spcAft>
        <a:defRPr sz="4400">
          <a:solidFill>
            <a:srgbClr val="003399"/>
          </a:solidFill>
          <a:latin typeface="Times New Roman" pitchFamily="18" charset="0"/>
        </a:defRPr>
      </a:lvl6pPr>
      <a:lvl7pPr marL="914400" algn="ctr" rtl="0" fontAlgn="base">
        <a:spcBef>
          <a:spcPct val="0"/>
        </a:spcBef>
        <a:spcAft>
          <a:spcPct val="0"/>
        </a:spcAft>
        <a:defRPr sz="4400">
          <a:solidFill>
            <a:srgbClr val="003399"/>
          </a:solidFill>
          <a:latin typeface="Times New Roman" pitchFamily="18" charset="0"/>
        </a:defRPr>
      </a:lvl7pPr>
      <a:lvl8pPr marL="1371600" algn="ctr" rtl="0" fontAlgn="base">
        <a:spcBef>
          <a:spcPct val="0"/>
        </a:spcBef>
        <a:spcAft>
          <a:spcPct val="0"/>
        </a:spcAft>
        <a:defRPr sz="4400">
          <a:solidFill>
            <a:srgbClr val="003399"/>
          </a:solidFill>
          <a:latin typeface="Times New Roman" pitchFamily="18" charset="0"/>
        </a:defRPr>
      </a:lvl8pPr>
      <a:lvl9pPr marL="1828800" algn="ctr" rtl="0" fontAlgn="base">
        <a:spcBef>
          <a:spcPct val="0"/>
        </a:spcBef>
        <a:spcAft>
          <a:spcPct val="0"/>
        </a:spcAft>
        <a:defRPr sz="4400">
          <a:solidFill>
            <a:srgbClr val="003399"/>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p:cNvPicPr>
            <a:picLocks noChangeAspect="1" noChangeArrowheads="1"/>
          </p:cNvPicPr>
          <p:nvPr/>
        </p:nvPicPr>
        <p:blipFill>
          <a:blip r:embed="rId2" cstate="print"/>
          <a:srcRect/>
          <a:stretch>
            <a:fillRect/>
          </a:stretch>
        </p:blipFill>
        <p:spPr bwMode="auto">
          <a:xfrm>
            <a:off x="0" y="1588"/>
            <a:ext cx="9144000" cy="6856412"/>
          </a:xfrm>
          <a:prstGeom prst="rect">
            <a:avLst/>
          </a:prstGeom>
          <a:noFill/>
          <a:ln w="9525">
            <a:noFill/>
            <a:miter lim="800000"/>
            <a:headEnd/>
            <a:tailEnd/>
          </a:ln>
        </p:spPr>
      </p:pic>
      <p:sp>
        <p:nvSpPr>
          <p:cNvPr id="2051" name="Rectangle 2"/>
          <p:cNvSpPr>
            <a:spLocks noGrp="1" noChangeArrowheads="1"/>
          </p:cNvSpPr>
          <p:nvPr>
            <p:ph type="ctrTitle"/>
          </p:nvPr>
        </p:nvSpPr>
        <p:spPr>
          <a:xfrm>
            <a:off x="685800" y="2286000"/>
            <a:ext cx="7772400" cy="1143000"/>
          </a:xfrm>
        </p:spPr>
        <p:txBody>
          <a:bodyPr/>
          <a:lstStyle/>
          <a:p>
            <a:pPr eaLnBrk="1" hangingPunct="1"/>
            <a:r>
              <a:rPr lang="en-US" smtClean="0"/>
              <a:t>Chapter 1</a:t>
            </a:r>
          </a:p>
        </p:txBody>
      </p:sp>
      <p:sp>
        <p:nvSpPr>
          <p:cNvPr id="2052" name="Rectangle 3"/>
          <p:cNvSpPr>
            <a:spLocks noGrp="1" noChangeArrowheads="1"/>
          </p:cNvSpPr>
          <p:nvPr>
            <p:ph type="subTitle" idx="1"/>
          </p:nvPr>
        </p:nvSpPr>
        <p:spPr/>
        <p:txBody>
          <a:bodyPr/>
          <a:lstStyle/>
          <a:p>
            <a:pPr eaLnBrk="1" hangingPunct="1"/>
            <a:r>
              <a:rPr lang="en-US" smtClean="0"/>
              <a:t>Introduction to Fraud Examination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p>
            <a:fld id="{FA62D37A-AF09-4485-892A-D4CDB6CD4AC0}" type="slidenum">
              <a:rPr lang="en-US" smtClean="0"/>
              <a:pPr/>
              <a:t>10</a:t>
            </a:fld>
            <a:endParaRPr lang="en-US" smtClean="0"/>
          </a:p>
        </p:txBody>
      </p:sp>
      <p:sp>
        <p:nvSpPr>
          <p:cNvPr id="11267" name="Rectangle 2"/>
          <p:cNvSpPr>
            <a:spLocks noGrp="1" noChangeArrowheads="1"/>
          </p:cNvSpPr>
          <p:nvPr>
            <p:ph type="title"/>
          </p:nvPr>
        </p:nvSpPr>
        <p:spPr/>
        <p:txBody>
          <a:bodyPr/>
          <a:lstStyle/>
          <a:p>
            <a:pPr eaLnBrk="1" hangingPunct="1"/>
            <a:r>
              <a:rPr lang="en-US" smtClean="0"/>
              <a:t>Occupational Fraud and Abuse Research</a:t>
            </a:r>
          </a:p>
        </p:txBody>
      </p:sp>
      <p:sp>
        <p:nvSpPr>
          <p:cNvPr id="11268" name="Rectangle 3"/>
          <p:cNvSpPr>
            <a:spLocks noGrp="1" noChangeArrowheads="1"/>
          </p:cNvSpPr>
          <p:nvPr>
            <p:ph type="body" idx="1"/>
          </p:nvPr>
        </p:nvSpPr>
        <p:spPr/>
        <p:txBody>
          <a:bodyPr/>
          <a:lstStyle/>
          <a:p>
            <a:pPr eaLnBrk="1" hangingPunct="1"/>
            <a:r>
              <a:rPr lang="en-US" smtClean="0"/>
              <a:t>Edward Sutherland</a:t>
            </a:r>
          </a:p>
          <a:p>
            <a:pPr eaLnBrk="1" hangingPunct="1"/>
            <a:r>
              <a:rPr lang="en-US" smtClean="0"/>
              <a:t>Donald Cressey</a:t>
            </a:r>
          </a:p>
          <a:p>
            <a:pPr lvl="1" eaLnBrk="1" hangingPunct="1"/>
            <a:r>
              <a:rPr lang="en-US" smtClean="0"/>
              <a:t>Cressey’s Hypothesis</a:t>
            </a:r>
          </a:p>
          <a:p>
            <a:pPr eaLnBrk="1" hangingPunct="1"/>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Slide Number Placeholder 4"/>
          <p:cNvSpPr>
            <a:spLocks noGrp="1"/>
          </p:cNvSpPr>
          <p:nvPr>
            <p:ph type="sldNum" sz="quarter" idx="12"/>
          </p:nvPr>
        </p:nvSpPr>
        <p:spPr>
          <a:noFill/>
        </p:spPr>
        <p:txBody>
          <a:bodyPr/>
          <a:lstStyle/>
          <a:p>
            <a:fld id="{97BC649C-74C7-403C-84E2-6853B33C747F}" type="slidenum">
              <a:rPr lang="en-US" smtClean="0"/>
              <a:pPr/>
              <a:t>11</a:t>
            </a:fld>
            <a:endParaRPr lang="en-US" smtClean="0"/>
          </a:p>
        </p:txBody>
      </p:sp>
      <p:sp>
        <p:nvSpPr>
          <p:cNvPr id="12291" name="AutoShape 4"/>
          <p:cNvSpPr>
            <a:spLocks noChangeArrowheads="1"/>
          </p:cNvSpPr>
          <p:nvPr/>
        </p:nvSpPr>
        <p:spPr bwMode="auto">
          <a:xfrm>
            <a:off x="2133600" y="1219200"/>
            <a:ext cx="5105400" cy="4267200"/>
          </a:xfrm>
          <a:prstGeom prst="triangle">
            <a:avLst>
              <a:gd name="adj" fmla="val 50000"/>
            </a:avLst>
          </a:prstGeom>
          <a:solidFill>
            <a:schemeClr val="accent2"/>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2"/>
            </a:extrusionClr>
          </a:sp3d>
        </p:spPr>
        <p:txBody>
          <a:bodyPr wrap="none" anchor="ctr">
            <a:flatTx/>
          </a:bodyPr>
          <a:lstStyle/>
          <a:p>
            <a:endParaRPr lang="en-US"/>
          </a:p>
        </p:txBody>
      </p:sp>
      <p:sp>
        <p:nvSpPr>
          <p:cNvPr id="19461" name="Text Box 5"/>
          <p:cNvSpPr txBox="1">
            <a:spLocks noChangeArrowheads="1"/>
          </p:cNvSpPr>
          <p:nvPr/>
        </p:nvSpPr>
        <p:spPr bwMode="auto">
          <a:xfrm>
            <a:off x="3276600" y="457200"/>
            <a:ext cx="2819400" cy="641350"/>
          </a:xfrm>
          <a:prstGeom prst="rect">
            <a:avLst/>
          </a:prstGeom>
          <a:noFill/>
          <a:ln w="9525">
            <a:noFill/>
            <a:miter lim="800000"/>
            <a:headEnd/>
            <a:tailEnd/>
          </a:ln>
        </p:spPr>
        <p:txBody>
          <a:bodyPr>
            <a:spAutoFit/>
          </a:bodyPr>
          <a:lstStyle/>
          <a:p>
            <a:pPr algn="ctr">
              <a:spcBef>
                <a:spcPct val="50000"/>
              </a:spcBef>
            </a:pPr>
            <a:r>
              <a:rPr lang="en-US" sz="3600" b="1"/>
              <a:t>Opportunity</a:t>
            </a:r>
          </a:p>
        </p:txBody>
      </p:sp>
      <p:sp>
        <p:nvSpPr>
          <p:cNvPr id="19462" name="Text Box 6"/>
          <p:cNvSpPr txBox="1">
            <a:spLocks noChangeArrowheads="1"/>
          </p:cNvSpPr>
          <p:nvPr/>
        </p:nvSpPr>
        <p:spPr bwMode="auto">
          <a:xfrm>
            <a:off x="685800" y="5638800"/>
            <a:ext cx="2362200" cy="641350"/>
          </a:xfrm>
          <a:prstGeom prst="rect">
            <a:avLst/>
          </a:prstGeom>
          <a:noFill/>
          <a:ln w="9525">
            <a:noFill/>
            <a:miter lim="800000"/>
            <a:headEnd/>
            <a:tailEnd/>
          </a:ln>
        </p:spPr>
        <p:txBody>
          <a:bodyPr>
            <a:spAutoFit/>
          </a:bodyPr>
          <a:lstStyle/>
          <a:p>
            <a:pPr algn="ctr">
              <a:spcBef>
                <a:spcPct val="50000"/>
              </a:spcBef>
            </a:pPr>
            <a:r>
              <a:rPr lang="en-US" sz="3600" b="1"/>
              <a:t>Pressure</a:t>
            </a:r>
          </a:p>
        </p:txBody>
      </p:sp>
      <p:sp>
        <p:nvSpPr>
          <p:cNvPr id="19463" name="Text Box 7"/>
          <p:cNvSpPr txBox="1">
            <a:spLocks noChangeArrowheads="1"/>
          </p:cNvSpPr>
          <p:nvPr/>
        </p:nvSpPr>
        <p:spPr bwMode="auto">
          <a:xfrm>
            <a:off x="4800600" y="5638800"/>
            <a:ext cx="3581400" cy="641350"/>
          </a:xfrm>
          <a:prstGeom prst="rect">
            <a:avLst/>
          </a:prstGeom>
          <a:noFill/>
          <a:ln w="9525">
            <a:noFill/>
            <a:miter lim="800000"/>
            <a:headEnd/>
            <a:tailEnd/>
          </a:ln>
        </p:spPr>
        <p:txBody>
          <a:bodyPr>
            <a:spAutoFit/>
          </a:bodyPr>
          <a:lstStyle/>
          <a:p>
            <a:pPr algn="ctr">
              <a:spcBef>
                <a:spcPct val="50000"/>
              </a:spcBef>
            </a:pPr>
            <a:r>
              <a:rPr lang="en-US" sz="3600" b="1"/>
              <a:t>Rationalization</a:t>
            </a:r>
          </a:p>
        </p:txBody>
      </p:sp>
      <p:sp>
        <p:nvSpPr>
          <p:cNvPr id="12295" name="Rectangle 2"/>
          <p:cNvSpPr>
            <a:spLocks noGrp="1" noChangeArrowheads="1"/>
          </p:cNvSpPr>
          <p:nvPr>
            <p:ph type="title"/>
          </p:nvPr>
        </p:nvSpPr>
        <p:spPr>
          <a:xfrm>
            <a:off x="3124200" y="3124200"/>
            <a:ext cx="3200400" cy="1524000"/>
          </a:xfrm>
        </p:spPr>
        <p:txBody>
          <a:bodyPr/>
          <a:lstStyle/>
          <a:p>
            <a:pPr eaLnBrk="1" hangingPunct="1"/>
            <a:r>
              <a:rPr lang="en-US" smtClean="0">
                <a:solidFill>
                  <a:schemeClr val="bg1"/>
                </a:solidFill>
              </a:rPr>
              <a:t>Fraud </a:t>
            </a:r>
            <a:br>
              <a:rPr lang="en-US" smtClean="0">
                <a:solidFill>
                  <a:schemeClr val="bg1"/>
                </a:solidFill>
              </a:rPr>
            </a:br>
            <a:r>
              <a:rPr lang="en-US" smtClean="0">
                <a:solidFill>
                  <a:schemeClr val="bg1"/>
                </a:solidFill>
              </a:rPr>
              <a:t>Triangle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9461"/>
                                        </p:tgtEl>
                                        <p:attrNameLst>
                                          <p:attrName>style.visibility</p:attrName>
                                        </p:attrNameLst>
                                      </p:cBhvr>
                                      <p:to>
                                        <p:strVal val="visible"/>
                                      </p:to>
                                    </p:set>
                                    <p:animEffect transition="in" filter="slide(fromTop)">
                                      <p:cBhvr>
                                        <p:cTn id="7" dur="500"/>
                                        <p:tgtEl>
                                          <p:spTgt spid="19461"/>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19462"/>
                                        </p:tgtEl>
                                        <p:attrNameLst>
                                          <p:attrName>style.visibility</p:attrName>
                                        </p:attrNameLst>
                                      </p:cBhvr>
                                      <p:to>
                                        <p:strVal val="visible"/>
                                      </p:to>
                                    </p:set>
                                    <p:animEffect transition="in" filter="slide(fromLeft)">
                                      <p:cBhvr>
                                        <p:cTn id="12" dur="500"/>
                                        <p:tgtEl>
                                          <p:spTgt spid="19462"/>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19463"/>
                                        </p:tgtEl>
                                        <p:attrNameLst>
                                          <p:attrName>style.visibility</p:attrName>
                                        </p:attrNameLst>
                                      </p:cBhvr>
                                      <p:to>
                                        <p:strVal val="visible"/>
                                      </p:to>
                                    </p:set>
                                    <p:animEffect transition="in" filter="slide(fromLeft)">
                                      <p:cBhvr>
                                        <p:cTn id="17" dur="500"/>
                                        <p:tgtEl>
                                          <p:spTgt spid="194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autoUpdateAnimBg="0"/>
      <p:bldP spid="19462" grpId="0" autoUpdateAnimBg="0"/>
      <p:bldP spid="19463"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p>
            <a:fld id="{133A760A-35B1-4044-AF3E-64A81A084509}" type="slidenum">
              <a:rPr lang="en-US" smtClean="0"/>
              <a:pPr/>
              <a:t>12</a:t>
            </a:fld>
            <a:endParaRPr lang="en-US" smtClean="0"/>
          </a:p>
        </p:txBody>
      </p:sp>
      <p:sp>
        <p:nvSpPr>
          <p:cNvPr id="13315" name="Rectangle 2"/>
          <p:cNvSpPr>
            <a:spLocks noGrp="1" noChangeArrowheads="1"/>
          </p:cNvSpPr>
          <p:nvPr>
            <p:ph type="title"/>
          </p:nvPr>
        </p:nvSpPr>
        <p:spPr/>
        <p:txBody>
          <a:bodyPr/>
          <a:lstStyle/>
          <a:p>
            <a:pPr eaLnBrk="1" hangingPunct="1"/>
            <a:r>
              <a:rPr lang="en-US" smtClean="0"/>
              <a:t>2012 Report to the Nations on Occupational Fraud &amp; Abuse</a:t>
            </a:r>
          </a:p>
        </p:txBody>
      </p:sp>
      <p:sp>
        <p:nvSpPr>
          <p:cNvPr id="13316" name="Rectangle 3"/>
          <p:cNvSpPr>
            <a:spLocks noGrp="1" noChangeArrowheads="1"/>
          </p:cNvSpPr>
          <p:nvPr>
            <p:ph type="body" idx="1"/>
          </p:nvPr>
        </p:nvSpPr>
        <p:spPr>
          <a:xfrm>
            <a:off x="762000" y="2362200"/>
            <a:ext cx="7772400" cy="3429000"/>
          </a:xfrm>
        </p:spPr>
        <p:txBody>
          <a:bodyPr/>
          <a:lstStyle/>
          <a:p>
            <a:pPr eaLnBrk="1" hangingPunct="1"/>
            <a:r>
              <a:rPr lang="en-US" smtClean="0"/>
              <a:t>Global survey</a:t>
            </a:r>
          </a:p>
          <a:p>
            <a:pPr eaLnBrk="1" hangingPunct="1"/>
            <a:r>
              <a:rPr lang="en-US" smtClean="0"/>
              <a:t>Measuring the costs of occupational fraud</a:t>
            </a:r>
          </a:p>
          <a:p>
            <a:pPr lvl="1" eaLnBrk="1" hangingPunct="1"/>
            <a:r>
              <a:rPr lang="en-US" smtClean="0"/>
              <a:t>5 percent lost to fraud</a:t>
            </a:r>
          </a:p>
          <a:p>
            <a:pPr lvl="1" eaLnBrk="1" hangingPunct="1"/>
            <a:r>
              <a:rPr lang="en-US" smtClean="0"/>
              <a:t>$3.5 trillion worldwide</a:t>
            </a:r>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p>
            <a:fld id="{072E744E-ADD4-415B-A25E-A85A1115B967}" type="slidenum">
              <a:rPr lang="en-US" smtClean="0"/>
              <a:pPr/>
              <a:t>13</a:t>
            </a:fld>
            <a:endParaRPr lang="en-US" smtClean="0"/>
          </a:p>
        </p:txBody>
      </p:sp>
      <p:sp>
        <p:nvSpPr>
          <p:cNvPr id="14339" name="Rectangle 2"/>
          <p:cNvSpPr>
            <a:spLocks noGrp="1" noChangeArrowheads="1"/>
          </p:cNvSpPr>
          <p:nvPr>
            <p:ph type="title"/>
          </p:nvPr>
        </p:nvSpPr>
        <p:spPr/>
        <p:txBody>
          <a:bodyPr/>
          <a:lstStyle/>
          <a:p>
            <a:pPr eaLnBrk="1" hangingPunct="1"/>
            <a:r>
              <a:rPr lang="en-US" smtClean="0"/>
              <a:t>Position of Perpetrator</a:t>
            </a:r>
          </a:p>
        </p:txBody>
      </p:sp>
      <p:sp>
        <p:nvSpPr>
          <p:cNvPr id="14340" name="Rectangle 5"/>
          <p:cNvSpPr>
            <a:spLocks noChangeArrowheads="1"/>
          </p:cNvSpPr>
          <p:nvPr/>
        </p:nvSpPr>
        <p:spPr bwMode="auto">
          <a:xfrm>
            <a:off x="2343150" y="2000250"/>
            <a:ext cx="9144000" cy="0"/>
          </a:xfrm>
          <a:prstGeom prst="rect">
            <a:avLst/>
          </a:prstGeom>
          <a:noFill/>
          <a:ln w="9525">
            <a:noFill/>
            <a:miter lim="800000"/>
            <a:headEnd/>
            <a:tailEnd/>
          </a:ln>
        </p:spPr>
        <p:txBody>
          <a:bodyPr>
            <a:spAutoFit/>
          </a:bodyPr>
          <a:lstStyle/>
          <a:p>
            <a:endParaRPr lang="en-US"/>
          </a:p>
        </p:txBody>
      </p:sp>
      <p:graphicFrame>
        <p:nvGraphicFramePr>
          <p:cNvPr id="6" name="Chart 5"/>
          <p:cNvGraphicFramePr/>
          <p:nvPr/>
        </p:nvGraphicFramePr>
        <p:xfrm>
          <a:off x="381000" y="1676400"/>
          <a:ext cx="8305800" cy="4343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2"/>
          </p:nvPr>
        </p:nvSpPr>
        <p:spPr>
          <a:noFill/>
        </p:spPr>
        <p:txBody>
          <a:bodyPr/>
          <a:lstStyle/>
          <a:p>
            <a:fld id="{969203CE-84A6-4817-A865-AF555DB80A77}" type="slidenum">
              <a:rPr lang="en-US" smtClean="0"/>
              <a:pPr/>
              <a:t>14</a:t>
            </a:fld>
            <a:endParaRPr lang="en-US" smtClean="0"/>
          </a:p>
        </p:txBody>
      </p:sp>
      <p:sp>
        <p:nvSpPr>
          <p:cNvPr id="15363" name="Rectangle 2"/>
          <p:cNvSpPr>
            <a:spLocks noGrp="1" noChangeArrowheads="1"/>
          </p:cNvSpPr>
          <p:nvPr>
            <p:ph type="title"/>
          </p:nvPr>
        </p:nvSpPr>
        <p:spPr/>
        <p:txBody>
          <a:bodyPr/>
          <a:lstStyle/>
          <a:p>
            <a:pPr eaLnBrk="1" hangingPunct="1"/>
            <a:r>
              <a:rPr lang="en-US" smtClean="0"/>
              <a:t>Median Loss by Position</a:t>
            </a:r>
          </a:p>
        </p:txBody>
      </p:sp>
      <p:sp>
        <p:nvSpPr>
          <p:cNvPr id="15364" name="Rectangle 5"/>
          <p:cNvSpPr>
            <a:spLocks noChangeArrowheads="1"/>
          </p:cNvSpPr>
          <p:nvPr/>
        </p:nvSpPr>
        <p:spPr bwMode="auto">
          <a:xfrm>
            <a:off x="2405063" y="2085975"/>
            <a:ext cx="9144000" cy="0"/>
          </a:xfrm>
          <a:prstGeom prst="rect">
            <a:avLst/>
          </a:prstGeom>
          <a:noFill/>
          <a:ln w="9525">
            <a:noFill/>
            <a:miter lim="800000"/>
            <a:headEnd/>
            <a:tailEnd/>
          </a:ln>
        </p:spPr>
        <p:txBody>
          <a:bodyPr>
            <a:spAutoFit/>
          </a:bodyPr>
          <a:lstStyle/>
          <a:p>
            <a:endParaRPr lang="en-US"/>
          </a:p>
        </p:txBody>
      </p:sp>
      <p:graphicFrame>
        <p:nvGraphicFramePr>
          <p:cNvPr id="6" name="Chart 5"/>
          <p:cNvGraphicFramePr/>
          <p:nvPr/>
        </p:nvGraphicFramePr>
        <p:xfrm>
          <a:off x="457200" y="1676400"/>
          <a:ext cx="8305800" cy="4267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p>
            <a:fld id="{E57F5A46-A04A-4F28-AABA-E18C3D18C77A}" type="slidenum">
              <a:rPr lang="en-US" smtClean="0"/>
              <a:pPr/>
              <a:t>15</a:t>
            </a:fld>
            <a:endParaRPr lang="en-US" smtClean="0"/>
          </a:p>
        </p:txBody>
      </p:sp>
      <p:sp>
        <p:nvSpPr>
          <p:cNvPr id="16387" name="Rectangle 2"/>
          <p:cNvSpPr>
            <a:spLocks noGrp="1" noChangeArrowheads="1"/>
          </p:cNvSpPr>
          <p:nvPr>
            <p:ph type="title"/>
          </p:nvPr>
        </p:nvSpPr>
        <p:spPr/>
        <p:txBody>
          <a:bodyPr/>
          <a:lstStyle/>
          <a:p>
            <a:pPr eaLnBrk="1" hangingPunct="1"/>
            <a:r>
              <a:rPr lang="en-US" smtClean="0"/>
              <a:t>Gender of Perpetrator</a:t>
            </a:r>
          </a:p>
        </p:txBody>
      </p:sp>
      <p:graphicFrame>
        <p:nvGraphicFramePr>
          <p:cNvPr id="6" name="Chart 5"/>
          <p:cNvGraphicFramePr/>
          <p:nvPr/>
        </p:nvGraphicFramePr>
        <p:xfrm>
          <a:off x="1257300" y="1595252"/>
          <a:ext cx="6629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2"/>
          </p:nvPr>
        </p:nvSpPr>
        <p:spPr>
          <a:noFill/>
        </p:spPr>
        <p:txBody>
          <a:bodyPr/>
          <a:lstStyle/>
          <a:p>
            <a:fld id="{B0708870-C119-4EAA-ABAA-5AEA4CC6971E}" type="slidenum">
              <a:rPr lang="en-US" smtClean="0"/>
              <a:pPr/>
              <a:t>16</a:t>
            </a:fld>
            <a:endParaRPr lang="en-US" smtClean="0"/>
          </a:p>
        </p:txBody>
      </p:sp>
      <p:sp>
        <p:nvSpPr>
          <p:cNvPr id="17411" name="Rectangle 2"/>
          <p:cNvSpPr>
            <a:spLocks noGrp="1" noChangeArrowheads="1"/>
          </p:cNvSpPr>
          <p:nvPr>
            <p:ph type="title"/>
          </p:nvPr>
        </p:nvSpPr>
        <p:spPr/>
        <p:txBody>
          <a:bodyPr/>
          <a:lstStyle/>
          <a:p>
            <a:pPr eaLnBrk="1" hangingPunct="1"/>
            <a:r>
              <a:rPr lang="en-US" smtClean="0"/>
              <a:t>Median Loss by Gender</a:t>
            </a:r>
          </a:p>
        </p:txBody>
      </p:sp>
      <p:sp>
        <p:nvSpPr>
          <p:cNvPr id="17412" name="Rectangle 4"/>
          <p:cNvSpPr>
            <a:spLocks noChangeArrowheads="1"/>
          </p:cNvSpPr>
          <p:nvPr/>
        </p:nvSpPr>
        <p:spPr bwMode="auto">
          <a:xfrm>
            <a:off x="2114550" y="2295525"/>
            <a:ext cx="9144000" cy="0"/>
          </a:xfrm>
          <a:prstGeom prst="rect">
            <a:avLst/>
          </a:prstGeom>
          <a:noFill/>
          <a:ln w="9525">
            <a:noFill/>
            <a:miter lim="800000"/>
            <a:headEnd/>
            <a:tailEnd/>
          </a:ln>
        </p:spPr>
        <p:txBody>
          <a:bodyPr>
            <a:spAutoFit/>
          </a:bodyPr>
          <a:lstStyle/>
          <a:p>
            <a:endParaRPr lang="en-US"/>
          </a:p>
        </p:txBody>
      </p:sp>
      <p:sp>
        <p:nvSpPr>
          <p:cNvPr id="17413" name="Rectangle 6"/>
          <p:cNvSpPr>
            <a:spLocks noChangeArrowheads="1"/>
          </p:cNvSpPr>
          <p:nvPr/>
        </p:nvSpPr>
        <p:spPr bwMode="auto">
          <a:xfrm>
            <a:off x="2147888" y="2305050"/>
            <a:ext cx="9144000" cy="0"/>
          </a:xfrm>
          <a:prstGeom prst="rect">
            <a:avLst/>
          </a:prstGeom>
          <a:noFill/>
          <a:ln w="9525">
            <a:noFill/>
            <a:miter lim="800000"/>
            <a:headEnd/>
            <a:tailEnd/>
          </a:ln>
        </p:spPr>
        <p:txBody>
          <a:bodyPr>
            <a:spAutoFit/>
          </a:bodyPr>
          <a:lstStyle/>
          <a:p>
            <a:endParaRPr lang="en-US"/>
          </a:p>
        </p:txBody>
      </p:sp>
      <p:graphicFrame>
        <p:nvGraphicFramePr>
          <p:cNvPr id="7" name="Chart 6"/>
          <p:cNvGraphicFramePr/>
          <p:nvPr/>
        </p:nvGraphicFramePr>
        <p:xfrm>
          <a:off x="990600" y="1752600"/>
          <a:ext cx="7162800" cy="4343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p>
            <a:fld id="{8C74C56F-5535-4D4B-8CA0-98F29280A732}" type="slidenum">
              <a:rPr lang="en-US" smtClean="0"/>
              <a:pPr/>
              <a:t>17</a:t>
            </a:fld>
            <a:endParaRPr lang="en-US" smtClean="0"/>
          </a:p>
        </p:txBody>
      </p:sp>
      <p:sp>
        <p:nvSpPr>
          <p:cNvPr id="18435" name="Rectangle 2"/>
          <p:cNvSpPr>
            <a:spLocks noGrp="1" noChangeArrowheads="1"/>
          </p:cNvSpPr>
          <p:nvPr>
            <p:ph type="title"/>
          </p:nvPr>
        </p:nvSpPr>
        <p:spPr>
          <a:xfrm>
            <a:off x="762000" y="381000"/>
            <a:ext cx="7772400" cy="1143000"/>
          </a:xfrm>
        </p:spPr>
        <p:txBody>
          <a:bodyPr/>
          <a:lstStyle/>
          <a:p>
            <a:pPr eaLnBrk="1" hangingPunct="1"/>
            <a:r>
              <a:rPr lang="en-US" smtClean="0"/>
              <a:t>Department of Perpetrator</a:t>
            </a:r>
          </a:p>
        </p:txBody>
      </p:sp>
      <p:graphicFrame>
        <p:nvGraphicFramePr>
          <p:cNvPr id="5" name="Chart 4"/>
          <p:cNvGraphicFramePr/>
          <p:nvPr/>
        </p:nvGraphicFramePr>
        <p:xfrm>
          <a:off x="381000" y="1371600"/>
          <a:ext cx="8305800" cy="4876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2"/>
          </p:nvPr>
        </p:nvSpPr>
        <p:spPr>
          <a:noFill/>
        </p:spPr>
        <p:txBody>
          <a:bodyPr/>
          <a:lstStyle/>
          <a:p>
            <a:fld id="{7DFD9DDD-8B52-4783-8B79-2E35E5975F17}" type="slidenum">
              <a:rPr lang="en-US" smtClean="0"/>
              <a:pPr/>
              <a:t>18</a:t>
            </a:fld>
            <a:endParaRPr lang="en-US" smtClean="0"/>
          </a:p>
        </p:txBody>
      </p:sp>
      <p:sp>
        <p:nvSpPr>
          <p:cNvPr id="19459" name="Rectangle 2"/>
          <p:cNvSpPr>
            <a:spLocks noGrp="1" noChangeArrowheads="1"/>
          </p:cNvSpPr>
          <p:nvPr>
            <p:ph type="title"/>
          </p:nvPr>
        </p:nvSpPr>
        <p:spPr>
          <a:xfrm>
            <a:off x="762000" y="304800"/>
            <a:ext cx="7772400" cy="1143000"/>
          </a:xfrm>
        </p:spPr>
        <p:txBody>
          <a:bodyPr/>
          <a:lstStyle/>
          <a:p>
            <a:pPr eaLnBrk="1" hangingPunct="1"/>
            <a:r>
              <a:rPr lang="en-US" smtClean="0"/>
              <a:t>Median Loss by Department</a:t>
            </a:r>
          </a:p>
        </p:txBody>
      </p:sp>
      <p:sp>
        <p:nvSpPr>
          <p:cNvPr id="19460" name="Rectangle 4"/>
          <p:cNvSpPr>
            <a:spLocks noChangeArrowheads="1"/>
          </p:cNvSpPr>
          <p:nvPr/>
        </p:nvSpPr>
        <p:spPr bwMode="auto">
          <a:xfrm>
            <a:off x="2114550" y="2295525"/>
            <a:ext cx="9144000" cy="0"/>
          </a:xfrm>
          <a:prstGeom prst="rect">
            <a:avLst/>
          </a:prstGeom>
          <a:noFill/>
          <a:ln w="9525">
            <a:noFill/>
            <a:miter lim="800000"/>
            <a:headEnd/>
            <a:tailEnd/>
          </a:ln>
        </p:spPr>
        <p:txBody>
          <a:bodyPr>
            <a:spAutoFit/>
          </a:bodyPr>
          <a:lstStyle/>
          <a:p>
            <a:endParaRPr lang="en-US"/>
          </a:p>
        </p:txBody>
      </p:sp>
      <p:sp>
        <p:nvSpPr>
          <p:cNvPr id="19461" name="Rectangle 6"/>
          <p:cNvSpPr>
            <a:spLocks noChangeArrowheads="1"/>
          </p:cNvSpPr>
          <p:nvPr/>
        </p:nvSpPr>
        <p:spPr bwMode="auto">
          <a:xfrm>
            <a:off x="2147888" y="2305050"/>
            <a:ext cx="9144000" cy="0"/>
          </a:xfrm>
          <a:prstGeom prst="rect">
            <a:avLst/>
          </a:prstGeom>
          <a:noFill/>
          <a:ln w="9525">
            <a:noFill/>
            <a:miter lim="800000"/>
            <a:headEnd/>
            <a:tailEnd/>
          </a:ln>
        </p:spPr>
        <p:txBody>
          <a:bodyPr>
            <a:spAutoFit/>
          </a:bodyPr>
          <a:lstStyle/>
          <a:p>
            <a:endParaRPr lang="en-US"/>
          </a:p>
        </p:txBody>
      </p:sp>
      <p:graphicFrame>
        <p:nvGraphicFramePr>
          <p:cNvPr id="7" name="Chart 6"/>
          <p:cNvGraphicFramePr/>
          <p:nvPr/>
        </p:nvGraphicFramePr>
        <p:xfrm>
          <a:off x="304800" y="1295400"/>
          <a:ext cx="8458200" cy="4953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p>
            <a:fld id="{3010F7FF-F42A-4ADD-B5E9-ECA973E824A8}" type="slidenum">
              <a:rPr lang="en-US" smtClean="0"/>
              <a:pPr/>
              <a:t>19</a:t>
            </a:fld>
            <a:endParaRPr lang="en-US" smtClean="0"/>
          </a:p>
        </p:txBody>
      </p:sp>
      <p:sp>
        <p:nvSpPr>
          <p:cNvPr id="20483" name="Rectangle 2"/>
          <p:cNvSpPr>
            <a:spLocks noGrp="1" noChangeArrowheads="1"/>
          </p:cNvSpPr>
          <p:nvPr>
            <p:ph type="title"/>
          </p:nvPr>
        </p:nvSpPr>
        <p:spPr>
          <a:xfrm>
            <a:off x="762000" y="381000"/>
            <a:ext cx="7772400" cy="1143000"/>
          </a:xfrm>
        </p:spPr>
        <p:txBody>
          <a:bodyPr/>
          <a:lstStyle/>
          <a:p>
            <a:pPr eaLnBrk="1" hangingPunct="1"/>
            <a:r>
              <a:rPr lang="en-US" smtClean="0"/>
              <a:t>Criminal History of Perpetrator</a:t>
            </a:r>
          </a:p>
        </p:txBody>
      </p:sp>
      <p:graphicFrame>
        <p:nvGraphicFramePr>
          <p:cNvPr id="5" name="Chart 4"/>
          <p:cNvGraphicFramePr/>
          <p:nvPr/>
        </p:nvGraphicFramePr>
        <p:xfrm>
          <a:off x="533400" y="1371600"/>
          <a:ext cx="800100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p:spPr>
        <p:txBody>
          <a:bodyPr/>
          <a:lstStyle/>
          <a:p>
            <a:fld id="{06F1B8AB-1752-4912-BF61-57585E0C26A0}" type="slidenum">
              <a:rPr lang="en-US" smtClean="0"/>
              <a:pPr/>
              <a:t>2</a:t>
            </a:fld>
            <a:endParaRPr lang="en-US" smtClean="0"/>
          </a:p>
        </p:txBody>
      </p:sp>
      <p:sp>
        <p:nvSpPr>
          <p:cNvPr id="3075" name="Rectangle 2"/>
          <p:cNvSpPr>
            <a:spLocks noGrp="1" noChangeArrowheads="1"/>
          </p:cNvSpPr>
          <p:nvPr>
            <p:ph type="title"/>
          </p:nvPr>
        </p:nvSpPr>
        <p:spPr>
          <a:xfrm>
            <a:off x="609600" y="533400"/>
            <a:ext cx="7772400" cy="914400"/>
          </a:xfrm>
        </p:spPr>
        <p:txBody>
          <a:bodyPr/>
          <a:lstStyle/>
          <a:p>
            <a:pPr eaLnBrk="1" hangingPunct="1"/>
            <a:r>
              <a:rPr lang="en-US" sz="4000" smtClean="0"/>
              <a:t>Learning Objectives</a:t>
            </a:r>
          </a:p>
        </p:txBody>
      </p:sp>
      <p:sp>
        <p:nvSpPr>
          <p:cNvPr id="3076" name="Rectangle 3"/>
          <p:cNvSpPr>
            <a:spLocks noGrp="1" noChangeArrowheads="1"/>
          </p:cNvSpPr>
          <p:nvPr>
            <p:ph type="body" idx="1"/>
          </p:nvPr>
        </p:nvSpPr>
        <p:spPr>
          <a:xfrm>
            <a:off x="304800" y="1447800"/>
            <a:ext cx="8534400" cy="4648200"/>
          </a:xfrm>
        </p:spPr>
        <p:txBody>
          <a:bodyPr/>
          <a:lstStyle/>
          <a:p>
            <a:pPr eaLnBrk="1" hangingPunct="1">
              <a:lnSpc>
                <a:spcPct val="90000"/>
              </a:lnSpc>
            </a:pPr>
            <a:r>
              <a:rPr lang="en-US" sz="2000" smtClean="0">
                <a:cs typeface="Times New Roman" pitchFamily="18" charset="0"/>
              </a:rPr>
              <a:t>Define fraud examination and differentiate it from auditing.</a:t>
            </a:r>
          </a:p>
          <a:p>
            <a:pPr eaLnBrk="1" hangingPunct="1">
              <a:lnSpc>
                <a:spcPct val="90000"/>
              </a:lnSpc>
            </a:pPr>
            <a:r>
              <a:rPr lang="en-US" sz="2000" smtClean="0">
                <a:cs typeface="Times New Roman" pitchFamily="18" charset="0"/>
              </a:rPr>
              <a:t>Understand the fraud theory approach.</a:t>
            </a:r>
          </a:p>
          <a:p>
            <a:pPr eaLnBrk="1" hangingPunct="1">
              <a:lnSpc>
                <a:spcPct val="90000"/>
              </a:lnSpc>
            </a:pPr>
            <a:r>
              <a:rPr lang="en-US" sz="2000" smtClean="0">
                <a:cs typeface="Times New Roman" pitchFamily="18" charset="0"/>
              </a:rPr>
              <a:t>Define occupational fraud.</a:t>
            </a:r>
          </a:p>
          <a:p>
            <a:pPr eaLnBrk="1" hangingPunct="1">
              <a:lnSpc>
                <a:spcPct val="90000"/>
              </a:lnSpc>
            </a:pPr>
            <a:r>
              <a:rPr lang="en-US" sz="2000" smtClean="0">
                <a:cs typeface="Times New Roman" pitchFamily="18" charset="0"/>
              </a:rPr>
              <a:t>Define fraud.</a:t>
            </a:r>
          </a:p>
          <a:p>
            <a:pPr eaLnBrk="1" hangingPunct="1">
              <a:lnSpc>
                <a:spcPct val="90000"/>
              </a:lnSpc>
            </a:pPr>
            <a:r>
              <a:rPr lang="en-US" sz="2000" smtClean="0">
                <a:cs typeface="Times New Roman" pitchFamily="18" charset="0"/>
              </a:rPr>
              <a:t>Define abuse.</a:t>
            </a:r>
          </a:p>
          <a:p>
            <a:pPr eaLnBrk="1" hangingPunct="1">
              <a:lnSpc>
                <a:spcPct val="90000"/>
              </a:lnSpc>
            </a:pPr>
            <a:r>
              <a:rPr lang="en-US" sz="2000" smtClean="0">
                <a:cs typeface="Times New Roman" pitchFamily="18" charset="0"/>
              </a:rPr>
              <a:t>Know the difference between fraud and abuse.</a:t>
            </a:r>
          </a:p>
          <a:p>
            <a:pPr eaLnBrk="1" hangingPunct="1">
              <a:lnSpc>
                <a:spcPct val="90000"/>
              </a:lnSpc>
            </a:pPr>
            <a:r>
              <a:rPr lang="en-US" sz="2000" smtClean="0">
                <a:cs typeface="Times New Roman" pitchFamily="18" charset="0"/>
              </a:rPr>
              <a:t>Describe the criminological contributions of Edwin H. Sutherland.</a:t>
            </a:r>
          </a:p>
          <a:p>
            <a:pPr eaLnBrk="1" hangingPunct="1">
              <a:lnSpc>
                <a:spcPct val="90000"/>
              </a:lnSpc>
            </a:pPr>
            <a:r>
              <a:rPr lang="en-US" sz="2000" smtClean="0">
                <a:cs typeface="Times New Roman" pitchFamily="18" charset="0"/>
              </a:rPr>
              <a:t>Understand Donald Cressey’s hypothesis.</a:t>
            </a:r>
          </a:p>
          <a:p>
            <a:pPr eaLnBrk="1" hangingPunct="1">
              <a:lnSpc>
                <a:spcPct val="90000"/>
              </a:lnSpc>
            </a:pPr>
            <a:r>
              <a:rPr lang="en-US" sz="2000" smtClean="0">
                <a:cs typeface="Times New Roman" pitchFamily="18" charset="0"/>
              </a:rPr>
              <a:t>Give examples of non-shareable problems that contribute to fraud.</a:t>
            </a:r>
          </a:p>
          <a:p>
            <a:pPr eaLnBrk="1" hangingPunct="1">
              <a:lnSpc>
                <a:spcPct val="90000"/>
              </a:lnSpc>
            </a:pPr>
            <a:r>
              <a:rPr lang="en-US" sz="2000" smtClean="0">
                <a:cs typeface="Times New Roman" pitchFamily="18" charset="0"/>
              </a:rPr>
              <a:t>Understand how perceived opportunity and rationalization contribute to fraud.</a:t>
            </a:r>
          </a:p>
          <a:p>
            <a:pPr eaLnBrk="1" hangingPunct="1">
              <a:lnSpc>
                <a:spcPct val="90000"/>
              </a:lnSpc>
            </a:pPr>
            <a:r>
              <a:rPr lang="en-US" sz="2000" smtClean="0">
                <a:cs typeface="Times New Roman" pitchFamily="18" charset="0"/>
              </a:rPr>
              <a:t>Explain W. Steve Albrecht’s “fraud scale.”</a:t>
            </a:r>
          </a:p>
          <a:p>
            <a:pPr eaLnBrk="1" hangingPunct="1">
              <a:lnSpc>
                <a:spcPct val="90000"/>
              </a:lnSpc>
            </a:pPr>
            <a:r>
              <a:rPr lang="en-US" sz="2000" smtClean="0">
                <a:cs typeface="Times New Roman" pitchFamily="18" charset="0"/>
              </a:rPr>
              <a:t>Summarize the conclusions of the Hollinger-Clark study.</a:t>
            </a:r>
          </a:p>
          <a:p>
            <a:pPr eaLnBrk="1" hangingPunct="1">
              <a:lnSpc>
                <a:spcPct val="90000"/>
              </a:lnSpc>
            </a:pPr>
            <a:r>
              <a:rPr lang="en-US" sz="2000" smtClean="0">
                <a:cs typeface="Times New Roman" pitchFamily="18" charset="0"/>
              </a:rPr>
              <a:t>Summarize the results of the </a:t>
            </a:r>
            <a:r>
              <a:rPr lang="en-US" sz="2000" i="1" smtClean="0"/>
              <a:t>2012 Report to the Nations on Occupational Fraud and Abuse</a:t>
            </a:r>
            <a:r>
              <a:rPr lang="en-US" sz="2000" smtClean="0">
                <a:cs typeface="Times New Roman" pitchFamily="18" charset="0"/>
              </a:rPr>
              <a:t>.</a:t>
            </a:r>
          </a:p>
          <a:p>
            <a:pPr eaLnBrk="1" hangingPunct="1">
              <a:lnSpc>
                <a:spcPct val="90000"/>
              </a:lnSpc>
            </a:pPr>
            <a:endParaRPr lang="en-US" sz="2000" smtClean="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2"/>
          </p:nvPr>
        </p:nvSpPr>
        <p:spPr>
          <a:noFill/>
        </p:spPr>
        <p:txBody>
          <a:bodyPr/>
          <a:lstStyle/>
          <a:p>
            <a:fld id="{02263C08-BB5A-4B59-9D14-EA317539BD52}" type="slidenum">
              <a:rPr lang="en-US" smtClean="0"/>
              <a:pPr/>
              <a:t>20</a:t>
            </a:fld>
            <a:endParaRPr lang="en-US" smtClean="0"/>
          </a:p>
        </p:txBody>
      </p:sp>
      <p:sp>
        <p:nvSpPr>
          <p:cNvPr id="21507" name="Rectangle 2"/>
          <p:cNvSpPr>
            <a:spLocks noGrp="1" noChangeArrowheads="1"/>
          </p:cNvSpPr>
          <p:nvPr>
            <p:ph type="title"/>
          </p:nvPr>
        </p:nvSpPr>
        <p:spPr>
          <a:xfrm>
            <a:off x="685800" y="609600"/>
            <a:ext cx="7772400" cy="990600"/>
          </a:xfrm>
        </p:spPr>
        <p:txBody>
          <a:bodyPr/>
          <a:lstStyle/>
          <a:p>
            <a:pPr eaLnBrk="1" hangingPunct="1"/>
            <a:r>
              <a:rPr lang="en-US" smtClean="0"/>
              <a:t>Median Loss per Number of Employees</a:t>
            </a:r>
          </a:p>
        </p:txBody>
      </p:sp>
      <p:sp>
        <p:nvSpPr>
          <p:cNvPr id="21508" name="Rectangle 4"/>
          <p:cNvSpPr>
            <a:spLocks noChangeArrowheads="1"/>
          </p:cNvSpPr>
          <p:nvPr/>
        </p:nvSpPr>
        <p:spPr bwMode="auto">
          <a:xfrm>
            <a:off x="2138363" y="2066925"/>
            <a:ext cx="9144000" cy="0"/>
          </a:xfrm>
          <a:prstGeom prst="rect">
            <a:avLst/>
          </a:prstGeom>
          <a:noFill/>
          <a:ln w="9525">
            <a:noFill/>
            <a:miter lim="800000"/>
            <a:headEnd/>
            <a:tailEnd/>
          </a:ln>
        </p:spPr>
        <p:txBody>
          <a:bodyPr>
            <a:spAutoFit/>
          </a:bodyPr>
          <a:lstStyle/>
          <a:p>
            <a:endParaRPr lang="en-US"/>
          </a:p>
        </p:txBody>
      </p:sp>
      <p:graphicFrame>
        <p:nvGraphicFramePr>
          <p:cNvPr id="6" name="Chart 5"/>
          <p:cNvGraphicFramePr/>
          <p:nvPr/>
        </p:nvGraphicFramePr>
        <p:xfrm>
          <a:off x="838200" y="1905000"/>
          <a:ext cx="7467600" cy="4267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a:spLocks noGrp="1"/>
          </p:cNvSpPr>
          <p:nvPr>
            <p:ph type="sldNum" sz="quarter" idx="12"/>
          </p:nvPr>
        </p:nvSpPr>
        <p:spPr>
          <a:noFill/>
        </p:spPr>
        <p:txBody>
          <a:bodyPr/>
          <a:lstStyle/>
          <a:p>
            <a:fld id="{DB3D4F9B-C6DA-4DB2-AD18-1109CF8EB819}" type="slidenum">
              <a:rPr lang="en-US" smtClean="0"/>
              <a:pPr/>
              <a:t>21</a:t>
            </a:fld>
            <a:endParaRPr lang="en-US" smtClean="0"/>
          </a:p>
        </p:txBody>
      </p:sp>
      <p:sp>
        <p:nvSpPr>
          <p:cNvPr id="22531" name="Rectangle 2"/>
          <p:cNvSpPr>
            <a:spLocks noGrp="1" noChangeArrowheads="1"/>
          </p:cNvSpPr>
          <p:nvPr>
            <p:ph type="title"/>
          </p:nvPr>
        </p:nvSpPr>
        <p:spPr>
          <a:xfrm>
            <a:off x="304800" y="533400"/>
            <a:ext cx="7772400" cy="533400"/>
          </a:xfrm>
        </p:spPr>
        <p:txBody>
          <a:bodyPr/>
          <a:lstStyle/>
          <a:p>
            <a:pPr eaLnBrk="1" hangingPunct="1"/>
            <a:r>
              <a:rPr lang="en-US" sz="4000" smtClean="0"/>
              <a:t>Initial Detection of Frauds</a:t>
            </a:r>
          </a:p>
        </p:txBody>
      </p:sp>
      <p:sp>
        <p:nvSpPr>
          <p:cNvPr id="22532" name="Rectangle 4"/>
          <p:cNvSpPr>
            <a:spLocks noChangeArrowheads="1"/>
          </p:cNvSpPr>
          <p:nvPr/>
        </p:nvSpPr>
        <p:spPr bwMode="auto">
          <a:xfrm>
            <a:off x="1943100" y="1500188"/>
            <a:ext cx="9144000" cy="0"/>
          </a:xfrm>
          <a:prstGeom prst="rect">
            <a:avLst/>
          </a:prstGeom>
          <a:noFill/>
          <a:ln w="9525">
            <a:noFill/>
            <a:miter lim="800000"/>
            <a:headEnd/>
            <a:tailEnd/>
          </a:ln>
        </p:spPr>
        <p:txBody>
          <a:bodyPr>
            <a:spAutoFit/>
          </a:bodyPr>
          <a:lstStyle/>
          <a:p>
            <a:endParaRPr lang="en-US"/>
          </a:p>
        </p:txBody>
      </p:sp>
      <p:graphicFrame>
        <p:nvGraphicFramePr>
          <p:cNvPr id="6" name="Chart 5"/>
          <p:cNvGraphicFramePr/>
          <p:nvPr/>
        </p:nvGraphicFramePr>
        <p:xfrm>
          <a:off x="474023" y="1319150"/>
          <a:ext cx="807720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p>
            <a:fld id="{803753AC-5C7A-4316-842B-2D680A7B277C}" type="slidenum">
              <a:rPr lang="en-US" smtClean="0"/>
              <a:pPr/>
              <a:t>22</a:t>
            </a:fld>
            <a:endParaRPr lang="en-US" smtClean="0"/>
          </a:p>
        </p:txBody>
      </p:sp>
      <p:sp>
        <p:nvSpPr>
          <p:cNvPr id="23555" name="Rectangle 2"/>
          <p:cNvSpPr>
            <a:spLocks noGrp="1" noChangeArrowheads="1"/>
          </p:cNvSpPr>
          <p:nvPr>
            <p:ph type="title"/>
          </p:nvPr>
        </p:nvSpPr>
        <p:spPr/>
        <p:txBody>
          <a:bodyPr/>
          <a:lstStyle/>
          <a:p>
            <a:pPr eaLnBrk="1" hangingPunct="1"/>
            <a:r>
              <a:rPr lang="en-US" smtClean="0"/>
              <a:t>Occupational Fraud and Abuse</a:t>
            </a:r>
          </a:p>
        </p:txBody>
      </p:sp>
      <p:sp>
        <p:nvSpPr>
          <p:cNvPr id="23556" name="Rectangle 5"/>
          <p:cNvSpPr>
            <a:spLocks noChangeArrowheads="1"/>
          </p:cNvSpPr>
          <p:nvPr/>
        </p:nvSpPr>
        <p:spPr bwMode="auto">
          <a:xfrm>
            <a:off x="3429000" y="1752600"/>
            <a:ext cx="2362200" cy="838200"/>
          </a:xfrm>
          <a:prstGeom prst="rect">
            <a:avLst/>
          </a:prstGeom>
          <a:solidFill>
            <a:srgbClr val="FF0000"/>
          </a:solidFill>
          <a:ln w="9525">
            <a:solidFill>
              <a:schemeClr val="tx1"/>
            </a:solidFill>
            <a:miter lim="800000"/>
            <a:headEnd/>
            <a:tailEnd/>
          </a:ln>
        </p:spPr>
        <p:txBody>
          <a:bodyPr wrap="none" anchor="ctr"/>
          <a:lstStyle/>
          <a:p>
            <a:pPr algn="ctr"/>
            <a:r>
              <a:rPr lang="en-US">
                <a:solidFill>
                  <a:schemeClr val="bg1"/>
                </a:solidFill>
              </a:rPr>
              <a:t>Asset </a:t>
            </a:r>
          </a:p>
          <a:p>
            <a:pPr algn="ctr"/>
            <a:r>
              <a:rPr lang="en-US">
                <a:solidFill>
                  <a:schemeClr val="bg1"/>
                </a:solidFill>
              </a:rPr>
              <a:t>Misappropriations</a:t>
            </a:r>
          </a:p>
        </p:txBody>
      </p:sp>
      <p:sp>
        <p:nvSpPr>
          <p:cNvPr id="23557" name="Rectangle 7"/>
          <p:cNvSpPr>
            <a:spLocks noChangeArrowheads="1"/>
          </p:cNvSpPr>
          <p:nvPr/>
        </p:nvSpPr>
        <p:spPr bwMode="auto">
          <a:xfrm>
            <a:off x="685800" y="1752600"/>
            <a:ext cx="2362200" cy="838200"/>
          </a:xfrm>
          <a:prstGeom prst="rect">
            <a:avLst/>
          </a:prstGeom>
          <a:solidFill>
            <a:srgbClr val="000099"/>
          </a:solidFill>
          <a:ln w="9525">
            <a:solidFill>
              <a:schemeClr val="tx1"/>
            </a:solidFill>
            <a:miter lim="800000"/>
            <a:headEnd/>
            <a:tailEnd/>
          </a:ln>
        </p:spPr>
        <p:txBody>
          <a:bodyPr wrap="none" anchor="ctr"/>
          <a:lstStyle/>
          <a:p>
            <a:pPr algn="ctr"/>
            <a:r>
              <a:rPr lang="en-US">
                <a:solidFill>
                  <a:schemeClr val="bg1"/>
                </a:solidFill>
              </a:rPr>
              <a:t>Corruption</a:t>
            </a:r>
          </a:p>
        </p:txBody>
      </p:sp>
      <p:sp>
        <p:nvSpPr>
          <p:cNvPr id="23558" name="Rectangle 8"/>
          <p:cNvSpPr>
            <a:spLocks noChangeArrowheads="1"/>
          </p:cNvSpPr>
          <p:nvPr/>
        </p:nvSpPr>
        <p:spPr bwMode="auto">
          <a:xfrm>
            <a:off x="6019800" y="1752600"/>
            <a:ext cx="2362200" cy="838200"/>
          </a:xfrm>
          <a:prstGeom prst="rect">
            <a:avLst/>
          </a:prstGeom>
          <a:solidFill>
            <a:srgbClr val="FFFF00"/>
          </a:solidFill>
          <a:ln w="9525">
            <a:solidFill>
              <a:schemeClr val="tx1"/>
            </a:solidFill>
            <a:miter lim="800000"/>
            <a:headEnd/>
            <a:tailEnd/>
          </a:ln>
        </p:spPr>
        <p:txBody>
          <a:bodyPr wrap="none" anchor="ctr"/>
          <a:lstStyle/>
          <a:p>
            <a:pPr algn="ctr"/>
            <a:r>
              <a:rPr lang="en-US"/>
              <a:t>Fraudulent</a:t>
            </a:r>
          </a:p>
          <a:p>
            <a:pPr algn="ctr"/>
            <a:r>
              <a:rPr lang="en-US"/>
              <a:t>Statements</a:t>
            </a:r>
          </a:p>
        </p:txBody>
      </p:sp>
      <p:sp>
        <p:nvSpPr>
          <p:cNvPr id="23559" name="Rectangle 9"/>
          <p:cNvSpPr>
            <a:spLocks noChangeArrowheads="1"/>
          </p:cNvSpPr>
          <p:nvPr/>
        </p:nvSpPr>
        <p:spPr bwMode="auto">
          <a:xfrm>
            <a:off x="1295400" y="2895600"/>
            <a:ext cx="1676400" cy="685800"/>
          </a:xfrm>
          <a:prstGeom prst="rect">
            <a:avLst/>
          </a:prstGeom>
          <a:solidFill>
            <a:srgbClr val="99CCFF"/>
          </a:solidFill>
          <a:ln w="9525">
            <a:solidFill>
              <a:schemeClr val="tx1"/>
            </a:solidFill>
            <a:miter lim="800000"/>
            <a:headEnd/>
            <a:tailEnd/>
          </a:ln>
        </p:spPr>
        <p:txBody>
          <a:bodyPr wrap="none" anchor="ctr"/>
          <a:lstStyle/>
          <a:p>
            <a:pPr algn="ctr"/>
            <a:r>
              <a:rPr lang="en-US" sz="1800">
                <a:latin typeface="Arial" charset="0"/>
              </a:rPr>
              <a:t>Conflicts </a:t>
            </a:r>
          </a:p>
          <a:p>
            <a:pPr algn="ctr"/>
            <a:r>
              <a:rPr lang="en-US" sz="1800">
                <a:latin typeface="Arial" charset="0"/>
              </a:rPr>
              <a:t>of Interest</a:t>
            </a:r>
          </a:p>
        </p:txBody>
      </p:sp>
      <p:sp>
        <p:nvSpPr>
          <p:cNvPr id="23560" name="Rectangle 10"/>
          <p:cNvSpPr>
            <a:spLocks noChangeArrowheads="1"/>
          </p:cNvSpPr>
          <p:nvPr/>
        </p:nvSpPr>
        <p:spPr bwMode="auto">
          <a:xfrm>
            <a:off x="1295400" y="3886200"/>
            <a:ext cx="1676400" cy="685800"/>
          </a:xfrm>
          <a:prstGeom prst="rect">
            <a:avLst/>
          </a:prstGeom>
          <a:solidFill>
            <a:srgbClr val="99CCFF"/>
          </a:solidFill>
          <a:ln w="9525">
            <a:solidFill>
              <a:schemeClr val="tx1"/>
            </a:solidFill>
            <a:miter lim="800000"/>
            <a:headEnd/>
            <a:tailEnd/>
          </a:ln>
        </p:spPr>
        <p:txBody>
          <a:bodyPr wrap="none" anchor="ctr"/>
          <a:lstStyle/>
          <a:p>
            <a:pPr algn="ctr"/>
            <a:r>
              <a:rPr lang="en-US" sz="1800">
                <a:latin typeface="Arial" charset="0"/>
              </a:rPr>
              <a:t>Bribery</a:t>
            </a:r>
          </a:p>
        </p:txBody>
      </p:sp>
      <p:sp>
        <p:nvSpPr>
          <p:cNvPr id="23561" name="Rectangle 11"/>
          <p:cNvSpPr>
            <a:spLocks noChangeArrowheads="1"/>
          </p:cNvSpPr>
          <p:nvPr/>
        </p:nvSpPr>
        <p:spPr bwMode="auto">
          <a:xfrm>
            <a:off x="1295400" y="4800600"/>
            <a:ext cx="1676400" cy="685800"/>
          </a:xfrm>
          <a:prstGeom prst="rect">
            <a:avLst/>
          </a:prstGeom>
          <a:solidFill>
            <a:srgbClr val="99CCFF"/>
          </a:solidFill>
          <a:ln w="9525">
            <a:solidFill>
              <a:schemeClr val="tx1"/>
            </a:solidFill>
            <a:miter lim="800000"/>
            <a:headEnd/>
            <a:tailEnd/>
          </a:ln>
        </p:spPr>
        <p:txBody>
          <a:bodyPr wrap="none" anchor="ctr"/>
          <a:lstStyle/>
          <a:p>
            <a:pPr algn="ctr"/>
            <a:r>
              <a:rPr lang="en-US" sz="1800">
                <a:latin typeface="Arial" charset="0"/>
              </a:rPr>
              <a:t>Illegal</a:t>
            </a:r>
          </a:p>
          <a:p>
            <a:pPr algn="ctr"/>
            <a:r>
              <a:rPr lang="en-US" sz="1800">
                <a:latin typeface="Arial" charset="0"/>
              </a:rPr>
              <a:t>Gratuities</a:t>
            </a:r>
          </a:p>
        </p:txBody>
      </p:sp>
      <p:sp>
        <p:nvSpPr>
          <p:cNvPr id="23562" name="Rectangle 12"/>
          <p:cNvSpPr>
            <a:spLocks noChangeArrowheads="1"/>
          </p:cNvSpPr>
          <p:nvPr/>
        </p:nvSpPr>
        <p:spPr bwMode="auto">
          <a:xfrm>
            <a:off x="1295400" y="5715000"/>
            <a:ext cx="1676400" cy="685800"/>
          </a:xfrm>
          <a:prstGeom prst="rect">
            <a:avLst/>
          </a:prstGeom>
          <a:solidFill>
            <a:srgbClr val="99CCFF"/>
          </a:solidFill>
          <a:ln w="9525">
            <a:solidFill>
              <a:schemeClr val="tx1"/>
            </a:solidFill>
            <a:miter lim="800000"/>
            <a:headEnd/>
            <a:tailEnd/>
          </a:ln>
        </p:spPr>
        <p:txBody>
          <a:bodyPr wrap="none" anchor="ctr"/>
          <a:lstStyle/>
          <a:p>
            <a:pPr algn="ctr"/>
            <a:r>
              <a:rPr lang="en-US" sz="1600">
                <a:latin typeface="Arial" charset="0"/>
              </a:rPr>
              <a:t>Economic </a:t>
            </a:r>
          </a:p>
          <a:p>
            <a:pPr algn="ctr"/>
            <a:r>
              <a:rPr lang="en-US" sz="1600">
                <a:latin typeface="Arial" charset="0"/>
              </a:rPr>
              <a:t>Extortion</a:t>
            </a:r>
          </a:p>
        </p:txBody>
      </p:sp>
      <p:sp>
        <p:nvSpPr>
          <p:cNvPr id="23563" name="Rectangle 13"/>
          <p:cNvSpPr>
            <a:spLocks noChangeArrowheads="1"/>
          </p:cNvSpPr>
          <p:nvPr/>
        </p:nvSpPr>
        <p:spPr bwMode="auto">
          <a:xfrm>
            <a:off x="4038600" y="4038600"/>
            <a:ext cx="1676400" cy="685800"/>
          </a:xfrm>
          <a:prstGeom prst="rect">
            <a:avLst/>
          </a:prstGeom>
          <a:solidFill>
            <a:srgbClr val="FF8989"/>
          </a:solidFill>
          <a:ln w="9525">
            <a:solidFill>
              <a:schemeClr val="tx1"/>
            </a:solidFill>
            <a:miter lim="800000"/>
            <a:headEnd/>
            <a:tailEnd/>
          </a:ln>
        </p:spPr>
        <p:txBody>
          <a:bodyPr wrap="none" anchor="ctr"/>
          <a:lstStyle/>
          <a:p>
            <a:pPr algn="ctr"/>
            <a:r>
              <a:rPr lang="en-US" sz="1800">
                <a:latin typeface="Arial" charset="0"/>
              </a:rPr>
              <a:t>Inventory &amp; </a:t>
            </a:r>
          </a:p>
          <a:p>
            <a:pPr algn="ctr"/>
            <a:r>
              <a:rPr lang="en-US" sz="1800">
                <a:latin typeface="Arial" charset="0"/>
              </a:rPr>
              <a:t>All Other Assets</a:t>
            </a:r>
          </a:p>
        </p:txBody>
      </p:sp>
      <p:sp>
        <p:nvSpPr>
          <p:cNvPr id="23564" name="Rectangle 14"/>
          <p:cNvSpPr>
            <a:spLocks noChangeArrowheads="1"/>
          </p:cNvSpPr>
          <p:nvPr/>
        </p:nvSpPr>
        <p:spPr bwMode="auto">
          <a:xfrm>
            <a:off x="4038600" y="3048000"/>
            <a:ext cx="1676400" cy="685800"/>
          </a:xfrm>
          <a:prstGeom prst="rect">
            <a:avLst/>
          </a:prstGeom>
          <a:solidFill>
            <a:srgbClr val="FF8989"/>
          </a:solidFill>
          <a:ln w="9525">
            <a:solidFill>
              <a:schemeClr val="tx1"/>
            </a:solidFill>
            <a:miter lim="800000"/>
            <a:headEnd/>
            <a:tailEnd/>
          </a:ln>
        </p:spPr>
        <p:txBody>
          <a:bodyPr wrap="none" anchor="ctr"/>
          <a:lstStyle/>
          <a:p>
            <a:pPr algn="ctr"/>
            <a:r>
              <a:rPr lang="en-US" sz="1800">
                <a:latin typeface="Arial" charset="0"/>
              </a:rPr>
              <a:t>Cash</a:t>
            </a:r>
          </a:p>
        </p:txBody>
      </p:sp>
      <p:sp>
        <p:nvSpPr>
          <p:cNvPr id="23565" name="Rectangle 15"/>
          <p:cNvSpPr>
            <a:spLocks noChangeArrowheads="1"/>
          </p:cNvSpPr>
          <p:nvPr/>
        </p:nvSpPr>
        <p:spPr bwMode="auto">
          <a:xfrm>
            <a:off x="6629400" y="4114800"/>
            <a:ext cx="1676400" cy="685800"/>
          </a:xfrm>
          <a:prstGeom prst="rect">
            <a:avLst/>
          </a:prstGeom>
          <a:solidFill>
            <a:srgbClr val="CCFF33"/>
          </a:solidFill>
          <a:ln w="9525">
            <a:solidFill>
              <a:schemeClr val="tx1"/>
            </a:solidFill>
            <a:miter lim="800000"/>
            <a:headEnd/>
            <a:tailEnd/>
          </a:ln>
        </p:spPr>
        <p:txBody>
          <a:bodyPr wrap="none" anchor="ctr"/>
          <a:lstStyle/>
          <a:p>
            <a:pPr algn="ctr"/>
            <a:r>
              <a:rPr lang="en-US" sz="1800">
                <a:latin typeface="Arial" charset="0"/>
              </a:rPr>
              <a:t>Nonfinancial</a:t>
            </a:r>
          </a:p>
        </p:txBody>
      </p:sp>
      <p:sp>
        <p:nvSpPr>
          <p:cNvPr id="23566" name="Rectangle 16"/>
          <p:cNvSpPr>
            <a:spLocks noChangeArrowheads="1"/>
          </p:cNvSpPr>
          <p:nvPr/>
        </p:nvSpPr>
        <p:spPr bwMode="auto">
          <a:xfrm>
            <a:off x="6629400" y="3048000"/>
            <a:ext cx="1676400" cy="685800"/>
          </a:xfrm>
          <a:prstGeom prst="rect">
            <a:avLst/>
          </a:prstGeom>
          <a:solidFill>
            <a:srgbClr val="CCFF33"/>
          </a:solidFill>
          <a:ln w="9525">
            <a:solidFill>
              <a:schemeClr val="tx1"/>
            </a:solidFill>
            <a:miter lim="800000"/>
            <a:headEnd/>
            <a:tailEnd/>
          </a:ln>
        </p:spPr>
        <p:txBody>
          <a:bodyPr wrap="none" anchor="ctr"/>
          <a:lstStyle/>
          <a:p>
            <a:pPr algn="ctr"/>
            <a:r>
              <a:rPr lang="en-US" sz="1800">
                <a:latin typeface="Arial" charset="0"/>
              </a:rPr>
              <a:t>Financial</a:t>
            </a:r>
          </a:p>
        </p:txBody>
      </p:sp>
      <p:sp>
        <p:nvSpPr>
          <p:cNvPr id="23567" name="Line 17"/>
          <p:cNvSpPr>
            <a:spLocks noChangeShapeType="1"/>
          </p:cNvSpPr>
          <p:nvPr/>
        </p:nvSpPr>
        <p:spPr bwMode="auto">
          <a:xfrm>
            <a:off x="1066800" y="2605088"/>
            <a:ext cx="0" cy="3429000"/>
          </a:xfrm>
          <a:prstGeom prst="line">
            <a:avLst/>
          </a:prstGeom>
          <a:noFill/>
          <a:ln w="28575">
            <a:solidFill>
              <a:schemeClr val="tx1"/>
            </a:solidFill>
            <a:round/>
            <a:headEnd/>
            <a:tailEnd/>
          </a:ln>
        </p:spPr>
        <p:txBody>
          <a:bodyPr/>
          <a:lstStyle/>
          <a:p>
            <a:endParaRPr lang="en-US"/>
          </a:p>
        </p:txBody>
      </p:sp>
      <p:sp>
        <p:nvSpPr>
          <p:cNvPr id="23568" name="Line 18"/>
          <p:cNvSpPr>
            <a:spLocks noChangeShapeType="1"/>
          </p:cNvSpPr>
          <p:nvPr/>
        </p:nvSpPr>
        <p:spPr bwMode="auto">
          <a:xfrm>
            <a:off x="6400800" y="2605088"/>
            <a:ext cx="0" cy="1905000"/>
          </a:xfrm>
          <a:prstGeom prst="line">
            <a:avLst/>
          </a:prstGeom>
          <a:noFill/>
          <a:ln w="28575">
            <a:solidFill>
              <a:schemeClr val="tx1"/>
            </a:solidFill>
            <a:round/>
            <a:headEnd/>
            <a:tailEnd/>
          </a:ln>
        </p:spPr>
        <p:txBody>
          <a:bodyPr/>
          <a:lstStyle/>
          <a:p>
            <a:endParaRPr lang="en-US"/>
          </a:p>
        </p:txBody>
      </p:sp>
      <p:sp>
        <p:nvSpPr>
          <p:cNvPr id="23569" name="Line 19"/>
          <p:cNvSpPr>
            <a:spLocks noChangeShapeType="1"/>
          </p:cNvSpPr>
          <p:nvPr/>
        </p:nvSpPr>
        <p:spPr bwMode="auto">
          <a:xfrm>
            <a:off x="3733800" y="2590800"/>
            <a:ext cx="0" cy="1846263"/>
          </a:xfrm>
          <a:prstGeom prst="line">
            <a:avLst/>
          </a:prstGeom>
          <a:noFill/>
          <a:ln w="28575">
            <a:solidFill>
              <a:schemeClr val="tx1"/>
            </a:solidFill>
            <a:round/>
            <a:headEnd/>
            <a:tailEnd/>
          </a:ln>
        </p:spPr>
        <p:txBody>
          <a:bodyPr/>
          <a:lstStyle/>
          <a:p>
            <a:endParaRPr lang="en-US"/>
          </a:p>
        </p:txBody>
      </p:sp>
      <p:sp>
        <p:nvSpPr>
          <p:cNvPr id="23570" name="Line 23"/>
          <p:cNvSpPr>
            <a:spLocks noChangeShapeType="1"/>
          </p:cNvSpPr>
          <p:nvPr/>
        </p:nvSpPr>
        <p:spPr bwMode="auto">
          <a:xfrm>
            <a:off x="1066800" y="4267200"/>
            <a:ext cx="228600" cy="0"/>
          </a:xfrm>
          <a:prstGeom prst="line">
            <a:avLst/>
          </a:prstGeom>
          <a:noFill/>
          <a:ln w="28575">
            <a:solidFill>
              <a:schemeClr val="tx1"/>
            </a:solidFill>
            <a:round/>
            <a:headEnd/>
            <a:tailEnd/>
          </a:ln>
        </p:spPr>
        <p:txBody>
          <a:bodyPr/>
          <a:lstStyle/>
          <a:p>
            <a:endParaRPr lang="en-US"/>
          </a:p>
        </p:txBody>
      </p:sp>
      <p:sp>
        <p:nvSpPr>
          <p:cNvPr id="23571" name="Line 24"/>
          <p:cNvSpPr>
            <a:spLocks noChangeShapeType="1"/>
          </p:cNvSpPr>
          <p:nvPr/>
        </p:nvSpPr>
        <p:spPr bwMode="auto">
          <a:xfrm>
            <a:off x="1066800" y="5181600"/>
            <a:ext cx="228600" cy="0"/>
          </a:xfrm>
          <a:prstGeom prst="line">
            <a:avLst/>
          </a:prstGeom>
          <a:noFill/>
          <a:ln w="28575">
            <a:solidFill>
              <a:schemeClr val="tx1"/>
            </a:solidFill>
            <a:round/>
            <a:headEnd/>
            <a:tailEnd/>
          </a:ln>
        </p:spPr>
        <p:txBody>
          <a:bodyPr/>
          <a:lstStyle/>
          <a:p>
            <a:endParaRPr lang="en-US"/>
          </a:p>
        </p:txBody>
      </p:sp>
      <p:sp>
        <p:nvSpPr>
          <p:cNvPr id="23572" name="Line 25"/>
          <p:cNvSpPr>
            <a:spLocks noChangeShapeType="1"/>
          </p:cNvSpPr>
          <p:nvPr/>
        </p:nvSpPr>
        <p:spPr bwMode="auto">
          <a:xfrm>
            <a:off x="1066800" y="3200400"/>
            <a:ext cx="228600" cy="0"/>
          </a:xfrm>
          <a:prstGeom prst="line">
            <a:avLst/>
          </a:prstGeom>
          <a:noFill/>
          <a:ln w="28575">
            <a:solidFill>
              <a:schemeClr val="tx1"/>
            </a:solidFill>
            <a:round/>
            <a:headEnd/>
            <a:tailEnd/>
          </a:ln>
        </p:spPr>
        <p:txBody>
          <a:bodyPr/>
          <a:lstStyle/>
          <a:p>
            <a:endParaRPr lang="en-US"/>
          </a:p>
        </p:txBody>
      </p:sp>
      <p:sp>
        <p:nvSpPr>
          <p:cNvPr id="23573" name="Line 26"/>
          <p:cNvSpPr>
            <a:spLocks noChangeShapeType="1"/>
          </p:cNvSpPr>
          <p:nvPr/>
        </p:nvSpPr>
        <p:spPr bwMode="auto">
          <a:xfrm>
            <a:off x="1066800" y="6019800"/>
            <a:ext cx="228600" cy="0"/>
          </a:xfrm>
          <a:prstGeom prst="line">
            <a:avLst/>
          </a:prstGeom>
          <a:noFill/>
          <a:ln w="28575">
            <a:solidFill>
              <a:schemeClr val="tx1"/>
            </a:solidFill>
            <a:round/>
            <a:headEnd/>
            <a:tailEnd/>
          </a:ln>
        </p:spPr>
        <p:txBody>
          <a:bodyPr/>
          <a:lstStyle/>
          <a:p>
            <a:endParaRPr lang="en-US"/>
          </a:p>
        </p:txBody>
      </p:sp>
      <p:sp>
        <p:nvSpPr>
          <p:cNvPr id="23574" name="Line 27"/>
          <p:cNvSpPr>
            <a:spLocks noChangeShapeType="1"/>
          </p:cNvSpPr>
          <p:nvPr/>
        </p:nvSpPr>
        <p:spPr bwMode="auto">
          <a:xfrm>
            <a:off x="3733800" y="4419600"/>
            <a:ext cx="304800" cy="0"/>
          </a:xfrm>
          <a:prstGeom prst="line">
            <a:avLst/>
          </a:prstGeom>
          <a:noFill/>
          <a:ln w="28575">
            <a:solidFill>
              <a:schemeClr val="tx1"/>
            </a:solidFill>
            <a:round/>
            <a:headEnd/>
            <a:tailEnd/>
          </a:ln>
        </p:spPr>
        <p:txBody>
          <a:bodyPr/>
          <a:lstStyle/>
          <a:p>
            <a:endParaRPr lang="en-US"/>
          </a:p>
        </p:txBody>
      </p:sp>
      <p:sp>
        <p:nvSpPr>
          <p:cNvPr id="23575" name="Line 28"/>
          <p:cNvSpPr>
            <a:spLocks noChangeShapeType="1"/>
          </p:cNvSpPr>
          <p:nvPr/>
        </p:nvSpPr>
        <p:spPr bwMode="auto">
          <a:xfrm>
            <a:off x="3733800" y="3429000"/>
            <a:ext cx="304800" cy="0"/>
          </a:xfrm>
          <a:prstGeom prst="line">
            <a:avLst/>
          </a:prstGeom>
          <a:noFill/>
          <a:ln w="28575">
            <a:solidFill>
              <a:schemeClr val="tx1"/>
            </a:solidFill>
            <a:round/>
            <a:headEnd/>
            <a:tailEnd/>
          </a:ln>
        </p:spPr>
        <p:txBody>
          <a:bodyPr/>
          <a:lstStyle/>
          <a:p>
            <a:endParaRPr lang="en-US"/>
          </a:p>
        </p:txBody>
      </p:sp>
      <p:sp>
        <p:nvSpPr>
          <p:cNvPr id="23576" name="Line 29"/>
          <p:cNvSpPr>
            <a:spLocks noChangeShapeType="1"/>
          </p:cNvSpPr>
          <p:nvPr/>
        </p:nvSpPr>
        <p:spPr bwMode="auto">
          <a:xfrm>
            <a:off x="6400800" y="3429000"/>
            <a:ext cx="228600" cy="0"/>
          </a:xfrm>
          <a:prstGeom prst="line">
            <a:avLst/>
          </a:prstGeom>
          <a:noFill/>
          <a:ln w="28575">
            <a:solidFill>
              <a:schemeClr val="tx1"/>
            </a:solidFill>
            <a:round/>
            <a:headEnd/>
            <a:tailEnd/>
          </a:ln>
        </p:spPr>
        <p:txBody>
          <a:bodyPr/>
          <a:lstStyle/>
          <a:p>
            <a:endParaRPr lang="en-US"/>
          </a:p>
        </p:txBody>
      </p:sp>
      <p:sp>
        <p:nvSpPr>
          <p:cNvPr id="23577" name="Line 30"/>
          <p:cNvSpPr>
            <a:spLocks noChangeShapeType="1"/>
          </p:cNvSpPr>
          <p:nvPr/>
        </p:nvSpPr>
        <p:spPr bwMode="auto">
          <a:xfrm>
            <a:off x="6400800" y="4495800"/>
            <a:ext cx="228600" cy="0"/>
          </a:xfrm>
          <a:prstGeom prst="line">
            <a:avLst/>
          </a:prstGeom>
          <a:noFill/>
          <a:ln w="28575">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2"/>
          </p:nvPr>
        </p:nvSpPr>
        <p:spPr>
          <a:xfrm>
            <a:off x="5562600" y="6248400"/>
            <a:ext cx="2895600" cy="457200"/>
          </a:xfrm>
          <a:noFill/>
        </p:spPr>
        <p:txBody>
          <a:bodyPr/>
          <a:lstStyle/>
          <a:p>
            <a:fld id="{AD22F9EE-2F91-4331-9004-1436760B5B2A}" type="slidenum">
              <a:rPr lang="en-US" smtClean="0"/>
              <a:pPr/>
              <a:t>23</a:t>
            </a:fld>
            <a:endParaRPr lang="en-US" smtClean="0"/>
          </a:p>
        </p:txBody>
      </p:sp>
      <p:sp>
        <p:nvSpPr>
          <p:cNvPr id="24579" name="Rectangle 2"/>
          <p:cNvSpPr>
            <a:spLocks noGrp="1" noChangeArrowheads="1"/>
          </p:cNvSpPr>
          <p:nvPr>
            <p:ph type="title"/>
          </p:nvPr>
        </p:nvSpPr>
        <p:spPr>
          <a:xfrm>
            <a:off x="685800" y="685800"/>
            <a:ext cx="7772400" cy="1143000"/>
          </a:xfrm>
        </p:spPr>
        <p:txBody>
          <a:bodyPr/>
          <a:lstStyle/>
          <a:p>
            <a:r>
              <a:rPr lang="en-US" b="1" smtClean="0"/>
              <a:t>Frequency of Types of Occupational Fraud and Abuse</a:t>
            </a:r>
          </a:p>
        </p:txBody>
      </p:sp>
      <p:graphicFrame>
        <p:nvGraphicFramePr>
          <p:cNvPr id="5" name="Table 4"/>
          <p:cNvGraphicFramePr>
            <a:graphicFrameLocks noGrp="1"/>
          </p:cNvGraphicFramePr>
          <p:nvPr/>
        </p:nvGraphicFramePr>
        <p:xfrm>
          <a:off x="762000" y="2438400"/>
          <a:ext cx="7620000" cy="1752600"/>
        </p:xfrm>
        <a:graphic>
          <a:graphicData uri="http://schemas.openxmlformats.org/drawingml/2006/table">
            <a:tbl>
              <a:tblPr/>
              <a:tblGrid>
                <a:gridCol w="2749485"/>
                <a:gridCol w="2409072"/>
                <a:gridCol w="2461443"/>
              </a:tblGrid>
              <a:tr h="262255">
                <a:tc>
                  <a:txBody>
                    <a:bodyPr/>
                    <a:lstStyle/>
                    <a:p>
                      <a:pPr marL="0" marR="0" algn="ctr">
                        <a:lnSpc>
                          <a:spcPct val="115000"/>
                        </a:lnSpc>
                        <a:spcBef>
                          <a:spcPts val="0"/>
                        </a:spcBef>
                        <a:spcAft>
                          <a:spcPts val="0"/>
                        </a:spcAft>
                      </a:pPr>
                      <a:r>
                        <a:rPr lang="en-US" sz="2000" dirty="0">
                          <a:latin typeface="Arial"/>
                          <a:ea typeface="Times New Roman"/>
                          <a:cs typeface="Times New Roman"/>
                        </a:rPr>
                        <a:t> </a:t>
                      </a:r>
                      <a:endParaRPr lang="en-U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2000" b="1" dirty="0">
                          <a:latin typeface="Arial"/>
                          <a:ea typeface="Times New Roman"/>
                          <a:cs typeface="Times New Roman"/>
                        </a:rPr>
                        <a:t>Percent of </a:t>
                      </a:r>
                      <a:r>
                        <a:rPr lang="en-US" sz="2000" b="1" dirty="0" err="1">
                          <a:latin typeface="Arial"/>
                          <a:ea typeface="Times New Roman"/>
                          <a:cs typeface="Times New Roman"/>
                        </a:rPr>
                        <a:t>Cases</a:t>
                      </a:r>
                      <a:r>
                        <a:rPr lang="en-US" sz="2000" b="1" baseline="30000" dirty="0" err="1">
                          <a:latin typeface="Arial"/>
                          <a:ea typeface="Times New Roman"/>
                          <a:cs typeface="Times New Roman"/>
                        </a:rPr>
                        <a:t>a</a:t>
                      </a:r>
                      <a:endParaRPr lang="en-U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2000" b="1">
                          <a:latin typeface="Arial"/>
                          <a:ea typeface="Times New Roman"/>
                          <a:cs typeface="Times New Roman"/>
                        </a:rPr>
                        <a:t>Median Loss</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FFFF"/>
                    </a:solidFill>
                  </a:tcPr>
                </a:tc>
              </a:tr>
              <a:tr h="171450">
                <a:tc>
                  <a:txBody>
                    <a:bodyPr/>
                    <a:lstStyle/>
                    <a:p>
                      <a:pPr marL="0" marR="0">
                        <a:lnSpc>
                          <a:spcPct val="115000"/>
                        </a:lnSpc>
                        <a:spcBef>
                          <a:spcPts val="0"/>
                        </a:spcBef>
                        <a:spcAft>
                          <a:spcPts val="0"/>
                        </a:spcAft>
                      </a:pPr>
                      <a:r>
                        <a:rPr lang="en-US" sz="2000">
                          <a:latin typeface="Arial"/>
                          <a:ea typeface="Times New Roman"/>
                          <a:cs typeface="Times New Roman"/>
                        </a:rPr>
                        <a:t>Asset Misappropriation</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2000" dirty="0">
                          <a:latin typeface="Arial"/>
                          <a:ea typeface="Times New Roman"/>
                          <a:cs typeface="Times New Roman"/>
                        </a:rPr>
                        <a:t>86.7%</a:t>
                      </a:r>
                      <a:endParaRPr lang="en-U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2000" dirty="0">
                          <a:latin typeface="Arial"/>
                          <a:ea typeface="Times New Roman"/>
                          <a:cs typeface="Times New Roman"/>
                        </a:rPr>
                        <a:t>$120,000</a:t>
                      </a:r>
                      <a:endParaRPr lang="en-U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71450">
                <a:tc>
                  <a:txBody>
                    <a:bodyPr/>
                    <a:lstStyle/>
                    <a:p>
                      <a:pPr marL="0" marR="0">
                        <a:lnSpc>
                          <a:spcPct val="115000"/>
                        </a:lnSpc>
                        <a:spcBef>
                          <a:spcPts val="0"/>
                        </a:spcBef>
                        <a:spcAft>
                          <a:spcPts val="0"/>
                        </a:spcAft>
                      </a:pPr>
                      <a:r>
                        <a:rPr lang="en-US" sz="2000">
                          <a:latin typeface="Arial"/>
                          <a:ea typeface="Times New Roman"/>
                          <a:cs typeface="Times New Roman"/>
                        </a:rPr>
                        <a:t>Corruption </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2000" dirty="0">
                          <a:latin typeface="Arial"/>
                          <a:ea typeface="Times New Roman"/>
                          <a:cs typeface="Times New Roman"/>
                        </a:rPr>
                        <a:t>33.4%</a:t>
                      </a:r>
                      <a:endParaRPr lang="en-U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2000" dirty="0">
                          <a:latin typeface="Arial"/>
                          <a:ea typeface="Times New Roman"/>
                          <a:cs typeface="Times New Roman"/>
                        </a:rPr>
                        <a:t>$250,000</a:t>
                      </a:r>
                      <a:endParaRPr lang="en-U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71450">
                <a:tc>
                  <a:txBody>
                    <a:bodyPr/>
                    <a:lstStyle/>
                    <a:p>
                      <a:pPr marL="0" marR="0">
                        <a:lnSpc>
                          <a:spcPct val="115000"/>
                        </a:lnSpc>
                        <a:spcBef>
                          <a:spcPts val="0"/>
                        </a:spcBef>
                        <a:spcAft>
                          <a:spcPts val="0"/>
                        </a:spcAft>
                      </a:pPr>
                      <a:r>
                        <a:rPr lang="en-US" sz="2000">
                          <a:latin typeface="Arial"/>
                          <a:ea typeface="Times New Roman"/>
                          <a:cs typeface="Times New Roman"/>
                        </a:rPr>
                        <a:t>Financial Statement Fraud</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2000">
                          <a:latin typeface="Arial"/>
                          <a:ea typeface="Times New Roman"/>
                          <a:cs typeface="Times New Roman"/>
                        </a:rPr>
                        <a:t>7.6%</a:t>
                      </a:r>
                      <a:endParaRPr lang="en-US" sz="2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2000" dirty="0">
                          <a:latin typeface="Arial"/>
                          <a:ea typeface="Times New Roman"/>
                          <a:cs typeface="Times New Roman"/>
                        </a:rPr>
                        <a:t>$1,000,000</a:t>
                      </a:r>
                      <a:endParaRPr lang="en-US" sz="2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24602" name="TextBox 6"/>
          <p:cNvSpPr txBox="1">
            <a:spLocks noChangeArrowheads="1"/>
          </p:cNvSpPr>
          <p:nvPr/>
        </p:nvSpPr>
        <p:spPr bwMode="auto">
          <a:xfrm>
            <a:off x="914400" y="4343400"/>
            <a:ext cx="7162800" cy="1108075"/>
          </a:xfrm>
          <a:prstGeom prst="rect">
            <a:avLst/>
          </a:prstGeom>
          <a:noFill/>
          <a:ln w="9525">
            <a:noFill/>
            <a:miter lim="800000"/>
            <a:headEnd/>
            <a:tailEnd/>
          </a:ln>
        </p:spPr>
        <p:txBody>
          <a:bodyPr>
            <a:spAutoFit/>
          </a:bodyPr>
          <a:lstStyle/>
          <a:p>
            <a:r>
              <a:rPr lang="en-US" sz="1400" baseline="30000"/>
              <a:t>a</a:t>
            </a:r>
            <a:r>
              <a:rPr lang="en-US" sz="1400"/>
              <a:t>The sum of percentages listed in this column exceeds 100 percent because some cases involved fraud schemes that fell into more than one category. The same is true for every scheme classification chart in this book that is based on the </a:t>
            </a:r>
            <a:r>
              <a:rPr lang="en-US" sz="1400" i="1"/>
              <a:t>2011 Global Fraud Survey</a:t>
            </a:r>
            <a:r>
              <a:rPr lang="en-US" sz="1400"/>
              <a:t>. </a:t>
            </a:r>
          </a:p>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p>
            <a:fld id="{2F0CA9F9-E930-492F-8BD5-E58D5D339F62}" type="slidenum">
              <a:rPr lang="en-US" smtClean="0"/>
              <a:pPr/>
              <a:t>3</a:t>
            </a:fld>
            <a:endParaRPr lang="en-US" smtClean="0"/>
          </a:p>
        </p:txBody>
      </p:sp>
      <p:sp>
        <p:nvSpPr>
          <p:cNvPr id="4099" name="Rectangle 2"/>
          <p:cNvSpPr>
            <a:spLocks noGrp="1" noChangeArrowheads="1"/>
          </p:cNvSpPr>
          <p:nvPr>
            <p:ph type="title"/>
          </p:nvPr>
        </p:nvSpPr>
        <p:spPr/>
        <p:txBody>
          <a:bodyPr/>
          <a:lstStyle/>
          <a:p>
            <a:pPr eaLnBrk="1" hangingPunct="1"/>
            <a:r>
              <a:rPr lang="en-US" smtClean="0"/>
              <a:t>Discipline of Fraud Examination</a:t>
            </a:r>
          </a:p>
        </p:txBody>
      </p:sp>
      <p:sp>
        <p:nvSpPr>
          <p:cNvPr id="4100" name="Rectangle 3"/>
          <p:cNvSpPr>
            <a:spLocks noGrp="1" noChangeArrowheads="1"/>
          </p:cNvSpPr>
          <p:nvPr>
            <p:ph type="body" idx="1"/>
          </p:nvPr>
        </p:nvSpPr>
        <p:spPr/>
        <p:txBody>
          <a:bodyPr/>
          <a:lstStyle/>
          <a:p>
            <a:pPr eaLnBrk="1" hangingPunct="1"/>
            <a:r>
              <a:rPr lang="en-US" sz="2800" smtClean="0"/>
              <a:t>Resolving allegations of fraud from tips, complaints, or accounting clues</a:t>
            </a:r>
          </a:p>
          <a:p>
            <a:pPr lvl="1" eaLnBrk="1" hangingPunct="1"/>
            <a:r>
              <a:rPr lang="en-US" sz="2400" smtClean="0"/>
              <a:t>Documentary evidence</a:t>
            </a:r>
          </a:p>
          <a:p>
            <a:pPr lvl="1" eaLnBrk="1" hangingPunct="1"/>
            <a:r>
              <a:rPr lang="en-US" sz="2400" smtClean="0"/>
              <a:t>Interviewing witnesses</a:t>
            </a:r>
          </a:p>
          <a:p>
            <a:pPr lvl="1" eaLnBrk="1" hangingPunct="1"/>
            <a:r>
              <a:rPr lang="en-US" sz="2400" smtClean="0"/>
              <a:t>Writing investigative reports</a:t>
            </a:r>
          </a:p>
          <a:p>
            <a:pPr lvl="1" eaLnBrk="1" hangingPunct="1"/>
            <a:r>
              <a:rPr lang="en-US" sz="2400" smtClean="0"/>
              <a:t>Testifying</a:t>
            </a:r>
          </a:p>
          <a:p>
            <a:pPr lvl="1" eaLnBrk="1" hangingPunct="1"/>
            <a:r>
              <a:rPr lang="en-US" sz="2400" smtClean="0"/>
              <a:t>Assisting in the detection and prevention of fraud</a:t>
            </a:r>
          </a:p>
          <a:p>
            <a:pPr eaLnBrk="1" hangingPunct="1"/>
            <a:r>
              <a:rPr lang="en-US" sz="2800" smtClean="0"/>
              <a:t>Forensic accounting vs. fraud examination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Slide Number Placeholder 6"/>
          <p:cNvSpPr>
            <a:spLocks noGrp="1"/>
          </p:cNvSpPr>
          <p:nvPr>
            <p:ph type="sldNum" sz="quarter" idx="12"/>
          </p:nvPr>
        </p:nvSpPr>
        <p:spPr>
          <a:noFill/>
        </p:spPr>
        <p:txBody>
          <a:bodyPr/>
          <a:lstStyle/>
          <a:p>
            <a:fld id="{6276504F-8017-4178-A512-2E2D1E76E95A}" type="slidenum">
              <a:rPr lang="en-US" smtClean="0"/>
              <a:pPr/>
              <a:t>4</a:t>
            </a:fld>
            <a:endParaRPr lang="en-US" smtClean="0"/>
          </a:p>
        </p:txBody>
      </p:sp>
      <p:sp>
        <p:nvSpPr>
          <p:cNvPr id="5123" name="Rectangle 2"/>
          <p:cNvSpPr>
            <a:spLocks noGrp="1" noChangeArrowheads="1"/>
          </p:cNvSpPr>
          <p:nvPr>
            <p:ph type="title"/>
          </p:nvPr>
        </p:nvSpPr>
        <p:spPr>
          <a:xfrm>
            <a:off x="685800" y="533400"/>
            <a:ext cx="7772400" cy="685800"/>
          </a:xfrm>
        </p:spPr>
        <p:txBody>
          <a:bodyPr/>
          <a:lstStyle/>
          <a:p>
            <a:pPr eaLnBrk="1" hangingPunct="1"/>
            <a:r>
              <a:rPr lang="en-US" smtClean="0"/>
              <a:t>Auditing vs. Fraud Examination</a:t>
            </a:r>
          </a:p>
        </p:txBody>
      </p:sp>
      <p:sp>
        <p:nvSpPr>
          <p:cNvPr id="5124" name="Rectangle 3"/>
          <p:cNvSpPr>
            <a:spLocks noGrp="1" noChangeArrowheads="1"/>
          </p:cNvSpPr>
          <p:nvPr>
            <p:ph type="body" sz="half" idx="1"/>
          </p:nvPr>
        </p:nvSpPr>
        <p:spPr>
          <a:xfrm>
            <a:off x="533400" y="1447800"/>
            <a:ext cx="8305800" cy="609600"/>
          </a:xfrm>
        </p:spPr>
        <p:txBody>
          <a:bodyPr/>
          <a:lstStyle/>
          <a:p>
            <a:pPr defTabSz="115888" eaLnBrk="1" hangingPunct="1">
              <a:buFontTx/>
              <a:buNone/>
              <a:tabLst>
                <a:tab pos="2401888" algn="l"/>
                <a:tab pos="4976813" algn="l"/>
              </a:tabLst>
            </a:pPr>
            <a:r>
              <a:rPr lang="en-US" b="1" i="1" u="sng" smtClean="0"/>
              <a:t>Issue</a:t>
            </a:r>
            <a:r>
              <a:rPr lang="en-US" b="1" smtClean="0"/>
              <a:t>	</a:t>
            </a:r>
            <a:r>
              <a:rPr lang="en-US" b="1" u="sng" smtClean="0"/>
              <a:t>Auditing</a:t>
            </a:r>
            <a:r>
              <a:rPr lang="en-US" b="1" smtClean="0"/>
              <a:t>	</a:t>
            </a:r>
            <a:r>
              <a:rPr lang="en-US" b="1" u="sng" smtClean="0"/>
              <a:t>Fraud Examination</a:t>
            </a:r>
          </a:p>
        </p:txBody>
      </p:sp>
      <p:sp>
        <p:nvSpPr>
          <p:cNvPr id="5125" name="Rectangle 5"/>
          <p:cNvSpPr>
            <a:spLocks noGrp="1" noChangeArrowheads="1"/>
          </p:cNvSpPr>
          <p:nvPr>
            <p:ph type="body" sz="half" idx="2"/>
          </p:nvPr>
        </p:nvSpPr>
        <p:spPr>
          <a:xfrm>
            <a:off x="533400" y="2057400"/>
            <a:ext cx="8001000" cy="457200"/>
          </a:xfrm>
          <a:noFill/>
        </p:spPr>
        <p:txBody>
          <a:bodyPr/>
          <a:lstStyle/>
          <a:p>
            <a:pPr defTabSz="1549400" eaLnBrk="1" hangingPunct="1">
              <a:buFontTx/>
              <a:buNone/>
              <a:tabLst>
                <a:tab pos="2401888" algn="l"/>
                <a:tab pos="5030788" algn="l"/>
              </a:tabLst>
            </a:pPr>
            <a:r>
              <a:rPr lang="en-US" sz="2400" b="1" i="1" smtClean="0"/>
              <a:t>Timing</a:t>
            </a:r>
            <a:r>
              <a:rPr lang="en-US" sz="2400" smtClean="0"/>
              <a:t>	Recurring	Nonrecurring</a:t>
            </a:r>
          </a:p>
        </p:txBody>
      </p:sp>
      <p:sp>
        <p:nvSpPr>
          <p:cNvPr id="5126" name="Rectangle 6"/>
          <p:cNvSpPr>
            <a:spLocks noChangeArrowheads="1"/>
          </p:cNvSpPr>
          <p:nvPr/>
        </p:nvSpPr>
        <p:spPr bwMode="auto">
          <a:xfrm>
            <a:off x="533400" y="4876800"/>
            <a:ext cx="8001000" cy="914400"/>
          </a:xfrm>
          <a:prstGeom prst="rect">
            <a:avLst/>
          </a:prstGeom>
          <a:noFill/>
          <a:ln w="9525">
            <a:noFill/>
            <a:miter lim="800000"/>
            <a:headEnd/>
            <a:tailEnd/>
          </a:ln>
        </p:spPr>
        <p:txBody>
          <a:bodyPr/>
          <a:lstStyle/>
          <a:p>
            <a:pPr marL="342900" indent="-342900" defTabSz="1549400">
              <a:lnSpc>
                <a:spcPct val="90000"/>
              </a:lnSpc>
              <a:spcBef>
                <a:spcPct val="20000"/>
              </a:spcBef>
              <a:tabLst>
                <a:tab pos="2401888" algn="l"/>
                <a:tab pos="5030788" algn="l"/>
              </a:tabLst>
            </a:pPr>
            <a:r>
              <a:rPr lang="en-US" b="1" i="1"/>
              <a:t>Presumption</a:t>
            </a:r>
            <a:r>
              <a:rPr lang="en-US"/>
              <a:t>	Professional	Proof</a:t>
            </a:r>
          </a:p>
          <a:p>
            <a:pPr marL="342900" indent="-342900" defTabSz="1549400">
              <a:lnSpc>
                <a:spcPct val="90000"/>
              </a:lnSpc>
              <a:spcBef>
                <a:spcPct val="20000"/>
              </a:spcBef>
              <a:tabLst>
                <a:tab pos="2401888" algn="l"/>
                <a:tab pos="5030788" algn="l"/>
              </a:tabLst>
            </a:pPr>
            <a:r>
              <a:rPr lang="en-US"/>
              <a:t>		skepticism</a:t>
            </a:r>
          </a:p>
        </p:txBody>
      </p:sp>
      <p:sp>
        <p:nvSpPr>
          <p:cNvPr id="5127" name="Rectangle 7"/>
          <p:cNvSpPr>
            <a:spLocks noChangeArrowheads="1"/>
          </p:cNvSpPr>
          <p:nvPr/>
        </p:nvSpPr>
        <p:spPr bwMode="auto">
          <a:xfrm>
            <a:off x="533400" y="3048000"/>
            <a:ext cx="8001000" cy="457200"/>
          </a:xfrm>
          <a:prstGeom prst="rect">
            <a:avLst/>
          </a:prstGeom>
          <a:noFill/>
          <a:ln w="9525">
            <a:noFill/>
            <a:miter lim="800000"/>
            <a:headEnd/>
            <a:tailEnd/>
          </a:ln>
        </p:spPr>
        <p:txBody>
          <a:bodyPr/>
          <a:lstStyle/>
          <a:p>
            <a:pPr marL="342900" indent="-342900" defTabSz="1549400">
              <a:lnSpc>
                <a:spcPct val="90000"/>
              </a:lnSpc>
              <a:spcBef>
                <a:spcPct val="20000"/>
              </a:spcBef>
              <a:tabLst>
                <a:tab pos="2401888" algn="l"/>
                <a:tab pos="5030788" algn="l"/>
              </a:tabLst>
            </a:pPr>
            <a:r>
              <a:rPr lang="en-US" b="1" i="1"/>
              <a:t>Objective</a:t>
            </a:r>
            <a:r>
              <a:rPr lang="en-US"/>
              <a:t>	Opinion	Affix blame</a:t>
            </a:r>
          </a:p>
        </p:txBody>
      </p:sp>
      <p:sp>
        <p:nvSpPr>
          <p:cNvPr id="5128" name="Rectangle 8"/>
          <p:cNvSpPr>
            <a:spLocks noChangeArrowheads="1"/>
          </p:cNvSpPr>
          <p:nvPr/>
        </p:nvSpPr>
        <p:spPr bwMode="auto">
          <a:xfrm>
            <a:off x="533400" y="2590800"/>
            <a:ext cx="8001000" cy="457200"/>
          </a:xfrm>
          <a:prstGeom prst="rect">
            <a:avLst/>
          </a:prstGeom>
          <a:noFill/>
          <a:ln w="9525">
            <a:noFill/>
            <a:miter lim="800000"/>
            <a:headEnd/>
            <a:tailEnd/>
          </a:ln>
        </p:spPr>
        <p:txBody>
          <a:bodyPr/>
          <a:lstStyle/>
          <a:p>
            <a:pPr marL="342900" indent="-342900" defTabSz="1549400">
              <a:lnSpc>
                <a:spcPct val="90000"/>
              </a:lnSpc>
              <a:spcBef>
                <a:spcPct val="20000"/>
              </a:spcBef>
              <a:tabLst>
                <a:tab pos="2401888" algn="l"/>
                <a:tab pos="5030788" algn="l"/>
              </a:tabLst>
            </a:pPr>
            <a:r>
              <a:rPr lang="en-US" b="1" i="1"/>
              <a:t>Scope</a:t>
            </a:r>
            <a:r>
              <a:rPr lang="en-US"/>
              <a:t>	General 	Specific</a:t>
            </a:r>
          </a:p>
        </p:txBody>
      </p:sp>
      <p:sp>
        <p:nvSpPr>
          <p:cNvPr id="5129" name="Rectangle 9"/>
          <p:cNvSpPr>
            <a:spLocks noChangeArrowheads="1"/>
          </p:cNvSpPr>
          <p:nvPr/>
        </p:nvSpPr>
        <p:spPr bwMode="auto">
          <a:xfrm>
            <a:off x="533400" y="3505200"/>
            <a:ext cx="8001000" cy="457200"/>
          </a:xfrm>
          <a:prstGeom prst="rect">
            <a:avLst/>
          </a:prstGeom>
          <a:noFill/>
          <a:ln w="9525">
            <a:noFill/>
            <a:miter lim="800000"/>
            <a:headEnd/>
            <a:tailEnd/>
          </a:ln>
        </p:spPr>
        <p:txBody>
          <a:bodyPr/>
          <a:lstStyle/>
          <a:p>
            <a:pPr marL="342900" indent="-342900" defTabSz="1549400">
              <a:lnSpc>
                <a:spcPct val="90000"/>
              </a:lnSpc>
              <a:spcBef>
                <a:spcPct val="20000"/>
              </a:spcBef>
              <a:tabLst>
                <a:tab pos="2401888" algn="l"/>
                <a:tab pos="5030788" algn="l"/>
              </a:tabLst>
            </a:pPr>
            <a:r>
              <a:rPr lang="en-US" b="1" i="1"/>
              <a:t>Relationship</a:t>
            </a:r>
            <a:r>
              <a:rPr lang="en-US"/>
              <a:t>	Nonadversarial	Adversarial</a:t>
            </a:r>
          </a:p>
        </p:txBody>
      </p:sp>
      <p:sp>
        <p:nvSpPr>
          <p:cNvPr id="5130" name="Rectangle 10"/>
          <p:cNvSpPr>
            <a:spLocks noChangeArrowheads="1"/>
          </p:cNvSpPr>
          <p:nvPr/>
        </p:nvSpPr>
        <p:spPr bwMode="auto">
          <a:xfrm>
            <a:off x="533400" y="4038600"/>
            <a:ext cx="8001000" cy="914400"/>
          </a:xfrm>
          <a:prstGeom prst="rect">
            <a:avLst/>
          </a:prstGeom>
          <a:noFill/>
          <a:ln w="9525">
            <a:noFill/>
            <a:miter lim="800000"/>
            <a:headEnd/>
            <a:tailEnd/>
          </a:ln>
        </p:spPr>
        <p:txBody>
          <a:bodyPr/>
          <a:lstStyle/>
          <a:p>
            <a:pPr marL="342900" indent="-342900" defTabSz="1549400">
              <a:lnSpc>
                <a:spcPct val="90000"/>
              </a:lnSpc>
              <a:spcBef>
                <a:spcPct val="20000"/>
              </a:spcBef>
              <a:tabLst>
                <a:tab pos="2401888" algn="l"/>
                <a:tab pos="5030788" algn="l"/>
              </a:tabLst>
            </a:pPr>
            <a:r>
              <a:rPr lang="en-US" b="1" i="1"/>
              <a:t>Methodology</a:t>
            </a:r>
            <a:r>
              <a:rPr lang="en-US"/>
              <a:t>	Audit techniques	Fraud examination</a:t>
            </a:r>
          </a:p>
          <a:p>
            <a:pPr marL="342900" indent="-342900" defTabSz="1549400">
              <a:lnSpc>
                <a:spcPct val="90000"/>
              </a:lnSpc>
              <a:spcBef>
                <a:spcPct val="20000"/>
              </a:spcBef>
              <a:tabLst>
                <a:tab pos="2401888" algn="l"/>
                <a:tab pos="5030788" algn="l"/>
              </a:tabLst>
            </a:pPr>
            <a:r>
              <a:rPr lang="en-US"/>
              <a:t>			techniques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Effect transition="in" filter="slide(fromTop)">
                                      <p:cBhvr>
                                        <p:cTn id="7" dur="500"/>
                                        <p:tgtEl>
                                          <p:spTgt spid="51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5128"/>
                                        </p:tgtEl>
                                        <p:attrNameLst>
                                          <p:attrName>style.visibility</p:attrName>
                                        </p:attrNameLst>
                                      </p:cBhvr>
                                      <p:to>
                                        <p:strVal val="visible"/>
                                      </p:to>
                                    </p:set>
                                    <p:animEffect transition="in" filter="slide(fromTop)">
                                      <p:cBhvr>
                                        <p:cTn id="12" dur="500"/>
                                        <p:tgtEl>
                                          <p:spTgt spid="5128"/>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5127"/>
                                        </p:tgtEl>
                                        <p:attrNameLst>
                                          <p:attrName>style.visibility</p:attrName>
                                        </p:attrNameLst>
                                      </p:cBhvr>
                                      <p:to>
                                        <p:strVal val="visible"/>
                                      </p:to>
                                    </p:set>
                                    <p:animEffect transition="in" filter="slide(fromTop)">
                                      <p:cBhvr>
                                        <p:cTn id="17" dur="500"/>
                                        <p:tgtEl>
                                          <p:spTgt spid="5127"/>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1" fill="hold" grpId="0" nodeType="clickEffect">
                                  <p:stCondLst>
                                    <p:cond delay="0"/>
                                  </p:stCondLst>
                                  <p:childTnLst>
                                    <p:set>
                                      <p:cBhvr>
                                        <p:cTn id="21" dur="1" fill="hold">
                                          <p:stCondLst>
                                            <p:cond delay="0"/>
                                          </p:stCondLst>
                                        </p:cTn>
                                        <p:tgtEl>
                                          <p:spTgt spid="5129"/>
                                        </p:tgtEl>
                                        <p:attrNameLst>
                                          <p:attrName>style.visibility</p:attrName>
                                        </p:attrNameLst>
                                      </p:cBhvr>
                                      <p:to>
                                        <p:strVal val="visible"/>
                                      </p:to>
                                    </p:set>
                                    <p:animEffect transition="in" filter="slide(fromTop)">
                                      <p:cBhvr>
                                        <p:cTn id="22" dur="500"/>
                                        <p:tgtEl>
                                          <p:spTgt spid="5129"/>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1" fill="hold" grpId="0" nodeType="clickEffect">
                                  <p:stCondLst>
                                    <p:cond delay="0"/>
                                  </p:stCondLst>
                                  <p:childTnLst>
                                    <p:set>
                                      <p:cBhvr>
                                        <p:cTn id="26" dur="1" fill="hold">
                                          <p:stCondLst>
                                            <p:cond delay="0"/>
                                          </p:stCondLst>
                                        </p:cTn>
                                        <p:tgtEl>
                                          <p:spTgt spid="5130"/>
                                        </p:tgtEl>
                                        <p:attrNameLst>
                                          <p:attrName>style.visibility</p:attrName>
                                        </p:attrNameLst>
                                      </p:cBhvr>
                                      <p:to>
                                        <p:strVal val="visible"/>
                                      </p:to>
                                    </p:set>
                                    <p:animEffect transition="in" filter="slide(fromTop)">
                                      <p:cBhvr>
                                        <p:cTn id="27" dur="500"/>
                                        <p:tgtEl>
                                          <p:spTgt spid="5130"/>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1" fill="hold" grpId="0" nodeType="clickEffect">
                                  <p:stCondLst>
                                    <p:cond delay="0"/>
                                  </p:stCondLst>
                                  <p:childTnLst>
                                    <p:set>
                                      <p:cBhvr>
                                        <p:cTn id="31" dur="1" fill="hold">
                                          <p:stCondLst>
                                            <p:cond delay="0"/>
                                          </p:stCondLst>
                                        </p:cTn>
                                        <p:tgtEl>
                                          <p:spTgt spid="5126"/>
                                        </p:tgtEl>
                                        <p:attrNameLst>
                                          <p:attrName>style.visibility</p:attrName>
                                        </p:attrNameLst>
                                      </p:cBhvr>
                                      <p:to>
                                        <p:strVal val="visible"/>
                                      </p:to>
                                    </p:set>
                                    <p:animEffect transition="in" filter="slide(fromTop)">
                                      <p:cBhvr>
                                        <p:cTn id="32" dur="500"/>
                                        <p:tgtEl>
                                          <p:spTgt spid="5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autoUpdateAnimBg="0"/>
      <p:bldP spid="5126" grpId="0" autoUpdateAnimBg="0"/>
      <p:bldP spid="5127" grpId="0" autoUpdateAnimBg="0"/>
      <p:bldP spid="5128" grpId="0" autoUpdateAnimBg="0"/>
      <p:bldP spid="5129" grpId="0" autoUpdateAnimBg="0"/>
      <p:bldP spid="5130"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6"/>
          <p:cNvSpPr>
            <a:spLocks noGrp="1"/>
          </p:cNvSpPr>
          <p:nvPr>
            <p:ph type="sldNum" sz="quarter" idx="12"/>
          </p:nvPr>
        </p:nvSpPr>
        <p:spPr>
          <a:noFill/>
        </p:spPr>
        <p:txBody>
          <a:bodyPr/>
          <a:lstStyle/>
          <a:p>
            <a:fld id="{BB619560-FF87-4E44-88F3-BC5BDBA21DF4}" type="slidenum">
              <a:rPr lang="en-US" smtClean="0"/>
              <a:pPr/>
              <a:t>5</a:t>
            </a:fld>
            <a:endParaRPr lang="en-US" smtClean="0"/>
          </a:p>
        </p:txBody>
      </p:sp>
      <p:sp>
        <p:nvSpPr>
          <p:cNvPr id="6147" name="Rectangle 2"/>
          <p:cNvSpPr>
            <a:spLocks noGrp="1" noChangeArrowheads="1"/>
          </p:cNvSpPr>
          <p:nvPr>
            <p:ph type="title"/>
          </p:nvPr>
        </p:nvSpPr>
        <p:spPr/>
        <p:txBody>
          <a:bodyPr/>
          <a:lstStyle/>
          <a:p>
            <a:pPr eaLnBrk="1" hangingPunct="1"/>
            <a:r>
              <a:rPr lang="en-US" smtClean="0"/>
              <a:t>Fraud Examination Methodology</a:t>
            </a:r>
          </a:p>
        </p:txBody>
      </p:sp>
      <p:sp>
        <p:nvSpPr>
          <p:cNvPr id="6148" name="Rectangle 3"/>
          <p:cNvSpPr>
            <a:spLocks noGrp="1" noChangeArrowheads="1"/>
          </p:cNvSpPr>
          <p:nvPr>
            <p:ph type="body" sz="half" idx="1"/>
          </p:nvPr>
        </p:nvSpPr>
        <p:spPr>
          <a:xfrm>
            <a:off x="609600" y="1905000"/>
            <a:ext cx="7924800" cy="4114800"/>
          </a:xfrm>
        </p:spPr>
        <p:txBody>
          <a:bodyPr/>
          <a:lstStyle/>
          <a:p>
            <a:pPr eaLnBrk="1" hangingPunct="1"/>
            <a:r>
              <a:rPr lang="en-US" sz="3200" smtClean="0"/>
              <a:t>Predication</a:t>
            </a:r>
          </a:p>
          <a:p>
            <a:pPr lvl="1" eaLnBrk="1" hangingPunct="1"/>
            <a:r>
              <a:rPr lang="en-US" sz="2800" smtClean="0">
                <a:cs typeface="Times New Roman" pitchFamily="18" charset="0"/>
              </a:rPr>
              <a:t>Totality of circumstances that would lead a reasonable, professionally trained, and prudent individual to believe a fraud </a:t>
            </a:r>
            <a:r>
              <a:rPr lang="en-US" sz="2800" b="1" smtClean="0">
                <a:cs typeface="Times New Roman" pitchFamily="18" charset="0"/>
              </a:rPr>
              <a:t>has</a:t>
            </a:r>
            <a:r>
              <a:rPr lang="en-US" sz="2800" smtClean="0">
                <a:cs typeface="Times New Roman" pitchFamily="18" charset="0"/>
              </a:rPr>
              <a:t> occurred, </a:t>
            </a:r>
            <a:r>
              <a:rPr lang="en-US" sz="2800" b="1" smtClean="0">
                <a:cs typeface="Times New Roman" pitchFamily="18" charset="0"/>
              </a:rPr>
              <a:t>is</a:t>
            </a:r>
            <a:r>
              <a:rPr lang="en-US" sz="2800" smtClean="0">
                <a:cs typeface="Times New Roman" pitchFamily="18" charset="0"/>
              </a:rPr>
              <a:t> occurring, and/or </a:t>
            </a:r>
            <a:r>
              <a:rPr lang="en-US" sz="2800" b="1" smtClean="0">
                <a:cs typeface="Times New Roman" pitchFamily="18" charset="0"/>
              </a:rPr>
              <a:t>will</a:t>
            </a:r>
            <a:r>
              <a:rPr lang="en-US" sz="2800" smtClean="0">
                <a:cs typeface="Times New Roman" pitchFamily="18" charset="0"/>
              </a:rPr>
              <a:t> occur</a:t>
            </a:r>
            <a:r>
              <a:rPr lang="en-US" sz="2800" smtClean="0"/>
              <a:t> </a:t>
            </a:r>
          </a:p>
          <a:p>
            <a:pPr lvl="1" eaLnBrk="1" hangingPunct="1"/>
            <a:r>
              <a:rPr lang="en-US" sz="2800" smtClean="0"/>
              <a:t>Fraud examinations must be based on predication.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p>
            <a:fld id="{EB6F23C5-721C-4EBC-A13B-AFCD4863E53B}" type="slidenum">
              <a:rPr lang="en-US" smtClean="0"/>
              <a:pPr/>
              <a:t>6</a:t>
            </a:fld>
            <a:endParaRPr lang="en-US" smtClean="0"/>
          </a:p>
        </p:txBody>
      </p:sp>
      <p:sp>
        <p:nvSpPr>
          <p:cNvPr id="7171" name="Rectangle 2"/>
          <p:cNvSpPr>
            <a:spLocks noGrp="1" noChangeArrowheads="1"/>
          </p:cNvSpPr>
          <p:nvPr>
            <p:ph type="title"/>
          </p:nvPr>
        </p:nvSpPr>
        <p:spPr/>
        <p:txBody>
          <a:bodyPr/>
          <a:lstStyle/>
          <a:p>
            <a:pPr eaLnBrk="1" hangingPunct="1"/>
            <a:r>
              <a:rPr lang="en-US" smtClean="0"/>
              <a:t>Fraud Theory Approach</a:t>
            </a:r>
          </a:p>
        </p:txBody>
      </p:sp>
      <p:sp>
        <p:nvSpPr>
          <p:cNvPr id="7172" name="Rectangle 3"/>
          <p:cNvSpPr>
            <a:spLocks noGrp="1" noChangeArrowheads="1"/>
          </p:cNvSpPr>
          <p:nvPr>
            <p:ph type="body" idx="1"/>
          </p:nvPr>
        </p:nvSpPr>
        <p:spPr/>
        <p:txBody>
          <a:bodyPr/>
          <a:lstStyle/>
          <a:p>
            <a:pPr eaLnBrk="1" hangingPunct="1"/>
            <a:r>
              <a:rPr lang="en-US" smtClean="0"/>
              <a:t>Analyze available data</a:t>
            </a:r>
          </a:p>
          <a:p>
            <a:pPr eaLnBrk="1" hangingPunct="1"/>
            <a:r>
              <a:rPr lang="en-US" smtClean="0"/>
              <a:t>Create a hypothesis</a:t>
            </a:r>
          </a:p>
          <a:p>
            <a:pPr eaLnBrk="1" hangingPunct="1"/>
            <a:r>
              <a:rPr lang="en-US" smtClean="0"/>
              <a:t>Test the hypothesis</a:t>
            </a:r>
          </a:p>
          <a:p>
            <a:pPr eaLnBrk="1" hangingPunct="1"/>
            <a:r>
              <a:rPr lang="en-US" smtClean="0"/>
              <a:t>Refine and amend the hypothesis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A7922E04-CF16-4ADB-969D-027B86A39D2F}" type="slidenum">
              <a:rPr lang="en-US" smtClean="0"/>
              <a:pPr/>
              <a:t>7</a:t>
            </a:fld>
            <a:endParaRPr lang="en-US" smtClean="0"/>
          </a:p>
        </p:txBody>
      </p:sp>
      <p:grpSp>
        <p:nvGrpSpPr>
          <p:cNvPr id="2" name="Group 14"/>
          <p:cNvGrpSpPr>
            <a:grpSpLocks/>
          </p:cNvGrpSpPr>
          <p:nvPr/>
        </p:nvGrpSpPr>
        <p:grpSpPr bwMode="auto">
          <a:xfrm>
            <a:off x="1828800" y="1371600"/>
            <a:ext cx="5105400" cy="5181600"/>
            <a:chOff x="1152" y="864"/>
            <a:chExt cx="3216" cy="3264"/>
          </a:xfrm>
        </p:grpSpPr>
        <p:sp>
          <p:nvSpPr>
            <p:cNvPr id="8210" name="Oval 4"/>
            <p:cNvSpPr>
              <a:spLocks noChangeArrowheads="1"/>
            </p:cNvSpPr>
            <p:nvPr/>
          </p:nvSpPr>
          <p:spPr bwMode="auto">
            <a:xfrm>
              <a:off x="1152" y="864"/>
              <a:ext cx="3216" cy="3264"/>
            </a:xfrm>
            <a:prstGeom prst="ellipse">
              <a:avLst/>
            </a:prstGeom>
            <a:solidFill>
              <a:schemeClr val="tx1"/>
            </a:solidFill>
            <a:ln w="9525">
              <a:solidFill>
                <a:schemeClr val="tx1"/>
              </a:solidFill>
              <a:round/>
              <a:headEnd/>
              <a:tailEnd/>
            </a:ln>
          </p:spPr>
          <p:txBody>
            <a:bodyPr wrap="none" anchor="ctr"/>
            <a:lstStyle/>
            <a:p>
              <a:pPr algn="ctr"/>
              <a:endParaRPr lang="en-CA"/>
            </a:p>
          </p:txBody>
        </p:sp>
        <p:sp>
          <p:nvSpPr>
            <p:cNvPr id="8211" name="WordArt 11"/>
            <p:cNvSpPr>
              <a:spLocks noChangeArrowheads="1" noChangeShapeType="1" noTextEdit="1"/>
            </p:cNvSpPr>
            <p:nvPr/>
          </p:nvSpPr>
          <p:spPr bwMode="auto">
            <a:xfrm>
              <a:off x="2016" y="1056"/>
              <a:ext cx="1488" cy="480"/>
            </a:xfrm>
            <a:prstGeom prst="rect">
              <a:avLst/>
            </a:prstGeom>
          </p:spPr>
          <p:txBody>
            <a:bodyPr spcFirstLastPara="1" wrap="none" fromWordArt="1">
              <a:prstTxWarp prst="textArchUp">
                <a:avLst>
                  <a:gd name="adj" fmla="val 10800004"/>
                </a:avLst>
              </a:prstTxWarp>
            </a:bodyPr>
            <a:lstStyle/>
            <a:p>
              <a:pPr algn="ctr"/>
              <a:r>
                <a:rPr lang="en-US" sz="1800" kern="10">
                  <a:ln w="9525">
                    <a:noFill/>
                    <a:round/>
                    <a:headEnd/>
                    <a:tailEnd/>
                  </a:ln>
                  <a:solidFill>
                    <a:schemeClr val="bg1"/>
                  </a:solidFill>
                  <a:latin typeface="Arial Narrow"/>
                </a:rPr>
                <a:t>Document Analysis</a:t>
              </a:r>
            </a:p>
          </p:txBody>
        </p:sp>
      </p:grpSp>
      <p:sp>
        <p:nvSpPr>
          <p:cNvPr id="8196" name="Rectangle 2"/>
          <p:cNvSpPr>
            <a:spLocks noGrp="1" noChangeArrowheads="1"/>
          </p:cNvSpPr>
          <p:nvPr>
            <p:ph type="title"/>
          </p:nvPr>
        </p:nvSpPr>
        <p:spPr>
          <a:xfrm>
            <a:off x="685800" y="381000"/>
            <a:ext cx="7772400" cy="1143000"/>
          </a:xfrm>
        </p:spPr>
        <p:txBody>
          <a:bodyPr/>
          <a:lstStyle/>
          <a:p>
            <a:pPr eaLnBrk="1" hangingPunct="1"/>
            <a:r>
              <a:rPr lang="en-US" smtClean="0"/>
              <a:t>Tools Used in Fraud Examination</a:t>
            </a:r>
          </a:p>
        </p:txBody>
      </p:sp>
      <p:grpSp>
        <p:nvGrpSpPr>
          <p:cNvPr id="3" name="Group 15"/>
          <p:cNvGrpSpPr>
            <a:grpSpLocks/>
          </p:cNvGrpSpPr>
          <p:nvPr/>
        </p:nvGrpSpPr>
        <p:grpSpPr bwMode="auto">
          <a:xfrm>
            <a:off x="2286000" y="1905000"/>
            <a:ext cx="4191000" cy="4114800"/>
            <a:chOff x="1440" y="1200"/>
            <a:chExt cx="2640" cy="2592"/>
          </a:xfrm>
        </p:grpSpPr>
        <p:sp>
          <p:nvSpPr>
            <p:cNvPr id="8208" name="Oval 5"/>
            <p:cNvSpPr>
              <a:spLocks noChangeArrowheads="1"/>
            </p:cNvSpPr>
            <p:nvPr/>
          </p:nvSpPr>
          <p:spPr bwMode="auto">
            <a:xfrm>
              <a:off x="1440" y="1200"/>
              <a:ext cx="2640" cy="2592"/>
            </a:xfrm>
            <a:prstGeom prst="ellipse">
              <a:avLst/>
            </a:prstGeom>
            <a:solidFill>
              <a:schemeClr val="bg1"/>
            </a:solidFill>
            <a:ln w="9525">
              <a:solidFill>
                <a:schemeClr val="tx1"/>
              </a:solidFill>
              <a:round/>
              <a:headEnd/>
              <a:tailEnd/>
            </a:ln>
          </p:spPr>
          <p:txBody>
            <a:bodyPr wrap="none" anchor="ctr"/>
            <a:lstStyle/>
            <a:p>
              <a:pPr algn="ctr"/>
              <a:endParaRPr lang="en-CA"/>
            </a:p>
          </p:txBody>
        </p:sp>
        <p:sp>
          <p:nvSpPr>
            <p:cNvPr id="8209" name="WordArt 10"/>
            <p:cNvSpPr>
              <a:spLocks noChangeArrowheads="1" noChangeShapeType="1" noTextEdit="1"/>
            </p:cNvSpPr>
            <p:nvPr/>
          </p:nvSpPr>
          <p:spPr bwMode="auto">
            <a:xfrm>
              <a:off x="1824" y="2592"/>
              <a:ext cx="1872" cy="1056"/>
            </a:xfrm>
            <a:prstGeom prst="rect">
              <a:avLst/>
            </a:prstGeom>
          </p:spPr>
          <p:txBody>
            <a:bodyPr spcFirstLastPara="1" wrap="none" fromWordArt="1">
              <a:prstTxWarp prst="textArchDown">
                <a:avLst>
                  <a:gd name="adj" fmla="val 21500904"/>
                </a:avLst>
              </a:prstTxWarp>
            </a:bodyPr>
            <a:lstStyle/>
            <a:p>
              <a:pPr algn="ctr"/>
              <a:r>
                <a:rPr lang="en-US" sz="2000" kern="10">
                  <a:ln w="9525">
                    <a:solidFill>
                      <a:srgbClr val="000000"/>
                    </a:solidFill>
                    <a:round/>
                    <a:headEnd/>
                    <a:tailEnd/>
                  </a:ln>
                  <a:solidFill>
                    <a:srgbClr val="000000"/>
                  </a:solidFill>
                  <a:latin typeface="Arial Narrow"/>
                </a:rPr>
                <a:t>Neutral Third-Party Witnesses</a:t>
              </a:r>
            </a:p>
          </p:txBody>
        </p:sp>
      </p:grpSp>
      <p:grpSp>
        <p:nvGrpSpPr>
          <p:cNvPr id="4" name="Group 16"/>
          <p:cNvGrpSpPr>
            <a:grpSpLocks/>
          </p:cNvGrpSpPr>
          <p:nvPr/>
        </p:nvGrpSpPr>
        <p:grpSpPr bwMode="auto">
          <a:xfrm>
            <a:off x="2819400" y="2362200"/>
            <a:ext cx="3200400" cy="3200400"/>
            <a:chOff x="1776" y="1488"/>
            <a:chExt cx="2016" cy="2016"/>
          </a:xfrm>
        </p:grpSpPr>
        <p:sp>
          <p:nvSpPr>
            <p:cNvPr id="8206" name="Oval 6"/>
            <p:cNvSpPr>
              <a:spLocks noChangeArrowheads="1"/>
            </p:cNvSpPr>
            <p:nvPr/>
          </p:nvSpPr>
          <p:spPr bwMode="auto">
            <a:xfrm>
              <a:off x="1776" y="1488"/>
              <a:ext cx="2016" cy="2016"/>
            </a:xfrm>
            <a:prstGeom prst="ellipse">
              <a:avLst/>
            </a:prstGeom>
            <a:solidFill>
              <a:schemeClr val="tx1"/>
            </a:solidFill>
            <a:ln w="9525">
              <a:solidFill>
                <a:schemeClr val="tx1"/>
              </a:solidFill>
              <a:round/>
              <a:headEnd/>
              <a:tailEnd/>
            </a:ln>
          </p:spPr>
          <p:txBody>
            <a:bodyPr wrap="none" anchor="ctr"/>
            <a:lstStyle/>
            <a:p>
              <a:pPr algn="ctr"/>
              <a:endParaRPr lang="en-CA"/>
            </a:p>
          </p:txBody>
        </p:sp>
        <p:sp>
          <p:nvSpPr>
            <p:cNvPr id="8207" name="WordArt 12"/>
            <p:cNvSpPr>
              <a:spLocks noChangeArrowheads="1" noChangeShapeType="1" noTextEdit="1"/>
            </p:cNvSpPr>
            <p:nvPr/>
          </p:nvSpPr>
          <p:spPr bwMode="auto">
            <a:xfrm>
              <a:off x="2064" y="1680"/>
              <a:ext cx="1440" cy="816"/>
            </a:xfrm>
            <a:prstGeom prst="rect">
              <a:avLst/>
            </a:prstGeom>
          </p:spPr>
          <p:txBody>
            <a:bodyPr spcFirstLastPara="1" wrap="none" fromWordArt="1">
              <a:prstTxWarp prst="textArchUp">
                <a:avLst>
                  <a:gd name="adj" fmla="val 10800004"/>
                </a:avLst>
              </a:prstTxWarp>
            </a:bodyPr>
            <a:lstStyle/>
            <a:p>
              <a:pPr algn="ctr"/>
              <a:r>
                <a:rPr lang="en-US" sz="1800" kern="10">
                  <a:ln w="9525">
                    <a:noFill/>
                    <a:round/>
                    <a:headEnd/>
                    <a:tailEnd/>
                  </a:ln>
                  <a:solidFill>
                    <a:schemeClr val="bg1"/>
                  </a:solidFill>
                  <a:latin typeface="Arial Narrow"/>
                </a:rPr>
                <a:t>Corroborative Witnesses</a:t>
              </a:r>
            </a:p>
          </p:txBody>
        </p:sp>
      </p:grpSp>
      <p:grpSp>
        <p:nvGrpSpPr>
          <p:cNvPr id="5" name="Group 17"/>
          <p:cNvGrpSpPr>
            <a:grpSpLocks/>
          </p:cNvGrpSpPr>
          <p:nvPr/>
        </p:nvGrpSpPr>
        <p:grpSpPr bwMode="auto">
          <a:xfrm>
            <a:off x="3352800" y="2895600"/>
            <a:ext cx="2209800" cy="2209800"/>
            <a:chOff x="2112" y="1824"/>
            <a:chExt cx="1392" cy="1392"/>
          </a:xfrm>
        </p:grpSpPr>
        <p:sp>
          <p:nvSpPr>
            <p:cNvPr id="8204" name="Oval 7"/>
            <p:cNvSpPr>
              <a:spLocks noChangeArrowheads="1"/>
            </p:cNvSpPr>
            <p:nvPr/>
          </p:nvSpPr>
          <p:spPr bwMode="auto">
            <a:xfrm>
              <a:off x="2112" y="1824"/>
              <a:ext cx="1392" cy="1392"/>
            </a:xfrm>
            <a:prstGeom prst="ellipse">
              <a:avLst/>
            </a:prstGeom>
            <a:solidFill>
              <a:schemeClr val="bg1"/>
            </a:solidFill>
            <a:ln w="9525">
              <a:solidFill>
                <a:schemeClr val="tx1"/>
              </a:solidFill>
              <a:round/>
              <a:headEnd/>
              <a:tailEnd/>
            </a:ln>
          </p:spPr>
          <p:txBody>
            <a:bodyPr wrap="none" anchor="ctr"/>
            <a:lstStyle/>
            <a:p>
              <a:pPr algn="ctr"/>
              <a:endParaRPr lang="en-CA"/>
            </a:p>
          </p:txBody>
        </p:sp>
        <p:sp>
          <p:nvSpPr>
            <p:cNvPr id="8205" name="WordArt 9"/>
            <p:cNvSpPr>
              <a:spLocks noChangeArrowheads="1" noChangeShapeType="1" noTextEdit="1"/>
            </p:cNvSpPr>
            <p:nvPr/>
          </p:nvSpPr>
          <p:spPr bwMode="auto">
            <a:xfrm>
              <a:off x="2352" y="2544"/>
              <a:ext cx="912" cy="528"/>
            </a:xfrm>
            <a:prstGeom prst="rect">
              <a:avLst/>
            </a:prstGeom>
          </p:spPr>
          <p:txBody>
            <a:bodyPr spcFirstLastPara="1" wrap="none" fromWordArt="1">
              <a:prstTxWarp prst="textArchDown">
                <a:avLst>
                  <a:gd name="adj" fmla="val 0"/>
                </a:avLst>
              </a:prstTxWarp>
            </a:bodyPr>
            <a:lstStyle/>
            <a:p>
              <a:pPr algn="ctr"/>
              <a:r>
                <a:rPr lang="en-US" sz="2000" kern="10">
                  <a:ln w="9525">
                    <a:solidFill>
                      <a:srgbClr val="000000"/>
                    </a:solidFill>
                    <a:round/>
                    <a:headEnd/>
                    <a:tailEnd/>
                  </a:ln>
                  <a:solidFill>
                    <a:srgbClr val="000000"/>
                  </a:solidFill>
                  <a:latin typeface="Arial Narrow"/>
                </a:rPr>
                <a:t>Co-Conspirators</a:t>
              </a:r>
            </a:p>
          </p:txBody>
        </p:sp>
      </p:grpSp>
      <p:grpSp>
        <p:nvGrpSpPr>
          <p:cNvPr id="6" name="Group 18"/>
          <p:cNvGrpSpPr>
            <a:grpSpLocks/>
          </p:cNvGrpSpPr>
          <p:nvPr/>
        </p:nvGrpSpPr>
        <p:grpSpPr bwMode="auto">
          <a:xfrm>
            <a:off x="3733800" y="3276600"/>
            <a:ext cx="1371600" cy="1371600"/>
            <a:chOff x="2352" y="2064"/>
            <a:chExt cx="864" cy="864"/>
          </a:xfrm>
        </p:grpSpPr>
        <p:sp>
          <p:nvSpPr>
            <p:cNvPr id="8202" name="Oval 8"/>
            <p:cNvSpPr>
              <a:spLocks noChangeArrowheads="1"/>
            </p:cNvSpPr>
            <p:nvPr/>
          </p:nvSpPr>
          <p:spPr bwMode="auto">
            <a:xfrm>
              <a:off x="2352" y="2064"/>
              <a:ext cx="864" cy="864"/>
            </a:xfrm>
            <a:prstGeom prst="ellipse">
              <a:avLst/>
            </a:prstGeom>
            <a:solidFill>
              <a:schemeClr val="tx1"/>
            </a:solidFill>
            <a:ln w="9525">
              <a:solidFill>
                <a:schemeClr val="tx1"/>
              </a:solidFill>
              <a:round/>
              <a:headEnd/>
              <a:tailEnd/>
            </a:ln>
          </p:spPr>
          <p:txBody>
            <a:bodyPr wrap="none" anchor="ctr"/>
            <a:lstStyle/>
            <a:p>
              <a:pPr algn="ctr"/>
              <a:r>
                <a:rPr lang="en-US"/>
                <a:t>T</a:t>
              </a:r>
            </a:p>
          </p:txBody>
        </p:sp>
        <p:sp>
          <p:nvSpPr>
            <p:cNvPr id="8203" name="WordArt 13"/>
            <p:cNvSpPr>
              <a:spLocks noChangeArrowheads="1" noChangeShapeType="1" noTextEdit="1"/>
            </p:cNvSpPr>
            <p:nvPr/>
          </p:nvSpPr>
          <p:spPr bwMode="auto">
            <a:xfrm>
              <a:off x="2496" y="2352"/>
              <a:ext cx="576" cy="276"/>
            </a:xfrm>
            <a:prstGeom prst="rect">
              <a:avLst/>
            </a:prstGeom>
          </p:spPr>
          <p:txBody>
            <a:bodyPr wrap="none" fromWordArt="1">
              <a:prstTxWarp prst="textPlain">
                <a:avLst>
                  <a:gd name="adj" fmla="val 50000"/>
                </a:avLst>
              </a:prstTxWarp>
            </a:bodyPr>
            <a:lstStyle/>
            <a:p>
              <a:pPr algn="ctr"/>
              <a:r>
                <a:rPr lang="en-US" sz="1400" kern="10">
                  <a:ln w="9525">
                    <a:noFill/>
                    <a:round/>
                    <a:headEnd/>
                    <a:tailEnd/>
                  </a:ln>
                  <a:solidFill>
                    <a:schemeClr val="bg1"/>
                  </a:solidFill>
                  <a:latin typeface="Arial Narrow"/>
                </a:rPr>
                <a:t>Target</a:t>
              </a:r>
            </a:p>
          </p:txBody>
        </p:sp>
      </p:grpSp>
      <p:sp>
        <p:nvSpPr>
          <p:cNvPr id="11283" name="Text Box 19"/>
          <p:cNvSpPr txBox="1">
            <a:spLocks noChangeArrowheads="1"/>
          </p:cNvSpPr>
          <p:nvPr/>
        </p:nvSpPr>
        <p:spPr bwMode="auto">
          <a:xfrm>
            <a:off x="6400800" y="5410200"/>
            <a:ext cx="2438400" cy="641350"/>
          </a:xfrm>
          <a:prstGeom prst="rect">
            <a:avLst/>
          </a:prstGeom>
          <a:noFill/>
          <a:ln w="9525">
            <a:noFill/>
            <a:miter lim="800000"/>
            <a:headEnd/>
            <a:tailEnd/>
          </a:ln>
        </p:spPr>
        <p:txBody>
          <a:bodyPr>
            <a:spAutoFit/>
          </a:bodyPr>
          <a:lstStyle/>
          <a:p>
            <a:pPr algn="ctr">
              <a:spcBef>
                <a:spcPct val="50000"/>
              </a:spcBef>
            </a:pPr>
            <a:r>
              <a:rPr lang="en-US" sz="3600"/>
              <a:t>Observation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dissolv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2" fill="hold" grpId="0" nodeType="clickEffect">
                                  <p:stCondLst>
                                    <p:cond delay="0"/>
                                  </p:stCondLst>
                                  <p:childTnLst>
                                    <p:set>
                                      <p:cBhvr>
                                        <p:cTn id="31" dur="1" fill="hold">
                                          <p:stCondLst>
                                            <p:cond delay="0"/>
                                          </p:stCondLst>
                                        </p:cTn>
                                        <p:tgtEl>
                                          <p:spTgt spid="11283"/>
                                        </p:tgtEl>
                                        <p:attrNameLst>
                                          <p:attrName>style.visibility</p:attrName>
                                        </p:attrNameLst>
                                      </p:cBhvr>
                                      <p:to>
                                        <p:strVal val="visible"/>
                                      </p:to>
                                    </p:set>
                                    <p:animEffect transition="in" filter="slide(fromRight)">
                                      <p:cBhvr>
                                        <p:cTn id="32" dur="500"/>
                                        <p:tgtEl>
                                          <p:spTgt spid="112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83"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80E4EE9C-0488-4666-A2B9-832138B4281C}" type="slidenum">
              <a:rPr lang="en-US" smtClean="0"/>
              <a:pPr/>
              <a:t>8</a:t>
            </a:fld>
            <a:endParaRPr lang="en-US" smtClean="0"/>
          </a:p>
        </p:txBody>
      </p:sp>
      <p:sp>
        <p:nvSpPr>
          <p:cNvPr id="9219" name="Rectangle 2"/>
          <p:cNvSpPr>
            <a:spLocks noGrp="1" noChangeArrowheads="1"/>
          </p:cNvSpPr>
          <p:nvPr>
            <p:ph type="title"/>
          </p:nvPr>
        </p:nvSpPr>
        <p:spPr/>
        <p:txBody>
          <a:bodyPr/>
          <a:lstStyle/>
          <a:p>
            <a:pPr eaLnBrk="1" hangingPunct="1"/>
            <a:r>
              <a:rPr lang="en-US" smtClean="0"/>
              <a:t>Defining Occupational </a:t>
            </a:r>
            <a:br>
              <a:rPr lang="en-US" smtClean="0"/>
            </a:br>
            <a:r>
              <a:rPr lang="en-US" smtClean="0"/>
              <a:t>Fraud and Abuse</a:t>
            </a:r>
          </a:p>
        </p:txBody>
      </p:sp>
      <p:sp>
        <p:nvSpPr>
          <p:cNvPr id="9220" name="Rectangle 3"/>
          <p:cNvSpPr>
            <a:spLocks noGrp="1" noChangeArrowheads="1"/>
          </p:cNvSpPr>
          <p:nvPr>
            <p:ph type="body" idx="1"/>
          </p:nvPr>
        </p:nvSpPr>
        <p:spPr>
          <a:xfrm>
            <a:off x="609600" y="2362200"/>
            <a:ext cx="7772400" cy="3276600"/>
          </a:xfrm>
        </p:spPr>
        <p:txBody>
          <a:bodyPr/>
          <a:lstStyle/>
          <a:p>
            <a:pPr eaLnBrk="1" hangingPunct="1">
              <a:buFontTx/>
              <a:buNone/>
            </a:pPr>
            <a:r>
              <a:rPr lang="en-US" smtClean="0">
                <a:cs typeface="Times New Roman" pitchFamily="18" charset="0"/>
              </a:rPr>
              <a:t>	The use of one’s occupation for personal enrichment through the deliberate misuse or misapplication of the employing organization’s resources or assets</a:t>
            </a:r>
          </a:p>
          <a:p>
            <a:pPr eaLnBrk="1" hangingPunct="1"/>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p>
            <a:fld id="{88B707CE-DD49-4E6D-9F22-E5DAC8F0CA6A}" type="slidenum">
              <a:rPr lang="en-US" smtClean="0"/>
              <a:pPr/>
              <a:t>9</a:t>
            </a:fld>
            <a:endParaRPr lang="en-US" smtClean="0"/>
          </a:p>
        </p:txBody>
      </p:sp>
      <p:sp>
        <p:nvSpPr>
          <p:cNvPr id="10243" name="Rectangle 2"/>
          <p:cNvSpPr>
            <a:spLocks noGrp="1" noChangeArrowheads="1"/>
          </p:cNvSpPr>
          <p:nvPr>
            <p:ph type="title"/>
          </p:nvPr>
        </p:nvSpPr>
        <p:spPr/>
        <p:txBody>
          <a:bodyPr/>
          <a:lstStyle/>
          <a:p>
            <a:pPr eaLnBrk="1" hangingPunct="1"/>
            <a:r>
              <a:rPr lang="en-US" smtClean="0"/>
              <a:t>Elements of Fraud</a:t>
            </a:r>
          </a:p>
        </p:txBody>
      </p:sp>
      <p:sp>
        <p:nvSpPr>
          <p:cNvPr id="14339" name="Rectangle 3"/>
          <p:cNvSpPr>
            <a:spLocks noGrp="1" noChangeArrowheads="1"/>
          </p:cNvSpPr>
          <p:nvPr>
            <p:ph type="body" idx="1"/>
          </p:nvPr>
        </p:nvSpPr>
        <p:spPr>
          <a:xfrm>
            <a:off x="762000" y="1981200"/>
            <a:ext cx="7772400" cy="4114800"/>
          </a:xfrm>
        </p:spPr>
        <p:txBody>
          <a:bodyPr/>
          <a:lstStyle/>
          <a:p>
            <a:pPr eaLnBrk="1" hangingPunct="1"/>
            <a:r>
              <a:rPr lang="en-US" smtClean="0">
                <a:cs typeface="Times New Roman" pitchFamily="18" charset="0"/>
              </a:rPr>
              <a:t>A </a:t>
            </a:r>
            <a:r>
              <a:rPr lang="en-US" i="1" smtClean="0">
                <a:cs typeface="Times New Roman" pitchFamily="18" charset="0"/>
              </a:rPr>
              <a:t>material</a:t>
            </a:r>
            <a:r>
              <a:rPr lang="en-US" smtClean="0">
                <a:cs typeface="Times New Roman" pitchFamily="18" charset="0"/>
              </a:rPr>
              <a:t> false statement</a:t>
            </a:r>
          </a:p>
          <a:p>
            <a:pPr eaLnBrk="1" hangingPunct="1"/>
            <a:r>
              <a:rPr lang="en-US" i="1" smtClean="0">
                <a:cs typeface="Times New Roman" pitchFamily="18" charset="0"/>
              </a:rPr>
              <a:t>Knowledge</a:t>
            </a:r>
            <a:r>
              <a:rPr lang="en-US" smtClean="0">
                <a:cs typeface="Times New Roman" pitchFamily="18" charset="0"/>
              </a:rPr>
              <a:t> that the statement was false when it was uttered</a:t>
            </a:r>
          </a:p>
          <a:p>
            <a:pPr eaLnBrk="1" hangingPunct="1"/>
            <a:r>
              <a:rPr lang="en-US" i="1" smtClean="0">
                <a:cs typeface="Times New Roman" pitchFamily="18" charset="0"/>
              </a:rPr>
              <a:t>Reliance</a:t>
            </a:r>
            <a:r>
              <a:rPr lang="en-US" smtClean="0">
                <a:cs typeface="Times New Roman" pitchFamily="18" charset="0"/>
              </a:rPr>
              <a:t> on the false statement by the victim</a:t>
            </a:r>
          </a:p>
          <a:p>
            <a:pPr eaLnBrk="1" hangingPunct="1"/>
            <a:r>
              <a:rPr lang="en-US" i="1" smtClean="0">
                <a:cs typeface="Times New Roman" pitchFamily="18" charset="0"/>
              </a:rPr>
              <a:t>Damages</a:t>
            </a:r>
            <a:r>
              <a:rPr lang="en-US" smtClean="0">
                <a:cs typeface="Times New Roman" pitchFamily="18" charset="0"/>
              </a:rPr>
              <a:t> resulting from the victim’s reliance on the false statement</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500" fill="hold"/>
                                        <p:tgtEl>
                                          <p:spTgt spid="143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3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 calcmode="lin" valueType="num">
                                      <p:cBhvr additive="base">
                                        <p:cTn id="19" dur="500" fill="hold"/>
                                        <p:tgtEl>
                                          <p:spTgt spid="143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3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4339">
                                            <p:txEl>
                                              <p:pRg st="3" end="3"/>
                                            </p:txEl>
                                          </p:spTgt>
                                        </p:tgtEl>
                                        <p:attrNameLst>
                                          <p:attrName>style.visibility</p:attrName>
                                        </p:attrNameLst>
                                      </p:cBhvr>
                                      <p:to>
                                        <p:strVal val="visible"/>
                                      </p:to>
                                    </p:set>
                                    <p:anim calcmode="lin" valueType="num">
                                      <p:cBhvr additive="base">
                                        <p:cTn id="25" dur="500" fill="hold"/>
                                        <p:tgtEl>
                                          <p:spTgt spid="1433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433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764</TotalTime>
  <Words>524</Words>
  <Application>Microsoft Office PowerPoint</Application>
  <PresentationFormat>On-screen Show (4:3)</PresentationFormat>
  <Paragraphs>154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Chapter 1</vt:lpstr>
      <vt:lpstr>Learning Objectives</vt:lpstr>
      <vt:lpstr>Discipline of Fraud Examination</vt:lpstr>
      <vt:lpstr>Auditing vs. Fraud Examination</vt:lpstr>
      <vt:lpstr>Fraud Examination Methodology</vt:lpstr>
      <vt:lpstr>Fraud Theory Approach</vt:lpstr>
      <vt:lpstr>Tools Used in Fraud Examination</vt:lpstr>
      <vt:lpstr>Defining Occupational  Fraud and Abuse</vt:lpstr>
      <vt:lpstr>Elements of Fraud</vt:lpstr>
      <vt:lpstr>Occupational Fraud and Abuse Research</vt:lpstr>
      <vt:lpstr>Fraud  Triangle</vt:lpstr>
      <vt:lpstr>2012 Report to the Nations on Occupational Fraud &amp; Abuse</vt:lpstr>
      <vt:lpstr>Position of Perpetrator</vt:lpstr>
      <vt:lpstr>Median Loss by Position</vt:lpstr>
      <vt:lpstr>Gender of Perpetrator</vt:lpstr>
      <vt:lpstr>Median Loss by Gender</vt:lpstr>
      <vt:lpstr>Department of Perpetrator</vt:lpstr>
      <vt:lpstr>Median Loss by Department</vt:lpstr>
      <vt:lpstr>Criminal History of Perpetrator</vt:lpstr>
      <vt:lpstr>Median Loss per Number of Employees</vt:lpstr>
      <vt:lpstr>Initial Detection of Frauds</vt:lpstr>
      <vt:lpstr>Occupational Fraud and Abuse</vt:lpstr>
      <vt:lpstr>Frequency of Types of Occupational Fraud and Abuse</vt:lpstr>
    </vt:vector>
  </TitlesOfParts>
  <Company>Bradford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Nancy Bradford</dc:creator>
  <cp:lastModifiedBy>clofland</cp:lastModifiedBy>
  <cp:revision>52</cp:revision>
  <dcterms:created xsi:type="dcterms:W3CDTF">2004-08-05T21:37:12Z</dcterms:created>
  <dcterms:modified xsi:type="dcterms:W3CDTF">2013-03-14T20:28:44Z</dcterms:modified>
</cp:coreProperties>
</file>