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media/image3.svg" ContentType="image/svg+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3"/>
    <p:sldId id="257" r:id="rId4"/>
    <p:sldId id="260" r:id="rId5"/>
    <p:sldId id="258" r:id="rId6"/>
    <p:sldId id="261" r:id="rId7"/>
    <p:sldId id="262" r:id="rId8"/>
    <p:sldId id="263" r:id="rId9"/>
    <p:sldId id="264" r:id="rId10"/>
    <p:sldId id="265" r:id="rId11"/>
    <p:sldId id="266" r:id="rId12"/>
    <p:sldId id="274" r:id="rId13"/>
    <p:sldId id="275" r:id="rId14"/>
    <p:sldId id="276" r:id="rId15"/>
    <p:sldId id="267" r:id="rId16"/>
    <p:sldId id="268" r:id="rId17"/>
    <p:sldId id="269" r:id="rId18"/>
    <p:sldId id="270" r:id="rId19"/>
    <p:sldId id="271" r:id="rId20"/>
    <p:sldId id="259" r:id="rId21"/>
    <p:sldId id="273" r:id="rId22"/>
    <p:sldId id="277" r:id="rId23"/>
    <p:sldId id="278" r:id="rId24"/>
    <p:sldId id="279" r:id="rId25"/>
    <p:sldId id="28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9" Type="http://schemas.openxmlformats.org/officeDocument/2006/relationships/tableStyles" Target="tableStyles.xml"/><Relationship Id="rId28" Type="http://schemas.openxmlformats.org/officeDocument/2006/relationships/viewProps" Target="viewProps.xml"/><Relationship Id="rId27" Type="http://schemas.openxmlformats.org/officeDocument/2006/relationships/presProps" Target="presProps.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5BCAD085-E8A6-8845-BD4E-CB4CCA059FC4}"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5BCAD085-E8A6-8845-BD4E-CB4CCA059FC4}"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panose="020B0604020202020204"/>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panose="020B0604020202020204"/>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panose="020B0604020202020204"/>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p:txBody>
          <a:bodyPr/>
          <a:lstStyle/>
          <a:p>
            <a:r>
              <a:t>Social Media Database Design</a:t>
            </a:r>
          </a:p>
        </p:txBody>
      </p:sp>
      <p:sp>
        <p:nvSpPr>
          <p:cNvPr id="3" name="Subtitle 2"/>
          <p:cNvSpPr>
            <a:spLocks noGrp="1"/>
          </p:cNvSpPr>
          <p:nvPr>
            <p:ph type="subTitle" idx="1"/>
          </p:nvPr>
        </p:nvSpPr>
        <p:spPr/>
        <p:txBody>
          <a:bodyPr/>
          <a:lstStyle/>
          <a:p>
            <a:r>
              <a:t>Using Neo4j Graph Database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t>Create Posts 3</a:t>
            </a:r>
            <a:endParaRPr lang="en-US" altLang="en-US"/>
          </a:p>
        </p:txBody>
      </p:sp>
      <p:sp>
        <p:nvSpPr>
          <p:cNvPr id="3" name="Content Placeholder 2"/>
          <p:cNvSpPr>
            <a:spLocks noGrp="1"/>
          </p:cNvSpPr>
          <p:nvPr>
            <p:ph idx="1"/>
          </p:nvPr>
        </p:nvSpPr>
        <p:spPr/>
        <p:txBody>
          <a:bodyPr/>
          <a:p>
            <a:pPr marL="0" indent="0">
              <a:buNone/>
            </a:pPr>
            <a:r>
              <a:rPr lang="en-US" altLang="en-US" b="1">
                <a:solidFill>
                  <a:srgbClr val="00B0F0"/>
                </a:solidFill>
              </a:rPr>
              <a:t>CREATE (p3:Post {id: 'p3', content: 'Check out my latest blog!', created_at: '2024-01-20'});</a:t>
            </a:r>
            <a:endParaRPr lang="en-US" altLang="en-US" b="1">
              <a:solidFill>
                <a:srgbClr val="00B0F0"/>
              </a:solidFill>
            </a:endParaRPr>
          </a:p>
          <a:p>
            <a:endParaRPr lang="en-US" altLang="en-US" b="1">
              <a:solidFill>
                <a:srgbClr val="00B0F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t>Creating Group Nodes</a:t>
            </a:r>
            <a:endParaRPr lang="en-US" altLang="en-US"/>
          </a:p>
        </p:txBody>
      </p:sp>
      <p:sp>
        <p:nvSpPr>
          <p:cNvPr id="3" name="Content Placeholder 2"/>
          <p:cNvSpPr>
            <a:spLocks noGrp="1"/>
          </p:cNvSpPr>
          <p:nvPr>
            <p:ph idx="1"/>
          </p:nvPr>
        </p:nvSpPr>
        <p:spPr/>
        <p:txBody>
          <a:bodyPr/>
          <a:p>
            <a:pPr marL="0" indent="0">
              <a:buNone/>
            </a:pPr>
            <a:r>
              <a:rPr lang="en-US" altLang="en-US" b="1">
                <a:solidFill>
                  <a:srgbClr val="00B0F0"/>
                </a:solidFill>
              </a:rPr>
              <a:t>CREATE (g1:Group {id: 'g1', name: 'Developers', description: 'A group for software enthusiasts', created_at: '2024-02-01'})</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CREATE (g2:Group {id: 'g2', name: 'Designers', description: 'Creative minds in graphic and UI design', created_at: '2024-02-05'});</a:t>
            </a:r>
            <a:endParaRPr lang="en-US" altLang="en-US" b="1">
              <a:solidFill>
                <a:srgbClr val="00B0F0"/>
              </a:solidFill>
            </a:endParaRPr>
          </a:p>
          <a:p>
            <a:pPr marL="0" indent="0">
              <a:buNone/>
            </a:pPr>
            <a:endParaRPr lang="en-US" altLang="en-US" b="1">
              <a:solidFill>
                <a:srgbClr val="00B0F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t>Adding Users to Groups</a:t>
            </a:r>
            <a:endParaRPr lang="en-US" altLang="en-US"/>
          </a:p>
        </p:txBody>
      </p:sp>
      <p:sp>
        <p:nvSpPr>
          <p:cNvPr id="3" name="Content Placeholder 2"/>
          <p:cNvSpPr>
            <a:spLocks noGrp="1"/>
          </p:cNvSpPr>
          <p:nvPr>
            <p:ph idx="1"/>
          </p:nvPr>
        </p:nvSpPr>
        <p:spPr/>
        <p:txBody>
          <a:bodyPr>
            <a:normAutofit fontScale="70000"/>
          </a:bodyPr>
          <a:p>
            <a:pPr marL="0" indent="0">
              <a:buNone/>
            </a:pPr>
            <a:r>
              <a:rPr lang="en-US" altLang="en-US" b="1">
                <a:solidFill>
                  <a:srgbClr val="00B0F0"/>
                </a:solidFill>
              </a:rPr>
              <a:t>MATCH (u:User {id: 'u1'}), (g:Group {id: 'g1'})</a:t>
            </a:r>
            <a:endParaRPr lang="en-US" altLang="en-US" b="1">
              <a:solidFill>
                <a:srgbClr val="00B0F0"/>
              </a:solidFill>
            </a:endParaRPr>
          </a:p>
          <a:p>
            <a:pPr marL="0" indent="0">
              <a:buNone/>
            </a:pPr>
            <a:r>
              <a:rPr lang="en-US" altLang="en-US" b="1">
                <a:solidFill>
                  <a:srgbClr val="00B0F0"/>
                </a:solidFill>
              </a:rPr>
              <a:t>CREATE (u)-[:MEMBER_OF {joined_at: '2024-02-02', role: 'admin'}]-&gt;(g);</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(u:User {id: 'u2'}), (g:Group {id: 'g2'})</a:t>
            </a:r>
            <a:endParaRPr lang="en-US" altLang="en-US" b="1">
              <a:solidFill>
                <a:srgbClr val="00B0F0"/>
              </a:solidFill>
            </a:endParaRPr>
          </a:p>
          <a:p>
            <a:pPr marL="0" indent="0">
              <a:buNone/>
            </a:pPr>
            <a:r>
              <a:rPr lang="en-US" altLang="en-US" b="1">
                <a:solidFill>
                  <a:srgbClr val="00B0F0"/>
                </a:solidFill>
              </a:rPr>
              <a:t>CREATE (u)-[:MEMBER_OF {joined_at: '2024-02-06', role: 'member'}]-&gt;(g);</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(u:User {id: 'u3'}), (g:Group {id: 'g2'})</a:t>
            </a:r>
            <a:endParaRPr lang="en-US" altLang="en-US" b="1">
              <a:solidFill>
                <a:srgbClr val="00B0F0"/>
              </a:solidFill>
            </a:endParaRPr>
          </a:p>
          <a:p>
            <a:pPr marL="0" indent="0">
              <a:buNone/>
            </a:pPr>
            <a:r>
              <a:rPr lang="en-US" altLang="en-US" b="1">
                <a:solidFill>
                  <a:srgbClr val="00B0F0"/>
                </a:solidFill>
              </a:rPr>
              <a:t>CREATE (u)-[:MEMBER_OF {joined_at: '2024-02-07', role: 'member'}]-&gt;(g);</a:t>
            </a:r>
            <a:endParaRPr lang="en-US" altLang="en-US" b="1">
              <a:solidFill>
                <a:srgbClr val="00B0F0"/>
              </a:solidFill>
            </a:endParaRPr>
          </a:p>
          <a:p>
            <a:pPr marL="0" indent="0">
              <a:buNone/>
            </a:pPr>
            <a:endParaRPr lang="en-US" altLang="en-US" b="1">
              <a:solidFill>
                <a:srgbClr val="00B0F0"/>
              </a:solidFill>
            </a:endParaRPr>
          </a:p>
          <a:p>
            <a:pPr marL="0" indent="0">
              <a:buNone/>
            </a:pPr>
            <a:endParaRPr lang="en-US" altLang="en-US" b="1">
              <a:solidFill>
                <a:srgbClr val="00B0F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t>Posting in Groups</a:t>
            </a:r>
            <a:endParaRPr lang="en-US" altLang="en-US"/>
          </a:p>
        </p:txBody>
      </p:sp>
      <p:sp>
        <p:nvSpPr>
          <p:cNvPr id="3" name="Content Placeholder 2"/>
          <p:cNvSpPr>
            <a:spLocks noGrp="1"/>
          </p:cNvSpPr>
          <p:nvPr>
            <p:ph idx="1"/>
          </p:nvPr>
        </p:nvSpPr>
        <p:spPr/>
        <p:txBody>
          <a:bodyPr/>
          <a:p>
            <a:pPr marL="0" indent="0">
              <a:buNone/>
            </a:pPr>
            <a:r>
              <a:rPr lang="en-US" altLang="en-US" b="1">
                <a:solidFill>
                  <a:srgbClr val="00B0F0"/>
                </a:solidFill>
              </a:rPr>
              <a:t>MATCH (p:Post {id: 'p1'}), (g:Group {id: 'g1'})</a:t>
            </a:r>
            <a:endParaRPr lang="en-US" altLang="en-US" b="1">
              <a:solidFill>
                <a:srgbClr val="00B0F0"/>
              </a:solidFill>
            </a:endParaRPr>
          </a:p>
          <a:p>
            <a:pPr marL="0" indent="0">
              <a:buNone/>
            </a:pPr>
            <a:r>
              <a:rPr lang="en-US" altLang="en-US" b="1">
                <a:solidFill>
                  <a:srgbClr val="00B0F0"/>
                </a:solidFill>
              </a:rPr>
              <a:t>CREATE (p)-[:POSTED_IN]-&gt;(g);</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(p:Post {id: 'p2'}), (g:Group {id: 'g2'})</a:t>
            </a:r>
            <a:endParaRPr lang="en-US" altLang="en-US" b="1">
              <a:solidFill>
                <a:srgbClr val="00B0F0"/>
              </a:solidFill>
            </a:endParaRPr>
          </a:p>
          <a:p>
            <a:pPr marL="0" indent="0">
              <a:buNone/>
            </a:pPr>
            <a:r>
              <a:rPr lang="en-US" altLang="en-US" b="1">
                <a:solidFill>
                  <a:srgbClr val="00B0F0"/>
                </a:solidFill>
              </a:rPr>
              <a:t>CREATE (p)-[:POSTED_IN]-&gt;(g);</a:t>
            </a:r>
            <a:endParaRPr lang="en-US" altLang="en-US" b="1">
              <a:solidFill>
                <a:srgbClr val="00B0F0"/>
              </a:solidFill>
            </a:endParaRPr>
          </a:p>
          <a:p>
            <a:pPr marL="0" indent="0">
              <a:buNone/>
            </a:pPr>
            <a:endParaRPr lang="en-US" altLang="en-US" b="1">
              <a:solidFill>
                <a:srgbClr val="00B0F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836295"/>
          </a:xfrm>
        </p:spPr>
        <p:txBody>
          <a:bodyPr>
            <a:normAutofit fontScale="90000"/>
          </a:bodyPr>
          <a:p>
            <a:r>
              <a:rPr lang="en-US" altLang="en-US" sz="3555"/>
              <a:t>Establish Relationships</a:t>
            </a:r>
            <a:br>
              <a:rPr lang="en-US" altLang="en-US" sz="3555"/>
            </a:br>
            <a:r>
              <a:rPr lang="en-US" altLang="en-US" sz="3555"/>
              <a:t>FOLLOWS Relationship</a:t>
            </a:r>
            <a:endParaRPr lang="en-US" altLang="en-US" sz="3555"/>
          </a:p>
        </p:txBody>
      </p:sp>
      <p:sp>
        <p:nvSpPr>
          <p:cNvPr id="3" name="Content Placeholder 2"/>
          <p:cNvSpPr>
            <a:spLocks noGrp="1"/>
          </p:cNvSpPr>
          <p:nvPr>
            <p:ph idx="1"/>
          </p:nvPr>
        </p:nvSpPr>
        <p:spPr>
          <a:xfrm>
            <a:off x="457200" y="1252220"/>
            <a:ext cx="8229600" cy="5232400"/>
          </a:xfrm>
        </p:spPr>
        <p:txBody>
          <a:bodyPr>
            <a:noAutofit/>
          </a:bodyPr>
          <a:p>
            <a:pPr marL="0" indent="0">
              <a:buNone/>
            </a:pPr>
            <a:r>
              <a:rPr lang="en-US" altLang="en-US" sz="2300" b="1">
                <a:solidFill>
                  <a:srgbClr val="00B0F0"/>
                </a:solidFill>
              </a:rPr>
              <a:t>MATCH (a:User {id: 'u1'}), (b:User {id: 'u2'})</a:t>
            </a:r>
            <a:endParaRPr lang="en-US" altLang="en-US" sz="2300" b="1">
              <a:solidFill>
                <a:srgbClr val="00B0F0"/>
              </a:solidFill>
            </a:endParaRPr>
          </a:p>
          <a:p>
            <a:pPr marL="0" indent="0">
              <a:buNone/>
            </a:pPr>
            <a:r>
              <a:rPr lang="en-US" altLang="en-US" sz="2300" b="1">
                <a:solidFill>
                  <a:srgbClr val="00B0F0"/>
                </a:solidFill>
              </a:rPr>
              <a:t>CREATE (a)-[:FOLLOWS {since: '2024-01-06'}]-&gt;(b);</a:t>
            </a:r>
            <a:endParaRPr lang="en-US" altLang="en-US" sz="2300" b="1">
              <a:solidFill>
                <a:srgbClr val="FF0000"/>
              </a:solidFill>
            </a:endParaRPr>
          </a:p>
          <a:p>
            <a:pPr marL="0" indent="0">
              <a:buNone/>
            </a:pPr>
            <a:r>
              <a:rPr lang="en-US" altLang="en-US" sz="2000" b="1">
                <a:solidFill>
                  <a:srgbClr val="FF0000"/>
                </a:solidFill>
              </a:rPr>
              <a:t>MATCH (a:User {id: 'u1'}), (b:User {id: 'u2'}):</a:t>
            </a:r>
            <a:endParaRPr lang="en-US" altLang="en-US" sz="2000" b="1">
              <a:solidFill>
                <a:srgbClr val="FF0000"/>
              </a:solidFill>
            </a:endParaRPr>
          </a:p>
          <a:p>
            <a:pPr marL="0" indent="0">
              <a:buNone/>
            </a:pPr>
            <a:r>
              <a:rPr lang="en-US" altLang="en-US" sz="2000" b="1">
                <a:solidFill>
                  <a:srgbClr val="FF0000"/>
                </a:solidFill>
              </a:rPr>
              <a:t>This part of the query searches for two nodes in the database:</a:t>
            </a:r>
            <a:endParaRPr lang="en-US" altLang="en-US" sz="2000" b="1">
              <a:solidFill>
                <a:srgbClr val="FF0000"/>
              </a:solidFill>
            </a:endParaRPr>
          </a:p>
          <a:p>
            <a:pPr marL="0" indent="0">
              <a:buNone/>
            </a:pPr>
            <a:r>
              <a:rPr lang="en-US" altLang="en-US" sz="2000" b="1">
                <a:solidFill>
                  <a:srgbClr val="FF0000"/>
                </a:solidFill>
              </a:rPr>
              <a:t>A node labeled User with a property id equal to 'u1' and assigns it to the variable a.</a:t>
            </a:r>
            <a:endParaRPr lang="en-US" altLang="en-US" sz="2000" b="1">
              <a:solidFill>
                <a:srgbClr val="FF0000"/>
              </a:solidFill>
            </a:endParaRPr>
          </a:p>
          <a:p>
            <a:pPr marL="0" indent="0">
              <a:buNone/>
            </a:pPr>
            <a:r>
              <a:rPr lang="en-US" altLang="en-US" sz="2000" b="1">
                <a:solidFill>
                  <a:srgbClr val="FF0000"/>
                </a:solidFill>
              </a:rPr>
              <a:t>A node labeled User with a property id equal to 'u2' and assigns it to the variable b.</a:t>
            </a:r>
            <a:endParaRPr lang="en-US" altLang="en-US" sz="2000" b="1">
              <a:solidFill>
                <a:srgbClr val="FF0000"/>
              </a:solidFill>
            </a:endParaRPr>
          </a:p>
          <a:p>
            <a:pPr marL="0" indent="0">
              <a:buNone/>
            </a:pPr>
            <a:endParaRPr lang="en-US" altLang="en-US" sz="2000" b="1">
              <a:gradFill>
                <a:gsLst>
                  <a:gs pos="0">
                    <a:srgbClr val="012D86"/>
                  </a:gs>
                  <a:gs pos="100000">
                    <a:srgbClr val="0E2557"/>
                  </a:gs>
                </a:gsLst>
                <a:lin scaled="0"/>
              </a:gradFill>
            </a:endParaRPr>
          </a:p>
          <a:p>
            <a:pPr marL="0" indent="0">
              <a:buNone/>
            </a:pPr>
            <a:r>
              <a:rPr lang="en-US" altLang="en-US" sz="2000" b="1">
                <a:gradFill>
                  <a:gsLst>
                    <a:gs pos="0">
                      <a:srgbClr val="012D86"/>
                    </a:gs>
                    <a:gs pos="100000">
                      <a:srgbClr val="0E2557"/>
                    </a:gs>
                  </a:gsLst>
                  <a:lin scaled="0"/>
                </a:gradFill>
              </a:rPr>
              <a:t>CREATE (a)-[:FOLLOWS {since: '2024-01-06'}]-&gt;(b):</a:t>
            </a:r>
            <a:endParaRPr lang="en-US" altLang="en-US" sz="2000" b="1">
              <a:gradFill>
                <a:gsLst>
                  <a:gs pos="0">
                    <a:srgbClr val="012D86"/>
                  </a:gs>
                  <a:gs pos="100000">
                    <a:srgbClr val="0E2557"/>
                  </a:gs>
                </a:gsLst>
                <a:lin scaled="0"/>
              </a:gradFill>
            </a:endParaRPr>
          </a:p>
          <a:p>
            <a:pPr marL="0" indent="0">
              <a:buNone/>
            </a:pPr>
            <a:r>
              <a:rPr lang="en-US" altLang="en-US" sz="2000" b="1">
                <a:gradFill>
                  <a:gsLst>
                    <a:gs pos="0">
                      <a:srgbClr val="012D86"/>
                    </a:gs>
                    <a:gs pos="100000">
                      <a:srgbClr val="0E2557"/>
                    </a:gs>
                  </a:gsLst>
                  <a:lin scaled="0"/>
                </a:gradFill>
              </a:rPr>
              <a:t>This creates a directed relationship of type FOLLOWS from node a (User u1) to node b (User u2).</a:t>
            </a:r>
            <a:endParaRPr lang="en-US" altLang="en-US" sz="2000" b="1">
              <a:gradFill>
                <a:gsLst>
                  <a:gs pos="0">
                    <a:srgbClr val="012D86"/>
                  </a:gs>
                  <a:gs pos="100000">
                    <a:srgbClr val="0E2557"/>
                  </a:gs>
                </a:gsLst>
                <a:lin scaled="0"/>
              </a:gradFill>
            </a:endParaRPr>
          </a:p>
          <a:p>
            <a:pPr marL="0" indent="0">
              <a:buNone/>
            </a:pPr>
            <a:r>
              <a:rPr lang="en-US" altLang="en-US" sz="2000" b="1">
                <a:gradFill>
                  <a:gsLst>
                    <a:gs pos="0">
                      <a:srgbClr val="012D86"/>
                    </a:gs>
                    <a:gs pos="100000">
                      <a:srgbClr val="0E2557"/>
                    </a:gs>
                  </a:gsLst>
                  <a:lin scaled="0"/>
                </a:gradFill>
              </a:rPr>
              <a:t>The relationship has a property, since, with the value '2024-01-06'. This indicates that User u1 started following User u2 on January 6, </a:t>
            </a:r>
            <a:r>
              <a:rPr lang="en-US" altLang="en-US" sz="2300" b="1">
                <a:gradFill>
                  <a:gsLst>
                    <a:gs pos="0">
                      <a:srgbClr val="012D86"/>
                    </a:gs>
                    <a:gs pos="100000">
                      <a:srgbClr val="0E2557"/>
                    </a:gs>
                  </a:gsLst>
                  <a:lin scaled="0"/>
                </a:gradFill>
              </a:rPr>
              <a:t>2024.</a:t>
            </a:r>
            <a:endParaRPr lang="en-US" altLang="en-US" sz="2300" b="1">
              <a:gradFill>
                <a:gsLst>
                  <a:gs pos="0">
                    <a:srgbClr val="012D86"/>
                  </a:gs>
                  <a:gs pos="100000">
                    <a:srgbClr val="0E2557"/>
                  </a:gs>
                </a:gsLst>
                <a:lin scaled="0"/>
              </a:gra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ltLang="en-US"/>
              <a:t>Establish Relationships</a:t>
            </a:r>
            <a:br>
              <a:rPr lang="en-US" altLang="en-US"/>
            </a:br>
            <a:r>
              <a:rPr lang="en-US" altLang="en-US"/>
              <a:t>FOLLOWS Relationship</a:t>
            </a:r>
            <a:endParaRPr lang="en-US" altLang="en-US"/>
          </a:p>
        </p:txBody>
      </p:sp>
      <p:sp>
        <p:nvSpPr>
          <p:cNvPr id="3" name="Content Placeholder 2"/>
          <p:cNvSpPr>
            <a:spLocks noGrp="1"/>
          </p:cNvSpPr>
          <p:nvPr>
            <p:ph idx="1"/>
          </p:nvPr>
        </p:nvSpPr>
        <p:spPr/>
        <p:txBody>
          <a:bodyPr/>
          <a:p>
            <a:pPr marL="0" indent="0">
              <a:buNone/>
            </a:pPr>
            <a:r>
              <a:rPr lang="en-US" altLang="en-US" sz="2800" b="1">
                <a:solidFill>
                  <a:srgbClr val="00B0F0"/>
                </a:solidFill>
              </a:rPr>
              <a:t>MATCH (b:User {id: 'u2'}), (c:User {id: 'u3'})</a:t>
            </a:r>
            <a:endParaRPr lang="en-US" altLang="en-US" sz="2800" b="1">
              <a:solidFill>
                <a:srgbClr val="00B0F0"/>
              </a:solidFill>
            </a:endParaRPr>
          </a:p>
          <a:p>
            <a:pPr marL="0" indent="0">
              <a:buNone/>
            </a:pPr>
            <a:r>
              <a:rPr lang="en-US" altLang="en-US" sz="2800" b="1">
                <a:solidFill>
                  <a:srgbClr val="00B0F0"/>
                </a:solidFill>
              </a:rPr>
              <a:t>CREATE (b)-[:FOLLOWS {since: '2024-01-11'}]-&gt;(c);</a:t>
            </a:r>
            <a:endParaRPr lang="en-US" altLang="en-US" sz="2800" b="1">
              <a:solidFill>
                <a:srgbClr val="00B0F0"/>
              </a:solidFill>
            </a:endParaRPr>
          </a:p>
          <a:p>
            <a:endParaRPr lang="en-US" altLang="en-US" sz="2800" b="1">
              <a:solidFill>
                <a:srgbClr val="00B0F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US" altLang="en-US"/>
              <a:t>CREATED Relationship</a:t>
            </a:r>
            <a:br>
              <a:rPr lang="en-US" altLang="en-US"/>
            </a:br>
            <a:endParaRPr lang="en-US" altLang="en-US"/>
          </a:p>
        </p:txBody>
      </p:sp>
      <p:sp>
        <p:nvSpPr>
          <p:cNvPr id="3" name="Content Placeholder 2"/>
          <p:cNvSpPr>
            <a:spLocks noGrp="1"/>
          </p:cNvSpPr>
          <p:nvPr>
            <p:ph idx="1"/>
          </p:nvPr>
        </p:nvSpPr>
        <p:spPr/>
        <p:txBody>
          <a:bodyPr>
            <a:normAutofit lnSpcReduction="10000"/>
          </a:bodyPr>
          <a:p>
            <a:pPr marL="0" indent="0">
              <a:buNone/>
            </a:pPr>
            <a:r>
              <a:rPr lang="en-US" altLang="en-US" b="1">
                <a:solidFill>
                  <a:srgbClr val="00B0F0"/>
                </a:solidFill>
              </a:rPr>
              <a:t>MATCH (a:User {id: 'u1'}), (p:Post {id: 'p1'})</a:t>
            </a:r>
            <a:endParaRPr lang="en-US" altLang="en-US" b="1">
              <a:solidFill>
                <a:srgbClr val="00B0F0"/>
              </a:solidFill>
            </a:endParaRPr>
          </a:p>
          <a:p>
            <a:pPr marL="0" indent="0">
              <a:buNone/>
            </a:pPr>
            <a:r>
              <a:rPr lang="en-US" altLang="en-US" b="1">
                <a:solidFill>
                  <a:srgbClr val="00B0F0"/>
                </a:solidFill>
              </a:rPr>
              <a:t>CREATE (a)-[:CREATED]-&gt;(p);</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(b:User {id: 'u2'}), (p:Post {id: 'p2'})</a:t>
            </a:r>
            <a:endParaRPr lang="en-US" altLang="en-US" b="1">
              <a:solidFill>
                <a:srgbClr val="00B0F0"/>
              </a:solidFill>
            </a:endParaRPr>
          </a:p>
          <a:p>
            <a:pPr marL="0" indent="0">
              <a:buNone/>
            </a:pPr>
            <a:r>
              <a:rPr lang="en-US" altLang="en-US" b="1">
                <a:solidFill>
                  <a:srgbClr val="00B0F0"/>
                </a:solidFill>
              </a:rPr>
              <a:t>CREATE (b)-[:CREATED]-&gt;(p);</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(c:User {id: 'u3'}), (p:Post {id: 'p3'})</a:t>
            </a:r>
            <a:endParaRPr lang="en-US" altLang="en-US" b="1">
              <a:solidFill>
                <a:srgbClr val="00B0F0"/>
              </a:solidFill>
            </a:endParaRPr>
          </a:p>
          <a:p>
            <a:pPr marL="0" indent="0">
              <a:buNone/>
            </a:pPr>
            <a:r>
              <a:rPr lang="en-US" altLang="en-US" b="1">
                <a:solidFill>
                  <a:srgbClr val="00B0F0"/>
                </a:solidFill>
              </a:rPr>
              <a:t>CREATE (c)-[:CREATED]-&gt;(p);</a:t>
            </a:r>
            <a:endParaRPr lang="en-US" altLang="en-US" b="1">
              <a:solidFill>
                <a:srgbClr val="00B0F0"/>
              </a:solidFill>
            </a:endParaRPr>
          </a:p>
          <a:p>
            <a:endParaRPr lang="en-US" altLang="en-US" b="1">
              <a:solidFill>
                <a:srgbClr val="00B0F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Likes Relationship</a:t>
            </a:r>
            <a:endParaRPr lang="en-US"/>
          </a:p>
        </p:txBody>
      </p:sp>
      <p:sp>
        <p:nvSpPr>
          <p:cNvPr id="3" name="Content Placeholder 2"/>
          <p:cNvSpPr>
            <a:spLocks noGrp="1"/>
          </p:cNvSpPr>
          <p:nvPr>
            <p:ph idx="1"/>
          </p:nvPr>
        </p:nvSpPr>
        <p:spPr/>
        <p:txBody>
          <a:bodyPr/>
          <a:p>
            <a:pPr marL="0" indent="0">
              <a:buNone/>
            </a:pPr>
            <a:r>
              <a:rPr lang="en-US" altLang="en-US" b="1">
                <a:solidFill>
                  <a:srgbClr val="00B0F0"/>
                </a:solidFill>
              </a:rPr>
              <a:t>MATCH (a:User {id: 'u1'}), (p:Post {id: 'p3'})</a:t>
            </a:r>
            <a:endParaRPr lang="en-US" altLang="en-US" b="1">
              <a:solidFill>
                <a:srgbClr val="00B0F0"/>
              </a:solidFill>
            </a:endParaRPr>
          </a:p>
          <a:p>
            <a:pPr marL="0" indent="0">
              <a:buNone/>
            </a:pPr>
            <a:r>
              <a:rPr lang="en-US" altLang="en-US" b="1">
                <a:solidFill>
                  <a:srgbClr val="00B0F0"/>
                </a:solidFill>
              </a:rPr>
              <a:t>CREATE (a)-[:LIKES]-&gt;(p);</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(b:User {id: 'u2'}), (p:Post {id: 'p1'})</a:t>
            </a:r>
            <a:endParaRPr lang="en-US" altLang="en-US" b="1">
              <a:solidFill>
                <a:srgbClr val="00B0F0"/>
              </a:solidFill>
            </a:endParaRPr>
          </a:p>
          <a:p>
            <a:pPr marL="0" indent="0">
              <a:buNone/>
            </a:pPr>
            <a:r>
              <a:rPr lang="en-US" altLang="en-US" b="1">
                <a:solidFill>
                  <a:srgbClr val="00B0F0"/>
                </a:solidFill>
              </a:rPr>
              <a:t>CREATE (b)-[:LIKES]-&gt;(p);</a:t>
            </a:r>
            <a:endParaRPr lang="en-US" altLang="en-US" b="1">
              <a:solidFill>
                <a:srgbClr val="00B0F0"/>
              </a:solidFill>
            </a:endParaRPr>
          </a:p>
          <a:p>
            <a:endParaRPr lang="en-US" altLang="en-US" b="1">
              <a:solidFill>
                <a:srgbClr val="00B0F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t>COMMENTED Relationship</a:t>
            </a:r>
            <a:endParaRPr lang="en-US" altLang="en-US"/>
          </a:p>
        </p:txBody>
      </p:sp>
      <p:sp>
        <p:nvSpPr>
          <p:cNvPr id="3" name="Content Placeholder 2"/>
          <p:cNvSpPr>
            <a:spLocks noGrp="1"/>
          </p:cNvSpPr>
          <p:nvPr>
            <p:ph idx="1"/>
          </p:nvPr>
        </p:nvSpPr>
        <p:spPr/>
        <p:txBody>
          <a:bodyPr/>
          <a:p>
            <a:pPr marL="0" indent="0">
              <a:buNone/>
            </a:pPr>
            <a:r>
              <a:rPr lang="en-US" altLang="en-US" b="1">
                <a:solidFill>
                  <a:srgbClr val="00B0F0"/>
                </a:solidFill>
              </a:rPr>
              <a:t>MATCH (a:User {id: 'u3'}), (p:Post {id: 'p1'})</a:t>
            </a:r>
            <a:endParaRPr lang="en-US" altLang="en-US" b="1">
              <a:solidFill>
                <a:srgbClr val="00B0F0"/>
              </a:solidFill>
            </a:endParaRPr>
          </a:p>
          <a:p>
            <a:pPr marL="0" indent="0">
              <a:buNone/>
            </a:pPr>
            <a:r>
              <a:rPr lang="en-US" altLang="en-US" b="1">
                <a:solidFill>
                  <a:srgbClr val="00B0F0"/>
                </a:solidFill>
              </a:rPr>
              <a:t>CREATE (a)-[:COMMENTED {comment: 'Nice post!', commented_at: '2024-01-21'}]-&gt;(p);</a:t>
            </a:r>
            <a:endParaRPr lang="en-US" altLang="en-US" b="1">
              <a:solidFill>
                <a:srgbClr val="00B0F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Example Queries</a:t>
            </a:r>
          </a:p>
        </p:txBody>
      </p:sp>
      <p:sp>
        <p:nvSpPr>
          <p:cNvPr id="3" name="Content Placeholder 2"/>
          <p:cNvSpPr>
            <a:spLocks noGrp="1"/>
          </p:cNvSpPr>
          <p:nvPr>
            <p:ph idx="1"/>
          </p:nvPr>
        </p:nvSpPr>
        <p:spPr/>
        <p:txBody>
          <a:bodyPr/>
          <a:lstStyle/>
          <a:p>
            <a:pPr marL="0" indent="0">
              <a:buNone/>
            </a:pPr>
            <a:r>
              <a:rPr b="1"/>
              <a:t>Retrieve All Users:</a:t>
            </a:r>
            <a:endParaRPr b="1"/>
          </a:p>
          <a:p>
            <a:pPr marL="0" indent="0">
              <a:buNone/>
            </a:pPr>
            <a:r>
              <a:t>   </a:t>
            </a:r>
            <a:r>
              <a:rPr sz="2400" b="1"/>
              <a:t>MATCH (u:User) RETURN u.name, u.email, u.joined_date;</a:t>
            </a:r>
            <a:endParaRPr sz="2400" b="1"/>
          </a:p>
          <a:p>
            <a:pPr marL="0" indent="0">
              <a:buNone/>
            </a:pPr>
            <a:endParaRPr sz="24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Schema Overview</a:t>
            </a:r>
          </a:p>
        </p:txBody>
      </p:sp>
      <p:sp>
        <p:nvSpPr>
          <p:cNvPr id="3" name="Content Placeholder 2"/>
          <p:cNvSpPr>
            <a:spLocks noGrp="1"/>
          </p:cNvSpPr>
          <p:nvPr>
            <p:ph idx="1"/>
          </p:nvPr>
        </p:nvSpPr>
        <p:spPr/>
        <p:txBody>
          <a:bodyPr/>
          <a:lstStyle/>
          <a:p>
            <a:pPr marL="0" indent="0">
              <a:buNone/>
            </a:pPr>
            <a:r>
              <a:rPr b="1">
                <a:solidFill>
                  <a:srgbClr val="00B0F0"/>
                </a:solidFill>
              </a:rPr>
              <a:t>Nodes:</a:t>
            </a:r>
            <a:endParaRPr b="1">
              <a:solidFill>
                <a:srgbClr val="00B0F0"/>
              </a:solidFill>
            </a:endParaRPr>
          </a:p>
          <a:p>
            <a:pPr marL="0" indent="0">
              <a:buNone/>
            </a:pPr>
            <a:r>
              <a:t>1. User: Represents individuals with properties like id, name, email, etc.</a:t>
            </a:r>
          </a:p>
          <a:p>
            <a:pPr marL="0" indent="0">
              <a:buNone/>
            </a:pPr>
            <a:r>
              <a:t>2. Post: Represents content with properties like id, content, created_at.</a:t>
            </a:r>
          </a:p>
          <a:p>
            <a:pPr marL="0" indent="0">
              <a:buNone/>
            </a:pPr>
            <a:r>
              <a:t>3. Group: Represents communities with properties like id, name, description.</a:t>
            </a:r>
          </a:p>
          <a:p>
            <a:pPr marL="0" indent="0">
              <a:buNone/>
            </a:p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Example Queries</a:t>
            </a:r>
          </a:p>
        </p:txBody>
      </p:sp>
      <p:sp>
        <p:nvSpPr>
          <p:cNvPr id="3" name="Content Placeholder 2"/>
          <p:cNvSpPr>
            <a:spLocks noGrp="1"/>
          </p:cNvSpPr>
          <p:nvPr>
            <p:ph idx="1"/>
          </p:nvPr>
        </p:nvSpPr>
        <p:spPr/>
        <p:txBody>
          <a:bodyPr>
            <a:normAutofit fontScale="90000" lnSpcReduction="20000"/>
          </a:bodyPr>
          <a:lstStyle/>
          <a:p>
            <a:pPr marL="0" indent="0">
              <a:buNone/>
            </a:pPr>
            <a:r>
              <a:rPr b="1">
                <a:solidFill>
                  <a:srgbClr val="00B0F0"/>
                </a:solidFill>
              </a:rPr>
              <a:t>2. Find Members of a Group:</a:t>
            </a:r>
            <a:endParaRPr b="1">
              <a:solidFill>
                <a:srgbClr val="00B0F0"/>
              </a:solidFill>
            </a:endParaRPr>
          </a:p>
          <a:p>
            <a:pPr marL="0" indent="0">
              <a:buNone/>
            </a:pPr>
            <a:r>
              <a:rPr b="1">
                <a:solidFill>
                  <a:srgbClr val="00B0F0"/>
                </a:solidFill>
              </a:rPr>
              <a:t>   MATCH (u:User)-[r:MEMBER_OF]-&gt;(g:Group {id: 'g1'})</a:t>
            </a:r>
            <a:endParaRPr b="1">
              <a:solidFill>
                <a:srgbClr val="00B0F0"/>
              </a:solidFill>
            </a:endParaRPr>
          </a:p>
          <a:p>
            <a:pPr marL="0" indent="0">
              <a:buNone/>
            </a:pPr>
            <a:r>
              <a:rPr b="1">
                <a:solidFill>
                  <a:srgbClr val="00B0F0"/>
                </a:solidFill>
              </a:rPr>
              <a:t>   RETURN u.name, r.role, r.joined_at;</a:t>
            </a:r>
            <a:endParaRPr b="1">
              <a:solidFill>
                <a:srgbClr val="00B0F0"/>
              </a:solidFill>
            </a:endParaRPr>
          </a:p>
          <a:p>
            <a:pPr marL="0" indent="0">
              <a:buNone/>
            </a:pPr>
            <a:endParaRPr b="1">
              <a:solidFill>
                <a:srgbClr val="00B0F0"/>
              </a:solidFill>
            </a:endParaRPr>
          </a:p>
          <a:p>
            <a:pPr marL="0" indent="0">
              <a:buNone/>
            </a:pPr>
            <a:r>
              <a:rPr b="1">
                <a:solidFill>
                  <a:srgbClr val="00B0F0"/>
                </a:solidFill>
              </a:rPr>
              <a:t>3. Retrieve Group Activity Feed:</a:t>
            </a:r>
            <a:endParaRPr b="1">
              <a:solidFill>
                <a:srgbClr val="00B0F0"/>
              </a:solidFill>
            </a:endParaRPr>
          </a:p>
          <a:p>
            <a:pPr marL="0" indent="0">
              <a:buNone/>
            </a:pPr>
            <a:r>
              <a:rPr b="1">
                <a:solidFill>
                  <a:srgbClr val="00B0F0"/>
                </a:solidFill>
              </a:rPr>
              <a:t>   MATCH (g:Group {id: 'g2'})&lt;-[:POSTED_IN]-(p:Post)&lt;-[:CREATED]-(u:User)</a:t>
            </a:r>
            <a:endParaRPr b="1">
              <a:solidFill>
                <a:srgbClr val="00B0F0"/>
              </a:solidFill>
            </a:endParaRPr>
          </a:p>
          <a:p>
            <a:pPr marL="0" indent="0">
              <a:buNone/>
            </a:pPr>
            <a:r>
              <a:rPr b="1">
                <a:solidFill>
                  <a:srgbClr val="00B0F0"/>
                </a:solidFill>
              </a:rPr>
              <a:t>   RETURN u.name, p.content, p.created_at ORDER BY p.created_at DESC;</a:t>
            </a:r>
            <a:endParaRPr b="1">
              <a:solidFill>
                <a:srgbClr val="00B0F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ltLang="en-US" b="1">
                <a:solidFill>
                  <a:srgbClr val="00B0F0"/>
                </a:solidFill>
              </a:rPr>
              <a:t>MATCH (g:Group)</a:t>
            </a:r>
            <a:endParaRPr lang="en-US" altLang="en-US" b="1">
              <a:solidFill>
                <a:srgbClr val="00B0F0"/>
              </a:solidFill>
            </a:endParaRPr>
          </a:p>
          <a:p>
            <a:pPr marL="0" indent="0">
              <a:buNone/>
            </a:pPr>
            <a:r>
              <a:rPr lang="en-US" altLang="en-US" b="1">
                <a:solidFill>
                  <a:srgbClr val="00B0F0"/>
                </a:solidFill>
              </a:rPr>
              <a:t>RETURN g.name AS GroupName, g.description AS Description, g.created_at AS CreatedDate;</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(g:Group)</a:t>
            </a:r>
            <a:endParaRPr lang="en-US" altLang="en-US" b="1">
              <a:solidFill>
                <a:srgbClr val="00B0F0"/>
              </a:solidFill>
            </a:endParaRPr>
          </a:p>
          <a:p>
            <a:pPr marL="0" indent="0">
              <a:buNone/>
            </a:pPr>
            <a:r>
              <a:rPr lang="en-US" altLang="en-US" b="1">
                <a:solidFill>
                  <a:srgbClr val="00B0F0"/>
                </a:solidFill>
              </a:rPr>
              <a:t>RETURN g.name AS GroupName, g.description AS Description, g.created_at AS CreatedDate;</a:t>
            </a:r>
            <a:endParaRPr lang="en-US" altLang="en-US" b="1">
              <a:solidFill>
                <a:srgbClr val="00B0F0"/>
              </a:solidFill>
            </a:endParaRPr>
          </a:p>
          <a:p>
            <a:pPr marL="0" indent="0">
              <a:buNone/>
            </a:pPr>
            <a:endParaRPr lang="en-US" altLang="en-US" b="1">
              <a:solidFill>
                <a:srgbClr val="00B0F0"/>
              </a:solidFill>
            </a:endParaRPr>
          </a:p>
          <a:p>
            <a:pPr marL="0" indent="0">
              <a:buNone/>
            </a:pPr>
            <a:endParaRPr lang="en-US" altLang="en-US" b="1">
              <a:solidFill>
                <a:srgbClr val="00B0F0"/>
              </a:solidFill>
            </a:endParaRPr>
          </a:p>
          <a:p>
            <a:pPr marL="0" indent="0">
              <a:buNone/>
            </a:pPr>
            <a:endParaRPr lang="en-US" altLang="en-US" b="1">
              <a:solidFill>
                <a:srgbClr val="00B0F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pPr marL="0" indent="0">
              <a:buNone/>
            </a:pPr>
            <a:r>
              <a:rPr lang="en-US" altLang="en-US" b="1">
                <a:solidFill>
                  <a:srgbClr val="00B0F0"/>
                </a:solidFill>
              </a:rPr>
              <a:t>MATCH (u:User {id: 'u1'})-[r:MEMBER_OF]-&gt;(g:Group)</a:t>
            </a:r>
            <a:endParaRPr lang="en-US" altLang="en-US" b="1">
              <a:solidFill>
                <a:srgbClr val="00B0F0"/>
              </a:solidFill>
            </a:endParaRPr>
          </a:p>
          <a:p>
            <a:pPr marL="0" indent="0">
              <a:buNone/>
            </a:pPr>
            <a:r>
              <a:rPr lang="en-US" altLang="en-US" b="1">
                <a:solidFill>
                  <a:srgbClr val="00B0F0"/>
                </a:solidFill>
              </a:rPr>
              <a:t>RETURN g.name AS GroupName, r.role AS Role, r.joined_at AS JoinedDate;</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(p:Post)-[:POSTED_IN]-&gt;(g:Group {id: 'g1'})</a:t>
            </a:r>
            <a:endParaRPr lang="en-US" altLang="en-US" b="1">
              <a:solidFill>
                <a:srgbClr val="00B0F0"/>
              </a:solidFill>
            </a:endParaRPr>
          </a:p>
          <a:p>
            <a:pPr marL="0" indent="0">
              <a:buNone/>
            </a:pPr>
            <a:r>
              <a:rPr lang="en-US" altLang="en-US" b="1">
                <a:solidFill>
                  <a:srgbClr val="00B0F0"/>
                </a:solidFill>
              </a:rPr>
              <a:t>RETURN p.content AS PostContent, p.created_at AS PostDate;</a:t>
            </a:r>
            <a:endParaRPr lang="en-US" altLang="en-US" b="1">
              <a:solidFill>
                <a:srgbClr val="00B0F0"/>
              </a:solidFill>
            </a:endParaRPr>
          </a:p>
          <a:p>
            <a:pPr marL="0" indent="0">
              <a:buNone/>
            </a:pPr>
            <a:endParaRPr lang="en-US" altLang="en-US" b="1">
              <a:solidFill>
                <a:srgbClr val="00B0F0"/>
              </a:solidFill>
            </a:endParaRPr>
          </a:p>
          <a:p>
            <a:pPr marL="0" indent="0">
              <a:buNone/>
            </a:pPr>
            <a:endParaRPr lang="en-US" altLang="en-US" b="1">
              <a:solidFill>
                <a:srgbClr val="00B0F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altLang="en-US" b="1">
                <a:solidFill>
                  <a:srgbClr val="00B0F0"/>
                </a:solidFill>
              </a:rPr>
              <a:t>MATCH (g:Group)&lt;-[:MEMBER_OF]-(u:User)</a:t>
            </a:r>
            <a:endParaRPr lang="en-US" altLang="en-US" b="1">
              <a:solidFill>
                <a:srgbClr val="00B0F0"/>
              </a:solidFill>
            </a:endParaRPr>
          </a:p>
          <a:p>
            <a:pPr marL="0" indent="0">
              <a:buNone/>
            </a:pPr>
            <a:r>
              <a:rPr lang="en-US" altLang="en-US" b="1">
                <a:solidFill>
                  <a:srgbClr val="00B0F0"/>
                </a:solidFill>
              </a:rPr>
              <a:t>RETURN g.name AS GroupName, COUNT(u) AS MemberCount;</a:t>
            </a:r>
            <a:endParaRPr lang="en-US" altLang="en-US" b="1">
              <a:solidFill>
                <a:srgbClr val="00B0F0"/>
              </a:solidFill>
            </a:endParaRPr>
          </a:p>
          <a:p>
            <a:pPr marL="0" indent="0">
              <a:buNone/>
            </a:pPr>
            <a:endParaRPr lang="en-US" altLang="en-US" b="1">
              <a:solidFill>
                <a:srgbClr val="00B0F0"/>
              </a:solidFill>
            </a:endParaRPr>
          </a:p>
          <a:p>
            <a:pPr marL="0" indent="0">
              <a:buNone/>
            </a:pPr>
            <a:r>
              <a:rPr lang="en-US" altLang="en-US" b="1">
                <a:solidFill>
                  <a:srgbClr val="00B0F0"/>
                </a:solidFill>
              </a:rPr>
              <a:t>MATCH (u:User)-[c:COMMENTED]-&gt;(p:Post)</a:t>
            </a:r>
            <a:endParaRPr lang="en-US" altLang="en-US" b="1">
              <a:solidFill>
                <a:srgbClr val="00B0F0"/>
              </a:solidFill>
            </a:endParaRPr>
          </a:p>
          <a:p>
            <a:pPr marL="0" indent="0">
              <a:buNone/>
            </a:pPr>
            <a:r>
              <a:rPr lang="en-US" altLang="en-US" b="1">
                <a:solidFill>
                  <a:srgbClr val="00B0F0"/>
                </a:solidFill>
              </a:rPr>
              <a:t>WHERE c.id = $comment_id</a:t>
            </a:r>
            <a:endParaRPr lang="en-US" altLang="en-US" b="1">
              <a:solidFill>
                <a:srgbClr val="00B0F0"/>
              </a:solidFill>
            </a:endParaRPr>
          </a:p>
          <a:p>
            <a:pPr marL="0" indent="0">
              <a:buNone/>
            </a:pPr>
            <a:r>
              <a:rPr lang="en-US" altLang="en-US" b="1">
                <a:solidFill>
                  <a:srgbClr val="00B0F0"/>
                </a:solidFill>
              </a:rPr>
              <a:t>DELETE c</a:t>
            </a:r>
            <a:endParaRPr lang="en-US" altLang="en-US" b="1">
              <a:solidFill>
                <a:srgbClr val="00B0F0"/>
              </a:solidFill>
            </a:endParaRPr>
          </a:p>
          <a:p>
            <a:pPr marL="0" indent="0">
              <a:buNone/>
            </a:pPr>
            <a:endParaRPr lang="en-US" altLang="en-US"/>
          </a:p>
          <a:p>
            <a:pPr marL="0" indent="0">
              <a:buNone/>
            </a:pPr>
            <a:endParaRPr lang="en-US" altLang="en-US" b="1">
              <a:solidFill>
                <a:srgbClr val="00B0F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r>
              <a:rPr lang="en-US" altLang="en-US" b="1">
                <a:solidFill>
                  <a:srgbClr val="00B0F0"/>
                </a:solidFill>
              </a:rPr>
              <a:t>MATCH (u:User)-[:FRIEND_OF]-(friend:User)</a:t>
            </a:r>
            <a:endParaRPr lang="en-US" altLang="en-US" b="1">
              <a:solidFill>
                <a:srgbClr val="00B0F0"/>
              </a:solidFill>
            </a:endParaRPr>
          </a:p>
          <a:p>
            <a:r>
              <a:rPr lang="en-US" altLang="en-US" b="1">
                <a:solidFill>
                  <a:srgbClr val="00B0F0"/>
                </a:solidFill>
              </a:rPr>
              <a:t>MATCH (u)-[:MEMBER_OF]-(group:Group)</a:t>
            </a:r>
            <a:endParaRPr lang="en-US" altLang="en-US" b="1">
              <a:solidFill>
                <a:srgbClr val="00B0F0"/>
              </a:solidFill>
            </a:endParaRPr>
          </a:p>
          <a:p>
            <a:r>
              <a:rPr lang="en-US" altLang="en-US" b="1">
                <a:solidFill>
                  <a:srgbClr val="00B0F0"/>
                </a:solidFill>
              </a:rPr>
              <a:t>MATCH (friend)-[:MEMBER_OF]-(group)</a:t>
            </a:r>
            <a:endParaRPr lang="en-US" altLang="en-US" b="1">
              <a:solidFill>
                <a:srgbClr val="00B0F0"/>
              </a:solidFill>
            </a:endParaRPr>
          </a:p>
          <a:p>
            <a:r>
              <a:rPr lang="en-US" altLang="en-US" b="1">
                <a:solidFill>
                  <a:srgbClr val="00B0F0"/>
                </a:solidFill>
              </a:rPr>
              <a:t>WHERE u.id = 123</a:t>
            </a:r>
            <a:endParaRPr lang="en-US" altLang="en-US" b="1">
              <a:solidFill>
                <a:srgbClr val="00B0F0"/>
              </a:solidFill>
            </a:endParaRPr>
          </a:p>
          <a:p>
            <a:r>
              <a:rPr lang="en-US" altLang="en-US" b="1">
                <a:solidFill>
                  <a:srgbClr val="00B0F0"/>
                </a:solidFill>
              </a:rPr>
              <a:t>RETURN friend, COUNT(group) AS common_groups</a:t>
            </a:r>
            <a:endParaRPr lang="en-US" altLang="en-US" b="1">
              <a:solidFill>
                <a:srgbClr val="00B0F0"/>
              </a:solidFill>
            </a:endParaRPr>
          </a:p>
          <a:p>
            <a:r>
              <a:rPr lang="en-US" altLang="en-US" b="1">
                <a:solidFill>
                  <a:srgbClr val="00B0F0"/>
                </a:solidFill>
              </a:rPr>
              <a:t>ORDER BY common_groups DESC</a:t>
            </a:r>
            <a:endParaRPr lang="en-US" altLang="en-US" b="1">
              <a:solidFill>
                <a:srgbClr val="00B0F0"/>
              </a:solidFill>
            </a:endParaRPr>
          </a:p>
          <a:p>
            <a:r>
              <a:rPr lang="en-US" altLang="en-US" b="1">
                <a:solidFill>
                  <a:srgbClr val="00B0F0"/>
                </a:solidFill>
              </a:rPr>
              <a:t>LIMIT 10</a:t>
            </a:r>
            <a:endParaRPr lang="en-US" altLang="en-US" b="1">
              <a:solidFill>
                <a:srgbClr val="00B0F0"/>
              </a:solidFill>
            </a:endParaRPr>
          </a:p>
          <a:p>
            <a:endParaRPr lang="en-US" altLang="en-US" b="1">
              <a:solidFill>
                <a:srgbClr val="00B0F0"/>
              </a:solidFill>
            </a:endParaRPr>
          </a:p>
        </p:txBody>
      </p:sp>
      <p:sp>
        <p:nvSpPr>
          <p:cNvPr id="4" name="Text Box 3"/>
          <p:cNvSpPr txBox="1"/>
          <p:nvPr/>
        </p:nvSpPr>
        <p:spPr>
          <a:xfrm>
            <a:off x="3178175" y="5234940"/>
            <a:ext cx="5080000" cy="1476375"/>
          </a:xfrm>
          <a:prstGeom prst="rect">
            <a:avLst/>
          </a:prstGeom>
        </p:spPr>
        <p:txBody>
          <a:bodyPr>
            <a:spAutoFit/>
          </a:bodyPr>
          <a:p>
            <a:pPr marL="0" indent="0" algn="l"/>
            <a:r>
              <a:rPr b="1" i="0">
                <a:gradFill>
                  <a:gsLst>
                    <a:gs pos="0">
                      <a:srgbClr val="FE4444"/>
                    </a:gs>
                    <a:gs pos="100000">
                      <a:srgbClr val="832B2B"/>
                    </a:gs>
                  </a:gsLst>
                  <a:lin scaled="0"/>
                </a:gradFill>
                <a:latin typeface="-apple-system"/>
                <a:ea typeface="-apple-system"/>
              </a:rPr>
              <a:t>The logic behind this recommendation is that users who share more common groups are more likely to be friends or have similar interests, and therefore are good candidates for recommended friends.</a:t>
            </a:r>
            <a:endParaRPr b="1" i="0">
              <a:gradFill>
                <a:gsLst>
                  <a:gs pos="0">
                    <a:srgbClr val="FE4444"/>
                  </a:gs>
                  <a:gs pos="100000">
                    <a:srgbClr val="832B2B"/>
                  </a:gs>
                </a:gsLst>
                <a:lin scaled="0"/>
              </a:gradFill>
              <a:latin typeface="-apple-system"/>
              <a:ea typeface="-apple-system"/>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Schema Overview</a:t>
            </a:r>
          </a:p>
        </p:txBody>
      </p:sp>
      <p:sp>
        <p:nvSpPr>
          <p:cNvPr id="3" name="Content Placeholder 2"/>
          <p:cNvSpPr>
            <a:spLocks noGrp="1"/>
          </p:cNvSpPr>
          <p:nvPr>
            <p:ph idx="1"/>
          </p:nvPr>
        </p:nvSpPr>
        <p:spPr/>
        <p:txBody>
          <a:bodyPr/>
          <a:lstStyle/>
          <a:p>
            <a:pPr marL="0" indent="0">
              <a:buNone/>
            </a:pPr>
            <a:r>
              <a:rPr b="1">
                <a:solidFill>
                  <a:srgbClr val="00B0F0"/>
                </a:solidFill>
              </a:rPr>
              <a:t>Relationships:</a:t>
            </a:r>
            <a:endParaRPr b="1">
              <a:solidFill>
                <a:srgbClr val="00B0F0"/>
              </a:solidFill>
            </a:endParaRPr>
          </a:p>
          <a:p>
            <a:pPr marL="0" indent="0">
              <a:buNone/>
            </a:pPr>
            <a:r>
              <a:t>1. FOLLOWS: User → User</a:t>
            </a:r>
          </a:p>
          <a:p>
            <a:pPr marL="0" indent="0">
              <a:buNone/>
            </a:pPr>
            <a:r>
              <a:t>2. CREATED: User → Post</a:t>
            </a:r>
          </a:p>
          <a:p>
            <a:pPr marL="0" indent="0">
              <a:buNone/>
            </a:pPr>
            <a:r>
              <a:t>3. LIKES: User → Post</a:t>
            </a:r>
          </a:p>
          <a:p>
            <a:pPr marL="0" indent="0">
              <a:buNone/>
            </a:pPr>
            <a:r>
              <a:t>4. COMMENTED: User → Post</a:t>
            </a:r>
          </a:p>
          <a:p>
            <a:pPr marL="0" indent="0">
              <a:buNone/>
            </a:pPr>
            <a:r>
              <a:t>5. MEMBER_OF: User → Group</a:t>
            </a:r>
          </a:p>
          <a:p>
            <a:pPr marL="0" indent="0">
              <a:buNone/>
            </a:pPr>
            <a:r>
              <a:t>6. POSTED_IN: Post → Group</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lstStyle/>
          <a:p>
            <a:r>
              <a:t>Graph Model Visualization</a:t>
            </a:r>
          </a:p>
        </p:txBody>
      </p:sp>
      <p:pic>
        <p:nvPicPr>
          <p:cNvPr id="3" name="Picture 2" descr="social_media_graph_model.png"/>
          <p:cNvPicPr>
            <a:picLocks noChangeAspect="1"/>
          </p:cNvPicPr>
          <p:nvPr/>
        </p:nvPicPr>
        <p:blipFill>
          <a:blip r:embed="rId1"/>
          <a:stretch>
            <a:fillRect/>
          </a:stretch>
        </p:blipFill>
        <p:spPr>
          <a:xfrm>
            <a:off x="914400" y="1371600"/>
            <a:ext cx="6771652" cy="4114800"/>
          </a:xfrm>
          <a:prstGeom prst="rect">
            <a:avLst/>
          </a:prstGeom>
        </p:spPr>
      </p:pic>
      <p:pic>
        <p:nvPicPr>
          <p:cNvPr id="4" name="Content Placeholder 3"/>
          <p:cNvPicPr>
            <a:picLocks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1012825" y="1802130"/>
            <a:ext cx="7580630" cy="32543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457200" y="274955"/>
            <a:ext cx="8229600" cy="689610"/>
          </a:xfrm>
        </p:spPr>
        <p:txBody>
          <a:bodyPr/>
          <a:p>
            <a:r>
              <a:rPr lang="en-US" sz="3200"/>
              <a:t>Creating User Node 1</a:t>
            </a:r>
            <a:endParaRPr lang="en-US" sz="3200"/>
          </a:p>
        </p:txBody>
      </p:sp>
      <p:sp>
        <p:nvSpPr>
          <p:cNvPr id="3" name="Content Placeholder 2"/>
          <p:cNvSpPr>
            <a:spLocks noGrp="1"/>
          </p:cNvSpPr>
          <p:nvPr>
            <p:ph idx="1"/>
          </p:nvPr>
        </p:nvSpPr>
        <p:spPr>
          <a:xfrm>
            <a:off x="457200" y="965200"/>
            <a:ext cx="8229600" cy="5572760"/>
          </a:xfrm>
        </p:spPr>
        <p:txBody>
          <a:bodyPr>
            <a:noAutofit/>
          </a:bodyPr>
          <a:p>
            <a:pPr marL="0" indent="0">
              <a:buNone/>
            </a:pPr>
            <a:r>
              <a:rPr lang="en-US" altLang="en-US" sz="2300" b="1">
                <a:solidFill>
                  <a:srgbClr val="00B0F0"/>
                </a:solidFill>
              </a:rPr>
              <a:t>CREATE (u1:User {id: 'u1', name: 'Alice', email: 'alice@example.com', joined_date: '2024-01-01', bio: 'Software Developer'})</a:t>
            </a:r>
            <a:endParaRPr lang="en-US" altLang="en-US" sz="2300" b="1">
              <a:solidFill>
                <a:srgbClr val="00B0F0"/>
              </a:solidFill>
            </a:endParaRPr>
          </a:p>
          <a:p>
            <a:pPr marL="0" indent="0">
              <a:buNone/>
            </a:pPr>
            <a:r>
              <a:rPr lang="en-US" altLang="en-US" sz="2300" b="1">
                <a:gradFill>
                  <a:gsLst>
                    <a:gs pos="0">
                      <a:srgbClr val="007BD3"/>
                    </a:gs>
                    <a:gs pos="100000">
                      <a:srgbClr val="034373"/>
                    </a:gs>
                  </a:gsLst>
                  <a:lin scaled="0"/>
                </a:gradFill>
              </a:rPr>
              <a:t>This command creates a new node in the database, the node is labeled as User, which categorizes it as a "User" entity.</a:t>
            </a:r>
            <a:endParaRPr lang="en-US" altLang="en-US" sz="2300" b="1">
              <a:gradFill>
                <a:gsLst>
                  <a:gs pos="0">
                    <a:srgbClr val="007BD3"/>
                  </a:gs>
                  <a:gs pos="100000">
                    <a:srgbClr val="034373"/>
                  </a:gs>
                </a:gsLst>
                <a:lin scaled="0"/>
              </a:gradFill>
            </a:endParaRPr>
          </a:p>
          <a:p>
            <a:pPr marL="0" indent="0">
              <a:buNone/>
            </a:pPr>
            <a:r>
              <a:rPr lang="en-US" altLang="en-US" sz="2300" b="1">
                <a:gradFill>
                  <a:gsLst>
                    <a:gs pos="0">
                      <a:srgbClr val="007BD3"/>
                    </a:gs>
                    <a:gs pos="100000">
                      <a:srgbClr val="034373"/>
                    </a:gs>
                  </a:gsLst>
                  <a:lin scaled="0"/>
                </a:gradFill>
              </a:rPr>
              <a:t>The node is assigned a unique identifier u1</a:t>
            </a:r>
            <a:r>
              <a:rPr lang="en-US" altLang="en-US" sz="2300" b="1"/>
              <a:t> (</a:t>
            </a:r>
            <a:r>
              <a:rPr lang="en-US" altLang="en-US" sz="2300" b="1" i="1">
                <a:solidFill>
                  <a:srgbClr val="C00000"/>
                </a:solidFill>
              </a:rPr>
              <a:t>this is just a variable used in the current query, not stored in the database</a:t>
            </a:r>
            <a:r>
              <a:rPr lang="en-US" altLang="en-US" sz="2300" b="1"/>
              <a:t>).</a:t>
            </a:r>
            <a:endParaRPr lang="en-US" altLang="en-US" sz="2300" b="1"/>
          </a:p>
          <a:p>
            <a:pPr marL="0" indent="0">
              <a:buNone/>
            </a:pPr>
            <a:r>
              <a:rPr lang="en-US" altLang="en-US" sz="2300" b="1">
                <a:solidFill>
                  <a:srgbClr val="0070C0"/>
                </a:solidFill>
              </a:rPr>
              <a:t>The node has several properties (key-value pairs) that describe the user:</a:t>
            </a:r>
            <a:endParaRPr lang="en-US" altLang="en-US" sz="2300" b="1"/>
          </a:p>
          <a:p>
            <a:pPr marL="457200" lvl="1" indent="0">
              <a:buNone/>
            </a:pPr>
            <a:r>
              <a:rPr lang="en-US" altLang="en-US" sz="2010" b="1">
                <a:gradFill>
                  <a:gsLst>
                    <a:gs pos="0">
                      <a:srgbClr val="E30000"/>
                    </a:gs>
                    <a:gs pos="100000">
                      <a:srgbClr val="760303"/>
                    </a:gs>
                  </a:gsLst>
                  <a:lin scaled="0"/>
                </a:gradFill>
              </a:rPr>
              <a:t>id: </a:t>
            </a:r>
            <a:r>
              <a:rPr lang="en-US" altLang="en-US" sz="2010" b="1">
                <a:solidFill>
                  <a:srgbClr val="0070C0"/>
                </a:solidFill>
              </a:rPr>
              <a:t>'u1' - A unique identifier for the user.</a:t>
            </a:r>
            <a:endParaRPr lang="en-US" altLang="en-US" sz="2010" b="1">
              <a:solidFill>
                <a:srgbClr val="0070C0"/>
              </a:solidFill>
            </a:endParaRPr>
          </a:p>
          <a:p>
            <a:pPr marL="457200" lvl="1" indent="0">
              <a:buNone/>
            </a:pPr>
            <a:r>
              <a:rPr lang="en-US" altLang="en-US" sz="2010" b="1">
                <a:solidFill>
                  <a:srgbClr val="FF0000"/>
                </a:solidFill>
              </a:rPr>
              <a:t>name:</a:t>
            </a:r>
            <a:r>
              <a:rPr lang="en-US" altLang="en-US" sz="2010" b="1">
                <a:solidFill>
                  <a:srgbClr val="0070C0"/>
                </a:solidFill>
              </a:rPr>
              <a:t> 'Alice' - The name of the user.</a:t>
            </a:r>
            <a:endParaRPr lang="en-US" altLang="en-US" sz="2010" b="1">
              <a:solidFill>
                <a:srgbClr val="0070C0"/>
              </a:solidFill>
            </a:endParaRPr>
          </a:p>
          <a:p>
            <a:pPr marL="457200" lvl="1" indent="0">
              <a:buNone/>
            </a:pPr>
            <a:r>
              <a:rPr lang="en-US" altLang="en-US" sz="2010" b="1">
                <a:solidFill>
                  <a:srgbClr val="FF0000"/>
                </a:solidFill>
              </a:rPr>
              <a:t>email:</a:t>
            </a:r>
            <a:r>
              <a:rPr lang="en-US" altLang="en-US" sz="2010" b="1">
                <a:solidFill>
                  <a:srgbClr val="0070C0"/>
                </a:solidFill>
              </a:rPr>
              <a:t> 'alice@example.com' - The user's email address.</a:t>
            </a:r>
            <a:endParaRPr lang="en-US" altLang="en-US" sz="2010" b="1">
              <a:solidFill>
                <a:srgbClr val="0070C0"/>
              </a:solidFill>
            </a:endParaRPr>
          </a:p>
          <a:p>
            <a:pPr marL="457200" lvl="1" indent="0">
              <a:buNone/>
            </a:pPr>
            <a:r>
              <a:rPr lang="en-US" altLang="en-US" sz="2010" b="1">
                <a:solidFill>
                  <a:srgbClr val="FF0000"/>
                </a:solidFill>
              </a:rPr>
              <a:t>joined_date:</a:t>
            </a:r>
            <a:r>
              <a:rPr lang="en-US" altLang="en-US" sz="2010" b="1">
                <a:solidFill>
                  <a:srgbClr val="0070C0"/>
                </a:solidFill>
              </a:rPr>
              <a:t> '2024-01-01' - The date when the user joined.</a:t>
            </a:r>
            <a:endParaRPr lang="en-US" altLang="en-US" sz="2010" b="1">
              <a:solidFill>
                <a:srgbClr val="0070C0"/>
              </a:solidFill>
            </a:endParaRPr>
          </a:p>
          <a:p>
            <a:pPr marL="457200" lvl="1" indent="0">
              <a:buNone/>
            </a:pPr>
            <a:r>
              <a:rPr lang="en-US" altLang="en-US" sz="2010" b="1">
                <a:solidFill>
                  <a:srgbClr val="FF0000"/>
                </a:solidFill>
              </a:rPr>
              <a:t>bio:</a:t>
            </a:r>
            <a:r>
              <a:rPr lang="en-US" altLang="en-US" sz="2010" b="1">
                <a:solidFill>
                  <a:srgbClr val="0070C0"/>
                </a:solidFill>
              </a:rPr>
              <a:t> 'Software Developer' - A short biography or description of the user.</a:t>
            </a:r>
            <a:endParaRPr lang="en-US" altLang="en-US" sz="2010" b="1">
              <a:solidFill>
                <a:srgbClr val="0070C0"/>
              </a:solidFill>
            </a:endParaRPr>
          </a:p>
          <a:p>
            <a:pPr marL="457200" lvl="1" indent="0">
              <a:buNone/>
            </a:pPr>
            <a:endParaRPr lang="en-US" altLang="en-US" sz="2010" b="1">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sym typeface="+mn-ea"/>
              </a:rPr>
              <a:t>Creating User Node 2</a:t>
            </a:r>
            <a:endParaRPr lang="en-US"/>
          </a:p>
        </p:txBody>
      </p:sp>
      <p:sp>
        <p:nvSpPr>
          <p:cNvPr id="3" name="Content Placeholder 2"/>
          <p:cNvSpPr>
            <a:spLocks noGrp="1"/>
          </p:cNvSpPr>
          <p:nvPr>
            <p:ph idx="1"/>
          </p:nvPr>
        </p:nvSpPr>
        <p:spPr/>
        <p:txBody>
          <a:bodyPr>
            <a:normAutofit lnSpcReduction="10000"/>
          </a:bodyPr>
          <a:p>
            <a:pPr marL="0" indent="0">
              <a:buNone/>
            </a:pPr>
            <a:r>
              <a:rPr lang="en-US" altLang="en-US" b="1">
                <a:solidFill>
                  <a:srgbClr val="00B0F0"/>
                </a:solidFill>
              </a:rPr>
              <a:t>CREATE (u2:User {id: 'u2', name: 'Bob', email: 'bob@example.com', joined_date: '2024-01-05', bio: 'Graphic Designer'})</a:t>
            </a:r>
            <a:endParaRPr lang="en-US" altLang="en-US" b="1">
              <a:solidFill>
                <a:srgbClr val="00B0F0"/>
              </a:solidFill>
            </a:endParaRPr>
          </a:p>
          <a:p>
            <a:endParaRPr lang="en-US" altLang="en-US" b="1">
              <a:solidFill>
                <a:srgbClr val="00B0F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sym typeface="+mn-ea"/>
              </a:rPr>
              <a:t>Creating User Node 3</a:t>
            </a:r>
            <a:endParaRPr lang="en-US"/>
          </a:p>
        </p:txBody>
      </p:sp>
      <p:sp>
        <p:nvSpPr>
          <p:cNvPr id="3" name="Content Placeholder 2"/>
          <p:cNvSpPr>
            <a:spLocks noGrp="1"/>
          </p:cNvSpPr>
          <p:nvPr>
            <p:ph idx="1"/>
          </p:nvPr>
        </p:nvSpPr>
        <p:spPr/>
        <p:txBody>
          <a:bodyPr>
            <a:normAutofit lnSpcReduction="10000"/>
          </a:bodyPr>
          <a:p>
            <a:pPr marL="0" indent="0">
              <a:buNone/>
            </a:pPr>
            <a:r>
              <a:rPr lang="en-US" altLang="en-US" b="1">
                <a:solidFill>
                  <a:srgbClr val="00B0F0"/>
                </a:solidFill>
              </a:rPr>
              <a:t>CREATE (u3:User {id: 'u3', name: 'Charlie', email: 'charlie@example.com', joined_date: '2024-01-10', bio: 'Content Creator'});</a:t>
            </a:r>
            <a:endParaRPr lang="en-US" altLang="en-US" b="1">
              <a:solidFill>
                <a:srgbClr val="00B0F0"/>
              </a:solidFill>
            </a:endParaRPr>
          </a:p>
          <a:p>
            <a:endParaRPr lang="en-US" altLang="en-US" b="1">
              <a:solidFill>
                <a:srgbClr val="00B0F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t>Create Posts 1</a:t>
            </a:r>
            <a:endParaRPr lang="en-US" altLang="en-US"/>
          </a:p>
        </p:txBody>
      </p:sp>
      <p:sp>
        <p:nvSpPr>
          <p:cNvPr id="3" name="Content Placeholder 2"/>
          <p:cNvSpPr>
            <a:spLocks noGrp="1"/>
          </p:cNvSpPr>
          <p:nvPr>
            <p:ph idx="1"/>
          </p:nvPr>
        </p:nvSpPr>
        <p:spPr/>
        <p:txBody>
          <a:bodyPr>
            <a:normAutofit fontScale="65000"/>
          </a:bodyPr>
          <a:p>
            <a:pPr marL="0" indent="0">
              <a:buNone/>
            </a:pPr>
            <a:r>
              <a:rPr lang="en-US" altLang="en-US" b="1">
                <a:solidFill>
                  <a:srgbClr val="00B0F0"/>
                </a:solidFill>
              </a:rPr>
              <a:t>CREATE (p1:Post {id: 'p1', content: 'Hello, world!', created_at: '2024-01-15'})</a:t>
            </a:r>
            <a:endParaRPr lang="en-US" altLang="en-US" b="1">
              <a:solidFill>
                <a:srgbClr val="00B0F0"/>
              </a:solidFill>
            </a:endParaRPr>
          </a:p>
          <a:p>
            <a:pPr marL="0" indent="0">
              <a:buNone/>
            </a:pPr>
            <a:endParaRPr lang="en-US" altLang="en-US"/>
          </a:p>
          <a:p>
            <a:pPr marL="0" indent="0">
              <a:buNone/>
            </a:pPr>
            <a:r>
              <a:rPr lang="en-US" altLang="en-US" b="1">
                <a:solidFill>
                  <a:srgbClr val="002060"/>
                </a:solidFill>
              </a:rPr>
              <a:t>   - Creates a node labeled `Post`.</a:t>
            </a:r>
            <a:endParaRPr lang="en-US" altLang="en-US" b="1">
              <a:solidFill>
                <a:srgbClr val="002060"/>
              </a:solidFill>
            </a:endParaRPr>
          </a:p>
          <a:p>
            <a:pPr marL="0" indent="0">
              <a:buNone/>
            </a:pPr>
            <a:r>
              <a:rPr lang="en-US" altLang="en-US" b="1">
                <a:solidFill>
                  <a:srgbClr val="002060"/>
                </a:solidFill>
              </a:rPr>
              <a:t>   - The node has:</a:t>
            </a:r>
            <a:endParaRPr lang="en-US" altLang="en-US" b="1">
              <a:solidFill>
                <a:srgbClr val="002060"/>
              </a:solidFill>
            </a:endParaRPr>
          </a:p>
          <a:p>
            <a:pPr marL="0" indent="0">
              <a:buNone/>
            </a:pPr>
            <a:r>
              <a:rPr lang="en-US" altLang="en-US" b="1">
                <a:solidFill>
                  <a:srgbClr val="002060"/>
                </a:solidFill>
              </a:rPr>
              <a:t>     - `id` = `'p1'`</a:t>
            </a:r>
            <a:endParaRPr lang="en-US" altLang="en-US" b="1">
              <a:solidFill>
                <a:srgbClr val="002060"/>
              </a:solidFill>
            </a:endParaRPr>
          </a:p>
          <a:p>
            <a:pPr marL="0" indent="0">
              <a:buNone/>
            </a:pPr>
            <a:r>
              <a:rPr lang="en-US" altLang="en-US" b="1">
                <a:solidFill>
                  <a:srgbClr val="002060"/>
                </a:solidFill>
              </a:rPr>
              <a:t>     - `content` = `'Hello, world!'`</a:t>
            </a:r>
            <a:endParaRPr lang="en-US" altLang="en-US" b="1">
              <a:solidFill>
                <a:srgbClr val="002060"/>
              </a:solidFill>
            </a:endParaRPr>
          </a:p>
          <a:p>
            <a:pPr marL="0" indent="0">
              <a:buNone/>
            </a:pPr>
            <a:r>
              <a:rPr lang="en-US" altLang="en-US" b="1">
                <a:solidFill>
                  <a:srgbClr val="002060"/>
                </a:solidFill>
              </a:rPr>
              <a:t>     - `created_at` = `'2024-01-15'`</a:t>
            </a:r>
            <a:endParaRPr lang="en-US" altLang="en-US" b="1">
              <a:solidFill>
                <a:srgbClr val="002060"/>
              </a:solidFill>
            </a:endParaRPr>
          </a:p>
          <a:p>
            <a:pPr marL="0" indent="0">
              <a:buNone/>
            </a:pPr>
            <a:endParaRPr lang="en-US" altLang="en-US"/>
          </a:p>
          <a:p>
            <a:pPr marL="0" indent="0">
              <a:buNone/>
            </a:pPr>
            <a:r>
              <a:rPr lang="en-US" altLang="en-US" b="1">
                <a:solidFill>
                  <a:srgbClr val="C00000"/>
                </a:solidFill>
              </a:rPr>
              <a:t>These nodes can later be queried, updated, or connected to other nodes in the graph database to represent relationships or more complex data structures.</a:t>
            </a:r>
            <a:endParaRPr lang="en-US" altLang="en-US" b="1">
              <a:solidFill>
                <a:srgbClr val="C00000"/>
              </a:solidFill>
            </a:endParaRPr>
          </a:p>
          <a:p>
            <a:endParaRPr lang="en-US" altLang="en-US" b="1">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a:t>Create Posts 2</a:t>
            </a:r>
            <a:endParaRPr lang="en-US" altLang="en-US"/>
          </a:p>
        </p:txBody>
      </p:sp>
      <p:sp>
        <p:nvSpPr>
          <p:cNvPr id="3" name="Content Placeholder 2"/>
          <p:cNvSpPr>
            <a:spLocks noGrp="1"/>
          </p:cNvSpPr>
          <p:nvPr>
            <p:ph idx="1"/>
          </p:nvPr>
        </p:nvSpPr>
        <p:spPr/>
        <p:txBody>
          <a:bodyPr/>
          <a:p>
            <a:pPr marL="0" indent="0">
              <a:buNone/>
            </a:pPr>
            <a:r>
              <a:rPr lang="en-US" altLang="en-US" b="1">
                <a:solidFill>
                  <a:srgbClr val="00B0F0"/>
                </a:solidFill>
              </a:rPr>
              <a:t>CREATE (p2:Post {id: 'p2', content: 'Excited to join this platform!', created_at: '2024-01-16'})</a:t>
            </a:r>
            <a:endParaRPr lang="en-US" altLang="en-US" b="1">
              <a:solidFill>
                <a:srgbClr val="00B0F0"/>
              </a:solidFill>
            </a:endParaRPr>
          </a:p>
          <a:p>
            <a:endParaRPr lang="en-US" altLang="en-US" b="1">
              <a:solidFill>
                <a:srgbClr val="00B0F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5710</Words>
  <Application>WPS Presentation</Application>
  <PresentationFormat>On-screen Show (4:3)</PresentationFormat>
  <Paragraphs>197</Paragraphs>
  <Slides>24</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24</vt:i4>
      </vt:variant>
    </vt:vector>
  </HeadingPairs>
  <TitlesOfParts>
    <vt:vector size="34" baseType="lpstr">
      <vt:lpstr>Arial</vt:lpstr>
      <vt:lpstr>SimSun</vt:lpstr>
      <vt:lpstr>Wingdings</vt:lpstr>
      <vt:lpstr>Arial</vt:lpstr>
      <vt:lpstr>Calibri</vt:lpstr>
      <vt:lpstr>Microsoft YaHei</vt:lpstr>
      <vt:lpstr>Arial Unicode MS</vt:lpstr>
      <vt:lpstr>-apple-system</vt:lpstr>
      <vt:lpstr>Segoe Print</vt:lpstr>
      <vt:lpstr>Office Theme</vt:lpstr>
      <vt:lpstr>Social Media Database Design</vt:lpstr>
      <vt:lpstr>Schema Overview</vt:lpstr>
      <vt:lpstr>Schema Overview</vt:lpstr>
      <vt:lpstr>Graph Model Visualization</vt:lpstr>
      <vt:lpstr>PowerPoint 演示文稿</vt:lpstr>
      <vt:lpstr>PowerPoint 演示文稿</vt:lpstr>
      <vt:lpstr>PowerPoint 演示文稿</vt:lpstr>
      <vt:lpstr>PowerPoint 演示文稿</vt:lpstr>
      <vt:lpstr>Create Posts 1</vt:lpstr>
      <vt:lpstr>Create Posts 1</vt:lpstr>
      <vt:lpstr>PowerPoint 演示文稿</vt:lpstr>
      <vt:lpstr>PowerPoint 演示文稿</vt:lpstr>
      <vt:lpstr>PowerPoint 演示文稿</vt:lpstr>
      <vt:lpstr>PowerPoint 演示文稿</vt:lpstr>
      <vt:lpstr>Establish Relationships FOLLOWS Relationship</vt:lpstr>
      <vt:lpstr>PowerPoint 演示文稿</vt:lpstr>
      <vt:lpstr>PowerPoint 演示文稿</vt:lpstr>
      <vt:lpstr>PowerPoint 演示文稿</vt:lpstr>
      <vt:lpstr>Example Queries</vt:lpstr>
      <vt:lpstr>Example Queries</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description>generated using python-pptx</dc:description>
  <cp:lastModifiedBy>WPS_1636786479</cp:lastModifiedBy>
  <cp:revision>6</cp:revision>
  <dcterms:created xsi:type="dcterms:W3CDTF">2013-01-27T09:14:00Z</dcterms:created>
  <dcterms:modified xsi:type="dcterms:W3CDTF">2024-12-18T22:36:15Z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B4B7618C3EB041C594480B72C17EA84A_13</vt:lpwstr>
  </property>
  <property fmtid="{D5CDD505-2E9C-101B-9397-08002B2CF9AE}" pid="3" name="KSOProductBuildVer">
    <vt:lpwstr>1033-12.2.0.19307</vt:lpwstr>
  </property>
</Properties>
</file>