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59" r:id="rId3"/>
    <p:sldId id="264" r:id="rId4"/>
    <p:sldId id="265" r:id="rId5"/>
    <p:sldId id="268" r:id="rId6"/>
    <p:sldId id="269" r:id="rId7"/>
    <p:sldId id="257" r:id="rId8"/>
    <p:sldId id="266" r:id="rId9"/>
    <p:sldId id="263" r:id="rId10"/>
    <p:sldId id="267" r:id="rId11"/>
    <p:sldId id="261" r:id="rId12"/>
    <p:sldId id="270" r:id="rId13"/>
    <p:sldId id="271" r:id="rId14"/>
    <p:sldId id="258" r:id="rId15"/>
    <p:sldId id="272" r:id="rId16"/>
    <p:sldId id="273" r:id="rId17"/>
    <p:sldId id="274" r:id="rId18"/>
    <p:sldId id="275" r:id="rId19"/>
    <p:sldId id="276" r:id="rId20"/>
    <p:sldId id="279" r:id="rId21"/>
    <p:sldId id="280" r:id="rId22"/>
    <p:sldId id="281" r:id="rId23"/>
    <p:sldId id="282" r:id="rId24"/>
    <p:sldId id="283" r:id="rId25"/>
    <p:sldId id="286" r:id="rId26"/>
    <p:sldId id="287" r:id="rId27"/>
    <p:sldId id="288" r:id="rId28"/>
    <p:sldId id="289" r:id="rId29"/>
    <p:sldId id="290" r:id="rId30"/>
    <p:sldId id="291" r:id="rId31"/>
    <p:sldId id="292" r:id="rId32"/>
    <p:sldId id="293" r:id="rId33"/>
    <p:sldId id="295" r:id="rId34"/>
    <p:sldId id="296"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875" autoAdjust="0"/>
  </p:normalViewPr>
  <p:slideViewPr>
    <p:cSldViewPr>
      <p:cViewPr varScale="1">
        <p:scale>
          <a:sx n="67" d="100"/>
          <a:sy n="67" d="100"/>
        </p:scale>
        <p:origin x="1260" y="60"/>
      </p:cViewPr>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E41B12-C080-4FBA-AD17-C9D8030EE56B}" type="datetimeFigureOut">
              <a:rPr lang="en-US" smtClean="0"/>
              <a:pPr/>
              <a:t>6/24/2022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AE48E7-357E-47AE-9ABB-901CC3C50EF5}" type="slidenum">
              <a:rPr lang="en-US" smtClean="0"/>
              <a:pPr/>
              <a:t>‹#›</a:t>
            </a:fld>
            <a:endParaRPr lang="en-US"/>
          </a:p>
        </p:txBody>
      </p:sp>
    </p:spTree>
    <p:extLst>
      <p:ext uri="{BB962C8B-B14F-4D97-AF65-F5344CB8AC3E}">
        <p14:creationId xmlns:p14="http://schemas.microsoft.com/office/powerpoint/2010/main" val="619738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7AE48E7-357E-47AE-9ABB-901CC3C50EF5}" type="slidenum">
              <a:rPr lang="en-US" smtClean="0"/>
              <a:pPr/>
              <a:t>8</a:t>
            </a:fld>
            <a:endParaRPr lang="en-US"/>
          </a:p>
        </p:txBody>
      </p:sp>
    </p:spTree>
    <p:extLst>
      <p:ext uri="{BB962C8B-B14F-4D97-AF65-F5344CB8AC3E}">
        <p14:creationId xmlns:p14="http://schemas.microsoft.com/office/powerpoint/2010/main" val="42635101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fld id="{1925834B-FCAF-4F8F-BBC3-FCE9E724F151}" type="slidenum">
              <a:rPr lang="en-US"/>
              <a:pPr/>
              <a:t>21</a:t>
            </a:fld>
            <a:endParaRPr lang="en-US"/>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a:ln/>
        </p:spPr>
        <p:txBody>
          <a:bodyPr/>
          <a:lstStyle/>
          <a:p>
            <a:pPr eaLnBrk="1" hangingPunct="1"/>
            <a:r>
              <a:rPr lang="en-US"/>
              <a:t>Feel free to add characteristics and situations to the persons on deck. For example, at the end of the discussion, ask if any of the groups had considered:</a:t>
            </a:r>
          </a:p>
          <a:p>
            <a:pPr eaLnBrk="1" hangingPunct="1">
              <a:buFontTx/>
              <a:buChar char="•"/>
            </a:pPr>
            <a:r>
              <a:rPr lang="en-US"/>
              <a:t> The seventeen year old was raped.</a:t>
            </a:r>
          </a:p>
          <a:p>
            <a:pPr eaLnBrk="1" hangingPunct="1">
              <a:buFontTx/>
              <a:buChar char="•"/>
            </a:pPr>
            <a:r>
              <a:rPr lang="en-US"/>
              <a:t>The girl is 9 months pregnant.</a:t>
            </a:r>
          </a:p>
          <a:p>
            <a:pPr eaLnBrk="1" hangingPunct="1">
              <a:buFontTx/>
              <a:buChar char="•"/>
            </a:pPr>
            <a:r>
              <a:rPr lang="en-US"/>
              <a:t>The retired physician was an emergency room physician.</a:t>
            </a:r>
          </a:p>
          <a:p>
            <a:pPr eaLnBrk="1" hangingPunct="1">
              <a:buFontTx/>
              <a:buChar char="•"/>
            </a:pPr>
            <a:r>
              <a:rPr lang="en-US"/>
              <a:t>Unbeknownst  to the other persons on deck, the professional athlete has AIDS.</a:t>
            </a:r>
          </a:p>
          <a:p>
            <a:pPr eaLnBrk="1" hangingPunct="1">
              <a:buFontTx/>
              <a:buChar char="•"/>
            </a:pPr>
            <a:endParaRPr lang="en-US"/>
          </a:p>
        </p:txBody>
      </p:sp>
    </p:spTree>
    <p:extLst>
      <p:ext uri="{BB962C8B-B14F-4D97-AF65-F5344CB8AC3E}">
        <p14:creationId xmlns:p14="http://schemas.microsoft.com/office/powerpoint/2010/main" val="34467708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p:spPr>
        <p:txBody>
          <a:bodyPr/>
          <a:lstStyle/>
          <a:p>
            <a:fld id="{6905C1FA-3171-4C04-A0CE-E86AF2052ABA}" type="slidenum">
              <a:rPr lang="en-US"/>
              <a:pPr/>
              <a:t>26</a:t>
            </a:fld>
            <a:endParaRPr lang="en-US"/>
          </a:p>
        </p:txBody>
      </p:sp>
      <p:sp>
        <p:nvSpPr>
          <p:cNvPr id="113667" name="Rectangle 2"/>
          <p:cNvSpPr>
            <a:spLocks noGrp="1" noRot="1" noChangeAspect="1" noChangeArrowheads="1" noTextEdit="1"/>
          </p:cNvSpPr>
          <p:nvPr>
            <p:ph type="sldImg"/>
          </p:nvPr>
        </p:nvSpPr>
        <p:spPr>
          <a:ln/>
        </p:spPr>
      </p:sp>
      <p:sp>
        <p:nvSpPr>
          <p:cNvPr id="113668" name="Rectangle 3"/>
          <p:cNvSpPr>
            <a:spLocks noGrp="1" noChangeArrowheads="1"/>
          </p:cNvSpPr>
          <p:nvPr>
            <p:ph type="body" idx="1"/>
          </p:nvPr>
        </p:nvSpPr>
        <p:spPr>
          <a:noFill/>
          <a:ln/>
        </p:spPr>
        <p:txBody>
          <a:bodyPr/>
          <a:lstStyle/>
          <a:p>
            <a:pPr eaLnBrk="1" hangingPunct="1"/>
            <a:r>
              <a:rPr lang="en-US">
                <a:latin typeface="Arial" pitchFamily="34" charset="0"/>
              </a:rPr>
              <a:t>There are many more ethical questions and dilemmas we have to deal with today and none has an easy answer.</a:t>
            </a:r>
          </a:p>
        </p:txBody>
      </p:sp>
    </p:spTree>
    <p:extLst>
      <p:ext uri="{BB962C8B-B14F-4D97-AF65-F5344CB8AC3E}">
        <p14:creationId xmlns:p14="http://schemas.microsoft.com/office/powerpoint/2010/main" val="14979657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p:spPr>
        <p:txBody>
          <a:bodyPr/>
          <a:lstStyle/>
          <a:p>
            <a:fld id="{7C895DFD-E9CC-478C-9FF5-0292C184D92A}" type="slidenum">
              <a:rPr lang="en-US"/>
              <a:pPr/>
              <a:t>30</a:t>
            </a:fld>
            <a:endParaRPr lang="en-US"/>
          </a:p>
        </p:txBody>
      </p:sp>
      <p:sp>
        <p:nvSpPr>
          <p:cNvPr id="114691" name="Rectangle 2"/>
          <p:cNvSpPr>
            <a:spLocks noGrp="1" noRot="1" noChangeAspect="1" noChangeArrowheads="1" noTextEdit="1"/>
          </p:cNvSpPr>
          <p:nvPr>
            <p:ph type="sldImg"/>
          </p:nvPr>
        </p:nvSpPr>
        <p:spPr>
          <a:ln/>
        </p:spPr>
      </p:sp>
      <p:sp>
        <p:nvSpPr>
          <p:cNvPr id="114692" name="Rectangle 3"/>
          <p:cNvSpPr>
            <a:spLocks noGrp="1" noChangeArrowheads="1"/>
          </p:cNvSpPr>
          <p:nvPr>
            <p:ph type="body" idx="1"/>
          </p:nvPr>
        </p:nvSpPr>
        <p:spPr>
          <a:noFill/>
          <a:ln/>
        </p:spPr>
        <p:txBody>
          <a:bodyPr>
            <a:normAutofit fontScale="92500"/>
          </a:bodyPr>
          <a:lstStyle/>
          <a:p>
            <a:pPr algn="ctr" eaLnBrk="1" hangingPunct="1"/>
            <a:r>
              <a:rPr lang="en-US" b="1">
                <a:latin typeface="CG Times"/>
              </a:rPr>
              <a:t>Assessment, Diagnosis, Planning, Implementation, Evaluation (ADPIE) Decision Making Model</a:t>
            </a:r>
          </a:p>
          <a:p>
            <a:pPr eaLnBrk="1" hangingPunct="1"/>
            <a:r>
              <a:rPr lang="en-US">
                <a:cs typeface="Times New Roman" pitchFamily="18" charset="0"/>
              </a:rPr>
              <a:t> </a:t>
            </a:r>
          </a:p>
          <a:p>
            <a:pPr eaLnBrk="1" hangingPunct="1"/>
            <a:r>
              <a:rPr lang="en-US">
                <a:cs typeface="Times New Roman" pitchFamily="18" charset="0"/>
              </a:rPr>
              <a:t> </a:t>
            </a:r>
          </a:p>
          <a:p>
            <a:pPr eaLnBrk="1" hangingPunct="1"/>
            <a:r>
              <a:rPr lang="en-US">
                <a:cs typeface="Times New Roman" pitchFamily="18" charset="0"/>
              </a:rPr>
              <a:t> </a:t>
            </a:r>
          </a:p>
          <a:p>
            <a:pPr algn="just" eaLnBrk="1" hangingPunct="1"/>
            <a:r>
              <a:rPr lang="en-US">
                <a:cs typeface="Times New Roman" pitchFamily="18" charset="0"/>
              </a:rPr>
              <a:t>This model was developed as an on-going evaluation tool.  The strategic plan is an ongoing living process.  As soon as the organization initiates the assessment process and, therefore, determines the needs of the organization (diagnosis), it is time to move on to the planning phase where the stake holders determine (plan) the strategies to meet the needs of fixing or addressing the problems within the organization (diagnosis).  After this phase is completed, it is time to put into action the plans (implement) determined by the organization’s stake holders.  It is then imperative to see if the organization has met the goals of the plans and programs that were implemented (evaluate).  Upon finishing the evaluation and discovering the success and failures of the implemented plans, (take note already a new organization is emerging), it is time to begin assessing the new organization with it’s new strengths and weaknesses that are a net result of implementing the initial ADPIE process.  To do this effectively, it is necessary to initiate the ADPIE process again.  At the end of this next ADPIE process, the result will again be a new organization with its new strengths and weaknesses that are a net result of implementing the second ADPIE process.  ADPIE then starts again, and so on and so on…. This process is ongoing through out the life of the organization.  This helps to prevent inertia, stagnation, and non-growth which is inherent in many organizations who have not put in place an on-going evaluation processes to use as a</a:t>
            </a:r>
            <a:r>
              <a:rPr lang="en-US">
                <a:latin typeface="CG Times"/>
                <a:cs typeface="Times New Roman" pitchFamily="18" charset="0"/>
              </a:rPr>
              <a:t> </a:t>
            </a:r>
            <a:r>
              <a:rPr lang="en-US">
                <a:cs typeface="Times New Roman" pitchFamily="18" charset="0"/>
              </a:rPr>
              <a:t>metric for the on-going outcomes measurements needed for the on-going success of the organization. </a:t>
            </a:r>
          </a:p>
          <a:p>
            <a:pPr eaLnBrk="1" hangingPunct="1"/>
            <a:r>
              <a:rPr lang="en-US">
                <a:latin typeface="CG Times"/>
                <a:cs typeface="Times New Roman" pitchFamily="18" charset="0"/>
              </a:rPr>
              <a:t> </a:t>
            </a:r>
            <a:endParaRPr lang="en-US">
              <a:cs typeface="Times New Roman" pitchFamily="18" charset="0"/>
            </a:endParaRPr>
          </a:p>
          <a:p>
            <a:pPr eaLnBrk="1" hangingPunct="1"/>
            <a:endParaRPr lang="en-US"/>
          </a:p>
        </p:txBody>
      </p:sp>
    </p:spTree>
    <p:extLst>
      <p:ext uri="{BB962C8B-B14F-4D97-AF65-F5344CB8AC3E}">
        <p14:creationId xmlns:p14="http://schemas.microsoft.com/office/powerpoint/2010/main" val="34323461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solidFill>
            <a:srgbClr val="FFFFFF"/>
          </a:solidFill>
          <a:ln/>
        </p:spPr>
      </p:sp>
      <p:sp>
        <p:nvSpPr>
          <p:cNvPr id="34819" name="Rectangle 3"/>
          <p:cNvSpPr>
            <a:spLocks noGrp="1" noChangeArrowheads="1"/>
          </p:cNvSpPr>
          <p:nvPr>
            <p:ph type="body" idx="1"/>
          </p:nvPr>
        </p:nvSpPr>
        <p:spPr>
          <a:solidFill>
            <a:srgbClr val="FFFFFF"/>
          </a:solidFill>
          <a:ln>
            <a:solidFill>
              <a:srgbClr val="000000"/>
            </a:solidFill>
          </a:ln>
        </p:spPr>
        <p:txBody>
          <a:bodyPr lIns="86622" tIns="43311" rIns="86622" bIns="43311"/>
          <a:lstStyle/>
          <a:p>
            <a:pPr eaLnBrk="1" hangingPunct="1"/>
            <a:endParaRPr lang="en-US" altLang="en-US"/>
          </a:p>
        </p:txBody>
      </p:sp>
    </p:spTree>
    <p:extLst>
      <p:ext uri="{BB962C8B-B14F-4D97-AF65-F5344CB8AC3E}">
        <p14:creationId xmlns:p14="http://schemas.microsoft.com/office/powerpoint/2010/main" val="18636222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026"/>
          <p:cNvSpPr>
            <a:spLocks noGrp="1" noRot="1" noChangeAspect="1" noChangeArrowheads="1" noTextEdit="1"/>
          </p:cNvSpPr>
          <p:nvPr>
            <p:ph type="sldImg"/>
          </p:nvPr>
        </p:nvSpPr>
        <p:spPr>
          <a:xfrm>
            <a:off x="1150938" y="690563"/>
            <a:ext cx="4556125" cy="3417887"/>
          </a:xfrm>
          <a:solidFill>
            <a:srgbClr val="FFFFFF"/>
          </a:solidFill>
          <a:ln/>
        </p:spPr>
      </p:sp>
      <p:sp>
        <p:nvSpPr>
          <p:cNvPr id="26627" name="Rectangle 1027"/>
          <p:cNvSpPr>
            <a:spLocks noGrp="1" noChangeArrowheads="1"/>
          </p:cNvSpPr>
          <p:nvPr>
            <p:ph type="body" idx="1"/>
          </p:nvPr>
        </p:nvSpPr>
        <p:spPr>
          <a:solidFill>
            <a:srgbClr val="FFFFFF"/>
          </a:solidFill>
          <a:ln>
            <a:solidFill>
              <a:srgbClr val="000000"/>
            </a:solidFill>
          </a:ln>
        </p:spPr>
        <p:txBody>
          <a:bodyPr/>
          <a:lstStyle/>
          <a:p>
            <a:pPr eaLnBrk="1" hangingPunct="1"/>
            <a:endParaRPr lang="en-US"/>
          </a:p>
        </p:txBody>
      </p:sp>
    </p:spTree>
    <p:extLst>
      <p:ext uri="{BB962C8B-B14F-4D97-AF65-F5344CB8AC3E}">
        <p14:creationId xmlns:p14="http://schemas.microsoft.com/office/powerpoint/2010/main" val="18666730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9D922C29-C6C8-4AAB-8982-46CC36C6D5E1}" type="slidenum">
              <a:rPr lang="en-US"/>
              <a:pPr/>
              <a:t>10</a:t>
            </a:fld>
            <a:endParaRPr lang="en-US"/>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p:spPr>
        <p:txBody>
          <a:bodyPr/>
          <a:lstStyle/>
          <a:p>
            <a:pPr eaLnBrk="1" hangingPunct="1"/>
            <a:r>
              <a:rPr lang="en-US" dirty="0">
                <a:latin typeface="Arial" pitchFamily="34" charset="0"/>
              </a:rPr>
              <a:t>There are penalties for failing to follow the law. This includes professional practice acts. </a:t>
            </a:r>
          </a:p>
          <a:p>
            <a:pPr eaLnBrk="1" hangingPunct="1"/>
            <a:r>
              <a:rPr lang="en-US" dirty="0">
                <a:latin typeface="Arial" pitchFamily="34" charset="0"/>
              </a:rPr>
              <a:t>Although there are no penalties for not following the principles of ethics, there are consequences to self, organizations and the community at-large. </a:t>
            </a:r>
          </a:p>
        </p:txBody>
      </p:sp>
    </p:spTree>
    <p:extLst>
      <p:ext uri="{BB962C8B-B14F-4D97-AF65-F5344CB8AC3E}">
        <p14:creationId xmlns:p14="http://schemas.microsoft.com/office/powerpoint/2010/main" val="3362533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solidFill>
            <a:srgbClr val="FFFFFF"/>
          </a:solidFill>
          <a:ln/>
        </p:spPr>
      </p:sp>
      <p:sp>
        <p:nvSpPr>
          <p:cNvPr id="24579"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p>
        </p:txBody>
      </p:sp>
    </p:spTree>
    <p:extLst>
      <p:ext uri="{BB962C8B-B14F-4D97-AF65-F5344CB8AC3E}">
        <p14:creationId xmlns:p14="http://schemas.microsoft.com/office/powerpoint/2010/main" val="3458053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5B93E477-4CF4-4053-ACBD-397B46DD68EA}" type="slidenum">
              <a:rPr lang="en-US"/>
              <a:pPr/>
              <a:t>12</a:t>
            </a:fld>
            <a:endParaRPr lang="en-US"/>
          </a:p>
        </p:txBody>
      </p:sp>
      <p:sp>
        <p:nvSpPr>
          <p:cNvPr id="97283" name="Rectangle 1026"/>
          <p:cNvSpPr>
            <a:spLocks noGrp="1" noRot="1" noChangeAspect="1" noChangeArrowheads="1" noTextEdit="1"/>
          </p:cNvSpPr>
          <p:nvPr>
            <p:ph type="sldImg"/>
          </p:nvPr>
        </p:nvSpPr>
        <p:spPr>
          <a:ln/>
        </p:spPr>
      </p:sp>
      <p:sp>
        <p:nvSpPr>
          <p:cNvPr id="97284" name="Rectangle 1027"/>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3072836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p>
            <a:fld id="{DE263EC4-0419-4242-92F2-BE9AEB647DD1}" type="slidenum">
              <a:rPr lang="en-US"/>
              <a:pPr/>
              <a:t>13</a:t>
            </a:fld>
            <a:endParaRPr lang="en-US"/>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a:ln/>
        </p:spPr>
        <p:txBody>
          <a:bodyPr/>
          <a:lstStyle/>
          <a:p>
            <a:pPr eaLnBrk="1" hangingPunct="1"/>
            <a:r>
              <a:rPr lang="en-US"/>
              <a:t>Update examples for this slide as current issues arise.</a:t>
            </a:r>
          </a:p>
          <a:p>
            <a:pPr eaLnBrk="1" hangingPunct="1"/>
            <a:r>
              <a:rPr lang="en-US"/>
              <a:t>Select questions of your choice for class discussion.</a:t>
            </a:r>
          </a:p>
          <a:p>
            <a:pPr eaLnBrk="1" hangingPunct="1"/>
            <a:endParaRPr lang="en-US"/>
          </a:p>
        </p:txBody>
      </p:sp>
    </p:spTree>
    <p:extLst>
      <p:ext uri="{BB962C8B-B14F-4D97-AF65-F5344CB8AC3E}">
        <p14:creationId xmlns:p14="http://schemas.microsoft.com/office/powerpoint/2010/main" val="1982433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AE48E7-357E-47AE-9ABB-901CC3C50EF5}" type="slidenum">
              <a:rPr lang="en-US" smtClean="0"/>
              <a:pPr/>
              <a:t>14</a:t>
            </a:fld>
            <a:endParaRPr lang="en-US"/>
          </a:p>
        </p:txBody>
      </p:sp>
    </p:spTree>
    <p:extLst>
      <p:ext uri="{BB962C8B-B14F-4D97-AF65-F5344CB8AC3E}">
        <p14:creationId xmlns:p14="http://schemas.microsoft.com/office/powerpoint/2010/main" val="439317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p>
            <a:fld id="{63BB255D-BE0D-4D61-A53A-9CE649963262}" type="slidenum">
              <a:rPr lang="en-US"/>
              <a:pPr/>
              <a:t>18</a:t>
            </a:fld>
            <a:endParaRPr lang="en-US"/>
          </a:p>
        </p:txBody>
      </p:sp>
      <p:sp>
        <p:nvSpPr>
          <p:cNvPr id="107523" name="Rectangle 2"/>
          <p:cNvSpPr>
            <a:spLocks noGrp="1" noRot="1" noChangeAspect="1" noChangeArrowheads="1" noTextEdit="1"/>
          </p:cNvSpPr>
          <p:nvPr>
            <p:ph type="sldImg"/>
          </p:nvPr>
        </p:nvSpPr>
        <p:spPr>
          <a:ln/>
        </p:spPr>
      </p:sp>
      <p:sp>
        <p:nvSpPr>
          <p:cNvPr id="107524" name="Rectangle 3"/>
          <p:cNvSpPr>
            <a:spLocks noGrp="1" noChangeArrowheads="1"/>
          </p:cNvSpPr>
          <p:nvPr>
            <p:ph type="body" idx="1"/>
          </p:nvPr>
        </p:nvSpPr>
        <p:spPr>
          <a:noFill/>
          <a:ln/>
        </p:spPr>
        <p:txBody>
          <a:bodyPr/>
          <a:lstStyle/>
          <a:p>
            <a:pPr eaLnBrk="1" hangingPunct="1"/>
            <a:r>
              <a:rPr lang="en-US"/>
              <a:t>I need a note.</a:t>
            </a:r>
          </a:p>
        </p:txBody>
      </p:sp>
    </p:spTree>
    <p:extLst>
      <p:ext uri="{BB962C8B-B14F-4D97-AF65-F5344CB8AC3E}">
        <p14:creationId xmlns:p14="http://schemas.microsoft.com/office/powerpoint/2010/main" val="33137198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p>
            <a:fld id="{26A1B64E-C690-4284-83F4-FFA7D361A177}" type="slidenum">
              <a:rPr lang="en-US"/>
              <a:pPr/>
              <a:t>20</a:t>
            </a:fld>
            <a:endParaRPr lang="en-US"/>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a:ln/>
        </p:spPr>
        <p:txBody>
          <a:bodyPr/>
          <a:lstStyle/>
          <a:p>
            <a:pPr eaLnBrk="1" hangingPunct="1"/>
            <a:r>
              <a:rPr lang="en-US" dirty="0"/>
              <a:t>Starting at the life boat exercise, the small  group activity should take about an hours time.  This exercise can be used by itself and can be expanded.  At the end of the exercise, some questions and reflections to focus on may be:</a:t>
            </a:r>
          </a:p>
          <a:p>
            <a:pPr eaLnBrk="1" hangingPunct="1"/>
            <a:r>
              <a:rPr lang="en-US" dirty="0"/>
              <a:t> How did decision making and consensus building occur within the groups/class. Who is the leader, how did that happen? Are you requiring 100% consensus or majority rule? Have the student who had the minority opinion explain how he/she felt? How and why did the student acquiesce? Examine the individual values of the group as to why they choose the survivors. During the process explore whether students changed their minds, and why?</a:t>
            </a:r>
          </a:p>
        </p:txBody>
      </p:sp>
    </p:spTree>
    <p:extLst>
      <p:ext uri="{BB962C8B-B14F-4D97-AF65-F5344CB8AC3E}">
        <p14:creationId xmlns:p14="http://schemas.microsoft.com/office/powerpoint/2010/main" val="734938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419D852-F87C-4CA5-9A8B-64A1F0EDBD32}" type="datetimeFigureOut">
              <a:rPr lang="en-US" smtClean="0"/>
              <a:pPr/>
              <a:t>6/24/2022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9FC5B0-D120-46AE-9C15-24A2416A853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19D852-F87C-4CA5-9A8B-64A1F0EDBD32}" type="datetimeFigureOut">
              <a:rPr lang="en-US" smtClean="0"/>
              <a:pPr/>
              <a:t>6/24/2022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9FC5B0-D120-46AE-9C15-24A2416A853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19D852-F87C-4CA5-9A8B-64A1F0EDBD32}" type="datetimeFigureOut">
              <a:rPr lang="en-US" smtClean="0"/>
              <a:pPr/>
              <a:t>6/24/2022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9FC5B0-D120-46AE-9C15-24A2416A853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Rectangle 7"/>
          <p:cNvSpPr>
            <a:spLocks noChangeArrowheads="1"/>
          </p:cNvSpPr>
          <p:nvPr userDrawn="1"/>
        </p:nvSpPr>
        <p:spPr bwMode="auto">
          <a:xfrm>
            <a:off x="0" y="0"/>
            <a:ext cx="9144000" cy="914400"/>
          </a:xfrm>
          <a:prstGeom prst="rect">
            <a:avLst/>
          </a:prstGeom>
          <a:solidFill>
            <a:schemeClr val="hlink"/>
          </a:solidFill>
          <a:ln w="9525">
            <a:noFill/>
            <a:miter lim="800000"/>
            <a:headEnd/>
            <a:tailEnd/>
          </a:ln>
          <a:effectLst/>
        </p:spPr>
        <p:txBody>
          <a:bodyPr wrap="none" anchor="ctr"/>
          <a:lstStyle/>
          <a:p>
            <a:pPr>
              <a:defRPr/>
            </a:pPr>
            <a:endParaRPr lang="en-US"/>
          </a:p>
        </p:txBody>
      </p:sp>
      <p:sp>
        <p:nvSpPr>
          <p:cNvPr id="3" name="Line 8"/>
          <p:cNvSpPr>
            <a:spLocks noChangeShapeType="1"/>
          </p:cNvSpPr>
          <p:nvPr userDrawn="1"/>
        </p:nvSpPr>
        <p:spPr bwMode="auto">
          <a:xfrm>
            <a:off x="0" y="914400"/>
            <a:ext cx="9144000" cy="0"/>
          </a:xfrm>
          <a:prstGeom prst="line">
            <a:avLst/>
          </a:prstGeom>
          <a:noFill/>
          <a:ln w="25400">
            <a:solidFill>
              <a:schemeClr val="tx1"/>
            </a:solidFill>
            <a:round/>
            <a:headEnd/>
            <a:tailEnd/>
          </a:ln>
          <a:effectLst/>
        </p:spPr>
        <p:txBody>
          <a:bodyPr/>
          <a:lstStyle/>
          <a:p>
            <a:pPr>
              <a:defRPr/>
            </a:pPr>
            <a:endParaRPr lang="en-US"/>
          </a:p>
        </p:txBody>
      </p:sp>
      <p:sp>
        <p:nvSpPr>
          <p:cNvPr id="4" name="Text Box 14"/>
          <p:cNvSpPr txBox="1">
            <a:spLocks noChangeArrowheads="1"/>
          </p:cNvSpPr>
          <p:nvPr userDrawn="1"/>
        </p:nvSpPr>
        <p:spPr bwMode="auto">
          <a:xfrm>
            <a:off x="7086600" y="6604000"/>
            <a:ext cx="2057400" cy="254000"/>
          </a:xfrm>
          <a:prstGeom prst="rect">
            <a:avLst/>
          </a:prstGeom>
          <a:solidFill>
            <a:schemeClr val="hlink"/>
          </a:solidFill>
          <a:ln w="9525">
            <a:solidFill>
              <a:schemeClr val="tx1"/>
            </a:solidFill>
            <a:miter lim="800000"/>
            <a:headEnd/>
            <a:tailEnd/>
          </a:ln>
          <a:effectLst/>
        </p:spPr>
        <p:txBody>
          <a:bodyPr>
            <a:spAutoFit/>
          </a:bodyPr>
          <a:lstStyle/>
          <a:p>
            <a:pPr>
              <a:defRPr/>
            </a:pPr>
            <a:r>
              <a:rPr lang="en-US" sz="1000"/>
              <a:t>Stem Cells &amp; Cloning 3/23/05</a:t>
            </a: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19D852-F87C-4CA5-9A8B-64A1F0EDBD32}" type="datetimeFigureOut">
              <a:rPr lang="en-US" smtClean="0"/>
              <a:pPr/>
              <a:t>6/24/2022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9FC5B0-D120-46AE-9C15-24A2416A853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19D852-F87C-4CA5-9A8B-64A1F0EDBD32}" type="datetimeFigureOut">
              <a:rPr lang="en-US" smtClean="0"/>
              <a:pPr/>
              <a:t>6/24/2022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9FC5B0-D120-46AE-9C15-24A2416A853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419D852-F87C-4CA5-9A8B-64A1F0EDBD32}" type="datetimeFigureOut">
              <a:rPr lang="en-US" smtClean="0"/>
              <a:pPr/>
              <a:t>6/24/2022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9FC5B0-D120-46AE-9C15-24A2416A853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419D852-F87C-4CA5-9A8B-64A1F0EDBD32}" type="datetimeFigureOut">
              <a:rPr lang="en-US" smtClean="0"/>
              <a:pPr/>
              <a:t>6/24/2022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9FC5B0-D120-46AE-9C15-24A2416A853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419D852-F87C-4CA5-9A8B-64A1F0EDBD32}" type="datetimeFigureOut">
              <a:rPr lang="en-US" smtClean="0"/>
              <a:pPr/>
              <a:t>6/24/2022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9FC5B0-D120-46AE-9C15-24A2416A853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19D852-F87C-4CA5-9A8B-64A1F0EDBD32}" type="datetimeFigureOut">
              <a:rPr lang="en-US" smtClean="0"/>
              <a:pPr/>
              <a:t>6/24/2022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9FC5B0-D120-46AE-9C15-24A2416A853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19D852-F87C-4CA5-9A8B-64A1F0EDBD32}" type="datetimeFigureOut">
              <a:rPr lang="en-US" smtClean="0"/>
              <a:pPr/>
              <a:t>6/24/2022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9FC5B0-D120-46AE-9C15-24A2416A853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19D852-F87C-4CA5-9A8B-64A1F0EDBD32}" type="datetimeFigureOut">
              <a:rPr lang="en-US" smtClean="0"/>
              <a:pPr/>
              <a:t>6/24/2022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9FC5B0-D120-46AE-9C15-24A2416A853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19D852-F87C-4CA5-9A8B-64A1F0EDBD32}" type="datetimeFigureOut">
              <a:rPr lang="en-US" smtClean="0"/>
              <a:pPr/>
              <a:t>6/24/2022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9FC5B0-D120-46AE-9C15-24A2416A853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oleObject" Target="../embeddings/oleObject5.bin"/><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image" Target="../media/image5.wmf"/></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0.wmf"/></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 Id="rId5" Type="http://schemas.openxmlformats.org/officeDocument/2006/relationships/image" Target="../media/image2.wmf"/><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3.bin"/><Relationship Id="rId1" Type="http://schemas.openxmlformats.org/officeDocument/2006/relationships/slideLayout" Target="../slideLayouts/slideLayout2.xml"/><Relationship Id="rId5" Type="http://schemas.openxmlformats.org/officeDocument/2006/relationships/image" Target="../media/image2.wmf"/><Relationship Id="rId4" Type="http://schemas.openxmlformats.org/officeDocument/2006/relationships/oleObject" Target="../embeddings/oleObject4.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ctrTitle"/>
          </p:nvPr>
        </p:nvSpPr>
        <p:spPr/>
        <p:txBody>
          <a:bodyPr>
            <a:normAutofit/>
          </a:bodyPr>
          <a:lstStyle/>
          <a:p>
            <a:pPr eaLnBrk="1" hangingPunct="1">
              <a:defRPr/>
            </a:pPr>
            <a:r>
              <a:rPr lang="en-GB" b="1" dirty="0">
                <a:solidFill>
                  <a:srgbClr val="FFC000"/>
                </a:solidFill>
                <a:latin typeface="Comic Sans MS" pitchFamily="66" charset="0"/>
              </a:rPr>
              <a:t>An Introduction to Bioethics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2B468C21-EE57-4041-8F87-1AC94EB9E9AD}" type="slidenum">
              <a:rPr lang="en-US"/>
              <a:pPr>
                <a:defRPr/>
              </a:pPr>
              <a:t>10</a:t>
            </a:fld>
            <a:endParaRPr lang="en-US"/>
          </a:p>
        </p:txBody>
      </p:sp>
      <p:sp>
        <p:nvSpPr>
          <p:cNvPr id="23555" name="Rectangle 2"/>
          <p:cNvSpPr>
            <a:spLocks noGrp="1" noChangeArrowheads="1"/>
          </p:cNvSpPr>
          <p:nvPr>
            <p:ph type="title"/>
          </p:nvPr>
        </p:nvSpPr>
        <p:spPr>
          <a:xfrm>
            <a:off x="914400" y="381000"/>
            <a:ext cx="7620000" cy="990600"/>
          </a:xfrm>
        </p:spPr>
        <p:txBody>
          <a:bodyPr>
            <a:noAutofit/>
          </a:bodyPr>
          <a:lstStyle/>
          <a:p>
            <a:pPr eaLnBrk="1" hangingPunct="1"/>
            <a:r>
              <a:rPr lang="en-US" b="1" dirty="0">
                <a:solidFill>
                  <a:srgbClr val="FFC000"/>
                </a:solidFill>
                <a:latin typeface="Comic Sans MS" pitchFamily="66" charset="0"/>
              </a:rPr>
              <a:t>Comparing Law bioethics and Ethics</a:t>
            </a:r>
          </a:p>
        </p:txBody>
      </p:sp>
      <p:sp>
        <p:nvSpPr>
          <p:cNvPr id="153603" name="Rectangle 3"/>
          <p:cNvSpPr>
            <a:spLocks noGrp="1" noChangeArrowheads="1"/>
          </p:cNvSpPr>
          <p:nvPr>
            <p:ph type="body" idx="1"/>
          </p:nvPr>
        </p:nvSpPr>
        <p:spPr>
          <a:xfrm>
            <a:off x="228600" y="1905000"/>
            <a:ext cx="8763000" cy="4343400"/>
          </a:xfrm>
        </p:spPr>
        <p:txBody>
          <a:bodyPr>
            <a:noAutofit/>
          </a:bodyPr>
          <a:lstStyle/>
          <a:p>
            <a:pPr eaLnBrk="1" hangingPunct="1">
              <a:lnSpc>
                <a:spcPct val="90000"/>
              </a:lnSpc>
            </a:pPr>
            <a:r>
              <a:rPr lang="en-US" sz="2800" dirty="0">
                <a:solidFill>
                  <a:schemeClr val="bg1"/>
                </a:solidFill>
                <a:latin typeface="Comic Sans MS" pitchFamily="66" charset="0"/>
              </a:rPr>
              <a:t>Law, ethics, and bioethics are different but related concepts.  </a:t>
            </a:r>
          </a:p>
          <a:p>
            <a:pPr eaLnBrk="1" hangingPunct="1">
              <a:lnSpc>
                <a:spcPct val="90000"/>
              </a:lnSpc>
            </a:pPr>
            <a:r>
              <a:rPr lang="en-US" sz="2800" dirty="0">
                <a:solidFill>
                  <a:schemeClr val="bg1"/>
                </a:solidFill>
                <a:latin typeface="Comic Sans MS" pitchFamily="66" charset="0"/>
              </a:rPr>
              <a:t>Laws are mandatory to which all citizens must adhere or risk civil or criminal liability.  </a:t>
            </a:r>
          </a:p>
          <a:p>
            <a:pPr eaLnBrk="1" hangingPunct="1">
              <a:lnSpc>
                <a:spcPct val="90000"/>
              </a:lnSpc>
            </a:pPr>
            <a:r>
              <a:rPr lang="en-US" sz="2800" dirty="0">
                <a:solidFill>
                  <a:schemeClr val="bg1"/>
                </a:solidFill>
                <a:latin typeface="Comic Sans MS" pitchFamily="66" charset="0"/>
              </a:rPr>
              <a:t>Ethics relate to morals and help us organize complex information and competing values and interests to formulate consistent and coherent decisions.  </a:t>
            </a:r>
          </a:p>
          <a:p>
            <a:pPr eaLnBrk="1" hangingPunct="1">
              <a:lnSpc>
                <a:spcPct val="90000"/>
              </a:lnSpc>
              <a:buFontTx/>
              <a:buNone/>
            </a:pPr>
            <a:endParaRPr lang="en-US" sz="2800" dirty="0">
              <a:solidFill>
                <a:schemeClr val="bg1"/>
              </a:solidFill>
              <a:latin typeface="Comic Sans MS" pitchFamily="66" charset="0"/>
            </a:endParaRP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53603">
                                            <p:txEl>
                                              <p:pRg st="0" end="0"/>
                                            </p:txEl>
                                          </p:spTgt>
                                        </p:tgtEl>
                                        <p:attrNameLst>
                                          <p:attrName>style.visibility</p:attrName>
                                        </p:attrNameLst>
                                      </p:cBhvr>
                                      <p:to>
                                        <p:strVal val="visible"/>
                                      </p:to>
                                    </p:set>
                                    <p:animEffect transition="in" filter="randombar(horizontal)">
                                      <p:cBhvr>
                                        <p:cTn id="7" dur="500"/>
                                        <p:tgtEl>
                                          <p:spTgt spid="1536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53603">
                                            <p:txEl>
                                              <p:pRg st="1" end="1"/>
                                            </p:txEl>
                                          </p:spTgt>
                                        </p:tgtEl>
                                        <p:attrNameLst>
                                          <p:attrName>style.visibility</p:attrName>
                                        </p:attrNameLst>
                                      </p:cBhvr>
                                      <p:to>
                                        <p:strVal val="visible"/>
                                      </p:to>
                                    </p:set>
                                    <p:animEffect transition="in" filter="randombar(horizontal)">
                                      <p:cBhvr>
                                        <p:cTn id="12" dur="500"/>
                                        <p:tgtEl>
                                          <p:spTgt spid="15360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53603">
                                            <p:txEl>
                                              <p:pRg st="2" end="2"/>
                                            </p:txEl>
                                          </p:spTgt>
                                        </p:tgtEl>
                                        <p:attrNameLst>
                                          <p:attrName>style.visibility</p:attrName>
                                        </p:attrNameLst>
                                      </p:cBhvr>
                                      <p:to>
                                        <p:strVal val="visible"/>
                                      </p:to>
                                    </p:set>
                                    <p:animEffect transition="in" filter="randombar(horizontal)">
                                      <p:cBhvr>
                                        <p:cTn id="17" dur="500"/>
                                        <p:tgtEl>
                                          <p:spTgt spid="1536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03"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098"/>
          <p:cNvSpPr>
            <a:spLocks noGrp="1" noChangeArrowheads="1"/>
          </p:cNvSpPr>
          <p:nvPr>
            <p:ph type="title" idx="4294967295"/>
          </p:nvPr>
        </p:nvSpPr>
        <p:spPr>
          <a:xfrm>
            <a:off x="152400" y="76200"/>
            <a:ext cx="8839200" cy="762000"/>
          </a:xfrm>
        </p:spPr>
        <p:txBody>
          <a:bodyPr/>
          <a:lstStyle/>
          <a:p>
            <a:pPr eaLnBrk="1" hangingPunct="1"/>
            <a:r>
              <a:rPr lang="en-US" b="1" dirty="0">
                <a:solidFill>
                  <a:srgbClr val="FFC000"/>
                </a:solidFill>
                <a:latin typeface="Comic Sans MS" pitchFamily="66" charset="0"/>
              </a:rPr>
              <a:t>Current Bioethical Issues</a:t>
            </a:r>
          </a:p>
        </p:txBody>
      </p:sp>
      <p:sp>
        <p:nvSpPr>
          <p:cNvPr id="6147" name="Text Box 4099"/>
          <p:cNvSpPr txBox="1">
            <a:spLocks noChangeArrowheads="1"/>
          </p:cNvSpPr>
          <p:nvPr/>
        </p:nvSpPr>
        <p:spPr bwMode="auto">
          <a:xfrm>
            <a:off x="457200" y="1627188"/>
            <a:ext cx="8153400" cy="4022725"/>
          </a:xfrm>
          <a:prstGeom prst="rect">
            <a:avLst/>
          </a:prstGeom>
          <a:noFill/>
          <a:ln w="9525">
            <a:noFill/>
            <a:miter lim="800000"/>
            <a:headEnd/>
            <a:tailEnd/>
          </a:ln>
        </p:spPr>
        <p:txBody>
          <a:bodyPr>
            <a:spAutoFit/>
          </a:bodyPr>
          <a:lstStyle/>
          <a:p>
            <a:pPr marL="457200" indent="-457200">
              <a:spcBef>
                <a:spcPct val="20000"/>
              </a:spcBef>
              <a:buFont typeface="Wingdings" pitchFamily="2" charset="2"/>
              <a:buChar char="Ø"/>
            </a:pPr>
            <a:r>
              <a:rPr lang="en-US" sz="2800" dirty="0">
                <a:solidFill>
                  <a:schemeClr val="bg1"/>
                </a:solidFill>
                <a:latin typeface="Comic Sans MS" pitchFamily="66" charset="0"/>
              </a:rPr>
              <a:t>Check the local news paper</a:t>
            </a:r>
          </a:p>
          <a:p>
            <a:pPr marL="457200" indent="-457200">
              <a:spcBef>
                <a:spcPct val="20000"/>
              </a:spcBef>
              <a:buFont typeface="Wingdings" pitchFamily="2" charset="2"/>
              <a:buChar char="Ø"/>
            </a:pPr>
            <a:r>
              <a:rPr lang="en-US" sz="2800" dirty="0">
                <a:solidFill>
                  <a:schemeClr val="bg1"/>
                </a:solidFill>
                <a:latin typeface="Comic Sans MS" pitchFamily="66" charset="0"/>
              </a:rPr>
              <a:t>Stem  cells (state, national, international)</a:t>
            </a:r>
          </a:p>
          <a:p>
            <a:pPr marL="457200" indent="-457200">
              <a:spcBef>
                <a:spcPct val="20000"/>
              </a:spcBef>
              <a:buFont typeface="Wingdings" pitchFamily="2" charset="2"/>
              <a:buChar char="Ø"/>
            </a:pPr>
            <a:r>
              <a:rPr lang="en-US" sz="2800" dirty="0">
                <a:solidFill>
                  <a:schemeClr val="bg1"/>
                </a:solidFill>
                <a:latin typeface="Comic Sans MS" pitchFamily="66" charset="0"/>
              </a:rPr>
              <a:t>Genetically Engineered Organisms</a:t>
            </a:r>
          </a:p>
          <a:p>
            <a:pPr marL="457200" indent="-457200">
              <a:spcBef>
                <a:spcPct val="20000"/>
              </a:spcBef>
              <a:buFont typeface="Wingdings" pitchFamily="2" charset="2"/>
              <a:buChar char="Ø"/>
            </a:pPr>
            <a:r>
              <a:rPr lang="en-US" sz="2800" dirty="0">
                <a:solidFill>
                  <a:schemeClr val="bg1"/>
                </a:solidFill>
                <a:latin typeface="Comic Sans MS" pitchFamily="66" charset="0"/>
              </a:rPr>
              <a:t>Knowing your genes</a:t>
            </a:r>
          </a:p>
          <a:p>
            <a:pPr marL="457200" indent="-457200">
              <a:spcBef>
                <a:spcPct val="20000"/>
              </a:spcBef>
              <a:buFont typeface="Wingdings" pitchFamily="2" charset="2"/>
              <a:buChar char="Ø"/>
            </a:pPr>
            <a:r>
              <a:rPr lang="en-US" sz="2800" dirty="0">
                <a:solidFill>
                  <a:schemeClr val="bg1"/>
                </a:solidFill>
                <a:latin typeface="Comic Sans MS" pitchFamily="66" charset="0"/>
              </a:rPr>
              <a:t>In vitro fertilization – choosing your child's genes and characteristics</a:t>
            </a:r>
          </a:p>
          <a:p>
            <a:pPr marL="457200" indent="-457200">
              <a:spcBef>
                <a:spcPct val="20000"/>
              </a:spcBef>
              <a:buFont typeface="Wingdings" pitchFamily="2" charset="2"/>
              <a:buChar char="Ø"/>
            </a:pPr>
            <a:r>
              <a:rPr lang="en-US" sz="2800" dirty="0">
                <a:solidFill>
                  <a:schemeClr val="bg1"/>
                </a:solidFill>
                <a:latin typeface="Comic Sans MS" pitchFamily="66" charset="0"/>
              </a:rPr>
              <a:t>Chemicals exposures – human health</a:t>
            </a:r>
          </a:p>
          <a:p>
            <a:pPr marL="457200" indent="-457200">
              <a:spcBef>
                <a:spcPct val="20000"/>
              </a:spcBef>
              <a:buFont typeface="Wingdings" pitchFamily="2" charset="2"/>
              <a:buChar char="Ø"/>
            </a:pPr>
            <a:r>
              <a:rPr lang="en-US" sz="2800" dirty="0">
                <a:solidFill>
                  <a:schemeClr val="bg1"/>
                </a:solidFill>
                <a:latin typeface="Comic Sans MS" pitchFamily="66" charset="0"/>
              </a:rPr>
              <a:t>Environmental health</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3F2141D6-2489-4BE3-80AF-DCD453E000F2}" type="slidenum">
              <a:rPr lang="en-US"/>
              <a:pPr>
                <a:defRPr/>
              </a:pPr>
              <a:t>12</a:t>
            </a:fld>
            <a:endParaRPr lang="en-US"/>
          </a:p>
        </p:txBody>
      </p:sp>
      <p:sp>
        <p:nvSpPr>
          <p:cNvPr id="24579" name="Rectangle 2"/>
          <p:cNvSpPr>
            <a:spLocks noGrp="1" noChangeArrowheads="1"/>
          </p:cNvSpPr>
          <p:nvPr>
            <p:ph type="title"/>
          </p:nvPr>
        </p:nvSpPr>
        <p:spPr>
          <a:xfrm>
            <a:off x="609600" y="0"/>
            <a:ext cx="7772400" cy="1371600"/>
          </a:xfrm>
        </p:spPr>
        <p:txBody>
          <a:bodyPr>
            <a:normAutofit fontScale="90000"/>
          </a:bodyPr>
          <a:lstStyle/>
          <a:p>
            <a:pPr eaLnBrk="1" hangingPunct="1"/>
            <a:r>
              <a:rPr lang="en-US" dirty="0">
                <a:solidFill>
                  <a:srgbClr val="FFC000"/>
                </a:solidFill>
                <a:latin typeface="Comic Sans MS" pitchFamily="66" charset="0"/>
              </a:rPr>
              <a:t>Ethical Issues in </a:t>
            </a:r>
            <a:br>
              <a:rPr lang="en-US" dirty="0">
                <a:solidFill>
                  <a:srgbClr val="FFC000"/>
                </a:solidFill>
                <a:latin typeface="Comic Sans MS" pitchFamily="66" charset="0"/>
              </a:rPr>
            </a:br>
            <a:r>
              <a:rPr lang="en-US" dirty="0">
                <a:solidFill>
                  <a:srgbClr val="FFC000"/>
                </a:solidFill>
                <a:latin typeface="Comic Sans MS" pitchFamily="66" charset="0"/>
              </a:rPr>
              <a:t>Modern Healthcare </a:t>
            </a:r>
          </a:p>
        </p:txBody>
      </p:sp>
      <p:sp>
        <p:nvSpPr>
          <p:cNvPr id="261123" name="Rectangle 3"/>
          <p:cNvSpPr>
            <a:spLocks noGrp="1" noChangeArrowheads="1"/>
          </p:cNvSpPr>
          <p:nvPr>
            <p:ph type="body" idx="1"/>
          </p:nvPr>
        </p:nvSpPr>
        <p:spPr>
          <a:xfrm>
            <a:off x="609600" y="1600200"/>
            <a:ext cx="8001000" cy="5257800"/>
          </a:xfrm>
        </p:spPr>
        <p:txBody>
          <a:bodyPr>
            <a:normAutofit/>
          </a:bodyPr>
          <a:lstStyle/>
          <a:p>
            <a:pPr eaLnBrk="1" hangingPunct="1">
              <a:lnSpc>
                <a:spcPct val="90000"/>
              </a:lnSpc>
              <a:buFontTx/>
              <a:buNone/>
            </a:pPr>
            <a:r>
              <a:rPr lang="en-US" sz="2400" dirty="0">
                <a:latin typeface="Arial" pitchFamily="34" charset="0"/>
              </a:rPr>
              <a:t>    </a:t>
            </a:r>
            <a:r>
              <a:rPr lang="en-US" sz="2800" dirty="0">
                <a:solidFill>
                  <a:schemeClr val="bg1"/>
                </a:solidFill>
                <a:latin typeface="Comic Sans MS" pitchFamily="66" charset="0"/>
              </a:rPr>
              <a:t>In modern healthcare and research, value conflicts arise where often there appears to be no clear consensus as to the “Right thing to do.” These conflicts present problems requiring moral decisions and necessitates a choice between two or more alternatives.</a:t>
            </a:r>
          </a:p>
          <a:p>
            <a:pPr eaLnBrk="1" hangingPunct="1">
              <a:lnSpc>
                <a:spcPct val="90000"/>
              </a:lnSpc>
              <a:buFontTx/>
              <a:buNone/>
            </a:pPr>
            <a:r>
              <a:rPr lang="en-US" sz="2800" dirty="0">
                <a:solidFill>
                  <a:schemeClr val="bg1"/>
                </a:solidFill>
                <a:latin typeface="Comic Sans MS" pitchFamily="66" charset="0"/>
              </a:rPr>
              <a:t>Examples:</a:t>
            </a:r>
          </a:p>
          <a:p>
            <a:pPr eaLnBrk="1" hangingPunct="1">
              <a:lnSpc>
                <a:spcPct val="90000"/>
              </a:lnSpc>
            </a:pPr>
            <a:r>
              <a:rPr lang="en-US" sz="2800" dirty="0">
                <a:solidFill>
                  <a:schemeClr val="bg1"/>
                </a:solidFill>
                <a:latin typeface="Comic Sans MS" pitchFamily="66" charset="0"/>
              </a:rPr>
              <a:t> Should a parent have a right to refuse immunizations for his or her child?</a:t>
            </a:r>
          </a:p>
          <a:p>
            <a:pPr eaLnBrk="1" hangingPunct="1">
              <a:lnSpc>
                <a:spcPct val="90000"/>
              </a:lnSpc>
            </a:pPr>
            <a:r>
              <a:rPr lang="en-US" sz="2800" dirty="0">
                <a:solidFill>
                  <a:schemeClr val="bg1"/>
                </a:solidFill>
                <a:latin typeface="Comic Sans MS" pitchFamily="66" charset="0"/>
              </a:rPr>
              <a:t> Does public safety supersede (</a:t>
            </a:r>
            <a:r>
              <a:rPr lang="ar-SA" sz="2800" dirty="0">
                <a:solidFill>
                  <a:schemeClr val="bg1"/>
                </a:solidFill>
                <a:latin typeface="Comic Sans MS" pitchFamily="66" charset="0"/>
              </a:rPr>
              <a:t>تلغي</a:t>
            </a:r>
            <a:r>
              <a:rPr lang="en-US" sz="2800" dirty="0">
                <a:solidFill>
                  <a:schemeClr val="bg1"/>
                </a:solidFill>
                <a:latin typeface="Comic Sans MS" pitchFamily="66" charset="0"/>
              </a:rPr>
              <a:t>) an individual’s right?</a:t>
            </a: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61123">
                                            <p:txEl>
                                              <p:pRg st="0" end="0"/>
                                            </p:txEl>
                                          </p:spTgt>
                                        </p:tgtEl>
                                        <p:attrNameLst>
                                          <p:attrName>style.visibility</p:attrName>
                                        </p:attrNameLst>
                                      </p:cBhvr>
                                      <p:to>
                                        <p:strVal val="visible"/>
                                      </p:to>
                                    </p:set>
                                    <p:anim calcmode="lin" valueType="num">
                                      <p:cBhvr additive="base">
                                        <p:cTn id="7" dur="500" fill="hold"/>
                                        <p:tgtEl>
                                          <p:spTgt spid="26112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611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61123">
                                            <p:txEl>
                                              <p:pRg st="1" end="1"/>
                                            </p:txEl>
                                          </p:spTgt>
                                        </p:tgtEl>
                                        <p:attrNameLst>
                                          <p:attrName>style.visibility</p:attrName>
                                        </p:attrNameLst>
                                      </p:cBhvr>
                                      <p:to>
                                        <p:strVal val="visible"/>
                                      </p:to>
                                    </p:set>
                                    <p:anim calcmode="lin" valueType="num">
                                      <p:cBhvr additive="base">
                                        <p:cTn id="13" dur="500" fill="hold"/>
                                        <p:tgtEl>
                                          <p:spTgt spid="26112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6112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61123">
                                            <p:txEl>
                                              <p:pRg st="2" end="2"/>
                                            </p:txEl>
                                          </p:spTgt>
                                        </p:tgtEl>
                                        <p:attrNameLst>
                                          <p:attrName>style.visibility</p:attrName>
                                        </p:attrNameLst>
                                      </p:cBhvr>
                                      <p:to>
                                        <p:strVal val="visible"/>
                                      </p:to>
                                    </p:set>
                                    <p:anim calcmode="lin" valueType="num">
                                      <p:cBhvr additive="base">
                                        <p:cTn id="19" dur="500" fill="hold"/>
                                        <p:tgtEl>
                                          <p:spTgt spid="26112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6112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61123">
                                            <p:txEl>
                                              <p:pRg st="3" end="3"/>
                                            </p:txEl>
                                          </p:spTgt>
                                        </p:tgtEl>
                                        <p:attrNameLst>
                                          <p:attrName>style.visibility</p:attrName>
                                        </p:attrNameLst>
                                      </p:cBhvr>
                                      <p:to>
                                        <p:strVal val="visible"/>
                                      </p:to>
                                    </p:set>
                                    <p:anim calcmode="lin" valueType="num">
                                      <p:cBhvr additive="base">
                                        <p:cTn id="25" dur="500" fill="hold"/>
                                        <p:tgtEl>
                                          <p:spTgt spid="26112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6112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1123"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051C4E28-E888-483E-810B-C964155823C6}" type="slidenum">
              <a:rPr lang="en-US"/>
              <a:pPr>
                <a:defRPr/>
              </a:pPr>
              <a:t>13</a:t>
            </a:fld>
            <a:endParaRPr lang="en-US"/>
          </a:p>
        </p:txBody>
      </p:sp>
      <p:sp>
        <p:nvSpPr>
          <p:cNvPr id="25603" name="Rectangle 2"/>
          <p:cNvSpPr>
            <a:spLocks noGrp="1" noChangeArrowheads="1"/>
          </p:cNvSpPr>
          <p:nvPr>
            <p:ph type="title"/>
          </p:nvPr>
        </p:nvSpPr>
        <p:spPr>
          <a:xfrm>
            <a:off x="533400" y="304800"/>
            <a:ext cx="7467600" cy="990600"/>
          </a:xfrm>
        </p:spPr>
        <p:txBody>
          <a:bodyPr>
            <a:normAutofit/>
          </a:bodyPr>
          <a:lstStyle/>
          <a:p>
            <a:pPr eaLnBrk="1" hangingPunct="1"/>
            <a:r>
              <a:rPr lang="en-US" b="1" dirty="0">
                <a:solidFill>
                  <a:srgbClr val="FFC000"/>
                </a:solidFill>
                <a:latin typeface="Comic Sans MS" pitchFamily="66" charset="0"/>
              </a:rPr>
              <a:t>Ethical Questions, Cont.</a:t>
            </a:r>
          </a:p>
        </p:txBody>
      </p:sp>
      <p:sp>
        <p:nvSpPr>
          <p:cNvPr id="161795" name="Rectangle 3"/>
          <p:cNvSpPr>
            <a:spLocks noGrp="1" noChangeArrowheads="1"/>
          </p:cNvSpPr>
          <p:nvPr>
            <p:ph type="body" idx="1"/>
          </p:nvPr>
        </p:nvSpPr>
        <p:spPr>
          <a:xfrm>
            <a:off x="914400" y="1828800"/>
            <a:ext cx="6705600" cy="3733800"/>
          </a:xfrm>
        </p:spPr>
        <p:txBody>
          <a:bodyPr>
            <a:noAutofit/>
          </a:bodyPr>
          <a:lstStyle/>
          <a:p>
            <a:pPr eaLnBrk="1" hangingPunct="1">
              <a:lnSpc>
                <a:spcPct val="90000"/>
              </a:lnSpc>
            </a:pPr>
            <a:r>
              <a:rPr lang="en-US" sz="2400" dirty="0">
                <a:solidFill>
                  <a:schemeClr val="bg1"/>
                </a:solidFill>
                <a:latin typeface="Comic Sans MS" pitchFamily="66" charset="0"/>
              </a:rPr>
              <a:t>Should children with serious birth defects be kept alive?</a:t>
            </a:r>
          </a:p>
          <a:p>
            <a:pPr eaLnBrk="1" hangingPunct="1">
              <a:lnSpc>
                <a:spcPct val="90000"/>
              </a:lnSpc>
            </a:pPr>
            <a:r>
              <a:rPr lang="en-US" sz="2400" dirty="0">
                <a:solidFill>
                  <a:schemeClr val="bg1"/>
                </a:solidFill>
                <a:latin typeface="Comic Sans MS" pitchFamily="66" charset="0"/>
              </a:rPr>
              <a:t>Should a woman be allowed an abortion for any reason?</a:t>
            </a:r>
          </a:p>
          <a:p>
            <a:pPr eaLnBrk="1" hangingPunct="1">
              <a:lnSpc>
                <a:spcPct val="90000"/>
              </a:lnSpc>
            </a:pPr>
            <a:r>
              <a:rPr lang="en-US" sz="2400" dirty="0">
                <a:solidFill>
                  <a:schemeClr val="bg1"/>
                </a:solidFill>
                <a:latin typeface="Comic Sans MS" pitchFamily="66" charset="0"/>
              </a:rPr>
              <a:t>Should terrorists be tortured (</a:t>
            </a:r>
            <a:r>
              <a:rPr lang="ar-SA" sz="2400" dirty="0">
                <a:solidFill>
                  <a:schemeClr val="bg1"/>
                </a:solidFill>
                <a:latin typeface="Comic Sans MS" pitchFamily="66" charset="0"/>
              </a:rPr>
              <a:t>يعذب</a:t>
            </a:r>
            <a:r>
              <a:rPr lang="en-US" sz="2400" dirty="0">
                <a:solidFill>
                  <a:schemeClr val="bg1"/>
                </a:solidFill>
                <a:latin typeface="Comic Sans MS" pitchFamily="66" charset="0"/>
              </a:rPr>
              <a:t>) to gain information possibly saving hundreds of lives?</a:t>
            </a:r>
          </a:p>
          <a:p>
            <a:pPr eaLnBrk="1" hangingPunct="1">
              <a:lnSpc>
                <a:spcPct val="90000"/>
              </a:lnSpc>
            </a:pPr>
            <a:r>
              <a:rPr lang="en-US" sz="2400" dirty="0">
                <a:solidFill>
                  <a:schemeClr val="bg1"/>
                </a:solidFill>
                <a:latin typeface="Comic Sans MS" pitchFamily="66" charset="0"/>
              </a:rPr>
              <a:t>Should health care workers be required to receive small pox vaccination?</a:t>
            </a:r>
          </a:p>
          <a:p>
            <a:pPr eaLnBrk="1" hangingPunct="1">
              <a:lnSpc>
                <a:spcPct val="90000"/>
              </a:lnSpc>
            </a:pPr>
            <a:r>
              <a:rPr lang="en-US" sz="2400" dirty="0">
                <a:solidFill>
                  <a:schemeClr val="bg1"/>
                </a:solidFill>
                <a:latin typeface="Comic Sans MS" pitchFamily="66" charset="0"/>
              </a:rPr>
              <a:t>Who should get the finite number of organs for transplantation?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61795">
                                            <p:txEl>
                                              <p:pRg st="0" end="0"/>
                                            </p:txEl>
                                          </p:spTgt>
                                        </p:tgtEl>
                                        <p:attrNameLst>
                                          <p:attrName>style.visibility</p:attrName>
                                        </p:attrNameLst>
                                      </p:cBhvr>
                                      <p:to>
                                        <p:strVal val="visible"/>
                                      </p:to>
                                    </p:set>
                                    <p:animEffect transition="in" filter="box(in)">
                                      <p:cBhvr>
                                        <p:cTn id="7" dur="500"/>
                                        <p:tgtEl>
                                          <p:spTgt spid="1617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61795">
                                            <p:txEl>
                                              <p:pRg st="1" end="1"/>
                                            </p:txEl>
                                          </p:spTgt>
                                        </p:tgtEl>
                                        <p:attrNameLst>
                                          <p:attrName>style.visibility</p:attrName>
                                        </p:attrNameLst>
                                      </p:cBhvr>
                                      <p:to>
                                        <p:strVal val="visible"/>
                                      </p:to>
                                    </p:set>
                                    <p:animEffect transition="in" filter="box(in)">
                                      <p:cBhvr>
                                        <p:cTn id="12" dur="500"/>
                                        <p:tgtEl>
                                          <p:spTgt spid="16179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61795">
                                            <p:txEl>
                                              <p:pRg st="2" end="2"/>
                                            </p:txEl>
                                          </p:spTgt>
                                        </p:tgtEl>
                                        <p:attrNameLst>
                                          <p:attrName>style.visibility</p:attrName>
                                        </p:attrNameLst>
                                      </p:cBhvr>
                                      <p:to>
                                        <p:strVal val="visible"/>
                                      </p:to>
                                    </p:set>
                                    <p:animEffect transition="in" filter="box(in)">
                                      <p:cBhvr>
                                        <p:cTn id="17" dur="500"/>
                                        <p:tgtEl>
                                          <p:spTgt spid="16179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61795">
                                            <p:txEl>
                                              <p:pRg st="3" end="3"/>
                                            </p:txEl>
                                          </p:spTgt>
                                        </p:tgtEl>
                                        <p:attrNameLst>
                                          <p:attrName>style.visibility</p:attrName>
                                        </p:attrNameLst>
                                      </p:cBhvr>
                                      <p:to>
                                        <p:strVal val="visible"/>
                                      </p:to>
                                    </p:set>
                                    <p:animEffect transition="in" filter="box(in)">
                                      <p:cBhvr>
                                        <p:cTn id="22" dur="500"/>
                                        <p:tgtEl>
                                          <p:spTgt spid="16179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61795">
                                            <p:txEl>
                                              <p:pRg st="4" end="4"/>
                                            </p:txEl>
                                          </p:spTgt>
                                        </p:tgtEl>
                                        <p:attrNameLst>
                                          <p:attrName>style.visibility</p:attrName>
                                        </p:attrNameLst>
                                      </p:cBhvr>
                                      <p:to>
                                        <p:strVal val="visible"/>
                                      </p:to>
                                    </p:set>
                                    <p:animEffect transition="in" filter="box(in)">
                                      <p:cBhvr>
                                        <p:cTn id="27" dur="500"/>
                                        <p:tgtEl>
                                          <p:spTgt spid="1617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795"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2590800"/>
            <a:ext cx="8229600" cy="1143000"/>
          </a:xfrm>
        </p:spPr>
        <p:txBody>
          <a:bodyPr>
            <a:noAutofit/>
          </a:bodyPr>
          <a:lstStyle/>
          <a:p>
            <a:pPr eaLnBrk="1" hangingPunct="1">
              <a:defRPr/>
            </a:pPr>
            <a:r>
              <a:rPr lang="en-GB" b="1" dirty="0">
                <a:solidFill>
                  <a:srgbClr val="FFC000"/>
                </a:solidFill>
                <a:latin typeface="Comic Sans MS" pitchFamily="66" charset="0"/>
              </a:rPr>
              <a:t>Why do we need bioethics?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2"/>
          </p:nvPr>
        </p:nvSpPr>
        <p:spPr/>
        <p:txBody>
          <a:bodyPr/>
          <a:lstStyle/>
          <a:p>
            <a:pPr>
              <a:defRPr/>
            </a:pPr>
            <a:fld id="{3A103A75-1A86-42A6-AF2A-721C8D2224DD}" type="slidenum">
              <a:rPr lang="en-US"/>
              <a:pPr>
                <a:defRPr/>
              </a:pPr>
              <a:t>15</a:t>
            </a:fld>
            <a:endParaRPr lang="en-US"/>
          </a:p>
        </p:txBody>
      </p:sp>
      <p:sp>
        <p:nvSpPr>
          <p:cNvPr id="7172" name="Rectangle 2"/>
          <p:cNvSpPr>
            <a:spLocks noGrp="1" noChangeArrowheads="1"/>
          </p:cNvSpPr>
          <p:nvPr>
            <p:ph type="title"/>
          </p:nvPr>
        </p:nvSpPr>
        <p:spPr>
          <a:xfrm>
            <a:off x="838200" y="457200"/>
            <a:ext cx="7772400" cy="1219200"/>
          </a:xfrm>
        </p:spPr>
        <p:txBody>
          <a:bodyPr>
            <a:noAutofit/>
          </a:bodyPr>
          <a:lstStyle/>
          <a:p>
            <a:pPr eaLnBrk="1" hangingPunct="1"/>
            <a:r>
              <a:rPr lang="en-US" b="1" dirty="0">
                <a:solidFill>
                  <a:srgbClr val="FFC000"/>
                </a:solidFill>
                <a:latin typeface="Comic Sans MS" pitchFamily="66" charset="0"/>
              </a:rPr>
              <a:t>Why Employ Ethical Principles?</a:t>
            </a:r>
          </a:p>
        </p:txBody>
      </p:sp>
      <p:graphicFrame>
        <p:nvGraphicFramePr>
          <p:cNvPr id="7170" name="Object 1024"/>
          <p:cNvGraphicFramePr>
            <a:graphicFrameLocks noChangeAspect="1"/>
          </p:cNvGraphicFramePr>
          <p:nvPr/>
        </p:nvGraphicFramePr>
        <p:xfrm>
          <a:off x="4495800" y="1447800"/>
          <a:ext cx="3848100" cy="5181600"/>
        </p:xfrm>
        <a:graphic>
          <a:graphicData uri="http://schemas.openxmlformats.org/presentationml/2006/ole">
            <mc:AlternateContent xmlns:mc="http://schemas.openxmlformats.org/markup-compatibility/2006">
              <mc:Choice xmlns:v="urn:schemas-microsoft-com:vml" Requires="v">
                <p:oleObj name="ClipArt" r:id="rId2" imgW="3848040" imgH="5478120" progId="">
                  <p:embed/>
                </p:oleObj>
              </mc:Choice>
              <mc:Fallback>
                <p:oleObj name="ClipArt" r:id="rId2" imgW="3848040" imgH="5478120" progId="">
                  <p:embed/>
                  <p:pic>
                    <p:nvPicPr>
                      <p:cNvPr id="0" name="Object 102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1447800"/>
                        <a:ext cx="3848100" cy="5181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DF3A9F94-2F0A-46E4-B4DB-15C270CE7E5F}" type="slidenum">
              <a:rPr lang="en-US"/>
              <a:pPr>
                <a:defRPr/>
              </a:pPr>
              <a:t>16</a:t>
            </a:fld>
            <a:endParaRPr lang="en-US"/>
          </a:p>
        </p:txBody>
      </p:sp>
      <p:sp>
        <p:nvSpPr>
          <p:cNvPr id="56323" name="Rectangle 2"/>
          <p:cNvSpPr>
            <a:spLocks noGrp="1" noChangeArrowheads="1"/>
          </p:cNvSpPr>
          <p:nvPr>
            <p:ph type="title"/>
          </p:nvPr>
        </p:nvSpPr>
        <p:spPr>
          <a:xfrm>
            <a:off x="990600" y="457200"/>
            <a:ext cx="7772400" cy="1143000"/>
          </a:xfrm>
        </p:spPr>
        <p:txBody>
          <a:bodyPr/>
          <a:lstStyle/>
          <a:p>
            <a:pPr eaLnBrk="1" hangingPunct="1"/>
            <a:r>
              <a:rPr lang="en-US" b="1">
                <a:solidFill>
                  <a:srgbClr val="FFC000"/>
                </a:solidFill>
                <a:latin typeface="Comic Sans MS" pitchFamily="66" charset="0"/>
              </a:rPr>
              <a:t>Respect for the Individual </a:t>
            </a:r>
          </a:p>
        </p:txBody>
      </p:sp>
      <p:sp>
        <p:nvSpPr>
          <p:cNvPr id="36867" name="Rectangle 3"/>
          <p:cNvSpPr>
            <a:spLocks noGrp="1" noChangeArrowheads="1"/>
          </p:cNvSpPr>
          <p:nvPr>
            <p:ph type="body" idx="1"/>
          </p:nvPr>
        </p:nvSpPr>
        <p:spPr>
          <a:xfrm>
            <a:off x="838200" y="1752600"/>
            <a:ext cx="8077200" cy="4800600"/>
          </a:xfrm>
        </p:spPr>
        <p:txBody>
          <a:bodyPr/>
          <a:lstStyle/>
          <a:p>
            <a:pPr eaLnBrk="1" hangingPunct="1"/>
            <a:r>
              <a:rPr lang="en-US" sz="2800" dirty="0">
                <a:solidFill>
                  <a:schemeClr val="bg1"/>
                </a:solidFill>
                <a:latin typeface="Comic Sans MS" pitchFamily="66" charset="0"/>
              </a:rPr>
              <a:t>In our pluralistic society (</a:t>
            </a:r>
            <a:r>
              <a:rPr lang="ar-SA" sz="2800" dirty="0">
                <a:solidFill>
                  <a:schemeClr val="bg1"/>
                </a:solidFill>
                <a:latin typeface="Comic Sans MS" pitchFamily="66" charset="0"/>
              </a:rPr>
              <a:t>مجتمعنا التعددي</a:t>
            </a:r>
            <a:r>
              <a:rPr lang="en-US" sz="2800" dirty="0">
                <a:solidFill>
                  <a:schemeClr val="bg1"/>
                </a:solidFill>
                <a:latin typeface="Comic Sans MS" pitchFamily="66" charset="0"/>
              </a:rPr>
              <a:t>) individuals often misunderstand each other. </a:t>
            </a:r>
          </a:p>
          <a:p>
            <a:pPr eaLnBrk="1" hangingPunct="1"/>
            <a:r>
              <a:rPr lang="en-US" sz="2800" dirty="0">
                <a:solidFill>
                  <a:schemeClr val="bg1"/>
                </a:solidFill>
                <a:latin typeface="Comic Sans MS" pitchFamily="66" charset="0"/>
              </a:rPr>
              <a:t>Even when they do understand each other, it is possible for them to disagree.</a:t>
            </a:r>
          </a:p>
          <a:p>
            <a:pPr eaLnBrk="1" hangingPunct="1"/>
            <a:r>
              <a:rPr lang="en-US" sz="2800" dirty="0">
                <a:solidFill>
                  <a:schemeClr val="bg1"/>
                </a:solidFill>
                <a:latin typeface="Comic Sans MS" pitchFamily="66" charset="0"/>
              </a:rPr>
              <a:t>The Healthcare arena, in common with every other segment of society has found it necessary to find ways to create understanding and agreement.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 calcmode="lin" valueType="num">
                                      <p:cBhvr additive="base">
                                        <p:cTn id="7" dur="500" fill="hold"/>
                                        <p:tgtEl>
                                          <p:spTgt spid="3686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68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6867">
                                            <p:txEl>
                                              <p:pRg st="1" end="1"/>
                                            </p:txEl>
                                          </p:spTgt>
                                        </p:tgtEl>
                                        <p:attrNameLst>
                                          <p:attrName>style.visibility</p:attrName>
                                        </p:attrNameLst>
                                      </p:cBhvr>
                                      <p:to>
                                        <p:strVal val="visible"/>
                                      </p:to>
                                    </p:set>
                                    <p:anim calcmode="lin" valueType="num">
                                      <p:cBhvr additive="base">
                                        <p:cTn id="13" dur="500" fill="hold"/>
                                        <p:tgtEl>
                                          <p:spTgt spid="3686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68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6867">
                                            <p:txEl>
                                              <p:pRg st="2" end="2"/>
                                            </p:txEl>
                                          </p:spTgt>
                                        </p:tgtEl>
                                        <p:attrNameLst>
                                          <p:attrName>style.visibility</p:attrName>
                                        </p:attrNameLst>
                                      </p:cBhvr>
                                      <p:to>
                                        <p:strVal val="visible"/>
                                      </p:to>
                                    </p:set>
                                    <p:anim calcmode="lin" valueType="num">
                                      <p:cBhvr additive="base">
                                        <p:cTn id="19" dur="500" fill="hold"/>
                                        <p:tgtEl>
                                          <p:spTgt spid="3686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686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D93E4251-471F-4184-9422-E34228AE46AC}" type="slidenum">
              <a:rPr lang="en-US"/>
              <a:pPr>
                <a:defRPr/>
              </a:pPr>
              <a:t>17</a:t>
            </a:fld>
            <a:endParaRPr lang="en-US"/>
          </a:p>
        </p:txBody>
      </p:sp>
      <p:sp>
        <p:nvSpPr>
          <p:cNvPr id="57347" name="Rectangle 2"/>
          <p:cNvSpPr>
            <a:spLocks noGrp="1" noChangeArrowheads="1"/>
          </p:cNvSpPr>
          <p:nvPr>
            <p:ph type="title"/>
          </p:nvPr>
        </p:nvSpPr>
        <p:spPr>
          <a:xfrm>
            <a:off x="381000" y="381000"/>
            <a:ext cx="8763000" cy="1143000"/>
          </a:xfrm>
        </p:spPr>
        <p:txBody>
          <a:bodyPr>
            <a:noAutofit/>
          </a:bodyPr>
          <a:lstStyle/>
          <a:p>
            <a:pPr eaLnBrk="1" hangingPunct="1"/>
            <a:r>
              <a:rPr lang="en-US" b="1" dirty="0">
                <a:solidFill>
                  <a:srgbClr val="FFC000"/>
                </a:solidFill>
                <a:latin typeface="Comic Sans MS" pitchFamily="66" charset="0"/>
              </a:rPr>
              <a:t>How to </a:t>
            </a:r>
            <a:r>
              <a:rPr lang="en-US" sz="4000" b="1" dirty="0">
                <a:solidFill>
                  <a:srgbClr val="FFC000"/>
                </a:solidFill>
                <a:latin typeface="Comic Sans MS" pitchFamily="66" charset="0"/>
              </a:rPr>
              <a:t>Create</a:t>
            </a:r>
            <a:r>
              <a:rPr lang="en-US" b="1" dirty="0">
                <a:solidFill>
                  <a:srgbClr val="FFC000"/>
                </a:solidFill>
                <a:latin typeface="Comic Sans MS" pitchFamily="66" charset="0"/>
              </a:rPr>
              <a:t> Understanding and Agreement? </a:t>
            </a:r>
          </a:p>
        </p:txBody>
      </p:sp>
      <p:sp>
        <p:nvSpPr>
          <p:cNvPr id="37891" name="Rectangle 3"/>
          <p:cNvSpPr>
            <a:spLocks noGrp="1" noChangeArrowheads="1"/>
          </p:cNvSpPr>
          <p:nvPr>
            <p:ph type="body" idx="1"/>
          </p:nvPr>
        </p:nvSpPr>
        <p:spPr>
          <a:xfrm>
            <a:off x="457200" y="2057400"/>
            <a:ext cx="7772400" cy="3733800"/>
          </a:xfrm>
        </p:spPr>
        <p:txBody>
          <a:bodyPr>
            <a:noAutofit/>
          </a:bodyPr>
          <a:lstStyle/>
          <a:p>
            <a:pPr eaLnBrk="1" hangingPunct="1">
              <a:lnSpc>
                <a:spcPct val="90000"/>
              </a:lnSpc>
            </a:pPr>
            <a:r>
              <a:rPr lang="en-US" sz="2800" dirty="0">
                <a:solidFill>
                  <a:schemeClr val="bg1"/>
                </a:solidFill>
                <a:latin typeface="Comic Sans MS" pitchFamily="66" charset="0"/>
              </a:rPr>
              <a:t>Common ground must be created or found.</a:t>
            </a:r>
          </a:p>
          <a:p>
            <a:pPr eaLnBrk="1" hangingPunct="1">
              <a:lnSpc>
                <a:spcPct val="90000"/>
              </a:lnSpc>
            </a:pPr>
            <a:r>
              <a:rPr lang="en-US" sz="2800" dirty="0">
                <a:solidFill>
                  <a:schemeClr val="bg1"/>
                </a:solidFill>
                <a:latin typeface="Comic Sans MS" pitchFamily="66" charset="0"/>
              </a:rPr>
              <a:t>A function of Ethics, in our society, is to make agreement possible.  </a:t>
            </a:r>
          </a:p>
          <a:p>
            <a:pPr eaLnBrk="1" hangingPunct="1">
              <a:lnSpc>
                <a:spcPct val="90000"/>
              </a:lnSpc>
            </a:pPr>
            <a:r>
              <a:rPr lang="en-US" sz="2800" dirty="0">
                <a:solidFill>
                  <a:schemeClr val="bg1"/>
                </a:solidFill>
                <a:latin typeface="Comic Sans MS" pitchFamily="66" charset="0"/>
              </a:rPr>
              <a:t>As healthcare professionals and patients  meet, they meet as strangers from diverse backgrounds therefore, their ways of looking at and approaching the world are usually quite different.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 calcmode="lin" valueType="num">
                                      <p:cBhvr additive="base">
                                        <p:cTn id="7" dur="500" fill="hold"/>
                                        <p:tgtEl>
                                          <p:spTgt spid="3789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78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7891">
                                            <p:txEl>
                                              <p:pRg st="1" end="1"/>
                                            </p:txEl>
                                          </p:spTgt>
                                        </p:tgtEl>
                                        <p:attrNameLst>
                                          <p:attrName>style.visibility</p:attrName>
                                        </p:attrNameLst>
                                      </p:cBhvr>
                                      <p:to>
                                        <p:strVal val="visible"/>
                                      </p:to>
                                    </p:set>
                                    <p:anim calcmode="lin" valueType="num">
                                      <p:cBhvr additive="base">
                                        <p:cTn id="13" dur="500" fill="hold"/>
                                        <p:tgtEl>
                                          <p:spTgt spid="3789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789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7891">
                                            <p:txEl>
                                              <p:pRg st="2" end="2"/>
                                            </p:txEl>
                                          </p:spTgt>
                                        </p:tgtEl>
                                        <p:attrNameLst>
                                          <p:attrName>style.visibility</p:attrName>
                                        </p:attrNameLst>
                                      </p:cBhvr>
                                      <p:to>
                                        <p:strVal val="visible"/>
                                      </p:to>
                                    </p:set>
                                    <p:anim calcmode="lin" valueType="num">
                                      <p:cBhvr additive="base">
                                        <p:cTn id="19" dur="500" fill="hold"/>
                                        <p:tgtEl>
                                          <p:spTgt spid="3789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789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FCB85432-3AA7-4C3D-AC83-7BA721B8FB54}" type="slidenum">
              <a:rPr lang="en-US"/>
              <a:pPr>
                <a:defRPr/>
              </a:pPr>
              <a:t>18</a:t>
            </a:fld>
            <a:endParaRPr lang="en-US"/>
          </a:p>
        </p:txBody>
      </p:sp>
      <p:sp>
        <p:nvSpPr>
          <p:cNvPr id="58371" name="Rectangle 2"/>
          <p:cNvSpPr>
            <a:spLocks noGrp="1" noChangeArrowheads="1"/>
          </p:cNvSpPr>
          <p:nvPr>
            <p:ph type="title"/>
          </p:nvPr>
        </p:nvSpPr>
        <p:spPr>
          <a:xfrm>
            <a:off x="762000" y="381000"/>
            <a:ext cx="7924800" cy="1828800"/>
          </a:xfrm>
        </p:spPr>
        <p:txBody>
          <a:bodyPr>
            <a:normAutofit fontScale="90000"/>
          </a:bodyPr>
          <a:lstStyle/>
          <a:p>
            <a:pPr eaLnBrk="1" hangingPunct="1"/>
            <a:r>
              <a:rPr lang="en-US" b="1" dirty="0">
                <a:solidFill>
                  <a:srgbClr val="FFC000"/>
                </a:solidFill>
                <a:latin typeface="Comic Sans MS" pitchFamily="66" charset="0"/>
              </a:rPr>
              <a:t>Creating Harmony is Difficult </a:t>
            </a:r>
            <a:br>
              <a:rPr lang="en-US" b="1" dirty="0">
                <a:solidFill>
                  <a:srgbClr val="FFC000"/>
                </a:solidFill>
                <a:latin typeface="Comic Sans MS" pitchFamily="66" charset="0"/>
              </a:rPr>
            </a:br>
            <a:r>
              <a:rPr lang="en-US" b="1" dirty="0">
                <a:solidFill>
                  <a:srgbClr val="FFC000"/>
                </a:solidFill>
                <a:latin typeface="Comic Sans MS" pitchFamily="66" charset="0"/>
              </a:rPr>
              <a:t>In The Healthcare Arena.</a:t>
            </a:r>
          </a:p>
        </p:txBody>
      </p:sp>
      <p:sp>
        <p:nvSpPr>
          <p:cNvPr id="38915" name="Rectangle 3"/>
          <p:cNvSpPr>
            <a:spLocks noGrp="1" noChangeArrowheads="1"/>
          </p:cNvSpPr>
          <p:nvPr>
            <p:ph type="body" idx="1"/>
          </p:nvPr>
        </p:nvSpPr>
        <p:spPr>
          <a:xfrm>
            <a:off x="304800" y="2286000"/>
            <a:ext cx="7620000" cy="3962400"/>
          </a:xfrm>
        </p:spPr>
        <p:txBody>
          <a:bodyPr>
            <a:normAutofit lnSpcReduction="10000"/>
          </a:bodyPr>
          <a:lstStyle/>
          <a:p>
            <a:pPr eaLnBrk="1" hangingPunct="1">
              <a:lnSpc>
                <a:spcPct val="90000"/>
              </a:lnSpc>
            </a:pPr>
            <a:r>
              <a:rPr lang="en-US" sz="2800" dirty="0">
                <a:solidFill>
                  <a:schemeClr val="bg1"/>
                </a:solidFill>
                <a:latin typeface="Comic Sans MS" pitchFamily="66" charset="0"/>
              </a:rPr>
              <a:t>Power</a:t>
            </a:r>
          </a:p>
          <a:p>
            <a:pPr eaLnBrk="1" hangingPunct="1">
              <a:lnSpc>
                <a:spcPct val="90000"/>
              </a:lnSpc>
            </a:pPr>
            <a:r>
              <a:rPr lang="en-US" sz="2800" dirty="0">
                <a:solidFill>
                  <a:schemeClr val="bg1"/>
                </a:solidFill>
                <a:latin typeface="Comic Sans MS" pitchFamily="66" charset="0"/>
              </a:rPr>
              <a:t>Self esteem</a:t>
            </a:r>
          </a:p>
          <a:p>
            <a:pPr eaLnBrk="1" hangingPunct="1">
              <a:lnSpc>
                <a:spcPct val="90000"/>
              </a:lnSpc>
            </a:pPr>
            <a:r>
              <a:rPr lang="en-US" sz="2800" dirty="0">
                <a:solidFill>
                  <a:schemeClr val="bg1"/>
                </a:solidFill>
                <a:latin typeface="Comic Sans MS" pitchFamily="66" charset="0"/>
              </a:rPr>
              <a:t>Communication</a:t>
            </a:r>
          </a:p>
          <a:p>
            <a:pPr eaLnBrk="1" hangingPunct="1">
              <a:lnSpc>
                <a:spcPct val="90000"/>
              </a:lnSpc>
            </a:pPr>
            <a:r>
              <a:rPr lang="en-US" sz="2800" dirty="0">
                <a:solidFill>
                  <a:schemeClr val="bg1"/>
                </a:solidFill>
                <a:latin typeface="Comic Sans MS" pitchFamily="66" charset="0"/>
              </a:rPr>
              <a:t>Personality/Attitude</a:t>
            </a:r>
          </a:p>
          <a:p>
            <a:pPr eaLnBrk="1" hangingPunct="1">
              <a:lnSpc>
                <a:spcPct val="90000"/>
              </a:lnSpc>
            </a:pPr>
            <a:r>
              <a:rPr lang="en-US" sz="2800" dirty="0">
                <a:solidFill>
                  <a:schemeClr val="bg1"/>
                </a:solidFill>
                <a:latin typeface="Comic Sans MS" pitchFamily="66" charset="0"/>
              </a:rPr>
              <a:t>Education Level</a:t>
            </a:r>
          </a:p>
          <a:p>
            <a:pPr eaLnBrk="1" hangingPunct="1">
              <a:lnSpc>
                <a:spcPct val="90000"/>
              </a:lnSpc>
            </a:pPr>
            <a:r>
              <a:rPr lang="en-US" sz="2800" dirty="0">
                <a:solidFill>
                  <a:schemeClr val="bg1"/>
                </a:solidFill>
                <a:latin typeface="Comic Sans MS" pitchFamily="66" charset="0"/>
              </a:rPr>
              <a:t>Socioeconomic Class</a:t>
            </a:r>
          </a:p>
          <a:p>
            <a:pPr eaLnBrk="1" hangingPunct="1">
              <a:lnSpc>
                <a:spcPct val="90000"/>
              </a:lnSpc>
            </a:pPr>
            <a:r>
              <a:rPr lang="en-US" sz="2800" dirty="0">
                <a:solidFill>
                  <a:schemeClr val="bg1"/>
                </a:solidFill>
                <a:latin typeface="Comic Sans MS" pitchFamily="66" charset="0"/>
              </a:rPr>
              <a:t>Culture (which constitutes the most </a:t>
            </a:r>
            <a:br>
              <a:rPr lang="en-US" sz="2800" dirty="0">
                <a:solidFill>
                  <a:schemeClr val="bg1"/>
                </a:solidFill>
                <a:latin typeface="Comic Sans MS" pitchFamily="66" charset="0"/>
              </a:rPr>
            </a:br>
            <a:r>
              <a:rPr lang="en-US" sz="2800" dirty="0">
                <a:solidFill>
                  <a:schemeClr val="bg1"/>
                </a:solidFill>
                <a:latin typeface="Comic Sans MS" pitchFamily="66" charset="0"/>
              </a:rPr>
              <a:t>profound difference).</a:t>
            </a:r>
          </a:p>
          <a:p>
            <a:pPr eaLnBrk="1" hangingPunct="1">
              <a:lnSpc>
                <a:spcPct val="90000"/>
              </a:lnSpc>
            </a:pPr>
            <a:r>
              <a:rPr lang="en-US" sz="2800" dirty="0">
                <a:solidFill>
                  <a:schemeClr val="bg1"/>
                </a:solidFill>
                <a:latin typeface="Comic Sans MS" pitchFamily="66" charset="0"/>
              </a:rPr>
              <a:t>Values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box(in)">
                                      <p:cBhvr>
                                        <p:cTn id="7" dur="500"/>
                                        <p:tgtEl>
                                          <p:spTgt spid="389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8915">
                                            <p:txEl>
                                              <p:pRg st="1" end="1"/>
                                            </p:txEl>
                                          </p:spTgt>
                                        </p:tgtEl>
                                        <p:attrNameLst>
                                          <p:attrName>style.visibility</p:attrName>
                                        </p:attrNameLst>
                                      </p:cBhvr>
                                      <p:to>
                                        <p:strVal val="visible"/>
                                      </p:to>
                                    </p:set>
                                    <p:animEffect transition="in" filter="box(in)">
                                      <p:cBhvr>
                                        <p:cTn id="12" dur="500"/>
                                        <p:tgtEl>
                                          <p:spTgt spid="389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8915">
                                            <p:txEl>
                                              <p:pRg st="2" end="2"/>
                                            </p:txEl>
                                          </p:spTgt>
                                        </p:tgtEl>
                                        <p:attrNameLst>
                                          <p:attrName>style.visibility</p:attrName>
                                        </p:attrNameLst>
                                      </p:cBhvr>
                                      <p:to>
                                        <p:strVal val="visible"/>
                                      </p:to>
                                    </p:set>
                                    <p:animEffect transition="in" filter="box(in)">
                                      <p:cBhvr>
                                        <p:cTn id="17" dur="500"/>
                                        <p:tgtEl>
                                          <p:spTgt spid="3891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8915">
                                            <p:txEl>
                                              <p:pRg st="3" end="3"/>
                                            </p:txEl>
                                          </p:spTgt>
                                        </p:tgtEl>
                                        <p:attrNameLst>
                                          <p:attrName>style.visibility</p:attrName>
                                        </p:attrNameLst>
                                      </p:cBhvr>
                                      <p:to>
                                        <p:strVal val="visible"/>
                                      </p:to>
                                    </p:set>
                                    <p:animEffect transition="in" filter="box(in)">
                                      <p:cBhvr>
                                        <p:cTn id="22" dur="500"/>
                                        <p:tgtEl>
                                          <p:spTgt spid="3891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8915">
                                            <p:txEl>
                                              <p:pRg st="4" end="4"/>
                                            </p:txEl>
                                          </p:spTgt>
                                        </p:tgtEl>
                                        <p:attrNameLst>
                                          <p:attrName>style.visibility</p:attrName>
                                        </p:attrNameLst>
                                      </p:cBhvr>
                                      <p:to>
                                        <p:strVal val="visible"/>
                                      </p:to>
                                    </p:set>
                                    <p:animEffect transition="in" filter="box(in)">
                                      <p:cBhvr>
                                        <p:cTn id="27" dur="500"/>
                                        <p:tgtEl>
                                          <p:spTgt spid="3891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8915">
                                            <p:txEl>
                                              <p:pRg st="5" end="5"/>
                                            </p:txEl>
                                          </p:spTgt>
                                        </p:tgtEl>
                                        <p:attrNameLst>
                                          <p:attrName>style.visibility</p:attrName>
                                        </p:attrNameLst>
                                      </p:cBhvr>
                                      <p:to>
                                        <p:strVal val="visible"/>
                                      </p:to>
                                    </p:set>
                                    <p:animEffect transition="in" filter="box(in)">
                                      <p:cBhvr>
                                        <p:cTn id="32" dur="500"/>
                                        <p:tgtEl>
                                          <p:spTgt spid="3891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8915">
                                            <p:txEl>
                                              <p:pRg st="6" end="6"/>
                                            </p:txEl>
                                          </p:spTgt>
                                        </p:tgtEl>
                                        <p:attrNameLst>
                                          <p:attrName>style.visibility</p:attrName>
                                        </p:attrNameLst>
                                      </p:cBhvr>
                                      <p:to>
                                        <p:strVal val="visible"/>
                                      </p:to>
                                    </p:set>
                                    <p:animEffect transition="in" filter="box(in)">
                                      <p:cBhvr>
                                        <p:cTn id="37" dur="500"/>
                                        <p:tgtEl>
                                          <p:spTgt spid="3891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38915">
                                            <p:txEl>
                                              <p:pRg st="7" end="7"/>
                                            </p:txEl>
                                          </p:spTgt>
                                        </p:tgtEl>
                                        <p:attrNameLst>
                                          <p:attrName>style.visibility</p:attrName>
                                        </p:attrNameLst>
                                      </p:cBhvr>
                                      <p:to>
                                        <p:strVal val="visible"/>
                                      </p:to>
                                    </p:set>
                                    <p:animEffect transition="in" filter="box(in)">
                                      <p:cBhvr>
                                        <p:cTn id="42" dur="500"/>
                                        <p:tgtEl>
                                          <p:spTgt spid="3891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4EEABB05-E7EA-4820-9208-C0E0E5244455}" type="slidenum">
              <a:rPr lang="en-US"/>
              <a:pPr>
                <a:defRPr/>
              </a:pPr>
              <a:t>19</a:t>
            </a:fld>
            <a:endParaRPr lang="en-US"/>
          </a:p>
        </p:txBody>
      </p:sp>
      <p:sp>
        <p:nvSpPr>
          <p:cNvPr id="61443" name="Rectangle 2"/>
          <p:cNvSpPr>
            <a:spLocks noGrp="1" noChangeArrowheads="1"/>
          </p:cNvSpPr>
          <p:nvPr>
            <p:ph type="title"/>
          </p:nvPr>
        </p:nvSpPr>
        <p:spPr>
          <a:xfrm>
            <a:off x="685800" y="381000"/>
            <a:ext cx="7772400" cy="1143000"/>
          </a:xfrm>
        </p:spPr>
        <p:txBody>
          <a:bodyPr>
            <a:normAutofit fontScale="90000"/>
          </a:bodyPr>
          <a:lstStyle/>
          <a:p>
            <a:pPr eaLnBrk="1" hangingPunct="1"/>
            <a:br>
              <a:rPr lang="en-US" b="1" dirty="0">
                <a:solidFill>
                  <a:srgbClr val="FFC000"/>
                </a:solidFill>
                <a:latin typeface="Comic Sans MS" pitchFamily="66" charset="0"/>
              </a:rPr>
            </a:br>
            <a:r>
              <a:rPr lang="en-US" b="1" dirty="0">
                <a:solidFill>
                  <a:srgbClr val="FFC000"/>
                </a:solidFill>
                <a:latin typeface="Comic Sans MS" pitchFamily="66" charset="0"/>
              </a:rPr>
              <a:t>How May Harmony Be Achieved? </a:t>
            </a:r>
          </a:p>
        </p:txBody>
      </p:sp>
      <p:sp>
        <p:nvSpPr>
          <p:cNvPr id="69635" name="Rectangle 3"/>
          <p:cNvSpPr>
            <a:spLocks noGrp="1" noChangeArrowheads="1"/>
          </p:cNvSpPr>
          <p:nvPr>
            <p:ph type="body" idx="1"/>
          </p:nvPr>
        </p:nvSpPr>
        <p:spPr>
          <a:xfrm>
            <a:off x="381000" y="2057400"/>
            <a:ext cx="8153400" cy="4343400"/>
          </a:xfrm>
        </p:spPr>
        <p:txBody>
          <a:bodyPr>
            <a:normAutofit/>
          </a:bodyPr>
          <a:lstStyle/>
          <a:p>
            <a:pPr eaLnBrk="1" hangingPunct="1"/>
            <a:r>
              <a:rPr lang="en-US" b="1" dirty="0">
                <a:solidFill>
                  <a:schemeClr val="bg1"/>
                </a:solidFill>
                <a:latin typeface="Comic Sans MS" pitchFamily="66" charset="0"/>
              </a:rPr>
              <a:t>Through ethical principles/behaviors, because they</a:t>
            </a:r>
            <a:r>
              <a:rPr lang="en-US" dirty="0">
                <a:solidFill>
                  <a:schemeClr val="bg1"/>
                </a:solidFill>
                <a:latin typeface="Comic Sans MS" pitchFamily="66" charset="0"/>
              </a:rPr>
              <a:t>:</a:t>
            </a:r>
          </a:p>
          <a:p>
            <a:pPr lvl="1" eaLnBrk="1" hangingPunct="1"/>
            <a:r>
              <a:rPr lang="en-US" dirty="0">
                <a:solidFill>
                  <a:schemeClr val="bg1"/>
                </a:solidFill>
                <a:latin typeface="Comic Sans MS" pitchFamily="66" charset="0"/>
              </a:rPr>
              <a:t>Provide a unique opportunity for personal fulfillment and self respect.</a:t>
            </a:r>
          </a:p>
          <a:p>
            <a:pPr lvl="1" eaLnBrk="1" hangingPunct="1"/>
            <a:r>
              <a:rPr lang="en-US" dirty="0">
                <a:solidFill>
                  <a:schemeClr val="bg1"/>
                </a:solidFill>
                <a:latin typeface="Comic Sans MS" pitchFamily="66" charset="0"/>
              </a:rPr>
              <a:t>Serve to make it possible for professionals to deal with each other on a human level with respect across all disciplines.</a:t>
            </a:r>
          </a:p>
          <a:p>
            <a:pPr lvl="1" eaLnBrk="1" hangingPunct="1">
              <a:buFontTx/>
              <a:buNone/>
            </a:pPr>
            <a:endParaRPr lang="en-US" dirty="0">
              <a:solidFill>
                <a:schemeClr val="bg1"/>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anim calcmode="lin" valueType="num">
                                      <p:cBhvr additive="base">
                                        <p:cTn id="7" dur="500" fill="hold"/>
                                        <p:tgtEl>
                                          <p:spTgt spid="6963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69635">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69635">
                                            <p:txEl>
                                              <p:pRg st="1" end="1"/>
                                            </p:txEl>
                                          </p:spTgt>
                                        </p:tgtEl>
                                        <p:attrNameLst>
                                          <p:attrName>style.visibility</p:attrName>
                                        </p:attrNameLst>
                                      </p:cBhvr>
                                      <p:to>
                                        <p:strVal val="visible"/>
                                      </p:to>
                                    </p:set>
                                    <p:anim calcmode="lin" valueType="num">
                                      <p:cBhvr additive="base">
                                        <p:cTn id="11" dur="500" fill="hold"/>
                                        <p:tgtEl>
                                          <p:spTgt spid="69635">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69635">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69635">
                                            <p:txEl>
                                              <p:pRg st="2" end="2"/>
                                            </p:txEl>
                                          </p:spTgt>
                                        </p:tgtEl>
                                        <p:attrNameLst>
                                          <p:attrName>style.visibility</p:attrName>
                                        </p:attrNameLst>
                                      </p:cBhvr>
                                      <p:to>
                                        <p:strVal val="visible"/>
                                      </p:to>
                                    </p:set>
                                    <p:anim calcmode="lin" valueType="num">
                                      <p:cBhvr additive="base">
                                        <p:cTn id="15" dur="500" fill="hold"/>
                                        <p:tgtEl>
                                          <p:spTgt spid="69635">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6963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latin typeface="Comic Sans MS" pitchFamily="66" charset="0"/>
              </a:rPr>
              <a:t>Ethics and morality</a:t>
            </a:r>
          </a:p>
        </p:txBody>
      </p:sp>
      <p:sp>
        <p:nvSpPr>
          <p:cNvPr id="4" name="Rectangle 3"/>
          <p:cNvSpPr>
            <a:spLocks noGrp="1" noChangeArrowheads="1"/>
          </p:cNvSpPr>
          <p:nvPr>
            <p:ph idx="1"/>
          </p:nvPr>
        </p:nvSpPr>
        <p:spPr>
          <a:xfrm>
            <a:off x="152400" y="1676400"/>
            <a:ext cx="8763000" cy="4525963"/>
          </a:xfrm>
        </p:spPr>
        <p:txBody>
          <a:bodyPr/>
          <a:lstStyle/>
          <a:p>
            <a:pPr eaLnBrk="1" hangingPunct="1">
              <a:lnSpc>
                <a:spcPct val="90000"/>
              </a:lnSpc>
            </a:pPr>
            <a:r>
              <a:rPr lang="en-US" dirty="0">
                <a:solidFill>
                  <a:schemeClr val="bg1"/>
                </a:solidFill>
                <a:latin typeface="Comic Sans MS" pitchFamily="66" charset="0"/>
              </a:rPr>
              <a:t>Ethics is a set of moral principles and a code for behavior that govern an individual’s actions with other individuals and within society.  </a:t>
            </a:r>
          </a:p>
          <a:p>
            <a:pPr eaLnBrk="1" hangingPunct="1">
              <a:lnSpc>
                <a:spcPct val="90000"/>
              </a:lnSpc>
            </a:pPr>
            <a:endParaRPr lang="en-US" dirty="0">
              <a:solidFill>
                <a:schemeClr val="bg1"/>
              </a:solidFill>
              <a:latin typeface="Comic Sans MS" pitchFamily="66" charset="0"/>
            </a:endParaRPr>
          </a:p>
          <a:p>
            <a:pPr eaLnBrk="1" hangingPunct="1">
              <a:lnSpc>
                <a:spcPct val="90000"/>
              </a:lnSpc>
            </a:pPr>
            <a:r>
              <a:rPr lang="en-US" dirty="0">
                <a:solidFill>
                  <a:schemeClr val="bg1"/>
                </a:solidFill>
                <a:latin typeface="Comic Sans MS" pitchFamily="66" charset="0"/>
              </a:rPr>
              <a:t>Morality is what people believe to be right and good, while ethics is a critical reflection about morality.</a:t>
            </a:r>
          </a:p>
          <a:p>
            <a:pPr eaLnBrk="1" hangingPunct="1">
              <a:lnSpc>
                <a:spcPct val="90000"/>
              </a:lnSpc>
              <a:buFontTx/>
              <a:buNone/>
            </a:pPr>
            <a:endParaRPr lang="en-US" sz="2800" dirty="0">
              <a:latin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2"/>
          </p:nvPr>
        </p:nvSpPr>
        <p:spPr/>
        <p:txBody>
          <a:bodyPr/>
          <a:lstStyle/>
          <a:p>
            <a:pPr>
              <a:defRPr/>
            </a:pPr>
            <a:fld id="{92A0ABF3-5A48-4971-86B3-620ACCEE4E99}" type="slidenum">
              <a:rPr lang="en-US"/>
              <a:pPr>
                <a:defRPr/>
              </a:pPr>
              <a:t>20</a:t>
            </a:fld>
            <a:endParaRPr lang="en-US"/>
          </a:p>
        </p:txBody>
      </p:sp>
      <p:sp>
        <p:nvSpPr>
          <p:cNvPr id="9220" name="Rectangle 2"/>
          <p:cNvSpPr>
            <a:spLocks noGrp="1" noChangeArrowheads="1"/>
          </p:cNvSpPr>
          <p:nvPr>
            <p:ph type="title"/>
          </p:nvPr>
        </p:nvSpPr>
        <p:spPr>
          <a:xfrm>
            <a:off x="457200" y="914400"/>
            <a:ext cx="8229600" cy="1143000"/>
          </a:xfrm>
        </p:spPr>
        <p:txBody>
          <a:bodyPr>
            <a:normAutofit fontScale="90000"/>
          </a:bodyPr>
          <a:lstStyle/>
          <a:p>
            <a:br>
              <a:rPr lang="en-US" b="1" dirty="0">
                <a:solidFill>
                  <a:srgbClr val="FFC000"/>
                </a:solidFill>
                <a:latin typeface="Comic Sans MS" pitchFamily="66" charset="0"/>
              </a:rPr>
            </a:br>
            <a:br>
              <a:rPr lang="en-US" b="1" dirty="0">
                <a:solidFill>
                  <a:srgbClr val="FFC000"/>
                </a:solidFill>
                <a:latin typeface="Comic Sans MS" pitchFamily="66" charset="0"/>
              </a:rPr>
            </a:br>
            <a:br>
              <a:rPr lang="en-US" b="1" dirty="0">
                <a:solidFill>
                  <a:srgbClr val="FFC000"/>
                </a:solidFill>
                <a:latin typeface="Comic Sans MS" pitchFamily="66" charset="0"/>
              </a:rPr>
            </a:br>
            <a:br>
              <a:rPr lang="en-US" b="1" dirty="0">
                <a:solidFill>
                  <a:srgbClr val="FFC000"/>
                </a:solidFill>
                <a:latin typeface="Comic Sans MS" pitchFamily="66" charset="0"/>
              </a:rPr>
            </a:br>
            <a:r>
              <a:rPr lang="en-US" b="1" dirty="0">
                <a:solidFill>
                  <a:srgbClr val="FFC000"/>
                </a:solidFill>
                <a:latin typeface="Comic Sans MS" pitchFamily="66" charset="0"/>
              </a:rPr>
              <a:t> Ethical Dilemma:</a:t>
            </a:r>
            <a:br>
              <a:rPr lang="en-US" b="1" dirty="0">
                <a:solidFill>
                  <a:srgbClr val="FFC000"/>
                </a:solidFill>
                <a:latin typeface="Comic Sans MS" pitchFamily="66" charset="0"/>
              </a:rPr>
            </a:br>
            <a:r>
              <a:rPr lang="en-US" b="1" dirty="0">
                <a:solidFill>
                  <a:srgbClr val="FFC000"/>
                </a:solidFill>
                <a:latin typeface="Comic Sans MS" pitchFamily="66" charset="0"/>
              </a:rPr>
              <a:t>        Deciding People’s Fate </a:t>
            </a:r>
            <a:br>
              <a:rPr lang="en-US" b="1" dirty="0">
                <a:solidFill>
                  <a:srgbClr val="FFC000"/>
                </a:solidFill>
                <a:latin typeface="Comic Sans MS" pitchFamily="66" charset="0"/>
              </a:rPr>
            </a:br>
            <a:br>
              <a:rPr lang="en-US" b="1" dirty="0">
                <a:solidFill>
                  <a:srgbClr val="FFC000"/>
                </a:solidFill>
                <a:latin typeface="Comic Sans MS" pitchFamily="66" charset="0"/>
              </a:rPr>
            </a:br>
            <a:br>
              <a:rPr lang="en-US" b="1" dirty="0">
                <a:solidFill>
                  <a:srgbClr val="FFC000"/>
                </a:solidFill>
                <a:latin typeface="Comic Sans MS" pitchFamily="66" charset="0"/>
              </a:rPr>
            </a:br>
            <a:br>
              <a:rPr lang="en-US" b="1" dirty="0">
                <a:solidFill>
                  <a:srgbClr val="FFC000"/>
                </a:solidFill>
                <a:latin typeface="Comic Sans MS" pitchFamily="66" charset="0"/>
              </a:rPr>
            </a:br>
            <a:br>
              <a:rPr lang="en-US" b="1" dirty="0">
                <a:solidFill>
                  <a:srgbClr val="FFC000"/>
                </a:solidFill>
                <a:latin typeface="Comic Sans MS" pitchFamily="66" charset="0"/>
              </a:rPr>
            </a:br>
            <a:endParaRPr lang="en-US" b="1" dirty="0">
              <a:solidFill>
                <a:srgbClr val="FFC000"/>
              </a:solidFill>
              <a:latin typeface="Comic Sans MS" pitchFamily="66" charset="0"/>
            </a:endParaRPr>
          </a:p>
        </p:txBody>
      </p:sp>
      <p:graphicFrame>
        <p:nvGraphicFramePr>
          <p:cNvPr id="9218" name="Object 3"/>
          <p:cNvGraphicFramePr>
            <a:graphicFrameLocks noChangeAspect="1"/>
          </p:cNvGraphicFramePr>
          <p:nvPr/>
        </p:nvGraphicFramePr>
        <p:xfrm>
          <a:off x="5105400" y="1752600"/>
          <a:ext cx="2755900" cy="4114800"/>
        </p:xfrm>
        <a:graphic>
          <a:graphicData uri="http://schemas.openxmlformats.org/presentationml/2006/ole">
            <mc:AlternateContent xmlns:mc="http://schemas.openxmlformats.org/markup-compatibility/2006">
              <mc:Choice xmlns:v="urn:schemas-microsoft-com:vml" Requires="v">
                <p:oleObj name="Clip" r:id="rId3" imgW="3153960" imgH="4708080" progId="">
                  <p:embed/>
                </p:oleObj>
              </mc:Choice>
              <mc:Fallback>
                <p:oleObj name="Clip" r:id="rId3" imgW="3153960" imgH="4708080" progId="">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05400" y="1752600"/>
                        <a:ext cx="2755900" cy="411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pPr>
              <a:defRPr/>
            </a:pPr>
            <a:fld id="{5BE68DB8-CF0E-4EA0-B98F-D2C8C44A150A}" type="slidenum">
              <a:rPr lang="en-US">
                <a:solidFill>
                  <a:schemeClr val="bg1"/>
                </a:solidFill>
                <a:latin typeface="Comic Sans MS" pitchFamily="66" charset="0"/>
              </a:rPr>
              <a:pPr>
                <a:defRPr/>
              </a:pPr>
              <a:t>21</a:t>
            </a:fld>
            <a:endParaRPr lang="en-US" dirty="0">
              <a:solidFill>
                <a:schemeClr val="bg1"/>
              </a:solidFill>
              <a:latin typeface="Comic Sans MS" pitchFamily="66" charset="0"/>
            </a:endParaRPr>
          </a:p>
        </p:txBody>
      </p:sp>
      <p:sp>
        <p:nvSpPr>
          <p:cNvPr id="64515" name="Rectangle 2"/>
          <p:cNvSpPr>
            <a:spLocks noGrp="1" noChangeArrowheads="1"/>
          </p:cNvSpPr>
          <p:nvPr>
            <p:ph type="title"/>
          </p:nvPr>
        </p:nvSpPr>
        <p:spPr>
          <a:xfrm>
            <a:off x="1143000" y="3505200"/>
            <a:ext cx="7772400" cy="1143000"/>
          </a:xfrm>
        </p:spPr>
        <p:txBody>
          <a:bodyPr>
            <a:noAutofit/>
          </a:bodyPr>
          <a:lstStyle/>
          <a:p>
            <a:pPr eaLnBrk="1" hangingPunct="1"/>
            <a:r>
              <a:rPr lang="en-US" sz="2400" dirty="0">
                <a:solidFill>
                  <a:schemeClr val="bg1"/>
                </a:solidFill>
                <a:latin typeface="Comic Sans MS" pitchFamily="66" charset="0"/>
              </a:rPr>
              <a:t>You are on a sinking ship and there is only ONE   </a:t>
            </a:r>
            <a:br>
              <a:rPr lang="en-US" sz="2400" dirty="0">
                <a:solidFill>
                  <a:schemeClr val="bg1"/>
                </a:solidFill>
                <a:latin typeface="Comic Sans MS" pitchFamily="66" charset="0"/>
              </a:rPr>
            </a:br>
            <a:r>
              <a:rPr lang="en-US" sz="2400" dirty="0">
                <a:solidFill>
                  <a:schemeClr val="bg1"/>
                </a:solidFill>
                <a:latin typeface="Comic Sans MS" pitchFamily="66" charset="0"/>
              </a:rPr>
              <a:t>        lifeboat available.  Posted on the side of the </a:t>
            </a:r>
            <a:br>
              <a:rPr lang="en-US" sz="2400" dirty="0">
                <a:solidFill>
                  <a:schemeClr val="bg1"/>
                </a:solidFill>
                <a:latin typeface="Comic Sans MS" pitchFamily="66" charset="0"/>
              </a:rPr>
            </a:br>
            <a:r>
              <a:rPr lang="en-US" sz="2400" dirty="0">
                <a:solidFill>
                  <a:schemeClr val="bg1"/>
                </a:solidFill>
                <a:latin typeface="Comic Sans MS" pitchFamily="66" charset="0"/>
              </a:rPr>
              <a:t>            lifeboat is a sign which reads, “Maximum </a:t>
            </a:r>
            <a:br>
              <a:rPr lang="en-US" sz="2400" dirty="0">
                <a:solidFill>
                  <a:schemeClr val="bg1"/>
                </a:solidFill>
                <a:latin typeface="Comic Sans MS" pitchFamily="66" charset="0"/>
              </a:rPr>
            </a:br>
            <a:r>
              <a:rPr lang="en-US" sz="2400" dirty="0">
                <a:solidFill>
                  <a:schemeClr val="bg1"/>
                </a:solidFill>
                <a:latin typeface="Comic Sans MS" pitchFamily="66" charset="0"/>
              </a:rPr>
              <a:t>           Occupancy” - 7 persons…this boat will sink if </a:t>
            </a:r>
            <a:br>
              <a:rPr lang="en-US" sz="2400" dirty="0">
                <a:solidFill>
                  <a:schemeClr val="bg1"/>
                </a:solidFill>
                <a:latin typeface="Comic Sans MS" pitchFamily="66" charset="0"/>
              </a:rPr>
            </a:br>
            <a:r>
              <a:rPr lang="en-US" sz="2400" dirty="0">
                <a:solidFill>
                  <a:schemeClr val="bg1"/>
                </a:solidFill>
                <a:latin typeface="Comic Sans MS" pitchFamily="66" charset="0"/>
              </a:rPr>
              <a:t>                over occupied.” Standing on the deck and waiting </a:t>
            </a:r>
            <a:br>
              <a:rPr lang="en-US" sz="2400" dirty="0">
                <a:solidFill>
                  <a:schemeClr val="bg1"/>
                </a:solidFill>
                <a:latin typeface="Comic Sans MS" pitchFamily="66" charset="0"/>
              </a:rPr>
            </a:br>
            <a:r>
              <a:rPr lang="en-US" sz="2400" dirty="0">
                <a:solidFill>
                  <a:schemeClr val="bg1"/>
                </a:solidFill>
                <a:latin typeface="Comic Sans MS" pitchFamily="66" charset="0"/>
              </a:rPr>
              <a:t>                 on board the lifeboat are eight adults and one child.</a:t>
            </a:r>
            <a:br>
              <a:rPr lang="en-US" sz="2400" dirty="0">
                <a:solidFill>
                  <a:schemeClr val="bg1"/>
                </a:solidFill>
                <a:latin typeface="Comic Sans MS" pitchFamily="66" charset="0"/>
              </a:rPr>
            </a:br>
            <a:r>
              <a:rPr lang="en-US" sz="2400" dirty="0">
                <a:solidFill>
                  <a:schemeClr val="bg1"/>
                </a:solidFill>
                <a:latin typeface="Comic Sans MS" pitchFamily="66" charset="0"/>
              </a:rPr>
              <a:t>                 You must decide who dies. Be prepared to defend your decision.</a:t>
            </a:r>
            <a:br>
              <a:rPr lang="en-US" sz="2400" dirty="0">
                <a:solidFill>
                  <a:schemeClr val="bg1"/>
                </a:solidFill>
                <a:latin typeface="Comic Sans MS" pitchFamily="66" charset="0"/>
              </a:rPr>
            </a:br>
            <a:endParaRPr lang="en-US" sz="2400" dirty="0">
              <a:solidFill>
                <a:schemeClr val="bg1"/>
              </a:solidFill>
              <a:latin typeface="Comic Sans MS" pitchFamily="66"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pPr>
              <a:defRPr/>
            </a:pPr>
            <a:fld id="{9DB83B4C-AB29-4BA4-B90D-86A2F475917F}" type="slidenum">
              <a:rPr lang="en-US"/>
              <a:pPr>
                <a:defRPr/>
              </a:pPr>
              <a:t>22</a:t>
            </a:fld>
            <a:endParaRPr lang="en-US"/>
          </a:p>
        </p:txBody>
      </p:sp>
      <p:sp>
        <p:nvSpPr>
          <p:cNvPr id="211970" name="Rectangle 2"/>
          <p:cNvSpPr>
            <a:spLocks noGrp="1" noChangeArrowheads="1"/>
          </p:cNvSpPr>
          <p:nvPr>
            <p:ph type="body" idx="1"/>
          </p:nvPr>
        </p:nvSpPr>
        <p:spPr>
          <a:xfrm>
            <a:off x="3352800" y="2286000"/>
            <a:ext cx="7772400" cy="4114800"/>
          </a:xfrm>
        </p:spPr>
        <p:txBody>
          <a:bodyPr>
            <a:noAutofit/>
          </a:bodyPr>
          <a:lstStyle/>
          <a:p>
            <a:pPr eaLnBrk="1" hangingPunct="1">
              <a:lnSpc>
                <a:spcPct val="90000"/>
              </a:lnSpc>
              <a:buFontTx/>
              <a:buNone/>
            </a:pPr>
            <a:r>
              <a:rPr lang="en-US" sz="2400" b="1" dirty="0">
                <a:solidFill>
                  <a:schemeClr val="bg1"/>
                </a:solidFill>
                <a:latin typeface="Comic Sans MS" pitchFamily="66" charset="0"/>
              </a:rPr>
              <a:t>            Persons on deck</a:t>
            </a:r>
          </a:p>
          <a:p>
            <a:pPr eaLnBrk="1" hangingPunct="1">
              <a:lnSpc>
                <a:spcPct val="90000"/>
              </a:lnSpc>
            </a:pPr>
            <a:r>
              <a:rPr lang="en-US" sz="2400" dirty="0">
                <a:solidFill>
                  <a:schemeClr val="bg1"/>
                </a:solidFill>
                <a:latin typeface="Comic Sans MS" pitchFamily="66" charset="0"/>
              </a:rPr>
              <a:t>You              </a:t>
            </a:r>
          </a:p>
          <a:p>
            <a:pPr eaLnBrk="1" hangingPunct="1">
              <a:lnSpc>
                <a:spcPct val="90000"/>
              </a:lnSpc>
            </a:pPr>
            <a:r>
              <a:rPr lang="en-US" sz="2400" dirty="0">
                <a:solidFill>
                  <a:schemeClr val="bg1"/>
                </a:solidFill>
                <a:latin typeface="Comic Sans MS" pitchFamily="66" charset="0"/>
              </a:rPr>
              <a:t>A young mother and her infant son</a:t>
            </a:r>
          </a:p>
          <a:p>
            <a:pPr eaLnBrk="1" hangingPunct="1">
              <a:lnSpc>
                <a:spcPct val="90000"/>
              </a:lnSpc>
            </a:pPr>
            <a:r>
              <a:rPr lang="en-US" sz="2400" dirty="0">
                <a:solidFill>
                  <a:schemeClr val="bg1"/>
                </a:solidFill>
                <a:latin typeface="Comic Sans MS" pitchFamily="66" charset="0"/>
              </a:rPr>
              <a:t>A 75 year old retired physician</a:t>
            </a:r>
          </a:p>
          <a:p>
            <a:pPr eaLnBrk="1" hangingPunct="1">
              <a:lnSpc>
                <a:spcPct val="90000"/>
              </a:lnSpc>
            </a:pPr>
            <a:r>
              <a:rPr lang="en-US" sz="2400" dirty="0">
                <a:solidFill>
                  <a:schemeClr val="bg1"/>
                </a:solidFill>
                <a:latin typeface="Comic Sans MS" pitchFamily="66" charset="0"/>
              </a:rPr>
              <a:t>His 68 year old wife</a:t>
            </a:r>
          </a:p>
          <a:p>
            <a:pPr eaLnBrk="1" hangingPunct="1">
              <a:lnSpc>
                <a:spcPct val="90000"/>
              </a:lnSpc>
            </a:pPr>
            <a:r>
              <a:rPr lang="en-US" sz="2400" dirty="0">
                <a:solidFill>
                  <a:schemeClr val="bg1"/>
                </a:solidFill>
                <a:latin typeface="Comic Sans MS" pitchFamily="66" charset="0"/>
              </a:rPr>
              <a:t>A 17 year old, pregnant girl</a:t>
            </a:r>
          </a:p>
          <a:p>
            <a:pPr eaLnBrk="1" hangingPunct="1">
              <a:lnSpc>
                <a:spcPct val="90000"/>
              </a:lnSpc>
              <a:buFontTx/>
              <a:buNone/>
            </a:pPr>
            <a:r>
              <a:rPr lang="en-US" sz="2400" dirty="0">
                <a:solidFill>
                  <a:schemeClr val="bg1"/>
                </a:solidFill>
                <a:latin typeface="Comic Sans MS" pitchFamily="66" charset="0"/>
              </a:rPr>
              <a:t>    (this counts as one person)</a:t>
            </a:r>
          </a:p>
          <a:p>
            <a:pPr eaLnBrk="1" hangingPunct="1">
              <a:lnSpc>
                <a:spcPct val="90000"/>
              </a:lnSpc>
            </a:pPr>
            <a:r>
              <a:rPr lang="en-US" sz="2400" dirty="0">
                <a:solidFill>
                  <a:schemeClr val="bg1"/>
                </a:solidFill>
                <a:latin typeface="Comic Sans MS" pitchFamily="66" charset="0"/>
              </a:rPr>
              <a:t>A professional athlete (male) </a:t>
            </a:r>
          </a:p>
          <a:p>
            <a:pPr eaLnBrk="1" hangingPunct="1">
              <a:lnSpc>
                <a:spcPct val="90000"/>
              </a:lnSpc>
            </a:pPr>
            <a:r>
              <a:rPr lang="en-US" sz="2400" dirty="0">
                <a:solidFill>
                  <a:schemeClr val="bg1"/>
                </a:solidFill>
                <a:latin typeface="Comic Sans MS" pitchFamily="66" charset="0"/>
              </a:rPr>
              <a:t>A middle aged school teacher and </a:t>
            </a:r>
          </a:p>
          <a:p>
            <a:pPr eaLnBrk="1" hangingPunct="1">
              <a:lnSpc>
                <a:spcPct val="90000"/>
              </a:lnSpc>
            </a:pPr>
            <a:r>
              <a:rPr lang="en-US" sz="2400" dirty="0">
                <a:solidFill>
                  <a:schemeClr val="bg1"/>
                </a:solidFill>
                <a:latin typeface="Comic Sans MS" pitchFamily="66" charset="0"/>
              </a:rPr>
              <a:t>Her husband, a banker</a:t>
            </a:r>
          </a:p>
          <a:p>
            <a:pPr eaLnBrk="1" hangingPunct="1">
              <a:lnSpc>
                <a:spcPct val="90000"/>
              </a:lnSpc>
            </a:pPr>
            <a:endParaRPr lang="en-US" sz="2400" dirty="0">
              <a:solidFill>
                <a:schemeClr val="bg1"/>
              </a:solidFill>
              <a:latin typeface="Comic Sans MS" pitchFamily="66" charset="0"/>
            </a:endParaRPr>
          </a:p>
        </p:txBody>
      </p:sp>
      <p:pic>
        <p:nvPicPr>
          <p:cNvPr id="65540" name="Picture 3" descr="C:\Documents and Settings\ebiggs\Application Data\Microsoft\Media Catalog\Downloaded Clips\cl0\PH01763J.jpg"/>
          <p:cNvPicPr>
            <a:picLocks noChangeAspect="1" noChangeArrowheads="1"/>
          </p:cNvPicPr>
          <p:nvPr/>
        </p:nvPicPr>
        <p:blipFill>
          <a:blip r:embed="rId2" cstate="print"/>
          <a:srcRect/>
          <a:stretch>
            <a:fillRect/>
          </a:stretch>
        </p:blipFill>
        <p:spPr bwMode="auto">
          <a:xfrm>
            <a:off x="533400" y="4876800"/>
            <a:ext cx="2362200" cy="1558925"/>
          </a:xfrm>
          <a:prstGeom prst="rect">
            <a:avLst/>
          </a:prstGeom>
          <a:noFill/>
          <a:ln w="9525">
            <a:noFill/>
            <a:miter lim="800000"/>
            <a:headEnd/>
            <a:tailEnd/>
          </a:ln>
        </p:spPr>
      </p:pic>
      <p:pic>
        <p:nvPicPr>
          <p:cNvPr id="65541" name="Picture 4" descr="C:\Documents and Settings\ebiggs\Application Data\Microsoft\Media Catalog\Downloaded Clips\cl50\j0202183.jpg"/>
          <p:cNvPicPr>
            <a:picLocks noChangeAspect="1" noChangeArrowheads="1"/>
          </p:cNvPicPr>
          <p:nvPr/>
        </p:nvPicPr>
        <p:blipFill>
          <a:blip r:embed="rId3" cstate="print"/>
          <a:srcRect/>
          <a:stretch>
            <a:fillRect/>
          </a:stretch>
        </p:blipFill>
        <p:spPr bwMode="auto">
          <a:xfrm>
            <a:off x="533400" y="2819400"/>
            <a:ext cx="1216025" cy="1828800"/>
          </a:xfrm>
          <a:prstGeom prst="rect">
            <a:avLst/>
          </a:prstGeom>
          <a:noFill/>
          <a:ln w="9525">
            <a:noFill/>
            <a:miter lim="800000"/>
            <a:headEnd/>
            <a:tailEnd/>
          </a:ln>
        </p:spPr>
      </p:pic>
      <p:pic>
        <p:nvPicPr>
          <p:cNvPr id="65542" name="Picture 5" descr="C:\Documents and Settings\ebiggs\Application Data\Microsoft\Media Catalog\Downloaded Clips\cl47\j0178526.jpg"/>
          <p:cNvPicPr>
            <a:picLocks noChangeAspect="1" noChangeArrowheads="1"/>
          </p:cNvPicPr>
          <p:nvPr/>
        </p:nvPicPr>
        <p:blipFill>
          <a:blip r:embed="rId4" cstate="print"/>
          <a:srcRect/>
          <a:stretch>
            <a:fillRect/>
          </a:stretch>
        </p:blipFill>
        <p:spPr bwMode="auto">
          <a:xfrm>
            <a:off x="1219200" y="533400"/>
            <a:ext cx="1476375" cy="2209800"/>
          </a:xfrm>
          <a:prstGeom prst="rect">
            <a:avLst/>
          </a:prstGeom>
          <a:noFill/>
          <a:ln w="9525">
            <a:noFill/>
            <a:miter lim="800000"/>
            <a:headEnd/>
            <a:tailEnd/>
          </a:ln>
        </p:spPr>
      </p:pic>
      <p:pic>
        <p:nvPicPr>
          <p:cNvPr id="65544" name="Picture 7" descr="C:\Documents and Settings\ebiggs\Application Data\Microsoft\Media Catalog\Downloaded Clips\cl0\ph01736j.jpg"/>
          <p:cNvPicPr>
            <a:picLocks noChangeAspect="1" noChangeArrowheads="1"/>
          </p:cNvPicPr>
          <p:nvPr/>
        </p:nvPicPr>
        <p:blipFill>
          <a:blip r:embed="rId5" cstate="print"/>
          <a:srcRect/>
          <a:stretch>
            <a:fillRect/>
          </a:stretch>
        </p:blipFill>
        <p:spPr bwMode="auto">
          <a:xfrm>
            <a:off x="4724400" y="381000"/>
            <a:ext cx="2286000" cy="151288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1970">
                                            <p:txEl>
                                              <p:pRg st="0" end="0"/>
                                            </p:txEl>
                                          </p:spTgt>
                                        </p:tgtEl>
                                        <p:attrNameLst>
                                          <p:attrName>style.visibility</p:attrName>
                                        </p:attrNameLst>
                                      </p:cBhvr>
                                      <p:to>
                                        <p:strVal val="visible"/>
                                      </p:to>
                                    </p:set>
                                    <p:anim calcmode="lin" valueType="num">
                                      <p:cBhvr additive="base">
                                        <p:cTn id="7" dur="500" fill="hold"/>
                                        <p:tgtEl>
                                          <p:spTgt spid="21197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1197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11970">
                                            <p:txEl>
                                              <p:pRg st="1" end="1"/>
                                            </p:txEl>
                                          </p:spTgt>
                                        </p:tgtEl>
                                        <p:attrNameLst>
                                          <p:attrName>style.visibility</p:attrName>
                                        </p:attrNameLst>
                                      </p:cBhvr>
                                      <p:to>
                                        <p:strVal val="visible"/>
                                      </p:to>
                                    </p:set>
                                    <p:anim calcmode="lin" valueType="num">
                                      <p:cBhvr additive="base">
                                        <p:cTn id="13" dur="500" fill="hold"/>
                                        <p:tgtEl>
                                          <p:spTgt spid="211970">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1197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11970">
                                            <p:txEl>
                                              <p:pRg st="2" end="2"/>
                                            </p:txEl>
                                          </p:spTgt>
                                        </p:tgtEl>
                                        <p:attrNameLst>
                                          <p:attrName>style.visibility</p:attrName>
                                        </p:attrNameLst>
                                      </p:cBhvr>
                                      <p:to>
                                        <p:strVal val="visible"/>
                                      </p:to>
                                    </p:set>
                                    <p:anim calcmode="lin" valueType="num">
                                      <p:cBhvr additive="base">
                                        <p:cTn id="19" dur="500" fill="hold"/>
                                        <p:tgtEl>
                                          <p:spTgt spid="211970">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1197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11970">
                                            <p:txEl>
                                              <p:pRg st="3" end="3"/>
                                            </p:txEl>
                                          </p:spTgt>
                                        </p:tgtEl>
                                        <p:attrNameLst>
                                          <p:attrName>style.visibility</p:attrName>
                                        </p:attrNameLst>
                                      </p:cBhvr>
                                      <p:to>
                                        <p:strVal val="visible"/>
                                      </p:to>
                                    </p:set>
                                    <p:anim calcmode="lin" valueType="num">
                                      <p:cBhvr additive="base">
                                        <p:cTn id="25" dur="500" fill="hold"/>
                                        <p:tgtEl>
                                          <p:spTgt spid="211970">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11970">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11970">
                                            <p:txEl>
                                              <p:pRg st="4" end="4"/>
                                            </p:txEl>
                                          </p:spTgt>
                                        </p:tgtEl>
                                        <p:attrNameLst>
                                          <p:attrName>style.visibility</p:attrName>
                                        </p:attrNameLst>
                                      </p:cBhvr>
                                      <p:to>
                                        <p:strVal val="visible"/>
                                      </p:to>
                                    </p:set>
                                    <p:anim calcmode="lin" valueType="num">
                                      <p:cBhvr additive="base">
                                        <p:cTn id="31" dur="500" fill="hold"/>
                                        <p:tgtEl>
                                          <p:spTgt spid="211970">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11970">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11970">
                                            <p:txEl>
                                              <p:pRg st="5" end="5"/>
                                            </p:txEl>
                                          </p:spTgt>
                                        </p:tgtEl>
                                        <p:attrNameLst>
                                          <p:attrName>style.visibility</p:attrName>
                                        </p:attrNameLst>
                                      </p:cBhvr>
                                      <p:to>
                                        <p:strVal val="visible"/>
                                      </p:to>
                                    </p:set>
                                    <p:anim calcmode="lin" valueType="num">
                                      <p:cBhvr additive="base">
                                        <p:cTn id="37" dur="500" fill="hold"/>
                                        <p:tgtEl>
                                          <p:spTgt spid="211970">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11970">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11970">
                                            <p:txEl>
                                              <p:pRg st="6" end="6"/>
                                            </p:txEl>
                                          </p:spTgt>
                                        </p:tgtEl>
                                        <p:attrNameLst>
                                          <p:attrName>style.visibility</p:attrName>
                                        </p:attrNameLst>
                                      </p:cBhvr>
                                      <p:to>
                                        <p:strVal val="visible"/>
                                      </p:to>
                                    </p:set>
                                    <p:anim calcmode="lin" valueType="num">
                                      <p:cBhvr additive="base">
                                        <p:cTn id="43" dur="500" fill="hold"/>
                                        <p:tgtEl>
                                          <p:spTgt spid="211970">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11970">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211970">
                                            <p:txEl>
                                              <p:pRg st="7" end="7"/>
                                            </p:txEl>
                                          </p:spTgt>
                                        </p:tgtEl>
                                        <p:attrNameLst>
                                          <p:attrName>style.visibility</p:attrName>
                                        </p:attrNameLst>
                                      </p:cBhvr>
                                      <p:to>
                                        <p:strVal val="visible"/>
                                      </p:to>
                                    </p:set>
                                    <p:anim calcmode="lin" valueType="num">
                                      <p:cBhvr additive="base">
                                        <p:cTn id="49" dur="500" fill="hold"/>
                                        <p:tgtEl>
                                          <p:spTgt spid="211970">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211970">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211970">
                                            <p:txEl>
                                              <p:pRg st="8" end="8"/>
                                            </p:txEl>
                                          </p:spTgt>
                                        </p:tgtEl>
                                        <p:attrNameLst>
                                          <p:attrName>style.visibility</p:attrName>
                                        </p:attrNameLst>
                                      </p:cBhvr>
                                      <p:to>
                                        <p:strVal val="visible"/>
                                      </p:to>
                                    </p:set>
                                    <p:anim calcmode="lin" valueType="num">
                                      <p:cBhvr additive="base">
                                        <p:cTn id="55" dur="500" fill="hold"/>
                                        <p:tgtEl>
                                          <p:spTgt spid="211970">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211970">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211970">
                                            <p:txEl>
                                              <p:pRg st="9" end="9"/>
                                            </p:txEl>
                                          </p:spTgt>
                                        </p:tgtEl>
                                        <p:attrNameLst>
                                          <p:attrName>style.visibility</p:attrName>
                                        </p:attrNameLst>
                                      </p:cBhvr>
                                      <p:to>
                                        <p:strVal val="visible"/>
                                      </p:to>
                                    </p:set>
                                    <p:anim calcmode="lin" valueType="num">
                                      <p:cBhvr additive="base">
                                        <p:cTn id="61" dur="500" fill="hold"/>
                                        <p:tgtEl>
                                          <p:spTgt spid="211970">
                                            <p:txEl>
                                              <p:pRg st="9" end="9"/>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211970">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970"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89151909-8704-40DF-A24F-9DC22876FF8B}" type="slidenum">
              <a:rPr lang="en-US"/>
              <a:pPr>
                <a:defRPr/>
              </a:pPr>
              <a:t>23</a:t>
            </a:fld>
            <a:endParaRPr lang="en-US"/>
          </a:p>
        </p:txBody>
      </p:sp>
      <p:sp>
        <p:nvSpPr>
          <p:cNvPr id="66563" name="Rectangle 2"/>
          <p:cNvSpPr>
            <a:spLocks noGrp="1" noChangeArrowheads="1"/>
          </p:cNvSpPr>
          <p:nvPr>
            <p:ph type="title"/>
          </p:nvPr>
        </p:nvSpPr>
        <p:spPr>
          <a:xfrm>
            <a:off x="457200" y="304800"/>
            <a:ext cx="7772400" cy="1143000"/>
          </a:xfrm>
        </p:spPr>
        <p:txBody>
          <a:bodyPr/>
          <a:lstStyle/>
          <a:p>
            <a:pPr eaLnBrk="1" hangingPunct="1"/>
            <a:r>
              <a:rPr lang="en-US" sz="3200" b="1" dirty="0">
                <a:solidFill>
                  <a:schemeClr val="bg1"/>
                </a:solidFill>
                <a:latin typeface="Comic Sans MS" pitchFamily="66" charset="0"/>
              </a:rPr>
              <a:t>Who Boards the Lifeboat?  Why</a:t>
            </a:r>
            <a:r>
              <a:rPr lang="en-US" sz="2400" dirty="0">
                <a:solidFill>
                  <a:schemeClr val="bg1"/>
                </a:solidFill>
                <a:latin typeface="Comic Sans MS" pitchFamily="66" charset="0"/>
              </a:rPr>
              <a:t>?</a:t>
            </a:r>
          </a:p>
        </p:txBody>
      </p:sp>
      <p:sp>
        <p:nvSpPr>
          <p:cNvPr id="66564" name="Rectangle 3"/>
          <p:cNvSpPr>
            <a:spLocks noGrp="1" noChangeArrowheads="1"/>
          </p:cNvSpPr>
          <p:nvPr>
            <p:ph type="body" idx="1"/>
          </p:nvPr>
        </p:nvSpPr>
        <p:spPr>
          <a:xfrm>
            <a:off x="381000" y="1905000"/>
            <a:ext cx="7772400" cy="4114800"/>
          </a:xfrm>
        </p:spPr>
        <p:txBody>
          <a:bodyPr/>
          <a:lstStyle/>
          <a:p>
            <a:pPr eaLnBrk="1" hangingPunct="1">
              <a:lnSpc>
                <a:spcPct val="90000"/>
              </a:lnSpc>
            </a:pPr>
            <a:r>
              <a:rPr lang="en-US" sz="2800" dirty="0">
                <a:solidFill>
                  <a:schemeClr val="bg1"/>
                </a:solidFill>
                <a:latin typeface="Comic Sans MS" pitchFamily="66" charset="0"/>
              </a:rPr>
              <a:t>1.</a:t>
            </a:r>
            <a:r>
              <a:rPr lang="en-US" sz="3600" dirty="0">
                <a:solidFill>
                  <a:schemeClr val="bg1"/>
                </a:solidFill>
                <a:latin typeface="Comic Sans MS" pitchFamily="66" charset="0"/>
              </a:rPr>
              <a:t> </a:t>
            </a:r>
          </a:p>
          <a:p>
            <a:pPr eaLnBrk="1" hangingPunct="1">
              <a:lnSpc>
                <a:spcPct val="90000"/>
              </a:lnSpc>
            </a:pPr>
            <a:r>
              <a:rPr lang="en-US" sz="2800" dirty="0">
                <a:solidFill>
                  <a:schemeClr val="bg1"/>
                </a:solidFill>
                <a:latin typeface="Comic Sans MS" pitchFamily="66" charset="0"/>
              </a:rPr>
              <a:t>2.</a:t>
            </a:r>
          </a:p>
          <a:p>
            <a:pPr eaLnBrk="1" hangingPunct="1">
              <a:lnSpc>
                <a:spcPct val="90000"/>
              </a:lnSpc>
            </a:pPr>
            <a:r>
              <a:rPr lang="en-US" sz="2800" dirty="0">
                <a:solidFill>
                  <a:schemeClr val="bg1"/>
                </a:solidFill>
                <a:latin typeface="Comic Sans MS" pitchFamily="66" charset="0"/>
              </a:rPr>
              <a:t>3.</a:t>
            </a:r>
          </a:p>
          <a:p>
            <a:pPr eaLnBrk="1" hangingPunct="1">
              <a:lnSpc>
                <a:spcPct val="90000"/>
              </a:lnSpc>
            </a:pPr>
            <a:r>
              <a:rPr lang="en-US" sz="2800" dirty="0">
                <a:solidFill>
                  <a:schemeClr val="bg1"/>
                </a:solidFill>
                <a:latin typeface="Comic Sans MS" pitchFamily="66" charset="0"/>
              </a:rPr>
              <a:t>4.</a:t>
            </a:r>
          </a:p>
          <a:p>
            <a:pPr eaLnBrk="1" hangingPunct="1">
              <a:lnSpc>
                <a:spcPct val="90000"/>
              </a:lnSpc>
            </a:pPr>
            <a:r>
              <a:rPr lang="en-US" sz="2800" dirty="0">
                <a:solidFill>
                  <a:schemeClr val="bg1"/>
                </a:solidFill>
                <a:latin typeface="Comic Sans MS" pitchFamily="66" charset="0"/>
              </a:rPr>
              <a:t>5.</a:t>
            </a:r>
          </a:p>
          <a:p>
            <a:pPr eaLnBrk="1" hangingPunct="1">
              <a:lnSpc>
                <a:spcPct val="90000"/>
              </a:lnSpc>
            </a:pPr>
            <a:r>
              <a:rPr lang="en-US" sz="2800" dirty="0">
                <a:solidFill>
                  <a:schemeClr val="bg1"/>
                </a:solidFill>
                <a:latin typeface="Comic Sans MS" pitchFamily="66" charset="0"/>
              </a:rPr>
              <a:t>6.</a:t>
            </a:r>
          </a:p>
          <a:p>
            <a:pPr eaLnBrk="1" hangingPunct="1">
              <a:lnSpc>
                <a:spcPct val="90000"/>
              </a:lnSpc>
            </a:pPr>
            <a:r>
              <a:rPr lang="en-US" sz="2800" dirty="0">
                <a:solidFill>
                  <a:schemeClr val="bg1"/>
                </a:solidFill>
                <a:latin typeface="Comic Sans MS" pitchFamily="66" charset="0"/>
              </a:rPr>
              <a:t>7.</a:t>
            </a:r>
          </a:p>
          <a:p>
            <a:pPr eaLnBrk="1" hangingPunct="1">
              <a:lnSpc>
                <a:spcPct val="90000"/>
              </a:lnSpc>
            </a:pPr>
            <a:endParaRPr lang="en-US" dirty="0">
              <a:solidFill>
                <a:schemeClr val="bg1"/>
              </a:solidFill>
              <a:latin typeface="Comic Sans MS" pitchFamily="66"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07D26AF9-EDC1-41F1-A5C2-72DB7F906BBF}" type="slidenum">
              <a:rPr lang="en-US"/>
              <a:pPr>
                <a:defRPr/>
              </a:pPr>
              <a:t>24</a:t>
            </a:fld>
            <a:endParaRPr lang="en-US"/>
          </a:p>
        </p:txBody>
      </p:sp>
      <p:sp>
        <p:nvSpPr>
          <p:cNvPr id="67587" name="Rectangle 2"/>
          <p:cNvSpPr>
            <a:spLocks noGrp="1" noChangeArrowheads="1"/>
          </p:cNvSpPr>
          <p:nvPr>
            <p:ph type="title"/>
          </p:nvPr>
        </p:nvSpPr>
        <p:spPr>
          <a:xfrm>
            <a:off x="762000" y="381000"/>
            <a:ext cx="7772400" cy="1143000"/>
          </a:xfrm>
        </p:spPr>
        <p:txBody>
          <a:bodyPr>
            <a:normAutofit fontScale="90000"/>
          </a:bodyPr>
          <a:lstStyle/>
          <a:p>
            <a:pPr eaLnBrk="1" hangingPunct="1"/>
            <a:r>
              <a:rPr lang="en-US" sz="3600" dirty="0">
                <a:solidFill>
                  <a:schemeClr val="bg1"/>
                </a:solidFill>
                <a:latin typeface="Comic Sans MS" pitchFamily="66" charset="0"/>
              </a:rPr>
              <a:t>Who goes down with the ship?  Why?</a:t>
            </a:r>
          </a:p>
        </p:txBody>
      </p:sp>
      <p:sp>
        <p:nvSpPr>
          <p:cNvPr id="67588" name="Rectangle 3"/>
          <p:cNvSpPr>
            <a:spLocks noGrp="1" noChangeArrowheads="1"/>
          </p:cNvSpPr>
          <p:nvPr>
            <p:ph type="body" idx="1"/>
          </p:nvPr>
        </p:nvSpPr>
        <p:spPr>
          <a:xfrm>
            <a:off x="381000" y="1905000"/>
            <a:ext cx="7772400" cy="4114800"/>
          </a:xfrm>
        </p:spPr>
        <p:txBody>
          <a:bodyPr/>
          <a:lstStyle/>
          <a:p>
            <a:pPr eaLnBrk="1" hangingPunct="1">
              <a:buFontTx/>
              <a:buNone/>
            </a:pPr>
            <a:r>
              <a:rPr lang="en-US" dirty="0">
                <a:solidFill>
                  <a:schemeClr val="bg1"/>
                </a:solidFill>
                <a:latin typeface="Arial" pitchFamily="34" charset="0"/>
              </a:rPr>
              <a:t>1. </a:t>
            </a:r>
          </a:p>
          <a:p>
            <a:pPr eaLnBrk="1" hangingPunct="1">
              <a:buFontTx/>
              <a:buNone/>
            </a:pPr>
            <a:r>
              <a:rPr lang="en-US" dirty="0">
                <a:solidFill>
                  <a:schemeClr val="bg1"/>
                </a:solidFill>
                <a:latin typeface="Arial" pitchFamily="34" charset="0"/>
              </a:rPr>
              <a:t>2. </a:t>
            </a:r>
          </a:p>
          <a:p>
            <a:pPr eaLnBrk="1" hangingPunct="1">
              <a:buFontTx/>
              <a:buNone/>
            </a:pPr>
            <a:endParaRPr lang="en-US" dirty="0">
              <a:solidFill>
                <a:schemeClr val="bg1"/>
              </a:solidFill>
              <a:latin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CD68D5DF-A9A1-4274-807E-2D2A5FED476E}" type="slidenum">
              <a:rPr lang="en-US"/>
              <a:pPr>
                <a:defRPr/>
              </a:pPr>
              <a:t>25</a:t>
            </a:fld>
            <a:endParaRPr lang="en-US"/>
          </a:p>
        </p:txBody>
      </p:sp>
      <p:sp>
        <p:nvSpPr>
          <p:cNvPr id="73731" name="Rectangle 2"/>
          <p:cNvSpPr>
            <a:spLocks noGrp="1" noChangeArrowheads="1"/>
          </p:cNvSpPr>
          <p:nvPr>
            <p:ph type="title"/>
          </p:nvPr>
        </p:nvSpPr>
        <p:spPr>
          <a:xfrm>
            <a:off x="762000" y="381000"/>
            <a:ext cx="7315200" cy="1143000"/>
          </a:xfrm>
        </p:spPr>
        <p:txBody>
          <a:bodyPr>
            <a:normAutofit fontScale="90000"/>
          </a:bodyPr>
          <a:lstStyle/>
          <a:p>
            <a:pPr eaLnBrk="1" hangingPunct="1"/>
            <a:r>
              <a:rPr lang="en-US" b="1" dirty="0">
                <a:solidFill>
                  <a:srgbClr val="FFC000"/>
                </a:solidFill>
                <a:latin typeface="Comic Sans MS" pitchFamily="66" charset="0"/>
              </a:rPr>
              <a:t>Ethical Questions for Discussion</a:t>
            </a:r>
          </a:p>
        </p:txBody>
      </p:sp>
      <p:sp>
        <p:nvSpPr>
          <p:cNvPr id="143363" name="Rectangle 3"/>
          <p:cNvSpPr>
            <a:spLocks noGrp="1" noChangeArrowheads="1"/>
          </p:cNvSpPr>
          <p:nvPr>
            <p:ph type="body" idx="1"/>
          </p:nvPr>
        </p:nvSpPr>
        <p:spPr>
          <a:xfrm>
            <a:off x="533400" y="1905000"/>
            <a:ext cx="7772400" cy="4114800"/>
          </a:xfrm>
        </p:spPr>
        <p:txBody>
          <a:bodyPr/>
          <a:lstStyle/>
          <a:p>
            <a:pPr eaLnBrk="1" hangingPunct="1"/>
            <a:r>
              <a:rPr lang="en-US" b="1" dirty="0">
                <a:solidFill>
                  <a:schemeClr val="bg1"/>
                </a:solidFill>
                <a:latin typeface="Comic Sans MS" pitchFamily="66" charset="0"/>
              </a:rPr>
              <a:t>Should children with serious birth </a:t>
            </a:r>
            <a:br>
              <a:rPr lang="en-US" b="1" dirty="0">
                <a:solidFill>
                  <a:schemeClr val="bg1"/>
                </a:solidFill>
                <a:latin typeface="Comic Sans MS" pitchFamily="66" charset="0"/>
              </a:rPr>
            </a:br>
            <a:r>
              <a:rPr lang="en-US" b="1" dirty="0">
                <a:solidFill>
                  <a:schemeClr val="bg1"/>
                </a:solidFill>
                <a:latin typeface="Comic Sans MS" pitchFamily="66" charset="0"/>
              </a:rPr>
              <a:t>defects be kept alive?</a:t>
            </a:r>
          </a:p>
          <a:p>
            <a:pPr eaLnBrk="1" hangingPunct="1"/>
            <a:r>
              <a:rPr lang="en-US" b="1" dirty="0">
                <a:solidFill>
                  <a:schemeClr val="bg1"/>
                </a:solidFill>
                <a:latin typeface="Comic Sans MS" pitchFamily="66" charset="0"/>
              </a:rPr>
              <a:t>Should a woman on Medicaid be allowed an abortion for any reason?</a:t>
            </a:r>
          </a:p>
          <a:p>
            <a:pPr eaLnBrk="1" hangingPunct="1"/>
            <a:r>
              <a:rPr lang="en-US" b="1" dirty="0">
                <a:solidFill>
                  <a:schemeClr val="bg1"/>
                </a:solidFill>
                <a:latin typeface="Comic Sans MS" pitchFamily="66" charset="0"/>
              </a:rPr>
              <a:t>Should organs for transplantation be able to be purchased?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43363">
                                            <p:txEl>
                                              <p:pRg st="0" end="0"/>
                                            </p:txEl>
                                          </p:spTgt>
                                        </p:tgtEl>
                                        <p:attrNameLst>
                                          <p:attrName>style.visibility</p:attrName>
                                        </p:attrNameLst>
                                      </p:cBhvr>
                                      <p:to>
                                        <p:strVal val="visible"/>
                                      </p:to>
                                    </p:set>
                                    <p:anim calcmode="lin" valueType="num">
                                      <p:cBhvr additive="base">
                                        <p:cTn id="7" dur="500" fill="hold"/>
                                        <p:tgtEl>
                                          <p:spTgt spid="14336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433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43363">
                                            <p:txEl>
                                              <p:pRg st="1" end="1"/>
                                            </p:txEl>
                                          </p:spTgt>
                                        </p:tgtEl>
                                        <p:attrNameLst>
                                          <p:attrName>style.visibility</p:attrName>
                                        </p:attrNameLst>
                                      </p:cBhvr>
                                      <p:to>
                                        <p:strVal val="visible"/>
                                      </p:to>
                                    </p:set>
                                    <p:anim calcmode="lin" valueType="num">
                                      <p:cBhvr additive="base">
                                        <p:cTn id="13" dur="500" fill="hold"/>
                                        <p:tgtEl>
                                          <p:spTgt spid="14336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4336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43363">
                                            <p:txEl>
                                              <p:pRg st="2" end="2"/>
                                            </p:txEl>
                                          </p:spTgt>
                                        </p:tgtEl>
                                        <p:attrNameLst>
                                          <p:attrName>style.visibility</p:attrName>
                                        </p:attrNameLst>
                                      </p:cBhvr>
                                      <p:to>
                                        <p:strVal val="visible"/>
                                      </p:to>
                                    </p:set>
                                    <p:anim calcmode="lin" valueType="num">
                                      <p:cBhvr additive="base">
                                        <p:cTn id="19" dur="500" fill="hold"/>
                                        <p:tgtEl>
                                          <p:spTgt spid="14336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4336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3"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44D715C5-A7EC-44BE-9A80-BC543638F495}" type="slidenum">
              <a:rPr lang="en-US"/>
              <a:pPr>
                <a:defRPr/>
              </a:pPr>
              <a:t>26</a:t>
            </a:fld>
            <a:endParaRPr lang="en-US"/>
          </a:p>
        </p:txBody>
      </p:sp>
      <p:sp>
        <p:nvSpPr>
          <p:cNvPr id="74755" name="Rectangle 2"/>
          <p:cNvSpPr>
            <a:spLocks noGrp="1" noChangeArrowheads="1"/>
          </p:cNvSpPr>
          <p:nvPr>
            <p:ph type="title"/>
          </p:nvPr>
        </p:nvSpPr>
        <p:spPr>
          <a:xfrm>
            <a:off x="0" y="762000"/>
            <a:ext cx="7315200" cy="1143000"/>
          </a:xfrm>
        </p:spPr>
        <p:txBody>
          <a:bodyPr>
            <a:normAutofit fontScale="90000"/>
          </a:bodyPr>
          <a:lstStyle/>
          <a:p>
            <a:pPr eaLnBrk="1" hangingPunct="1"/>
            <a:r>
              <a:rPr lang="en-US" b="1" dirty="0">
                <a:solidFill>
                  <a:srgbClr val="FFC000"/>
                </a:solidFill>
                <a:latin typeface="Comic Sans MS" pitchFamily="66" charset="0"/>
              </a:rPr>
              <a:t>Ethical Questions for Discussion</a:t>
            </a:r>
          </a:p>
        </p:txBody>
      </p:sp>
      <p:sp>
        <p:nvSpPr>
          <p:cNvPr id="74756" name="Rectangle 3"/>
          <p:cNvSpPr>
            <a:spLocks noGrp="1" noChangeArrowheads="1"/>
          </p:cNvSpPr>
          <p:nvPr>
            <p:ph type="body" idx="1"/>
          </p:nvPr>
        </p:nvSpPr>
        <p:spPr>
          <a:xfrm>
            <a:off x="609600" y="2209800"/>
            <a:ext cx="7924800" cy="4191000"/>
          </a:xfrm>
        </p:spPr>
        <p:txBody>
          <a:bodyPr>
            <a:normAutofit/>
          </a:bodyPr>
          <a:lstStyle/>
          <a:p>
            <a:pPr eaLnBrk="1" hangingPunct="1">
              <a:buFontTx/>
              <a:buNone/>
            </a:pPr>
            <a:endParaRPr lang="en-US" sz="2800" dirty="0">
              <a:solidFill>
                <a:schemeClr val="bg1"/>
              </a:solidFill>
              <a:latin typeface="Comic Sans MS" pitchFamily="66" charset="0"/>
            </a:endParaRPr>
          </a:p>
          <a:p>
            <a:pPr eaLnBrk="1" hangingPunct="1"/>
            <a:r>
              <a:rPr lang="en-US" sz="2800" dirty="0">
                <a:solidFill>
                  <a:schemeClr val="bg1"/>
                </a:solidFill>
                <a:latin typeface="Comic Sans MS" pitchFamily="66" charset="0"/>
              </a:rPr>
              <a:t>Should people suffering from </a:t>
            </a:r>
            <a:br>
              <a:rPr lang="en-US" sz="2800" dirty="0">
                <a:solidFill>
                  <a:schemeClr val="bg1"/>
                </a:solidFill>
                <a:latin typeface="Comic Sans MS" pitchFamily="66" charset="0"/>
              </a:rPr>
            </a:br>
            <a:r>
              <a:rPr lang="en-US" sz="2800" dirty="0">
                <a:solidFill>
                  <a:schemeClr val="bg1"/>
                </a:solidFill>
                <a:latin typeface="Comic Sans MS" pitchFamily="66" charset="0"/>
              </a:rPr>
              <a:t>a genetic disease, where future misery </a:t>
            </a:r>
          </a:p>
          <a:p>
            <a:pPr eaLnBrk="1" hangingPunct="1">
              <a:buFontTx/>
              <a:buNone/>
            </a:pPr>
            <a:r>
              <a:rPr lang="en-US" sz="2800" dirty="0">
                <a:solidFill>
                  <a:schemeClr val="bg1"/>
                </a:solidFill>
                <a:latin typeface="Comic Sans MS" pitchFamily="66" charset="0"/>
              </a:rPr>
              <a:t>	is predicted, be allowed to have children?</a:t>
            </a:r>
          </a:p>
          <a:p>
            <a:pPr eaLnBrk="1" hangingPunct="1">
              <a:buFontTx/>
              <a:buNone/>
            </a:pPr>
            <a:endParaRPr lang="en-US" sz="2800" dirty="0">
              <a:solidFill>
                <a:schemeClr val="bg1"/>
              </a:solidFill>
              <a:latin typeface="Comic Sans MS" pitchFamily="66" charset="0"/>
            </a:endParaRPr>
          </a:p>
          <a:p>
            <a:pPr eaLnBrk="1" hangingPunct="1"/>
            <a:r>
              <a:rPr lang="en-US" sz="2800" dirty="0">
                <a:solidFill>
                  <a:schemeClr val="bg1"/>
                </a:solidFill>
                <a:latin typeface="Comic Sans MS" pitchFamily="66" charset="0"/>
              </a:rPr>
              <a:t>Should individuals be allowed to use </a:t>
            </a:r>
          </a:p>
          <a:p>
            <a:pPr eaLnBrk="1" hangingPunct="1">
              <a:buFontTx/>
              <a:buNone/>
            </a:pPr>
            <a:r>
              <a:rPr lang="en-US" sz="2800" dirty="0">
                <a:solidFill>
                  <a:schemeClr val="bg1"/>
                </a:solidFill>
                <a:latin typeface="Comic Sans MS" pitchFamily="66" charset="0"/>
              </a:rPr>
              <a:t>	scarce healthcare resources when death </a:t>
            </a:r>
          </a:p>
          <a:p>
            <a:pPr eaLnBrk="1" hangingPunct="1">
              <a:buFontTx/>
              <a:buNone/>
            </a:pPr>
            <a:r>
              <a:rPr lang="en-US" sz="2800" dirty="0">
                <a:solidFill>
                  <a:schemeClr val="bg1"/>
                </a:solidFill>
                <a:latin typeface="Comic Sans MS" pitchFamily="66" charset="0"/>
              </a:rPr>
              <a:t>	is inevitable?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88E72CE8-3F58-4827-84E7-497A467001CF}" type="slidenum">
              <a:rPr lang="en-US"/>
              <a:pPr>
                <a:defRPr/>
              </a:pPr>
              <a:t>27</a:t>
            </a:fld>
            <a:endParaRPr lang="en-US"/>
          </a:p>
        </p:txBody>
      </p:sp>
      <p:sp>
        <p:nvSpPr>
          <p:cNvPr id="75779" name="Rectangle 2"/>
          <p:cNvSpPr>
            <a:spLocks noGrp="1" noChangeArrowheads="1"/>
          </p:cNvSpPr>
          <p:nvPr>
            <p:ph type="title"/>
          </p:nvPr>
        </p:nvSpPr>
        <p:spPr>
          <a:xfrm>
            <a:off x="381000" y="304800"/>
            <a:ext cx="9220200" cy="1676400"/>
          </a:xfrm>
        </p:spPr>
        <p:txBody>
          <a:bodyPr>
            <a:normAutofit fontScale="90000"/>
          </a:bodyPr>
          <a:lstStyle/>
          <a:p>
            <a:pPr eaLnBrk="1" hangingPunct="1"/>
            <a:r>
              <a:rPr lang="en-US" b="1" dirty="0">
                <a:solidFill>
                  <a:srgbClr val="FFC000"/>
                </a:solidFill>
                <a:latin typeface="Comic Sans MS" pitchFamily="66" charset="0"/>
              </a:rPr>
              <a:t>An Example of A </a:t>
            </a:r>
            <a:br>
              <a:rPr lang="en-US" b="1" dirty="0">
                <a:solidFill>
                  <a:srgbClr val="FFC000"/>
                </a:solidFill>
                <a:latin typeface="Comic Sans MS" pitchFamily="66" charset="0"/>
              </a:rPr>
            </a:br>
            <a:r>
              <a:rPr lang="en-US" b="1" dirty="0">
                <a:solidFill>
                  <a:srgbClr val="FFC000"/>
                </a:solidFill>
                <a:latin typeface="Comic Sans MS" pitchFamily="66" charset="0"/>
              </a:rPr>
              <a:t>Decision Making Model</a:t>
            </a:r>
            <a:br>
              <a:rPr lang="en-US" b="1" dirty="0">
                <a:solidFill>
                  <a:srgbClr val="FFC000"/>
                </a:solidFill>
                <a:latin typeface="Comic Sans MS" pitchFamily="66" charset="0"/>
              </a:rPr>
            </a:br>
            <a:r>
              <a:rPr lang="en-US" b="1" dirty="0">
                <a:solidFill>
                  <a:srgbClr val="FFC000"/>
                </a:solidFill>
                <a:latin typeface="Comic Sans MS" pitchFamily="66" charset="0"/>
              </a:rPr>
              <a:t>(ADPIE)</a:t>
            </a:r>
          </a:p>
        </p:txBody>
      </p:sp>
      <p:sp>
        <p:nvSpPr>
          <p:cNvPr id="75780" name="Rectangle 3"/>
          <p:cNvSpPr>
            <a:spLocks noGrp="1" noChangeArrowheads="1"/>
          </p:cNvSpPr>
          <p:nvPr>
            <p:ph type="body" idx="1"/>
          </p:nvPr>
        </p:nvSpPr>
        <p:spPr>
          <a:xfrm>
            <a:off x="0" y="2590800"/>
            <a:ext cx="8458200" cy="4191000"/>
          </a:xfrm>
        </p:spPr>
        <p:txBody>
          <a:bodyPr/>
          <a:lstStyle/>
          <a:p>
            <a:pPr eaLnBrk="1" hangingPunct="1"/>
            <a:r>
              <a:rPr lang="en-US" b="1" dirty="0">
                <a:solidFill>
                  <a:schemeClr val="bg1"/>
                </a:solidFill>
                <a:latin typeface="Comic Sans MS" pitchFamily="66" charset="0"/>
              </a:rPr>
              <a:t>A</a:t>
            </a:r>
            <a:r>
              <a:rPr lang="en-US" dirty="0">
                <a:solidFill>
                  <a:schemeClr val="bg1"/>
                </a:solidFill>
                <a:latin typeface="Comic Sans MS" pitchFamily="66" charset="0"/>
              </a:rPr>
              <a:t>ssessment  </a:t>
            </a:r>
          </a:p>
          <a:p>
            <a:pPr lvl="1" eaLnBrk="1" hangingPunct="1"/>
            <a:r>
              <a:rPr lang="en-US" dirty="0">
                <a:solidFill>
                  <a:schemeClr val="bg1"/>
                </a:solidFill>
                <a:latin typeface="Comic Sans MS" pitchFamily="66" charset="0"/>
              </a:rPr>
              <a:t>Gather the facts/collect information from a variety of sources</a:t>
            </a:r>
          </a:p>
          <a:p>
            <a:pPr eaLnBrk="1" hangingPunct="1"/>
            <a:r>
              <a:rPr lang="en-US" b="1" dirty="0">
                <a:solidFill>
                  <a:schemeClr val="bg1"/>
                </a:solidFill>
                <a:latin typeface="Comic Sans MS" pitchFamily="66" charset="0"/>
              </a:rPr>
              <a:t>D</a:t>
            </a:r>
            <a:r>
              <a:rPr lang="en-US" dirty="0">
                <a:solidFill>
                  <a:schemeClr val="bg1"/>
                </a:solidFill>
                <a:latin typeface="Comic Sans MS" pitchFamily="66" charset="0"/>
              </a:rPr>
              <a:t>iagnosis  </a:t>
            </a:r>
          </a:p>
          <a:p>
            <a:pPr lvl="1" eaLnBrk="1" hangingPunct="1"/>
            <a:r>
              <a:rPr lang="en-US" dirty="0">
                <a:solidFill>
                  <a:schemeClr val="bg1"/>
                </a:solidFill>
                <a:latin typeface="Comic Sans MS" pitchFamily="66" charset="0"/>
              </a:rPr>
              <a:t>Identify the problem or issue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244F344D-74CA-428A-B40F-41FF458D564F}" type="slidenum">
              <a:rPr lang="en-US"/>
              <a:pPr>
                <a:defRPr/>
              </a:pPr>
              <a:t>28</a:t>
            </a:fld>
            <a:endParaRPr lang="en-US"/>
          </a:p>
        </p:txBody>
      </p:sp>
      <p:sp>
        <p:nvSpPr>
          <p:cNvPr id="76804" name="Rectangle 3"/>
          <p:cNvSpPr>
            <a:spLocks noGrp="1" noChangeArrowheads="1"/>
          </p:cNvSpPr>
          <p:nvPr>
            <p:ph type="body" idx="1"/>
          </p:nvPr>
        </p:nvSpPr>
        <p:spPr>
          <a:xfrm>
            <a:off x="152400" y="2009562"/>
            <a:ext cx="8839200" cy="4114800"/>
          </a:xfrm>
        </p:spPr>
        <p:txBody>
          <a:bodyPr>
            <a:normAutofit/>
          </a:bodyPr>
          <a:lstStyle/>
          <a:p>
            <a:pPr eaLnBrk="1" hangingPunct="1">
              <a:lnSpc>
                <a:spcPct val="90000"/>
              </a:lnSpc>
            </a:pPr>
            <a:r>
              <a:rPr lang="en-US" b="1" dirty="0">
                <a:solidFill>
                  <a:schemeClr val="bg1"/>
                </a:solidFill>
                <a:latin typeface="Comic Sans MS" pitchFamily="66" charset="0"/>
              </a:rPr>
              <a:t>P</a:t>
            </a:r>
            <a:r>
              <a:rPr lang="en-US" dirty="0">
                <a:solidFill>
                  <a:schemeClr val="bg1"/>
                </a:solidFill>
                <a:latin typeface="Comic Sans MS" pitchFamily="66" charset="0"/>
              </a:rPr>
              <a:t>lanning</a:t>
            </a:r>
          </a:p>
          <a:p>
            <a:pPr lvl="1" eaLnBrk="1" hangingPunct="1">
              <a:lnSpc>
                <a:spcPct val="90000"/>
              </a:lnSpc>
            </a:pPr>
            <a:r>
              <a:rPr lang="en-US" dirty="0">
                <a:solidFill>
                  <a:schemeClr val="bg1"/>
                </a:solidFill>
                <a:latin typeface="Comic Sans MS" pitchFamily="66" charset="0"/>
              </a:rPr>
              <a:t>Explore alternatives and/options. </a:t>
            </a:r>
          </a:p>
          <a:p>
            <a:pPr lvl="1" eaLnBrk="1" hangingPunct="1">
              <a:lnSpc>
                <a:spcPct val="90000"/>
              </a:lnSpc>
            </a:pPr>
            <a:r>
              <a:rPr lang="en-US" dirty="0">
                <a:solidFill>
                  <a:schemeClr val="bg1"/>
                </a:solidFill>
                <a:latin typeface="Comic Sans MS" pitchFamily="66" charset="0"/>
              </a:rPr>
              <a:t>Identify the consequences of actions/non-actions. </a:t>
            </a:r>
          </a:p>
          <a:p>
            <a:pPr lvl="1" eaLnBrk="1" hangingPunct="1">
              <a:lnSpc>
                <a:spcPct val="90000"/>
              </a:lnSpc>
            </a:pPr>
            <a:r>
              <a:rPr lang="en-US" dirty="0">
                <a:solidFill>
                  <a:schemeClr val="bg1"/>
                </a:solidFill>
                <a:latin typeface="Comic Sans MS" pitchFamily="66" charset="0"/>
              </a:rPr>
              <a:t>Analyze the values and professional issues at stake.</a:t>
            </a:r>
          </a:p>
          <a:p>
            <a:pPr lvl="1" eaLnBrk="1" hangingPunct="1">
              <a:lnSpc>
                <a:spcPct val="90000"/>
              </a:lnSpc>
            </a:pPr>
            <a:r>
              <a:rPr lang="en-US" dirty="0">
                <a:solidFill>
                  <a:schemeClr val="bg1"/>
                </a:solidFill>
                <a:latin typeface="Comic Sans MS" pitchFamily="66" charset="0"/>
              </a:rPr>
              <a:t> Select the course of action / make a decision and Justify the decision.</a:t>
            </a:r>
          </a:p>
          <a:p>
            <a:pPr eaLnBrk="1" hangingPunct="1">
              <a:lnSpc>
                <a:spcPct val="90000"/>
              </a:lnSpc>
            </a:pPr>
            <a:endParaRPr lang="en-US" dirty="0">
              <a:solidFill>
                <a:schemeClr val="bg1"/>
              </a:solidFill>
              <a:latin typeface="Comic Sans MS" pitchFamily="66" charset="0"/>
            </a:endParaRPr>
          </a:p>
        </p:txBody>
      </p:sp>
      <p:sp>
        <p:nvSpPr>
          <p:cNvPr id="5" name="Rectangle 2">
            <a:extLst>
              <a:ext uri="{FF2B5EF4-FFF2-40B4-BE49-F238E27FC236}">
                <a16:creationId xmlns:a16="http://schemas.microsoft.com/office/drawing/2014/main" id="{337D0796-638E-42A0-BA75-755F0EE4348C}"/>
              </a:ext>
            </a:extLst>
          </p:cNvPr>
          <p:cNvSpPr>
            <a:spLocks noGrp="1" noChangeArrowheads="1"/>
          </p:cNvSpPr>
          <p:nvPr>
            <p:ph type="title"/>
          </p:nvPr>
        </p:nvSpPr>
        <p:spPr>
          <a:xfrm>
            <a:off x="-152400" y="101174"/>
            <a:ext cx="9220200" cy="1676400"/>
          </a:xfrm>
        </p:spPr>
        <p:txBody>
          <a:bodyPr>
            <a:normAutofit fontScale="90000"/>
          </a:bodyPr>
          <a:lstStyle/>
          <a:p>
            <a:pPr eaLnBrk="1" hangingPunct="1"/>
            <a:r>
              <a:rPr lang="en-US" b="1" dirty="0">
                <a:solidFill>
                  <a:srgbClr val="FFC000"/>
                </a:solidFill>
                <a:latin typeface="Comic Sans MS" pitchFamily="66" charset="0"/>
              </a:rPr>
              <a:t>An Example of A </a:t>
            </a:r>
            <a:br>
              <a:rPr lang="en-US" b="1" dirty="0">
                <a:solidFill>
                  <a:srgbClr val="FFC000"/>
                </a:solidFill>
                <a:latin typeface="Comic Sans MS" pitchFamily="66" charset="0"/>
              </a:rPr>
            </a:br>
            <a:r>
              <a:rPr lang="en-US" b="1" dirty="0">
                <a:solidFill>
                  <a:srgbClr val="FFC000"/>
                </a:solidFill>
                <a:latin typeface="Comic Sans MS" pitchFamily="66" charset="0"/>
              </a:rPr>
              <a:t>Decision Making Model</a:t>
            </a:r>
            <a:br>
              <a:rPr lang="en-US" b="1" dirty="0">
                <a:solidFill>
                  <a:srgbClr val="FFC000"/>
                </a:solidFill>
                <a:latin typeface="Comic Sans MS" pitchFamily="66" charset="0"/>
              </a:rPr>
            </a:br>
            <a:r>
              <a:rPr lang="en-US" b="1" dirty="0">
                <a:solidFill>
                  <a:srgbClr val="FFC000"/>
                </a:solidFill>
                <a:latin typeface="Comic Sans MS" pitchFamily="66" charset="0"/>
              </a:rPr>
              <a:t>(ADPIE)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F1D29824-A04B-4FD7-AA84-513F44C46715}" type="slidenum">
              <a:rPr lang="en-US"/>
              <a:pPr>
                <a:defRPr/>
              </a:pPr>
              <a:t>29</a:t>
            </a:fld>
            <a:endParaRPr lang="en-US"/>
          </a:p>
        </p:txBody>
      </p:sp>
      <p:sp>
        <p:nvSpPr>
          <p:cNvPr id="77828" name="Rectangle 3"/>
          <p:cNvSpPr>
            <a:spLocks noGrp="1" noChangeArrowheads="1"/>
          </p:cNvSpPr>
          <p:nvPr>
            <p:ph type="body" idx="1"/>
          </p:nvPr>
        </p:nvSpPr>
        <p:spPr>
          <a:xfrm>
            <a:off x="457200" y="1905000"/>
            <a:ext cx="8305800" cy="4191000"/>
          </a:xfrm>
        </p:spPr>
        <p:txBody>
          <a:bodyPr/>
          <a:lstStyle/>
          <a:p>
            <a:pPr eaLnBrk="1" hangingPunct="1"/>
            <a:r>
              <a:rPr lang="en-US" b="1" dirty="0">
                <a:solidFill>
                  <a:schemeClr val="bg1"/>
                </a:solidFill>
                <a:latin typeface="Comic Sans MS" pitchFamily="66" charset="0"/>
              </a:rPr>
              <a:t>I</a:t>
            </a:r>
            <a:r>
              <a:rPr lang="en-US" dirty="0">
                <a:solidFill>
                  <a:schemeClr val="bg1"/>
                </a:solidFill>
                <a:latin typeface="Comic Sans MS" pitchFamily="66" charset="0"/>
              </a:rPr>
              <a:t>mplementation </a:t>
            </a:r>
          </a:p>
          <a:p>
            <a:pPr lvl="1" eaLnBrk="1" hangingPunct="1"/>
            <a:r>
              <a:rPr lang="en-US" dirty="0">
                <a:solidFill>
                  <a:schemeClr val="bg1"/>
                </a:solidFill>
                <a:latin typeface="Comic Sans MS" pitchFamily="66" charset="0"/>
              </a:rPr>
              <a:t>Carry out the plan. </a:t>
            </a:r>
          </a:p>
          <a:p>
            <a:pPr eaLnBrk="1" hangingPunct="1"/>
            <a:r>
              <a:rPr lang="en-US" b="1" dirty="0">
                <a:solidFill>
                  <a:schemeClr val="bg1"/>
                </a:solidFill>
                <a:latin typeface="Comic Sans MS" pitchFamily="66" charset="0"/>
              </a:rPr>
              <a:t>E</a:t>
            </a:r>
            <a:r>
              <a:rPr lang="en-US" dirty="0">
                <a:solidFill>
                  <a:schemeClr val="bg1"/>
                </a:solidFill>
                <a:latin typeface="Comic Sans MS" pitchFamily="66" charset="0"/>
              </a:rPr>
              <a:t>valuation</a:t>
            </a:r>
          </a:p>
          <a:p>
            <a:pPr lvl="1" eaLnBrk="1" hangingPunct="1"/>
            <a:r>
              <a:rPr lang="en-US" dirty="0">
                <a:solidFill>
                  <a:schemeClr val="bg1"/>
                </a:solidFill>
                <a:latin typeface="Comic Sans MS" pitchFamily="66" charset="0"/>
              </a:rPr>
              <a:t>Determine how this ethical problem could possibly have been prevented.  </a:t>
            </a:r>
          </a:p>
          <a:p>
            <a:pPr lvl="1" eaLnBrk="1" hangingPunct="1"/>
            <a:r>
              <a:rPr lang="en-US" dirty="0">
                <a:solidFill>
                  <a:schemeClr val="bg1"/>
                </a:solidFill>
                <a:latin typeface="Comic Sans MS" pitchFamily="66" charset="0"/>
              </a:rPr>
              <a:t>Lessons learned.</a:t>
            </a:r>
          </a:p>
          <a:p>
            <a:pPr lvl="1" eaLnBrk="1" hangingPunct="1"/>
            <a:r>
              <a:rPr lang="en-US" dirty="0">
                <a:solidFill>
                  <a:schemeClr val="bg1"/>
                </a:solidFill>
                <a:latin typeface="Comic Sans MS" pitchFamily="66" charset="0"/>
              </a:rPr>
              <a:t>Assessment of outcomes.</a:t>
            </a:r>
          </a:p>
          <a:p>
            <a:pPr lvl="1" eaLnBrk="1" hangingPunct="1">
              <a:buFontTx/>
              <a:buNone/>
            </a:pPr>
            <a:endParaRPr lang="en-US" dirty="0">
              <a:solidFill>
                <a:schemeClr val="bg1"/>
              </a:solidFill>
              <a:latin typeface="Comic Sans MS" pitchFamily="66" charset="0"/>
            </a:endParaRPr>
          </a:p>
        </p:txBody>
      </p:sp>
      <p:sp>
        <p:nvSpPr>
          <p:cNvPr id="7" name="Rectangle 2">
            <a:extLst>
              <a:ext uri="{FF2B5EF4-FFF2-40B4-BE49-F238E27FC236}">
                <a16:creationId xmlns:a16="http://schemas.microsoft.com/office/drawing/2014/main" id="{700916DE-0DD3-4035-BD87-C7D9750F5980}"/>
              </a:ext>
            </a:extLst>
          </p:cNvPr>
          <p:cNvSpPr txBox="1">
            <a:spLocks noChangeArrowheads="1"/>
          </p:cNvSpPr>
          <p:nvPr/>
        </p:nvSpPr>
        <p:spPr>
          <a:xfrm>
            <a:off x="-457200" y="228600"/>
            <a:ext cx="9220200" cy="1676400"/>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solidFill>
                  <a:srgbClr val="FFC000"/>
                </a:solidFill>
                <a:latin typeface="Comic Sans MS" pitchFamily="66" charset="0"/>
              </a:rPr>
              <a:t>An Example of A </a:t>
            </a:r>
            <a:br>
              <a:rPr lang="en-US" b="1" dirty="0">
                <a:solidFill>
                  <a:srgbClr val="FFC000"/>
                </a:solidFill>
                <a:latin typeface="Comic Sans MS" pitchFamily="66" charset="0"/>
              </a:rPr>
            </a:br>
            <a:r>
              <a:rPr lang="en-US" b="1" dirty="0">
                <a:solidFill>
                  <a:srgbClr val="FFC000"/>
                </a:solidFill>
                <a:latin typeface="Comic Sans MS" pitchFamily="66" charset="0"/>
              </a:rPr>
              <a:t>Decision Making Model</a:t>
            </a:r>
            <a:br>
              <a:rPr lang="en-US" b="1" dirty="0">
                <a:solidFill>
                  <a:srgbClr val="FFC000"/>
                </a:solidFill>
                <a:latin typeface="Comic Sans MS" pitchFamily="66" charset="0"/>
              </a:rPr>
            </a:br>
            <a:r>
              <a:rPr lang="en-US" b="1" dirty="0">
                <a:solidFill>
                  <a:srgbClr val="FFC000"/>
                </a:solidFill>
                <a:latin typeface="Comic Sans MS" pitchFamily="66" charset="0"/>
              </a:rPr>
              <a:t>(ADPIE)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p:txBody>
          <a:bodyPr/>
          <a:lstStyle/>
          <a:p>
            <a:pPr eaLnBrk="1" hangingPunct="1"/>
            <a:r>
              <a:rPr lang="en-US" b="1" dirty="0">
                <a:solidFill>
                  <a:srgbClr val="FFC000"/>
                </a:solidFill>
                <a:latin typeface="Comic Sans MS" pitchFamily="66" charset="0"/>
              </a:rPr>
              <a:t>Law</a:t>
            </a:r>
          </a:p>
        </p:txBody>
      </p:sp>
      <p:sp>
        <p:nvSpPr>
          <p:cNvPr id="5" name="Rectangle 3"/>
          <p:cNvSpPr>
            <a:spLocks noGrp="1" noChangeArrowheads="1"/>
          </p:cNvSpPr>
          <p:nvPr>
            <p:ph idx="1"/>
          </p:nvPr>
        </p:nvSpPr>
        <p:spPr/>
        <p:txBody>
          <a:bodyPr>
            <a:normAutofit/>
          </a:bodyPr>
          <a:lstStyle/>
          <a:p>
            <a:pPr marL="0" indent="0" eaLnBrk="1" hangingPunct="1">
              <a:lnSpc>
                <a:spcPct val="90000"/>
              </a:lnSpc>
              <a:buNone/>
            </a:pPr>
            <a:endParaRPr lang="en-US" dirty="0">
              <a:solidFill>
                <a:schemeClr val="bg1"/>
              </a:solidFill>
              <a:latin typeface="Comic Sans MS" pitchFamily="66" charset="0"/>
            </a:endParaRPr>
          </a:p>
          <a:p>
            <a:pPr>
              <a:lnSpc>
                <a:spcPct val="90000"/>
              </a:lnSpc>
            </a:pPr>
            <a:r>
              <a:rPr lang="en-US" dirty="0">
                <a:solidFill>
                  <a:schemeClr val="bg1"/>
                </a:solidFill>
                <a:latin typeface="Comic Sans MS" pitchFamily="66" charset="0"/>
              </a:rPr>
              <a:t>Laws are societal rules or regulations that are obligatory to observe. And brought about by tension, agitation and conflict by dramatic situations.</a:t>
            </a:r>
          </a:p>
          <a:p>
            <a:pPr eaLnBrk="1" hangingPunct="1">
              <a:lnSpc>
                <a:spcPct val="90000"/>
              </a:lnSpc>
              <a:buFontTx/>
              <a:buNone/>
            </a:pPr>
            <a:endParaRPr lang="en-US" dirty="0">
              <a:solidFill>
                <a:schemeClr val="bg1"/>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5"/>
          <p:cNvSpPr>
            <a:spLocks noGrp="1"/>
          </p:cNvSpPr>
          <p:nvPr>
            <p:ph type="sldNum" sz="quarter" idx="12"/>
          </p:nvPr>
        </p:nvSpPr>
        <p:spPr/>
        <p:txBody>
          <a:bodyPr/>
          <a:lstStyle/>
          <a:p>
            <a:pPr>
              <a:defRPr/>
            </a:pPr>
            <a:fld id="{310C72D2-1247-49A7-BE02-A98BA9FCAD6E}" type="slidenum">
              <a:rPr lang="en-US"/>
              <a:pPr>
                <a:defRPr/>
              </a:pPr>
              <a:t>30</a:t>
            </a:fld>
            <a:endParaRPr lang="en-US"/>
          </a:p>
        </p:txBody>
      </p:sp>
      <p:sp>
        <p:nvSpPr>
          <p:cNvPr id="10244" name="Rectangle 2"/>
          <p:cNvSpPr>
            <a:spLocks noGrp="1" noChangeArrowheads="1"/>
          </p:cNvSpPr>
          <p:nvPr>
            <p:ph type="title"/>
          </p:nvPr>
        </p:nvSpPr>
        <p:spPr>
          <a:xfrm>
            <a:off x="914400" y="457200"/>
            <a:ext cx="7772400" cy="1143000"/>
          </a:xfrm>
        </p:spPr>
        <p:txBody>
          <a:bodyPr>
            <a:noAutofit/>
          </a:bodyPr>
          <a:lstStyle/>
          <a:p>
            <a:pPr eaLnBrk="1" hangingPunct="1"/>
            <a:r>
              <a:rPr lang="en-US" sz="3600" b="1" dirty="0">
                <a:solidFill>
                  <a:srgbClr val="FFC000"/>
                </a:solidFill>
                <a:latin typeface="Comic Sans MS" pitchFamily="66" charset="0"/>
              </a:rPr>
              <a:t>Decision Making Model:</a:t>
            </a:r>
            <a:br>
              <a:rPr lang="en-US" sz="3600" b="1" dirty="0">
                <a:solidFill>
                  <a:srgbClr val="FFC000"/>
                </a:solidFill>
                <a:latin typeface="Comic Sans MS" pitchFamily="66" charset="0"/>
              </a:rPr>
            </a:br>
            <a:r>
              <a:rPr lang="en-US" sz="3600" b="1" dirty="0">
                <a:solidFill>
                  <a:srgbClr val="FFC000"/>
                </a:solidFill>
                <a:latin typeface="Comic Sans MS" pitchFamily="66" charset="0"/>
              </a:rPr>
              <a:t> (ADPIE)</a:t>
            </a:r>
          </a:p>
        </p:txBody>
      </p:sp>
      <p:sp>
        <p:nvSpPr>
          <p:cNvPr id="10245" name="Rectangle 3"/>
          <p:cNvSpPr>
            <a:spLocks noGrp="1" noChangeArrowheads="1"/>
          </p:cNvSpPr>
          <p:nvPr>
            <p:ph type="body" idx="1"/>
          </p:nvPr>
        </p:nvSpPr>
        <p:spPr/>
        <p:txBody>
          <a:bodyPr/>
          <a:lstStyle/>
          <a:p>
            <a:pPr eaLnBrk="1" hangingPunct="1"/>
            <a:endParaRPr lang="en-US" dirty="0"/>
          </a:p>
          <a:p>
            <a:pPr eaLnBrk="1" hangingPunct="1"/>
            <a:endParaRPr lang="en-US" dirty="0"/>
          </a:p>
          <a:p>
            <a:pPr eaLnBrk="1" hangingPunct="1"/>
            <a:endParaRPr lang="en-US" dirty="0"/>
          </a:p>
          <a:p>
            <a:pPr eaLnBrk="1" hangingPunct="1"/>
            <a:endParaRPr lang="en-US" sz="2000" b="1" dirty="0">
              <a:solidFill>
                <a:schemeClr val="bg1"/>
              </a:solidFill>
            </a:endParaRPr>
          </a:p>
        </p:txBody>
      </p:sp>
      <p:graphicFrame>
        <p:nvGraphicFramePr>
          <p:cNvPr id="10242" name="Object 1024"/>
          <p:cNvGraphicFramePr>
            <a:graphicFrameLocks noChangeAspect="1"/>
          </p:cNvGraphicFramePr>
          <p:nvPr/>
        </p:nvGraphicFramePr>
        <p:xfrm>
          <a:off x="3810000" y="2514600"/>
          <a:ext cx="3352800" cy="3459163"/>
        </p:xfrm>
        <a:graphic>
          <a:graphicData uri="http://schemas.openxmlformats.org/presentationml/2006/ole">
            <mc:AlternateContent xmlns:mc="http://schemas.openxmlformats.org/markup-compatibility/2006">
              <mc:Choice xmlns:v="urn:schemas-microsoft-com:vml" Requires="v">
                <p:oleObj name="ClipArt" r:id="rId3" imgW="3452400" imgH="3458520" progId="">
                  <p:embed/>
                </p:oleObj>
              </mc:Choice>
              <mc:Fallback>
                <p:oleObj name="ClipArt" r:id="rId3" imgW="3452400" imgH="3458520" progId="">
                  <p:embed/>
                  <p:pic>
                    <p:nvPicPr>
                      <p:cNvPr id="0" name="Object 10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0" y="2514600"/>
                        <a:ext cx="3352800" cy="3459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46" name="Rectangle 5"/>
          <p:cNvSpPr>
            <a:spLocks noChangeArrowheads="1"/>
          </p:cNvSpPr>
          <p:nvPr/>
        </p:nvSpPr>
        <p:spPr bwMode="auto">
          <a:xfrm>
            <a:off x="2362200" y="2514600"/>
            <a:ext cx="3048000" cy="400110"/>
          </a:xfrm>
          <a:prstGeom prst="rect">
            <a:avLst/>
          </a:prstGeom>
          <a:noFill/>
          <a:ln w="9525">
            <a:noFill/>
            <a:miter lim="800000"/>
            <a:headEnd/>
            <a:tailEnd/>
          </a:ln>
        </p:spPr>
        <p:txBody>
          <a:bodyPr>
            <a:spAutoFit/>
          </a:bodyPr>
          <a:lstStyle/>
          <a:p>
            <a:pPr eaLnBrk="0" hangingPunct="0"/>
            <a:r>
              <a:rPr lang="en-US" sz="2000" b="1" dirty="0">
                <a:solidFill>
                  <a:srgbClr val="FFFF00"/>
                </a:solidFill>
              </a:rPr>
              <a:t>         </a:t>
            </a:r>
            <a:r>
              <a:rPr lang="en-US" sz="2000" b="1" dirty="0">
                <a:solidFill>
                  <a:schemeClr val="bg1"/>
                </a:solidFill>
              </a:rPr>
              <a:t>A</a:t>
            </a:r>
            <a:r>
              <a:rPr lang="en-US" sz="2000" dirty="0">
                <a:solidFill>
                  <a:srgbClr val="FFFF00"/>
                </a:solidFill>
              </a:rPr>
              <a:t>ssessment</a:t>
            </a:r>
          </a:p>
        </p:txBody>
      </p:sp>
      <p:sp>
        <p:nvSpPr>
          <p:cNvPr id="10247" name="Rectangle 6"/>
          <p:cNvSpPr>
            <a:spLocks noChangeArrowheads="1"/>
          </p:cNvSpPr>
          <p:nvPr/>
        </p:nvSpPr>
        <p:spPr bwMode="auto">
          <a:xfrm>
            <a:off x="6858000" y="4953000"/>
            <a:ext cx="1600200" cy="400110"/>
          </a:xfrm>
          <a:prstGeom prst="rect">
            <a:avLst/>
          </a:prstGeom>
          <a:noFill/>
          <a:ln w="9525">
            <a:noFill/>
            <a:miter lim="800000"/>
            <a:headEnd/>
            <a:tailEnd/>
          </a:ln>
        </p:spPr>
        <p:txBody>
          <a:bodyPr>
            <a:spAutoFit/>
          </a:bodyPr>
          <a:lstStyle/>
          <a:p>
            <a:pPr eaLnBrk="0" hangingPunct="0"/>
            <a:r>
              <a:rPr lang="en-US" sz="2000" b="1" dirty="0">
                <a:solidFill>
                  <a:schemeClr val="bg1"/>
                </a:solidFill>
              </a:rPr>
              <a:t>E</a:t>
            </a:r>
            <a:r>
              <a:rPr lang="en-US" sz="2000" dirty="0">
                <a:solidFill>
                  <a:srgbClr val="FFFF00"/>
                </a:solidFill>
              </a:rPr>
              <a:t>valuate</a:t>
            </a:r>
          </a:p>
        </p:txBody>
      </p:sp>
      <p:sp>
        <p:nvSpPr>
          <p:cNvPr id="10248" name="Rectangle 7"/>
          <p:cNvSpPr>
            <a:spLocks noChangeArrowheads="1"/>
          </p:cNvSpPr>
          <p:nvPr/>
        </p:nvSpPr>
        <p:spPr bwMode="auto">
          <a:xfrm>
            <a:off x="5029200" y="2133600"/>
            <a:ext cx="1639888" cy="400110"/>
          </a:xfrm>
          <a:prstGeom prst="rect">
            <a:avLst/>
          </a:prstGeom>
          <a:noFill/>
          <a:ln w="9525">
            <a:noFill/>
            <a:miter lim="800000"/>
            <a:headEnd/>
            <a:tailEnd/>
          </a:ln>
        </p:spPr>
        <p:txBody>
          <a:bodyPr>
            <a:spAutoFit/>
          </a:bodyPr>
          <a:lstStyle/>
          <a:p>
            <a:pPr eaLnBrk="0" hangingPunct="0"/>
            <a:r>
              <a:rPr lang="en-US" sz="2000" b="1" dirty="0">
                <a:solidFill>
                  <a:schemeClr val="bg1"/>
                </a:solidFill>
              </a:rPr>
              <a:t>D</a:t>
            </a:r>
            <a:r>
              <a:rPr lang="en-US" sz="2000" dirty="0">
                <a:solidFill>
                  <a:srgbClr val="FFFF00"/>
                </a:solidFill>
              </a:rPr>
              <a:t>iagnose</a:t>
            </a:r>
          </a:p>
        </p:txBody>
      </p:sp>
      <p:sp>
        <p:nvSpPr>
          <p:cNvPr id="10249" name="Rectangle 8"/>
          <p:cNvSpPr>
            <a:spLocks noChangeArrowheads="1"/>
          </p:cNvSpPr>
          <p:nvPr/>
        </p:nvSpPr>
        <p:spPr bwMode="auto">
          <a:xfrm>
            <a:off x="6400800" y="2513013"/>
            <a:ext cx="1087157" cy="400110"/>
          </a:xfrm>
          <a:prstGeom prst="rect">
            <a:avLst/>
          </a:prstGeom>
          <a:noFill/>
          <a:ln w="9525">
            <a:noFill/>
            <a:miter lim="800000"/>
            <a:headEnd/>
            <a:tailEnd/>
          </a:ln>
        </p:spPr>
        <p:txBody>
          <a:bodyPr wrap="none">
            <a:spAutoFit/>
          </a:bodyPr>
          <a:lstStyle/>
          <a:p>
            <a:pPr eaLnBrk="0" hangingPunct="0"/>
            <a:r>
              <a:rPr lang="en-US" sz="2000" b="1" dirty="0">
                <a:solidFill>
                  <a:schemeClr val="bg1"/>
                </a:solidFill>
              </a:rPr>
              <a:t>P</a:t>
            </a:r>
            <a:r>
              <a:rPr lang="en-US" sz="2000" dirty="0">
                <a:solidFill>
                  <a:srgbClr val="FFFF00"/>
                </a:solidFill>
              </a:rPr>
              <a:t>lanning</a:t>
            </a:r>
          </a:p>
        </p:txBody>
      </p:sp>
      <p:sp>
        <p:nvSpPr>
          <p:cNvPr id="10250" name="Rectangle 9"/>
          <p:cNvSpPr>
            <a:spLocks noChangeArrowheads="1"/>
          </p:cNvSpPr>
          <p:nvPr/>
        </p:nvSpPr>
        <p:spPr bwMode="auto">
          <a:xfrm>
            <a:off x="6934200" y="3733800"/>
            <a:ext cx="2513013" cy="400110"/>
          </a:xfrm>
          <a:prstGeom prst="rect">
            <a:avLst/>
          </a:prstGeom>
          <a:noFill/>
          <a:ln w="9525">
            <a:noFill/>
            <a:miter lim="800000"/>
            <a:headEnd/>
            <a:tailEnd/>
          </a:ln>
        </p:spPr>
        <p:txBody>
          <a:bodyPr>
            <a:spAutoFit/>
          </a:bodyPr>
          <a:lstStyle/>
          <a:p>
            <a:pPr eaLnBrk="0" hangingPunct="0"/>
            <a:r>
              <a:rPr lang="en-US" sz="2000" b="1" dirty="0">
                <a:solidFill>
                  <a:schemeClr val="bg1"/>
                </a:solidFill>
              </a:rPr>
              <a:t>I</a:t>
            </a:r>
            <a:r>
              <a:rPr lang="en-US" dirty="0">
                <a:solidFill>
                  <a:srgbClr val="FFFF00"/>
                </a:solidFill>
              </a:rPr>
              <a:t>mplementation</a:t>
            </a:r>
          </a:p>
        </p:txBody>
      </p:sp>
      <p:sp>
        <p:nvSpPr>
          <p:cNvPr id="10251" name="Rectangle 10"/>
          <p:cNvSpPr>
            <a:spLocks noChangeArrowheads="1"/>
          </p:cNvSpPr>
          <p:nvPr/>
        </p:nvSpPr>
        <p:spPr bwMode="auto">
          <a:xfrm>
            <a:off x="3657600" y="5715000"/>
            <a:ext cx="3489325" cy="400110"/>
          </a:xfrm>
          <a:prstGeom prst="rect">
            <a:avLst/>
          </a:prstGeom>
          <a:noFill/>
          <a:ln w="9525">
            <a:noFill/>
            <a:miter lim="800000"/>
            <a:headEnd/>
            <a:tailEnd/>
          </a:ln>
        </p:spPr>
        <p:txBody>
          <a:bodyPr>
            <a:spAutoFit/>
          </a:bodyPr>
          <a:lstStyle/>
          <a:p>
            <a:pPr eaLnBrk="0" hangingPunct="0"/>
            <a:r>
              <a:rPr lang="en-US" sz="2000" b="1" dirty="0">
                <a:solidFill>
                  <a:srgbClr val="FFFF00"/>
                </a:solidFill>
              </a:rPr>
              <a:t>On-going</a:t>
            </a:r>
            <a:r>
              <a:rPr lang="en-US" sz="2000" dirty="0">
                <a:solidFill>
                  <a:srgbClr val="FFFF00"/>
                </a:solidFill>
              </a:rPr>
              <a:t> </a:t>
            </a:r>
            <a:r>
              <a:rPr lang="en-US" sz="2000" b="1" dirty="0">
                <a:solidFill>
                  <a:schemeClr val="bg1"/>
                </a:solidFill>
              </a:rPr>
              <a:t>A</a:t>
            </a:r>
            <a:r>
              <a:rPr lang="en-US" sz="2000" dirty="0">
                <a:solidFill>
                  <a:srgbClr val="FFFF00"/>
                </a:solidFill>
              </a:rPr>
              <a:t>ssessment</a:t>
            </a:r>
          </a:p>
        </p:txBody>
      </p:sp>
      <p:sp>
        <p:nvSpPr>
          <p:cNvPr id="10252" name="Rectangle 11"/>
          <p:cNvSpPr>
            <a:spLocks noChangeArrowheads="1"/>
          </p:cNvSpPr>
          <p:nvPr/>
        </p:nvSpPr>
        <p:spPr bwMode="auto">
          <a:xfrm>
            <a:off x="1828800" y="5181600"/>
            <a:ext cx="3421063" cy="400110"/>
          </a:xfrm>
          <a:prstGeom prst="rect">
            <a:avLst/>
          </a:prstGeom>
          <a:noFill/>
          <a:ln w="9525">
            <a:noFill/>
            <a:miter lim="800000"/>
            <a:headEnd/>
            <a:tailEnd/>
          </a:ln>
        </p:spPr>
        <p:txBody>
          <a:bodyPr>
            <a:spAutoFit/>
          </a:bodyPr>
          <a:lstStyle/>
          <a:p>
            <a:pPr eaLnBrk="0" hangingPunct="0"/>
            <a:r>
              <a:rPr lang="en-US" sz="2000" dirty="0">
                <a:solidFill>
                  <a:srgbClr val="FFFF00"/>
                </a:solidFill>
              </a:rPr>
              <a:t>On</a:t>
            </a:r>
            <a:r>
              <a:rPr lang="en-US" sz="2000" b="1" dirty="0">
                <a:solidFill>
                  <a:srgbClr val="FFFF00"/>
                </a:solidFill>
              </a:rPr>
              <a:t>-</a:t>
            </a:r>
            <a:r>
              <a:rPr lang="en-US" sz="2000" dirty="0">
                <a:solidFill>
                  <a:srgbClr val="FFFF00"/>
                </a:solidFill>
              </a:rPr>
              <a:t>going </a:t>
            </a:r>
            <a:r>
              <a:rPr lang="en-US" sz="2000" b="1" dirty="0">
                <a:solidFill>
                  <a:schemeClr val="bg1"/>
                </a:solidFill>
              </a:rPr>
              <a:t>D</a:t>
            </a:r>
            <a:r>
              <a:rPr lang="en-US" sz="2000" dirty="0">
                <a:solidFill>
                  <a:srgbClr val="FFFF00"/>
                </a:solidFill>
              </a:rPr>
              <a:t>iagnosis</a:t>
            </a:r>
          </a:p>
        </p:txBody>
      </p:sp>
      <p:sp>
        <p:nvSpPr>
          <p:cNvPr id="10253" name="Rectangle 12"/>
          <p:cNvSpPr>
            <a:spLocks noChangeArrowheads="1"/>
          </p:cNvSpPr>
          <p:nvPr/>
        </p:nvSpPr>
        <p:spPr bwMode="auto">
          <a:xfrm>
            <a:off x="1447800" y="4648200"/>
            <a:ext cx="2992438" cy="400110"/>
          </a:xfrm>
          <a:prstGeom prst="rect">
            <a:avLst/>
          </a:prstGeom>
          <a:noFill/>
          <a:ln w="9525">
            <a:noFill/>
            <a:miter lim="800000"/>
            <a:headEnd/>
            <a:tailEnd/>
          </a:ln>
        </p:spPr>
        <p:txBody>
          <a:bodyPr>
            <a:spAutoFit/>
          </a:bodyPr>
          <a:lstStyle/>
          <a:p>
            <a:pPr eaLnBrk="0" hangingPunct="0"/>
            <a:r>
              <a:rPr lang="en-US" sz="2000" dirty="0">
                <a:solidFill>
                  <a:srgbClr val="FFFF00"/>
                </a:solidFill>
              </a:rPr>
              <a:t>On</a:t>
            </a:r>
            <a:r>
              <a:rPr lang="en-US" sz="2000" b="1" dirty="0">
                <a:solidFill>
                  <a:srgbClr val="FFFF00"/>
                </a:solidFill>
              </a:rPr>
              <a:t>-</a:t>
            </a:r>
            <a:r>
              <a:rPr lang="en-US" sz="2000" dirty="0">
                <a:solidFill>
                  <a:srgbClr val="FFFF00"/>
                </a:solidFill>
              </a:rPr>
              <a:t>going </a:t>
            </a:r>
            <a:r>
              <a:rPr lang="en-US" sz="2000" b="1" dirty="0">
                <a:solidFill>
                  <a:schemeClr val="bg1"/>
                </a:solidFill>
              </a:rPr>
              <a:t>P</a:t>
            </a:r>
            <a:r>
              <a:rPr lang="en-US" sz="2000" dirty="0">
                <a:solidFill>
                  <a:srgbClr val="FFFF00"/>
                </a:solidFill>
              </a:rPr>
              <a:t>lanning</a:t>
            </a:r>
          </a:p>
        </p:txBody>
      </p:sp>
      <p:sp>
        <p:nvSpPr>
          <p:cNvPr id="10254" name="Rectangle 13"/>
          <p:cNvSpPr>
            <a:spLocks noChangeArrowheads="1"/>
          </p:cNvSpPr>
          <p:nvPr/>
        </p:nvSpPr>
        <p:spPr bwMode="auto">
          <a:xfrm>
            <a:off x="0" y="3733800"/>
            <a:ext cx="4208463" cy="400110"/>
          </a:xfrm>
          <a:prstGeom prst="rect">
            <a:avLst/>
          </a:prstGeom>
          <a:noFill/>
          <a:ln w="9525">
            <a:noFill/>
            <a:miter lim="800000"/>
            <a:headEnd/>
            <a:tailEnd/>
          </a:ln>
        </p:spPr>
        <p:txBody>
          <a:bodyPr>
            <a:spAutoFit/>
          </a:bodyPr>
          <a:lstStyle/>
          <a:p>
            <a:pPr eaLnBrk="0" hangingPunct="0"/>
            <a:r>
              <a:rPr lang="en-US" sz="2000" dirty="0">
                <a:solidFill>
                  <a:srgbClr val="FFFF00"/>
                </a:solidFill>
              </a:rPr>
              <a:t>      On-going </a:t>
            </a:r>
            <a:r>
              <a:rPr lang="en-US" sz="2000" b="1" dirty="0">
                <a:solidFill>
                  <a:schemeClr val="bg1"/>
                </a:solidFill>
              </a:rPr>
              <a:t>I</a:t>
            </a:r>
            <a:r>
              <a:rPr lang="en-US" sz="2000" dirty="0">
                <a:solidFill>
                  <a:srgbClr val="FFFF00"/>
                </a:solidFill>
              </a:rPr>
              <a:t>mplementation</a:t>
            </a:r>
          </a:p>
        </p:txBody>
      </p:sp>
      <p:sp>
        <p:nvSpPr>
          <p:cNvPr id="10255" name="Rectangle 14"/>
          <p:cNvSpPr>
            <a:spLocks noChangeArrowheads="1"/>
          </p:cNvSpPr>
          <p:nvPr/>
        </p:nvSpPr>
        <p:spPr bwMode="auto">
          <a:xfrm>
            <a:off x="1219200" y="3124200"/>
            <a:ext cx="3276600" cy="400110"/>
          </a:xfrm>
          <a:prstGeom prst="rect">
            <a:avLst/>
          </a:prstGeom>
          <a:noFill/>
          <a:ln w="9525">
            <a:noFill/>
            <a:miter lim="800000"/>
            <a:headEnd/>
            <a:tailEnd/>
          </a:ln>
        </p:spPr>
        <p:txBody>
          <a:bodyPr>
            <a:spAutoFit/>
          </a:bodyPr>
          <a:lstStyle/>
          <a:p>
            <a:pPr eaLnBrk="0" hangingPunct="0"/>
            <a:r>
              <a:rPr lang="en-US" sz="2000" dirty="0">
                <a:solidFill>
                  <a:srgbClr val="FFFF00"/>
                </a:solidFill>
              </a:rPr>
              <a:t>On-going</a:t>
            </a:r>
            <a:r>
              <a:rPr lang="en-US" sz="2000" b="1" dirty="0">
                <a:solidFill>
                  <a:srgbClr val="FFFF00"/>
                </a:solidFill>
              </a:rPr>
              <a:t> </a:t>
            </a:r>
            <a:r>
              <a:rPr lang="en-US" sz="2000" b="1" dirty="0">
                <a:solidFill>
                  <a:schemeClr val="bg1"/>
                </a:solidFill>
              </a:rPr>
              <a:t>E</a:t>
            </a:r>
            <a:r>
              <a:rPr lang="en-US" sz="2000" dirty="0">
                <a:solidFill>
                  <a:srgbClr val="FFFF00"/>
                </a:solidFill>
              </a:rPr>
              <a:t>valuation</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idx="4294967295"/>
          </p:nvPr>
        </p:nvSpPr>
        <p:spPr>
          <a:xfrm>
            <a:off x="457200" y="76200"/>
            <a:ext cx="8229600" cy="762000"/>
          </a:xfrm>
          <a:noFill/>
        </p:spPr>
        <p:txBody>
          <a:bodyPr/>
          <a:lstStyle/>
          <a:p>
            <a:pPr eaLnBrk="1" hangingPunct="1"/>
            <a:r>
              <a:rPr lang="en-US" b="1">
                <a:solidFill>
                  <a:schemeClr val="tx1"/>
                </a:solidFill>
              </a:rPr>
              <a:t>Controversies:</a:t>
            </a:r>
          </a:p>
        </p:txBody>
      </p:sp>
      <p:sp>
        <p:nvSpPr>
          <p:cNvPr id="16387" name="Text Box 5"/>
          <p:cNvSpPr txBox="1">
            <a:spLocks noChangeArrowheads="1"/>
          </p:cNvSpPr>
          <p:nvPr/>
        </p:nvSpPr>
        <p:spPr bwMode="auto">
          <a:xfrm>
            <a:off x="762000" y="1219200"/>
            <a:ext cx="7467600" cy="2800767"/>
          </a:xfrm>
          <a:prstGeom prst="rect">
            <a:avLst/>
          </a:prstGeom>
          <a:noFill/>
          <a:ln w="9525">
            <a:noFill/>
            <a:miter lim="800000"/>
            <a:headEnd/>
            <a:tailEnd/>
          </a:ln>
        </p:spPr>
        <p:txBody>
          <a:bodyPr>
            <a:spAutoFit/>
          </a:bodyPr>
          <a:lstStyle/>
          <a:p>
            <a:pPr>
              <a:spcBef>
                <a:spcPct val="50000"/>
              </a:spcBef>
            </a:pPr>
            <a:r>
              <a:rPr lang="en-US" sz="3200" dirty="0">
                <a:solidFill>
                  <a:schemeClr val="bg1"/>
                </a:solidFill>
                <a:latin typeface="Comic Sans MS" pitchFamily="66" charset="0"/>
              </a:rPr>
              <a:t>Should a mother be legally liable for drinking or doing drugs while pregnant?  This of course would cause harm to their unborn child.</a:t>
            </a:r>
          </a:p>
          <a:p>
            <a:pPr>
              <a:spcBef>
                <a:spcPct val="50000"/>
              </a:spcBef>
            </a:pPr>
            <a:r>
              <a:rPr lang="en-US" sz="3200" u="sng" dirty="0">
                <a:solidFill>
                  <a:schemeClr val="bg1"/>
                </a:solidFill>
                <a:latin typeface="Comic Sans MS" pitchFamily="66" charset="0"/>
              </a:rPr>
              <a:t>Opinion?</a:t>
            </a:r>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b="1" dirty="0">
                <a:solidFill>
                  <a:srgbClr val="FFC000"/>
                </a:solidFill>
                <a:latin typeface="Comic Sans MS" pitchFamily="66" charset="0"/>
              </a:rPr>
              <a:t>Controversies:</a:t>
            </a:r>
          </a:p>
        </p:txBody>
      </p:sp>
      <p:sp>
        <p:nvSpPr>
          <p:cNvPr id="17411" name="Rectangle 3"/>
          <p:cNvSpPr>
            <a:spLocks noGrp="1" noChangeArrowheads="1"/>
          </p:cNvSpPr>
          <p:nvPr>
            <p:ph type="body" idx="1"/>
          </p:nvPr>
        </p:nvSpPr>
        <p:spPr bwMode="auto">
          <a:xfrm>
            <a:off x="685800" y="1981200"/>
            <a:ext cx="7772400" cy="41148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b="1" dirty="0">
                <a:solidFill>
                  <a:schemeClr val="bg1"/>
                </a:solidFill>
                <a:latin typeface="Comic Sans MS" pitchFamily="66" charset="0"/>
              </a:rPr>
              <a:t>Should you be allowed to genetically modify your children before they are born to prevent disease? </a:t>
            </a:r>
          </a:p>
          <a:p>
            <a:pPr eaLnBrk="1" hangingPunct="1"/>
            <a:r>
              <a:rPr lang="en-US" b="1" dirty="0">
                <a:solidFill>
                  <a:schemeClr val="bg1"/>
                </a:solidFill>
                <a:latin typeface="Comic Sans MS" pitchFamily="66" charset="0"/>
              </a:rPr>
              <a:t>What about to change eye color, make them taller, stronger, smarter, better behaved?</a:t>
            </a:r>
          </a:p>
          <a:p>
            <a:pPr eaLnBrk="1" hangingPunct="1"/>
            <a:r>
              <a:rPr lang="en-US" b="1" u="sng" dirty="0">
                <a:solidFill>
                  <a:schemeClr val="bg1"/>
                </a:solidFill>
                <a:latin typeface="Comic Sans MS" pitchFamily="66" charset="0"/>
              </a:rPr>
              <a:t>Opinion:</a:t>
            </a: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b="1" dirty="0">
                <a:solidFill>
                  <a:srgbClr val="FFC000"/>
                </a:solidFill>
                <a:latin typeface="Comic Sans MS" pitchFamily="66" charset="0"/>
              </a:rPr>
              <a:t>Controversies:</a:t>
            </a:r>
          </a:p>
        </p:txBody>
      </p:sp>
      <p:sp>
        <p:nvSpPr>
          <p:cNvPr id="19459" name="Rectangle 3"/>
          <p:cNvSpPr>
            <a:spLocks noGrp="1" noChangeArrowheads="1"/>
          </p:cNvSpPr>
          <p:nvPr>
            <p:ph type="body" idx="1"/>
          </p:nvPr>
        </p:nvSpPr>
        <p:spPr bwMode="auto">
          <a:xfrm>
            <a:off x="685800" y="1981200"/>
            <a:ext cx="7772400" cy="41148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b="1" dirty="0">
                <a:solidFill>
                  <a:schemeClr val="bg1"/>
                </a:solidFill>
                <a:latin typeface="Comic Sans MS" pitchFamily="66" charset="0"/>
              </a:rPr>
              <a:t>Should food and chemical corporations genetically modify food to yield more product, make food more nutritious, or make food taste better?  Would you eat this food? </a:t>
            </a:r>
          </a:p>
          <a:p>
            <a:pPr eaLnBrk="1" hangingPunct="1"/>
            <a:r>
              <a:rPr lang="en-US" b="1" u="sng" dirty="0">
                <a:solidFill>
                  <a:schemeClr val="bg1"/>
                </a:solidFill>
                <a:latin typeface="Comic Sans MS" pitchFamily="66" charset="0"/>
              </a:rPr>
              <a:t>Opinion</a:t>
            </a: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b="1" dirty="0">
                <a:solidFill>
                  <a:srgbClr val="FFC000"/>
                </a:solidFill>
                <a:latin typeface="Comic Sans MS" pitchFamily="66" charset="0"/>
              </a:rPr>
              <a:t>Controversies:</a:t>
            </a:r>
          </a:p>
        </p:txBody>
      </p:sp>
      <p:sp>
        <p:nvSpPr>
          <p:cNvPr id="20483" name="Rectangle 3"/>
          <p:cNvSpPr>
            <a:spLocks noGrp="1" noChangeArrowheads="1"/>
          </p:cNvSpPr>
          <p:nvPr>
            <p:ph type="body" idx="1"/>
          </p:nvPr>
        </p:nvSpPr>
        <p:spPr bwMode="auto">
          <a:xfrm>
            <a:off x="685800" y="1981200"/>
            <a:ext cx="7772400" cy="41148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b="1" dirty="0">
                <a:solidFill>
                  <a:schemeClr val="bg1"/>
                </a:solidFill>
                <a:latin typeface="Comic Sans MS" pitchFamily="66" charset="0"/>
              </a:rPr>
              <a:t>Should people be allowed to sell their extra kidney or a portion of their liver to a person in need of a transplant? This is currently illegal</a:t>
            </a:r>
          </a:p>
          <a:p>
            <a:pPr eaLnBrk="1" hangingPunct="1"/>
            <a:r>
              <a:rPr lang="en-US" b="1" u="sng" dirty="0">
                <a:solidFill>
                  <a:schemeClr val="bg1"/>
                </a:solidFill>
                <a:latin typeface="Comic Sans MS" pitchFamily="66" charset="0"/>
              </a:rPr>
              <a:t>Opinion</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p:txBody>
          <a:bodyPr/>
          <a:lstStyle/>
          <a:p>
            <a:pPr eaLnBrk="1" hangingPunct="1"/>
            <a:r>
              <a:rPr lang="en-US" b="1" dirty="0">
                <a:solidFill>
                  <a:srgbClr val="FFC000"/>
                </a:solidFill>
                <a:latin typeface="Comic Sans MS" pitchFamily="66" charset="0"/>
              </a:rPr>
              <a:t>Law</a:t>
            </a:r>
          </a:p>
        </p:txBody>
      </p:sp>
      <p:sp>
        <p:nvSpPr>
          <p:cNvPr id="7" name="Rectangle 3"/>
          <p:cNvSpPr>
            <a:spLocks noGrp="1" noChangeArrowheads="1"/>
          </p:cNvSpPr>
          <p:nvPr>
            <p:ph idx="1"/>
          </p:nvPr>
        </p:nvSpPr>
        <p:spPr/>
        <p:txBody>
          <a:bodyPr>
            <a:normAutofit/>
          </a:bodyPr>
          <a:lstStyle/>
          <a:p>
            <a:pPr eaLnBrk="1" hangingPunct="1">
              <a:lnSpc>
                <a:spcPct val="90000"/>
              </a:lnSpc>
            </a:pPr>
            <a:r>
              <a:rPr lang="en-US" dirty="0">
                <a:solidFill>
                  <a:schemeClr val="bg1"/>
                </a:solidFill>
                <a:latin typeface="Comic Sans MS" pitchFamily="66" charset="0"/>
              </a:rPr>
              <a:t>Laws protect the welfare and safety of society, resolve conflicts, and are constantly evolving.</a:t>
            </a:r>
          </a:p>
          <a:p>
            <a:pPr eaLnBrk="1" hangingPunct="1">
              <a:lnSpc>
                <a:spcPct val="90000"/>
              </a:lnSpc>
            </a:pPr>
            <a:endParaRPr lang="en-US" dirty="0">
              <a:solidFill>
                <a:schemeClr val="bg1"/>
              </a:solidFill>
              <a:latin typeface="Comic Sans MS" pitchFamily="66" charset="0"/>
            </a:endParaRPr>
          </a:p>
          <a:p>
            <a:pPr eaLnBrk="1" hangingPunct="1">
              <a:lnSpc>
                <a:spcPct val="90000"/>
              </a:lnSpc>
            </a:pPr>
            <a:r>
              <a:rPr lang="en-US" dirty="0">
                <a:solidFill>
                  <a:schemeClr val="bg1"/>
                </a:solidFill>
                <a:latin typeface="Comic Sans MS" pitchFamily="66" charset="0"/>
              </a:rPr>
              <a:t>Laws have governed the practice of medicine for over one hundred of years.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anim calcmode="lin" valueType="num">
                                      <p:cBhvr additive="base">
                                        <p:cTn id="13" dur="500" fill="hold"/>
                                        <p:tgtEl>
                                          <p:spTgt spid="7">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F6594E94-129E-4672-8989-68558F425A5C}" type="slidenum">
              <a:rPr lang="en-US"/>
              <a:pPr>
                <a:defRPr/>
              </a:pPr>
              <a:t>5</a:t>
            </a:fld>
            <a:endParaRPr lang="en-US"/>
          </a:p>
        </p:txBody>
      </p:sp>
      <p:sp>
        <p:nvSpPr>
          <p:cNvPr id="1029" name="Rectangle 1026"/>
          <p:cNvSpPr>
            <a:spLocks noGrp="1" noChangeArrowheads="1"/>
          </p:cNvSpPr>
          <p:nvPr>
            <p:ph type="title"/>
          </p:nvPr>
        </p:nvSpPr>
        <p:spPr/>
        <p:txBody>
          <a:bodyPr>
            <a:normAutofit fontScale="90000"/>
          </a:bodyPr>
          <a:lstStyle/>
          <a:p>
            <a:pPr eaLnBrk="1" hangingPunct="1"/>
            <a:br>
              <a:rPr lang="en-US" dirty="0">
                <a:latin typeface="Arial" pitchFamily="34" charset="0"/>
              </a:rPr>
            </a:br>
            <a:br>
              <a:rPr lang="en-US" dirty="0">
                <a:latin typeface="Arial" pitchFamily="34" charset="0"/>
              </a:rPr>
            </a:br>
            <a:br>
              <a:rPr lang="en-US" dirty="0">
                <a:latin typeface="Arial" pitchFamily="34" charset="0"/>
              </a:rPr>
            </a:br>
            <a:br>
              <a:rPr lang="en-US" dirty="0">
                <a:latin typeface="Arial" pitchFamily="34" charset="0"/>
              </a:rPr>
            </a:br>
            <a:br>
              <a:rPr lang="en-US" dirty="0">
                <a:latin typeface="Arial" pitchFamily="34" charset="0"/>
              </a:rPr>
            </a:br>
            <a:br>
              <a:rPr lang="en-US" dirty="0">
                <a:latin typeface="Arial" pitchFamily="34" charset="0"/>
              </a:rPr>
            </a:br>
            <a:br>
              <a:rPr lang="en-US" dirty="0">
                <a:latin typeface="Arial" pitchFamily="34" charset="0"/>
              </a:rPr>
            </a:br>
            <a:endParaRPr lang="en-US" dirty="0">
              <a:latin typeface="Arial" pitchFamily="34" charset="0"/>
            </a:endParaRPr>
          </a:p>
        </p:txBody>
      </p:sp>
      <p:graphicFrame>
        <p:nvGraphicFramePr>
          <p:cNvPr id="1026" name="Object 1027"/>
          <p:cNvGraphicFramePr>
            <a:graphicFrameLocks noGrp="1" noChangeAspect="1"/>
          </p:cNvGraphicFramePr>
          <p:nvPr>
            <p:ph type="body" idx="1"/>
          </p:nvPr>
        </p:nvGraphicFramePr>
        <p:xfrm>
          <a:off x="0" y="3733800"/>
          <a:ext cx="1143000" cy="2895600"/>
        </p:xfrm>
        <a:graphic>
          <a:graphicData uri="http://schemas.openxmlformats.org/presentationml/2006/ole">
            <mc:AlternateContent xmlns:mc="http://schemas.openxmlformats.org/markup-compatibility/2006">
              <mc:Choice xmlns:v="urn:schemas-microsoft-com:vml" Requires="v">
                <p:oleObj name="ClipArt" r:id="rId2" imgW="1857600" imgH="3995640" progId="">
                  <p:embed/>
                </p:oleObj>
              </mc:Choice>
              <mc:Fallback>
                <p:oleObj name="ClipArt" r:id="rId2" imgW="1857600" imgH="3995640" progId="">
                  <p:embed/>
                  <p:pic>
                    <p:nvPicPr>
                      <p:cNvPr id="0" name="Object 102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33800"/>
                        <a:ext cx="1143000" cy="2895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7" name="Object 1028"/>
          <p:cNvGraphicFramePr>
            <a:graphicFrameLocks noChangeAspect="1"/>
          </p:cNvGraphicFramePr>
          <p:nvPr/>
        </p:nvGraphicFramePr>
        <p:xfrm>
          <a:off x="7162800" y="1066800"/>
          <a:ext cx="1447800" cy="1141413"/>
        </p:xfrm>
        <a:graphic>
          <a:graphicData uri="http://schemas.openxmlformats.org/presentationml/2006/ole">
            <mc:AlternateContent xmlns:mc="http://schemas.openxmlformats.org/markup-compatibility/2006">
              <mc:Choice xmlns:v="urn:schemas-microsoft-com:vml" Requires="v">
                <p:oleObj name="Clip" r:id="rId4" imgW="4016520" imgH="3945240" progId="">
                  <p:embed/>
                </p:oleObj>
              </mc:Choice>
              <mc:Fallback>
                <p:oleObj name="Clip" r:id="rId4" imgW="4016520" imgH="3945240" progId="">
                  <p:embed/>
                  <p:pic>
                    <p:nvPicPr>
                      <p:cNvPr id="0" name="Object 102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62800" y="1066800"/>
                        <a:ext cx="1447800" cy="11414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 name="Text Box 1029"/>
          <p:cNvSpPr txBox="1">
            <a:spLocks noChangeArrowheads="1"/>
          </p:cNvSpPr>
          <p:nvPr/>
        </p:nvSpPr>
        <p:spPr bwMode="auto">
          <a:xfrm>
            <a:off x="1143000" y="2057400"/>
            <a:ext cx="7010400" cy="4401205"/>
          </a:xfrm>
          <a:prstGeom prst="rect">
            <a:avLst/>
          </a:prstGeom>
          <a:noFill/>
          <a:ln w="9525">
            <a:noFill/>
            <a:miter lim="800000"/>
            <a:headEnd/>
            <a:tailEnd/>
          </a:ln>
        </p:spPr>
        <p:txBody>
          <a:bodyPr wrap="square">
            <a:spAutoFit/>
          </a:bodyPr>
          <a:lstStyle/>
          <a:p>
            <a:pPr>
              <a:spcBef>
                <a:spcPct val="50000"/>
              </a:spcBef>
            </a:pPr>
            <a:r>
              <a:rPr lang="en-US" sz="4000" dirty="0">
                <a:solidFill>
                  <a:schemeClr val="bg1"/>
                </a:solidFill>
                <a:latin typeface="Comic Sans MS" pitchFamily="66" charset="0"/>
              </a:rPr>
              <a:t>Value conflicts, no clear </a:t>
            </a:r>
            <a:br>
              <a:rPr lang="en-US" sz="4000" dirty="0">
                <a:solidFill>
                  <a:schemeClr val="bg1"/>
                </a:solidFill>
                <a:latin typeface="Comic Sans MS" pitchFamily="66" charset="0"/>
              </a:rPr>
            </a:br>
            <a:r>
              <a:rPr lang="en-US" sz="4000" dirty="0">
                <a:solidFill>
                  <a:schemeClr val="bg1"/>
                </a:solidFill>
                <a:latin typeface="Comic Sans MS" pitchFamily="66" charset="0"/>
              </a:rPr>
              <a:t> consensus as to the “right” thing to do. A conflict between moral obligations that are difficult to reconcile and require moral reasoning.  </a:t>
            </a:r>
          </a:p>
        </p:txBody>
      </p:sp>
      <p:sp>
        <p:nvSpPr>
          <p:cNvPr id="1031" name="Text Box 1030"/>
          <p:cNvSpPr txBox="1">
            <a:spLocks noChangeArrowheads="1"/>
          </p:cNvSpPr>
          <p:nvPr/>
        </p:nvSpPr>
        <p:spPr bwMode="auto">
          <a:xfrm>
            <a:off x="0" y="685800"/>
            <a:ext cx="6705600" cy="769441"/>
          </a:xfrm>
          <a:prstGeom prst="rect">
            <a:avLst/>
          </a:prstGeom>
          <a:noFill/>
          <a:ln w="9525">
            <a:noFill/>
            <a:miter lim="800000"/>
            <a:headEnd/>
            <a:tailEnd/>
          </a:ln>
        </p:spPr>
        <p:txBody>
          <a:bodyPr wrap="square">
            <a:spAutoFit/>
          </a:bodyPr>
          <a:lstStyle/>
          <a:p>
            <a:pPr>
              <a:spcBef>
                <a:spcPct val="50000"/>
              </a:spcBef>
            </a:pPr>
            <a:r>
              <a:rPr lang="en-US" sz="4400" b="1" dirty="0">
                <a:solidFill>
                  <a:srgbClr val="FFC000"/>
                </a:solidFill>
                <a:latin typeface="Comic Sans MS" pitchFamily="66" charset="0"/>
              </a:rPr>
              <a:t>    Ethical Dilemma: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D2194BA1-3D77-4C19-A36E-B0A6022E4ACF}" type="slidenum">
              <a:rPr lang="en-US"/>
              <a:pPr>
                <a:defRPr/>
              </a:pPr>
              <a:t>6</a:t>
            </a:fld>
            <a:endParaRPr lang="en-US"/>
          </a:p>
        </p:txBody>
      </p:sp>
      <p:sp>
        <p:nvSpPr>
          <p:cNvPr id="2053" name="Rectangle 2"/>
          <p:cNvSpPr>
            <a:spLocks noGrp="1" noChangeArrowheads="1"/>
          </p:cNvSpPr>
          <p:nvPr>
            <p:ph type="title"/>
          </p:nvPr>
        </p:nvSpPr>
        <p:spPr/>
        <p:txBody>
          <a:bodyPr>
            <a:normAutofit fontScale="90000"/>
          </a:bodyPr>
          <a:lstStyle/>
          <a:p>
            <a:pPr eaLnBrk="1" hangingPunct="1"/>
            <a:br>
              <a:rPr lang="en-US" dirty="0">
                <a:latin typeface="Arial" pitchFamily="34" charset="0"/>
              </a:rPr>
            </a:br>
            <a:br>
              <a:rPr lang="en-US" dirty="0">
                <a:latin typeface="Arial" pitchFamily="34" charset="0"/>
              </a:rPr>
            </a:br>
            <a:br>
              <a:rPr lang="en-US" dirty="0">
                <a:latin typeface="Arial" pitchFamily="34" charset="0"/>
              </a:rPr>
            </a:br>
            <a:br>
              <a:rPr lang="en-US" dirty="0">
                <a:latin typeface="Arial" pitchFamily="34" charset="0"/>
              </a:rPr>
            </a:br>
            <a:br>
              <a:rPr lang="en-US" dirty="0">
                <a:latin typeface="Arial" pitchFamily="34" charset="0"/>
              </a:rPr>
            </a:br>
            <a:br>
              <a:rPr lang="en-US" dirty="0">
                <a:latin typeface="Arial" pitchFamily="34" charset="0"/>
              </a:rPr>
            </a:br>
            <a:br>
              <a:rPr lang="en-US" dirty="0">
                <a:latin typeface="Arial" pitchFamily="34" charset="0"/>
              </a:rPr>
            </a:br>
            <a:endParaRPr lang="en-US" dirty="0">
              <a:latin typeface="Arial" pitchFamily="34" charset="0"/>
            </a:endParaRPr>
          </a:p>
        </p:txBody>
      </p:sp>
      <p:graphicFrame>
        <p:nvGraphicFramePr>
          <p:cNvPr id="2050" name="Object 3"/>
          <p:cNvGraphicFramePr>
            <a:graphicFrameLocks noGrp="1" noChangeAspect="1"/>
          </p:cNvGraphicFramePr>
          <p:nvPr>
            <p:ph type="body" idx="1"/>
          </p:nvPr>
        </p:nvGraphicFramePr>
        <p:xfrm>
          <a:off x="0" y="3733800"/>
          <a:ext cx="1143000" cy="2895600"/>
        </p:xfrm>
        <a:graphic>
          <a:graphicData uri="http://schemas.openxmlformats.org/presentationml/2006/ole">
            <mc:AlternateContent xmlns:mc="http://schemas.openxmlformats.org/markup-compatibility/2006">
              <mc:Choice xmlns:v="urn:schemas-microsoft-com:vml" Requires="v">
                <p:oleObj name="ClipArt" r:id="rId2" imgW="1857600" imgH="3995640" progId="">
                  <p:embed/>
                </p:oleObj>
              </mc:Choice>
              <mc:Fallback>
                <p:oleObj name="ClipArt" r:id="rId2" imgW="1857600" imgH="3995640" progId="">
                  <p:embed/>
                  <p:pic>
                    <p:nvPicPr>
                      <p:cNvPr id="0" name="Object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33800"/>
                        <a:ext cx="1143000" cy="2895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1" name="Object 4"/>
          <p:cNvGraphicFramePr>
            <a:graphicFrameLocks noChangeAspect="1"/>
          </p:cNvGraphicFramePr>
          <p:nvPr/>
        </p:nvGraphicFramePr>
        <p:xfrm>
          <a:off x="7162800" y="1066800"/>
          <a:ext cx="1447800" cy="1141413"/>
        </p:xfrm>
        <a:graphic>
          <a:graphicData uri="http://schemas.openxmlformats.org/presentationml/2006/ole">
            <mc:AlternateContent xmlns:mc="http://schemas.openxmlformats.org/markup-compatibility/2006">
              <mc:Choice xmlns:v="urn:schemas-microsoft-com:vml" Requires="v">
                <p:oleObj name="Clip" r:id="rId4" imgW="4016520" imgH="3945240" progId="">
                  <p:embed/>
                </p:oleObj>
              </mc:Choice>
              <mc:Fallback>
                <p:oleObj name="Clip" r:id="rId4" imgW="4016520" imgH="3945240" progId="">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62800" y="1066800"/>
                        <a:ext cx="1447800" cy="11414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4" name="Text Box 5"/>
          <p:cNvSpPr txBox="1">
            <a:spLocks noChangeArrowheads="1"/>
          </p:cNvSpPr>
          <p:nvPr/>
        </p:nvSpPr>
        <p:spPr bwMode="auto">
          <a:xfrm>
            <a:off x="685800" y="1828800"/>
            <a:ext cx="6629400" cy="2554545"/>
          </a:xfrm>
          <a:prstGeom prst="rect">
            <a:avLst/>
          </a:prstGeom>
          <a:noFill/>
          <a:ln w="9525">
            <a:noFill/>
            <a:miter lim="800000"/>
            <a:headEnd/>
            <a:tailEnd/>
          </a:ln>
        </p:spPr>
        <p:txBody>
          <a:bodyPr wrap="square">
            <a:spAutoFit/>
          </a:bodyPr>
          <a:lstStyle/>
          <a:p>
            <a:pPr>
              <a:spcBef>
                <a:spcPct val="50000"/>
              </a:spcBef>
            </a:pPr>
            <a:r>
              <a:rPr lang="en-US" sz="4000" dirty="0">
                <a:solidFill>
                  <a:schemeClr val="bg1"/>
                </a:solidFill>
                <a:latin typeface="Comic Sans MS" pitchFamily="66" charset="0"/>
              </a:rPr>
              <a:t>Situations necessitating a choice between two equal (usually undesirable) alternatives.</a:t>
            </a:r>
          </a:p>
        </p:txBody>
      </p:sp>
      <p:sp>
        <p:nvSpPr>
          <p:cNvPr id="2055" name="Text Box 6"/>
          <p:cNvSpPr txBox="1">
            <a:spLocks noChangeArrowheads="1"/>
          </p:cNvSpPr>
          <p:nvPr/>
        </p:nvSpPr>
        <p:spPr bwMode="auto">
          <a:xfrm>
            <a:off x="1447800" y="533400"/>
            <a:ext cx="5257800" cy="762000"/>
          </a:xfrm>
          <a:prstGeom prst="rect">
            <a:avLst/>
          </a:prstGeom>
          <a:noFill/>
          <a:ln w="9525">
            <a:noFill/>
            <a:miter lim="800000"/>
            <a:headEnd/>
            <a:tailEnd/>
          </a:ln>
        </p:spPr>
        <p:txBody>
          <a:bodyPr>
            <a:spAutoFit/>
          </a:bodyPr>
          <a:lstStyle/>
          <a:p>
            <a:pPr>
              <a:spcBef>
                <a:spcPct val="50000"/>
              </a:spcBef>
            </a:pPr>
            <a:r>
              <a:rPr lang="en-US" sz="4400" dirty="0">
                <a:solidFill>
                  <a:srgbClr val="FFC000"/>
                </a:solidFill>
                <a:latin typeface="Comic Sans MS" pitchFamily="66" charset="0"/>
              </a:rPr>
              <a:t>    Ethical Dilemma: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342900" lvl="1" indent="-342900">
              <a:buFont typeface="Arial" pitchFamily="34" charset="0"/>
              <a:buChar char="•"/>
            </a:pPr>
            <a:r>
              <a:rPr lang="en-GB" sz="3200" dirty="0">
                <a:solidFill>
                  <a:schemeClr val="bg1"/>
                </a:solidFill>
                <a:latin typeface="Comic Sans MS" pitchFamily="66" charset="0"/>
              </a:rPr>
              <a:t>Bioethics: how scientists and health professionals ought to behave in the biomedical sciences </a:t>
            </a:r>
          </a:p>
          <a:p>
            <a:endParaRPr lang="en-GB" dirty="0">
              <a:solidFill>
                <a:schemeClr val="bg1"/>
              </a:solidFill>
              <a:latin typeface="Comic Sans MS" pitchFamily="66" charset="0"/>
            </a:endParaRPr>
          </a:p>
          <a:p>
            <a:r>
              <a:rPr lang="en-GB" dirty="0">
                <a:solidFill>
                  <a:schemeClr val="bg1"/>
                </a:solidFill>
                <a:latin typeface="Comic Sans MS" pitchFamily="66" charset="0"/>
              </a:rPr>
              <a:t>The attempt to understand and justify the link between values (fundamental principles) and actions</a:t>
            </a:r>
          </a:p>
          <a:p>
            <a:endParaRPr lang="en-US" dirty="0"/>
          </a:p>
        </p:txBody>
      </p:sp>
      <p:sp>
        <p:nvSpPr>
          <p:cNvPr id="4" name="Rectangle 2"/>
          <p:cNvSpPr>
            <a:spLocks noGrp="1" noChangeArrowheads="1"/>
          </p:cNvSpPr>
          <p:nvPr>
            <p:ph type="title"/>
          </p:nvPr>
        </p:nvSpPr>
        <p:spPr/>
        <p:txBody>
          <a:bodyPr>
            <a:noAutofit/>
          </a:bodyPr>
          <a:lstStyle/>
          <a:p>
            <a:pPr eaLnBrk="1" hangingPunct="1">
              <a:defRPr/>
            </a:pPr>
            <a:r>
              <a:rPr lang="en-GB" b="1" dirty="0">
                <a:solidFill>
                  <a:srgbClr val="FFC000"/>
                </a:solidFill>
                <a:latin typeface="Comic Sans MS" pitchFamily="66" charset="0"/>
              </a:rPr>
              <a:t>What is bioethics?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27"/>
          <p:cNvSpPr>
            <a:spLocks noGrp="1" noChangeArrowheads="1"/>
          </p:cNvSpPr>
          <p:nvPr>
            <p:ph idx="1"/>
          </p:nvPr>
        </p:nvSpPr>
        <p:spPr>
          <a:xfrm>
            <a:off x="457200" y="1600200"/>
            <a:ext cx="8229600" cy="4525963"/>
          </a:xfrm>
        </p:spPr>
        <p:txBody>
          <a:bodyPr>
            <a:normAutofit/>
          </a:bodyPr>
          <a:lstStyle/>
          <a:p>
            <a:r>
              <a:rPr lang="en-US" dirty="0">
                <a:solidFill>
                  <a:schemeClr val="bg1"/>
                </a:solidFill>
                <a:latin typeface="Comic Sans MS" pitchFamily="66" charset="0"/>
              </a:rPr>
              <a:t>Bioethics refers to the moral issues that are usually </a:t>
            </a:r>
            <a:r>
              <a:rPr lang="en-US" i="1" dirty="0">
                <a:solidFill>
                  <a:schemeClr val="bg1"/>
                </a:solidFill>
                <a:latin typeface="Comic Sans MS" pitchFamily="66" charset="0"/>
              </a:rPr>
              <a:t>life-and-death issues! </a:t>
            </a:r>
            <a:r>
              <a:rPr lang="en-US" dirty="0">
                <a:solidFill>
                  <a:schemeClr val="bg1"/>
                </a:solidFill>
                <a:latin typeface="Comic Sans MS" pitchFamily="66" charset="0"/>
              </a:rPr>
              <a:t>and problems that have arisen as a result of modern medicine and medical research.</a:t>
            </a:r>
          </a:p>
          <a:p>
            <a:pPr eaLnBrk="1" hangingPunct="1"/>
            <a:r>
              <a:rPr lang="en-US" dirty="0">
                <a:solidFill>
                  <a:schemeClr val="bg1"/>
                </a:solidFill>
                <a:latin typeface="Comic Sans MS" pitchFamily="66" charset="0"/>
              </a:rPr>
              <a:t>Ethical and bioethical principles can be personal, organizational, institutional or worldwide.</a:t>
            </a:r>
          </a:p>
        </p:txBody>
      </p:sp>
      <p:sp>
        <p:nvSpPr>
          <p:cNvPr id="5" name="Rectangle 2"/>
          <p:cNvSpPr>
            <a:spLocks noGrp="1" noChangeArrowheads="1"/>
          </p:cNvSpPr>
          <p:nvPr>
            <p:ph type="title"/>
          </p:nvPr>
        </p:nvSpPr>
        <p:spPr>
          <a:xfrm>
            <a:off x="457200" y="381000"/>
            <a:ext cx="8229600" cy="1143000"/>
          </a:xfrm>
        </p:spPr>
        <p:txBody>
          <a:bodyPr>
            <a:noAutofit/>
          </a:bodyPr>
          <a:lstStyle/>
          <a:p>
            <a:pPr eaLnBrk="1" hangingPunct="1">
              <a:defRPr/>
            </a:pPr>
            <a:r>
              <a:rPr lang="en-GB" b="1" dirty="0">
                <a:solidFill>
                  <a:srgbClr val="FFC000"/>
                </a:solidFill>
                <a:latin typeface="Comic Sans MS" pitchFamily="66" charset="0"/>
              </a:rPr>
              <a:t>What is bioethics?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3657600" y="2133600"/>
            <a:ext cx="5486400" cy="4029308"/>
          </a:xfrm>
          <a:prstGeom prst="rect">
            <a:avLst/>
          </a:prstGeom>
          <a:noFill/>
          <a:ln w="12700">
            <a:noFill/>
            <a:miter lim="800000"/>
            <a:headEnd/>
            <a:tailEnd/>
          </a:ln>
        </p:spPr>
        <p:txBody>
          <a:bodyPr lIns="90488" tIns="44450" rIns="90488" bIns="44450" anchor="ctr">
            <a:spAutoFit/>
          </a:bodyPr>
          <a:lstStyle/>
          <a:p>
            <a:pPr algn="ctr" eaLnBrk="0" hangingPunct="0"/>
            <a:r>
              <a:rPr lang="en-US" sz="3200" dirty="0">
                <a:solidFill>
                  <a:schemeClr val="bg1"/>
                </a:solidFill>
                <a:latin typeface="Comic Sans MS" pitchFamily="66" charset="0"/>
              </a:rPr>
              <a:t>"Biology combined with diverse humanistic knowledge forging (</a:t>
            </a:r>
            <a:r>
              <a:rPr lang="ar-SA" sz="3200" dirty="0">
                <a:solidFill>
                  <a:schemeClr val="bg1"/>
                </a:solidFill>
                <a:latin typeface="Comic Sans MS" pitchFamily="66" charset="0"/>
              </a:rPr>
              <a:t>يصقل</a:t>
            </a:r>
            <a:r>
              <a:rPr lang="en-US" sz="3200" dirty="0">
                <a:solidFill>
                  <a:schemeClr val="bg1"/>
                </a:solidFill>
                <a:latin typeface="Comic Sans MS" pitchFamily="66" charset="0"/>
              </a:rPr>
              <a:t>) a science that sets a system of medical and environmental priorities for acceptable survival.“</a:t>
            </a:r>
          </a:p>
          <a:p>
            <a:pPr algn="ctr" eaLnBrk="0" hangingPunct="0"/>
            <a:r>
              <a:rPr lang="en-US" sz="3200" i="1" dirty="0">
                <a:solidFill>
                  <a:schemeClr val="bg1"/>
                </a:solidFill>
                <a:latin typeface="Comic Sans MS" pitchFamily="66" charset="0"/>
              </a:rPr>
              <a:t>Global Bioethics </a:t>
            </a:r>
            <a:r>
              <a:rPr lang="en-US" sz="3200" dirty="0">
                <a:solidFill>
                  <a:schemeClr val="bg1"/>
                </a:solidFill>
                <a:latin typeface="Comic Sans MS" pitchFamily="66" charset="0"/>
              </a:rPr>
              <a:t>(1988)</a:t>
            </a:r>
          </a:p>
        </p:txBody>
      </p:sp>
      <p:sp>
        <p:nvSpPr>
          <p:cNvPr id="8195" name="Rectangle 3"/>
          <p:cNvSpPr>
            <a:spLocks noGrp="1" noChangeArrowheads="1"/>
          </p:cNvSpPr>
          <p:nvPr>
            <p:ph type="title" idx="4294967295"/>
          </p:nvPr>
        </p:nvSpPr>
        <p:spPr>
          <a:xfrm>
            <a:off x="330200" y="76200"/>
            <a:ext cx="8401050" cy="762000"/>
          </a:xfrm>
          <a:noFill/>
        </p:spPr>
        <p:txBody>
          <a:bodyPr/>
          <a:lstStyle/>
          <a:p>
            <a:pPr eaLnBrk="1" hangingPunct="1"/>
            <a:r>
              <a:rPr lang="en-US" b="1" dirty="0">
                <a:solidFill>
                  <a:srgbClr val="FFC000"/>
                </a:solidFill>
                <a:latin typeface="Comic Sans MS" pitchFamily="66" charset="0"/>
              </a:rPr>
              <a:t>Bioethics</a:t>
            </a:r>
            <a:endParaRPr lang="en-US" sz="4800" dirty="0">
              <a:solidFill>
                <a:srgbClr val="FFC000"/>
              </a:solidFill>
              <a:latin typeface="Comic Sans MS" pitchFamily="66" charset="0"/>
            </a:endParaRPr>
          </a:p>
        </p:txBody>
      </p:sp>
      <p:sp>
        <p:nvSpPr>
          <p:cNvPr id="8196" name="Text Box 4"/>
          <p:cNvSpPr txBox="1">
            <a:spLocks noChangeArrowheads="1"/>
          </p:cNvSpPr>
          <p:nvPr/>
        </p:nvSpPr>
        <p:spPr bwMode="auto">
          <a:xfrm>
            <a:off x="176213" y="5775325"/>
            <a:ext cx="2789546" cy="400110"/>
          </a:xfrm>
          <a:prstGeom prst="rect">
            <a:avLst/>
          </a:prstGeom>
          <a:noFill/>
          <a:ln w="9525">
            <a:noFill/>
            <a:miter lim="800000"/>
            <a:headEnd/>
            <a:tailEnd/>
          </a:ln>
        </p:spPr>
        <p:txBody>
          <a:bodyPr wrap="none">
            <a:spAutoFit/>
          </a:bodyPr>
          <a:lstStyle/>
          <a:p>
            <a:r>
              <a:rPr lang="en-US" sz="2000" dirty="0">
                <a:solidFill>
                  <a:schemeClr val="bg1"/>
                </a:solidFill>
              </a:rPr>
              <a:t>-------- 1911 - 2001 --------</a:t>
            </a:r>
          </a:p>
        </p:txBody>
      </p:sp>
      <p:pic>
        <p:nvPicPr>
          <p:cNvPr id="8197" name="Picture 5" descr="potter"/>
          <p:cNvPicPr>
            <a:picLocks noChangeAspect="1" noChangeArrowheads="1"/>
          </p:cNvPicPr>
          <p:nvPr/>
        </p:nvPicPr>
        <p:blipFill>
          <a:blip r:embed="rId3" cstate="print"/>
          <a:srcRect/>
          <a:stretch>
            <a:fillRect/>
          </a:stretch>
        </p:blipFill>
        <p:spPr bwMode="auto">
          <a:xfrm>
            <a:off x="228600" y="1371600"/>
            <a:ext cx="2994025" cy="4267200"/>
          </a:xfrm>
          <a:prstGeom prst="rect">
            <a:avLst/>
          </a:prstGeom>
          <a:noFill/>
          <a:ln w="9525">
            <a:noFill/>
            <a:miter lim="800000"/>
            <a:headEnd/>
            <a:tailEnd/>
          </a:ln>
        </p:spPr>
      </p:pic>
      <p:sp>
        <p:nvSpPr>
          <p:cNvPr id="8198" name="Text Box 6"/>
          <p:cNvSpPr txBox="1">
            <a:spLocks noChangeArrowheads="1"/>
          </p:cNvSpPr>
          <p:nvPr/>
        </p:nvSpPr>
        <p:spPr bwMode="auto">
          <a:xfrm>
            <a:off x="3657600" y="1568450"/>
            <a:ext cx="4551246" cy="584775"/>
          </a:xfrm>
          <a:prstGeom prst="rect">
            <a:avLst/>
          </a:prstGeom>
          <a:noFill/>
          <a:ln w="9525">
            <a:noFill/>
            <a:miter lim="800000"/>
            <a:headEnd/>
            <a:tailEnd/>
          </a:ln>
        </p:spPr>
        <p:txBody>
          <a:bodyPr wrap="none">
            <a:spAutoFit/>
          </a:bodyPr>
          <a:lstStyle/>
          <a:p>
            <a:r>
              <a:rPr lang="en-US" sz="3200" dirty="0">
                <a:solidFill>
                  <a:schemeClr val="bg1"/>
                </a:solidFill>
                <a:latin typeface="Comic Sans MS" pitchFamily="66" charset="0"/>
              </a:rPr>
              <a:t>Van Rensselaer Potter </a:t>
            </a:r>
          </a:p>
        </p:txBody>
      </p:sp>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1362</TotalTime>
  <Words>1933</Words>
  <Application>Microsoft Office PowerPoint</Application>
  <PresentationFormat>On-screen Show (4:3)</PresentationFormat>
  <Paragraphs>205</Paragraphs>
  <Slides>34</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34</vt:i4>
      </vt:variant>
    </vt:vector>
  </HeadingPairs>
  <TitlesOfParts>
    <vt:vector size="42" baseType="lpstr">
      <vt:lpstr>Arial</vt:lpstr>
      <vt:lpstr>Calibri</vt:lpstr>
      <vt:lpstr>CG Times</vt:lpstr>
      <vt:lpstr>Comic Sans MS</vt:lpstr>
      <vt:lpstr>Wingdings</vt:lpstr>
      <vt:lpstr>Office Theme</vt:lpstr>
      <vt:lpstr>ClipArt</vt:lpstr>
      <vt:lpstr>Clip</vt:lpstr>
      <vt:lpstr>An Introduction to Bioethics</vt:lpstr>
      <vt:lpstr>Ethics and morality</vt:lpstr>
      <vt:lpstr>Law</vt:lpstr>
      <vt:lpstr>Law</vt:lpstr>
      <vt:lpstr>       </vt:lpstr>
      <vt:lpstr>       </vt:lpstr>
      <vt:lpstr>What is bioethics?</vt:lpstr>
      <vt:lpstr>What is bioethics?</vt:lpstr>
      <vt:lpstr>Bioethics</vt:lpstr>
      <vt:lpstr>Comparing Law bioethics and Ethics</vt:lpstr>
      <vt:lpstr>Current Bioethical Issues</vt:lpstr>
      <vt:lpstr>Ethical Issues in  Modern Healthcare </vt:lpstr>
      <vt:lpstr>Ethical Questions, Cont.</vt:lpstr>
      <vt:lpstr>Why do we need bioethics?</vt:lpstr>
      <vt:lpstr>Why Employ Ethical Principles?</vt:lpstr>
      <vt:lpstr>Respect for the Individual </vt:lpstr>
      <vt:lpstr>How to Create Understanding and Agreement? </vt:lpstr>
      <vt:lpstr>Creating Harmony is Difficult  In The Healthcare Arena.</vt:lpstr>
      <vt:lpstr> How May Harmony Be Achieved? </vt:lpstr>
      <vt:lpstr>     Ethical Dilemma:         Deciding People’s Fate      </vt:lpstr>
      <vt:lpstr>You are on a sinking ship and there is only ONE            lifeboat available.  Posted on the side of the              lifeboat is a sign which reads, “Maximum             Occupancy” - 7 persons…this boat will sink if                  over occupied.” Standing on the deck and waiting                   on board the lifeboat are eight adults and one child.                  You must decide who dies. Be prepared to defend your decision. </vt:lpstr>
      <vt:lpstr>PowerPoint Presentation</vt:lpstr>
      <vt:lpstr>Who Boards the Lifeboat?  Why?</vt:lpstr>
      <vt:lpstr>Who goes down with the ship?  Why?</vt:lpstr>
      <vt:lpstr>Ethical Questions for Discussion</vt:lpstr>
      <vt:lpstr>Ethical Questions for Discussion</vt:lpstr>
      <vt:lpstr>An Example of A  Decision Making Model (ADPIE)</vt:lpstr>
      <vt:lpstr>An Example of A  Decision Making Model (ADPIE)</vt:lpstr>
      <vt:lpstr>PowerPoint Presentation</vt:lpstr>
      <vt:lpstr>Decision Making Model:  (ADPIE)</vt:lpstr>
      <vt:lpstr>Controversies:</vt:lpstr>
      <vt:lpstr>Controversies:</vt:lpstr>
      <vt:lpstr>Controversies:</vt:lpstr>
      <vt:lpstr>Controversies: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Introduction to Bioethics</dc:title>
  <dc:creator>Admin</dc:creator>
  <cp:lastModifiedBy>Israa</cp:lastModifiedBy>
  <cp:revision>27</cp:revision>
  <dcterms:created xsi:type="dcterms:W3CDTF">2013-01-27T16:55:48Z</dcterms:created>
  <dcterms:modified xsi:type="dcterms:W3CDTF">2022-06-24T16:38:49Z</dcterms:modified>
</cp:coreProperties>
</file>