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84" r:id="rId3"/>
    <p:sldId id="290" r:id="rId4"/>
    <p:sldId id="309" r:id="rId5"/>
    <p:sldId id="310" r:id="rId6"/>
    <p:sldId id="289" r:id="rId7"/>
    <p:sldId id="276" r:id="rId8"/>
    <p:sldId id="285" r:id="rId9"/>
    <p:sldId id="293" r:id="rId10"/>
    <p:sldId id="286" r:id="rId11"/>
    <p:sldId id="287" r:id="rId12"/>
    <p:sldId id="294" r:id="rId13"/>
    <p:sldId id="299" r:id="rId14"/>
    <p:sldId id="295" r:id="rId15"/>
    <p:sldId id="300" r:id="rId16"/>
    <p:sldId id="301" r:id="rId17"/>
    <p:sldId id="296" r:id="rId18"/>
    <p:sldId id="302" r:id="rId19"/>
    <p:sldId id="297" r:id="rId20"/>
    <p:sldId id="303" r:id="rId21"/>
    <p:sldId id="304" r:id="rId22"/>
    <p:sldId id="305" r:id="rId23"/>
    <p:sldId id="307" r:id="rId24"/>
    <p:sldId id="298" r:id="rId25"/>
    <p:sldId id="306" r:id="rId26"/>
    <p:sldId id="308" r:id="rId27"/>
    <p:sldId id="292" r:id="rId28"/>
    <p:sldId id="31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4674"/>
  </p:normalViewPr>
  <p:slideViewPr>
    <p:cSldViewPr snapToGrid="0" snapToObjects="1" showGuides="1">
      <p:cViewPr varScale="1">
        <p:scale>
          <a:sx n="78" d="100"/>
          <a:sy n="78" d="100"/>
        </p:scale>
        <p:origin x="3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0239D73C-AF14-7643-8BC7-209F4FB10DDF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F52A25F9-16D3-E64A-8639-7B020C319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7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4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1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7CF1F-4214-89B8-558F-194E1FC92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72AA22-73CF-FD9A-0E45-EC2CD0A65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351F47-1B0F-9505-D256-3811B568F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9597D-BF3C-B1F8-EFF2-211217AC1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4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95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3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863896"/>
            <a:ext cx="4557444" cy="5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6EF38F-8DF7-3941-B22C-502232E4CB0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98566" y="1079500"/>
            <a:ext cx="7093434" cy="5778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16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AA554F-B37C-9E47-B5E4-82235D4EC6C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114631" y="1066800"/>
            <a:ext cx="7077369" cy="29325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5FDDA2-E7AF-294B-ACDF-BDB5997277BC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2499D1A-BF4E-8444-BF94-86863CA1164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40851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6A37-D6A5-0C40-A676-03633A9F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1EA68-2B0A-7648-9710-0081FFDD7D6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1066800"/>
            <a:ext cx="12192000" cy="579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6045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7B782143-2792-E14B-AE51-0FFA9028EB8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61935" y="1976285"/>
            <a:ext cx="6325152" cy="39673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826723"/>
            <a:ext cx="4108858" cy="48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4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190517"/>
            <a:ext cx="4324179" cy="5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321249"/>
            <a:ext cx="4800600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6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4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21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B2E-D090-724F-8681-FBE0CDA2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9530-982F-0F4F-B296-9DB2F44D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8" y="2185416"/>
            <a:ext cx="4500372" cy="39486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67C6-4AC8-9C47-BDFA-A5613CF9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2185416"/>
            <a:ext cx="4498848" cy="39502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4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C5C1-32E2-374C-809B-D54BEC11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817A-73B4-F340-8D0E-FB813E55F7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928" y="2185416"/>
            <a:ext cx="5138928" cy="393192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26641-0094-3D49-865E-3DB9ECAC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" y="2593340"/>
            <a:ext cx="5140515" cy="3535744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11705-25F9-194A-9D2F-C9FEEA3A574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85416"/>
            <a:ext cx="5138928" cy="394980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78716-6004-6344-B5D2-C780B062C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90800"/>
            <a:ext cx="5138928" cy="3538728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4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2439-3BDA-DB47-AA02-5590274D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25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614BA-85C5-BA49-A402-F7BCCCDB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66ADF-AEA5-DC4B-841D-168372B8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2185416"/>
            <a:ext cx="10515600" cy="396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B0F206-4721-B742-B71F-C0AADA23A98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242094"/>
            <a:ext cx="3991483" cy="467035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39930E-F253-DE46-B952-3E0957740773}"/>
              </a:ext>
            </a:extLst>
          </p:cNvPr>
          <p:cNvSpPr txBox="1">
            <a:spLocks/>
          </p:cNvSpPr>
          <p:nvPr userDrawn="1"/>
        </p:nvSpPr>
        <p:spPr>
          <a:xfrm>
            <a:off x="6938176" y="63197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3C135-CEC6-A548-8917-8F7FEB82358B}" type="slidenum">
              <a:rPr lang="en-US" b="1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79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3" r:id="rId3"/>
    <p:sldLayoutId id="2147483669" r:id="rId4"/>
    <p:sldLayoutId id="2147483650" r:id="rId5"/>
    <p:sldLayoutId id="2147483664" r:id="rId6"/>
    <p:sldLayoutId id="2147483652" r:id="rId7"/>
    <p:sldLayoutId id="2147483653" r:id="rId8"/>
    <p:sldLayoutId id="2147483654" r:id="rId9"/>
    <p:sldLayoutId id="2147483665" r:id="rId10"/>
    <p:sldLayoutId id="2147483666" r:id="rId11"/>
    <p:sldLayoutId id="2147483660" r:id="rId12"/>
    <p:sldLayoutId id="214748366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student@example.com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1089AC9A-5D7D-5A4C-8605-7607252D4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7" y="762684"/>
            <a:ext cx="9577315" cy="3091053"/>
          </a:xfrm>
        </p:spPr>
        <p:txBody>
          <a:bodyPr/>
          <a:lstStyle/>
          <a:p>
            <a:r>
              <a:rPr lang="en-US" dirty="0"/>
              <a:t>Exp #</a:t>
            </a:r>
            <a:r>
              <a:rPr lang="ar-SA" dirty="0"/>
              <a:t>6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Singleton and Shared Preferences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02888-0E71-9342-B0C7-71D861CA207B}"/>
              </a:ext>
            </a:extLst>
          </p:cNvPr>
          <p:cNvSpPr>
            <a:spLocks noGrp="1"/>
          </p:cNvSpPr>
          <p:nvPr/>
        </p:nvSpPr>
        <p:spPr>
          <a:xfrm>
            <a:off x="658367" y="4137642"/>
            <a:ext cx="6638544" cy="165038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SLIDES BY: Tarek Zidan and Mohamad </a:t>
            </a:r>
            <a:r>
              <a:rPr lang="en-US" sz="2800" dirty="0" err="1"/>
              <a:t>Balawi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81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2313992"/>
            <a:ext cx="7349421" cy="4256190"/>
          </a:xfrm>
          <a:prstGeom prst="rect">
            <a:avLst/>
          </a:prstGeom>
        </p:spPr>
      </p:pic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Singleton Implemntation</a:t>
            </a:r>
          </a:p>
        </p:txBody>
      </p:sp>
      <p:sp>
        <p:nvSpPr>
          <p:cNvPr id="7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070978" y="2368297"/>
            <a:ext cx="3732245" cy="4201885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n-US" sz="1600" dirty="0">
                <a:solidFill>
                  <a:srgbClr val="005BBB"/>
                </a:solidFill>
              </a:rPr>
              <a:t>Q) What is visible to external classes?</a:t>
            </a:r>
          </a:p>
          <a:p>
            <a:pPr marL="0" indent="0" algn="just">
              <a:buNone/>
            </a:pPr>
            <a:r>
              <a:rPr lang="en-US" sz="1600" dirty="0"/>
              <a:t>A) Only getInstance().</a:t>
            </a:r>
          </a:p>
        </p:txBody>
      </p:sp>
    </p:spTree>
    <p:extLst>
      <p:ext uri="{BB962C8B-B14F-4D97-AF65-F5344CB8AC3E}">
        <p14:creationId xmlns:p14="http://schemas.microsoft.com/office/powerpoint/2010/main" val="9094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8035896" cy="590931"/>
          </a:xfrm>
        </p:spPr>
        <p:txBody>
          <a:bodyPr/>
          <a:lstStyle/>
          <a:p>
            <a:r>
              <a:rPr lang="en-US" dirty="0"/>
              <a:t>What problem does Singleton solve?</a:t>
            </a:r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30" y="2220686"/>
            <a:ext cx="9351511" cy="420188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b="1" dirty="0"/>
              <a:t>Global Access Point:</a:t>
            </a:r>
            <a:r>
              <a:rPr lang="en-US" dirty="0"/>
              <a:t> They provide a single, centralized access point to an instance, ensuring that all code accessing that instance goes through a defined interface, which can be crucial for managing resources or controlling access to shared services.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Examples:</a:t>
            </a:r>
          </a:p>
          <a:p>
            <a:pPr lvl="1" algn="just"/>
            <a:r>
              <a:rPr lang="en-US" dirty="0"/>
              <a:t>Loggers.</a:t>
            </a:r>
          </a:p>
          <a:p>
            <a:pPr lvl="1" algn="just"/>
            <a:r>
              <a:rPr lang="en-US" dirty="0"/>
              <a:t>Database connection.</a:t>
            </a:r>
          </a:p>
          <a:p>
            <a:pPr lvl="1" algn="just"/>
            <a:r>
              <a:rPr lang="en-US" dirty="0"/>
              <a:t>Hardware access.</a:t>
            </a:r>
          </a:p>
          <a:p>
            <a:pPr lvl="1" algn="just"/>
            <a:r>
              <a:rPr lang="en-US" dirty="0"/>
              <a:t>Configuration manager.</a:t>
            </a:r>
          </a:p>
        </p:txBody>
      </p:sp>
    </p:spTree>
    <p:extLst>
      <p:ext uri="{BB962C8B-B14F-4D97-AF65-F5344CB8AC3E}">
        <p14:creationId xmlns:p14="http://schemas.microsoft.com/office/powerpoint/2010/main" val="220366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B472-B6F8-3ECA-5B25-FA727C00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8885"/>
            <a:ext cx="10515600" cy="840230"/>
          </a:xfrm>
        </p:spPr>
        <p:txBody>
          <a:bodyPr/>
          <a:lstStyle/>
          <a:p>
            <a:pPr algn="ctr"/>
            <a:r>
              <a:rPr lang="en-US" sz="5400" dirty="0" err="1"/>
              <a:t>MainActivity</a:t>
            </a:r>
            <a:r>
              <a:rPr lang="en-US" sz="5400" dirty="0"/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244241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EDA28-5FDA-D838-E687-3C8382BB0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C226BC-00D9-872C-8EB0-D61CCF14E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51" y="980578"/>
            <a:ext cx="9299298" cy="587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3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CA4F1-D871-9562-2EFA-B15D134E8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5775-E749-7C4D-5F66-729C7C681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8885"/>
            <a:ext cx="10515600" cy="840230"/>
          </a:xfrm>
        </p:spPr>
        <p:txBody>
          <a:bodyPr/>
          <a:lstStyle/>
          <a:p>
            <a:pPr algn="ctr"/>
            <a:r>
              <a:rPr lang="en-US" sz="5400" dirty="0" err="1"/>
              <a:t>MainActivity</a:t>
            </a:r>
            <a:r>
              <a:rPr lang="en-US" sz="5400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189951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62ECB-A04A-AA59-FAD7-AAE483F11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0F3C45-599D-862A-D2FC-982141F62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86" y="932492"/>
            <a:ext cx="9404828" cy="592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8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75607-7B82-B683-1BAF-35F7AB268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B1D222-6732-DC79-1F7B-51CB94228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80" y="1023798"/>
            <a:ext cx="9229839" cy="58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77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18FE0-A696-83AD-1E40-3BB0DA996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46A7-ED20-755E-6761-FB0692FF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8885"/>
            <a:ext cx="10515600" cy="840230"/>
          </a:xfrm>
        </p:spPr>
        <p:txBody>
          <a:bodyPr/>
          <a:lstStyle/>
          <a:p>
            <a:pPr algn="ctr"/>
            <a:r>
              <a:rPr lang="en-US" sz="5400" dirty="0" err="1"/>
              <a:t>SecondActivity</a:t>
            </a:r>
            <a:r>
              <a:rPr lang="en-US" sz="5400" dirty="0"/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3607152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1E298-6724-AF20-E19B-A962B3FF5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B54F4A-F703-39E0-EB15-C5B463969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557" y="1024615"/>
            <a:ext cx="9018886" cy="570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98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EAE6D-939B-7E30-1F0F-6FA030C9C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9B4E7-CC1B-281A-0B0C-51C360BD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8885"/>
            <a:ext cx="10515600" cy="840230"/>
          </a:xfrm>
        </p:spPr>
        <p:txBody>
          <a:bodyPr/>
          <a:lstStyle/>
          <a:p>
            <a:pPr algn="ctr"/>
            <a:r>
              <a:rPr lang="en-US" sz="5400" dirty="0" err="1"/>
              <a:t>SecondActivity</a:t>
            </a:r>
            <a:r>
              <a:rPr lang="en-US" sz="5400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86648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30" y="2220686"/>
            <a:ext cx="10424531" cy="420188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In this experiment we will use </a:t>
            </a:r>
            <a:r>
              <a:rPr lang="en-US" b="1" dirty="0"/>
              <a:t>Constraint Layout</a:t>
            </a:r>
            <a:r>
              <a:rPr lang="en-US" dirty="0"/>
              <a:t> instead of </a:t>
            </a:r>
            <a:r>
              <a:rPr lang="en-US" b="1" dirty="0"/>
              <a:t>Linear Layout</a:t>
            </a:r>
            <a:r>
              <a:rPr lang="en-US" dirty="0"/>
              <a:t> like we always do.</a:t>
            </a:r>
          </a:p>
          <a:p>
            <a:pPr algn="just"/>
            <a:r>
              <a:rPr lang="en-US" dirty="0"/>
              <a:t>Please watch the following short video about constraint layout:</a:t>
            </a:r>
            <a:endParaRPr lang="en-US" b="1" dirty="0">
              <a:solidFill>
                <a:srgbClr val="005BB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endParaRPr lang="en-US" b="1" dirty="0">
              <a:solidFill>
                <a:srgbClr val="005BB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https://www.youtube.com/watch?v=4N4bCdyGcUc</a:t>
            </a:r>
          </a:p>
        </p:txBody>
      </p:sp>
    </p:spTree>
    <p:extLst>
      <p:ext uri="{BB962C8B-B14F-4D97-AF65-F5344CB8AC3E}">
        <p14:creationId xmlns:p14="http://schemas.microsoft.com/office/powerpoint/2010/main" val="222649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56CE0-93C8-4E39-993E-0AFA78AE1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33729-DF55-80AE-CBF8-E57810A78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521" y="924481"/>
            <a:ext cx="9227599" cy="583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10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C3DF2-7A3E-771B-19AD-0E5B51BA7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8986A2-FADC-F170-4AFD-2320220B8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72" y="929841"/>
            <a:ext cx="9090855" cy="580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48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AAA56-FA91-2A4A-2DAE-F8A4EE56F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72E798-ABDD-32B9-7075-9224351B5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10" y="1117687"/>
            <a:ext cx="6866616" cy="1430298"/>
          </a:xfrm>
          <a:prstGeom prst="rect">
            <a:avLst/>
          </a:prstGeom>
        </p:spPr>
      </p:pic>
      <p:sp>
        <p:nvSpPr>
          <p:cNvPr id="4" name="Compare Section - Text">
            <a:extLst>
              <a:ext uri="{FF2B5EF4-FFF2-40B4-BE49-F238E27FC236}">
                <a16:creationId xmlns:a16="http://schemas.microsoft.com/office/drawing/2014/main" id="{00F803D8-FFE9-2862-EB37-F077104B10AB}"/>
              </a:ext>
            </a:extLst>
          </p:cNvPr>
          <p:cNvSpPr txBox="1">
            <a:spLocks/>
          </p:cNvSpPr>
          <p:nvPr/>
        </p:nvSpPr>
        <p:spPr>
          <a:xfrm>
            <a:off x="1272760" y="2547985"/>
            <a:ext cx="9351511" cy="4167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The two lines are retrieving stored values from </a:t>
            </a:r>
            <a:r>
              <a:rPr lang="en-US" dirty="0" err="1"/>
              <a:t>SharedPreferences</a:t>
            </a:r>
            <a:r>
              <a:rPr lang="en-US" dirty="0"/>
              <a:t> using key-value pairs.</a:t>
            </a:r>
          </a:p>
          <a:p>
            <a:pPr algn="just"/>
            <a:r>
              <a:rPr lang="en-US" dirty="0"/>
              <a:t>Key: A string used to identify the value (e.g., "</a:t>
            </a:r>
            <a:r>
              <a:rPr lang="en-US" dirty="0" err="1"/>
              <a:t>userName</a:t>
            </a:r>
            <a:r>
              <a:rPr lang="en-US" dirty="0"/>
              <a:t>" or "password").</a:t>
            </a:r>
          </a:p>
          <a:p>
            <a:pPr algn="just"/>
            <a:r>
              <a:rPr lang="en-US" dirty="0"/>
              <a:t>Default Value: A value that will be shown if the key doesn't exist or hasn't been assigned any value. </a:t>
            </a:r>
          </a:p>
          <a:p>
            <a:pPr algn="just"/>
            <a:r>
              <a:rPr lang="en-US" dirty="0"/>
              <a:t>In this case, "</a:t>
            </a:r>
            <a:r>
              <a:rPr lang="en-US" dirty="0" err="1"/>
              <a:t>noValue</a:t>
            </a:r>
            <a:r>
              <a:rPr lang="en-US" dirty="0"/>
              <a:t>" is used as the default value.</a:t>
            </a:r>
          </a:p>
          <a:p>
            <a:pPr algn="just"/>
            <a:r>
              <a:rPr lang="en-US" dirty="0" err="1"/>
              <a:t>textViewUserName.setText</a:t>
            </a:r>
            <a:r>
              <a:rPr lang="en-US" dirty="0"/>
              <a:t>(...): This sets the </a:t>
            </a:r>
            <a:r>
              <a:rPr lang="en-US" dirty="0" err="1"/>
              <a:t>TextView</a:t>
            </a:r>
            <a:r>
              <a:rPr lang="en-US" dirty="0"/>
              <a:t> to show the saved username. If no username is found, it will display "</a:t>
            </a:r>
            <a:r>
              <a:rPr lang="en-US" dirty="0" err="1"/>
              <a:t>noValue</a:t>
            </a:r>
            <a:r>
              <a:rPr lang="en-US" dirty="0"/>
              <a:t>".</a:t>
            </a:r>
          </a:p>
          <a:p>
            <a:pPr algn="just"/>
            <a:r>
              <a:rPr lang="en-US" dirty="0" err="1"/>
              <a:t>textViewPassword.setText</a:t>
            </a:r>
            <a:r>
              <a:rPr lang="en-US" dirty="0"/>
              <a:t>(...): Similarly, this sets the </a:t>
            </a:r>
            <a:r>
              <a:rPr lang="en-US" dirty="0" err="1"/>
              <a:t>TextView</a:t>
            </a:r>
            <a:r>
              <a:rPr lang="en-US" dirty="0"/>
              <a:t> to display the password. If no password is found, "</a:t>
            </a:r>
            <a:r>
              <a:rPr lang="en-US" dirty="0" err="1"/>
              <a:t>noValue</a:t>
            </a:r>
            <a:r>
              <a:rPr lang="en-US" dirty="0"/>
              <a:t>" will be shown.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5F9CA6-AAD8-1688-3564-B66BE5CB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812" y="142568"/>
            <a:ext cx="5375787" cy="646331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Important Note</a:t>
            </a:r>
          </a:p>
        </p:txBody>
      </p:sp>
    </p:spTree>
    <p:extLst>
      <p:ext uri="{BB962C8B-B14F-4D97-AF65-F5344CB8AC3E}">
        <p14:creationId xmlns:p14="http://schemas.microsoft.com/office/powerpoint/2010/main" val="93384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8FB0F-0B97-3785-FBC5-05CD0F2A7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mpare Section - Text">
            <a:extLst>
              <a:ext uri="{FF2B5EF4-FFF2-40B4-BE49-F238E27FC236}">
                <a16:creationId xmlns:a16="http://schemas.microsoft.com/office/drawing/2014/main" id="{C9BCC269-1EA8-676B-C260-7A937BD04C66}"/>
              </a:ext>
            </a:extLst>
          </p:cNvPr>
          <p:cNvSpPr txBox="1">
            <a:spLocks/>
          </p:cNvSpPr>
          <p:nvPr/>
        </p:nvSpPr>
        <p:spPr>
          <a:xfrm>
            <a:off x="1272760" y="2547985"/>
            <a:ext cx="9351511" cy="4167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/>
              <a:t>Assume the following data is saved:</a:t>
            </a:r>
          </a:p>
          <a:p>
            <a:pPr marL="0" indent="0" algn="just">
              <a:buNone/>
            </a:pPr>
            <a:r>
              <a:rPr lang="en-US" dirty="0"/>
              <a:t>"email": </a:t>
            </a:r>
            <a:r>
              <a:rPr lang="en-US" dirty="0">
                <a:hlinkClick r:id="rId2"/>
              </a:rPr>
              <a:t>student@example.com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"</a:t>
            </a:r>
            <a:r>
              <a:rPr lang="en-US" dirty="0" err="1"/>
              <a:t>phoneNumber</a:t>
            </a:r>
            <a:r>
              <a:rPr lang="en-US" dirty="0"/>
              <a:t>": not </a:t>
            </a:r>
            <a:r>
              <a:rPr lang="en-US" dirty="0" err="1"/>
              <a:t>savedResult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/>
              <a:t>On the Screen:</a:t>
            </a:r>
          </a:p>
          <a:p>
            <a:pPr marL="0" indent="0" algn="just">
              <a:buNone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student@example.com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Phone Number: unknown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2C32A8-FDBA-C419-1773-D1F16F1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812" y="142568"/>
            <a:ext cx="5375787" cy="646331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Another 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28009F-247A-06D9-4342-0A295123BB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12" t="24424" r="6501" b="26142"/>
          <a:stretch/>
        </p:blipFill>
        <p:spPr>
          <a:xfrm>
            <a:off x="1868723" y="1160205"/>
            <a:ext cx="8159583" cy="12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84378-CD5E-77C2-E05F-9D80994FE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B3E9-3FD2-063B-F25E-4136052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8885"/>
            <a:ext cx="10515600" cy="840230"/>
          </a:xfrm>
        </p:spPr>
        <p:txBody>
          <a:bodyPr/>
          <a:lstStyle/>
          <a:p>
            <a:pPr algn="ctr"/>
            <a:r>
              <a:rPr lang="en-US" sz="5400" dirty="0" err="1"/>
              <a:t>SharedPrefManager</a:t>
            </a:r>
            <a:r>
              <a:rPr lang="en-US" sz="5400" dirty="0"/>
              <a:t> Java class</a:t>
            </a:r>
          </a:p>
        </p:txBody>
      </p:sp>
    </p:spTree>
    <p:extLst>
      <p:ext uri="{BB962C8B-B14F-4D97-AF65-F5344CB8AC3E}">
        <p14:creationId xmlns:p14="http://schemas.microsoft.com/office/powerpoint/2010/main" val="2728408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1DF9B-127F-B367-5CC1-19A401D68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345071-A7D7-8883-FC33-DD8D5FA76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503" y="1043191"/>
            <a:ext cx="8931786" cy="56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70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839FB-B137-A99F-383B-09ABBD59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DAE620-9B81-625C-3D1F-19EB36B2D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38" y="1036632"/>
            <a:ext cx="9566524" cy="570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15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6EFFE0B3-6566-3F48-9291-A6A8E30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7" y="1091381"/>
            <a:ext cx="10966311" cy="605876"/>
          </a:xfrm>
        </p:spPr>
        <p:txBody>
          <a:bodyPr/>
          <a:lstStyle/>
          <a:p>
            <a:r>
              <a:rPr lang="en-US" dirty="0"/>
              <a:t>To-Do: Apply Dark Mode using </a:t>
            </a:r>
            <a:r>
              <a:rPr lang="en-US" dirty="0" err="1"/>
              <a:t>SharedPreferences</a:t>
            </a:r>
            <a:endParaRPr lang="en-US" dirty="0"/>
          </a:p>
        </p:txBody>
      </p:sp>
      <p:sp>
        <p:nvSpPr>
          <p:cNvPr id="9" name="Side Text - Column 1">
            <a:extLst>
              <a:ext uri="{FF2B5EF4-FFF2-40B4-BE49-F238E27FC236}">
                <a16:creationId xmlns:a16="http://schemas.microsoft.com/office/drawing/2014/main" id="{38025F87-E395-E545-BB3A-BF62703CC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614" y="2053036"/>
            <a:ext cx="8929397" cy="462798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Steps: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 dirty="0"/>
              <a:t>Create a </a:t>
            </a:r>
            <a:r>
              <a:rPr lang="en-US" sz="1700" dirty="0" err="1"/>
              <a:t>CheckBox</a:t>
            </a:r>
            <a:r>
              <a:rPr lang="en-US" sz="1700" dirty="0"/>
              <a:t> in your layout to allow users to enable or disable dark mode.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 dirty="0"/>
              <a:t>Use </a:t>
            </a:r>
            <a:r>
              <a:rPr lang="en-US" sz="1700" dirty="0" err="1"/>
              <a:t>SharedPreferences</a:t>
            </a:r>
            <a:r>
              <a:rPr lang="en-US" sz="1700" dirty="0"/>
              <a:t> to:</a:t>
            </a:r>
          </a:p>
          <a:p>
            <a:pPr lvl="1">
              <a:lnSpc>
                <a:spcPct val="150000"/>
              </a:lnSpc>
            </a:pPr>
            <a:r>
              <a:rPr lang="en-US" sz="1700" dirty="0"/>
              <a:t>Save the user's preference (whether dark mode is enabled or not).</a:t>
            </a:r>
          </a:p>
          <a:p>
            <a:pPr lvl="1">
              <a:lnSpc>
                <a:spcPct val="150000"/>
              </a:lnSpc>
            </a:pPr>
            <a:r>
              <a:rPr lang="en-US" sz="1700" dirty="0"/>
              <a:t>Retrieve and apply the saved preference when the app starts.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 dirty="0"/>
              <a:t>Search online for resources or tutorials on how to implement dark mode in an Android application.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 dirty="0"/>
              <a:t>Write code to: Save the </a:t>
            </a:r>
            <a:r>
              <a:rPr lang="en-US" sz="1700" dirty="0" err="1"/>
              <a:t>CheckBox</a:t>
            </a:r>
            <a:r>
              <a:rPr lang="en-US" sz="1700" dirty="0"/>
              <a:t> state (checked or unchecked) in </a:t>
            </a:r>
            <a:r>
              <a:rPr lang="en-US" sz="1700" dirty="0" err="1"/>
              <a:t>SharedPreferences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353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81F37-5FCE-E75D-1EE5-DD5F6159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0ED1B740-346C-FD9E-4CC2-5381456F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7" y="1091381"/>
            <a:ext cx="10966311" cy="605876"/>
          </a:xfrm>
        </p:spPr>
        <p:txBody>
          <a:bodyPr/>
          <a:lstStyle/>
          <a:p>
            <a:r>
              <a:rPr lang="en-US" dirty="0"/>
              <a:t>Hint Code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C7124-4B8D-E4B2-AD29-F389903418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84" t="18085" r="6784" b="20166"/>
          <a:stretch/>
        </p:blipFill>
        <p:spPr>
          <a:xfrm>
            <a:off x="2074606" y="4109885"/>
            <a:ext cx="7922053" cy="2084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CDDB0D-12CD-0676-4E7A-35BDEAB0DC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00" t="19875" r="6935" b="22788"/>
          <a:stretch/>
        </p:blipFill>
        <p:spPr>
          <a:xfrm>
            <a:off x="2059647" y="1969506"/>
            <a:ext cx="7951970" cy="180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3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Shared preferences</a:t>
            </a:r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30" y="2220686"/>
            <a:ext cx="9351511" cy="420188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SharedPreferences is a simple key-value pair storage system.</a:t>
            </a:r>
          </a:p>
          <a:p>
            <a:pPr algn="just"/>
            <a:r>
              <a:rPr lang="en-US" dirty="0"/>
              <a:t>Allows you to save and retrieve primitive data types (such as boolean, float, int, long, etc.) as well as String type.</a:t>
            </a:r>
          </a:p>
          <a:p>
            <a:pPr algn="just"/>
            <a:r>
              <a:rPr lang="en-US" dirty="0"/>
              <a:t>It's often used for storing small amounts of app configuration data or user preferences.</a:t>
            </a:r>
          </a:p>
          <a:p>
            <a:pPr algn="just"/>
            <a:r>
              <a:rPr lang="en-US" dirty="0"/>
              <a:t>Stored as an XML file in the app's directory within the device's file system.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/data/data/&lt;package_name&gt;/shared_prefs/&lt;filename&gt;.xml.</a:t>
            </a:r>
          </a:p>
        </p:txBody>
      </p:sp>
    </p:spTree>
    <p:extLst>
      <p:ext uri="{BB962C8B-B14F-4D97-AF65-F5344CB8AC3E}">
        <p14:creationId xmlns:p14="http://schemas.microsoft.com/office/powerpoint/2010/main" val="7114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62E23-F89D-9109-0815-DE8DFE2BF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4377A09E-BC26-D228-B763-37C9C016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b="1" dirty="0"/>
              <a:t>Steps to Store Data:</a:t>
            </a:r>
            <a:endParaRPr lang="en-US" dirty="0"/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BC920375-164A-4C7C-ACEF-D1E85BCE4A2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30" y="2220686"/>
            <a:ext cx="9351511" cy="4201885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en-US" b="1" dirty="0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a </a:t>
            </a:r>
            <a:r>
              <a:rPr lang="en-US" b="1" dirty="0" err="1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SharedPreferences</a:t>
            </a:r>
            <a:r>
              <a:rPr lang="en-US" b="1" dirty="0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reference.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an editor to make changes.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data using a key-value pair.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Save the changes (This commits the changes, saving them to the shared preferences file, if you forget it then you didn’t save anything)</a:t>
            </a:r>
          </a:p>
          <a:p>
            <a:pPr marL="0" indent="0" algn="just">
              <a:buNone/>
            </a:pPr>
            <a:endParaRPr lang="en-US" b="1" dirty="0">
              <a:solidFill>
                <a:srgbClr val="005BB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21782-FBD1-080B-6348-BBAB96779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728B2D6D-4618-0BA2-4384-8AB5C493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b="1" dirty="0"/>
              <a:t>Steps to Read Data:</a:t>
            </a:r>
            <a:endParaRPr lang="en-US" dirty="0"/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169F7FC9-CE1C-D1F6-462F-9DDECF5239A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30" y="2220686"/>
            <a:ext cx="9351511" cy="4201885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en-US" b="1" dirty="0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a </a:t>
            </a:r>
            <a:r>
              <a:rPr lang="en-US" b="1" dirty="0" err="1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SharedPreferences</a:t>
            </a:r>
            <a:r>
              <a:rPr lang="en-US" b="1" dirty="0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reference.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Retrieve the data using the key.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Ex: String name = </a:t>
            </a:r>
            <a:r>
              <a:rPr lang="en-US" b="1" dirty="0" err="1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sharedPreferences.getString</a:t>
            </a:r>
            <a:r>
              <a:rPr lang="en-US" b="1" dirty="0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("name", "</a:t>
            </a:r>
            <a:r>
              <a:rPr lang="en-US" b="1" dirty="0" err="1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noValue</a:t>
            </a:r>
            <a:r>
              <a:rPr lang="en-US" b="1" dirty="0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the key ("name") exists, the value will be returned.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it doesn’t exist, "</a:t>
            </a:r>
            <a:r>
              <a:rPr lang="en-US" b="1" dirty="0" err="1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noValue</a:t>
            </a:r>
            <a:r>
              <a:rPr lang="en-US" b="1" dirty="0">
                <a:solidFill>
                  <a:srgbClr val="005BB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will be returned as the default.</a:t>
            </a:r>
          </a:p>
        </p:txBody>
      </p:sp>
    </p:spTree>
    <p:extLst>
      <p:ext uri="{BB962C8B-B14F-4D97-AF65-F5344CB8AC3E}">
        <p14:creationId xmlns:p14="http://schemas.microsoft.com/office/powerpoint/2010/main" val="9792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shared preferences</a:t>
            </a:r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30" y="2220686"/>
            <a:ext cx="9510131" cy="420188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There are two methods to access shared preferences:</a:t>
            </a:r>
          </a:p>
          <a:p>
            <a:pPr lvl="1" algn="just"/>
            <a:r>
              <a:rPr lang="en-US" b="1" dirty="0"/>
              <a:t>getPreferences(int mode)</a:t>
            </a:r>
            <a:r>
              <a:rPr lang="en-US" dirty="0"/>
              <a:t>: gets an instance that is specific to that Activity.</a:t>
            </a:r>
          </a:p>
          <a:p>
            <a:pPr lvl="1" algn="just"/>
            <a:r>
              <a:rPr lang="en-US" b="1" dirty="0"/>
              <a:t>getSharedPreferences(String name , int mode)</a:t>
            </a:r>
            <a:r>
              <a:rPr lang="en-US" dirty="0"/>
              <a:t>: gets an instance by its name, this instance can be accessed by multiple activites.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The mode parameter can take several values: </a:t>
            </a:r>
          </a:p>
          <a:p>
            <a:pPr lvl="1" algn="just"/>
            <a:r>
              <a:rPr lang="en-US" dirty="0"/>
              <a:t> </a:t>
            </a:r>
            <a:r>
              <a:rPr lang="en-US" b="1" dirty="0">
                <a:solidFill>
                  <a:srgbClr val="005BBB"/>
                </a:solidFill>
              </a:rPr>
              <a:t>MODE_PRIVATE</a:t>
            </a:r>
            <a:r>
              <a:rPr lang="en-US" dirty="0"/>
              <a:t> 			Only your app can access the file.	(Birthday) </a:t>
            </a:r>
          </a:p>
          <a:p>
            <a:pPr lvl="1" algn="just"/>
            <a:r>
              <a:rPr lang="en-US" dirty="0"/>
              <a:t> </a:t>
            </a:r>
            <a:r>
              <a:rPr lang="en-US" b="1" dirty="0">
                <a:solidFill>
                  <a:srgbClr val="005BBB"/>
                </a:solidFill>
              </a:rPr>
              <a:t>MODE_WORLD_READABLE</a:t>
            </a:r>
            <a:r>
              <a:rPr lang="en-US" dirty="0">
                <a:solidFill>
                  <a:srgbClr val="005BBB"/>
                </a:solidFill>
              </a:rPr>
              <a:t> </a:t>
            </a:r>
            <a:r>
              <a:rPr lang="en-US" dirty="0"/>
              <a:t>	All apps can read the file. 		(Theme)</a:t>
            </a:r>
          </a:p>
          <a:p>
            <a:pPr lvl="1" algn="just"/>
            <a:r>
              <a:rPr lang="en-US" dirty="0"/>
              <a:t> </a:t>
            </a:r>
            <a:r>
              <a:rPr lang="en-US" b="1" dirty="0">
                <a:solidFill>
                  <a:srgbClr val="005BBB"/>
                </a:solidFill>
              </a:rPr>
              <a:t>MODE_WORLD_WRITABLE</a:t>
            </a:r>
            <a:r>
              <a:rPr lang="en-US" dirty="0"/>
              <a:t> 	All apps can write to the file.	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endParaRPr lang="en-US" b="1" dirty="0">
              <a:solidFill>
                <a:srgbClr val="005BB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A5A6BD9C-352C-594C-84C3-B534C6BE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preferences vs SQLite Database</a:t>
            </a:r>
          </a:p>
        </p:txBody>
      </p:sp>
      <p:sp>
        <p:nvSpPr>
          <p:cNvPr id="13" name="Compare Section">
            <a:extLst>
              <a:ext uri="{FF2B5EF4-FFF2-40B4-BE49-F238E27FC236}">
                <a16:creationId xmlns:a16="http://schemas.microsoft.com/office/drawing/2014/main" id="{384880BB-377B-F24A-A7CA-B308CACEC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9232" y="2374955"/>
            <a:ext cx="5138928" cy="393192"/>
          </a:xfrm>
        </p:spPr>
        <p:txBody>
          <a:bodyPr/>
          <a:lstStyle/>
          <a:p>
            <a:r>
              <a:rPr lang="en-US" dirty="0"/>
              <a:t>Shared preferences</a:t>
            </a:r>
          </a:p>
        </p:txBody>
      </p:sp>
      <p:sp>
        <p:nvSpPr>
          <p:cNvPr id="14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233" y="2782879"/>
            <a:ext cx="4583567" cy="370189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provides simpler key-value pair storage primarily for lightweight, primitive data, like user preferences or small configurations.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Returns primitive data types (and String)</a:t>
            </a:r>
          </a:p>
          <a:p>
            <a:pPr algn="just"/>
            <a:r>
              <a:rPr lang="en-US" dirty="0"/>
              <a:t>Faster than SQLite for small files</a:t>
            </a:r>
          </a:p>
          <a:p>
            <a:pPr algn="just"/>
            <a:r>
              <a:rPr lang="en-US" dirty="0"/>
              <a:t>Not suitable for large data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Not suitable for structured data retrieval </a:t>
            </a:r>
          </a:p>
        </p:txBody>
      </p:sp>
      <p:sp>
        <p:nvSpPr>
          <p:cNvPr id="15" name="Contrast Section">
            <a:extLst>
              <a:ext uri="{FF2B5EF4-FFF2-40B4-BE49-F238E27FC236}">
                <a16:creationId xmlns:a16="http://schemas.microsoft.com/office/drawing/2014/main" id="{E0F9A328-ECA9-CC4E-B0A6-FA23EEE99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2374955"/>
            <a:ext cx="5629275" cy="379078"/>
          </a:xfrm>
        </p:spPr>
        <p:txBody>
          <a:bodyPr/>
          <a:lstStyle/>
          <a:p>
            <a:r>
              <a:rPr lang="en-US" dirty="0"/>
              <a:t>sqlite database</a:t>
            </a:r>
          </a:p>
        </p:txBody>
      </p:sp>
      <p:sp>
        <p:nvSpPr>
          <p:cNvPr id="16" name="Contrast Section - Text">
            <a:extLst>
              <a:ext uri="{FF2B5EF4-FFF2-40B4-BE49-F238E27FC236}">
                <a16:creationId xmlns:a16="http://schemas.microsoft.com/office/drawing/2014/main" id="{2EBC524D-C050-3F4A-88E2-E7EBEEE90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" y="2780339"/>
            <a:ext cx="4324739" cy="3538728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dirty="0"/>
              <a:t>Offers structured, relational data storage suitable for larger datasets and complex querying.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en-US" b="1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Returns cursor object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Slower because it has DB overhead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Suitable for large data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Suitable for structured data retrieval </a:t>
            </a:r>
          </a:p>
        </p:txBody>
      </p:sp>
    </p:spTree>
    <p:extLst>
      <p:ext uri="{BB962C8B-B14F-4D97-AF65-F5344CB8AC3E}">
        <p14:creationId xmlns:p14="http://schemas.microsoft.com/office/powerpoint/2010/main" val="329268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Singleton</a:t>
            </a:r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30" y="2220686"/>
            <a:ext cx="9351511" cy="4201885"/>
          </a:xfrm>
          <a:prstGeom prst="rect">
            <a:avLst/>
          </a:prstGeom>
        </p:spPr>
        <p:txBody>
          <a:bodyPr/>
          <a:lstStyle/>
          <a:p>
            <a:pPr marL="0" marR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Singleton Design Pattern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 creational design pattern that ensures a class 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 only one instance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provides a global access point to that instance. It is commonly used in scenarios where exactly one object is needed to coordinate actions across the system.</a:t>
            </a:r>
          </a:p>
          <a:p>
            <a:pPr algn="just"/>
            <a:r>
              <a:rPr lang="en-US" dirty="0"/>
              <a:t>Even if we instantiate the class multiple times at multiple locations in our code, </a:t>
            </a:r>
            <a:r>
              <a:rPr lang="en-US" u="sng" dirty="0"/>
              <a:t>we will always get the same object.</a:t>
            </a:r>
          </a:p>
          <a:p>
            <a:pPr algn="just"/>
            <a:r>
              <a:rPr lang="en-US" dirty="0"/>
              <a:t>Difference between Singleton and regular Java class (How to achieve Singleton):</a:t>
            </a:r>
          </a:p>
          <a:p>
            <a:pPr lvl="1" algn="just"/>
            <a:r>
              <a:rPr lang="en-US" i="1" dirty="0">
                <a:solidFill>
                  <a:srgbClr val="FF0000"/>
                </a:solidFill>
              </a:rPr>
              <a:t>Private constructor. (Because it won’t be used to take instances)</a:t>
            </a:r>
          </a:p>
          <a:p>
            <a:pPr lvl="1" algn="just"/>
            <a:r>
              <a:rPr lang="en-US" i="1" dirty="0">
                <a:solidFill>
                  <a:srgbClr val="FF0000"/>
                </a:solidFill>
              </a:rPr>
              <a:t>Private static instance of the same class.</a:t>
            </a:r>
          </a:p>
          <a:p>
            <a:pPr lvl="1" algn="just"/>
            <a:r>
              <a:rPr lang="en-US" i="1" dirty="0">
                <a:solidFill>
                  <a:srgbClr val="FF0000"/>
                </a:solidFill>
              </a:rPr>
              <a:t> A public static method to get the one and only instance of the class; the method is usually called </a:t>
            </a:r>
            <a:r>
              <a:rPr lang="en-US" i="1" dirty="0">
                <a:solidFill>
                  <a:srgbClr val="FF0000"/>
                </a:solidFill>
                <a:latin typeface="Consolas" panose="020B0609020204030204" pitchFamily="49" charset="0"/>
              </a:rPr>
              <a:t>getInstance()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9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E0FB3-44A8-E386-A7EF-3D07F971A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474CC8B3-CD75-06AF-F0F8-E9E05F84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getInstance</a:t>
            </a:r>
            <a:r>
              <a:rPr lang="en-US" dirty="0"/>
              <a:t>() method</a:t>
            </a:r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5E1E9351-E98D-5D17-AE61-CD40B24482D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30" y="2220686"/>
            <a:ext cx="9351511" cy="4201885"/>
          </a:xfrm>
          <a:prstGeom prst="rect">
            <a:avLst/>
          </a:prstGeom>
        </p:spPr>
        <p:txBody>
          <a:bodyPr/>
          <a:lstStyle/>
          <a:p>
            <a:pPr lvl="1" algn="just"/>
            <a:r>
              <a:rPr lang="en-US" dirty="0"/>
              <a:t>In the Singleton class: when we first time call the </a:t>
            </a:r>
            <a:r>
              <a:rPr lang="en-US" dirty="0" err="1"/>
              <a:t>getInstance</a:t>
            </a:r>
            <a:r>
              <a:rPr lang="en-US" dirty="0"/>
              <a:t>() method</a:t>
            </a:r>
          </a:p>
          <a:p>
            <a:pPr marL="502920" lvl="1" indent="0" algn="just">
              <a:buNone/>
            </a:pPr>
            <a:r>
              <a:rPr lang="en-US" dirty="0"/>
              <a:t>1- It creates an object of the class with the name </a:t>
            </a:r>
            <a:r>
              <a:rPr lang="en-US" dirty="0" err="1"/>
              <a:t>single_instance</a:t>
            </a:r>
            <a:r>
              <a:rPr lang="en-US" dirty="0"/>
              <a:t> and returns it to the variable. Since </a:t>
            </a:r>
            <a:r>
              <a:rPr lang="en-US" dirty="0" err="1"/>
              <a:t>single_instance</a:t>
            </a:r>
            <a:r>
              <a:rPr lang="en-US" dirty="0"/>
              <a:t> is static, it is changed from null to some object. </a:t>
            </a:r>
          </a:p>
          <a:p>
            <a:pPr marL="502920" lvl="1" indent="0" algn="just">
              <a:buNone/>
            </a:pPr>
            <a:r>
              <a:rPr lang="en-US" dirty="0"/>
              <a:t>2- Next time, if we try to call the </a:t>
            </a:r>
            <a:r>
              <a:rPr lang="en-US" dirty="0" err="1"/>
              <a:t>getInstance</a:t>
            </a:r>
            <a:r>
              <a:rPr lang="en-US" dirty="0"/>
              <a:t>() method since </a:t>
            </a:r>
            <a:r>
              <a:rPr lang="en-US" dirty="0" err="1"/>
              <a:t>single_instance</a:t>
            </a:r>
            <a:r>
              <a:rPr lang="en-US" dirty="0"/>
              <a:t> is not null, it is returned to the variable instead of instantiating the Singleton class again. This part is done by if condition.</a:t>
            </a:r>
          </a:p>
        </p:txBody>
      </p:sp>
    </p:spTree>
    <p:extLst>
      <p:ext uri="{BB962C8B-B14F-4D97-AF65-F5344CB8AC3E}">
        <p14:creationId xmlns:p14="http://schemas.microsoft.com/office/powerpoint/2010/main" val="281857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 Brand Colors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005BBB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1027</Words>
  <Application>Microsoft Office PowerPoint</Application>
  <PresentationFormat>Widescreen</PresentationFormat>
  <Paragraphs>104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Regular</vt:lpstr>
      <vt:lpstr>Calibri</vt:lpstr>
      <vt:lpstr>Consolas</vt:lpstr>
      <vt:lpstr>Courier New</vt:lpstr>
      <vt:lpstr>System Font Regular</vt:lpstr>
      <vt:lpstr>Wingdings</vt:lpstr>
      <vt:lpstr>Office Theme</vt:lpstr>
      <vt:lpstr>Exp #6  Singleton and Shared Preferences</vt:lpstr>
      <vt:lpstr>Notes:</vt:lpstr>
      <vt:lpstr>1. Shared preferences</vt:lpstr>
      <vt:lpstr>Steps to Store Data:</vt:lpstr>
      <vt:lpstr>Steps to Read Data:</vt:lpstr>
      <vt:lpstr>Accessing shared preferences</vt:lpstr>
      <vt:lpstr>Shared preferences vs SQLite Database</vt:lpstr>
      <vt:lpstr>2. Singleton</vt:lpstr>
      <vt:lpstr>getInstance() method</vt:lpstr>
      <vt:lpstr>Singleton Implemntation</vt:lpstr>
      <vt:lpstr>What problem does Singleton solve?</vt:lpstr>
      <vt:lpstr>MainActivity Design</vt:lpstr>
      <vt:lpstr>PowerPoint Presentation</vt:lpstr>
      <vt:lpstr>MainActivity Code</vt:lpstr>
      <vt:lpstr>PowerPoint Presentation</vt:lpstr>
      <vt:lpstr>PowerPoint Presentation</vt:lpstr>
      <vt:lpstr>SecondActivity Design</vt:lpstr>
      <vt:lpstr>PowerPoint Presentation</vt:lpstr>
      <vt:lpstr>SecondActivity Code</vt:lpstr>
      <vt:lpstr>PowerPoint Presentation</vt:lpstr>
      <vt:lpstr>PowerPoint Presentation</vt:lpstr>
      <vt:lpstr>Important Note</vt:lpstr>
      <vt:lpstr>Another example</vt:lpstr>
      <vt:lpstr>SharedPrefManager Java class</vt:lpstr>
      <vt:lpstr>PowerPoint Presentation</vt:lpstr>
      <vt:lpstr>PowerPoint Presentation</vt:lpstr>
      <vt:lpstr>To-Do: Apply Dark Mode using SharedPreferences</vt:lpstr>
      <vt:lpstr>Hint Code</vt:lpstr>
    </vt:vector>
  </TitlesOfParts>
  <Manager/>
  <Company>University at Buffalo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Presentation</dc:title>
  <dc:subject/>
  <dc:creator>Division of University Communications</dc:creator>
  <cp:keywords/>
  <dc:description/>
  <cp:lastModifiedBy>asus</cp:lastModifiedBy>
  <cp:revision>189</cp:revision>
  <dcterms:created xsi:type="dcterms:W3CDTF">2019-04-04T19:20:28Z</dcterms:created>
  <dcterms:modified xsi:type="dcterms:W3CDTF">2024-11-25T19:40:49Z</dcterms:modified>
  <cp:category/>
</cp:coreProperties>
</file>